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50"/>
  </p:notesMasterIdLst>
  <p:sldIdLst>
    <p:sldId id="258" r:id="rId2"/>
    <p:sldId id="268" r:id="rId3"/>
    <p:sldId id="269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34" r:id="rId14"/>
    <p:sldId id="335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271" r:id="rId40"/>
    <p:sldId id="336" r:id="rId41"/>
    <p:sldId id="298" r:id="rId42"/>
    <p:sldId id="340" r:id="rId43"/>
    <p:sldId id="341" r:id="rId44"/>
    <p:sldId id="342" r:id="rId45"/>
    <p:sldId id="343" r:id="rId46"/>
    <p:sldId id="337" r:id="rId47"/>
    <p:sldId id="339" r:id="rId48"/>
    <p:sldId id="289" r:id="rId4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10" autoAdjust="0"/>
    <p:restoredTop sz="92950" autoAdjust="0"/>
  </p:normalViewPr>
  <p:slideViewPr>
    <p:cSldViewPr snapToGrid="0" snapToObjects="1" showGuides="1">
      <p:cViewPr varScale="1">
        <p:scale>
          <a:sx n="65" d="100"/>
          <a:sy n="65" d="100"/>
        </p:scale>
        <p:origin x="1086" y="66"/>
      </p:cViewPr>
      <p:guideLst>
        <p:guide orient="horz" pos="2024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כ"ג/תשרי/תשפ"ב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7800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2316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637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916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93481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9685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9475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8523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9166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51871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568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0233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5254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272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0596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7149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2324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8497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6276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158750" indent="0" algn="r" rtl="1">
              <a:buNone/>
            </a:pPr>
            <a:r>
              <a:rPr lang="he-IL" dirty="0"/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/>
          </a:p>
          <a:p>
            <a:pPr marL="158750" lvl="0" indent="0" algn="r" rtl="1">
              <a:buNone/>
            </a:pPr>
            <a:r>
              <a:rPr lang="he-IL" b="1" dirty="0"/>
              <a:t>דגשים</a:t>
            </a:r>
            <a:r>
              <a:rPr lang="he-IL" dirty="0"/>
              <a:t>:</a:t>
            </a:r>
          </a:p>
          <a:p>
            <a:pPr marL="158750" lvl="0" indent="0" algn="r" rtl="1">
              <a:buNone/>
            </a:pPr>
            <a:r>
              <a:rPr lang="he-IL" dirty="0"/>
              <a:t>*התרגול יכול להתבצע במרחב הביתי תוך שימוש במשאבים מגוונים הנמצאים בבית, כגון כלי כתיבה, </a:t>
            </a:r>
            <a:r>
              <a:rPr lang="he-IL" dirty="0" err="1"/>
              <a:t>טאבלט</a:t>
            </a:r>
            <a:r>
              <a:rPr lang="he-IL" dirty="0"/>
              <a:t> או המחשב האישי. ניתן להשתמש בסביבות אופק וכותר (רק דרך מחשב נייד, אופק וכותר לא עובדים טוב </a:t>
            </a:r>
            <a:r>
              <a:rPr lang="he-IL" dirty="0" err="1"/>
              <a:t>בטאבלט</a:t>
            </a:r>
            <a:r>
              <a:rPr lang="he-IL" dirty="0"/>
              <a:t>/ נייד).</a:t>
            </a:r>
          </a:p>
          <a:p>
            <a:pPr marL="158750" lvl="0" indent="0" algn="r" rtl="1">
              <a:buNone/>
            </a:pPr>
            <a:r>
              <a:rPr lang="he-IL" dirty="0"/>
              <a:t>*הקפידו לתת לתלמידים הנחיות מדויקות לביצוע התרגול ברמת התוכן וברמה הטכנית, וכן</a:t>
            </a:r>
            <a:r>
              <a:rPr lang="he-IL" baseline="0" dirty="0"/>
              <a:t> </a:t>
            </a:r>
            <a:r>
              <a:rPr lang="he-IL" dirty="0"/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/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512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algn="r"/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355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56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באלו שני אנשים עוסקת הפרשה? איך</a:t>
            </a:r>
            <a:r>
              <a:rPr lang="he-IL" baseline="0" dirty="0"/>
              <a:t> התורה קוראת להם?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7994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אלו מילים/רגשות קשורות בעיניך למילה "אדון"?</a:t>
            </a:r>
          </a:p>
          <a:p>
            <a:r>
              <a:rPr lang="he-IL" dirty="0"/>
              <a:t>אלו מילים/רגשות למילה עבד?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2900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בכל פרשת משפטים התבנית החוזרת היא "אם" "וכי" "כי", כלומר: ב</a:t>
            </a:r>
            <a:r>
              <a:rPr lang="he-IL" u="sng" dirty="0"/>
              <a:t>מקרה</a:t>
            </a:r>
            <a:r>
              <a:rPr lang="he-IL" dirty="0"/>
              <a:t> כזה  - הדין יהיה</a:t>
            </a:r>
            <a:r>
              <a:rPr lang="he-IL" baseline="0" dirty="0"/>
              <a:t> כך.</a:t>
            </a:r>
          </a:p>
          <a:p>
            <a:r>
              <a:rPr lang="he-IL" baseline="0" dirty="0"/>
              <a:t>מאחר וזו הפרשה הראשונה כדאי לתרגל עם הילדים את ההתבוננות הזו, כפי שנעשה בטבלה הבאה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3181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"כי תקנה עבד עברי", מה פירוש? היכן קונים</a:t>
            </a:r>
            <a:r>
              <a:rPr lang="he-IL" baseline="0" dirty="0"/>
              <a:t> עבד? איך מתרחש מצב כזה?</a:t>
            </a:r>
          </a:p>
          <a:p>
            <a:r>
              <a:rPr lang="he-IL" dirty="0"/>
              <a:t>רש"י מלמדנו שהפרשה מדברת על אדם שגנב ואין לו ממה להחסיר. הוא נמכר על ידי בית הדין כדי להחזיר את חובו.</a:t>
            </a:r>
            <a:r>
              <a:rPr lang="he-IL" baseline="0" dirty="0"/>
              <a:t> התורה קוצבת זמן מקסימלי לעבודה זו ומחייבת את האדון באחריות למשפחתו של העבד. ניתן לחדד את ההבדל העצום בין צורת ההתייחסות לעבד </a:t>
            </a:r>
            <a:r>
              <a:rPr lang="he-IL" baseline="0" dirty="0" err="1"/>
              <a:t>שהיתה</a:t>
            </a:r>
            <a:r>
              <a:rPr lang="he-IL" baseline="0" dirty="0"/>
              <a:t> מקובלת בימי קדם לבין התורה מציבה יחס אחר לגמרי. אפשר להוסיף מובאה מהמדרש לפרשת בהר (לא ללמוד את הפרשה ההיא. אין זה מקומה) "כל הקונה עבד כקונה אדון לעצמו".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95526-C685-4AFB-9B33-79C9CDB55AD6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4150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760923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657975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15694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848778"/>
            <a:ext cx="7770689" cy="116044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2200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358A68B-1458-9644-8C25-4295BB71F92E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שִׁעוּר תורה לְכִתָה ג'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40319"/>
            <a:ext cx="6411268" cy="649357"/>
          </a:xfrm>
        </p:spPr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פרשת משפטים ועבד עברי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CD8C81-BF15-0C4B-9EA8-156519D976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0833" y="5015822"/>
            <a:ext cx="5099050" cy="560533"/>
          </a:xfrm>
        </p:spPr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עִם הַמּוֹרֶה :יִשְׂרָאֵל יוֹקֶל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3E1B3D4-C989-FB43-9CF2-D10DF49CA72C}"/>
              </a:ext>
            </a:extLst>
          </p:cNvPr>
          <p:cNvSpPr txBox="1">
            <a:spLocks/>
          </p:cNvSpPr>
          <p:nvPr/>
        </p:nvSpPr>
        <p:spPr>
          <a:xfrm>
            <a:off x="6862662" y="6148563"/>
            <a:ext cx="4484892" cy="56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נָא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הִצְטַיְּדו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ּ בְּחֻמַּשׁ [לֹא חוֹבָה]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945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91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dirty="0" err="1"/>
              <a:t>כִּי-יִתֵּן</a:t>
            </a:r>
            <a:r>
              <a:rPr lang="he-IL" b="1" dirty="0"/>
              <a:t> אִישׁ אֶל רֵעֵהוּ כֶּסֶף אוֹ כֵלִים לִשְׁמֹר וְגֻנַּב..</a:t>
            </a:r>
          </a:p>
        </p:txBody>
      </p:sp>
      <p:pic>
        <p:nvPicPr>
          <p:cNvPr id="1030" name="Picture 6" descr="C:\Users\user\AppData\Local\Microsoft\Windows\Temporary Internet Files\Content.IE5\RFC6FUL8\MP90042361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24" y="1886813"/>
            <a:ext cx="5760640" cy="38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43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וְכִי-יְרִיבֻן </a:t>
            </a:r>
            <a:r>
              <a:rPr lang="he-IL" b="1" dirty="0" err="1"/>
              <a:t>אֲנָש</a:t>
            </a:r>
            <a:r>
              <a:rPr lang="he-IL" b="1" dirty="0"/>
              <a:t>ִׁי</a:t>
            </a:r>
            <a:r>
              <a:rPr lang="he-IL" b="1" dirty="0" err="1"/>
              <a:t>ם </a:t>
            </a:r>
            <a:r>
              <a:rPr lang="he-IL" b="1" dirty="0"/>
              <a:t>וְהִכָּה </a:t>
            </a:r>
            <a:r>
              <a:rPr lang="he-IL" b="1" dirty="0" err="1"/>
              <a:t>אִי</a:t>
            </a:r>
            <a:r>
              <a:rPr lang="he-IL" b="1" dirty="0"/>
              <a:t>שׁ אֶת רֵעֵהוּ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874" y="2132857"/>
            <a:ext cx="3196857" cy="320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user\AppData\Local\Microsoft\Windows\Temporary Internet Files\Content.IE5\PLR7T1YO\MC900425794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9617" y="2132857"/>
            <a:ext cx="3628281" cy="3137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585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dirty="0"/>
              <a:t>כִּי-תִרְאֶה חֲמוֹר שֹׂנַאֲךָ, רֹבֵץ תַּחַת מַשָּׂאוֹ</a:t>
            </a:r>
            <a:endParaRPr lang="he-IL" b="1" dirty="0">
              <a:latin typeface="Narkisim" pitchFamily="34" charset="-79"/>
              <a:cs typeface="Narkisim" pitchFamily="34" charset="-79"/>
            </a:endParaRPr>
          </a:p>
        </p:txBody>
      </p:sp>
      <p:pic>
        <p:nvPicPr>
          <p:cNvPr id="1028" name="Picture 4" descr="File:Kurd and Donkey on Nemrut Dagi (382467705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54" y="1492087"/>
            <a:ext cx="6264696" cy="454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97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תִרְגוּל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4909" y="1825625"/>
            <a:ext cx="7058891" cy="43513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he-IL" sz="2600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כיצד דיינים יודעים איך להכריע במריבה?</a:t>
            </a:r>
            <a:endParaRPr lang="en-US" sz="2600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sz="2600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הם חכמים ויודעים מעצמם.</a:t>
            </a:r>
            <a:endParaRPr lang="en-US" sz="2600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sz="2600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יש להם תחושת בטן טובה ולפיה הם מכריעים.</a:t>
            </a:r>
            <a:endParaRPr lang="en-US" sz="2600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sz="2600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הם לומדים את ה'משפטים' הכתובים בתורה ועל פיהם מכריעים.</a:t>
            </a:r>
            <a:endParaRPr lang="en-US" sz="2600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indent="-514350">
              <a:buFont typeface="+mj-lt"/>
              <a:buAutoNum type="arabicPeriod"/>
            </a:pPr>
            <a:r>
              <a:rPr lang="he-IL" sz="2600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הם צדיקים ויש להם רוח הקודש.</a:t>
            </a:r>
            <a:endParaRPr lang="x-none" sz="2600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88034-4928-5C48-B07A-C49A1C8E1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7814">
            <a:off x="-912096" y="3006695"/>
            <a:ext cx="2288013" cy="2973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  <p:pic>
        <p:nvPicPr>
          <p:cNvPr id="7" name="טיימר 1 דק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2609" y="365125"/>
            <a:ext cx="2419350" cy="128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פִּתְרוֹן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432385-9034-1446-9076-5D0D89B58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20836" y="1825625"/>
            <a:ext cx="7432964" cy="352223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כיצד דיינים יודעים איך להכריע במריבה?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הם חכמים ויודעים מעצמם.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יש להם תחושת בטן טובה ולפיה הם מכריעים.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b="1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הם לומדים את ה'משפטים' הכתובים בתורה ועל פיהם מכריעים.</a:t>
            </a:r>
            <a:endParaRPr lang="en-US" b="1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הם צדיקים ויש להם רוח הקודש.</a:t>
            </a:r>
            <a:endParaRPr lang="x-none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FE58D-F541-AB4B-B3E4-8121B4FD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74" y="4637905"/>
            <a:ext cx="1588827" cy="1893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91544" y="332657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he-IL" sz="1600" b="1" dirty="0">
                <a:ea typeface="Calibri"/>
                <a:cs typeface="Guttman Stam"/>
              </a:rPr>
              <a:t>א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dirty="0">
                <a:solidFill>
                  <a:srgbClr val="FF0000"/>
                </a:solidFill>
                <a:ea typeface="Calibri"/>
                <a:cs typeface="Guttman Stam"/>
              </a:rPr>
              <a:t>וְאֵלֶּה ה</a:t>
            </a:r>
            <a:r>
              <a:rPr lang="he-IL" dirty="0">
                <a:solidFill>
                  <a:schemeClr val="tx1">
                    <a:lumMod val="95000"/>
                    <a:lumOff val="5000"/>
                  </a:schemeClr>
                </a:solidFill>
                <a:ea typeface="Calibri"/>
                <a:cs typeface="Guttman Stam"/>
              </a:rPr>
              <a:t>ַ</a:t>
            </a:r>
            <a:r>
              <a:rPr lang="he-IL" dirty="0">
                <a:solidFill>
                  <a:srgbClr val="FF0000"/>
                </a:solidFill>
                <a:ea typeface="Calibri"/>
                <a:cs typeface="Guttman Stam"/>
              </a:rPr>
              <a:t>מִּשְׁפָּטִים</a:t>
            </a:r>
            <a:r>
              <a:rPr lang="he-IL" dirty="0">
                <a:ea typeface="Calibri"/>
                <a:cs typeface="Guttman Stam"/>
              </a:rPr>
              <a:t> אֲשֶׁר תָּשִׂים לִפְנֵיהֶם: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ב</a:t>
            </a:r>
            <a:r>
              <a:rPr lang="en-US" sz="24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כִּי תִקְנֶה עֶבֶד עִבְרִי שֵׁשׁ שָׁנִים יַעֲבֹד וּבַשְּׁבִעִת יֵצֵא </a:t>
            </a:r>
            <a:r>
              <a:rPr lang="he-IL" b="1" dirty="0" err="1">
                <a:ea typeface="Calibri"/>
                <a:cs typeface="Guttman Stam"/>
              </a:rPr>
              <a:t>לַחָפְשִׁי</a:t>
            </a:r>
            <a:r>
              <a:rPr lang="he-IL" b="1" dirty="0">
                <a:ea typeface="Calibri"/>
                <a:cs typeface="Guttman Stam"/>
              </a:rPr>
              <a:t> חִנָּם: </a:t>
            </a:r>
            <a:r>
              <a:rPr lang="he-IL" sz="1600" b="1" dirty="0">
                <a:ea typeface="Calibri"/>
                <a:cs typeface="Guttman Stam"/>
              </a:rPr>
              <a:t>ג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אִם בְּגַפּוֹ יָבֹא בְּגַפּוֹ יֵצֵא אִם בַּעַל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הוּא וְיָצְאָה אִשְׁתּוֹ עִמּו: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ד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אִם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</a:t>
            </a:r>
            <a:r>
              <a:rPr lang="he-IL" b="1" dirty="0" err="1">
                <a:ea typeface="Calibri"/>
                <a:cs typeface="Guttman Stam"/>
              </a:rPr>
              <a:t>יִתֶּן-לו</a:t>
            </a:r>
            <a:r>
              <a:rPr lang="he-IL" b="1" dirty="0">
                <a:ea typeface="Calibri"/>
                <a:cs typeface="Guttman Stam"/>
              </a:rPr>
              <a:t>ֹ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וְיָלְדָה לוֹ בָנִים אוֹ בָנוֹת </a:t>
            </a:r>
            <a:r>
              <a:rPr lang="he-IL" b="1" dirty="0" err="1">
                <a:ea typeface="Calibri"/>
                <a:cs typeface="Guttman Stam"/>
              </a:rPr>
              <a:t>הָאִשָּׁה</a:t>
            </a:r>
            <a:r>
              <a:rPr lang="he-IL" b="1" dirty="0">
                <a:ea typeface="Calibri"/>
                <a:cs typeface="Guttman Stam"/>
              </a:rPr>
              <a:t> וִילָדֶיהָ תִּהְיֶה </a:t>
            </a:r>
            <a:r>
              <a:rPr lang="he-IL" b="1" dirty="0" err="1">
                <a:ea typeface="Calibri"/>
                <a:cs typeface="Guttman Stam"/>
              </a:rPr>
              <a:t>לַאדֹנֶיה</a:t>
            </a:r>
            <a:r>
              <a:rPr lang="he-IL" b="1" dirty="0">
                <a:ea typeface="Calibri"/>
                <a:cs typeface="Guttman Stam"/>
              </a:rPr>
              <a:t>ָ וְהוּא יֵצֵא בְגַפּו: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ה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וְאִם-אָמֹר יֹאמַר הָעֶבֶד אָהַבְתִּי אֶת אֲדֹנִי אֶת אִשְׁתִּי וְאֶת בָּנָי לֹא אֵצֵא חָפְשִׁי: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ו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וְהִגִּישׁוֹ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אֶל </a:t>
            </a:r>
            <a:r>
              <a:rPr lang="he-IL" b="1" dirty="0" err="1">
                <a:ea typeface="Calibri"/>
                <a:cs typeface="Guttman Stam"/>
              </a:rPr>
              <a:t>הָאֱלֹהִים</a:t>
            </a:r>
            <a:r>
              <a:rPr lang="he-IL" b="1" dirty="0">
                <a:ea typeface="Calibri"/>
                <a:cs typeface="Guttman Stam"/>
              </a:rPr>
              <a:t> וְהִגִּישׁוֹ אֶל הַדֶּלֶת אוֹ אֶל הַמְּזוּזָה וְרָצַע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אֶת-אָזְנוֹ בַּמַּרְצֵעַ וַעֲבָדוֹ לְעֹלָם</a:t>
            </a:r>
            <a:r>
              <a:rPr lang="en-US" sz="1400" b="1" dirty="0">
                <a:ea typeface="Calibri"/>
                <a:cs typeface="Arial"/>
              </a:rPr>
              <a:t>: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42436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91544" y="332657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he-IL" sz="1600" b="1" dirty="0">
                <a:ea typeface="Calibri"/>
                <a:cs typeface="Guttman Stam"/>
              </a:rPr>
              <a:t>א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dirty="0">
                <a:ea typeface="Calibri"/>
                <a:cs typeface="Guttman Stam"/>
              </a:rPr>
              <a:t>וְאֵלֶּה הַמִּשְׁפָּטִים אֲשֶׁר תָּשִׂים לִפְנֵיהֶם: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ב</a:t>
            </a:r>
            <a:r>
              <a:rPr lang="en-US" sz="2400" b="1" dirty="0">
                <a:solidFill>
                  <a:schemeClr val="accent2"/>
                </a:solidFill>
                <a:ea typeface="Calibri"/>
                <a:cs typeface="Guttman Stam"/>
              </a:rPr>
              <a:t> </a:t>
            </a:r>
            <a:r>
              <a:rPr lang="he-IL" b="1" dirty="0">
                <a:solidFill>
                  <a:schemeClr val="accent2"/>
                </a:solidFill>
                <a:ea typeface="Calibri"/>
                <a:cs typeface="Guttman Stam"/>
              </a:rPr>
              <a:t>כִּי תִקְנֶה עֶבֶד </a:t>
            </a:r>
            <a:r>
              <a:rPr lang="he-IL" b="1" dirty="0">
                <a:ea typeface="Calibri"/>
                <a:cs typeface="Guttman Stam"/>
              </a:rPr>
              <a:t>עִבְרִי שֵׁשׁ שָׁנִים יַעֲבֹד וּבַשְּׁבִעִת יֵצֵא </a:t>
            </a:r>
            <a:r>
              <a:rPr lang="he-IL" b="1" dirty="0" err="1">
                <a:ea typeface="Calibri"/>
                <a:cs typeface="Guttman Stam"/>
              </a:rPr>
              <a:t>לַחָפְשִׁי</a:t>
            </a:r>
            <a:r>
              <a:rPr lang="he-IL" b="1" dirty="0">
                <a:ea typeface="Calibri"/>
                <a:cs typeface="Guttman Stam"/>
              </a:rPr>
              <a:t> חִנָּם: </a:t>
            </a:r>
            <a:r>
              <a:rPr lang="he-IL" sz="1600" b="1" dirty="0">
                <a:ea typeface="Calibri"/>
                <a:cs typeface="Guttman Stam"/>
              </a:rPr>
              <a:t>ג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אִם בְּגַפּוֹ יָבֹא בְּגַפּוֹ יֵצֵא אִם בַּעַל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הוּא וְיָצְאָה אִשְׁתּוֹ עִמּו: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ד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אִם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</a:t>
            </a:r>
            <a:r>
              <a:rPr lang="he-IL" b="1" dirty="0" err="1">
                <a:ea typeface="Calibri"/>
                <a:cs typeface="Guttman Stam"/>
              </a:rPr>
              <a:t>יִתֶּן-לו</a:t>
            </a:r>
            <a:r>
              <a:rPr lang="he-IL" b="1" dirty="0">
                <a:ea typeface="Calibri"/>
                <a:cs typeface="Guttman Stam"/>
              </a:rPr>
              <a:t>ֹ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וְיָלְדָה לוֹ בָנִים אוֹ בָנוֹת </a:t>
            </a:r>
            <a:r>
              <a:rPr lang="he-IL" b="1" dirty="0" err="1">
                <a:ea typeface="Calibri"/>
                <a:cs typeface="Guttman Stam"/>
              </a:rPr>
              <a:t>הָאִשָּׁה</a:t>
            </a:r>
            <a:r>
              <a:rPr lang="he-IL" b="1" dirty="0">
                <a:ea typeface="Calibri"/>
                <a:cs typeface="Guttman Stam"/>
              </a:rPr>
              <a:t> וִילָדֶיהָ תִּהְיֶה </a:t>
            </a:r>
            <a:r>
              <a:rPr lang="he-IL" b="1" dirty="0" err="1">
                <a:ea typeface="Calibri"/>
                <a:cs typeface="Guttman Stam"/>
              </a:rPr>
              <a:t>לַאדֹנֶיה</a:t>
            </a:r>
            <a:r>
              <a:rPr lang="he-IL" b="1" dirty="0">
                <a:ea typeface="Calibri"/>
                <a:cs typeface="Guttman Stam"/>
              </a:rPr>
              <a:t>ָ וְהוּא יֵצֵא בְגַפּו: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ה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וְאִם-אָמֹר יֹאמַר הָעֶבֶד אָהַבְתִּי אֶת אֲדֹנִי אֶת אִשְׁתִּי וְאֶת בָּנָי לֹא אֵצֵא חָפְשִׁי: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ו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וְהִגִּישׁוֹ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אֶל </a:t>
            </a:r>
            <a:r>
              <a:rPr lang="he-IL" b="1" dirty="0" err="1">
                <a:ea typeface="Calibri"/>
                <a:cs typeface="Guttman Stam"/>
              </a:rPr>
              <a:t>הָאֱלֹהִים</a:t>
            </a:r>
            <a:r>
              <a:rPr lang="he-IL" b="1" dirty="0">
                <a:ea typeface="Calibri"/>
                <a:cs typeface="Guttman Stam"/>
              </a:rPr>
              <a:t> וְהִגִּישׁוֹ אֶל הַדֶּלֶת אוֹ אֶל הַמְּזוּזָה וְרָצַע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אֶת-אָזְנוֹ בַּמַּרְצֵעַ וַעֲבָדוֹ לְעֹלָם</a:t>
            </a:r>
            <a:r>
              <a:rPr lang="en-US" sz="1400" b="1" dirty="0">
                <a:ea typeface="Calibri"/>
                <a:cs typeface="Arial"/>
              </a:rPr>
              <a:t>: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5290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91544" y="332657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he-IL" sz="1600" b="1" dirty="0">
                <a:ea typeface="Calibri"/>
                <a:cs typeface="Guttman Stam"/>
              </a:rPr>
              <a:t>א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dirty="0">
                <a:ea typeface="Calibri"/>
                <a:cs typeface="Guttman Stam"/>
              </a:rPr>
              <a:t>וְאֵלֶּה הַמִּשְׁפָּטִים אֲשֶׁר תָּשִׂים לִפְנֵיהֶם: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ב</a:t>
            </a:r>
            <a:r>
              <a:rPr lang="en-US" sz="24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כִּי תִקְנֶה </a:t>
            </a:r>
            <a:r>
              <a:rPr lang="he-IL" b="1" dirty="0">
                <a:solidFill>
                  <a:srgbClr val="0070C0"/>
                </a:solidFill>
                <a:ea typeface="Calibri"/>
                <a:cs typeface="Guttman Stam"/>
              </a:rPr>
              <a:t>עֶבֶד</a:t>
            </a:r>
            <a:r>
              <a:rPr lang="he-IL" b="1" dirty="0">
                <a:ea typeface="Calibri"/>
                <a:cs typeface="Guttman Stam"/>
              </a:rPr>
              <a:t> עִבְרִי שֵׁשׁ שָׁנִים יַעֲבֹד וּבַשְּׁבִעִת יֵצֵא </a:t>
            </a:r>
            <a:r>
              <a:rPr lang="he-IL" b="1" dirty="0" err="1">
                <a:ea typeface="Calibri"/>
                <a:cs typeface="Guttman Stam"/>
              </a:rPr>
              <a:t>לַחָפְשִׁי</a:t>
            </a:r>
            <a:r>
              <a:rPr lang="he-IL" b="1" dirty="0">
                <a:ea typeface="Calibri"/>
                <a:cs typeface="Guttman Stam"/>
              </a:rPr>
              <a:t> חִנָּם: </a:t>
            </a:r>
            <a:r>
              <a:rPr lang="he-IL" sz="1600" b="1" dirty="0">
                <a:ea typeface="Calibri"/>
                <a:cs typeface="Guttman Stam"/>
              </a:rPr>
              <a:t>ג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אִם בְּגַפּוֹ יָבֹא בְּגַפּוֹ יֵצֵא אִם בַּעַל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הוּא וְיָצְאָה אִשְׁתּוֹ עִמּו: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ד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אִם </a:t>
            </a:r>
            <a:r>
              <a:rPr lang="he-IL" b="1" dirty="0" err="1">
                <a:solidFill>
                  <a:srgbClr val="00B050"/>
                </a:solidFill>
                <a:ea typeface="Calibri"/>
                <a:cs typeface="Guttman Stam"/>
              </a:rPr>
              <a:t>אֲדֹנָיו</a:t>
            </a:r>
            <a:r>
              <a:rPr lang="he-IL" b="1" dirty="0">
                <a:solidFill>
                  <a:srgbClr val="00B050"/>
                </a:solidFill>
                <a:ea typeface="Calibri"/>
                <a:cs typeface="Guttman Stam"/>
              </a:rPr>
              <a:t> </a:t>
            </a:r>
            <a:r>
              <a:rPr lang="he-IL" b="1" dirty="0" err="1">
                <a:ea typeface="Calibri"/>
                <a:cs typeface="Guttman Stam"/>
              </a:rPr>
              <a:t>יִתֶּן-לו</a:t>
            </a:r>
            <a:r>
              <a:rPr lang="he-IL" b="1" dirty="0">
                <a:ea typeface="Calibri"/>
                <a:cs typeface="Guttman Stam"/>
              </a:rPr>
              <a:t>ֹ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וְיָלְדָה לוֹ בָנִים אוֹ בָנוֹת </a:t>
            </a:r>
            <a:r>
              <a:rPr lang="he-IL" b="1" dirty="0" err="1">
                <a:ea typeface="Calibri"/>
                <a:cs typeface="Guttman Stam"/>
              </a:rPr>
              <a:t>הָאִשָּׁה</a:t>
            </a:r>
            <a:r>
              <a:rPr lang="he-IL" b="1" dirty="0">
                <a:ea typeface="Calibri"/>
                <a:cs typeface="Guttman Stam"/>
              </a:rPr>
              <a:t> וִילָדֶיהָ תִּהְיֶה </a:t>
            </a:r>
            <a:r>
              <a:rPr lang="he-IL" b="1" dirty="0" err="1">
                <a:ea typeface="Calibri"/>
                <a:cs typeface="Guttman Stam"/>
              </a:rPr>
              <a:t>לַאדֹנֶיה</a:t>
            </a:r>
            <a:r>
              <a:rPr lang="he-IL" b="1" dirty="0">
                <a:ea typeface="Calibri"/>
                <a:cs typeface="Guttman Stam"/>
              </a:rPr>
              <a:t>ָ וְהוּא יֵצֵא בְגַפּו: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ה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וְאִם-אָמֹר יֹאמַר הָעֶבֶד אָהַבְתִּי אֶת אֲדֹנִי אֶת אִשְׁתִּי וְאֶת בָּנָי לֹא אֵצֵא חָפְשִׁי: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ו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וְהִגִּישׁוֹ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אֶל </a:t>
            </a:r>
            <a:r>
              <a:rPr lang="he-IL" b="1" dirty="0" err="1">
                <a:ea typeface="Calibri"/>
                <a:cs typeface="Guttman Stam"/>
              </a:rPr>
              <a:t>הָאֱלֹהִים</a:t>
            </a:r>
            <a:r>
              <a:rPr lang="he-IL" b="1" dirty="0">
                <a:ea typeface="Calibri"/>
                <a:cs typeface="Guttman Stam"/>
              </a:rPr>
              <a:t> וְהִגִּישׁוֹ אֶל הַדֶּלֶת אוֹ אֶל הַמְּזוּזָה וְרָצַע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אֶת-אָזְנוֹ בַּמַּרְצֵעַ וַעֲבָדוֹ לְעֹלָם</a:t>
            </a:r>
            <a:r>
              <a:rPr lang="en-US" sz="1400" b="1" dirty="0">
                <a:ea typeface="Calibri"/>
                <a:cs typeface="Arial"/>
              </a:rPr>
              <a:t>: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5681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91544" y="332657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he-IL" sz="1600" b="1" dirty="0">
                <a:ea typeface="Calibri"/>
                <a:cs typeface="Guttman Stam"/>
              </a:rPr>
              <a:t>א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dirty="0">
                <a:ea typeface="Calibri"/>
                <a:cs typeface="Guttman Stam"/>
              </a:rPr>
              <a:t>וְאֵלֶּה הַמִּשְׁפָּטִים אֲשֶׁר תָּשִׂים לִפְנֵיהֶם:</a:t>
            </a:r>
            <a:r>
              <a:rPr lang="en-US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ב</a:t>
            </a:r>
            <a:r>
              <a:rPr lang="en-US" sz="2400" b="1" dirty="0">
                <a:solidFill>
                  <a:srgbClr val="FF0000"/>
                </a:solidFill>
                <a:ea typeface="Calibri"/>
                <a:cs typeface="Guttman Stam"/>
              </a:rPr>
              <a:t> </a:t>
            </a:r>
            <a:r>
              <a:rPr lang="he-IL" b="1" dirty="0">
                <a:solidFill>
                  <a:srgbClr val="FF0000"/>
                </a:solidFill>
                <a:ea typeface="Calibri"/>
                <a:cs typeface="Guttman Stam"/>
              </a:rPr>
              <a:t>כִּי </a:t>
            </a:r>
            <a:r>
              <a:rPr lang="he-IL" b="1" dirty="0">
                <a:ea typeface="Calibri"/>
                <a:cs typeface="Guttman Stam"/>
              </a:rPr>
              <a:t>תִקְנֶה עֶבֶד עִבְרִי שֵׁשׁ שָׁנִים יַעֲבֹד וּבַשְּׁבִעִת יֵצֵא </a:t>
            </a:r>
            <a:r>
              <a:rPr lang="he-IL" b="1" dirty="0" err="1">
                <a:ea typeface="Calibri"/>
                <a:cs typeface="Guttman Stam"/>
              </a:rPr>
              <a:t>לַחָפְשִׁי</a:t>
            </a:r>
            <a:r>
              <a:rPr lang="he-IL" b="1" dirty="0">
                <a:ea typeface="Calibri"/>
                <a:cs typeface="Guttman Stam"/>
              </a:rPr>
              <a:t> חִנָּם: </a:t>
            </a:r>
            <a:r>
              <a:rPr lang="he-IL" sz="1600" b="1" dirty="0">
                <a:ea typeface="Calibri"/>
                <a:cs typeface="Guttman Stam"/>
              </a:rPr>
              <a:t>ג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en-US" sz="1600" b="1" dirty="0">
                <a:solidFill>
                  <a:srgbClr val="FF0000"/>
                </a:solidFill>
                <a:ea typeface="Calibri"/>
                <a:cs typeface="Guttman Stam"/>
              </a:rPr>
              <a:t> </a:t>
            </a:r>
            <a:r>
              <a:rPr lang="he-IL" b="1" dirty="0">
                <a:solidFill>
                  <a:srgbClr val="FF0000"/>
                </a:solidFill>
                <a:ea typeface="Calibri"/>
                <a:cs typeface="Guttman Stam"/>
              </a:rPr>
              <a:t>אִם </a:t>
            </a:r>
            <a:r>
              <a:rPr lang="he-IL" b="1" dirty="0">
                <a:ea typeface="Calibri"/>
                <a:cs typeface="Guttman Stam"/>
              </a:rPr>
              <a:t>בְּגַפּוֹ יָבֹא בְּגַפּוֹ יֵצֵא </a:t>
            </a:r>
            <a:r>
              <a:rPr lang="he-IL" b="1" dirty="0">
                <a:solidFill>
                  <a:srgbClr val="FF0000"/>
                </a:solidFill>
                <a:ea typeface="Calibri"/>
                <a:cs typeface="Guttman Stam"/>
              </a:rPr>
              <a:t>אִם</a:t>
            </a:r>
            <a:r>
              <a:rPr lang="he-IL" b="1" dirty="0">
                <a:ea typeface="Calibri"/>
                <a:cs typeface="Guttman Stam"/>
              </a:rPr>
              <a:t> בַּעַל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הוּא וְיָצְאָה אִשְׁתּוֹ עִמּו: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ד</a:t>
            </a:r>
            <a:r>
              <a:rPr lang="en-US" b="1" dirty="0">
                <a:solidFill>
                  <a:srgbClr val="FF0000"/>
                </a:solidFill>
                <a:ea typeface="Calibri"/>
                <a:cs typeface="Guttman Stam"/>
              </a:rPr>
              <a:t> </a:t>
            </a:r>
            <a:r>
              <a:rPr lang="he-IL" b="1" dirty="0">
                <a:solidFill>
                  <a:srgbClr val="FF0000"/>
                </a:solidFill>
                <a:ea typeface="Calibri"/>
                <a:cs typeface="Guttman Stam"/>
              </a:rPr>
              <a:t>אִם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</a:t>
            </a:r>
            <a:r>
              <a:rPr lang="he-IL" b="1" dirty="0" err="1">
                <a:ea typeface="Calibri"/>
                <a:cs typeface="Guttman Stam"/>
              </a:rPr>
              <a:t>יִתֶּן-לו</a:t>
            </a:r>
            <a:r>
              <a:rPr lang="he-IL" b="1" dirty="0">
                <a:ea typeface="Calibri"/>
                <a:cs typeface="Guttman Stam"/>
              </a:rPr>
              <a:t>ֹ </a:t>
            </a:r>
            <a:r>
              <a:rPr lang="he-IL" b="1" dirty="0" err="1">
                <a:ea typeface="Calibri"/>
                <a:cs typeface="Guttman Stam"/>
              </a:rPr>
              <a:t>אִשָּׁה</a:t>
            </a:r>
            <a:r>
              <a:rPr lang="he-IL" b="1" dirty="0">
                <a:ea typeface="Calibri"/>
                <a:cs typeface="Guttman Stam"/>
              </a:rPr>
              <a:t> וְיָלְדָה לוֹ בָנִים אוֹ בָנוֹת </a:t>
            </a:r>
            <a:r>
              <a:rPr lang="he-IL" b="1" dirty="0" err="1">
                <a:ea typeface="Calibri"/>
                <a:cs typeface="Guttman Stam"/>
              </a:rPr>
              <a:t>הָאִשָּׁה</a:t>
            </a:r>
            <a:r>
              <a:rPr lang="he-IL" b="1" dirty="0">
                <a:ea typeface="Calibri"/>
                <a:cs typeface="Guttman Stam"/>
              </a:rPr>
              <a:t> וִילָדֶיהָ תִּהְיֶה </a:t>
            </a:r>
            <a:r>
              <a:rPr lang="he-IL" b="1" dirty="0" err="1">
                <a:ea typeface="Calibri"/>
                <a:cs typeface="Guttman Stam"/>
              </a:rPr>
              <a:t>לַאדֹנֶיה</a:t>
            </a:r>
            <a:r>
              <a:rPr lang="he-IL" b="1" dirty="0">
                <a:ea typeface="Calibri"/>
                <a:cs typeface="Guttman Stam"/>
              </a:rPr>
              <a:t>ָ וְהוּא יֵצֵא בְגַפּו:</a:t>
            </a:r>
            <a:r>
              <a:rPr lang="en-US" b="1" dirty="0">
                <a:ea typeface="Calibri"/>
                <a:cs typeface="Guttman Stam"/>
              </a:rPr>
              <a:t>  </a:t>
            </a:r>
            <a:r>
              <a:rPr lang="he-IL" sz="1600" b="1" dirty="0">
                <a:ea typeface="Calibri"/>
                <a:cs typeface="Guttman Stam"/>
              </a:rPr>
              <a:t>ה</a:t>
            </a:r>
            <a:r>
              <a:rPr lang="en-US" sz="1600" b="1" dirty="0">
                <a:ea typeface="Calibri"/>
                <a:cs typeface="Guttman Stam"/>
              </a:rPr>
              <a:t> </a:t>
            </a:r>
            <a:r>
              <a:rPr lang="he-IL" b="1" dirty="0">
                <a:solidFill>
                  <a:srgbClr val="FF0000"/>
                </a:solidFill>
                <a:ea typeface="Calibri"/>
                <a:cs typeface="Guttman Stam"/>
              </a:rPr>
              <a:t>וְאִם</a:t>
            </a:r>
            <a:r>
              <a:rPr lang="he-IL" b="1" dirty="0">
                <a:ea typeface="Calibri"/>
                <a:cs typeface="Guttman Stam"/>
              </a:rPr>
              <a:t>-אָמֹר יֹאמַר הָעֶבֶד אָהַבְתִּי אֶת אֲדֹנִי אֶת אִשְׁתִּי וְאֶת בָּנָי לֹא אֵצֵא חָפְשִׁי: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sz="1600" b="1" dirty="0">
                <a:ea typeface="Calibri"/>
                <a:cs typeface="Guttman Stam"/>
              </a:rPr>
              <a:t>ו</a:t>
            </a:r>
            <a:r>
              <a:rPr lang="en-US" b="1" dirty="0">
                <a:ea typeface="Calibri"/>
                <a:cs typeface="Guttman Stam"/>
              </a:rPr>
              <a:t> </a:t>
            </a:r>
            <a:r>
              <a:rPr lang="he-IL" b="1" dirty="0">
                <a:ea typeface="Calibri"/>
                <a:cs typeface="Guttman Stam"/>
              </a:rPr>
              <a:t>וְהִגִּישׁוֹ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אֶל </a:t>
            </a:r>
            <a:r>
              <a:rPr lang="he-IL" b="1" dirty="0" err="1">
                <a:ea typeface="Calibri"/>
                <a:cs typeface="Guttman Stam"/>
              </a:rPr>
              <a:t>הָאֱלֹהִים</a:t>
            </a:r>
            <a:r>
              <a:rPr lang="he-IL" b="1" dirty="0">
                <a:ea typeface="Calibri"/>
                <a:cs typeface="Guttman Stam"/>
              </a:rPr>
              <a:t> וְהִגִּישׁוֹ אֶל הַדֶּלֶת אוֹ אֶל הַמְּזוּזָה וְרָצַע </a:t>
            </a:r>
            <a:r>
              <a:rPr lang="he-IL" b="1" dirty="0" err="1">
                <a:ea typeface="Calibri"/>
                <a:cs typeface="Guttman Stam"/>
              </a:rPr>
              <a:t>אֲדֹנָיו</a:t>
            </a:r>
            <a:r>
              <a:rPr lang="he-IL" b="1" dirty="0">
                <a:ea typeface="Calibri"/>
                <a:cs typeface="Guttman Stam"/>
              </a:rPr>
              <a:t> אֶת-אָזְנוֹ בַּמַּרְצֵעַ וַעֲבָדוֹ לְעֹלָם</a:t>
            </a:r>
            <a:r>
              <a:rPr lang="en-US" sz="1400" b="1" dirty="0">
                <a:ea typeface="Calibri"/>
                <a:cs typeface="Arial"/>
              </a:rPr>
              <a:t>: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80776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ow Poor is Poor? - Fair Obser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0" name="Picture 2" descr="Finger, Euro, Hands, Pension, Pensioner, Pay, Co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39" y="933242"/>
            <a:ext cx="6470374" cy="49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72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מָה נִלְמַד הַיוֹם?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he-I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פרשת משפטים</a:t>
            </a:r>
          </a:p>
          <a:p>
            <a:pPr algn="ctr">
              <a:buNone/>
            </a:pPr>
            <a:r>
              <a:rPr lang="he-I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פרק </a:t>
            </a:r>
            <a:r>
              <a:rPr lang="he-IL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כא</a:t>
            </a:r>
            <a:endParaRPr lang="he-IL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buNone/>
            </a:pPr>
            <a:r>
              <a:rPr lang="he-IL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פתיחה+ עבד עברי</a:t>
            </a:r>
            <a:endParaRPr lang="he-IL" dirty="0">
              <a:latin typeface="+mn-lt"/>
            </a:endParaRPr>
          </a:p>
          <a:p>
            <a:endParaRPr lang="x-none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351" y="1538011"/>
            <a:ext cx="3158711" cy="3158711"/>
          </a:xfrm>
        </p:spPr>
      </p:pic>
      <p:sp>
        <p:nvSpPr>
          <p:cNvPr id="4" name="AutoShape 2" descr="Criminal, robber, theft, thief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4" descr="Of thief Royalty Free Vector Image - VectorSt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2"/>
          <a:stretch/>
        </p:blipFill>
        <p:spPr>
          <a:xfrm>
            <a:off x="2372691" y="1519755"/>
            <a:ext cx="3232980" cy="317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09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ive.staticflickr.com/65535/48792970456_db08a17a1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35" y="943379"/>
            <a:ext cx="7434331" cy="495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08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Man, Gentleman, Housework, Mop, Wash, Cleaning, Work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17" y="739672"/>
            <a:ext cx="2958766" cy="528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00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49722"/>
              </p:ext>
            </p:extLst>
          </p:nvPr>
        </p:nvGraphicFramePr>
        <p:xfrm>
          <a:off x="1991544" y="394766"/>
          <a:ext cx="8352928" cy="586825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42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166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316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34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619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92814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-אָמֹר יֹאמַר הָעֶבֶד אָהַבְתִּי אֶת אֲדֹנִי אֶת אִשְׁתִּי וְאֶת בָּנָי לֹא אֵצֵא חָפְשִׁי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138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281912"/>
              </p:ext>
            </p:extLst>
          </p:nvPr>
        </p:nvGraphicFramePr>
        <p:xfrm>
          <a:off x="1991544" y="431563"/>
          <a:ext cx="8352928" cy="606391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46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709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508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89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931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173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-אָמֹר יֹאמַר הָעֶבֶד אָהַבְתִּי אֶת אֲדֹנִי אֶת אִשְׁתִּי וְאֶת בָּנָי לֹא אֵצֵא חָפְשִׁי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759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522426"/>
              </p:ext>
            </p:extLst>
          </p:nvPr>
        </p:nvGraphicFramePr>
        <p:xfrm>
          <a:off x="1991544" y="385402"/>
          <a:ext cx="8352928" cy="605759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516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1726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892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297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638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7027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-אָמֹר יֹאמַר הָעֶבֶד אָהַבְתִּי אֶת אֲדֹנִי אֶת אִשְׁתִּי וְאֶת בָּנָי לֹא אֵצֵא חָפְשִׁי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515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8" descr="Man, Gentleman, Housework, Mop, Wash, Cleaning, Work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17" y="739672"/>
            <a:ext cx="2958766" cy="528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599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859706"/>
              </p:ext>
            </p:extLst>
          </p:nvPr>
        </p:nvGraphicFramePr>
        <p:xfrm>
          <a:off x="1991544" y="260648"/>
          <a:ext cx="8352928" cy="61600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4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יֵצֵא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51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-אָמֹר יֹאמַר הָעֶבֶד אָהַבְתִּי אֶת אֲדֹנִי אֶת אִשְׁתִּי וְאֶת בָּנָי לֹא אֵצֵא חָפְשִׁי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004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988454"/>
              </p:ext>
            </p:extLst>
          </p:nvPr>
        </p:nvGraphicFramePr>
        <p:xfrm>
          <a:off x="1991544" y="260648"/>
          <a:ext cx="8352928" cy="61600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4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יֵצֵא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51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-אָמֹר יֹאמַר הָעֶבֶד אָהַבְתִּי אֶת אֲדֹנִי אֶת אִשְׁתִּי וְאֶת בָּנָי לֹא אֵצֵא חָפְשִׁי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398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952118"/>
              </p:ext>
            </p:extLst>
          </p:nvPr>
        </p:nvGraphicFramePr>
        <p:xfrm>
          <a:off x="1991544" y="260648"/>
          <a:ext cx="8352928" cy="61600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4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יֵצֵא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בַּעַל </a:t>
                      </a:r>
                      <a:r>
                        <a:rPr lang="he-IL" sz="2400" b="1" dirty="0" err="1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 הוּא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51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-אָמֹר יֹאמַר הָעֶבֶד אָהַבְתִּי אֶת אֲדֹנִי אֶת אִשְׁתִּי וְאֶת בָּנָי לֹא אֵצֵא חָפְשִׁי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492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4307E-0275-6B47-A11B-F281A1993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31624"/>
            <a:ext cx="1303258" cy="12797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42666"/>
            <a:ext cx="10515600" cy="1325563"/>
          </a:xfrm>
        </p:spPr>
        <p:txBody>
          <a:bodyPr>
            <a:normAutofit/>
          </a:bodyPr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מָה לְהָבִיא </a:t>
            </a:r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לַשִׁעוּר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? דף+</a:t>
            </a:r>
            <a: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כלי כתיבה </a:t>
            </a:r>
            <a:br>
              <a:rPr lang="en-US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או קובץ וורד פתוח.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23611">
            <a:off x="252966" y="4170618"/>
            <a:ext cx="1280055" cy="1700579"/>
          </a:xfrm>
          <a:prstGeom prst="rect">
            <a:avLst/>
          </a:prstGeom>
        </p:spPr>
      </p:pic>
      <p:pic>
        <p:nvPicPr>
          <p:cNvPr id="7" name="Picture 2" descr="https://lh6.googleusercontent.com/-eMfgnnBoalvwbez5LUw5fZPMaUF8tLsgEVyqpJZSRs6vUI-NBsUhcyAWwnkeS-dJMoc4mM-f3uaUsKp7KMQq3UwLMstbZQn1kbiskhzS1RvPVMPnFRl-B8eENN1txrr">
            <a:extLst>
              <a:ext uri="{FF2B5EF4-FFF2-40B4-BE49-F238E27FC236}">
                <a16:creationId xmlns:a16="http://schemas.microsoft.com/office/drawing/2014/main" id="{BAD20998-ADA0-4BB1-908E-5F099AE0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93" y="2765678"/>
            <a:ext cx="913438" cy="15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854" y="2633972"/>
            <a:ext cx="1089506" cy="16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82008" y="3103403"/>
            <a:ext cx="1661559" cy="6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828" y="2633971"/>
            <a:ext cx="1117737" cy="184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lh6.googleusercontent.com/f8H2475EYmyL0rhH4-e4ujiAahiTeUa9jS4FAnHL3KK4sEOOF3cWvgCYZ1bpJw4tDcDKTArugZ_4iGscDG3mD7tx620B0N8bRGSeR-V1W5m9k2098IkeP6hpnFdGXWOM">
            <a:extLst>
              <a:ext uri="{FF2B5EF4-FFF2-40B4-BE49-F238E27FC236}">
                <a16:creationId xmlns:a16="http://schemas.microsoft.com/office/drawing/2014/main" id="{E96A3A94-1DC2-4D5F-8C30-814635F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50" y="2749624"/>
            <a:ext cx="2147758" cy="15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lh5.googleusercontent.com/ZDoHST6h1OCX-u3R0_z7nNa7SfU7HmVM0D695YAePInfr_qNfjeMwiGEv5CWrEZg9NKaTDrt37AL_GYzZsegn6rlPlFCY3VeGszqUWVyGIQFv4vSJtyKvfOsQffjTrz2">
            <a:extLst>
              <a:ext uri="{FF2B5EF4-FFF2-40B4-BE49-F238E27FC236}">
                <a16:creationId xmlns:a16="http://schemas.microsoft.com/office/drawing/2014/main" id="{6C26243C-31F1-4E05-AA55-1F6FA8AE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019" y="2765678"/>
            <a:ext cx="1276257" cy="15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טיימר 1 דק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" y="584024"/>
            <a:ext cx="2419350" cy="128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2" descr="Full length of silhouette maid sweeping floor with mop over whit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2056794"/>
            <a:ext cx="1808162" cy="337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an, Gentleman, Housework, Mop, Wash, Cleaning, Worke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2171700"/>
            <a:ext cx="1761791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01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11760"/>
              </p:ext>
            </p:extLst>
          </p:nvPr>
        </p:nvGraphicFramePr>
        <p:xfrm>
          <a:off x="1991544" y="260648"/>
          <a:ext cx="8352928" cy="61600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4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יֵצֵא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בַּעַל </a:t>
                      </a:r>
                      <a:r>
                        <a:rPr lang="he-IL" sz="2400" b="1" dirty="0" err="1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 הוּא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וְיָצְאָה אִשְׁתּוֹ עִמּו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51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-אָמֹר יֹאמַר הָעֶבֶד אָהַבְתִּי אֶת אֲדֹנִי אֶת אִשְׁתִּי וְאֶת בָּנָי לֹא אֵצֵא חָפְשִׁי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563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Picture 2" descr="Full length of silhouette maid sweeping floor with mop over white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2056794"/>
            <a:ext cx="1808162" cy="337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Man, Gentleman, Housework, Mop, Wash, Cleaning, Worke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775" y="2171700"/>
            <a:ext cx="1761791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3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AutoShape 6" descr="Family black silhouette icon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2"/>
          <a:stretch/>
        </p:blipFill>
        <p:spPr>
          <a:xfrm>
            <a:off x="4089400" y="1830583"/>
            <a:ext cx="4727575" cy="392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06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423064"/>
              </p:ext>
            </p:extLst>
          </p:nvPr>
        </p:nvGraphicFramePr>
        <p:xfrm>
          <a:off x="1991544" y="260648"/>
          <a:ext cx="8352928" cy="61600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4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יֵצֵא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וְיָצְאָה אִשְׁתּוֹ עִמּו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הָאִשָּׁה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וִילָדֶיהָ תִּהְיֶה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לַאדֹנֶיה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ָ וְהוּא יֵצֵא בְגַפּו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51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ָמֹר יֹאמַר הָעֶבֶד אָהַבְתִּי אֶת אֲדֹנִי אֶת אִשְׁתִּי וְאֶת בָּנָי לֹא אֵצֵא חָפְשִׁי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60000"/>
                        </a:lnSpc>
                        <a:spcBef>
                          <a:spcPts val="0"/>
                        </a:spcBef>
                        <a:buNone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143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584128"/>
              </p:ext>
            </p:extLst>
          </p:nvPr>
        </p:nvGraphicFramePr>
        <p:xfrm>
          <a:off x="1991544" y="260648"/>
          <a:ext cx="8352928" cy="616002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4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יֵצֵא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וְיָצְאָה אִשְׁתּוֹ עִמּו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הָאִשָּׁה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וִילָדֶיהָ תִּהְיֶה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לַאדֹנֶיה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ָ וְהוּא יֵצֵא בְגַפּו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51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ָמֹר יֹאמַר הָעֶבֶד אָהַבְתִּי אֶת אֲדֹנִי אֶת אִשְׁתִּי וְאֶת בָּנָי לֹא אֵצֵא חָפְשִׁי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60000"/>
                        </a:lnSpc>
                        <a:spcBef>
                          <a:spcPts val="0"/>
                        </a:spcBef>
                        <a:buNone/>
                      </a:pP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7819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986149"/>
              </p:ext>
            </p:extLst>
          </p:nvPr>
        </p:nvGraphicFramePr>
        <p:xfrm>
          <a:off x="1991544" y="260648"/>
          <a:ext cx="8352928" cy="665180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888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43"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המקרה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80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הדין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81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כִּי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תִקְנֶה עֶבֶד עִבְרִי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שֵׁשׁ שָׁנִים יַעֲבֹד וּבַשְּׁבִעִת יֵצֵא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לַחָפְשִׁי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חִנָּם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70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יָבֹא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בְּגַפּוֹ יֵצֵא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96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בַּעַל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הוּא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וְיָצְאָה אִשְׁתּוֹ עִמּו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5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אִם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יִתֶּן-לו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וְיָלְדָה לוֹ בָנִים אוֹ בָנוֹת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הָאִשָּׁה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וִילָדֶיהָ תִּהְיֶה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לַאדֹנֶיה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ָ וְהוּא יֵצֵא בְגַפּו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0516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en-US" sz="1400" b="1" dirty="0">
                          <a:ea typeface="Calibri"/>
                          <a:cs typeface="Guttman Stam"/>
                        </a:rPr>
                        <a:t> </a:t>
                      </a:r>
                      <a:r>
                        <a:rPr lang="he-IL" sz="2400" b="1" dirty="0">
                          <a:solidFill>
                            <a:srgbClr val="FF0000"/>
                          </a:solidFill>
                          <a:ea typeface="Calibri"/>
                          <a:cs typeface="Guttman Stam"/>
                        </a:rPr>
                        <a:t>וְאִם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-א</a:t>
                      </a:r>
                      <a:r>
                        <a:rPr lang="he-IL" sz="2400" b="1" dirty="0">
                          <a:solidFill>
                            <a:schemeClr val="accent2"/>
                          </a:solidFill>
                          <a:ea typeface="Calibri"/>
                          <a:cs typeface="Guttman Stam"/>
                        </a:rPr>
                        <a:t>ָמֹר יֹאמַר הָעֶבֶד אָהַבְתִּי אֶת אֲדֹנִי אֶת אִשְׁתִּי וְאֶת בָּנָי לֹא אֵצֵא חָפְשִׁי</a:t>
                      </a:r>
                      <a:endParaRPr lang="he-IL" sz="2400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6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he-IL" sz="2400" b="1" dirty="0">
                          <a:ea typeface="Calibri"/>
                          <a:cs typeface="Guttman Stam"/>
                        </a:rPr>
                        <a:t>וְהִגִּישׁוֹ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אֶל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הָאֱלֹהִים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וְהִגִּישׁוֹ אֶל הַדֶּלֶת אוֹ אֶל הַמְּזוּזָה וְרָצַע </a:t>
                      </a:r>
                      <a:r>
                        <a:rPr lang="he-IL" sz="2400" b="1" dirty="0" err="1">
                          <a:ea typeface="Calibri"/>
                          <a:cs typeface="Guttman Stam"/>
                        </a:rPr>
                        <a:t>אֲדֹנָיו</a:t>
                      </a:r>
                      <a:r>
                        <a:rPr lang="he-IL" sz="2400" b="1" dirty="0">
                          <a:ea typeface="Calibri"/>
                          <a:cs typeface="Guttman Stam"/>
                        </a:rPr>
                        <a:t> אֶת-אָזְנוֹ בַּמַּרְצֵעַ וַעֲבָדוֹ לְעֹלָם</a:t>
                      </a:r>
                      <a:r>
                        <a:rPr lang="en-US" sz="1200" b="1" dirty="0">
                          <a:ea typeface="Calibri"/>
                          <a:cs typeface="Arial"/>
                        </a:rPr>
                        <a:t>: </a:t>
                      </a:r>
                      <a:endParaRPr lang="he-IL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8090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AutoShape 4" descr="Free stock photos - Rgbstock - Free stock images | Panel of Judges ..."/>
          <p:cNvSpPr>
            <a:spLocks noChangeAspect="1" noChangeArrowheads="1"/>
          </p:cNvSpPr>
          <p:nvPr/>
        </p:nvSpPr>
        <p:spPr bwMode="auto">
          <a:xfrm>
            <a:off x="2520084" y="825355"/>
            <a:ext cx="4457830" cy="44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6" descr="Free stock photos - Rgbstock - Free stock images | Panel of Judg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Picture 228983"/>
          <p:cNvPicPr/>
          <p:nvPr/>
        </p:nvPicPr>
        <p:blipFill rotWithShape="1">
          <a:blip r:embed="rId2"/>
          <a:srcRect b="8314"/>
          <a:stretch/>
        </p:blipFill>
        <p:spPr>
          <a:xfrm>
            <a:off x="2631094" y="1988301"/>
            <a:ext cx="6708140" cy="42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35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859115"/>
            <a:ext cx="4648199" cy="57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89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תִרְגוּל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5345" y="1825625"/>
            <a:ext cx="10148455" cy="371619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עבד שנמכר בגנבתו [כי גנב] כמה צריך לשלם?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הוא עובד עד שבעבודתו הוא מחזיר את סכום הגניבה.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הוא עובד שש שנים כי בטוח שיחזיר כך את סכום הגניבה.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לא משנה כמה גנב בסוף השנה השישית הוא יוצא לחופשי גם אם לא החזיר את סכום הגניבה.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גנב תמיד משלם כפל [כפול ממה שגנב] וכך גם משלם העבד. </a:t>
            </a:r>
            <a:endParaRPr lang="x-none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88034-4928-5C48-B07A-C49A1C8E1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842463" y="854102"/>
            <a:ext cx="2288013" cy="2973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  <p:pic>
        <p:nvPicPr>
          <p:cNvPr id="7" name="טיימר 1 דק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9475" y="514749"/>
            <a:ext cx="2419350" cy="128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wo Children Making Chat Silhouette Vector Stock Illustration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47" y="890255"/>
            <a:ext cx="4259646" cy="49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69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פִּתְרוֹן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5345" y="1825625"/>
            <a:ext cx="10148455" cy="371619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עבד שנמכר בגנבתו [כי גנב] כמה צריך לשלם?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הוא עובד עד שבעבודתו הוא מחזיר את סכום הגניבה.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הוא עובד שש שנים כי בטוח שיחזיר כך את סכום הגניבה.</a:t>
            </a:r>
            <a:endParaRPr lang="en-US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e-IL" b="1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לא משנה כמה גנב בסוף השנה השישית הוא יוצא לחופשי גם אם לא החזיר את סכום הגניבה.</a:t>
            </a:r>
            <a:endParaRPr lang="en-US" b="1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  <a:p>
            <a:pPr marL="514350" indent="-514350">
              <a:buFont typeface="+mj-lt"/>
              <a:buAutoNum type="arabicPeriod"/>
            </a:pPr>
            <a:r>
              <a:rPr lang="he-IL" dirty="0">
                <a:latin typeface="David" panose="020E0502060401010101" pitchFamily="34" charset="-79"/>
                <a:ea typeface="Open Sans" panose="020B0606030504020204" pitchFamily="34" charset="0"/>
                <a:cs typeface="David" panose="020E0502060401010101" pitchFamily="34" charset="-79"/>
              </a:rPr>
              <a:t>גנב תמיד משלם כפל [כפול ממה שגנב] וכך גם משלם העבד. </a:t>
            </a:r>
            <a:endParaRPr lang="x-none" dirty="0">
              <a:latin typeface="David" panose="020E0502060401010101" pitchFamily="34" charset="-79"/>
              <a:ea typeface="Open Sans" panose="020B0606030504020204" pitchFamily="34" charset="0"/>
              <a:cs typeface="David" panose="020E0502060401010101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88034-4928-5C48-B07A-C49A1C8E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42463" y="854102"/>
            <a:ext cx="2288013" cy="2973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8461" y="5942694"/>
            <a:ext cx="1047545" cy="5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3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מְסַיְמִים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וּמְסַכְּמִים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092" y="1928813"/>
            <a:ext cx="10205172" cy="695117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פרשת משפטים עוסקת בעוסקת בדברים שקורים בין אנשים מקרים שמתרחשים ביום-יום 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מְסַיְמִים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וּמְסַכְּמִים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092" y="1928813"/>
            <a:ext cx="10205172" cy="219707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פרשת משפטים עוסקת בעוסקת בדברים שקורים בין אנשים מקרים שמתרחשים ביום-יום 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כשיש ויכוחים בין אנשים אפשר להכריע אותם באמצעות כללים [משפטים] ובעזרת דיינים ששופטים אנשים ופוסקים עבורם את הדין. הפרשה שלנו מסבירה לאנשים ולדיינים כיצד לנהוג במקרים אלו.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מְסַיְמִים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וּמְסַכְּמִים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092" y="1928814"/>
            <a:ext cx="10205172" cy="258355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פרשת משפטים עוסקת בעוסקת בדברים שקורים בין אנשים מקרים שמתרחשים ביום-יום 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כשיש ויכוחים בין אנשים אפשר להכריע אותם באמצעות כללים [משפטים] ובעזרת דיינים ששופטים אנשים ופוסקים עבורם את הדין. הפרשה שלנו מסבירה לאנשים ולדיינים כיצד לנהוג במקרים אלו.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עבד עברי נמכר בשל מצוקה כלכלית [או מכירה בשל גניבה]. והוא עובד שש שנים בלבד.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מְסַיְמִים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וּמְסַכְּמִים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092" y="1928813"/>
            <a:ext cx="10205172" cy="370667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פרשת משפטים עוסקת בעוסקת בדברים שקורים בין אנשים מקרים שמתרחשים ביום-יום 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כשיש ויכוחים בין אנשים אפשר להכריע אותם באמצעות כללים [משפטים] ובעזרת דיינים ששופטים אנשים ופוסקים עבורם את הדין. הפרשה שלנו מסבירה לאנשים ולדיינים כיצד לנהוג במקרים אלו.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עבד עברי נמכר בשל מצוקה כלכלית [או מכירה בשל גניבה]. והוא עובד שש שנים בלבד.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אם הגיע עם נשוי- יצא עם אשתו ואם התחתן עם שפחה כנענית- היא נשארת אצל אדוניה.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מְסַיְמִים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וּמְסַכְּמִים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9092" y="1928813"/>
            <a:ext cx="10205172" cy="439247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פרשת משפטים עוסקת בעוסקת בדברים שקורים בין אנשים מקרים שמתרחשים ביום-יום 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כשיש ויכוחים בין אנשים אפשר להכריע אותם באמצעות כללים [משפטים] ובעזרת דיינים ששופטים אנשים ופוסקים עבורם את הדין. הפרשה שלנו מסבירה לאנשים ולדיינים כיצד לנהוג במקרים אלו.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עבד עברי נמכר בשל מצוקה כלכלית [או מכירה בשל גניבה]. והוא עובד שש שנים בלבד.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אם הגיע עם נשוי- יצא עם אשתו ואם התחתן עם שפחה כנענית- היא נשארת אצל אדוניה.</a:t>
            </a:r>
          </a:p>
          <a:p>
            <a:pPr marL="514350" indent="-514350">
              <a:buAutoNum type="arabicPeriod"/>
            </a:pP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אם העבד אינו רוצה לצאת לחופשי- האדון רוצע את אזנו במרצע בהוראת בית הדין והעבד יוצא לחופשי רק ביובל.</a:t>
            </a: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67936"/>
          </a:xfrm>
        </p:spPr>
        <p:txBody>
          <a:bodyPr>
            <a:normAutofit/>
          </a:bodyPr>
          <a:lstStyle/>
          <a:p>
            <a:r>
              <a:rPr lang="he-IL" dirty="0" err="1">
                <a:latin typeface="David" panose="020E0502060401010101" pitchFamily="34" charset="-79"/>
                <a:cs typeface="David" panose="020E0502060401010101" pitchFamily="34" charset="-79"/>
              </a:rPr>
              <a:t>מְסַיְמִים</a:t>
            </a:r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 וּמְסַכְּמִים</a:t>
            </a:r>
            <a:endParaRPr lang="x-none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/>
          <a:srcRect l="18422" t="25082" r="20150" b="15425"/>
          <a:stretch/>
        </p:blipFill>
        <p:spPr>
          <a:xfrm>
            <a:off x="1613517" y="1318534"/>
            <a:ext cx="9450779" cy="5148469"/>
          </a:xfrm>
          <a:prstGeom prst="rect">
            <a:avLst/>
          </a:prstGeom>
        </p:spPr>
      </p:pic>
      <p:pic>
        <p:nvPicPr>
          <p:cNvPr id="10" name="טיימר 1 דק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552" y="264558"/>
            <a:ext cx="1825662" cy="96907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4317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200429_1528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448" t="22778" r="23609" b="12456"/>
          <a:stretch/>
        </p:blipFill>
        <p:spPr>
          <a:xfrm>
            <a:off x="1740216" y="556224"/>
            <a:ext cx="8719966" cy="57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+mj-lt"/>
                <a:cs typeface="David" panose="020E0502060401010101" pitchFamily="34" charset="-79"/>
              </a:rPr>
              <a:t>מַמְשִׁיכִים לְתַרְגֵל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8EBB34-4E2A-E14F-A4B4-0022D85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sz="4400" dirty="0">
                <a:latin typeface="+mj-lt"/>
                <a:ea typeface="Open Sans" panose="020B0606030504020204" pitchFamily="34" charset="0"/>
                <a:cs typeface="David" panose="020E0502060401010101" pitchFamily="34" charset="-79"/>
              </a:rPr>
              <a:t>ראינו שמגישים את העבד שאינו מעוניין להשתחרר אל המזוזה. האם זכור לכם בספר שמות שלמדנו על עבדים שהיו צריכים להשתמש במזוזת ביתם? מי יצא לחופשי באותו אירוע?</a:t>
            </a:r>
            <a:br>
              <a:rPr lang="he-IL" sz="4400" dirty="0">
                <a:latin typeface="+mj-lt"/>
                <a:ea typeface="Open Sans" panose="020B0606030504020204" pitchFamily="34" charset="0"/>
                <a:cs typeface="David" panose="020E0502060401010101" pitchFamily="34" charset="-79"/>
              </a:rPr>
            </a:br>
            <a:r>
              <a:rPr lang="he-IL" sz="4400" dirty="0">
                <a:latin typeface="+mj-lt"/>
                <a:ea typeface="Open Sans" panose="020B0606030504020204" pitchFamily="34" charset="0"/>
                <a:cs typeface="David" panose="020E0502060401010101" pitchFamily="34" charset="-79"/>
              </a:rPr>
              <a:t>מדוע לדעתכם התורה גוזרת על גנב עבדות? מדוע לא בית כלא? </a:t>
            </a:r>
            <a:br>
              <a:rPr lang="he-IL" sz="4400" dirty="0">
                <a:latin typeface="+mj-lt"/>
                <a:ea typeface="Open Sans" panose="020B0606030504020204" pitchFamily="34" charset="0"/>
                <a:cs typeface="David" panose="020E0502060401010101" pitchFamily="34" charset="-79"/>
              </a:rPr>
            </a:br>
            <a:r>
              <a:rPr lang="he-IL" sz="4400" dirty="0">
                <a:latin typeface="+mj-lt"/>
                <a:ea typeface="Open Sans" panose="020B0606030504020204" pitchFamily="34" charset="0"/>
                <a:cs typeface="David" panose="020E0502060401010101" pitchFamily="34" charset="-79"/>
              </a:rPr>
              <a:t>באילו דברים ראינו שהתורה דואגת לעבד במהלך עבדותו וגם בסופה?</a:t>
            </a:r>
          </a:p>
          <a:p>
            <a:endParaRPr lang="x-none" dirty="0">
              <a:latin typeface="+mj-lt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3DE8652E-46D5-2E40-9E4C-9ABF8CF49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5530" flipH="1">
            <a:off x="-168200" y="4223854"/>
            <a:ext cx="2038410" cy="21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ילדים רבים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416" y="-381560"/>
            <a:ext cx="10162195" cy="8019239"/>
          </a:xfrm>
        </p:spPr>
      </p:pic>
    </p:spTree>
    <p:extLst>
      <p:ext uri="{BB962C8B-B14F-4D97-AF65-F5344CB8AC3E}">
        <p14:creationId xmlns:p14="http://schemas.microsoft.com/office/powerpoint/2010/main" val="8988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oy (9) dies in school fight – Nehanda Radi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62" b="94048" l="0" r="100000">
                        <a14:foregroundMark x1="15333" y1="53571" x2="16000" y2="70238"/>
                        <a14:foregroundMark x1="71667" y1="35714" x2="78667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77" y="413819"/>
            <a:ext cx="4221143" cy="23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ght Silhouette at GetDrawings | Free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" b="97510" l="478" r="95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84" y="3075833"/>
            <a:ext cx="2940730" cy="33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ickboxing, Boxing, Silhouette, Fight, Sports, Str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17" y="3692545"/>
            <a:ext cx="2981512" cy="23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nger, Fight, Male, Man, Men, Office, Punch, R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74" y="3260035"/>
            <a:ext cx="2819208" cy="310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52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houting Silhouette at GetDrawings |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76" y="838921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6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678" y="541067"/>
            <a:ext cx="8612677" cy="57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Free stock photos - Rgbstock - Free stock images | Panel of Judges ..."/>
          <p:cNvSpPr>
            <a:spLocks noChangeAspect="1" noChangeArrowheads="1"/>
          </p:cNvSpPr>
          <p:nvPr/>
        </p:nvSpPr>
        <p:spPr bwMode="auto">
          <a:xfrm>
            <a:off x="2520084" y="825355"/>
            <a:ext cx="4457830" cy="44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6" name="AutoShape 6" descr="Free stock photos - Rgbstock - Free stock images | Panel of Judge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Picture 228983"/>
          <p:cNvPicPr/>
          <p:nvPr/>
        </p:nvPicPr>
        <p:blipFill rotWithShape="1">
          <a:blip r:embed="rId2"/>
          <a:srcRect b="8314"/>
          <a:stretch/>
        </p:blipFill>
        <p:spPr>
          <a:xfrm>
            <a:off x="2631094" y="1988301"/>
            <a:ext cx="6708140" cy="42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1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3606</Words>
  <Application>Microsoft Office PowerPoint</Application>
  <PresentationFormat>מסך רחב</PresentationFormat>
  <Paragraphs>279</Paragraphs>
  <Slides>48</Slides>
  <Notes>28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48</vt:i4>
      </vt:variant>
    </vt:vector>
  </HeadingPairs>
  <TitlesOfParts>
    <vt:vector size="55" baseType="lpstr">
      <vt:lpstr>Alef</vt:lpstr>
      <vt:lpstr>Arial</vt:lpstr>
      <vt:lpstr>Calibri</vt:lpstr>
      <vt:lpstr>Calibri Light</vt:lpstr>
      <vt:lpstr>David</vt:lpstr>
      <vt:lpstr>Narkisim</vt:lpstr>
      <vt:lpstr>Office Theme</vt:lpstr>
      <vt:lpstr>מצגת של PowerPoint‏</vt:lpstr>
      <vt:lpstr>מָה נִלְמַד הַיוֹם?</vt:lpstr>
      <vt:lpstr>מָה לְהָבִיא לַשִׁעוּר? דף+ כלי כתיבה  או קובץ וורד פתוח.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כִּי-יִתֵּן אִישׁ אֶל רֵעֵהוּ כֶּסֶף אוֹ כֵלִים לִשְׁמֹר וְגֻנַּב..</vt:lpstr>
      <vt:lpstr>וְכִי-יְרִיבֻן אֲנָשִׁים וְהִכָּה אִישׁ אֶת רֵעֵהוּ</vt:lpstr>
      <vt:lpstr>כִּי-תִרְאֶה חֲמוֹר שֹׂנַאֲךָ, רֹבֵץ תַּחַת מַשָּׂאוֹ</vt:lpstr>
      <vt:lpstr>תִרְגוּל</vt:lpstr>
      <vt:lpstr>פִּתְרוֹן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תִרְגוּל</vt:lpstr>
      <vt:lpstr>פִּתְרוֹן</vt:lpstr>
      <vt:lpstr>מְסַיְמִים וּמְסַכְּמִים</vt:lpstr>
      <vt:lpstr>מְסַיְמִים וּמְסַכְּמִים</vt:lpstr>
      <vt:lpstr>מְסַיְמִים וּמְסַכְּמִים</vt:lpstr>
      <vt:lpstr>מְסַיְמִים וּמְסַכְּמִים</vt:lpstr>
      <vt:lpstr>מְסַיְמִים וּמְסַכְּמִים</vt:lpstr>
      <vt:lpstr>מְסַיְמִים וּמְסַכְּמִים</vt:lpstr>
      <vt:lpstr>מצגת של PowerPoint‏</vt:lpstr>
      <vt:lpstr>מַמְשִׁיכִים לְתַרְגֵל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שני שמלה/Shani Chemla</cp:lastModifiedBy>
  <cp:revision>86</cp:revision>
  <dcterms:created xsi:type="dcterms:W3CDTF">2020-03-11T07:11:19Z</dcterms:created>
  <dcterms:modified xsi:type="dcterms:W3CDTF">2021-09-29T11:40:22Z</dcterms:modified>
</cp:coreProperties>
</file>