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98" r:id="rId3"/>
    <p:sldId id="300" r:id="rId4"/>
    <p:sldId id="261" r:id="rId5"/>
    <p:sldId id="282" r:id="rId6"/>
    <p:sldId id="309" r:id="rId7"/>
    <p:sldId id="306" r:id="rId8"/>
    <p:sldId id="264" r:id="rId9"/>
    <p:sldId id="307" r:id="rId10"/>
    <p:sldId id="308" r:id="rId11"/>
    <p:sldId id="284" r:id="rId12"/>
    <p:sldId id="310" r:id="rId13"/>
    <p:sldId id="311" r:id="rId14"/>
    <p:sldId id="305" r:id="rId15"/>
    <p:sldId id="304" r:id="rId16"/>
    <p:sldId id="297" r:id="rId17"/>
    <p:sldId id="283" r:id="rId18"/>
    <p:sldId id="27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lef" panose="00000500000000000000" pitchFamily="2" charset="-79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7" roundtripDataSignature="AMtx7migPMszHxDdxnXXV2fRhwXjI5s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0" autoAdjust="0"/>
  </p:normalViewPr>
  <p:slideViewPr>
    <p:cSldViewPr snapToGrid="0">
      <p:cViewPr varScale="1">
        <p:scale>
          <a:sx n="44" d="100"/>
          <a:sy n="44" d="100"/>
        </p:scale>
        <p:origin x="56" y="296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1282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37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80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b="1" dirty="0"/>
              <a:t>משך השקף: עד 5 דקות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x-none" dirty="0"/>
              <a:t>סיכום ויציאה לתרגול. שלב זה יכלול סיכום של התוכן הנלמד תוך מענה על שאלות כמו: מה עשינו פה היום? מה למדנו? מומלץ לשלב אלמנטים חווייתיים כגון משחק מסכם, חידה, טיפ מיוחד להמשך הלמידה ועוד.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34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955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b="1" dirty="0" smtClean="0"/>
              <a:t>משך השקף: 2 דקות</a:t>
            </a:r>
            <a:endParaRPr dirty="0" smtClean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 smtClean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 smtClean="0">
                <a:solidFill>
                  <a:schemeClr val="dk1"/>
                </a:solidFill>
              </a:rPr>
              <a:t>הציגו את עצמכם ואת מהלך השיעור:</a:t>
            </a:r>
            <a:endParaRPr dirty="0" smtClean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 smtClean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 smtClean="0">
                <a:solidFill>
                  <a:schemeClr val="dk1"/>
                </a:solidFill>
              </a:rPr>
              <a:t>מוזמנים לפנות בצורה אישית לתלמידים:</a:t>
            </a:r>
            <a:r>
              <a:rPr lang="x-none" sz="1200" dirty="0" smtClean="0"/>
              <a:t/>
            </a:r>
            <a:br>
              <a:rPr lang="x-none" sz="1200" dirty="0" smtClean="0"/>
            </a:br>
            <a:r>
              <a:rPr lang="x-none" sz="1200" dirty="0" smtClean="0">
                <a:solidFill>
                  <a:srgbClr val="2F5496"/>
                </a:solidFill>
              </a:rPr>
              <a:t>דוגמה לטקסט שייאמר בעל פה: "שלום, שמי___. אני מורה ל____ ממקום בארץ____. מה שלומכם? אני שמח/ה שהצטרפתם אליי", וכו'.</a:t>
            </a:r>
            <a:endParaRPr dirty="0" smtClean="0"/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 smtClean="0">
              <a:solidFill>
                <a:schemeClr val="dk1"/>
              </a:solidFill>
            </a:endParaRPr>
          </a:p>
          <a:p>
            <a:pPr marL="1587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z="1200" dirty="0" smtClean="0">
                <a:solidFill>
                  <a:schemeClr val="dk1"/>
                </a:solidFill>
              </a:rPr>
              <a:t>נושא השיעור ומה מטרתו:</a:t>
            </a:r>
            <a:br>
              <a:rPr lang="x-none" sz="1200" dirty="0" smtClean="0">
                <a:solidFill>
                  <a:schemeClr val="dk1"/>
                </a:solidFill>
              </a:rPr>
            </a:br>
            <a:r>
              <a:rPr lang="x-none" sz="1200" dirty="0" smtClean="0">
                <a:solidFill>
                  <a:srgbClr val="2F5496"/>
                </a:solidFill>
              </a:rPr>
              <a:t>דוגמה לטקסט שייאמר בעל פה: "בשיעור הזה נלמד על_________. הצטרפו אליי ויהיה לנו כיף. מוכנים? מתחילים!"</a:t>
            </a:r>
            <a:endParaRPr dirty="0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 dirty="0" smtClean="0"/>
          </a:p>
          <a:p>
            <a:pPr marL="133350" lvl="0" indent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נתחיל ב…. </a:t>
            </a:r>
            <a:r>
              <a:rPr lang="x-none" sz="1200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פתיח השיעור)</a:t>
            </a:r>
            <a:endParaRPr dirty="0" smtClean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נמשיך בלגלות</a:t>
            </a:r>
            <a:r>
              <a:rPr lang="x-none" sz="1200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(שלב הלימוד / הקניה - כתבו כאן שאלה מסקרנת שתיתן מענה על מטרת השיעור) </a:t>
            </a:r>
            <a:endParaRPr dirty="0" smtClean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נתנסה ב… </a:t>
            </a:r>
            <a:r>
              <a:rPr lang="x-none" sz="1200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התרגול / התנסות)</a:t>
            </a:r>
            <a:r>
              <a:rPr lang="x-none" sz="1200" b="1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 </a:t>
            </a:r>
            <a:endParaRPr dirty="0" smtClean="0"/>
          </a:p>
          <a:p>
            <a:pPr marL="13335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200" b="1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נסכם  </a:t>
            </a:r>
            <a:r>
              <a:rPr lang="x-none" sz="1200" dirty="0" smtClean="0">
                <a:solidFill>
                  <a:schemeClr val="dk1"/>
                </a:solidFill>
                <a:latin typeface="Alef"/>
                <a:ea typeface="Alef"/>
                <a:cs typeface="Alef"/>
                <a:sym typeface="Alef"/>
              </a:rPr>
              <a:t>(שלב סיכום השיעור)</a:t>
            </a: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28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 smtClean="0"/>
              <a:t>משך השקף: עד 2 דקות</a:t>
            </a:r>
            <a:endParaRPr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smtClean="0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mtClean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smtClean="0">
                <a:solidFill>
                  <a:srgbClr val="FF0000"/>
                </a:solidFill>
              </a:rPr>
              <a:t>דוגמה לחידה:</a:t>
            </a:r>
            <a:br>
              <a:rPr lang="x-none" smtClean="0">
                <a:solidFill>
                  <a:srgbClr val="FF0000"/>
                </a:solidFill>
              </a:rPr>
            </a:br>
            <a:r>
              <a:rPr lang="x-none" smtClean="0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 smtClean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smtClean="0">
                <a:solidFill>
                  <a:srgbClr val="FF0000"/>
                </a:solidFill>
              </a:rPr>
              <a:t>מה הקשר בין………….</a:t>
            </a:r>
            <a:endParaRPr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93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07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b="1" dirty="0"/>
              <a:t>משך השקף: עד 2 דקות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 dirty="0">
                <a:solidFill>
                  <a:schemeClr val="dk1"/>
                </a:solidFill>
              </a:rPr>
              <a:t>הצעות: משחק, חידה, הדגמה, סימולציה, דוגמה, טענה, משפט אמת משפט שקר, ועוד.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Calibri"/>
              <a:buNone/>
            </a:pPr>
            <a:r>
              <a:rPr lang="x-none" dirty="0">
                <a:solidFill>
                  <a:srgbClr val="FF0000"/>
                </a:solidFill>
              </a:rPr>
              <a:t>דוגמה לחידה:</a:t>
            </a:r>
            <a:br>
              <a:rPr lang="x-none" dirty="0">
                <a:solidFill>
                  <a:srgbClr val="FF0000"/>
                </a:solidFill>
              </a:rPr>
            </a:br>
            <a:r>
              <a:rPr lang="x-none" dirty="0">
                <a:solidFill>
                  <a:srgbClr val="FF0000"/>
                </a:solidFill>
              </a:rPr>
              <a:t>תמונה של דמות או חפץ הקשורה לנושא. הקשר לנושא יתגלה במהלך השיעור.</a:t>
            </a:r>
            <a:endParaRPr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x-none" dirty="0">
                <a:solidFill>
                  <a:srgbClr val="FF0000"/>
                </a:solidFill>
              </a:rPr>
              <a:t>מה הקשר בין………….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76" name="Google Shape;27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671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11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09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5" name="Google Shape;2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097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46" name="Google Shape;2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27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">
  <p:cSld name="כותרת ראשית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7354566" y="2026507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6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12947248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27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6"/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21;p26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26"/>
          <p:cNvSpPr/>
          <p:nvPr/>
        </p:nvSpPr>
        <p:spPr>
          <a:xfrm rot="-54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6"/>
          <p:cNvCxnSpPr/>
          <p:nvPr/>
        </p:nvCxnSpPr>
        <p:spPr>
          <a:xfrm>
            <a:off x="2090531" y="4989650"/>
            <a:ext cx="506564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2565199" y="3025258"/>
            <a:ext cx="7816850" cy="106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5" name="Google Shape;25;p26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26" name="Google Shape;26;p26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6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  <p:pic>
        <p:nvPicPr>
          <p:cNvPr id="28" name="Google Shape;2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2187" y="886221"/>
            <a:ext cx="9150178" cy="279169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6"/>
          <p:cNvSpPr txBox="1">
            <a:spLocks noGrp="1"/>
          </p:cNvSpPr>
          <p:nvPr>
            <p:ph type="body" idx="2"/>
          </p:nvPr>
        </p:nvSpPr>
        <p:spPr>
          <a:xfrm>
            <a:off x="2030833" y="4419771"/>
            <a:ext cx="6411268" cy="6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3"/>
          </p:nvPr>
        </p:nvSpPr>
        <p:spPr>
          <a:xfrm>
            <a:off x="416891" y="6148563"/>
            <a:ext cx="5099050" cy="56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סיכום">
  <p:cSld name="סיכום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7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43" name="Google Shape;143;p37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4" name="Google Shape;144;p37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37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 t="45139" b="30974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7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שימה באופק">
  <p:cSld name="משימה באופק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>
            <a:spLocks noGrp="1"/>
          </p:cNvSpPr>
          <p:nvPr>
            <p:ph type="pic" idx="2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53" name="Google Shape;153;p38"/>
          <p:cNvGrpSpPr/>
          <p:nvPr/>
        </p:nvGrpSpPr>
        <p:grpSpPr>
          <a:xfrm>
            <a:off x="-2381248" y="158428"/>
            <a:ext cx="14545456" cy="6541143"/>
            <a:chOff x="-2455150" y="146499"/>
            <a:chExt cx="14545456" cy="6541143"/>
          </a:xfrm>
        </p:grpSpPr>
        <p:sp>
          <p:nvSpPr>
            <p:cNvPr id="154" name="Google Shape;154;p38"/>
            <p:cNvSpPr/>
            <p:nvPr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38"/>
            <p:cNvCxnSpPr/>
            <p:nvPr/>
          </p:nvCxnSpPr>
          <p:spPr>
            <a:xfrm>
              <a:off x="-2455150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56" name="Google Shape;156;p38"/>
            <p:cNvGrpSpPr/>
            <p:nvPr/>
          </p:nvGrpSpPr>
          <p:grpSpPr>
            <a:xfrm rot="10800000">
              <a:off x="8177063" y="6181316"/>
              <a:ext cx="3913243" cy="506326"/>
              <a:chOff x="358720" y="6187719"/>
              <a:chExt cx="3913243" cy="506326"/>
            </a:xfrm>
          </p:grpSpPr>
          <p:cxnSp>
            <p:nvCxnSpPr>
              <p:cNvPr id="157" name="Google Shape;157;p38"/>
              <p:cNvCxnSpPr/>
              <p:nvPr/>
            </p:nvCxnSpPr>
            <p:spPr>
              <a:xfrm>
                <a:off x="865046" y="6434480"/>
                <a:ext cx="3406917" cy="12802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8" name="Google Shape;158;p38"/>
              <p:cNvSpPr/>
              <p:nvPr/>
            </p:nvSpPr>
            <p:spPr>
              <a:xfrm rot="-54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8"/>
              <p:cNvSpPr/>
              <p:nvPr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" name="Google Shape;160;p38"/>
            <p:cNvSpPr/>
            <p:nvPr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38"/>
          <p:cNvSpPr txBox="1">
            <a:spLocks noGrp="1"/>
          </p:cNvSpPr>
          <p:nvPr>
            <p:ph type="body" idx="1"/>
          </p:nvPr>
        </p:nvSpPr>
        <p:spPr>
          <a:xfrm>
            <a:off x="426793" y="661710"/>
            <a:ext cx="10953750" cy="68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marL="914400" lvl="1" indent="-5334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2pPr>
            <a:lvl3pPr marL="1371600" lvl="2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4pPr>
            <a:lvl5pPr marL="2286000" lvl="4" indent="-533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>
            <a:spLocks noGrp="1"/>
          </p:cNvSpPr>
          <p:nvPr>
            <p:ph type="title"/>
          </p:nvPr>
        </p:nvSpPr>
        <p:spPr>
          <a:xfrm>
            <a:off x="7312026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>
            <a:spLocks noGrp="1"/>
          </p:cNvSpPr>
          <p:nvPr>
            <p:ph type="pic" idx="2"/>
          </p:nvPr>
        </p:nvSpPr>
        <p:spPr>
          <a:xfrm>
            <a:off x="849183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65" name="Google Shape;165;p39"/>
          <p:cNvGrpSpPr/>
          <p:nvPr/>
        </p:nvGrpSpPr>
        <p:grpSpPr>
          <a:xfrm>
            <a:off x="10820648" y="6288984"/>
            <a:ext cx="10328540" cy="167498"/>
            <a:chOff x="10668248" y="5893696"/>
            <a:chExt cx="10328540" cy="167498"/>
          </a:xfrm>
        </p:grpSpPr>
        <p:cxnSp>
          <p:nvCxnSpPr>
            <p:cNvPr id="166" name="Google Shape;166;p39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7" name="Google Shape;167;p39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39"/>
          <p:cNvGrpSpPr/>
          <p:nvPr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69" name="Google Shape;169;p3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0" name="Google Shape;170;p3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7312026" y="2208855"/>
            <a:ext cx="3932237" cy="365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39"/>
          <p:cNvPicPr preferRelativeResize="0"/>
          <p:nvPr/>
        </p:nvPicPr>
        <p:blipFill rotWithShape="1">
          <a:blip r:embed="rId2">
            <a:alphaModFix/>
          </a:blip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טקסט תחתון">
  <p:cSld name="תמונה עם טקסט תחתון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ctrTitle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40"/>
          <p:cNvGrpSpPr/>
          <p:nvPr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78" name="Google Shape;178;p40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9" name="Google Shape;179;p40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40"/>
          <p:cNvSpPr/>
          <p:nvPr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הבא יתחיל">
  <p:cSld name="1_השיעור הבא יתחיל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/>
          <p:nvPr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41"/>
          <p:cNvCxnSpPr/>
          <p:nvPr/>
        </p:nvCxnSpPr>
        <p:spPr>
          <a:xfrm>
            <a:off x="865046" y="532257"/>
            <a:ext cx="3406917" cy="128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4" name="Google Shape;184;p41"/>
          <p:cNvSpPr/>
          <p:nvPr/>
        </p:nvSpPr>
        <p:spPr>
          <a:xfrm rot="-54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1"/>
          <p:cNvSpPr txBox="1">
            <a:spLocks noGrp="1"/>
          </p:cNvSpPr>
          <p:nvPr>
            <p:ph type="body" idx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 rtl="1">
              <a:lnSpc>
                <a:spcPct val="106666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7" name="Google Shape;187;p41"/>
          <p:cNvCxnSpPr/>
          <p:nvPr/>
        </p:nvCxnSpPr>
        <p:spPr>
          <a:xfrm>
            <a:off x="792994" y="5506727"/>
            <a:ext cx="138588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41"/>
          <p:cNvSpPr/>
          <p:nvPr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41"/>
          <p:cNvCxnSpPr/>
          <p:nvPr/>
        </p:nvCxnSpPr>
        <p:spPr>
          <a:xfrm>
            <a:off x="408495" y="6252973"/>
            <a:ext cx="2815472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41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6500"/>
              <a:buFont typeface="Calibri"/>
              <a:buNone/>
              <a:defRPr sz="6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194" name="Google Shape;194;p42"/>
          <p:cNvCxnSpPr/>
          <p:nvPr/>
        </p:nvCxnSpPr>
        <p:spPr>
          <a:xfrm>
            <a:off x="-874997" y="6429575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95" name="Google Shape;195;p42"/>
          <p:cNvGrpSpPr/>
          <p:nvPr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196" name="Google Shape;196;p42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97" name="Google Shape;197;p42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2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42"/>
          <p:cNvGrpSpPr/>
          <p:nvPr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200" name="Google Shape;200;p42"/>
            <p:cNvSpPr/>
            <p:nvPr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2"/>
            <p:cNvSpPr/>
            <p:nvPr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">
  <p:cSld name="תמונה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>
            <a:spLocks noGrp="1"/>
          </p:cNvSpPr>
          <p:nvPr>
            <p:ph type="pic" idx="2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04" name="Google Shape;204;p43"/>
          <p:cNvGrpSpPr/>
          <p:nvPr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205" name="Google Shape;205;p43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43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43"/>
          <p:cNvGrpSpPr/>
          <p:nvPr/>
        </p:nvGrpSpPr>
        <p:grpSpPr>
          <a:xfrm>
            <a:off x="-8156196" y="6042094"/>
            <a:ext cx="10328540" cy="167498"/>
            <a:chOff x="10668248" y="5893696"/>
            <a:chExt cx="10328540" cy="167498"/>
          </a:xfrm>
        </p:grpSpPr>
        <p:cxnSp>
          <p:nvCxnSpPr>
            <p:cNvPr id="209" name="Google Shape;209;p43"/>
            <p:cNvCxnSpPr/>
            <p:nvPr/>
          </p:nvCxnSpPr>
          <p:spPr>
            <a:xfrm>
              <a:off x="10751997" y="5977445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43"/>
            <p:cNvSpPr/>
            <p:nvPr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43"/>
          <p:cNvSpPr/>
          <p:nvPr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2F282FD8-91DC-4040-9F87-5002E4FE9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EEFA-B916-49EF-A882-97C8E278CED0}" type="datetimeFigureOut">
              <a:rPr lang="en-US"/>
              <a:pPr>
                <a:defRPr/>
              </a:pPr>
              <a:t>4/27/2020</a:t>
            </a:fld>
            <a:endParaRPr lang="en-US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BA0A93AC-E7BB-4AA5-9437-AA190C96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81718AF3-7E06-43C3-B7C8-7C5765B9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1F37-B745-4499-AF58-ABBC2CBFF48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775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נלמד היום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4" name="Google Shape;34;p27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35" name="Google Shape;35;p27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6" name="Google Shape;36;p27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7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7"/>
          <p:cNvGrpSpPr/>
          <p:nvPr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39" name="Google Shape;39;p27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" name="Google Shape;40;p27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7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ה להביא לשיעור?">
  <p:cSld name="מה להביא לשיעור?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839788" y="174167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6172200" y="174167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6" name="Google Shape;46;p28"/>
          <p:cNvGrpSpPr/>
          <p:nvPr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47" name="Google Shape;47;p28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" name="Google Shape;48;p28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28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קניית ידע">
  <p:cSld name="הקניית ידע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9"/>
          <p:cNvPicPr preferRelativeResize="0"/>
          <p:nvPr/>
        </p:nvPicPr>
        <p:blipFill rotWithShape="1">
          <a:blip r:embed="rId2">
            <a:alphaModFix/>
          </a:blip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29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53" name="Google Shape;53;p29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" name="Google Shape;54;p29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ראשית">
  <p:cSld name="1_כותרת ראשית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-7354566" y="2026507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 amt="54000"/>
          </a:blip>
          <a:srcRect/>
          <a:stretch/>
        </p:blipFill>
        <p:spPr>
          <a:xfrm>
            <a:off x="12947248" y="-3969273"/>
            <a:ext cx="5045676" cy="502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32"/>
          <p:cNvCxnSpPr/>
          <p:nvPr/>
        </p:nvCxnSpPr>
        <p:spPr>
          <a:xfrm>
            <a:off x="7156173" y="1639956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32"/>
          <p:cNvSpPr/>
          <p:nvPr/>
        </p:nvSpPr>
        <p:spPr>
          <a:xfrm rot="-5400000">
            <a:off x="7721222" y="1537008"/>
            <a:ext cx="205896" cy="2058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32"/>
          <p:cNvCxnSpPr/>
          <p:nvPr/>
        </p:nvCxnSpPr>
        <p:spPr>
          <a:xfrm>
            <a:off x="4093266" y="4984979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32"/>
          <p:cNvCxnSpPr/>
          <p:nvPr/>
        </p:nvCxnSpPr>
        <p:spPr>
          <a:xfrm>
            <a:off x="4093266" y="2035982"/>
            <a:ext cx="4005469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7" name="Google Shape;87;p32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88" name="Google Shape;88;p32"/>
            <p:cNvPicPr preferRelativeResize="0"/>
            <p:nvPr/>
          </p:nvPicPr>
          <p:blipFill rotWithShape="1">
            <a:blip r:embed="rId4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32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  <p:sp>
        <p:nvSpPr>
          <p:cNvPr id="90" name="Google Shape;90;p32"/>
          <p:cNvSpPr txBox="1"/>
          <p:nvPr/>
        </p:nvSpPr>
        <p:spPr>
          <a:xfrm>
            <a:off x="2210656" y="2447258"/>
            <a:ext cx="7770689" cy="1963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51975" tIns="251975" rIns="251975" bIns="251975" anchor="ctr" anchorCtr="0">
            <a:spAutoFit/>
          </a:bodyPr>
          <a:lstStyle/>
          <a:p>
            <a:pPr marL="0" marR="0" lvl="0" indent="0" algn="ctr" rtl="1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6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תודה שצפיתם בשידור</a:t>
            </a:r>
            <a:endParaRPr/>
          </a:p>
          <a:p>
            <a:pPr marL="0" marR="0" lvl="0" indent="0" algn="ctr" rtl="1">
              <a:lnSpc>
                <a:spcPct val="1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הופק עבור משרד החינוך ע״י מטח</a:t>
            </a: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6692900" y="4828833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2"/>
          <p:cNvSpPr/>
          <p:nvPr/>
        </p:nvSpPr>
        <p:spPr>
          <a:xfrm>
            <a:off x="2431342" y="2371058"/>
            <a:ext cx="152400" cy="15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2"/>
          <p:cNvSpPr/>
          <p:nvPr/>
        </p:nvSpPr>
        <p:spPr>
          <a:xfrm>
            <a:off x="9905144" y="4005877"/>
            <a:ext cx="152400" cy="15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2"/>
          <p:cNvSpPr txBox="1"/>
          <p:nvPr/>
        </p:nvSpPr>
        <p:spPr>
          <a:xfrm>
            <a:off x="3870376" y="6424726"/>
            <a:ext cx="44512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shutterstock/com איורים: 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השיעור הבא יתחיל">
  <p:cSld name="2_השיעור הבא יתחיל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3"/>
          <p:cNvSpPr/>
          <p:nvPr/>
        </p:nvSpPr>
        <p:spPr>
          <a:xfrm>
            <a:off x="3337577" y="646574"/>
            <a:ext cx="5473303" cy="5473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3"/>
          <p:cNvSpPr/>
          <p:nvPr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33"/>
          <p:cNvGrpSpPr/>
          <p:nvPr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100" name="Google Shape;100;p33"/>
            <p:cNvCxnSpPr/>
            <p:nvPr/>
          </p:nvCxnSpPr>
          <p:spPr>
            <a:xfrm>
              <a:off x="865046" y="532257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1" name="Google Shape;101;p33"/>
            <p:cNvSpPr/>
            <p:nvPr/>
          </p:nvSpPr>
          <p:spPr>
            <a:xfrm rot="-54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3"/>
            <p:cNvSpPr/>
            <p:nvPr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3"/>
          <p:cNvSpPr txBox="1">
            <a:spLocks noGrp="1"/>
          </p:cNvSpPr>
          <p:nvPr>
            <p:ph type="body" idx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4" name="Google Shape;104;p33"/>
          <p:cNvCxnSpPr/>
          <p:nvPr/>
        </p:nvCxnSpPr>
        <p:spPr>
          <a:xfrm>
            <a:off x="2377053" y="6178326"/>
            <a:ext cx="138588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5" name="Google Shape;105;p33"/>
          <p:cNvGrpSpPr/>
          <p:nvPr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106" name="Google Shape;106;p33"/>
            <p:cNvSpPr/>
            <p:nvPr/>
          </p:nvSpPr>
          <p:spPr>
            <a:xfrm rot="-54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3"/>
            <p:cNvSpPr/>
            <p:nvPr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3"/>
          <p:cNvCxnSpPr/>
          <p:nvPr/>
        </p:nvCxnSpPr>
        <p:spPr>
          <a:xfrm>
            <a:off x="-678730" y="6456415"/>
            <a:ext cx="3455367" cy="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33"/>
          <p:cNvSpPr txBox="1">
            <a:spLocks noGrp="1"/>
          </p:cNvSpPr>
          <p:nvPr>
            <p:ph type="body" idx="2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0" name="Google Shape;110;p33"/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111" name="Google Shape;111;p33"/>
            <p:cNvPicPr preferRelativeResize="0"/>
            <p:nvPr/>
          </p:nvPicPr>
          <p:blipFill rotWithShape="1">
            <a:blip r:embed="rId3">
              <a:alphaModFix/>
            </a:blip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33"/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מדינת ישראל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משרד החינוך</a:t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מצגת מלאה בתרגול" type="twoTxTwoObj">
  <p:cSld name="TWO_OBJECTS_WITH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9" name="Google Shape;119;p34"/>
          <p:cNvGrpSpPr/>
          <p:nvPr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20" name="Google Shape;120;p34"/>
            <p:cNvCxnSpPr/>
            <p:nvPr/>
          </p:nvCxnSpPr>
          <p:spPr>
            <a:xfrm>
              <a:off x="865046" y="573247"/>
              <a:ext cx="10244790" cy="38497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1" name="Google Shape;121;p34"/>
            <p:cNvSpPr/>
            <p:nvPr/>
          </p:nvSpPr>
          <p:spPr>
            <a:xfrm rot="-54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34"/>
          <p:cNvSpPr/>
          <p:nvPr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קניית ידע">
  <p:cSld name="1_הקניית ידע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5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5" name="Google Shape;125;p35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6" name="Google Shape;126;p35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5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35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35"/>
          <p:cNvPicPr preferRelativeResize="0"/>
          <p:nvPr/>
        </p:nvPicPr>
        <p:blipFill rotWithShape="1">
          <a:blip r:embed="rId2">
            <a:alphaModFix/>
          </a:blip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5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/>
          <p:nvPr/>
        </p:nvSpPr>
        <p:spPr>
          <a:xfrm rot="-54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תרגול">
  <p:cSld name="1_תרגול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36"/>
          <p:cNvCxnSpPr/>
          <p:nvPr/>
        </p:nvCxnSpPr>
        <p:spPr>
          <a:xfrm>
            <a:off x="9092667" y="352323"/>
            <a:ext cx="3406917" cy="12802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4" name="Google Shape;134;p36"/>
          <p:cNvGrpSpPr/>
          <p:nvPr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35" name="Google Shape;135;p36"/>
            <p:cNvCxnSpPr/>
            <p:nvPr/>
          </p:nvCxnSpPr>
          <p:spPr>
            <a:xfrm>
              <a:off x="865046" y="6434480"/>
              <a:ext cx="3406917" cy="12802"/>
            </a:xfrm>
            <a:prstGeom prst="straightConnector1">
              <a:avLst/>
            </a:prstGeom>
            <a:noFill/>
            <a:ln w="381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36"/>
            <p:cNvSpPr/>
            <p:nvPr/>
          </p:nvSpPr>
          <p:spPr>
            <a:xfrm rot="-54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6"/>
            <p:cNvSpPr/>
            <p:nvPr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2"/>
          </p:nvPr>
        </p:nvSpPr>
        <p:spPr>
          <a:xfrm>
            <a:off x="6275754" y="1825625"/>
            <a:ext cx="50780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  <p15:guide id="2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idx="1"/>
          </p:nvPr>
        </p:nvSpPr>
        <p:spPr>
          <a:xfrm>
            <a:off x="2565199" y="3025258"/>
            <a:ext cx="7816850" cy="1067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x-none" dirty="0"/>
              <a:t>שיעור </a:t>
            </a:r>
            <a:r>
              <a:rPr lang="he-IL" dirty="0"/>
              <a:t>חינוך גופני</a:t>
            </a:r>
            <a:r>
              <a:rPr lang="x-none" dirty="0"/>
              <a:t> לכית</a:t>
            </a:r>
            <a:r>
              <a:rPr lang="he-IL" dirty="0" err="1"/>
              <a:t>ות</a:t>
            </a:r>
            <a:r>
              <a:rPr lang="x-none" dirty="0"/>
              <a:t> </a:t>
            </a:r>
            <a:r>
              <a:rPr lang="he-IL" dirty="0"/>
              <a:t> </a:t>
            </a:r>
            <a:r>
              <a:rPr lang="he-IL" dirty="0" smtClean="0"/>
              <a:t>ד-ו </a:t>
            </a: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endParaRPr dirty="0"/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idx="2"/>
          </p:nvPr>
        </p:nvSpPr>
        <p:spPr>
          <a:xfrm>
            <a:off x="2030833" y="4252687"/>
            <a:ext cx="5147208" cy="81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>
              <a:spcBef>
                <a:spcPts val="0"/>
              </a:spcBef>
            </a:pPr>
            <a:r>
              <a:rPr lang="x-none" dirty="0"/>
              <a:t>נושא השיעור</a:t>
            </a:r>
            <a:r>
              <a:rPr lang="he-IL" dirty="0" smtClean="0"/>
              <a:t>: פיתוח קואורדינציה בעזרת כדורי נייר</a:t>
            </a:r>
            <a:endParaRPr dirty="0"/>
          </a:p>
        </p:txBody>
      </p:sp>
      <p:sp>
        <p:nvSpPr>
          <p:cNvPr id="240" name="Google Shape;240;p5"/>
          <p:cNvSpPr txBox="1">
            <a:spLocks noGrp="1"/>
          </p:cNvSpPr>
          <p:nvPr>
            <p:ph type="body" idx="3"/>
          </p:nvPr>
        </p:nvSpPr>
        <p:spPr>
          <a:xfrm>
            <a:off x="615419" y="6048167"/>
            <a:ext cx="11363629" cy="84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he-IL" dirty="0" smtClean="0"/>
              <a:t>הציוד הנדרש: בקבוק מים, 2 דפי נייר</a:t>
            </a:r>
            <a:endParaRPr dirty="0"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>
            <a:off x="2030833" y="5069128"/>
            <a:ext cx="5147207" cy="649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x-none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עם המורה</a:t>
            </a:r>
            <a:r>
              <a:rPr lang="he-IL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x-none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רותי בן עזרי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261261" y="457199"/>
            <a:ext cx="10918371" cy="597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e-IL" sz="2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e-IL" sz="2600" b="1" dirty="0">
                <a:solidFill>
                  <a:schemeClr val="tx2">
                    <a:lumMod val="10000"/>
                  </a:schemeClr>
                </a:solidFill>
              </a:rPr>
              <a:t>וכעת נעבור לחלק העיקרי:</a:t>
            </a:r>
          </a:p>
          <a:p>
            <a:pPr indent="-457200">
              <a:spcAft>
                <a:spcPts val="800"/>
              </a:spcAft>
              <a:buAutoNum type="arabicPeriod"/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</a:rPr>
              <a:t>זריקת כדור בימין ותפיסה בשמאל, כנ"ל על רגל </a:t>
            </a: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אחת.</a:t>
            </a:r>
          </a:p>
          <a:p>
            <a:pPr indent="-457200">
              <a:buAutoNum type="arabicPeriod"/>
            </a:pP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התרגיל בנוי מ- 3 חלקים: </a:t>
            </a:r>
          </a:p>
          <a:p>
            <a:pPr marL="457200" lvl="1" indent="0">
              <a:buNone/>
            </a:pP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א. ניתור פישוק סגירה – זריקת כדור ותפיסה, (כיתה ד')</a:t>
            </a:r>
          </a:p>
          <a:p>
            <a:pPr marL="457200" lvl="1" indent="0">
              <a:buNone/>
            </a:pP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ב. ניתור פישוק סגירה הנחת כדור ותפיסה, (ממשיכים כיתה ה-ו )</a:t>
            </a:r>
          </a:p>
          <a:p>
            <a:pPr marL="457200" lvl="1" indent="0">
              <a:spcAft>
                <a:spcPts val="800"/>
              </a:spcAft>
              <a:buNone/>
            </a:pP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ג. פישוק סגירה לוקחים הכדור מהריצה ושוב חוזר מהתחלה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כדור </a:t>
            </a:r>
            <a:r>
              <a:rPr lang="he-IL" sz="2600" dirty="0">
                <a:solidFill>
                  <a:schemeClr val="tx2">
                    <a:lumMod val="10000"/>
                  </a:schemeClr>
                </a:solidFill>
              </a:rPr>
              <a:t>על הרצפה עומדים </a:t>
            </a: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מאחוריו</a:t>
            </a:r>
          </a:p>
          <a:p>
            <a:pPr marL="0" indent="0"/>
            <a:r>
              <a:rPr lang="he-IL" sz="2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      פישוק סגירה , ניתור פסיעה ימין קדימה רגל מול הנייר.</a:t>
            </a:r>
          </a:p>
          <a:p>
            <a:pPr marL="0" indent="0">
              <a:spcAft>
                <a:spcPts val="800"/>
              </a:spcAft>
            </a:pPr>
            <a:r>
              <a:rPr lang="he-IL" sz="2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      כנ"ל רגל שניה.</a:t>
            </a:r>
          </a:p>
          <a:p>
            <a:pPr marL="0" indent="0"/>
            <a:r>
              <a:rPr lang="he-IL" sz="2600" dirty="0" smtClean="0">
                <a:solidFill>
                  <a:schemeClr val="accent2"/>
                </a:solidFill>
              </a:rPr>
              <a:t>4.   </a:t>
            </a:r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פישוק סגירה – זריקת כדור ותפיסה</a:t>
            </a:r>
          </a:p>
          <a:p>
            <a:r>
              <a:rPr lang="he-IL" sz="2600" dirty="0" smtClean="0">
                <a:solidFill>
                  <a:schemeClr val="tx2">
                    <a:lumMod val="10000"/>
                  </a:schemeClr>
                </a:solidFill>
              </a:rPr>
              <a:t>    ניתור פסיעה ימין שמאל- סיבוב כדור סביב הגוף (חלק זה רק ה-ו)</a:t>
            </a:r>
            <a:endParaRPr sz="2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 descr="File:Eye close font awesome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 txBox="1">
            <a:spLocks noGrp="1"/>
          </p:cNvSpPr>
          <p:nvPr>
            <p:ph type="title"/>
          </p:nvPr>
        </p:nvSpPr>
        <p:spPr>
          <a:xfrm>
            <a:off x="1105598" y="14474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sz="6000" b="1" dirty="0">
                <a:solidFill>
                  <a:schemeClr val="accent2"/>
                </a:solidFill>
              </a:rPr>
              <a:t>הפסקת שתייה</a:t>
            </a:r>
            <a:endParaRPr sz="6000" b="1" dirty="0">
              <a:solidFill>
                <a:schemeClr val="accent2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32" y="2709660"/>
            <a:ext cx="5016933" cy="277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00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1429" y="698828"/>
            <a:ext cx="2704872" cy="9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8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653143" y="649515"/>
            <a:ext cx="10858722" cy="597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שני כדורי הנייר בידיים,  </a:t>
            </a: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accent2"/>
                </a:solidFill>
              </a:rPr>
              <a:t>1.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בישיבה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שלמה : כפיפת רגל אחת- נייר לברך, רגל שנייה ישרה -נייר לשוק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ולהחליף </a:t>
            </a: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(לאט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ואח"כ מהר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accent2"/>
                </a:solidFill>
              </a:rPr>
              <a:t>2.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ישיבת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קירוס רגליים באוויר, העברת נייר מיד ימין לשמאל וההיפך מתחת לרגל אחת ושנייה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accent2"/>
                </a:solidFill>
              </a:rPr>
              <a:t>3.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עמידת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6 - כדורי הנייר על הרצפה, מרימים כדור מנקודה א' עם יד נגדית לו, מניחים בנקודה ב' , לוקחים כדור מנקודה ב' ומעבירים לנקודה א. (כתות ו' בסמיכה קדמית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accent2"/>
                </a:solidFill>
              </a:rPr>
              <a:t>4.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א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. פישוק, 2 הניירות על הרצפה בין 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הרגליים.</a:t>
            </a:r>
          </a:p>
          <a:p>
            <a:pPr>
              <a:spcAft>
                <a:spcPts val="800"/>
              </a:spcAft>
            </a:pP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    ב. סגירה, 2 הניירות </a:t>
            </a:r>
            <a:r>
              <a:rPr lang="he-IL" dirty="0" err="1" smtClean="0">
                <a:solidFill>
                  <a:schemeClr val="tx2">
                    <a:lumMod val="10000"/>
                  </a:schemeClr>
                </a:solidFill>
              </a:rPr>
              <a:t>לצידי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 הגוף על הרצפה. </a:t>
            </a: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תמונה 4" descr="File:Eye close font awesome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598718" y="685799"/>
            <a:ext cx="10918371" cy="597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chemeClr val="accent2"/>
                </a:solidFill>
              </a:rPr>
              <a:t>5.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א. פישוק בישיבה, 2 הניירות על הרצפה בין הרגליים.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   ב. סגירה, 2 הניירות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לצידי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הגוף על הרצפה.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   ג. נוסיף הצלבה ברגליים ישרות – ידיים בהצלבה על הכתפיים.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   ד. סגירה ניירות שוב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לצידי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הגוף, על הרצפה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>
                <a:solidFill>
                  <a:schemeClr val="accent2"/>
                </a:solidFill>
              </a:rPr>
              <a:t>6. </a:t>
            </a:r>
            <a:r>
              <a:rPr lang="he-IL" u="sng" dirty="0">
                <a:solidFill>
                  <a:schemeClr val="tx2">
                    <a:lumMod val="10000"/>
                  </a:schemeClr>
                </a:solidFill>
              </a:rPr>
              <a:t>שבו בישיבת קרוס, </a:t>
            </a:r>
          </a:p>
          <a:p>
            <a:pPr>
              <a:spcAft>
                <a:spcPts val="800"/>
              </a:spcAft>
            </a:pP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החזיקו את הדף עם יד אחת גבוה למעלה,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עיזבו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את הדף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ותיפסו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עם הברכיים או הירכיים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>
                <a:solidFill>
                  <a:schemeClr val="accent2"/>
                </a:solidFill>
              </a:rPr>
              <a:t>7.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החזיקו את הדף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וזירקו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גבוה למעלה, עזבו את הדף ובעטו בו בעודו באוויר</a:t>
            </a:r>
            <a:r>
              <a:rPr lang="he-IL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he-IL" dirty="0">
                <a:solidFill>
                  <a:schemeClr val="accent2"/>
                </a:solidFill>
              </a:rPr>
              <a:t>8. 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שבו בקרוס, החזיקו את הדף בין כפות הרגליים, </a:t>
            </a:r>
            <a:r>
              <a:rPr lang="he-IL" dirty="0" err="1">
                <a:solidFill>
                  <a:schemeClr val="tx2">
                    <a:lumMod val="10000"/>
                  </a:schemeClr>
                </a:solidFill>
              </a:rPr>
              <a:t>זירקו</a:t>
            </a:r>
            <a:r>
              <a:rPr lang="he-IL" dirty="0">
                <a:solidFill>
                  <a:schemeClr val="tx2">
                    <a:lumMod val="10000"/>
                  </a:schemeClr>
                </a:solidFill>
              </a:rPr>
              <a:t> למעלה ונסו לתפוס עם הידיים (8). </a:t>
            </a:r>
          </a:p>
          <a:p>
            <a:pPr>
              <a:spcAft>
                <a:spcPts val="800"/>
              </a:spcAft>
            </a:pPr>
            <a:endParaRPr lang="he-IL" dirty="0"/>
          </a:p>
          <a:p>
            <a:pPr>
              <a:spcAft>
                <a:spcPts val="800"/>
              </a:spcAft>
            </a:pPr>
            <a:endParaRPr lang="he-IL" dirty="0"/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 descr="File:Eye close font awesome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429" y="399940"/>
            <a:ext cx="1040950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28600" algn="r" rtl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ישיבה </a:t>
            </a:r>
            <a:r>
              <a:rPr lang="he-IL" sz="3200" dirty="0" err="1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צידית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457200" indent="-228600" algn="r" rtl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זרקו נייר אחד למעלה, תפיחה על </a:t>
            </a:r>
            <a:r>
              <a:rPr lang="he-IL" sz="3200" dirty="0" err="1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הריצפה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ותפיסתו בשתי ידיים (8) כנ"ל ביד החלשה (8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rtl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זריקה ביד אחת ותפיסה באותה יד (8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rtl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זריקה ביד אחת ותפיסה ביד שנייה (8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228600" algn="r" rtl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800"/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זריקה ביד אחת, 2 תיפופים ותפיסה באותה 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יד,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 תיפופים ,4 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5...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 rtl="1">
              <a:lnSpc>
                <a:spcPct val="150000"/>
              </a:lnSpc>
            </a:pPr>
            <a:endParaRPr lang="he-IL" sz="3200" dirty="0" smtClean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sz="3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תמונה 2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15" y="664679"/>
            <a:ext cx="103037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200" b="1" u="sng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חלק מסיים: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משחק: בישיבה צדית,  נזדקק ל -2  הניירות ביד, 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שלב </a:t>
            </a:r>
            <a:r>
              <a:rPr lang="he-IL" sz="3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1: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הנחת נייר אחד וזריקת שני באוויר ותפיסתו (8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)</a:t>
            </a:r>
            <a:endParaRPr lang="he-IL" sz="3200" dirty="0">
              <a:solidFill>
                <a:schemeClr val="tx2">
                  <a:lumMod val="1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r" rtl="1">
              <a:lnSpc>
                <a:spcPct val="150000"/>
              </a:lnSpc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שלב </a:t>
            </a:r>
            <a:r>
              <a:rPr lang="he-IL" sz="3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2: </a:t>
            </a:r>
            <a:r>
              <a:rPr lang="he-IL" sz="3200" dirty="0" smtClean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זריקת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נייר אחד, הנחת נייר אחד, איסוף הנייר שעל הרצפה ותפיסת הנייר שבאוויר בשתי ידיים. </a:t>
            </a:r>
          </a:p>
          <a:p>
            <a:pPr algn="r" rtl="1">
              <a:lnSpc>
                <a:spcPct val="150000"/>
              </a:lnSpc>
            </a:pPr>
            <a:r>
              <a:rPr lang="he-IL" sz="320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שלב </a:t>
            </a:r>
            <a:r>
              <a:rPr lang="he-IL" sz="32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3: </a:t>
            </a:r>
            <a:r>
              <a:rPr lang="he-IL" sz="32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נשענים על יד אחת כך שנוצר מעין גשר, זריקת נייר ושני דוחפים הצידה מתחת ליד</a:t>
            </a:r>
          </a:p>
          <a:p>
            <a:pPr algn="r" rtl="1"/>
            <a:endParaRPr lang="en-US" sz="3200" dirty="0"/>
          </a:p>
        </p:txBody>
      </p:sp>
      <p:pic>
        <p:nvPicPr>
          <p:cNvPr id="3" name="תמונה 2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CCC5AB5-A5DB-469F-84FB-031D13A876EC}"/>
              </a:ext>
            </a:extLst>
          </p:cNvPr>
          <p:cNvSpPr txBox="1"/>
          <p:nvPr/>
        </p:nvSpPr>
        <p:spPr>
          <a:xfrm>
            <a:off x="1186543" y="624479"/>
            <a:ext cx="9859451" cy="55502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b="1" u="sng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סיכום השיעור </a:t>
            </a:r>
          </a:p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עבדנו היום על פיתוח הקואורדינציה, בעזרת נייר. </a:t>
            </a:r>
          </a:p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למדנו שקואורדינציה מוגדרת כתיאום בין מערכת העצבים המרכזית למערכת התנועה/השרירים.</a:t>
            </a:r>
          </a:p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רמה גבוהה של קואורדינציה מאפשרת לכם ללמוד מיומנויות חדשות מורכבות יותר, ולהיות ספורטאים טובים יותר.</a:t>
            </a:r>
          </a:p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מקווה שנהניתם ופיתחתם את כושרכם הגופני.</a:t>
            </a:r>
          </a:p>
          <a:p>
            <a:pPr algn="r" rtl="1">
              <a:spcBef>
                <a:spcPts val="800"/>
              </a:spcBef>
              <a:spcAft>
                <a:spcPts val="800"/>
              </a:spcAft>
            </a:pPr>
            <a:r>
              <a:rPr lang="he-IL" sz="3600" dirty="0">
                <a:solidFill>
                  <a:schemeClr val="tx2">
                    <a:lumMod val="10000"/>
                  </a:schemeClr>
                </a:solidFill>
                <a:latin typeface="Calibri"/>
                <a:ea typeface="Calibri"/>
                <a:cs typeface="Calibri"/>
              </a:rPr>
              <a:t>וכעת נעבור למשימה לבית.</a:t>
            </a:r>
          </a:p>
        </p:txBody>
      </p:sp>
      <p:pic>
        <p:nvPicPr>
          <p:cNvPr id="3" name="תמונה 2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/>
              <a:t>משימה לבית</a:t>
            </a:r>
            <a:endParaRPr dirty="0"/>
          </a:p>
        </p:txBody>
      </p:sp>
      <p:pic>
        <p:nvPicPr>
          <p:cNvPr id="336" name="Google Shape;3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222050">
            <a:off x="319777" y="503469"/>
            <a:ext cx="1596108" cy="8208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F598BBED-3F83-41B0-B352-2AAE52C66387}"/>
              </a:ext>
            </a:extLst>
          </p:cNvPr>
          <p:cNvSpPr txBox="1">
            <a:spLocks/>
          </p:cNvSpPr>
          <p:nvPr/>
        </p:nvSpPr>
        <p:spPr>
          <a:xfrm>
            <a:off x="1023258" y="2267226"/>
            <a:ext cx="10221686" cy="31131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he-IL" sz="4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שחקו את המשחק ששיחקנו בסוף השיעור עם בני המשפחה. </a:t>
            </a:r>
          </a:p>
          <a:p>
            <a:pPr algn="ctr">
              <a:defRPr/>
            </a:pPr>
            <a:r>
              <a:rPr lang="he-IL" sz="40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נסו להמציא שלבים נוספים, מאתגרים יותר למשחק.</a:t>
            </a:r>
          </a:p>
          <a:p>
            <a:pPr algn="ctr">
              <a:defRPr/>
            </a:pPr>
            <a:endParaRPr lang="he-IL" sz="4000" b="1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r>
              <a:rPr lang="he-IL" sz="4000" b="1" dirty="0">
                <a:solidFill>
                  <a:schemeClr val="accent1"/>
                </a:solidFill>
              </a:rPr>
              <a:t>בהצלחה </a:t>
            </a:r>
            <a:r>
              <a:rPr lang="he-IL" sz="4000" b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he-IL" sz="4000" b="1" dirty="0">
              <a:solidFill>
                <a:schemeClr val="accent1"/>
              </a:solidFill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664083" y="4778766"/>
            <a:ext cx="1695450" cy="2203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97193" y="1206192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he-IL" sz="3600" dirty="0">
                <a:solidFill>
                  <a:srgbClr val="424242"/>
                </a:solidFill>
              </a:rPr>
              <a:t>שלום תלמידים יקרים,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he-IL" sz="3600" dirty="0">
                <a:solidFill>
                  <a:srgbClr val="424242"/>
                </a:solidFill>
              </a:rPr>
              <a:t>שמי רותי בן עזרי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he-IL" sz="3600" dirty="0">
                <a:solidFill>
                  <a:srgbClr val="424242"/>
                </a:solidFill>
              </a:rPr>
              <a:t>ואני מורה לחינוך גופני בחטיבת השרון ברעננה,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he-IL" sz="3600" dirty="0">
                <a:solidFill>
                  <a:srgbClr val="424242"/>
                </a:solidFill>
              </a:rPr>
              <a:t>ומדריכת מורים בפיקוח על החינוך הגופני- </a:t>
            </a: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he-IL" sz="3600" dirty="0">
                <a:solidFill>
                  <a:srgbClr val="424242"/>
                </a:solidFill>
              </a:rPr>
              <a:t>במחוז מרכז.</a:t>
            </a:r>
          </a:p>
          <a:p>
            <a:endParaRPr lang="en-US" dirty="0"/>
          </a:p>
        </p:txBody>
      </p:sp>
      <p:pic>
        <p:nvPicPr>
          <p:cNvPr id="4" name="תמונה 3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8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4115" y="1582968"/>
            <a:ext cx="11173218" cy="4351338"/>
          </a:xfrm>
        </p:spPr>
        <p:txBody>
          <a:bodyPr>
            <a:normAutofit/>
          </a:bodyPr>
          <a:lstStyle/>
          <a:p>
            <a:pPr lvl="0" algn="ctr">
              <a:lnSpc>
                <a:spcPct val="150000"/>
              </a:lnSpc>
              <a:buClr>
                <a:srgbClr val="424242"/>
              </a:buClr>
              <a:buSzPts val="3600"/>
            </a:pPr>
            <a:r>
              <a:rPr lang="he-IL" sz="3600" dirty="0">
                <a:solidFill>
                  <a:srgbClr val="424242"/>
                </a:solidFill>
              </a:rPr>
              <a:t>נושא השיעור היום: </a:t>
            </a:r>
            <a:r>
              <a:rPr lang="he-IL" sz="3600" dirty="0" smtClean="0">
                <a:solidFill>
                  <a:srgbClr val="424242"/>
                </a:solidFill>
              </a:rPr>
              <a:t>פיתוח קואורדינציה בעזרת כדור נייר</a:t>
            </a:r>
            <a:r>
              <a:rPr lang="he-IL" sz="3600" dirty="0" smtClean="0"/>
              <a:t>.</a:t>
            </a:r>
          </a:p>
          <a:p>
            <a:pPr lvl="0" algn="ctr">
              <a:lnSpc>
                <a:spcPct val="150000"/>
              </a:lnSpc>
              <a:buClr>
                <a:srgbClr val="424242"/>
              </a:buClr>
              <a:buSzPts val="3600"/>
            </a:pPr>
            <a:r>
              <a:rPr lang="he-IL" sz="3600" dirty="0" smtClean="0"/>
              <a:t>קואורדינציה- </a:t>
            </a:r>
            <a:r>
              <a:rPr lang="he-IL" sz="3600" dirty="0"/>
              <a:t>הינה תיאום בין פעולות שונות, בין </a:t>
            </a:r>
            <a:r>
              <a:rPr lang="he-IL" sz="3600" dirty="0" smtClean="0"/>
              <a:t>איברים,</a:t>
            </a:r>
          </a:p>
          <a:p>
            <a:pPr lvl="0" algn="ctr">
              <a:lnSpc>
                <a:spcPct val="150000"/>
              </a:lnSpc>
              <a:buClr>
                <a:srgbClr val="424242"/>
              </a:buClr>
              <a:buSzPts val="3600"/>
            </a:pPr>
            <a:r>
              <a:rPr lang="he-IL" sz="3600" dirty="0" smtClean="0"/>
              <a:t>בין </a:t>
            </a:r>
            <a:r>
              <a:rPr lang="he-IL" sz="3600" dirty="0"/>
              <a:t>עין יד</a:t>
            </a:r>
            <a:endParaRPr lang="he-IL" sz="3600" dirty="0" smtClean="0">
              <a:solidFill>
                <a:srgbClr val="424242"/>
              </a:solidFill>
            </a:endParaRPr>
          </a:p>
          <a:p>
            <a:pPr lvl="0" algn="ctr">
              <a:lnSpc>
                <a:spcPct val="150000"/>
              </a:lnSpc>
              <a:buClr>
                <a:srgbClr val="424242"/>
              </a:buClr>
              <a:buSzPts val="3600"/>
            </a:pPr>
            <a:endParaRPr lang="he-IL" sz="3600" dirty="0" smtClean="0">
              <a:solidFill>
                <a:srgbClr val="424242"/>
              </a:solidFill>
            </a:endParaRPr>
          </a:p>
          <a:p>
            <a:pPr lvl="0" algn="ctr">
              <a:lnSpc>
                <a:spcPct val="150000"/>
              </a:lnSpc>
              <a:buClr>
                <a:srgbClr val="424242"/>
              </a:buClr>
              <a:buSzPts val="3600"/>
            </a:pPr>
            <a:endParaRPr lang="en-US" sz="3600" dirty="0">
              <a:solidFill>
                <a:srgbClr val="424242"/>
              </a:solidFill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תמונה 3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8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e-IL" dirty="0"/>
              <a:t>פעילות גופנית</a:t>
            </a:r>
            <a:endParaRPr dirty="0"/>
          </a:p>
        </p:txBody>
      </p:sp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838199" y="145891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he-IL" dirty="0"/>
              <a:t>מחזקת את שרירי הגוף</a:t>
            </a:r>
          </a:p>
          <a:p>
            <a:pPr lvl="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he-IL" dirty="0"/>
              <a:t>תורמת לגמישות המפרקים והתנועתיות של הגוף</a:t>
            </a:r>
          </a:p>
          <a:p>
            <a:pPr lvl="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he-IL" dirty="0"/>
              <a:t>משפרת את שיווי המשקל והקואורדינציה</a:t>
            </a:r>
          </a:p>
          <a:p>
            <a:pPr lvl="0" indent="-457200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r>
              <a:rPr lang="he-IL" dirty="0"/>
              <a:t>מעלה את מצב הרוח ותורמת לאנרגיות חיוביות.</a:t>
            </a:r>
          </a:p>
          <a:p>
            <a:pPr lvl="0" indent="-279400"/>
            <a:endParaRPr lang="he-IL" dirty="0"/>
          </a:p>
          <a:p>
            <a:pPr marL="457200" lvl="0" indent="-2794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pic>
        <p:nvPicPr>
          <p:cNvPr id="250" name="Google Shape;2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57618">
            <a:off x="290049" y="269606"/>
            <a:ext cx="1468977" cy="97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28" y="3384404"/>
            <a:ext cx="7982143" cy="3991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/>
              <a:t>לפני שמתחילים</a:t>
            </a:r>
            <a:endParaRPr dirty="0"/>
          </a:p>
        </p:txBody>
      </p:sp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1788965" y="1617714"/>
            <a:ext cx="9572625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he-IL" altLang="he-IL" sz="2800" dirty="0"/>
              <a:t>אבל </a:t>
            </a:r>
            <a:r>
              <a:rPr lang="he-IL" altLang="he-IL" sz="2800" dirty="0" smtClean="0"/>
              <a:t>רגע לפני </a:t>
            </a:r>
            <a:r>
              <a:rPr lang="he-IL" altLang="he-IL" sz="2800" dirty="0"/>
              <a:t>שנתחיל, </a:t>
            </a:r>
            <a:endParaRPr lang="he-IL" altLang="he-IL" sz="2800" dirty="0" smtClean="0"/>
          </a:p>
          <a:p>
            <a:pPr marL="971550" indent="-742950" algn="r">
              <a:lnSpc>
                <a:spcPct val="150000"/>
              </a:lnSpc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he-IL" altLang="he-IL" sz="2800" dirty="0" smtClean="0"/>
              <a:t>לבשו </a:t>
            </a:r>
            <a:r>
              <a:rPr lang="he-IL" altLang="he-IL" sz="2800" dirty="0"/>
              <a:t>בגדים נוחים לפעילות, נעלו </a:t>
            </a:r>
            <a:r>
              <a:rPr lang="he-IL" altLang="he-IL" sz="2800" dirty="0" smtClean="0"/>
              <a:t>נעליים.</a:t>
            </a:r>
          </a:p>
          <a:p>
            <a:pPr marL="971550" indent="-742950" algn="r">
              <a:lnSpc>
                <a:spcPct val="150000"/>
              </a:lnSpc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he-IL" altLang="he-IL" sz="2800" dirty="0" smtClean="0"/>
              <a:t>הקפידו </a:t>
            </a:r>
            <a:r>
              <a:rPr lang="he-IL" altLang="he-IL" sz="2800" dirty="0"/>
              <a:t>על שתיית </a:t>
            </a:r>
            <a:r>
              <a:rPr lang="he-IL" altLang="he-IL" sz="2800" dirty="0" smtClean="0"/>
              <a:t>מים.</a:t>
            </a:r>
          </a:p>
          <a:p>
            <a:pPr marL="971550" indent="-742950" algn="r">
              <a:lnSpc>
                <a:spcPct val="150000"/>
              </a:lnSpc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he-IL" altLang="he-IL" sz="2800" dirty="0" smtClean="0"/>
              <a:t>הכינו </a:t>
            </a:r>
            <a:r>
              <a:rPr lang="he-IL" altLang="he-IL" sz="2800" dirty="0"/>
              <a:t>את החלל לפעילות בטוחה, הזיזו </a:t>
            </a:r>
            <a:r>
              <a:rPr lang="he-IL" altLang="he-IL" sz="2800" dirty="0" smtClean="0"/>
              <a:t>מכשולים.</a:t>
            </a:r>
          </a:p>
          <a:p>
            <a:pPr marL="971550" indent="-742950" algn="r">
              <a:lnSpc>
                <a:spcPct val="150000"/>
              </a:lnSpc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he-IL" altLang="he-IL" sz="2800" dirty="0" smtClean="0"/>
              <a:t>הקשיבו </a:t>
            </a:r>
            <a:r>
              <a:rPr lang="he-IL" altLang="he-IL" sz="2800" dirty="0"/>
              <a:t>לגופכם נוחו כשאתם מרגישים </a:t>
            </a:r>
            <a:r>
              <a:rPr lang="he-IL" altLang="he-IL" sz="2800" dirty="0" smtClean="0"/>
              <a:t>צורך.</a:t>
            </a:r>
          </a:p>
          <a:p>
            <a:pPr marL="971550" indent="-742950" algn="r">
              <a:lnSpc>
                <a:spcPct val="150000"/>
              </a:lnSpc>
              <a:buClr>
                <a:schemeClr val="accent2"/>
              </a:buClr>
              <a:buSzPct val="90000"/>
              <a:buFont typeface="+mj-lt"/>
              <a:buAutoNum type="arabicPeriod"/>
              <a:defRPr/>
            </a:pPr>
            <a:r>
              <a:rPr lang="he-IL" altLang="he-IL" sz="2800" dirty="0" smtClean="0"/>
              <a:t>בטיחות </a:t>
            </a:r>
            <a:r>
              <a:rPr lang="he-IL" altLang="he-IL" sz="2800" dirty="0"/>
              <a:t>מעל לכל.</a:t>
            </a:r>
            <a:endParaRPr lang="en-US" altLang="he-IL" sz="2800" dirty="0"/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7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0" y="1027340"/>
            <a:ext cx="11518710" cy="4351338"/>
          </a:xfrm>
        </p:spPr>
        <p:txBody>
          <a:bodyPr>
            <a:normAutofit/>
          </a:bodyPr>
          <a:lstStyle/>
          <a:p>
            <a:r>
              <a:rPr lang="he-IL" sz="4000" dirty="0" smtClean="0">
                <a:solidFill>
                  <a:srgbClr val="424242"/>
                </a:solidFill>
              </a:rPr>
              <a:t>כמו כן, אשמח </a:t>
            </a:r>
            <a:r>
              <a:rPr lang="he-IL" sz="4000" dirty="0">
                <a:solidFill>
                  <a:srgbClr val="424242"/>
                </a:solidFill>
              </a:rPr>
              <a:t>שתכינו את הציוד </a:t>
            </a:r>
            <a:r>
              <a:rPr lang="he-IL" sz="4000" dirty="0" smtClean="0">
                <a:solidFill>
                  <a:srgbClr val="424242"/>
                </a:solidFill>
              </a:rPr>
              <a:t>הבא:</a:t>
            </a:r>
          </a:p>
          <a:p>
            <a:r>
              <a:rPr lang="he-IL" sz="4000" dirty="0" smtClean="0">
                <a:solidFill>
                  <a:srgbClr val="424242"/>
                </a:solidFill>
              </a:rPr>
              <a:t>2 דפי נייר </a:t>
            </a:r>
          </a:p>
          <a:p>
            <a:r>
              <a:rPr lang="he-IL" sz="4000" dirty="0" smtClean="0">
                <a:solidFill>
                  <a:srgbClr val="424242"/>
                </a:solidFill>
              </a:rPr>
              <a:t>בקבוק מים</a:t>
            </a:r>
          </a:p>
          <a:p>
            <a:r>
              <a:rPr lang="he-IL" sz="4000" dirty="0" smtClean="0">
                <a:solidFill>
                  <a:srgbClr val="424242"/>
                </a:solidFill>
              </a:rPr>
              <a:t>אני מחכה לכם 1 דקה לכו והביאו את הציוד.</a:t>
            </a:r>
          </a:p>
        </p:txBody>
      </p:sp>
      <p:pic>
        <p:nvPicPr>
          <p:cNvPr id="4" name="תמונה 3" descr="File:Eye close font awesom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8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 smtClean="0"/>
              <a:t>מה להביא לשיעור?</a:t>
            </a:r>
            <a:endParaRPr dirty="0"/>
          </a:p>
        </p:txBody>
      </p:sp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1671638" y="1928813"/>
            <a:ext cx="9572625" cy="425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endParaRPr lang="he-IL" dirty="0" smtClean="0">
              <a:solidFill>
                <a:srgbClr val="424242"/>
              </a:solidFill>
            </a:endParaRPr>
          </a:p>
          <a:p>
            <a:endParaRPr lang="he-IL" dirty="0">
              <a:solidFill>
                <a:srgbClr val="424242"/>
              </a:solidFill>
            </a:endParaRPr>
          </a:p>
          <a:p>
            <a:endParaRPr lang="he-IL" dirty="0" smtClean="0">
              <a:solidFill>
                <a:srgbClr val="424242"/>
              </a:solidFill>
            </a:endParaRPr>
          </a:p>
          <a:p>
            <a:endParaRPr lang="he-IL" dirty="0">
              <a:solidFill>
                <a:srgbClr val="424242"/>
              </a:solidFill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824029" y="4808277"/>
            <a:ext cx="2389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בקבוק מים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6568" y="4777301"/>
            <a:ext cx="238966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 דפי נייר</a:t>
            </a:r>
            <a:endParaRPr lang="he-IL" sz="36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0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1430" y="654735"/>
            <a:ext cx="2040160" cy="72765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88" y="2828319"/>
            <a:ext cx="1254696" cy="137292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36" y="3181860"/>
            <a:ext cx="1254696" cy="137292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/>
          <a:stretch/>
        </p:blipFill>
        <p:spPr>
          <a:xfrm>
            <a:off x="8018861" y="2828319"/>
            <a:ext cx="662772" cy="17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081590" y="663126"/>
            <a:ext cx="828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he-IL" dirty="0"/>
              <a:t>מה נעשה היום?</a:t>
            </a:r>
            <a:endParaRPr dirty="0"/>
          </a:p>
        </p:txBody>
      </p:sp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701663" y="1804034"/>
            <a:ext cx="10768082" cy="38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indent="-57150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e-IL" alt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חלק מכין – חימום והכנת הגוף לשיעור</a:t>
            </a:r>
            <a:endParaRPr lang="en-US" altLang="he-IL" sz="3200" dirty="0">
              <a:solidFill>
                <a:schemeClr val="bg2">
                  <a:lumMod val="50000"/>
                </a:schemeClr>
              </a:solidFill>
            </a:endParaRPr>
          </a:p>
          <a:p>
            <a:pPr marL="800100" indent="-57150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e-IL" alt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חלק עיקרי – </a:t>
            </a:r>
            <a:r>
              <a:rPr lang="he-IL" altLang="he-IL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תרגילים לפיתוח הקואורדינציה</a:t>
            </a:r>
          </a:p>
          <a:p>
            <a:pPr marL="800100" indent="-57150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e-IL" altLang="he-IL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חלק </a:t>
            </a:r>
            <a:r>
              <a:rPr lang="he-IL" altLang="he-IL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מסיים </a:t>
            </a:r>
            <a:r>
              <a:rPr lang="en-IL" altLang="he-IL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–</a:t>
            </a:r>
            <a:r>
              <a:rPr lang="he-IL" altLang="he-IL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משחק</a:t>
            </a:r>
            <a:endParaRPr lang="en-US" altLang="he-IL" sz="3200" dirty="0">
              <a:solidFill>
                <a:schemeClr val="bg2">
                  <a:lumMod val="50000"/>
                </a:schemeClr>
              </a:solidFill>
            </a:endParaRPr>
          </a:p>
          <a:p>
            <a:pPr marL="800100" indent="-57150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e-IL" alt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חלק מסכם</a:t>
            </a:r>
            <a:endParaRPr lang="en-US" altLang="he-IL" sz="3200" dirty="0">
              <a:solidFill>
                <a:schemeClr val="bg2">
                  <a:lumMod val="50000"/>
                </a:schemeClr>
              </a:solidFill>
            </a:endParaRPr>
          </a:p>
          <a:p>
            <a:pPr marL="800100" indent="-571500" algn="r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he-IL" alt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משימה להמשך </a:t>
            </a: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846" y="13562"/>
            <a:ext cx="1017545" cy="10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"/>
          <p:cNvSpPr txBox="1">
            <a:spLocks noGrp="1"/>
          </p:cNvSpPr>
          <p:nvPr>
            <p:ph type="body" idx="1"/>
          </p:nvPr>
        </p:nvSpPr>
        <p:spPr>
          <a:xfrm>
            <a:off x="261261" y="457199"/>
            <a:ext cx="10918371" cy="597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indent="-279400"/>
            <a:r>
              <a:rPr lang="he-IL" sz="3100" b="1" dirty="0">
                <a:solidFill>
                  <a:schemeClr val="tx2">
                    <a:lumMod val="10000"/>
                  </a:schemeClr>
                </a:solidFill>
              </a:rPr>
              <a:t>וכעת נתחיל </a:t>
            </a:r>
            <a:r>
              <a:rPr lang="he-IL" sz="3100" b="1" dirty="0" smtClean="0">
                <a:solidFill>
                  <a:schemeClr val="tx2">
                    <a:lumMod val="10000"/>
                  </a:schemeClr>
                </a:solidFill>
              </a:rPr>
              <a:t>בחימום:</a:t>
            </a:r>
            <a:endParaRPr lang="he-IL" sz="3100" b="1" dirty="0">
              <a:solidFill>
                <a:schemeClr val="tx2">
                  <a:lumMod val="10000"/>
                </a:schemeClr>
              </a:solidFill>
            </a:endParaRPr>
          </a:p>
          <a:p>
            <a:pPr marL="177800" lvl="0" indent="0">
              <a:buSzPct val="100000"/>
            </a:pP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נקמט את 2 דפי הנייר וניצור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כדור</a:t>
            </a:r>
          </a:p>
          <a:p>
            <a:pPr marL="177800" lvl="0" indent="0">
              <a:buSzPct val="100000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החזקת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נייר 1 ביד אחת, ידיים ישרות בגובה הכתפיים והעברת הנייר מיד ליד </a:t>
            </a:r>
            <a:endParaRPr lang="he-IL" sz="31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שתי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הידיים ישרות בגובה הכתפיים- נעביר כדור מעל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הראש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לפני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הגוף </a:t>
            </a:r>
            <a:endParaRPr lang="he-IL" sz="31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מאחורי הגוף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סביב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הגוף ולצד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שני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מתחת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לברך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והשנייה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מתחת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לברך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בניתורים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מתחת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לרגל ישרה לפנים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ושנייה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מתחת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לרגל ישרה הצידה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ושנייה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ריצה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במקום תוך זריקה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ותפיסה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ניתורים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מצד לצד והעברת נייר מיד 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ריצה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קדימה ואחורה תוך העברת כדור סביב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הגוף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צעד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רדיפה הלוך חזור העברת נייר מיד </a:t>
            </a: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ליד</a:t>
            </a:r>
          </a:p>
          <a:p>
            <a:pPr marL="920750" lvl="0" indent="-742950">
              <a:buSzPct val="100000"/>
              <a:buFont typeface="+mj-lt"/>
              <a:buAutoNum type="arabicPeriod"/>
            </a:pPr>
            <a:r>
              <a:rPr lang="he-IL" sz="3100" dirty="0" smtClean="0">
                <a:solidFill>
                  <a:schemeClr val="tx2">
                    <a:lumMod val="10000"/>
                  </a:schemeClr>
                </a:solidFill>
              </a:rPr>
              <a:t>נטייל </a:t>
            </a:r>
            <a:r>
              <a:rPr lang="he-IL" sz="3100" dirty="0">
                <a:solidFill>
                  <a:schemeClr val="tx2">
                    <a:lumMod val="10000"/>
                  </a:schemeClr>
                </a:solidFill>
              </a:rPr>
              <a:t>במרחב, נשנה גבהים וכיוונים ונעביר את הכדור סביב איברים שונים.</a:t>
            </a:r>
          </a:p>
          <a:p>
            <a:pPr lvl="0" indent="-279400"/>
            <a:endParaRPr lang="he-IL" dirty="0">
              <a:solidFill>
                <a:schemeClr val="tx2">
                  <a:lumMod val="10000"/>
                </a:schemeClr>
              </a:solidFill>
            </a:endParaRPr>
          </a:p>
          <a:p>
            <a:pPr marL="457200" lvl="0" indent="-279400" algn="r" rtl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22" y="5810250"/>
            <a:ext cx="20828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תמונה 7" descr="File:Eye close font awesome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1" y="0"/>
            <a:ext cx="1550410" cy="155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5578</TotalTime>
  <Words>983</Words>
  <Application>Microsoft Office PowerPoint</Application>
  <PresentationFormat>מסך רחב</PresentationFormat>
  <Paragraphs>143</Paragraphs>
  <Slides>18</Slides>
  <Notes>12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Alef</vt:lpstr>
      <vt:lpstr>Office Theme</vt:lpstr>
      <vt:lpstr>מצגת של PowerPoint‏</vt:lpstr>
      <vt:lpstr>מצגת של PowerPoint‏</vt:lpstr>
      <vt:lpstr>מצגת של PowerPoint‏</vt:lpstr>
      <vt:lpstr>פעילות גופנית</vt:lpstr>
      <vt:lpstr>לפני שמתחילים</vt:lpstr>
      <vt:lpstr>מצגת של PowerPoint‏</vt:lpstr>
      <vt:lpstr>מה להביא לשיעור?</vt:lpstr>
      <vt:lpstr>מה נעשה היום?</vt:lpstr>
      <vt:lpstr>מצגת של PowerPoint‏</vt:lpstr>
      <vt:lpstr>מצגת של PowerPoint‏</vt:lpstr>
      <vt:lpstr>הפסקת שתייה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משימה לבית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Ruthy Betinger</dc:creator>
  <cp:lastModifiedBy>Or Habra</cp:lastModifiedBy>
  <cp:revision>171</cp:revision>
  <dcterms:created xsi:type="dcterms:W3CDTF">2020-03-11T07:11:19Z</dcterms:created>
  <dcterms:modified xsi:type="dcterms:W3CDTF">2020-04-27T16:57:12Z</dcterms:modified>
</cp:coreProperties>
</file>