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4"/>
  </p:sldMasterIdLst>
  <p:notesMasterIdLst>
    <p:notesMasterId r:id="rId18"/>
  </p:notesMasterIdLst>
  <p:sldIdLst>
    <p:sldId id="306" r:id="rId5"/>
    <p:sldId id="278" r:id="rId6"/>
    <p:sldId id="279" r:id="rId7"/>
    <p:sldId id="307" r:id="rId8"/>
    <p:sldId id="310" r:id="rId9"/>
    <p:sldId id="314" r:id="rId10"/>
    <p:sldId id="316" r:id="rId11"/>
    <p:sldId id="317" r:id="rId12"/>
    <p:sldId id="313" r:id="rId13"/>
    <p:sldId id="315" r:id="rId14"/>
    <p:sldId id="312" r:id="rId15"/>
    <p:sldId id="287" r:id="rId16"/>
    <p:sldId id="318" r:id="rId17"/>
  </p:sldIdLst>
  <p:sldSz cx="12192000" cy="6858000"/>
  <p:notesSz cx="6858000" cy="9144000"/>
  <p:embeddedFontLst>
    <p:embeddedFont>
      <p:font typeface="Open Sans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igPMszHxDdxnXXV2fRhwXjI5sI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0874" autoAdjust="0"/>
  </p:normalViewPr>
  <p:slideViewPr>
    <p:cSldViewPr snapToGrid="0">
      <p:cViewPr varScale="1">
        <p:scale>
          <a:sx n="91" d="100"/>
          <a:sy n="91" d="100"/>
        </p:scale>
        <p:origin x="1314" y="84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8645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dirty="0"/>
              <a:t>כתבו את המלל בהתאם ואת הציוד הדרוש.</a:t>
            </a:r>
            <a:endParaRPr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6" name="Google Shape;23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r"/>
            <a:fld id="{00000000-1234-1234-1234-123412341234}" type="slidenum">
              <a:rPr lang="x-none"/>
              <a:pPr algn="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73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246" name="Google Shape;24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x-none" dirty="0"/>
              <a:t>למחוק שקופית זו אם אין בה צורך.</a:t>
            </a:r>
            <a:endParaRPr dirty="0"/>
          </a:p>
          <a:p>
            <a:pPr marL="15875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1" dirty="0"/>
          </a:p>
          <a:p>
            <a:pPr marL="15875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x-none" sz="1200" b="1" dirty="0"/>
              <a:t>משך השקף: דקה</a:t>
            </a:r>
            <a:endParaRPr dirty="0"/>
          </a:p>
          <a:p>
            <a:pPr marL="15875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/>
          </a:p>
          <a:p>
            <a:pPr marL="15875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sz="1200" dirty="0"/>
              <a:t>בשקף זה ודאו שכולם הצטיידו בעזרים הנדרשים (מומלץ שעזרים אלו יהיו גם אצלכם עבור הדגמה).</a:t>
            </a:r>
            <a:endParaRPr dirty="0"/>
          </a:p>
          <a:p>
            <a:pPr marL="158750" lvl="0" indent="0" algn="r" rtl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None/>
            </a:pPr>
            <a:r>
              <a:rPr lang="x-none" sz="1200" dirty="0">
                <a:solidFill>
                  <a:srgbClr val="FF0000"/>
                </a:solidFill>
              </a:rPr>
              <a:t>מחקו את המיותר או הוסיפו במידת הצורך (הקפידו על זכויות היוצרים).</a:t>
            </a:r>
            <a:endParaRPr dirty="0"/>
          </a:p>
          <a:p>
            <a:pPr marL="15875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FF0000"/>
              </a:solidFill>
            </a:endParaRPr>
          </a:p>
          <a:p>
            <a:pPr marL="158750" lvl="0" indent="0" algn="r" rtl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None/>
            </a:pPr>
            <a:r>
              <a:rPr lang="x-none" sz="1200" dirty="0">
                <a:solidFill>
                  <a:srgbClr val="FF0000"/>
                </a:solidFill>
              </a:rPr>
              <a:t>זה הזמן להציג את </a:t>
            </a:r>
            <a:r>
              <a:rPr lang="x-none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כללי ההתנהגות בשיעור: בקשו מהלומדים לסגור חלונות של יישומים אחרים במחשב, להרחיק אמצעים מסיחים, להתיישב בחדר שקט, להניח כוס מים לידם, ובעיקר להתמקד במפגש.</a:t>
            </a:r>
            <a:endParaRPr dirty="0"/>
          </a:p>
        </p:txBody>
      </p:sp>
      <p:sp>
        <p:nvSpPr>
          <p:cNvPr id="255" name="Google Shape;25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x-none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</a:t>
            </a:fld>
            <a:endParaRPr lang="x-none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3746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x-non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272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x-none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12</a:t>
            </a:fld>
            <a:endParaRPr lang="x-none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978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30833" y="5191285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74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5046" y="376561"/>
            <a:ext cx="10515600" cy="1325563"/>
          </a:xfrm>
        </p:spPr>
        <p:txBody>
          <a:bodyPr/>
          <a:lstStyle>
            <a:lvl1pPr algn="r" rtl="1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algn="r" rtl="1">
              <a:buClr>
                <a:schemeClr val="accent2"/>
              </a:buCl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58062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r" rtl="1"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 algn="r" rtl="1"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 algn="r" rtl="1"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785665" y="181572"/>
            <a:ext cx="10244790" cy="506326"/>
            <a:chOff x="1748087" y="356936"/>
            <a:chExt cx="10244790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480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347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 algn="r" rtl="1"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720" y="1928813"/>
            <a:ext cx="10885543" cy="3844925"/>
          </a:xfrm>
        </p:spPr>
        <p:txBody>
          <a:bodyPr>
            <a:normAutofit/>
          </a:bodyPr>
          <a:lstStyle>
            <a:lvl1pPr marL="0" indent="0" algn="r" rtl="1">
              <a:buNone/>
              <a:defRPr sz="3600">
                <a:latin typeface="Calibri" panose="020F0502020204030204" pitchFamily="34" charset="0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96543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73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5D7F59B-EB58-334D-A4C0-1F5193957FC7}"/>
              </a:ext>
            </a:extLst>
          </p:cNvPr>
          <p:cNvSpPr/>
          <p:nvPr userDrawn="1"/>
        </p:nvSpPr>
        <p:spPr>
          <a:xfrm>
            <a:off x="464950" y="1690687"/>
            <a:ext cx="10779314" cy="28193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DC6228F-AC9B-D646-885A-9EB36C602279}"/>
              </a:ext>
            </a:extLst>
          </p:cNvPr>
          <p:cNvGrpSpPr/>
          <p:nvPr userDrawn="1"/>
        </p:nvGrpSpPr>
        <p:grpSpPr>
          <a:xfrm>
            <a:off x="9323841" y="929939"/>
            <a:ext cx="1509481" cy="1509481"/>
            <a:chOff x="2479019" y="1273242"/>
            <a:chExt cx="3938567" cy="393856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0E6B8A0-6C0C-564A-ABE2-193105432E2B}"/>
                </a:ext>
              </a:extLst>
            </p:cNvPr>
            <p:cNvSpPr/>
            <p:nvPr/>
          </p:nvSpPr>
          <p:spPr>
            <a:xfrm>
              <a:off x="2479019" y="1273242"/>
              <a:ext cx="3938567" cy="3938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6A3384C-D7AD-7D4F-93D6-2FD450FD3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68062" y="2062285"/>
              <a:ext cx="2360480" cy="2360480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2561102"/>
            <a:ext cx="10074506" cy="1556031"/>
          </a:xfr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30074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489765" y="181572"/>
            <a:ext cx="10435013" cy="506326"/>
            <a:chOff x="1452187" y="356936"/>
            <a:chExt cx="10435013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521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8644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60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3796BD-313B-0044-809D-6D612DE593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4692FF9-9816-1A41-9F19-64AC89C4FE77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C76A5A-A9C6-4148-9667-BA78FBEC1DC5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656235-C025-B341-B125-6E522FFD605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740DB9B-9ABC-1E4F-9E76-DE21BB1349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C0021A-4563-F644-839C-3313EE112D9E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84F002-0837-5347-8BEB-C54BD7228FB1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52421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22617BD7-5381-4D41-92AE-B0043113B420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7FD482-59E1-C04B-9AF0-F8141BE66FDD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E9A766D-D5BD-3E4B-AE40-5EF4614445A8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014CE-6431-0D4C-BAFF-39612F414400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BD310FA-D564-9240-BAF3-B9933A5C61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964832-BAF5-B84F-9EE8-B31B27A731C8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C0CB761-1CB6-FC4E-AEC0-ADBE45586F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99BDF5-881F-3045-A642-F8E001DE02C9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34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3796BD-313B-0044-809D-6D612DE593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5656235-C025-B341-B125-6E522FFD605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740DB9B-9ABC-1E4F-9E76-DE21BB1349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C0021A-4563-F644-839C-3313EE112D9E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84F002-0837-5347-8BEB-C54BD7228FB1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22617BD7-5381-4D41-92AE-B0043113B420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7FD482-59E1-C04B-9AF0-F8141BE66FDD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E9A766D-D5BD-3E4B-AE40-5EF4614445A8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014CE-6431-0D4C-BAFF-39612F414400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E6EAAB5F-1735-EF4E-B629-AFD8B71801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3765" y="1616765"/>
            <a:ext cx="3624470" cy="362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27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D3F5E7-9570-CB48-AE95-15E23DB4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7C3AE3-8A3A-6F4C-BDEA-D0F74E2863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DA0ACC-AD37-394A-BBD5-F3DDF6DC4C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02BFFB-4B13-124B-81F5-2F78B7F80473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E484577-483E-7242-917A-00D38BA8736E}"/>
              </a:ext>
            </a:extLst>
          </p:cNvPr>
          <p:cNvSpPr/>
          <p:nvPr userDrawn="1"/>
        </p:nvSpPr>
        <p:spPr>
          <a:xfrm rot="162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7764D93-0F65-9B4D-B215-60B665F73BD2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DBA308-BCDE-054D-8D29-1334C40E70E5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035982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C1E3B8-6F51-6E4F-A503-AD965CF82D0A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69DA8D3-076A-4742-AC7A-9EB5E69C7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F361B1A-C9AC-6944-8861-226D06E2FC9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050E382-46BD-EC4A-9255-342AEA607793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6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תודה שצפיתם בשידור</a:t>
            </a:r>
          </a:p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הופק עבור משרד החינוך ע״י מטח</a:t>
            </a:r>
            <a:endParaRPr lang="x-none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824BB1-2435-734E-9266-80D63D1B886A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76D12D-01A7-2349-AE0C-06DFFC8E4DB0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C6A9FB-5F47-9545-B448-B2E7B3B286C7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92D1B0-6B63-F440-9F8D-BFFEC1F100C2}"/>
              </a:ext>
            </a:extLst>
          </p:cNvPr>
          <p:cNvSpPr txBox="1"/>
          <p:nvPr userDrawn="1"/>
        </p:nvSpPr>
        <p:spPr>
          <a:xfrm>
            <a:off x="3870376" y="6424726"/>
            <a:ext cx="44512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shutterstock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/com</a:t>
            </a:r>
            <a:r>
              <a:rPr lang="he-IL" sz="1500" dirty="0">
                <a:solidFill>
                  <a:schemeClr val="bg1"/>
                </a:solidFill>
                <a:latin typeface="Arial" panose="020B0604020202020204" pitchFamily="34" charset="0"/>
                <a:cs typeface="+mn-cs"/>
              </a:rPr>
              <a:t> איורים: </a:t>
            </a:r>
            <a:endParaRPr lang="x-non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35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0D38B66-81A0-8845-8E4D-270D2686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dirty="0"/>
              <a:t>כותרת</a:t>
            </a:r>
            <a:endParaRPr lang="x-non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CD0408-AD14-FD42-8A6F-74A4E8842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405D05D-DFE2-6F4E-87B4-26A7DFF726D3}"/>
              </a:ext>
            </a:extLst>
          </p:cNvPr>
          <p:cNvSpPr txBox="1">
            <a:spLocks/>
          </p:cNvSpPr>
          <p:nvPr userDrawn="1"/>
        </p:nvSpPr>
        <p:spPr>
          <a:xfrm>
            <a:off x="5492813" y="6272468"/>
            <a:ext cx="1206375" cy="365125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fld id="{4ACF36E0-02F0-C24F-AEDD-AC692C7CD92B}" type="slidenum">
              <a:rPr lang="en-US" smtClean="0">
                <a:solidFill>
                  <a:srgbClr val="4285E3"/>
                </a:solidFill>
                <a:latin typeface="Arial" panose="020B0604020202020204" pitchFamily="34" charset="0"/>
                <a:cs typeface="+mn-cs"/>
              </a:rPr>
              <a:pPr algn="ctr" rtl="1"/>
              <a:t>‹#›</a:t>
            </a:fld>
            <a:endParaRPr lang="en-US" dirty="0">
              <a:solidFill>
                <a:srgbClr val="4285E3"/>
              </a:solidFill>
              <a:latin typeface="Arial" panose="020B0604020202020204" pitchFamily="34" charset="0"/>
              <a:cs typeface="+mn-c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0" r:id="rId2"/>
    <p:sldLayoutId id="2147483671" r:id="rId3"/>
    <p:sldLayoutId id="2147483672" r:id="rId4"/>
    <p:sldLayoutId id="2147483673" r:id="rId5"/>
    <p:sldLayoutId id="2147483679" r:id="rId6"/>
    <p:sldLayoutId id="2147483674" r:id="rId7"/>
    <p:sldLayoutId id="2147483675" r:id="rId8"/>
    <p:sldLayoutId id="2147483676" r:id="rId9"/>
    <p:sldLayoutId id="2147483678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r" rtl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x-none" sz="4400" b="0" i="0" u="none" strike="noStrike" kern="1200" cap="none" dirty="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457200" algn="r" rtl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2800" b="0" i="0" u="none" strike="noStrike" kern="1200" cap="none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083">
          <p15:clr>
            <a:srgbClr val="F26B43"/>
          </p15:clr>
        </p15:guide>
        <p15:guide id="2" orient="horz" pos="75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"/>
          <p:cNvSpPr txBox="1">
            <a:spLocks noGrp="1"/>
          </p:cNvSpPr>
          <p:nvPr>
            <p:ph type="body" sz="quarter" idx="12"/>
          </p:nvPr>
        </p:nvSpPr>
        <p:spPr>
          <a:xfrm>
            <a:off x="2030833" y="2959734"/>
            <a:ext cx="7816850" cy="1067468"/>
          </a:xfrm>
        </p:spPr>
        <p:txBody>
          <a:bodyPr>
            <a:normAutofit fontScale="92500"/>
          </a:bodyPr>
          <a:lstStyle/>
          <a:p>
            <a:pPr lvl="0"/>
            <a:r>
              <a:rPr lang="he-IL" dirty="0"/>
              <a:t>         שיר של יום – ניגונים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1CC378B-9FA6-1B4C-A348-C8DA73E19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99813" y="5200968"/>
            <a:ext cx="6331816" cy="769248"/>
          </a:xfrm>
        </p:spPr>
        <p:txBody>
          <a:bodyPr>
            <a:noAutofit/>
          </a:bodyPr>
          <a:lstStyle/>
          <a:p>
            <a:pPr algn="r"/>
            <a:r>
              <a:rPr lang="he-IL" sz="2000" b="1" dirty="0"/>
              <a:t>שיח רגשי: ד"ר נעה </a:t>
            </a:r>
            <a:r>
              <a:rPr lang="he-IL" sz="2000" b="1" dirty="0" err="1"/>
              <a:t>טייך</a:t>
            </a:r>
            <a:r>
              <a:rPr lang="he-IL" sz="2000" b="1" dirty="0"/>
              <a:t> פייר – השרות הפסיכולוגי חינוכי</a:t>
            </a:r>
          </a:p>
          <a:p>
            <a:pPr algn="r"/>
            <a:r>
              <a:rPr lang="he-IL" sz="2000" b="1" dirty="0"/>
              <a:t>שירה: טל שטרנברג איתן – הפיקוח על החינוך המוזיקלי</a:t>
            </a:r>
          </a:p>
        </p:txBody>
      </p:sp>
      <p:pic>
        <p:nvPicPr>
          <p:cNvPr id="241" name="Google Shape;24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705291">
            <a:off x="3733675" y="632278"/>
            <a:ext cx="658648" cy="22123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39;p5"/>
          <p:cNvSpPr txBox="1">
            <a:spLocks noGrp="1"/>
          </p:cNvSpPr>
          <p:nvPr>
            <p:ph type="body" sz="quarter" idx="13"/>
          </p:nvPr>
        </p:nvSpPr>
        <p:spPr>
          <a:xfrm>
            <a:off x="2030833" y="4290090"/>
            <a:ext cx="5842074" cy="703830"/>
          </a:xfrm>
        </p:spPr>
        <p:txBody>
          <a:bodyPr>
            <a:normAutofit fontScale="92500"/>
          </a:bodyPr>
          <a:lstStyle/>
          <a:p>
            <a:pPr lvl="0" algn="r"/>
            <a:r>
              <a:rPr lang="he-IL" dirty="0"/>
              <a:t>שיח רגשי בעקבות השיר לכיתות ד'-ו'</a:t>
            </a:r>
          </a:p>
        </p:txBody>
      </p:sp>
    </p:spTree>
    <p:extLst>
      <p:ext uri="{BB962C8B-B14F-4D97-AF65-F5344CB8AC3E}">
        <p14:creationId xmlns:p14="http://schemas.microsoft.com/office/powerpoint/2010/main" val="316711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x-none" dirty="0"/>
              <a:t>מה </a:t>
            </a:r>
            <a:r>
              <a:rPr lang="he-IL" dirty="0"/>
              <a:t>נעשה</a:t>
            </a:r>
            <a:r>
              <a:rPr lang="x-none" dirty="0"/>
              <a:t> היום?</a:t>
            </a:r>
            <a:endParaRPr dirty="0"/>
          </a:p>
        </p:txBody>
      </p:sp>
      <p:sp>
        <p:nvSpPr>
          <p:cNvPr id="249" name="Google Shape;249;p6"/>
          <p:cNvSpPr txBox="1">
            <a:spLocks noGrp="1"/>
          </p:cNvSpPr>
          <p:nvPr>
            <p:ph idx="1"/>
          </p:nvPr>
        </p:nvSpPr>
        <p:spPr>
          <a:xfrm>
            <a:off x="402771" y="1455510"/>
            <a:ext cx="11392989" cy="460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FB2265"/>
              </a:buClr>
              <a:buSzPts val="2800"/>
              <a:buFont typeface="Arial" panose="020B0604020202020204" pitchFamily="34" charset="0"/>
              <a:buChar char="•"/>
            </a:pPr>
            <a:r>
              <a:rPr lang="he-IL" dirty="0"/>
              <a:t>נקשיב לשיר "</a:t>
            </a:r>
            <a:r>
              <a:rPr lang="he-IL" b="1" dirty="0"/>
              <a:t>ניגונים</a:t>
            </a:r>
            <a:r>
              <a:rPr lang="he-IL" dirty="0"/>
              <a:t>" אותו כתבה פניה ברגשטיין והלחין דוד זהבי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FB2265"/>
              </a:buClr>
              <a:buSzPts val="2800"/>
              <a:buFont typeface="Arial" panose="020B0604020202020204" pitchFamily="34" charset="0"/>
              <a:buChar char="•"/>
            </a:pPr>
            <a:r>
              <a:rPr lang="he-IL" dirty="0"/>
              <a:t>השיר "ניגונים" מאפשר שיח על געגועים לבית ההורים, לעבר וכן על תחושת המחויבות של בנות ובנים להוריהם, הכרת תודה לערכים, למסורת ולחינוך שקיבלו בבית.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FB2265"/>
              </a:buClr>
              <a:buSzPts val="2800"/>
              <a:buFont typeface="Arial" panose="020B0604020202020204" pitchFamily="34" charset="0"/>
              <a:buChar char="•"/>
            </a:pPr>
            <a:r>
              <a:rPr lang="he-IL" dirty="0"/>
              <a:t>נשיר את השיר עם טל</a:t>
            </a:r>
            <a:endParaRPr dirty="0"/>
          </a:p>
          <a:p>
            <a:pPr marL="457200" lvl="0" indent="-457200" algn="r" rtl="1">
              <a:spcBef>
                <a:spcPts val="600"/>
              </a:spcBef>
              <a:spcAft>
                <a:spcPts val="600"/>
              </a:spcAft>
              <a:buSzPts val="2800"/>
              <a:buFont typeface="Arial"/>
              <a:buChar char="•"/>
            </a:pPr>
            <a:r>
              <a:rPr lang="he-IL" dirty="0"/>
              <a:t>נכיר ביחד בחשיבותם של שירים וניגונים בחיינו, בכוחם של זיכרונות המעוררים געגועים בליבנו.</a:t>
            </a:r>
          </a:p>
          <a:p>
            <a:pPr marL="457200" lvl="0" indent="-457200" algn="r" rtl="1">
              <a:spcBef>
                <a:spcPts val="600"/>
              </a:spcBef>
              <a:spcAft>
                <a:spcPts val="600"/>
              </a:spcAft>
              <a:buSzPts val="2800"/>
              <a:buFont typeface="Arial"/>
              <a:buChar char="•"/>
            </a:pPr>
            <a:r>
              <a:rPr lang="he-IL" dirty="0"/>
              <a:t>נסיים ב</a:t>
            </a:r>
            <a:r>
              <a:rPr lang="x-none"/>
              <a:t>משימה </a:t>
            </a:r>
            <a:r>
              <a:rPr lang="he-IL" dirty="0"/>
              <a:t>יצירתית בה נבקש מההורים שלנו לשתף בשיר ערש מבית ילדותם</a:t>
            </a:r>
            <a:endParaRPr dirty="0"/>
          </a:p>
        </p:txBody>
      </p:sp>
      <p:pic>
        <p:nvPicPr>
          <p:cNvPr id="250" name="Google Shape;2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8057618">
            <a:off x="638389" y="509548"/>
            <a:ext cx="1468977" cy="973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89037" y="5701393"/>
            <a:ext cx="2082800" cy="209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95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x-none"/>
              <a:t>מה להביא לשיעור?</a:t>
            </a:r>
            <a:endParaRPr/>
          </a:p>
        </p:txBody>
      </p:sp>
      <p:pic>
        <p:nvPicPr>
          <p:cNvPr id="259" name="Google Shape;259;p7" descr="https://lh5.googleusercontent.com/7xQchnRuOUJbyFAyyHdllavqvQUFOSCV7l5Kzy1Rmeboi9xefgg8yDF0ng5ESkxi3tC9_i9ER1BmBYOOTMhmhaxTzBz8ILJQxn_c__0Qg9cKcVB64VGmWAAtIhTRT7N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6277" y="2782770"/>
            <a:ext cx="1161305" cy="1800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7" descr="https://lh4.googleusercontent.com/iGTl96Eygo7-oid1H3ZWWYhb5HWAynyOs2KLWGGMeuEgHeu4cFLof2g-jYLOscV4q-879K-lfjkP4Swnmj_UGZsWTDspF4AbUz1XGd30Tf1KKpiEXhvx6NLF17Q1F5V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5357080" y="3297875"/>
            <a:ext cx="1771057" cy="74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7" descr="https://lh4.googleusercontent.com/8FRkycPXoj7UiB9dvl8WfvE_rPOmNvworJ3hEUUExH908Pyx1w8Shtg70_9YIyrxXZu2Q5tvXMslWX6PBLNTleMKYZ5Wgwd4UNNj4iBwA-K5B6WNBJ5WFRNSOF3busg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35894" y="2686527"/>
            <a:ext cx="1191396" cy="196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003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6189" y="707106"/>
            <a:ext cx="1798879" cy="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4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22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7766161" y="373734"/>
            <a:ext cx="36902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sz="4400" b="1" dirty="0" err="1">
                <a:solidFill>
                  <a:srgbClr val="FB2265"/>
                </a:solidFill>
              </a:rPr>
              <a:t>נִגּוּנִים</a:t>
            </a:r>
            <a:r>
              <a:rPr lang="he-IL" sz="4400" b="1" dirty="0">
                <a:solidFill>
                  <a:srgbClr val="FB2265"/>
                </a:solidFill>
              </a:rPr>
              <a:t> </a:t>
            </a:r>
          </a:p>
          <a:p>
            <a:pPr algn="r"/>
            <a:r>
              <a:rPr lang="he-IL" sz="2000" dirty="0">
                <a:solidFill>
                  <a:srgbClr val="FB2265"/>
                </a:solidFill>
              </a:rPr>
              <a:t>מילים: פניה ברגשטיין</a:t>
            </a:r>
          </a:p>
          <a:p>
            <a:pPr algn="r"/>
            <a:r>
              <a:rPr lang="he-IL" sz="2000" dirty="0">
                <a:solidFill>
                  <a:srgbClr val="FB2265"/>
                </a:solidFill>
              </a:rPr>
              <a:t>לחן: דוד זהבי</a:t>
            </a:r>
          </a:p>
        </p:txBody>
      </p:sp>
      <p:sp>
        <p:nvSpPr>
          <p:cNvPr id="2" name="מלבן 1"/>
          <p:cNvSpPr/>
          <p:nvPr/>
        </p:nvSpPr>
        <p:spPr>
          <a:xfrm>
            <a:off x="287676" y="1864189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הִנֵּה אַאֲזִין שִׁיר </a:t>
            </a:r>
            <a:r>
              <a:rPr lang="he-IL" sz="2400" dirty="0" err="1"/>
              <a:t>עַרְשִׂי</a:t>
            </a:r>
            <a:r>
              <a:rPr lang="he-IL" sz="2400" dirty="0"/>
              <a:t> הָרָחוֹק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הִבִּיעַ פִּי אֵם אֱלֵי בַּת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הִנֵּה לִי תִּזְהַרְנָה בְּדֶמַע וּשְׂחוֹק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אֵיכָה וּזְמִירוֹת שֶׁל שַׁבָּת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endParaRPr lang="he-IL" sz="2400" dirty="0"/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כָּל הֶגֶה יִתַּם וְכָל צְלִיל יְאַלֵּם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בִּי קוֹלְכֶם הָרָחוֹק כִּי יֵהוֹם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עֵינֵי </a:t>
            </a:r>
            <a:r>
              <a:rPr lang="he-IL" sz="2400" dirty="0" err="1"/>
              <a:t>אֶעֱצֹם</a:t>
            </a:r>
            <a:r>
              <a:rPr lang="he-IL" sz="2400" dirty="0"/>
              <a:t> וַהֲרֵינִי אִתְּכֶם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מֵעַל לְחֶשְׁכַת הַתְּהוֹם</a:t>
            </a:r>
          </a:p>
        </p:txBody>
      </p:sp>
      <p:sp>
        <p:nvSpPr>
          <p:cNvPr id="3" name="מלבן 2"/>
          <p:cNvSpPr/>
          <p:nvPr/>
        </p:nvSpPr>
        <p:spPr>
          <a:xfrm>
            <a:off x="7325290" y="1864188"/>
            <a:ext cx="413113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שְׁתַלְתֶּם </a:t>
            </a:r>
            <a:r>
              <a:rPr lang="he-IL" sz="2400" dirty="0" err="1"/>
              <a:t>נִגּוּנִים</a:t>
            </a:r>
            <a:r>
              <a:rPr lang="he-IL" sz="2400" dirty="0"/>
              <a:t> בִּי אִמִּי וְאָבִי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 err="1"/>
              <a:t>נִגּוּנִים</a:t>
            </a:r>
            <a:r>
              <a:rPr lang="he-IL" sz="2400" dirty="0"/>
              <a:t> מִזְמוֹרִים שְׁכוּחִים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גַּרְעִינִים </a:t>
            </a:r>
            <a:r>
              <a:rPr lang="he-IL" sz="2400" dirty="0" err="1"/>
              <a:t>גַּרְעִינִים</a:t>
            </a:r>
            <a:r>
              <a:rPr lang="he-IL" sz="2400" dirty="0"/>
              <a:t> נְשָׂאָם לְבָבִי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עַתָּה הֵם עוֹלִים וְצוֹמְחִים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endParaRPr lang="he-IL" sz="2400" dirty="0"/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עַתָּה הֵם שׁוֹלְחִים פֹּארוֹת בְּדָמִי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 err="1"/>
              <a:t>שָׁרְשֵׁיהֶם</a:t>
            </a:r>
            <a:r>
              <a:rPr lang="he-IL" sz="2400" dirty="0"/>
              <a:t> בְּעוֹרְקַי שְׁלוּבִים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 err="1"/>
              <a:t>נִגּוּנֶיך</a:t>
            </a:r>
            <a:r>
              <a:rPr lang="he-IL" sz="2400" dirty="0"/>
              <a:t>ָ אָבִי וְשִׁירַיִךְ אִמִּי</a:t>
            </a:r>
          </a:p>
          <a:p>
            <a:pPr algn="r" rtl="1">
              <a:spcBef>
                <a:spcPts val="300"/>
              </a:spcBef>
              <a:spcAft>
                <a:spcPts val="300"/>
              </a:spcAft>
            </a:pPr>
            <a:r>
              <a:rPr lang="he-IL" sz="2400" dirty="0"/>
              <a:t>בְּדָּפְקִי נֵעוֹרִים וְשָׁבִים</a:t>
            </a:r>
          </a:p>
        </p:txBody>
      </p:sp>
    </p:spTree>
    <p:extLst>
      <p:ext uri="{BB962C8B-B14F-4D97-AF65-F5344CB8AC3E}">
        <p14:creationId xmlns:p14="http://schemas.microsoft.com/office/powerpoint/2010/main" val="3857083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527" y="1896028"/>
            <a:ext cx="10172273" cy="439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מתחילים בכיף -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576943"/>
            <a:ext cx="10515600" cy="5033963"/>
          </a:xfrm>
        </p:spPr>
        <p:txBody>
          <a:bodyPr/>
          <a:lstStyle/>
          <a:p>
            <a:pPr algn="ctr"/>
            <a:r>
              <a:rPr lang="he-IL" b="1" dirty="0">
                <a:solidFill>
                  <a:srgbClr val="FF0000"/>
                </a:solidFill>
              </a:rPr>
              <a:t>                               </a:t>
            </a:r>
            <a:r>
              <a:rPr lang="he-IL" sz="3600" b="1" dirty="0">
                <a:solidFill>
                  <a:srgbClr val="FF0000"/>
                </a:solidFill>
              </a:rPr>
              <a:t>"שְׁתַלְתֶּם </a:t>
            </a:r>
            <a:r>
              <a:rPr lang="he-IL" sz="3600" b="1" dirty="0" err="1">
                <a:solidFill>
                  <a:srgbClr val="FF0000"/>
                </a:solidFill>
              </a:rPr>
              <a:t>נִגּוּנִים</a:t>
            </a:r>
            <a:r>
              <a:rPr lang="he-IL" sz="3600" b="1" dirty="0">
                <a:solidFill>
                  <a:srgbClr val="FF0000"/>
                </a:solidFill>
              </a:rPr>
              <a:t> בִּי, אִמִּי וְאָבִי,</a:t>
            </a:r>
          </a:p>
          <a:p>
            <a:pPr algn="ctr"/>
            <a:r>
              <a:rPr lang="he-IL" sz="3600" b="1" dirty="0">
                <a:solidFill>
                  <a:srgbClr val="FF0000"/>
                </a:solidFill>
              </a:rPr>
              <a:t>                       </a:t>
            </a:r>
            <a:r>
              <a:rPr lang="he-IL" sz="3600" b="1" dirty="0" err="1">
                <a:solidFill>
                  <a:srgbClr val="FF0000"/>
                </a:solidFill>
              </a:rPr>
              <a:t>נִגּוּנִים</a:t>
            </a:r>
            <a:r>
              <a:rPr lang="he-IL" sz="3600" b="1" dirty="0">
                <a:solidFill>
                  <a:srgbClr val="FF0000"/>
                </a:solidFill>
              </a:rPr>
              <a:t> מִזְמוֹרִים שְׁכוּחִים"</a:t>
            </a:r>
          </a:p>
          <a:p>
            <a:pPr algn="ctr"/>
            <a:r>
              <a:rPr lang="he-IL" b="1" dirty="0">
                <a:solidFill>
                  <a:srgbClr val="FF0000"/>
                </a:solidFill>
              </a:rPr>
              <a:t>                        </a:t>
            </a:r>
          </a:p>
          <a:p>
            <a:pPr algn="ctr"/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1181527" y="2145268"/>
            <a:ext cx="1003075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sz="3600" b="1" dirty="0">
                <a:solidFill>
                  <a:schemeClr val="bg1"/>
                </a:solidFill>
              </a:rPr>
              <a:t>אנו למדים מהורינו, מתבוננים בהם ובחינוכם אותנו. </a:t>
            </a:r>
          </a:p>
          <a:p>
            <a:pPr algn="r"/>
            <a:r>
              <a:rPr lang="he-IL" sz="3600" b="1" dirty="0">
                <a:solidFill>
                  <a:schemeClr val="bg1"/>
                </a:solidFill>
              </a:rPr>
              <a:t>מהו כוחו של הניגון הזה? אותו ה"ניגון" של החינוך בבית ההורים? </a:t>
            </a:r>
          </a:p>
          <a:p>
            <a:pPr algn="r"/>
            <a:endParaRPr lang="he-IL" sz="2800" b="1" dirty="0">
              <a:solidFill>
                <a:schemeClr val="bg1"/>
              </a:solidFill>
            </a:endParaRPr>
          </a:p>
          <a:p>
            <a:pPr algn="r"/>
            <a:r>
              <a:rPr lang="he-IL" sz="1200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1731963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014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28" y="1328346"/>
            <a:ext cx="10602685" cy="4928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" y="376561"/>
            <a:ext cx="11419113" cy="1325563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FF0000"/>
                </a:solidFill>
              </a:rPr>
              <a:t>"גַּרְעִינִים </a:t>
            </a:r>
            <a:r>
              <a:rPr lang="he-IL" b="1" dirty="0" err="1">
                <a:solidFill>
                  <a:srgbClr val="FF0000"/>
                </a:solidFill>
              </a:rPr>
              <a:t>גַּרְעִינִים</a:t>
            </a:r>
            <a:r>
              <a:rPr lang="he-IL" b="1" dirty="0">
                <a:solidFill>
                  <a:srgbClr val="FF0000"/>
                </a:solidFill>
              </a:rPr>
              <a:t> נְשָׂאָם לְבָבִי עַתָּה הֵם עוֹלִים וְצוֹמְחִים"</a:t>
            </a:r>
            <a:br>
              <a:rPr lang="he-IL" b="1" dirty="0">
                <a:solidFill>
                  <a:srgbClr val="FF0000"/>
                </a:solidFill>
              </a:rPr>
            </a:br>
            <a:endParaRPr lang="he-IL" b="1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4648199"/>
            <a:ext cx="10515600" cy="1528763"/>
          </a:xfrm>
        </p:spPr>
        <p:txBody>
          <a:bodyPr>
            <a:normAutofit fontScale="92500" lnSpcReduction="20000"/>
          </a:bodyPr>
          <a:lstStyle/>
          <a:p>
            <a:endParaRPr lang="he-IL" dirty="0"/>
          </a:p>
          <a:p>
            <a:r>
              <a:rPr lang="he-IL" sz="4800" b="1" dirty="0">
                <a:solidFill>
                  <a:schemeClr val="bg1"/>
                </a:solidFill>
              </a:rPr>
              <a:t>שתילים הגדלים, מתפתחים ומתחזקים והניגונים המתנגנים שוב ושוב בזיכרוננו</a:t>
            </a:r>
          </a:p>
        </p:txBody>
      </p:sp>
    </p:spTree>
    <p:extLst>
      <p:ext uri="{BB962C8B-B14F-4D97-AF65-F5344CB8AC3E}">
        <p14:creationId xmlns:p14="http://schemas.microsoft.com/office/powerpoint/2010/main" val="687484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452256" y="555171"/>
            <a:ext cx="7739744" cy="5621792"/>
          </a:xfrm>
        </p:spPr>
        <p:txBody>
          <a:bodyPr>
            <a:normAutofit lnSpcReduction="10000"/>
          </a:bodyPr>
          <a:lstStyle/>
          <a:p>
            <a:r>
              <a:rPr lang="he-IL" b="1" dirty="0">
                <a:solidFill>
                  <a:schemeClr val="accent1"/>
                </a:solidFill>
              </a:rPr>
              <a:t>     </a:t>
            </a:r>
            <a:r>
              <a:rPr lang="he-IL" sz="3600" b="1" dirty="0">
                <a:solidFill>
                  <a:schemeClr val="accent1"/>
                </a:solidFill>
              </a:rPr>
              <a:t>אנו מתפתחים מהגרעין שזרעו הורינו, גדלים מהזרע ומניבים את פירותינו שלנו, שיניבו גם הם זרעים להמשכיות שלנו כהורים בעתיד. </a:t>
            </a:r>
          </a:p>
          <a:p>
            <a:endParaRPr lang="he-IL" sz="3600" b="1" dirty="0">
              <a:solidFill>
                <a:schemeClr val="accent1"/>
              </a:solidFill>
            </a:endParaRPr>
          </a:p>
          <a:p>
            <a:endParaRPr lang="he-IL" b="1" dirty="0">
              <a:solidFill>
                <a:schemeClr val="accent1"/>
              </a:solidFill>
            </a:endParaRPr>
          </a:p>
          <a:p>
            <a:r>
              <a:rPr lang="he-IL" b="1" dirty="0">
                <a:solidFill>
                  <a:schemeClr val="accent1"/>
                </a:solidFill>
              </a:rPr>
              <a:t>     </a:t>
            </a:r>
            <a:r>
              <a:rPr lang="he-IL" sz="4000" b="1" dirty="0">
                <a:solidFill>
                  <a:schemeClr val="accent1"/>
                </a:solidFill>
              </a:rPr>
              <a:t>האם הייתם פעם במרחק מהבית ונזכרתם פתאום בבית, בהורים, בבני המשפחה, כששמעתם שיר מסוים? 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62" y="1609650"/>
            <a:ext cx="3162972" cy="442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003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062" y="724862"/>
            <a:ext cx="1798879" cy="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8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22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889" y="598716"/>
            <a:ext cx="10454368" cy="573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הסבר ענן 3"/>
          <p:cNvSpPr/>
          <p:nvPr/>
        </p:nvSpPr>
        <p:spPr>
          <a:xfrm>
            <a:off x="119744" y="97971"/>
            <a:ext cx="5148942" cy="2732315"/>
          </a:xfrm>
          <a:prstGeom prst="cloudCallout">
            <a:avLst>
              <a:gd name="adj1" fmla="val 73747"/>
              <a:gd name="adj2" fmla="val 267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>
                <a:solidFill>
                  <a:schemeClr val="bg1"/>
                </a:solidFill>
              </a:rPr>
              <a:t>מדוע שירים/ניגונים מסוימים מעוררים בנו געגוע?</a:t>
            </a:r>
          </a:p>
        </p:txBody>
      </p:sp>
    </p:spTree>
    <p:extLst>
      <p:ext uri="{BB962C8B-B14F-4D97-AF65-F5344CB8AC3E}">
        <p14:creationId xmlns:p14="http://schemas.microsoft.com/office/powerpoint/2010/main" val="215300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763" y="0"/>
            <a:ext cx="3798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הסבר ענן 3"/>
          <p:cNvSpPr/>
          <p:nvPr/>
        </p:nvSpPr>
        <p:spPr>
          <a:xfrm>
            <a:off x="7445829" y="500743"/>
            <a:ext cx="3537857" cy="2177143"/>
          </a:xfrm>
          <a:prstGeom prst="cloudCallout">
            <a:avLst>
              <a:gd name="adj1" fmla="val -80833"/>
              <a:gd name="adj2" fmla="val 75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accent1"/>
                </a:solidFill>
              </a:rPr>
              <a:t>איזה שיר/ניגון זכור לי מהילדות המוקדמת שלי?</a:t>
            </a:r>
          </a:p>
        </p:txBody>
      </p:sp>
      <p:sp>
        <p:nvSpPr>
          <p:cNvPr id="5" name="הסבר ענן 4"/>
          <p:cNvSpPr/>
          <p:nvPr/>
        </p:nvSpPr>
        <p:spPr>
          <a:xfrm>
            <a:off x="8665029" y="3429000"/>
            <a:ext cx="3189514" cy="2634343"/>
          </a:xfrm>
          <a:prstGeom prst="cloudCallout">
            <a:avLst>
              <a:gd name="adj1" fmla="val -92164"/>
              <a:gd name="adj2" fmla="val -5774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accent1"/>
                </a:solidFill>
              </a:rPr>
              <a:t>איזה שיר /ניגון ההורים שלי שרים/משמיעים לי מילדותם?</a:t>
            </a:r>
          </a:p>
        </p:txBody>
      </p:sp>
      <p:sp>
        <p:nvSpPr>
          <p:cNvPr id="6" name="הסבר ענן 5"/>
          <p:cNvSpPr/>
          <p:nvPr/>
        </p:nvSpPr>
        <p:spPr>
          <a:xfrm>
            <a:off x="261256" y="1295400"/>
            <a:ext cx="3635829" cy="4669971"/>
          </a:xfrm>
          <a:prstGeom prst="cloudCallout">
            <a:avLst>
              <a:gd name="adj1" fmla="val 67074"/>
              <a:gd name="adj2" fmla="val 3970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chemeClr val="accent1"/>
                </a:solidFill>
              </a:rPr>
              <a:t>וכשאגדל..</a:t>
            </a:r>
          </a:p>
          <a:p>
            <a:pPr algn="ctr"/>
            <a:r>
              <a:rPr lang="he-IL" sz="2800" b="1" dirty="0">
                <a:solidFill>
                  <a:schemeClr val="accent1"/>
                </a:solidFill>
              </a:rPr>
              <a:t>ואתפתח לאדם בוגר והורה,</a:t>
            </a:r>
          </a:p>
          <a:p>
            <a:pPr algn="ctr"/>
            <a:r>
              <a:rPr lang="he-IL" sz="2800" b="1" dirty="0">
                <a:solidFill>
                  <a:schemeClr val="accent1"/>
                </a:solidFill>
              </a:rPr>
              <a:t>איזה שיר/ניגון אזכור מבית ההורים?</a:t>
            </a:r>
          </a:p>
        </p:txBody>
      </p:sp>
      <p:pic>
        <p:nvPicPr>
          <p:cNvPr id="8" name="003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544" y="221429"/>
            <a:ext cx="1798879" cy="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3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22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56" y="469256"/>
            <a:ext cx="10506048" cy="580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3"/>
          <p:cNvSpPr/>
          <p:nvPr/>
        </p:nvSpPr>
        <p:spPr>
          <a:xfrm>
            <a:off x="2352782" y="608657"/>
            <a:ext cx="84187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400" b="1" dirty="0">
                <a:solidFill>
                  <a:schemeClr val="bg1"/>
                </a:solidFill>
              </a:rPr>
              <a:t>"הִנֵּה אַאֲזִין שִׁיר </a:t>
            </a:r>
            <a:r>
              <a:rPr lang="he-IL" sz="4400" b="1" dirty="0" err="1">
                <a:solidFill>
                  <a:schemeClr val="bg1"/>
                </a:solidFill>
              </a:rPr>
              <a:t>עַרְשִׂי</a:t>
            </a:r>
            <a:r>
              <a:rPr lang="he-IL" sz="4400" b="1" dirty="0">
                <a:solidFill>
                  <a:schemeClr val="bg1"/>
                </a:solidFill>
              </a:rPr>
              <a:t> הָרָחוֹק</a:t>
            </a:r>
          </a:p>
          <a:p>
            <a:pPr algn="ctr"/>
            <a:r>
              <a:rPr lang="he-IL" sz="4400" b="1" dirty="0">
                <a:solidFill>
                  <a:schemeClr val="bg1"/>
                </a:solidFill>
              </a:rPr>
              <a:t>הִבִּיעַ פִּי אֵם אֱלֵי בַּת"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760" y="5642232"/>
            <a:ext cx="107072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b="1" dirty="0">
                <a:solidFill>
                  <a:schemeClr val="bg1"/>
                </a:solidFill>
              </a:rPr>
              <a:t>שִׁיר עֶרֶשׂ – הוא שיר שנהוג לשיר לילדים לפני שהם הולכים לישון</a:t>
            </a:r>
          </a:p>
        </p:txBody>
      </p:sp>
    </p:spTree>
    <p:extLst>
      <p:ext uri="{BB962C8B-B14F-4D97-AF65-F5344CB8AC3E}">
        <p14:creationId xmlns:p14="http://schemas.microsoft.com/office/powerpoint/2010/main" val="2633909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22714" y="663126"/>
            <a:ext cx="9238876" cy="720000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ממשיכים למשימה – שיר ערש מבית ההורים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0"/>
          </p:nvPr>
        </p:nvSpPr>
        <p:spPr>
          <a:xfrm>
            <a:off x="3777344" y="1630360"/>
            <a:ext cx="8152720" cy="5107897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chemeClr val="accent2"/>
                </a:solidFill>
              </a:rPr>
              <a:t>פנו להוריכם ושתפו אותם..</a:t>
            </a:r>
          </a:p>
          <a:p>
            <a:r>
              <a:rPr lang="he-IL" b="1" dirty="0">
                <a:solidFill>
                  <a:schemeClr val="accent2"/>
                </a:solidFill>
              </a:rPr>
              <a:t>הקשבתי היום לשיר מרגש בשם "ניגונים", השיר המתאר געגועים לחוויות מהבית, לחינוך והערכים שאנו מקבלים בבית. </a:t>
            </a:r>
          </a:p>
          <a:p>
            <a:r>
              <a:rPr lang="he-IL" b="1" dirty="0">
                <a:solidFill>
                  <a:schemeClr val="accent2"/>
                </a:solidFill>
              </a:rPr>
              <a:t>רציתי לבקש מכם שתשתפו אותי בשיר ערש אותו שרו לכם הוריכם כשהייתם ילדים.</a:t>
            </a:r>
          </a:p>
          <a:p>
            <a:endParaRPr lang="he-IL" b="1" dirty="0">
              <a:solidFill>
                <a:schemeClr val="accent2"/>
              </a:solidFill>
            </a:endParaRPr>
          </a:p>
          <a:p>
            <a:r>
              <a:rPr lang="he-IL" b="1" dirty="0">
                <a:solidFill>
                  <a:schemeClr val="accent2"/>
                </a:solidFill>
              </a:rPr>
              <a:t>למדו את השיר ואמצו אותו לזיכרונות הילדות שלכם.</a:t>
            </a:r>
          </a:p>
          <a:p>
            <a:endParaRPr lang="he-I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106364"/>
            <a:ext cx="1731963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 descr="Musiikki, Musikaali, Puu, Laulu, Laula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757629"/>
            <a:ext cx="3759880" cy="510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69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487680"/>
            <a:ext cx="10942320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5600" y="626854"/>
            <a:ext cx="11531600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b="1" dirty="0">
                <a:solidFill>
                  <a:srgbClr val="0070C0"/>
                </a:solidFill>
              </a:rPr>
              <a:t>תודה שהייתם איתי במפגש משותף  </a:t>
            </a:r>
          </a:p>
          <a:p>
            <a:pPr algn="ctr"/>
            <a:r>
              <a:rPr lang="he-IL" sz="4800" b="1" dirty="0">
                <a:solidFill>
                  <a:srgbClr val="0070C0"/>
                </a:solidFill>
              </a:rPr>
              <a:t>של שיר של יום </a:t>
            </a:r>
          </a:p>
          <a:p>
            <a:pPr algn="ctr"/>
            <a:endParaRPr lang="he-IL" sz="4800" b="1" dirty="0">
              <a:solidFill>
                <a:srgbClr val="0070C0"/>
              </a:solidFill>
            </a:endParaRPr>
          </a:p>
          <a:p>
            <a:pPr algn="ctr"/>
            <a:endParaRPr lang="he-IL" sz="4800" b="1" dirty="0">
              <a:solidFill>
                <a:srgbClr val="0070C0"/>
              </a:solidFill>
            </a:endParaRPr>
          </a:p>
          <a:p>
            <a:pPr algn="ctr"/>
            <a:endParaRPr lang="he-IL" sz="4800" b="1" dirty="0">
              <a:solidFill>
                <a:srgbClr val="0070C0"/>
              </a:solidFill>
            </a:endParaRPr>
          </a:p>
          <a:p>
            <a:pPr algn="ctr"/>
            <a:endParaRPr lang="he-IL" sz="4800" b="1" dirty="0">
              <a:solidFill>
                <a:srgbClr val="0070C0"/>
              </a:solidFill>
            </a:endParaRPr>
          </a:p>
          <a:p>
            <a:pPr algn="ctr"/>
            <a:r>
              <a:rPr lang="he-IL" sz="3200" b="1" dirty="0">
                <a:solidFill>
                  <a:srgbClr val="0070C0"/>
                </a:solidFill>
              </a:rPr>
              <a:t>ולסיום נשוב לשירה של טל </a:t>
            </a:r>
            <a:endParaRPr lang="he-IL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0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59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84B2C970292541884C6D2E423F45B9" ma:contentTypeVersion="11" ma:contentTypeDescription="Create a new document." ma:contentTypeScope="" ma:versionID="aeb1092a5673343d165af4dbd1ce3d98">
  <xsd:schema xmlns:xsd="http://www.w3.org/2001/XMLSchema" xmlns:xs="http://www.w3.org/2001/XMLSchema" xmlns:p="http://schemas.microsoft.com/office/2006/metadata/properties" xmlns:ns3="7de65336-3470-4daf-946b-7619550e553e" xmlns:ns4="6ad565e7-c57f-415f-adfa-5c7854c55faf" targetNamespace="http://schemas.microsoft.com/office/2006/metadata/properties" ma:root="true" ma:fieldsID="d10d7bd3e1ec1dd4b8dca43c9d5de7a6" ns3:_="" ns4:_="">
    <xsd:import namespace="7de65336-3470-4daf-946b-7619550e553e"/>
    <xsd:import namespace="6ad565e7-c57f-415f-adfa-5c7854c55fa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e65336-3470-4daf-946b-7619550e553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d565e7-c57f-415f-adfa-5c7854c55f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0FC0CC-77FC-4799-95C9-B904B49F4D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e65336-3470-4daf-946b-7619550e553e"/>
    <ds:schemaRef ds:uri="6ad565e7-c57f-415f-adfa-5c7854c55f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53AE0E-8547-426B-8E16-700E7E3896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0243C6-0BE6-4C3C-B278-8F3C512181BE}">
  <ds:schemaRefs>
    <ds:schemaRef ds:uri="6ad565e7-c57f-415f-adfa-5c7854c55faf"/>
    <ds:schemaRef ds:uri="http://schemas.microsoft.com/office/2006/documentManagement/types"/>
    <ds:schemaRef ds:uri="7de65336-3470-4daf-946b-7619550e553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522</Words>
  <Application>Microsoft Office PowerPoint</Application>
  <PresentationFormat>מסך רחב</PresentationFormat>
  <Paragraphs>84</Paragraphs>
  <Slides>13</Slides>
  <Notes>6</Notes>
  <HiddenSlides>0</HiddenSlides>
  <MMClips>3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7" baseType="lpstr">
      <vt:lpstr>Arial</vt:lpstr>
      <vt:lpstr>Open Sans</vt:lpstr>
      <vt:lpstr>Calibri</vt:lpstr>
      <vt:lpstr>Office Theme</vt:lpstr>
      <vt:lpstr>מצגת של PowerPoint‏</vt:lpstr>
      <vt:lpstr>מה נעשה היום?</vt:lpstr>
      <vt:lpstr>מה להביא לשיעור?</vt:lpstr>
      <vt:lpstr>מצגת של PowerPoint‏</vt:lpstr>
      <vt:lpstr>מתחילים בכיף - </vt:lpstr>
      <vt:lpstr>"גַּרְעִינִים גַּרְעִינִים נְשָׂאָם לְבָבִי עַתָּה הֵם עוֹלִים וְצוֹמְחִים" </vt:lpstr>
      <vt:lpstr>מצגת של PowerPoint‏</vt:lpstr>
      <vt:lpstr>מצגת של PowerPoint‏</vt:lpstr>
      <vt:lpstr>מצגת של PowerPoint‏</vt:lpstr>
      <vt:lpstr>מצגת של PowerPoint‏</vt:lpstr>
      <vt:lpstr>ממשיכים למשימה – שיר ערש מבית ההורים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Ruthy Betinger</dc:creator>
  <cp:lastModifiedBy>Keren Taiter</cp:lastModifiedBy>
  <cp:revision>96</cp:revision>
  <dcterms:created xsi:type="dcterms:W3CDTF">2020-03-11T07:11:19Z</dcterms:created>
  <dcterms:modified xsi:type="dcterms:W3CDTF">2020-05-19T15:44:59Z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0x0101003A84B2C970292541884C6D2E423F45B9</vt:lpwstr>
  </property>
</Properties>
</file>