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74" r:id="rId14"/>
    <p:sldId id="268" r:id="rId15"/>
    <p:sldId id="269" r:id="rId16"/>
    <p:sldId id="270" r:id="rId17"/>
    <p:sldId id="271" r:id="rId18"/>
    <p:sldId id="272" r:id="rId19"/>
    <p:sldId id="273"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4" roundtripDataSignature="AMtx7mh6vdCheZKdxGWIFvziUiew89xJ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8" y="5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iw-IL"/>
              <a:t>الطوب مادة رخيصة ومتاحة بسهولة تبنى منها المنازل في إسرائيل. التقنية هي تقنية نحت قديمة كلاسيكية. العلاقة بين الليونة والدقة التي نحتاجها بالنحت والمواد الرخيصة ربما تعبر عن موقف الفنان من بناء المنازل المصممة وإظهار للجميع الوضع الاقتصادي لصاحب المنزل. يخبرنا شيئًا عن البذخ الذي يهدف إلى جذب الأعين ... والفرق بين العمل الجاد والبطئ واللطيف للحرفي مع الرغبة في الحصول على كل شيء بسرعة وإظهار مدى ثراءك للجميع.</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50" name="Google Shape;25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66" name="Google Shape;26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66" name="Google Shape;26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428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78" name="Google Shape;27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a:t>ذكر أفشالوم أنه يريد عزل نفسه عن المجتمع وبالتالي بنى لنفسه منزلاً لشخص واحد. توفي في سن مبكرة من 29 فقط ، من مرض خطير. كانت الوحدة والعزلة هي الموضوع الرئيسي لجميع أعماله.</a:t>
            </a:r>
            <a:endParaRPr/>
          </a:p>
          <a:p>
            <a:pPr marL="457200" lvl="0" indent="-228600" algn="r" rtl="1">
              <a:lnSpc>
                <a:spcPct val="100000"/>
              </a:lnSpc>
              <a:spcBef>
                <a:spcPts val="0"/>
              </a:spcBef>
              <a:spcAft>
                <a:spcPts val="0"/>
              </a:spcAft>
              <a:buSzPts val="1400"/>
              <a:buNone/>
            </a:pPr>
            <a:endParaRPr/>
          </a:p>
        </p:txBody>
      </p:sp>
      <p:sp>
        <p:nvSpPr>
          <p:cNvPr id="287" name="Google Shape;28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iw-IL"/>
              <a:t>(להקרין 1:25-2:20)</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02" name="Google Shape;30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09" name="Google Shape;30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2" name="Google Shape;17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83" name="Google Shape;18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93" name="Google Shape;1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rgbClr val="000000"/>
                </a:solidFill>
                <a:latin typeface="Arial"/>
                <a:ea typeface="Arial"/>
                <a:cs typeface="Arial"/>
                <a:sym typeface="Arial"/>
              </a:rPr>
              <a:t>https://youtu.be/5QkbK2b0GAE</a:t>
            </a:r>
          </a:p>
          <a:p>
            <a:pPr marL="0" lvl="0" indent="0" algn="l" rtl="0">
              <a:spcBef>
                <a:spcPts val="0"/>
              </a:spcBef>
              <a:spcAft>
                <a:spcPts val="0"/>
              </a:spcAft>
              <a:buNone/>
            </a:pPr>
            <a:endParaRPr dirty="0"/>
          </a:p>
        </p:txBody>
      </p:sp>
      <p:sp>
        <p:nvSpPr>
          <p:cNvPr id="202" name="Google Shape;20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10" name="Google Shape;21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20" name="Google Shape;22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30" name="Google Shape;23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iw-IL"/>
              <a:t>ابتكرت شيرا النحت من الشمع المطلي على هيكل عظمي من رقائق الخشب والحديد. فكر - لماذا نحته الفنان بدقة؟ ماذا تحاول وتريد أن تخبرنا عن حيها في تل أبيب؟ عن إسرائيل؟ حول ثقافة الإسكان لدينا؟ حول الحفاظ على النظام والنظافة والجمال في شوارعنا؟</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40" name="Google Shape;2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2"/>
        <p:cNvGrpSpPr/>
        <p:nvPr/>
      </p:nvGrpSpPr>
      <p:grpSpPr>
        <a:xfrm>
          <a:off x="0" y="0"/>
          <a:ext cx="0" cy="0"/>
          <a:chOff x="0" y="0"/>
          <a:chExt cx="0" cy="0"/>
        </a:xfrm>
      </p:grpSpPr>
      <p:pic>
        <p:nvPicPr>
          <p:cNvPr id="13" name="Google Shape;13;p13"/>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4" name="Google Shape;14;p13"/>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5" name="Google Shape;15;p13"/>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6" name="Google Shape;16;p13"/>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13"/>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8" name="Google Shape;18;p13"/>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9" name="Google Shape;19;p13"/>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0" name="Google Shape;20;p13"/>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1" name="Google Shape;21;p13"/>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 name="Google Shape;22;p13"/>
          <p:cNvGrpSpPr/>
          <p:nvPr/>
        </p:nvGrpSpPr>
        <p:grpSpPr>
          <a:xfrm>
            <a:off x="-110840" y="110839"/>
            <a:ext cx="1530097" cy="1525930"/>
            <a:chOff x="8374611" y="4283110"/>
            <a:chExt cx="2300578" cy="2294314"/>
          </a:xfrm>
        </p:grpSpPr>
        <p:pic>
          <p:nvPicPr>
            <p:cNvPr id="23" name="Google Shape;23;p13"/>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4" name="Google Shape;24;p1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w-IL" sz="1200" b="0" i="0" u="none" strike="noStrike" cap="none">
                  <a:solidFill>
                    <a:schemeClr val="lt1"/>
                  </a:solidFill>
                  <a:latin typeface="Arial"/>
                  <a:ea typeface="Arial"/>
                  <a:cs typeface="Arial"/>
                  <a:sym typeface="Arial"/>
                </a:rPr>
                <a:t>מדינת ישראל</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iw-IL" sz="1200" b="0" i="0" u="none" strike="noStrike" cap="none">
                  <a:solidFill>
                    <a:schemeClr val="lt1"/>
                  </a:solidFill>
                  <a:latin typeface="Arial"/>
                  <a:ea typeface="Arial"/>
                  <a:cs typeface="Arial"/>
                  <a:sym typeface="Arial"/>
                </a:rPr>
                <a:t>משרד החינוך</a:t>
              </a:r>
              <a:endParaRPr sz="1400" b="0" i="0" u="none" strike="noStrike" cap="none">
                <a:solidFill>
                  <a:srgbClr val="000000"/>
                </a:solidFill>
                <a:latin typeface="Arial"/>
                <a:ea typeface="Arial"/>
                <a:cs typeface="Arial"/>
                <a:sym typeface="Arial"/>
              </a:endParaRPr>
            </a:p>
          </p:txBody>
        </p:sp>
      </p:grpSp>
      <p:sp>
        <p:nvSpPr>
          <p:cNvPr id="25" name="Google Shape;25;p13"/>
          <p:cNvSpPr/>
          <p:nvPr/>
        </p:nvSpPr>
        <p:spPr>
          <a:xfrm>
            <a:off x="3332187" y="886221"/>
            <a:ext cx="9150178" cy="279169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3"/>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3"/>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10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5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2800"/>
              <a:buFont typeface="Calibri"/>
              <a:buNone/>
              <a:defRPr sz="28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6"/>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24" name="Google Shape;124;p26"/>
          <p:cNvGrpSpPr/>
          <p:nvPr/>
        </p:nvGrpSpPr>
        <p:grpSpPr>
          <a:xfrm>
            <a:off x="10820648" y="6288984"/>
            <a:ext cx="10328540" cy="167498"/>
            <a:chOff x="10668248" y="5893696"/>
            <a:chExt cx="10328540" cy="167498"/>
          </a:xfrm>
        </p:grpSpPr>
        <p:cxnSp>
          <p:nvCxnSpPr>
            <p:cNvPr id="125" name="Google Shape;125;p26"/>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26"/>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27" name="Google Shape;127;p26"/>
          <p:cNvGrpSpPr/>
          <p:nvPr/>
        </p:nvGrpSpPr>
        <p:grpSpPr>
          <a:xfrm>
            <a:off x="358720" y="67014"/>
            <a:ext cx="3913243" cy="506326"/>
            <a:chOff x="358720" y="6187719"/>
            <a:chExt cx="3913243" cy="506326"/>
          </a:xfrm>
        </p:grpSpPr>
        <p:cxnSp>
          <p:nvCxnSpPr>
            <p:cNvPr id="128" name="Google Shape;128;p2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9" name="Google Shape;129;p2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2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1" name="Google Shape;131;p26"/>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10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5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 name="Google Shape;132;p26"/>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33"/>
        <p:cNvGrpSpPr/>
        <p:nvPr/>
      </p:nvGrpSpPr>
      <p:grpSpPr>
        <a:xfrm>
          <a:off x="0" y="0"/>
          <a:ext cx="0" cy="0"/>
          <a:chOff x="0" y="0"/>
          <a:chExt cx="0" cy="0"/>
        </a:xfrm>
      </p:grpSpPr>
      <p:sp>
        <p:nvSpPr>
          <p:cNvPr id="134" name="Google Shape;134;p27"/>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5" name="Google Shape;135;p27"/>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0"/>
              </a:spcBef>
              <a:spcAft>
                <a:spcPts val="0"/>
              </a:spcAft>
              <a:buClr>
                <a:schemeClr val="dk1"/>
              </a:buClr>
              <a:buSzPts val="4800"/>
              <a:buFont typeface="Calibri"/>
              <a:buNone/>
              <a:defRPr sz="4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6" name="Google Shape;136;p27"/>
          <p:cNvGrpSpPr/>
          <p:nvPr/>
        </p:nvGrpSpPr>
        <p:grpSpPr>
          <a:xfrm>
            <a:off x="865046" y="356936"/>
            <a:ext cx="11022154" cy="506326"/>
            <a:chOff x="865046" y="356936"/>
            <a:chExt cx="11022154" cy="506326"/>
          </a:xfrm>
        </p:grpSpPr>
        <p:cxnSp>
          <p:nvCxnSpPr>
            <p:cNvPr id="137" name="Google Shape;137;p27"/>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38" name="Google Shape;138;p27"/>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9" name="Google Shape;139;p27"/>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40"/>
        <p:cNvGrpSpPr/>
        <p:nvPr/>
      </p:nvGrpSpPr>
      <p:grpSpPr>
        <a:xfrm>
          <a:off x="0" y="0"/>
          <a:ext cx="0" cy="0"/>
          <a:chOff x="0" y="0"/>
          <a:chExt cx="0" cy="0"/>
        </a:xfrm>
      </p:grpSpPr>
      <p:sp>
        <p:nvSpPr>
          <p:cNvPr id="141" name="Google Shape;141;p28"/>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2" name="Google Shape;142;p28"/>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3" name="Google Shape;143;p28"/>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28"/>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28"/>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10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5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6" name="Google Shape;146;p28"/>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47" name="Google Shape;147;p28"/>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8" name="Google Shape;148;p28"/>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49" name="Google Shape;149;p28"/>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150"/>
        <p:cNvGrpSpPr/>
        <p:nvPr/>
      </p:nvGrpSpPr>
      <p:grpSpPr>
        <a:xfrm>
          <a:off x="0" y="0"/>
          <a:ext cx="0" cy="0"/>
          <a:chOff x="0" y="0"/>
          <a:chExt cx="0" cy="0"/>
        </a:xfrm>
      </p:grpSpPr>
      <p:sp>
        <p:nvSpPr>
          <p:cNvPr id="151" name="Google Shape;151;p30"/>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2" name="Google Shape;152;p30"/>
          <p:cNvGrpSpPr/>
          <p:nvPr/>
        </p:nvGrpSpPr>
        <p:grpSpPr>
          <a:xfrm>
            <a:off x="781297" y="356936"/>
            <a:ext cx="11105903" cy="506326"/>
            <a:chOff x="781297" y="356936"/>
            <a:chExt cx="11105903" cy="506326"/>
          </a:xfrm>
        </p:grpSpPr>
        <p:cxnSp>
          <p:nvCxnSpPr>
            <p:cNvPr id="153" name="Google Shape;153;p3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54" name="Google Shape;154;p3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30"/>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56" name="Google Shape;156;p30"/>
          <p:cNvGrpSpPr/>
          <p:nvPr/>
        </p:nvGrpSpPr>
        <p:grpSpPr>
          <a:xfrm>
            <a:off x="-8156196" y="6042094"/>
            <a:ext cx="10328540" cy="167498"/>
            <a:chOff x="10668248" y="5893696"/>
            <a:chExt cx="10328540" cy="167498"/>
          </a:xfrm>
        </p:grpSpPr>
        <p:cxnSp>
          <p:nvCxnSpPr>
            <p:cNvPr id="157" name="Google Shape;157;p30"/>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0"/>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9" name="Google Shape;159;p30"/>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9000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9000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2" name="Google Shape;32;p18"/>
          <p:cNvGrpSpPr/>
          <p:nvPr/>
        </p:nvGrpSpPr>
        <p:grpSpPr>
          <a:xfrm>
            <a:off x="902624" y="181572"/>
            <a:ext cx="11022154" cy="506326"/>
            <a:chOff x="865046" y="356936"/>
            <a:chExt cx="11022154" cy="506326"/>
          </a:xfrm>
        </p:grpSpPr>
        <p:cxnSp>
          <p:nvCxnSpPr>
            <p:cNvPr id="33" name="Google Shape;33;p1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34" name="Google Shape;34;p1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5" name="Google Shape;35;p1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פתרון">
  <p:cSld name="פתרון">
    <p:spTree>
      <p:nvGrpSpPr>
        <p:cNvPr id="1" name="Shape 36"/>
        <p:cNvGrpSpPr/>
        <p:nvPr/>
      </p:nvGrpSpPr>
      <p:grpSpPr>
        <a:xfrm>
          <a:off x="0" y="0"/>
          <a:ext cx="0" cy="0"/>
          <a:chOff x="0" y="0"/>
          <a:chExt cx="0" cy="0"/>
        </a:xfrm>
      </p:grpSpPr>
      <p:cxnSp>
        <p:nvCxnSpPr>
          <p:cNvPr id="37" name="Google Shape;37;p21"/>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8" name="Google Shape;38;p21"/>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9" name="Google Shape;39;p21"/>
          <p:cNvGrpSpPr/>
          <p:nvPr/>
        </p:nvGrpSpPr>
        <p:grpSpPr>
          <a:xfrm>
            <a:off x="358720" y="6187719"/>
            <a:ext cx="3913243" cy="506326"/>
            <a:chOff x="358720" y="6187719"/>
            <a:chExt cx="3913243" cy="506326"/>
          </a:xfrm>
        </p:grpSpPr>
        <p:cxnSp>
          <p:nvCxnSpPr>
            <p:cNvPr id="40" name="Google Shape;40;p21"/>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1" name="Google Shape;41;p2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2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3" name="Google Shape;4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body" idx="1"/>
          </p:nvPr>
        </p:nvSpPr>
        <p:spPr>
          <a:xfrm>
            <a:off x="865046" y="1825625"/>
            <a:ext cx="5154754"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1"/>
          <p:cNvSpPr txBox="1">
            <a:spLocks noGrp="1"/>
          </p:cNvSpPr>
          <p:nvPr>
            <p:ph type="body" idx="2"/>
          </p:nvPr>
        </p:nvSpPr>
        <p:spPr>
          <a:xfrm>
            <a:off x="6260122" y="1825625"/>
            <a:ext cx="5093677"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46"/>
        <p:cNvGrpSpPr/>
        <p:nvPr/>
      </p:nvGrpSpPr>
      <p:grpSpPr>
        <a:xfrm>
          <a:off x="0" y="0"/>
          <a:ext cx="0" cy="0"/>
          <a:chOff x="0" y="0"/>
          <a:chExt cx="0" cy="0"/>
        </a:xfrm>
      </p:grpSpPr>
      <p:sp>
        <p:nvSpPr>
          <p:cNvPr id="47" name="Google Shape;4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accent2"/>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9" name="Google Shape;49;p15"/>
          <p:cNvGrpSpPr/>
          <p:nvPr/>
        </p:nvGrpSpPr>
        <p:grpSpPr>
          <a:xfrm>
            <a:off x="358720" y="6187719"/>
            <a:ext cx="3913243" cy="506326"/>
            <a:chOff x="358720" y="6187719"/>
            <a:chExt cx="3913243" cy="506326"/>
          </a:xfrm>
        </p:grpSpPr>
        <p:cxnSp>
          <p:nvCxnSpPr>
            <p:cNvPr id="50" name="Google Shape;50;p1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1" name="Google Shape;51;p1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1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53" name="Google Shape;53;p15"/>
          <p:cNvGrpSpPr/>
          <p:nvPr/>
        </p:nvGrpSpPr>
        <p:grpSpPr>
          <a:xfrm rot="10800000">
            <a:off x="8177063" y="106239"/>
            <a:ext cx="3913243" cy="506326"/>
            <a:chOff x="358720" y="6187719"/>
            <a:chExt cx="3913243" cy="506326"/>
          </a:xfrm>
        </p:grpSpPr>
        <p:cxnSp>
          <p:nvCxnSpPr>
            <p:cNvPr id="54" name="Google Shape;54;p1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5" name="Google Shape;55;p15"/>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15"/>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57"/>
        <p:cNvGrpSpPr/>
        <p:nvPr/>
      </p:nvGrpSpPr>
      <p:grpSpPr>
        <a:xfrm>
          <a:off x="0" y="0"/>
          <a:ext cx="0" cy="0"/>
          <a:chOff x="0" y="0"/>
          <a:chExt cx="0" cy="0"/>
        </a:xfrm>
      </p:grpSpPr>
      <p:pic>
        <p:nvPicPr>
          <p:cNvPr id="58" name="Google Shape;58;p1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59" name="Google Shape;59;p1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60" name="Google Shape;60;p16"/>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61" name="Google Shape;61;p1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62" name="Google Shape;62;p16"/>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3" name="Google Shape;63;p16"/>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64" name="Google Shape;64;p16"/>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65" name="Google Shape;65;p16"/>
          <p:cNvGrpSpPr/>
          <p:nvPr/>
        </p:nvGrpSpPr>
        <p:grpSpPr>
          <a:xfrm>
            <a:off x="-110840" y="110839"/>
            <a:ext cx="1530097" cy="1525930"/>
            <a:chOff x="8374611" y="4283110"/>
            <a:chExt cx="2300578" cy="2294314"/>
          </a:xfrm>
        </p:grpSpPr>
        <p:pic>
          <p:nvPicPr>
            <p:cNvPr id="66" name="Google Shape;66;p1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67" name="Google Shape;67;p1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w-IL" sz="1200" b="0" i="0" u="none" strike="noStrike" cap="none">
                  <a:solidFill>
                    <a:schemeClr val="lt1"/>
                  </a:solidFill>
                  <a:latin typeface="Arial"/>
                  <a:ea typeface="Arial"/>
                  <a:cs typeface="Arial"/>
                  <a:sym typeface="Arial"/>
                </a:rPr>
                <a:t>מדינת ישראל</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iw-IL" sz="1200" b="0" i="0" u="none" strike="noStrike" cap="none">
                  <a:solidFill>
                    <a:schemeClr val="lt1"/>
                  </a:solidFill>
                  <a:latin typeface="Arial"/>
                  <a:ea typeface="Arial"/>
                  <a:cs typeface="Arial"/>
                  <a:sym typeface="Arial"/>
                </a:rPr>
                <a:t>משרד החינוך</a:t>
              </a:r>
              <a:endParaRPr sz="1400" b="0" i="0" u="none" strike="noStrike" cap="none">
                <a:solidFill>
                  <a:srgbClr val="000000"/>
                </a:solidFill>
                <a:latin typeface="Arial"/>
                <a:ea typeface="Arial"/>
                <a:cs typeface="Arial"/>
                <a:sym typeface="Arial"/>
              </a:endParaRPr>
            </a:p>
          </p:txBody>
        </p:sp>
      </p:grpSp>
      <p:sp>
        <p:nvSpPr>
          <p:cNvPr id="68" name="Google Shape;68;p16"/>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Clr>
                <a:srgbClr val="000000"/>
              </a:buClr>
              <a:buSzPts val="6600"/>
              <a:buFont typeface="Arial"/>
              <a:buNone/>
            </a:pPr>
            <a:r>
              <a:rPr lang="iw-IL" sz="6600" b="0" i="0" u="none" strike="noStrike" cap="none">
                <a:solidFill>
                  <a:schemeClr val="lt1"/>
                </a:solidFill>
                <a:latin typeface="Calibri"/>
                <a:ea typeface="Calibri"/>
                <a:cs typeface="Calibri"/>
                <a:sym typeface="Calibri"/>
              </a:rPr>
              <a:t>תודה שצפיתם בשידור</a:t>
            </a:r>
            <a:endParaRPr sz="1400" b="0" i="0" u="none" strike="noStrike" cap="none">
              <a:solidFill>
                <a:srgbClr val="000000"/>
              </a:solidFill>
              <a:latin typeface="Arial"/>
              <a:ea typeface="Arial"/>
              <a:cs typeface="Arial"/>
              <a:sym typeface="Arial"/>
            </a:endParaRPr>
          </a:p>
          <a:p>
            <a:pPr marL="0" marR="0" lvl="0" indent="0" algn="ctr" rtl="1">
              <a:lnSpc>
                <a:spcPct val="187500"/>
              </a:lnSpc>
              <a:spcBef>
                <a:spcPts val="0"/>
              </a:spcBef>
              <a:spcAft>
                <a:spcPts val="0"/>
              </a:spcAft>
              <a:buClr>
                <a:srgbClr val="000000"/>
              </a:buClr>
              <a:buSzPts val="3200"/>
              <a:buFont typeface="Arial"/>
              <a:buNone/>
            </a:pPr>
            <a:r>
              <a:rPr lang="iw-IL"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69" name="Google Shape;69;p16"/>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16"/>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6"/>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16"/>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w-IL"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17"/>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p17"/>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7" name="Google Shape;77;p17"/>
          <p:cNvGrpSpPr/>
          <p:nvPr/>
        </p:nvGrpSpPr>
        <p:grpSpPr>
          <a:xfrm>
            <a:off x="9287641" y="5672000"/>
            <a:ext cx="3913243" cy="506326"/>
            <a:chOff x="358720" y="285496"/>
            <a:chExt cx="3913243" cy="506326"/>
          </a:xfrm>
        </p:grpSpPr>
        <p:cxnSp>
          <p:nvCxnSpPr>
            <p:cNvPr id="78" name="Google Shape;78;p17"/>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9" name="Google Shape;79;p17"/>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17"/>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1" name="Google Shape;81;p17"/>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5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2" name="Google Shape;82;p17"/>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83" name="Google Shape;83;p17"/>
          <p:cNvGrpSpPr/>
          <p:nvPr/>
        </p:nvGrpSpPr>
        <p:grpSpPr>
          <a:xfrm rot="10800000">
            <a:off x="11482153" y="140248"/>
            <a:ext cx="602703" cy="577326"/>
            <a:chOff x="781297" y="5586292"/>
            <a:chExt cx="602703" cy="577326"/>
          </a:xfrm>
        </p:grpSpPr>
        <p:sp>
          <p:nvSpPr>
            <p:cNvPr id="84" name="Google Shape;84;p17"/>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7"/>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86" name="Google Shape;86;p17"/>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87" name="Google Shape;87;p17"/>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10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8" name="Google Shape;88;p17"/>
          <p:cNvGrpSpPr/>
          <p:nvPr/>
        </p:nvGrpSpPr>
        <p:grpSpPr>
          <a:xfrm>
            <a:off x="-110840" y="110839"/>
            <a:ext cx="1530097" cy="1525930"/>
            <a:chOff x="8374611" y="4283110"/>
            <a:chExt cx="2300578" cy="2294314"/>
          </a:xfrm>
        </p:grpSpPr>
        <p:pic>
          <p:nvPicPr>
            <p:cNvPr id="89" name="Google Shape;89;p17"/>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90" name="Google Shape;90;p17"/>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w-IL" sz="1200" b="0" i="0" u="none" strike="noStrike" cap="none">
                  <a:solidFill>
                    <a:schemeClr val="lt1"/>
                  </a:solidFill>
                  <a:latin typeface="Arial"/>
                  <a:ea typeface="Arial"/>
                  <a:cs typeface="Arial"/>
                  <a:sym typeface="Arial"/>
                </a:rPr>
                <a:t>מדינת ישראל</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iw-IL" sz="1200" b="0" i="0" u="none" strike="noStrike" cap="none">
                  <a:solidFill>
                    <a:schemeClr val="lt1"/>
                  </a:solidFill>
                  <a:latin typeface="Arial"/>
                  <a:ea typeface="Arial"/>
                  <a:cs typeface="Arial"/>
                  <a:sym typeface="Arial"/>
                </a:rPr>
                <a:t>משרד החינוך</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91"/>
        <p:cNvGrpSpPr/>
        <p:nvPr/>
      </p:nvGrpSpPr>
      <p:grpSpPr>
        <a:xfrm>
          <a:off x="0" y="0"/>
          <a:ext cx="0" cy="0"/>
          <a:chOff x="0" y="0"/>
          <a:chExt cx="0" cy="0"/>
        </a:xfrm>
      </p:grpSpPr>
      <p:grpSp>
        <p:nvGrpSpPr>
          <p:cNvPr id="92" name="Google Shape;92;p22"/>
          <p:cNvGrpSpPr/>
          <p:nvPr/>
        </p:nvGrpSpPr>
        <p:grpSpPr>
          <a:xfrm>
            <a:off x="358720" y="6187719"/>
            <a:ext cx="3913243" cy="506326"/>
            <a:chOff x="358720" y="6187719"/>
            <a:chExt cx="3913243" cy="506326"/>
          </a:xfrm>
        </p:grpSpPr>
        <p:cxnSp>
          <p:nvCxnSpPr>
            <p:cNvPr id="93" name="Google Shape;93;p22"/>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94" name="Google Shape;94;p2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2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 name="Google Shape;96;p22"/>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10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5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 name="Google Shape;97;p22"/>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98" name="Google Shape;98;p22"/>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2"/>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00"/>
        <p:cNvGrpSpPr/>
        <p:nvPr/>
      </p:nvGrpSpPr>
      <p:grpSpPr>
        <a:xfrm>
          <a:off x="0" y="0"/>
          <a:ext cx="0" cy="0"/>
          <a:chOff x="0" y="0"/>
          <a:chExt cx="0" cy="0"/>
        </a:xfrm>
      </p:grpSpPr>
      <p:grpSp>
        <p:nvGrpSpPr>
          <p:cNvPr id="101" name="Google Shape;101;p24"/>
          <p:cNvGrpSpPr/>
          <p:nvPr/>
        </p:nvGrpSpPr>
        <p:grpSpPr>
          <a:xfrm>
            <a:off x="358720" y="6187719"/>
            <a:ext cx="3913243" cy="506326"/>
            <a:chOff x="358720" y="6187719"/>
            <a:chExt cx="3913243" cy="506326"/>
          </a:xfrm>
        </p:grpSpPr>
        <p:cxnSp>
          <p:nvCxnSpPr>
            <p:cNvPr id="102" name="Google Shape;102;p24"/>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3" name="Google Shape;103;p24"/>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4"/>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5" name="Google Shape;10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7" name="Google Shape;107;p24"/>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08" name="Google Shape;108;p24"/>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4"/>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10"/>
        <p:cNvGrpSpPr/>
        <p:nvPr/>
      </p:nvGrpSpPr>
      <p:grpSpPr>
        <a:xfrm>
          <a:off x="0" y="0"/>
          <a:ext cx="0" cy="0"/>
          <a:chOff x="0" y="0"/>
          <a:chExt cx="0" cy="0"/>
        </a:xfrm>
      </p:grpSpPr>
      <p:sp>
        <p:nvSpPr>
          <p:cNvPr id="111" name="Google Shape;111;p25"/>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12" name="Google Shape;112;p25"/>
          <p:cNvGrpSpPr/>
          <p:nvPr/>
        </p:nvGrpSpPr>
        <p:grpSpPr>
          <a:xfrm>
            <a:off x="-2381248" y="158428"/>
            <a:ext cx="14545456" cy="6541143"/>
            <a:chOff x="-2455150" y="146499"/>
            <a:chExt cx="14545456" cy="6541143"/>
          </a:xfrm>
        </p:grpSpPr>
        <p:sp>
          <p:nvSpPr>
            <p:cNvPr id="113" name="Google Shape;113;p25"/>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4" name="Google Shape;114;p25"/>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15" name="Google Shape;115;p25"/>
            <p:cNvGrpSpPr/>
            <p:nvPr/>
          </p:nvGrpSpPr>
          <p:grpSpPr>
            <a:xfrm rot="10800000">
              <a:off x="8177063" y="6181316"/>
              <a:ext cx="3913243" cy="506326"/>
              <a:chOff x="358720" y="6187719"/>
              <a:chExt cx="3913243" cy="506326"/>
            </a:xfrm>
          </p:grpSpPr>
          <p:cxnSp>
            <p:nvCxnSpPr>
              <p:cNvPr id="116" name="Google Shape;116;p2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7" name="Google Shape;117;p25"/>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25"/>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9" name="Google Shape;119;p25"/>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0" name="Google Shape;120;p25"/>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1000"/>
              </a:spcBef>
              <a:spcAft>
                <a:spcPts val="0"/>
              </a:spcAft>
              <a:buClr>
                <a:schemeClr val="dk1"/>
              </a:buClr>
              <a:buSzPts val="4800"/>
              <a:buNone/>
              <a:defRPr sz="4800"/>
            </a:lvl1pPr>
            <a:lvl2pPr marL="914400" lvl="1" indent="-533400" algn="r" rtl="1">
              <a:lnSpc>
                <a:spcPct val="90000"/>
              </a:lnSpc>
              <a:spcBef>
                <a:spcPts val="5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
          <p:cNvSpPr txBox="1">
            <a:spLocks noGrp="1"/>
          </p:cNvSpPr>
          <p:nvPr>
            <p:ph type="body" idx="1"/>
          </p:nvPr>
        </p:nvSpPr>
        <p:spPr>
          <a:xfrm>
            <a:off x="2338972" y="3086903"/>
            <a:ext cx="7816850" cy="1067468"/>
          </a:xfrm>
          <a:prstGeom prst="rect">
            <a:avLst/>
          </a:prstGeom>
          <a:noFill/>
          <a:ln>
            <a:noFill/>
          </a:ln>
        </p:spPr>
        <p:txBody>
          <a:bodyPr spcFirstLastPara="1" wrap="square" lIns="91425" tIns="45700" rIns="91425" bIns="45700" anchor="t" anchorCtr="0">
            <a:normAutofit fontScale="85000" lnSpcReduction="10000"/>
          </a:bodyPr>
          <a:lstStyle/>
          <a:p>
            <a:pPr marL="0" lvl="0" indent="0" algn="r" rtl="1">
              <a:lnSpc>
                <a:spcPct val="90000"/>
              </a:lnSpc>
              <a:spcBef>
                <a:spcPts val="0"/>
              </a:spcBef>
              <a:spcAft>
                <a:spcPts val="0"/>
              </a:spcAft>
              <a:buSzPts val="5550"/>
              <a:buNone/>
            </a:pPr>
            <a:r>
              <a:rPr lang="iw-IL" dirty="0"/>
              <a:t>الفنّ </a:t>
            </a:r>
            <a:r>
              <a:rPr lang="iw-IL" dirty="0" smtClean="0"/>
              <a:t>المرئيّ</a:t>
            </a:r>
            <a:r>
              <a:rPr lang="ar-JO" dirty="0" smtClean="0"/>
              <a:t> للصفين الثالث والرابع</a:t>
            </a:r>
            <a:endParaRPr dirty="0"/>
          </a:p>
        </p:txBody>
      </p:sp>
      <p:sp>
        <p:nvSpPr>
          <p:cNvPr id="166" name="Google Shape;166;p1"/>
          <p:cNvSpPr txBox="1">
            <a:spLocks noGrp="1"/>
          </p:cNvSpPr>
          <p:nvPr>
            <p:ph type="body" idx="2"/>
          </p:nvPr>
        </p:nvSpPr>
        <p:spPr>
          <a:xfrm>
            <a:off x="2073729" y="4419771"/>
            <a:ext cx="6188528" cy="649357"/>
          </a:xfrm>
          <a:prstGeom prst="rect">
            <a:avLst/>
          </a:prstGeom>
          <a:noFill/>
          <a:ln>
            <a:noFill/>
          </a:ln>
        </p:spPr>
        <p:txBody>
          <a:bodyPr spcFirstLastPara="1" wrap="square" lIns="91425" tIns="45700" rIns="91425" bIns="45700" anchor="t" anchorCtr="0">
            <a:normAutofit/>
          </a:bodyPr>
          <a:lstStyle/>
          <a:p>
            <a:pPr marL="0" lvl="0" indent="0" algn="l" rtl="1">
              <a:lnSpc>
                <a:spcPct val="80000"/>
              </a:lnSpc>
              <a:spcBef>
                <a:spcPts val="0"/>
              </a:spcBef>
              <a:spcAft>
                <a:spcPts val="0"/>
              </a:spcAft>
              <a:buSzPts val="2720"/>
              <a:buNone/>
            </a:pPr>
            <a:r>
              <a:rPr lang="iw-IL" sz="4000" dirty="0"/>
              <a:t>البيت/المنزل في الفنّ المرئي</a:t>
            </a:r>
            <a:endParaRPr sz="4000" u="sng" dirty="0"/>
          </a:p>
        </p:txBody>
      </p:sp>
      <p:sp>
        <p:nvSpPr>
          <p:cNvPr id="167" name="Google Shape;167;p1"/>
          <p:cNvSpPr txBox="1">
            <a:spLocks noGrp="1"/>
          </p:cNvSpPr>
          <p:nvPr>
            <p:ph type="body" idx="3"/>
          </p:nvPr>
        </p:nvSpPr>
        <p:spPr>
          <a:xfrm>
            <a:off x="2073729" y="5219814"/>
            <a:ext cx="5015440" cy="1076126"/>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chemeClr val="lt1"/>
              </a:buClr>
              <a:buSzPts val="2800"/>
              <a:buNone/>
            </a:pPr>
            <a:r>
              <a:rPr lang="iw-IL" sz="3200" b="1" dirty="0">
                <a:solidFill>
                  <a:schemeClr val="lt1"/>
                </a:solidFill>
              </a:rPr>
              <a:t>مع المعلّمة:  نداء حاج</a:t>
            </a:r>
            <a:endParaRPr sz="4000" dirty="0"/>
          </a:p>
          <a:p>
            <a:pPr marL="0" lvl="0" indent="0" algn="ctr" rtl="1">
              <a:lnSpc>
                <a:spcPct val="90000"/>
              </a:lnSpc>
              <a:spcBef>
                <a:spcPts val="0"/>
              </a:spcBef>
              <a:spcAft>
                <a:spcPts val="0"/>
              </a:spcAft>
              <a:buClr>
                <a:schemeClr val="lt1"/>
              </a:buClr>
              <a:buSzPts val="2800"/>
              <a:buNone/>
            </a:pPr>
            <a:endParaRPr sz="3200" b="1" u="sng" dirty="0">
              <a:solidFill>
                <a:schemeClr val="lt1"/>
              </a:solidFill>
            </a:endParaRPr>
          </a:p>
          <a:p>
            <a:pPr marL="0" lvl="0" indent="0" algn="ctr" rtl="1">
              <a:lnSpc>
                <a:spcPct val="90000"/>
              </a:lnSpc>
              <a:spcBef>
                <a:spcPts val="0"/>
              </a:spcBef>
              <a:spcAft>
                <a:spcPts val="0"/>
              </a:spcAft>
              <a:buClr>
                <a:schemeClr val="lt1"/>
              </a:buClr>
              <a:buSzPts val="2800"/>
              <a:buNone/>
            </a:pPr>
            <a:r>
              <a:rPr lang="iw-IL" sz="3200" b="1" dirty="0">
                <a:solidFill>
                  <a:schemeClr val="lt1"/>
                </a:solidFill>
              </a:rPr>
              <a:t>ترجمة وتدقيق: سهاد عنتير طربية</a:t>
            </a:r>
            <a:endParaRPr sz="3200" b="1" dirty="0">
              <a:solidFill>
                <a:schemeClr val="lt1"/>
              </a:solidFill>
            </a:endParaRPr>
          </a:p>
        </p:txBody>
      </p:sp>
      <p:sp>
        <p:nvSpPr>
          <p:cNvPr id="168" name="Google Shape;168;p1"/>
          <p:cNvSpPr txBox="1"/>
          <p:nvPr/>
        </p:nvSpPr>
        <p:spPr>
          <a:xfrm>
            <a:off x="8262257" y="6295940"/>
            <a:ext cx="3787131"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dirty="0">
                <a:solidFill>
                  <a:srgbClr val="2F2F2F"/>
                </a:solidFill>
                <a:latin typeface="Arial"/>
                <a:ea typeface="Arial"/>
                <a:cs typeface="Arial"/>
                <a:sym typeface="Arial"/>
              </a:rPr>
              <a:t>פיתוח ועריכה: ד"ר סיגל ברקאי</a:t>
            </a:r>
            <a:endParaRPr sz="1800" b="1" i="0" u="none" strike="noStrike" cap="none" dirty="0">
              <a:solidFill>
                <a:srgbClr val="2F2F2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5400" dirty="0">
                <a:solidFill>
                  <a:schemeClr val="accent1"/>
                </a:solidFill>
              </a:rPr>
              <a:t>لحظة تأمل </a:t>
            </a:r>
            <a:endParaRPr sz="5400" dirty="0">
              <a:solidFill>
                <a:schemeClr val="accent1"/>
              </a:solidFill>
            </a:endParaRPr>
          </a:p>
        </p:txBody>
      </p:sp>
      <p:pic>
        <p:nvPicPr>
          <p:cNvPr id="253" name="Google Shape;253;p41"/>
          <p:cNvPicPr preferRelativeResize="0"/>
          <p:nvPr/>
        </p:nvPicPr>
        <p:blipFill rotWithShape="1">
          <a:blip r:embed="rId3">
            <a:alphaModFix/>
          </a:blip>
          <a:srcRect/>
          <a:stretch/>
        </p:blipFill>
        <p:spPr>
          <a:xfrm>
            <a:off x="618445" y="1741679"/>
            <a:ext cx="5553755" cy="3684588"/>
          </a:xfrm>
          <a:prstGeom prst="rect">
            <a:avLst/>
          </a:prstGeom>
          <a:noFill/>
          <a:ln>
            <a:noFill/>
          </a:ln>
        </p:spPr>
      </p:pic>
      <p:sp>
        <p:nvSpPr>
          <p:cNvPr id="254" name="Google Shape;254;p41"/>
          <p:cNvSpPr txBox="1">
            <a:spLocks noGrp="1"/>
          </p:cNvSpPr>
          <p:nvPr>
            <p:ph type="body" idx="2"/>
          </p:nvPr>
        </p:nvSpPr>
        <p:spPr>
          <a:xfrm>
            <a:off x="6834753" y="1741678"/>
            <a:ext cx="4757979" cy="4689589"/>
          </a:xfrm>
          <a:prstGeom prst="rect">
            <a:avLst/>
          </a:prstGeom>
          <a:noFill/>
          <a:ln>
            <a:noFill/>
          </a:ln>
        </p:spPr>
        <p:txBody>
          <a:bodyPr spcFirstLastPara="1" wrap="square" lIns="91425" tIns="45700" rIns="91425" bIns="45700" anchor="t" anchorCtr="0">
            <a:noAutofit/>
          </a:bodyPr>
          <a:lstStyle/>
          <a:p>
            <a:pPr lvl="0"/>
            <a:r>
              <a:rPr lang="iw-IL" sz="2800" dirty="0">
                <a:solidFill>
                  <a:srgbClr val="FF215F"/>
                </a:solidFill>
              </a:rPr>
              <a:t>حيمي </a:t>
            </a:r>
            <a:r>
              <a:rPr lang="iw-IL" sz="2800" dirty="0" smtClean="0">
                <a:solidFill>
                  <a:srgbClr val="FF215F"/>
                </a:solidFill>
              </a:rPr>
              <a:t>فنيخل</a:t>
            </a:r>
            <a:r>
              <a:rPr lang="iw-IL" sz="2800" dirty="0" smtClean="0"/>
              <a:t> نحات </a:t>
            </a:r>
            <a:r>
              <a:rPr lang="ar-JO" sz="2800" dirty="0" smtClean="0"/>
              <a:t>قام</a:t>
            </a:r>
            <a:r>
              <a:rPr lang="iw-IL" sz="2800" dirty="0" smtClean="0">
                <a:solidFill>
                  <a:srgbClr val="FF215F"/>
                </a:solidFill>
              </a:rPr>
              <a:t> </a:t>
            </a:r>
            <a:r>
              <a:rPr lang="iw-IL" sz="2800" dirty="0"/>
              <a:t>بإنشاء سلسلة من المنازل المنحوتة من الطوب </a:t>
            </a:r>
            <a:r>
              <a:rPr lang="ar-JO" sz="2800" dirty="0" smtClean="0"/>
              <a:t>"</a:t>
            </a:r>
            <a:r>
              <a:rPr lang="iw-IL" sz="2800" dirty="0" smtClean="0"/>
              <a:t>إيتونج</a:t>
            </a:r>
            <a:r>
              <a:rPr lang="ar-JO" sz="2800" dirty="0"/>
              <a:t>"</a:t>
            </a:r>
            <a:r>
              <a:rPr lang="iw-IL" sz="2800" dirty="0" smtClean="0"/>
              <a:t> </a:t>
            </a:r>
            <a:r>
              <a:rPr lang="ar-JO" sz="2800" dirty="0" smtClean="0"/>
              <a:t>.</a:t>
            </a:r>
          </a:p>
          <a:p>
            <a:pPr lvl="0"/>
            <a:r>
              <a:rPr lang="iw-IL" sz="2800" dirty="0" smtClean="0"/>
              <a:t>هذ</a:t>
            </a:r>
            <a:r>
              <a:rPr lang="ar-JO" sz="2800" dirty="0" smtClean="0"/>
              <a:t>ا المجسم </a:t>
            </a:r>
            <a:r>
              <a:rPr lang="iw-IL" sz="2800" dirty="0" smtClean="0"/>
              <a:t>ه</a:t>
            </a:r>
            <a:r>
              <a:rPr lang="ar-JO" sz="2800" dirty="0" smtClean="0"/>
              <a:t>و</a:t>
            </a:r>
            <a:r>
              <a:rPr lang="iw-IL" sz="2800" dirty="0" smtClean="0"/>
              <a:t> </a:t>
            </a:r>
            <a:r>
              <a:rPr lang="iw-IL" sz="2800" dirty="0"/>
              <a:t>من اشكال النحت الكلاسيكي، </a:t>
            </a:r>
            <a:r>
              <a:rPr lang="ar-JO" sz="2800" dirty="0" smtClean="0"/>
              <a:t>الذي ي</a:t>
            </a:r>
            <a:r>
              <a:rPr lang="iw-IL" sz="2800" dirty="0" smtClean="0"/>
              <a:t>عود </a:t>
            </a:r>
            <a:r>
              <a:rPr lang="iw-IL" sz="2800" dirty="0"/>
              <a:t>إلى منحوتات </a:t>
            </a:r>
            <a:r>
              <a:rPr lang="ar-JO" sz="2800" dirty="0" smtClean="0"/>
              <a:t>من ال</a:t>
            </a:r>
            <a:r>
              <a:rPr lang="iw-IL" sz="2800" dirty="0" smtClean="0"/>
              <a:t>رخام</a:t>
            </a:r>
            <a:r>
              <a:rPr lang="ar-JO" sz="2800" dirty="0" smtClean="0"/>
              <a:t> من الفترة</a:t>
            </a:r>
            <a:r>
              <a:rPr lang="iw-IL" sz="2800" dirty="0" smtClean="0"/>
              <a:t> </a:t>
            </a:r>
            <a:r>
              <a:rPr lang="iw-IL" sz="2800" dirty="0"/>
              <a:t>اليونانية القديمة.</a:t>
            </a:r>
            <a:endParaRPr dirty="0"/>
          </a:p>
          <a:p>
            <a:pPr marL="457200" lvl="0" indent="-393700" algn="r" rtl="1">
              <a:lnSpc>
                <a:spcPct val="90000"/>
              </a:lnSpc>
              <a:spcBef>
                <a:spcPts val="1000"/>
              </a:spcBef>
              <a:spcAft>
                <a:spcPts val="0"/>
              </a:spcAft>
              <a:buClr>
                <a:schemeClr val="accent2"/>
              </a:buClr>
              <a:buSzPts val="2600"/>
              <a:buChar char="•"/>
            </a:pPr>
            <a:r>
              <a:rPr lang="iw-IL" sz="2800" dirty="0"/>
              <a:t>لماذا تعتقد أن الفنان </a:t>
            </a:r>
            <a:r>
              <a:rPr lang="ar-JO" sz="2800" dirty="0" smtClean="0"/>
              <a:t>قام بنحت مجسم</a:t>
            </a:r>
            <a:r>
              <a:rPr lang="iw-IL" sz="2800" dirty="0" smtClean="0"/>
              <a:t> من </a:t>
            </a:r>
            <a:r>
              <a:rPr lang="iw-IL" sz="2800" dirty="0"/>
              <a:t>نفس المادة التي يتم بناء المنازل منها؟</a:t>
            </a:r>
            <a:endParaRPr dirty="0"/>
          </a:p>
          <a:p>
            <a:pPr marL="457200" lvl="0" indent="-393700" algn="r" rtl="1">
              <a:lnSpc>
                <a:spcPct val="90000"/>
              </a:lnSpc>
              <a:spcBef>
                <a:spcPts val="1000"/>
              </a:spcBef>
              <a:spcAft>
                <a:spcPts val="0"/>
              </a:spcAft>
              <a:buClr>
                <a:schemeClr val="accent2"/>
              </a:buClr>
              <a:buSzPts val="2600"/>
              <a:buChar char="•"/>
            </a:pPr>
            <a:r>
              <a:rPr lang="iw-IL" sz="2800" dirty="0"/>
              <a:t>اكتب إجابتك في دفتر ملاحظات</a:t>
            </a:r>
            <a:endParaRPr sz="2800" dirty="0"/>
          </a:p>
        </p:txBody>
      </p:sp>
      <p:sp>
        <p:nvSpPr>
          <p:cNvPr id="255" name="Google Shape;255;p41"/>
          <p:cNvSpPr/>
          <p:nvPr/>
        </p:nvSpPr>
        <p:spPr>
          <a:xfrm>
            <a:off x="1202848" y="5514757"/>
            <a:ext cx="4004710" cy="30777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חיימי פניכל, </a:t>
            </a:r>
            <a:r>
              <a:rPr lang="iw-IL" sz="1400" b="1" i="0" u="none" strike="noStrike" cap="none">
                <a:solidFill>
                  <a:srgbClr val="000000"/>
                </a:solidFill>
                <a:latin typeface="Arial"/>
                <a:ea typeface="Arial"/>
                <a:cs typeface="Arial"/>
                <a:sym typeface="Arial"/>
              </a:rPr>
              <a:t>קומפלקס 3 (דו-משפחתי</a:t>
            </a:r>
            <a:r>
              <a:rPr lang="iw-IL" sz="1400" b="0" i="0" u="none" strike="noStrike" cap="none">
                <a:solidFill>
                  <a:srgbClr val="000000"/>
                </a:solidFill>
                <a:latin typeface="Arial"/>
                <a:ea typeface="Arial"/>
                <a:cs typeface="Arial"/>
                <a:sym typeface="Arial"/>
              </a:rPr>
              <a:t>), 2005, איטונג     </a:t>
            </a:r>
            <a:endParaRPr sz="1400" b="0" i="0" u="none" strike="noStrike" cap="none">
              <a:solidFill>
                <a:srgbClr val="000000"/>
              </a:solidFill>
              <a:latin typeface="Arial"/>
              <a:ea typeface="Arial"/>
              <a:cs typeface="Arial"/>
              <a:sym typeface="Arial"/>
            </a:endParaRPr>
          </a:p>
        </p:txBody>
      </p:sp>
      <p:sp>
        <p:nvSpPr>
          <p:cNvPr id="256" name="Google Shape;256;p41"/>
          <p:cNvSpPr/>
          <p:nvPr/>
        </p:nvSpPr>
        <p:spPr>
          <a:xfrm>
            <a:off x="667606" y="6431267"/>
            <a:ext cx="39549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https://www.imj.org.il/he/taxonomy/term/924191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lvl="0"/>
            <a:r>
              <a:rPr lang="iw-IL" sz="4800" dirty="0">
                <a:solidFill>
                  <a:schemeClr val="accent1"/>
                </a:solidFill>
              </a:rPr>
              <a:t>    تمرين -</a:t>
            </a:r>
            <a:r>
              <a:rPr lang="ar-JO" sz="4800" dirty="0">
                <a:solidFill>
                  <a:schemeClr val="accent1"/>
                </a:solidFill>
              </a:rPr>
              <a:t> </a:t>
            </a:r>
            <a:r>
              <a:rPr lang="iw-IL" sz="4800" dirty="0">
                <a:solidFill>
                  <a:schemeClr val="accent1"/>
                </a:solidFill>
              </a:rPr>
              <a:t> مقارنة بين </a:t>
            </a:r>
            <a:r>
              <a:rPr lang="ar-JO" sz="4800" dirty="0">
                <a:solidFill>
                  <a:schemeClr val="accent1"/>
                </a:solidFill>
              </a:rPr>
              <a:t>أ</a:t>
            </a:r>
            <a:r>
              <a:rPr lang="iw-IL" sz="4800" dirty="0">
                <a:solidFill>
                  <a:schemeClr val="accent1"/>
                </a:solidFill>
              </a:rPr>
              <a:t>عم</a:t>
            </a:r>
            <a:r>
              <a:rPr lang="ar-JO" sz="4800" dirty="0">
                <a:solidFill>
                  <a:schemeClr val="accent1"/>
                </a:solidFill>
              </a:rPr>
              <a:t>ا</a:t>
            </a:r>
            <a:r>
              <a:rPr lang="iw-IL" sz="4800" dirty="0">
                <a:solidFill>
                  <a:schemeClr val="accent1"/>
                </a:solidFill>
              </a:rPr>
              <a:t>ل فني</a:t>
            </a:r>
            <a:r>
              <a:rPr lang="ar-JO" sz="4800" dirty="0">
                <a:solidFill>
                  <a:schemeClr val="accent1"/>
                </a:solidFill>
              </a:rPr>
              <a:t>ة</a:t>
            </a:r>
            <a:endParaRPr sz="4800" dirty="0">
              <a:solidFill>
                <a:schemeClr val="accent1"/>
              </a:solidFill>
            </a:endParaRPr>
          </a:p>
        </p:txBody>
      </p:sp>
      <p:pic>
        <p:nvPicPr>
          <p:cNvPr id="269" name="Google Shape;269;p43"/>
          <p:cNvPicPr preferRelativeResize="0"/>
          <p:nvPr/>
        </p:nvPicPr>
        <p:blipFill rotWithShape="1">
          <a:blip r:embed="rId3">
            <a:alphaModFix/>
          </a:blip>
          <a:srcRect/>
          <a:stretch/>
        </p:blipFill>
        <p:spPr>
          <a:xfrm>
            <a:off x="6768786" y="1621457"/>
            <a:ext cx="3367671" cy="3910983"/>
          </a:xfrm>
          <a:prstGeom prst="rect">
            <a:avLst/>
          </a:prstGeom>
          <a:noFill/>
          <a:ln>
            <a:noFill/>
          </a:ln>
        </p:spPr>
      </p:pic>
      <p:pic>
        <p:nvPicPr>
          <p:cNvPr id="270" name="Google Shape;270;p43"/>
          <p:cNvPicPr preferRelativeResize="0"/>
          <p:nvPr/>
        </p:nvPicPr>
        <p:blipFill rotWithShape="1">
          <a:blip r:embed="rId4">
            <a:alphaModFix/>
          </a:blip>
          <a:srcRect/>
          <a:stretch/>
        </p:blipFill>
        <p:spPr>
          <a:xfrm>
            <a:off x="1832568" y="1621457"/>
            <a:ext cx="3096271" cy="4123779"/>
          </a:xfrm>
          <a:prstGeom prst="rect">
            <a:avLst/>
          </a:prstGeom>
          <a:noFill/>
          <a:ln>
            <a:noFill/>
          </a:ln>
        </p:spPr>
      </p:pic>
      <p:sp>
        <p:nvSpPr>
          <p:cNvPr id="271" name="Google Shape;271;p43"/>
          <p:cNvSpPr/>
          <p:nvPr/>
        </p:nvSpPr>
        <p:spPr>
          <a:xfrm>
            <a:off x="463822" y="5745236"/>
            <a:ext cx="5084955" cy="116955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אבשלום, </a:t>
            </a:r>
            <a:r>
              <a:rPr lang="iw-IL" sz="1400" b="1" i="0" u="none" strike="noStrike" cap="none">
                <a:solidFill>
                  <a:srgbClr val="000000"/>
                </a:solidFill>
                <a:latin typeface="Arial"/>
                <a:ea typeface="Arial"/>
                <a:cs typeface="Arial"/>
                <a:sym typeface="Arial"/>
              </a:rPr>
              <a:t>תא מס' 6, </a:t>
            </a:r>
            <a:r>
              <a:rPr lang="iw-IL" sz="1400" b="0" i="0" u="none" strike="noStrike" cap="none">
                <a:solidFill>
                  <a:srgbClr val="000000"/>
                </a:solidFill>
                <a:latin typeface="Arial"/>
                <a:ea typeface="Arial"/>
                <a:cs typeface="Arial"/>
                <a:sym typeface="Arial"/>
              </a:rPr>
              <a:t>1991, עץ, קרטון, צבע לבן, ניאון ופרספקס, 360×125 ס"מ.</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أبسالوم ، زنزانة رقم 6 ، 1991 ، خشب ، كرتون ، أبيض ، نيون وزجاج شبكي ، 360 × 125 سم.</a:t>
            </a:r>
            <a:endParaRPr sz="1400" b="0" i="0" u="none" strike="noStrike" cap="none">
              <a:solidFill>
                <a:srgbClr val="000000"/>
              </a:solidFill>
              <a:latin typeface="Arial"/>
              <a:ea typeface="Arial"/>
              <a:cs typeface="Arial"/>
              <a:sym typeface="Arial"/>
            </a:endParaRPr>
          </a:p>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43"/>
          <p:cNvSpPr/>
          <p:nvPr/>
        </p:nvSpPr>
        <p:spPr>
          <a:xfrm>
            <a:off x="615763" y="6496752"/>
            <a:ext cx="33826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800" b="0" i="0" u="none" strike="noStrike" cap="none">
                <a:solidFill>
                  <a:srgbClr val="000000"/>
                </a:solidFill>
                <a:latin typeface="Arial"/>
                <a:ea typeface="Arial"/>
                <a:cs typeface="Arial"/>
                <a:sym typeface="Arial"/>
              </a:rPr>
              <a:t>https://www.tamuseum.org.il/he/collection/israeli-art/#gallery/page/364</a:t>
            </a:r>
            <a:endParaRPr sz="800" b="0" i="0" u="none" strike="noStrike" cap="none">
              <a:solidFill>
                <a:srgbClr val="000000"/>
              </a:solidFill>
              <a:latin typeface="Arial"/>
              <a:ea typeface="Arial"/>
              <a:cs typeface="Arial"/>
              <a:sym typeface="Arial"/>
            </a:endParaRPr>
          </a:p>
        </p:txBody>
      </p:sp>
      <p:sp>
        <p:nvSpPr>
          <p:cNvPr id="273" name="Google Shape;273;p43"/>
          <p:cNvSpPr/>
          <p:nvPr/>
        </p:nvSpPr>
        <p:spPr>
          <a:xfrm>
            <a:off x="5609060" y="5655103"/>
            <a:ext cx="5687122" cy="116955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מיכה אולמן, </a:t>
            </a:r>
            <a:r>
              <a:rPr lang="iw-IL" sz="1400" b="1" i="0" u="none" strike="noStrike" cap="none">
                <a:solidFill>
                  <a:srgbClr val="000000"/>
                </a:solidFill>
                <a:latin typeface="Arial"/>
                <a:ea typeface="Arial"/>
                <a:cs typeface="Arial"/>
                <a:sym typeface="Arial"/>
              </a:rPr>
              <a:t>חצות, מן הסדרה "מְכלים" </a:t>
            </a:r>
            <a:r>
              <a:rPr lang="iw-IL" sz="1400" b="0" i="0" u="none" strike="noStrike" cap="none">
                <a:solidFill>
                  <a:srgbClr val="000000"/>
                </a:solidFill>
                <a:latin typeface="Arial"/>
                <a:ea typeface="Arial"/>
                <a:cs typeface="Arial"/>
                <a:sym typeface="Arial"/>
              </a:rPr>
              <a:t>ברזל וחול חמרה, 1988 </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232×240×253 ס"מ</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ميخا أولمان ، منتصف الليل ، من سلسلة "حاويات" حديد ورمل حمرا ، 1988</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232 × 240 × 253 سم</a:t>
            </a:r>
            <a:endParaRPr sz="1400" b="0" i="0" u="none" strike="noStrike" cap="none">
              <a:solidFill>
                <a:srgbClr val="000000"/>
              </a:solidFill>
              <a:latin typeface="Arial"/>
              <a:ea typeface="Arial"/>
              <a:cs typeface="Arial"/>
              <a:sym typeface="Arial"/>
            </a:endParaRPr>
          </a:p>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43"/>
          <p:cNvSpPr/>
          <p:nvPr/>
        </p:nvSpPr>
        <p:spPr>
          <a:xfrm>
            <a:off x="6233799" y="6450586"/>
            <a:ext cx="455605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100" b="0" i="0" u="none" strike="noStrike" cap="none">
                <a:solidFill>
                  <a:srgbClr val="000000"/>
                </a:solidFill>
                <a:latin typeface="Arial"/>
                <a:ea typeface="Arial"/>
                <a:cs typeface="Arial"/>
                <a:sym typeface="Arial"/>
              </a:rPr>
              <a:t>https://www.tamuseum.org.il/he/collection/israeli-art/#gallery/page/361</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تمرين </a:t>
            </a:r>
            <a:r>
              <a:rPr lang="iw-IL" sz="4800" dirty="0" smtClean="0">
                <a:solidFill>
                  <a:schemeClr val="accent1"/>
                </a:solidFill>
              </a:rPr>
              <a:t>-</a:t>
            </a:r>
            <a:r>
              <a:rPr lang="ar-JO" sz="4800" dirty="0" smtClean="0">
                <a:solidFill>
                  <a:schemeClr val="accent1"/>
                </a:solidFill>
              </a:rPr>
              <a:t> </a:t>
            </a:r>
            <a:r>
              <a:rPr lang="iw-IL" sz="4800" dirty="0" smtClean="0">
                <a:solidFill>
                  <a:schemeClr val="accent1"/>
                </a:solidFill>
              </a:rPr>
              <a:t> </a:t>
            </a:r>
            <a:r>
              <a:rPr lang="iw-IL" sz="4800" dirty="0">
                <a:solidFill>
                  <a:schemeClr val="accent1"/>
                </a:solidFill>
              </a:rPr>
              <a:t>مقارنة بين </a:t>
            </a:r>
            <a:r>
              <a:rPr lang="ar-JO" sz="4800" dirty="0" smtClean="0">
                <a:solidFill>
                  <a:schemeClr val="accent1"/>
                </a:solidFill>
              </a:rPr>
              <a:t>أ</a:t>
            </a:r>
            <a:r>
              <a:rPr lang="iw-IL" sz="4800" dirty="0" smtClean="0">
                <a:solidFill>
                  <a:schemeClr val="accent1"/>
                </a:solidFill>
              </a:rPr>
              <a:t>عم</a:t>
            </a:r>
            <a:r>
              <a:rPr lang="ar-JO" sz="4800" dirty="0" smtClean="0">
                <a:solidFill>
                  <a:schemeClr val="accent1"/>
                </a:solidFill>
              </a:rPr>
              <a:t>ا</a:t>
            </a:r>
            <a:r>
              <a:rPr lang="iw-IL" sz="4800" dirty="0" smtClean="0">
                <a:solidFill>
                  <a:schemeClr val="accent1"/>
                </a:solidFill>
              </a:rPr>
              <a:t>ل فني</a:t>
            </a:r>
            <a:r>
              <a:rPr lang="ar-JO" sz="4800" dirty="0" smtClean="0">
                <a:solidFill>
                  <a:schemeClr val="accent1"/>
                </a:solidFill>
              </a:rPr>
              <a:t>ة</a:t>
            </a:r>
            <a:endParaRPr sz="4800" dirty="0">
              <a:solidFill>
                <a:schemeClr val="accent1"/>
              </a:solidFill>
            </a:endParaRPr>
          </a:p>
        </p:txBody>
      </p:sp>
      <p:sp>
        <p:nvSpPr>
          <p:cNvPr id="262" name="Google Shape;262;p42"/>
          <p:cNvSpPr txBox="1">
            <a:spLocks noGrp="1"/>
          </p:cNvSpPr>
          <p:nvPr>
            <p:ph type="body" idx="2"/>
          </p:nvPr>
        </p:nvSpPr>
        <p:spPr>
          <a:xfrm>
            <a:off x="1115123" y="1741679"/>
            <a:ext cx="10240266" cy="4045804"/>
          </a:xfrm>
          <a:prstGeom prst="rect">
            <a:avLst/>
          </a:prstGeom>
          <a:noFill/>
          <a:ln>
            <a:noFill/>
          </a:ln>
        </p:spPr>
        <p:txBody>
          <a:bodyPr spcFirstLastPara="1" wrap="square" lIns="91425" tIns="45700" rIns="91425" bIns="45700" anchor="t" anchorCtr="0">
            <a:normAutofit/>
          </a:bodyPr>
          <a:lstStyle/>
          <a:p>
            <a:pPr marL="63500" lvl="0" indent="0" algn="r" rtl="1">
              <a:lnSpc>
                <a:spcPct val="90000"/>
              </a:lnSpc>
              <a:spcBef>
                <a:spcPts val="1000"/>
              </a:spcBef>
              <a:spcAft>
                <a:spcPts val="0"/>
              </a:spcAft>
              <a:buSzPts val="2600"/>
              <a:buNone/>
            </a:pPr>
            <a:r>
              <a:rPr lang="iw-IL" sz="3600" dirty="0"/>
              <a:t>انظروا  إلى تماثيل </a:t>
            </a:r>
            <a:r>
              <a:rPr lang="iw-IL" sz="3600" dirty="0">
                <a:solidFill>
                  <a:srgbClr val="FF0000"/>
                </a:solidFill>
              </a:rPr>
              <a:t>ميخا أولمان و أفشالوم </a:t>
            </a:r>
            <a:r>
              <a:rPr lang="iw-IL" sz="3600" dirty="0"/>
              <a:t>وأجب عن الأسئلة التالية.</a:t>
            </a:r>
            <a:endParaRPr dirty="0"/>
          </a:p>
          <a:p>
            <a:pPr marL="63500" lvl="0" indent="0" algn="r" rtl="1">
              <a:lnSpc>
                <a:spcPct val="90000"/>
              </a:lnSpc>
              <a:spcBef>
                <a:spcPts val="1000"/>
              </a:spcBef>
              <a:spcAft>
                <a:spcPts val="0"/>
              </a:spcAft>
              <a:buSzPts val="2600"/>
              <a:buNone/>
            </a:pPr>
            <a:endParaRPr sz="3600" dirty="0"/>
          </a:p>
          <a:p>
            <a:pPr marL="457200" lvl="0" indent="-393700" algn="r" rtl="1">
              <a:lnSpc>
                <a:spcPct val="90000"/>
              </a:lnSpc>
              <a:spcBef>
                <a:spcPts val="1000"/>
              </a:spcBef>
              <a:spcAft>
                <a:spcPts val="0"/>
              </a:spcAft>
              <a:buClr>
                <a:schemeClr val="accent2"/>
              </a:buClr>
              <a:buSzPts val="2600"/>
              <a:buChar char="•"/>
            </a:pPr>
            <a:r>
              <a:rPr lang="iw-IL" sz="3600" dirty="0"/>
              <a:t>ما هي المواد التي صنعت منها التماثيل؟</a:t>
            </a:r>
            <a:endParaRPr sz="3600" dirty="0"/>
          </a:p>
          <a:p>
            <a:pPr marL="457200" lvl="0" indent="-393700" algn="r" rtl="1">
              <a:lnSpc>
                <a:spcPct val="90000"/>
              </a:lnSpc>
              <a:spcBef>
                <a:spcPts val="1000"/>
              </a:spcBef>
              <a:spcAft>
                <a:spcPts val="0"/>
              </a:spcAft>
              <a:buClr>
                <a:schemeClr val="accent2"/>
              </a:buClr>
              <a:buSzPts val="2600"/>
              <a:buChar char="•"/>
            </a:pPr>
            <a:r>
              <a:rPr lang="iw-IL" sz="3600" dirty="0"/>
              <a:t>ما الأسئلة التي يثيرها كل منزل؟</a:t>
            </a:r>
            <a:endParaRPr sz="3600" dirty="0"/>
          </a:p>
          <a:p>
            <a:pPr marL="457200" lvl="0" indent="-393700" algn="r" rtl="1">
              <a:lnSpc>
                <a:spcPct val="90000"/>
              </a:lnSpc>
              <a:spcBef>
                <a:spcPts val="1000"/>
              </a:spcBef>
              <a:spcAft>
                <a:spcPts val="0"/>
              </a:spcAft>
              <a:buClr>
                <a:schemeClr val="accent2"/>
              </a:buClr>
              <a:buSzPts val="2600"/>
              <a:buChar char="•"/>
            </a:pPr>
            <a:r>
              <a:rPr lang="iw-IL" sz="3600" dirty="0"/>
              <a:t>هل من الممكن العيش في هذه </a:t>
            </a:r>
            <a:r>
              <a:rPr lang="iw-IL" sz="3600" dirty="0" smtClean="0"/>
              <a:t>البيوت</a:t>
            </a:r>
            <a:r>
              <a:rPr lang="ar-JO" sz="3600" dirty="0" smtClean="0"/>
              <a:t> أو </a:t>
            </a:r>
            <a:r>
              <a:rPr lang="iw-IL" sz="3600" dirty="0" smtClean="0"/>
              <a:t>المنازل</a:t>
            </a:r>
            <a:r>
              <a:rPr lang="iw-IL" sz="3600" dirty="0"/>
              <a:t>؟</a:t>
            </a:r>
            <a:endParaRPr sz="3600" dirty="0"/>
          </a:p>
          <a:p>
            <a:pPr marL="457200" lvl="0" indent="-393700" algn="r" rtl="1">
              <a:lnSpc>
                <a:spcPct val="90000"/>
              </a:lnSpc>
              <a:spcBef>
                <a:spcPts val="1000"/>
              </a:spcBef>
              <a:spcAft>
                <a:spcPts val="0"/>
              </a:spcAft>
              <a:buClr>
                <a:schemeClr val="accent2"/>
              </a:buClr>
              <a:buSzPts val="2600"/>
              <a:buChar char="•"/>
            </a:pPr>
            <a:r>
              <a:rPr lang="iw-IL" sz="3600" dirty="0"/>
              <a:t>هل هذه المنازل مريحة ودافئة</a:t>
            </a:r>
            <a:r>
              <a:rPr lang="iw-IL" sz="3200" dirty="0"/>
              <a:t>؟</a:t>
            </a:r>
            <a:endParaRPr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823778" y="365125"/>
            <a:ext cx="10515600" cy="1325563"/>
          </a:xfrm>
          <a:prstGeom prst="rect">
            <a:avLst/>
          </a:prstGeom>
          <a:noFill/>
          <a:ln>
            <a:noFill/>
          </a:ln>
        </p:spPr>
        <p:txBody>
          <a:bodyPr spcFirstLastPara="1" wrap="square" lIns="91425" tIns="45700" rIns="91425" bIns="45700" anchor="ctr" anchorCtr="0">
            <a:normAutofit/>
          </a:bodyPr>
          <a:lstStyle/>
          <a:p>
            <a:pPr lvl="0"/>
            <a:r>
              <a:rPr lang="iw-IL" sz="4800" dirty="0">
                <a:solidFill>
                  <a:schemeClr val="accent1"/>
                </a:solidFill>
              </a:rPr>
              <a:t>    تمرين -</a:t>
            </a:r>
            <a:r>
              <a:rPr lang="ar-JO" sz="4800" dirty="0">
                <a:solidFill>
                  <a:schemeClr val="accent1"/>
                </a:solidFill>
              </a:rPr>
              <a:t> </a:t>
            </a:r>
            <a:r>
              <a:rPr lang="iw-IL" sz="4800" dirty="0">
                <a:solidFill>
                  <a:schemeClr val="accent1"/>
                </a:solidFill>
              </a:rPr>
              <a:t> مقارنة بين </a:t>
            </a:r>
            <a:r>
              <a:rPr lang="ar-JO" sz="4800" dirty="0">
                <a:solidFill>
                  <a:schemeClr val="accent1"/>
                </a:solidFill>
              </a:rPr>
              <a:t>أ</a:t>
            </a:r>
            <a:r>
              <a:rPr lang="iw-IL" sz="4800" dirty="0">
                <a:solidFill>
                  <a:schemeClr val="accent1"/>
                </a:solidFill>
              </a:rPr>
              <a:t>عم</a:t>
            </a:r>
            <a:r>
              <a:rPr lang="ar-JO" sz="4800" dirty="0">
                <a:solidFill>
                  <a:schemeClr val="accent1"/>
                </a:solidFill>
              </a:rPr>
              <a:t>ا</a:t>
            </a:r>
            <a:r>
              <a:rPr lang="iw-IL" sz="4800" dirty="0">
                <a:solidFill>
                  <a:schemeClr val="accent1"/>
                </a:solidFill>
              </a:rPr>
              <a:t>ل فني</a:t>
            </a:r>
            <a:r>
              <a:rPr lang="ar-JO" sz="4800" dirty="0">
                <a:solidFill>
                  <a:schemeClr val="accent1"/>
                </a:solidFill>
              </a:rPr>
              <a:t>ة</a:t>
            </a:r>
            <a:endParaRPr sz="4800" dirty="0">
              <a:solidFill>
                <a:schemeClr val="accent1"/>
              </a:solidFill>
            </a:endParaRPr>
          </a:p>
        </p:txBody>
      </p:sp>
      <p:pic>
        <p:nvPicPr>
          <p:cNvPr id="269" name="Google Shape;269;p43"/>
          <p:cNvPicPr preferRelativeResize="0"/>
          <p:nvPr/>
        </p:nvPicPr>
        <p:blipFill rotWithShape="1">
          <a:blip r:embed="rId3">
            <a:alphaModFix/>
          </a:blip>
          <a:srcRect/>
          <a:stretch/>
        </p:blipFill>
        <p:spPr>
          <a:xfrm>
            <a:off x="6768786" y="1621457"/>
            <a:ext cx="3367671" cy="3910983"/>
          </a:xfrm>
          <a:prstGeom prst="rect">
            <a:avLst/>
          </a:prstGeom>
          <a:noFill/>
          <a:ln>
            <a:noFill/>
          </a:ln>
        </p:spPr>
      </p:pic>
      <p:pic>
        <p:nvPicPr>
          <p:cNvPr id="270" name="Google Shape;270;p43"/>
          <p:cNvPicPr preferRelativeResize="0"/>
          <p:nvPr/>
        </p:nvPicPr>
        <p:blipFill rotWithShape="1">
          <a:blip r:embed="rId4">
            <a:alphaModFix/>
          </a:blip>
          <a:srcRect/>
          <a:stretch/>
        </p:blipFill>
        <p:spPr>
          <a:xfrm>
            <a:off x="1832568" y="1621457"/>
            <a:ext cx="3096271" cy="4123779"/>
          </a:xfrm>
          <a:prstGeom prst="rect">
            <a:avLst/>
          </a:prstGeom>
          <a:noFill/>
          <a:ln>
            <a:noFill/>
          </a:ln>
        </p:spPr>
      </p:pic>
      <p:sp>
        <p:nvSpPr>
          <p:cNvPr id="271" name="Google Shape;271;p43"/>
          <p:cNvSpPr/>
          <p:nvPr/>
        </p:nvSpPr>
        <p:spPr>
          <a:xfrm>
            <a:off x="463822" y="5745236"/>
            <a:ext cx="5084955" cy="116955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אבשלום, </a:t>
            </a:r>
            <a:r>
              <a:rPr lang="iw-IL" sz="1400" b="1" i="0" u="none" strike="noStrike" cap="none">
                <a:solidFill>
                  <a:srgbClr val="000000"/>
                </a:solidFill>
                <a:latin typeface="Arial"/>
                <a:ea typeface="Arial"/>
                <a:cs typeface="Arial"/>
                <a:sym typeface="Arial"/>
              </a:rPr>
              <a:t>תא מס' 6, </a:t>
            </a:r>
            <a:r>
              <a:rPr lang="iw-IL" sz="1400" b="0" i="0" u="none" strike="noStrike" cap="none">
                <a:solidFill>
                  <a:srgbClr val="000000"/>
                </a:solidFill>
                <a:latin typeface="Arial"/>
                <a:ea typeface="Arial"/>
                <a:cs typeface="Arial"/>
                <a:sym typeface="Arial"/>
              </a:rPr>
              <a:t>1991, עץ, קרטון, צבע לבן, ניאון ופרספקס, 360×125 ס"מ.</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أبسالوم ، زنزانة رقم 6 ، 1991 ، خشب ، كرتون ، أبيض ، نيون وزجاج شبكي ، 360 × 125 سم.</a:t>
            </a:r>
            <a:endParaRPr sz="1400" b="0" i="0" u="none" strike="noStrike" cap="none">
              <a:solidFill>
                <a:srgbClr val="000000"/>
              </a:solidFill>
              <a:latin typeface="Arial"/>
              <a:ea typeface="Arial"/>
              <a:cs typeface="Arial"/>
              <a:sym typeface="Arial"/>
            </a:endParaRPr>
          </a:p>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43"/>
          <p:cNvSpPr/>
          <p:nvPr/>
        </p:nvSpPr>
        <p:spPr>
          <a:xfrm>
            <a:off x="615763" y="6496752"/>
            <a:ext cx="338265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800" b="0" i="0" u="none" strike="noStrike" cap="none">
                <a:solidFill>
                  <a:srgbClr val="000000"/>
                </a:solidFill>
                <a:latin typeface="Arial"/>
                <a:ea typeface="Arial"/>
                <a:cs typeface="Arial"/>
                <a:sym typeface="Arial"/>
              </a:rPr>
              <a:t>https://www.tamuseum.org.il/he/collection/israeli-art/#gallery/page/364</a:t>
            </a:r>
            <a:endParaRPr sz="800" b="0" i="0" u="none" strike="noStrike" cap="none">
              <a:solidFill>
                <a:srgbClr val="000000"/>
              </a:solidFill>
              <a:latin typeface="Arial"/>
              <a:ea typeface="Arial"/>
              <a:cs typeface="Arial"/>
              <a:sym typeface="Arial"/>
            </a:endParaRPr>
          </a:p>
        </p:txBody>
      </p:sp>
      <p:sp>
        <p:nvSpPr>
          <p:cNvPr id="273" name="Google Shape;273;p43"/>
          <p:cNvSpPr/>
          <p:nvPr/>
        </p:nvSpPr>
        <p:spPr>
          <a:xfrm>
            <a:off x="5609060" y="5655103"/>
            <a:ext cx="5687122" cy="116955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מיכה אולמן, </a:t>
            </a:r>
            <a:r>
              <a:rPr lang="iw-IL" sz="1400" b="1" i="0" u="none" strike="noStrike" cap="none">
                <a:solidFill>
                  <a:srgbClr val="000000"/>
                </a:solidFill>
                <a:latin typeface="Arial"/>
                <a:ea typeface="Arial"/>
                <a:cs typeface="Arial"/>
                <a:sym typeface="Arial"/>
              </a:rPr>
              <a:t>חצות, מן הסדרה "מְכלים" </a:t>
            </a:r>
            <a:r>
              <a:rPr lang="iw-IL" sz="1400" b="0" i="0" u="none" strike="noStrike" cap="none">
                <a:solidFill>
                  <a:srgbClr val="000000"/>
                </a:solidFill>
                <a:latin typeface="Arial"/>
                <a:ea typeface="Arial"/>
                <a:cs typeface="Arial"/>
                <a:sym typeface="Arial"/>
              </a:rPr>
              <a:t>ברזל וחול חמרה, 1988 </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232×240×253 ס"מ</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ميخا أولمان ، منتصف الليل ، من سلسلة "حاويات" حديد ورمل حمرا ، 1988</a:t>
            </a:r>
            <a:endParaRPr/>
          </a:p>
          <a:p>
            <a:pPr marL="0" marR="0" lvl="0" indent="0" algn="r" rtl="1">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232 × 240 × 253 سم</a:t>
            </a:r>
            <a:endParaRPr sz="1400" b="0" i="0" u="none" strike="noStrike" cap="none">
              <a:solidFill>
                <a:srgbClr val="000000"/>
              </a:solidFill>
              <a:latin typeface="Arial"/>
              <a:ea typeface="Arial"/>
              <a:cs typeface="Arial"/>
              <a:sym typeface="Arial"/>
            </a:endParaRPr>
          </a:p>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43"/>
          <p:cNvSpPr/>
          <p:nvPr/>
        </p:nvSpPr>
        <p:spPr>
          <a:xfrm>
            <a:off x="6233799" y="6450586"/>
            <a:ext cx="455605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100" b="0" i="0" u="none" strike="noStrike" cap="none">
                <a:solidFill>
                  <a:srgbClr val="000000"/>
                </a:solidFill>
                <a:latin typeface="Arial"/>
                <a:ea typeface="Arial"/>
                <a:cs typeface="Arial"/>
                <a:sym typeface="Arial"/>
              </a:rPr>
              <a:t>https://www.tamuseum.org.il/he/collection/israeli-art/#gallery/page/361</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385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JO" sz="4800" dirty="0" smtClean="0">
                <a:solidFill>
                  <a:schemeClr val="accent1"/>
                </a:solidFill>
              </a:rPr>
              <a:t>سنتعرف الان على بيوتٍ من</a:t>
            </a:r>
            <a:r>
              <a:rPr lang="iw-IL" sz="4800" dirty="0" smtClean="0">
                <a:solidFill>
                  <a:schemeClr val="accent1"/>
                </a:solidFill>
              </a:rPr>
              <a:t> </a:t>
            </a:r>
            <a:r>
              <a:rPr lang="ar-JO" sz="4800" dirty="0" smtClean="0">
                <a:solidFill>
                  <a:schemeClr val="accent1"/>
                </a:solidFill>
              </a:rPr>
              <a:t>أعمال</a:t>
            </a:r>
            <a:r>
              <a:rPr lang="iw-IL" sz="4800" dirty="0" smtClean="0">
                <a:solidFill>
                  <a:schemeClr val="accent1"/>
                </a:solidFill>
              </a:rPr>
              <a:t> ميخا أولمان</a:t>
            </a:r>
            <a:endParaRPr sz="4800" dirty="0">
              <a:solidFill>
                <a:schemeClr val="accent1"/>
              </a:solidFill>
            </a:endParaRPr>
          </a:p>
        </p:txBody>
      </p:sp>
      <p:pic>
        <p:nvPicPr>
          <p:cNvPr id="281" name="Google Shape;281;p44"/>
          <p:cNvPicPr preferRelativeResize="0"/>
          <p:nvPr/>
        </p:nvPicPr>
        <p:blipFill rotWithShape="1">
          <a:blip r:embed="rId3">
            <a:alphaModFix/>
          </a:blip>
          <a:srcRect/>
          <a:stretch/>
        </p:blipFill>
        <p:spPr>
          <a:xfrm>
            <a:off x="1134983" y="1690688"/>
            <a:ext cx="3986214" cy="4627756"/>
          </a:xfrm>
          <a:prstGeom prst="rect">
            <a:avLst/>
          </a:prstGeom>
          <a:noFill/>
          <a:ln>
            <a:noFill/>
          </a:ln>
        </p:spPr>
      </p:pic>
      <p:sp>
        <p:nvSpPr>
          <p:cNvPr id="282" name="Google Shape;282;p44"/>
          <p:cNvSpPr txBox="1">
            <a:spLocks noGrp="1"/>
          </p:cNvSpPr>
          <p:nvPr>
            <p:ph type="body" idx="2"/>
          </p:nvPr>
        </p:nvSpPr>
        <p:spPr>
          <a:xfrm>
            <a:off x="5757418" y="1525369"/>
            <a:ext cx="5597970" cy="4678747"/>
          </a:xfrm>
          <a:prstGeom prst="rect">
            <a:avLst/>
          </a:prstGeom>
          <a:noFill/>
          <a:ln>
            <a:noFill/>
          </a:ln>
        </p:spPr>
        <p:txBody>
          <a:bodyPr spcFirstLastPara="1" wrap="square" lIns="91425" tIns="45700" rIns="91425" bIns="45700" anchor="t" anchorCtr="0">
            <a:noAutofit/>
          </a:bodyPr>
          <a:lstStyle/>
          <a:p>
            <a:pPr marL="457200" lvl="0" indent="-393700" algn="r" rtl="1">
              <a:lnSpc>
                <a:spcPct val="90000"/>
              </a:lnSpc>
              <a:spcBef>
                <a:spcPts val="1000"/>
              </a:spcBef>
              <a:spcAft>
                <a:spcPts val="0"/>
              </a:spcAft>
              <a:buClr>
                <a:schemeClr val="accent2"/>
              </a:buClr>
              <a:buSzPts val="2600"/>
              <a:buChar char="•"/>
            </a:pPr>
            <a:r>
              <a:rPr lang="iw-IL" sz="3000" dirty="0">
                <a:solidFill>
                  <a:schemeClr val="accent2"/>
                </a:solidFill>
              </a:rPr>
              <a:t>ميخا أولمان </a:t>
            </a:r>
            <a:r>
              <a:rPr lang="iw-IL" sz="3000" dirty="0" smtClean="0">
                <a:solidFill>
                  <a:schemeClr val="dk1"/>
                </a:solidFill>
              </a:rPr>
              <a:t>نحات</a:t>
            </a:r>
            <a:r>
              <a:rPr lang="ar-JO" sz="3000" dirty="0" smtClean="0">
                <a:solidFill>
                  <a:schemeClr val="dk1"/>
                </a:solidFill>
              </a:rPr>
              <a:t> </a:t>
            </a:r>
            <a:r>
              <a:rPr lang="iw-IL" sz="3000" dirty="0" smtClean="0">
                <a:solidFill>
                  <a:schemeClr val="dk1"/>
                </a:solidFill>
              </a:rPr>
              <a:t>حائز </a:t>
            </a:r>
            <a:r>
              <a:rPr lang="iw-IL" sz="3000" dirty="0">
                <a:solidFill>
                  <a:schemeClr val="dk1"/>
                </a:solidFill>
              </a:rPr>
              <a:t>على جائزة الفن الإسرائيلي.</a:t>
            </a:r>
            <a:endParaRPr dirty="0"/>
          </a:p>
          <a:p>
            <a:pPr marL="457200" lvl="0" indent="-393700" algn="r" rtl="1">
              <a:lnSpc>
                <a:spcPct val="90000"/>
              </a:lnSpc>
              <a:spcBef>
                <a:spcPts val="1000"/>
              </a:spcBef>
              <a:spcAft>
                <a:spcPts val="0"/>
              </a:spcAft>
              <a:buClr>
                <a:schemeClr val="accent2"/>
              </a:buClr>
              <a:buSzPts val="2600"/>
              <a:buChar char="•"/>
            </a:pPr>
            <a:r>
              <a:rPr lang="iw-IL" sz="3000" dirty="0">
                <a:solidFill>
                  <a:schemeClr val="dk1"/>
                </a:solidFill>
              </a:rPr>
              <a:t>المنزل هو فكرة متكررة في </a:t>
            </a:r>
            <a:r>
              <a:rPr lang="ar-JO" sz="3000" dirty="0" smtClean="0">
                <a:solidFill>
                  <a:schemeClr val="dk1"/>
                </a:solidFill>
              </a:rPr>
              <a:t>أ</a:t>
            </a:r>
            <a:r>
              <a:rPr lang="iw-IL" sz="3000" dirty="0" smtClean="0">
                <a:solidFill>
                  <a:schemeClr val="dk1"/>
                </a:solidFill>
              </a:rPr>
              <a:t>عم</a:t>
            </a:r>
            <a:r>
              <a:rPr lang="ar-JO" sz="3000" dirty="0" smtClean="0">
                <a:solidFill>
                  <a:schemeClr val="dk1"/>
                </a:solidFill>
              </a:rPr>
              <a:t>ال</a:t>
            </a:r>
            <a:r>
              <a:rPr lang="iw-IL" sz="3000" dirty="0" smtClean="0">
                <a:solidFill>
                  <a:schemeClr val="dk1"/>
                </a:solidFill>
              </a:rPr>
              <a:t>ه</a:t>
            </a:r>
            <a:r>
              <a:rPr lang="ar-JO" sz="3000" dirty="0" smtClean="0">
                <a:solidFill>
                  <a:schemeClr val="dk1"/>
                </a:solidFill>
              </a:rPr>
              <a:t> الفنية</a:t>
            </a:r>
            <a:r>
              <a:rPr lang="iw-IL" sz="3000" dirty="0" smtClean="0">
                <a:solidFill>
                  <a:schemeClr val="dk1"/>
                </a:solidFill>
              </a:rPr>
              <a:t> </a:t>
            </a:r>
            <a:r>
              <a:rPr lang="iw-IL" sz="3000" dirty="0">
                <a:solidFill>
                  <a:schemeClr val="dk1"/>
                </a:solidFill>
              </a:rPr>
              <a:t>، لكنه ليس منزلًا قويًا ومستقرًا.</a:t>
            </a:r>
            <a:endParaRPr dirty="0"/>
          </a:p>
          <a:p>
            <a:pPr lvl="0"/>
            <a:r>
              <a:rPr lang="iw-IL" sz="3000" dirty="0">
                <a:solidFill>
                  <a:schemeClr val="dk1"/>
                </a:solidFill>
              </a:rPr>
              <a:t>يبني منحوتات البيوت من الرمال </a:t>
            </a:r>
            <a:r>
              <a:rPr lang="iw-IL" sz="3000" dirty="0" smtClean="0">
                <a:solidFill>
                  <a:schemeClr val="dk1"/>
                </a:solidFill>
              </a:rPr>
              <a:t>الحمرا</a:t>
            </a:r>
            <a:r>
              <a:rPr lang="ar-JO" sz="3000" dirty="0" smtClean="0">
                <a:solidFill>
                  <a:schemeClr val="dk1"/>
                </a:solidFill>
              </a:rPr>
              <a:t>ء</a:t>
            </a:r>
            <a:r>
              <a:rPr lang="iw-IL" sz="3000" dirty="0" smtClean="0">
                <a:solidFill>
                  <a:schemeClr val="dk1"/>
                </a:solidFill>
              </a:rPr>
              <a:t>،</a:t>
            </a:r>
            <a:r>
              <a:rPr lang="ar-JO" sz="3000" dirty="0" smtClean="0">
                <a:solidFill>
                  <a:schemeClr val="dk1"/>
                </a:solidFill>
              </a:rPr>
              <a:t>بحيث يمكن</a:t>
            </a:r>
            <a:r>
              <a:rPr lang="iw-IL" sz="3000" dirty="0" smtClean="0">
                <a:solidFill>
                  <a:schemeClr val="dk1"/>
                </a:solidFill>
              </a:rPr>
              <a:t> تفكيكها وتغييرها</a:t>
            </a:r>
            <a:r>
              <a:rPr lang="ar-JO" sz="2800" dirty="0"/>
              <a:t> مع كل</a:t>
            </a:r>
            <a:r>
              <a:rPr lang="iw-IL" sz="2800" dirty="0"/>
              <a:t> لمسة </a:t>
            </a:r>
            <a:r>
              <a:rPr lang="ar-JO" sz="2800" dirty="0" smtClean="0"/>
              <a:t>.</a:t>
            </a:r>
            <a:endParaRPr dirty="0"/>
          </a:p>
          <a:p>
            <a:pPr marL="457200" lvl="0" indent="-393700" algn="r" rtl="1">
              <a:lnSpc>
                <a:spcPct val="90000"/>
              </a:lnSpc>
              <a:spcBef>
                <a:spcPts val="1000"/>
              </a:spcBef>
              <a:spcAft>
                <a:spcPts val="0"/>
              </a:spcAft>
              <a:buClr>
                <a:schemeClr val="accent2"/>
              </a:buClr>
              <a:buSzPts val="2600"/>
              <a:buChar char="•"/>
            </a:pPr>
            <a:r>
              <a:rPr lang="iw-IL" sz="3000" dirty="0">
                <a:solidFill>
                  <a:schemeClr val="dk1"/>
                </a:solidFill>
              </a:rPr>
              <a:t>في بعض الأحيان يكون المنزل مقلوبًا ويصبح </a:t>
            </a:r>
            <a:r>
              <a:rPr lang="iw-IL" sz="3000" dirty="0" smtClean="0">
                <a:solidFill>
                  <a:schemeClr val="dk1"/>
                </a:solidFill>
              </a:rPr>
              <a:t>حاوية </a:t>
            </a:r>
            <a:r>
              <a:rPr lang="iw-IL" sz="3000" dirty="0">
                <a:solidFill>
                  <a:schemeClr val="dk1"/>
                </a:solidFill>
              </a:rPr>
              <a:t>مليئة </a:t>
            </a:r>
            <a:r>
              <a:rPr lang="iw-IL" sz="3000" dirty="0" smtClean="0">
                <a:solidFill>
                  <a:schemeClr val="dk1"/>
                </a:solidFill>
              </a:rPr>
              <a:t>بالرم</a:t>
            </a:r>
            <a:r>
              <a:rPr lang="ar-JO" sz="3000" dirty="0" smtClean="0">
                <a:solidFill>
                  <a:schemeClr val="dk1"/>
                </a:solidFill>
              </a:rPr>
              <a:t>ا</a:t>
            </a:r>
            <a:r>
              <a:rPr lang="iw-IL" sz="3000" dirty="0" smtClean="0">
                <a:solidFill>
                  <a:schemeClr val="dk1"/>
                </a:solidFill>
              </a:rPr>
              <a:t>ل</a:t>
            </a:r>
            <a:r>
              <a:rPr lang="iw-IL" sz="3000" dirty="0">
                <a:solidFill>
                  <a:schemeClr val="dk1"/>
                </a:solidFill>
              </a:rPr>
              <a:t>.</a:t>
            </a:r>
            <a:endParaRPr dirty="0"/>
          </a:p>
          <a:p>
            <a:pPr marL="457200" lvl="0" indent="-393700" algn="r" rtl="1">
              <a:lnSpc>
                <a:spcPct val="90000"/>
              </a:lnSpc>
              <a:spcBef>
                <a:spcPts val="1000"/>
              </a:spcBef>
              <a:spcAft>
                <a:spcPts val="0"/>
              </a:spcAft>
              <a:buClr>
                <a:schemeClr val="accent2"/>
              </a:buClr>
              <a:buSzPts val="2600"/>
              <a:buChar char="•"/>
            </a:pPr>
            <a:r>
              <a:rPr lang="iw-IL" sz="3000" dirty="0">
                <a:solidFill>
                  <a:schemeClr val="dk1"/>
                </a:solidFill>
              </a:rPr>
              <a:t>فكّر: </a:t>
            </a:r>
            <a:r>
              <a:rPr lang="iw-IL" sz="3000" dirty="0" smtClean="0">
                <a:solidFill>
                  <a:schemeClr val="dk1"/>
                </a:solidFill>
              </a:rPr>
              <a:t>ماذا</a:t>
            </a:r>
            <a:r>
              <a:rPr lang="ar-JO" sz="3000" dirty="0" smtClean="0">
                <a:solidFill>
                  <a:schemeClr val="dk1"/>
                </a:solidFill>
              </a:rPr>
              <a:t> يعني</a:t>
            </a:r>
            <a:r>
              <a:rPr lang="iw-IL" sz="3000" dirty="0" smtClean="0">
                <a:solidFill>
                  <a:schemeClr val="dk1"/>
                </a:solidFill>
              </a:rPr>
              <a:t> </a:t>
            </a:r>
            <a:r>
              <a:rPr lang="ar-JO" sz="3000" dirty="0" smtClean="0"/>
              <a:t>لو</a:t>
            </a:r>
            <a:r>
              <a:rPr lang="iw-IL" sz="3000" dirty="0" smtClean="0">
                <a:solidFill>
                  <a:schemeClr val="dk1"/>
                </a:solidFill>
              </a:rPr>
              <a:t> قلب</a:t>
            </a:r>
            <a:r>
              <a:rPr lang="ar-JO" sz="3000" dirty="0" err="1" smtClean="0">
                <a:solidFill>
                  <a:schemeClr val="dk1"/>
                </a:solidFill>
              </a:rPr>
              <a:t>نا</a:t>
            </a:r>
            <a:r>
              <a:rPr lang="iw-IL" sz="3000" dirty="0" smtClean="0">
                <a:solidFill>
                  <a:schemeClr val="dk1"/>
                </a:solidFill>
              </a:rPr>
              <a:t> </a:t>
            </a:r>
            <a:r>
              <a:rPr lang="iw-IL" sz="3000" dirty="0">
                <a:solidFill>
                  <a:schemeClr val="dk1"/>
                </a:solidFill>
              </a:rPr>
              <a:t>المنزل على سطحه؟</a:t>
            </a:r>
            <a:endParaRPr dirty="0"/>
          </a:p>
          <a:p>
            <a:pPr marL="457200" lvl="0" indent="-228600" algn="r" rtl="1">
              <a:lnSpc>
                <a:spcPct val="90000"/>
              </a:lnSpc>
              <a:spcBef>
                <a:spcPts val="1000"/>
              </a:spcBef>
              <a:spcAft>
                <a:spcPts val="0"/>
              </a:spcAft>
              <a:buClr>
                <a:schemeClr val="accent2"/>
              </a:buClr>
              <a:buSzPts val="2600"/>
              <a:buNone/>
            </a:pPr>
            <a:endParaRPr sz="3000" dirty="0">
              <a:solidFill>
                <a:schemeClr val="dk1"/>
              </a:solidFill>
            </a:endParaRPr>
          </a:p>
        </p:txBody>
      </p:sp>
      <p:sp>
        <p:nvSpPr>
          <p:cNvPr id="283" name="Google Shape;283;p44"/>
          <p:cNvSpPr/>
          <p:nvPr/>
        </p:nvSpPr>
        <p:spPr>
          <a:xfrm>
            <a:off x="793957" y="6318444"/>
            <a:ext cx="466826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מיכה אולמן, </a:t>
            </a:r>
            <a:r>
              <a:rPr lang="iw-IL" sz="1400" b="1" i="0" u="none" strike="noStrike" cap="none">
                <a:solidFill>
                  <a:srgbClr val="000000"/>
                </a:solidFill>
                <a:latin typeface="Arial"/>
                <a:ea typeface="Arial"/>
                <a:cs typeface="Arial"/>
                <a:sym typeface="Arial"/>
              </a:rPr>
              <a:t>חצות, מן הסדרה "מְכלים" </a:t>
            </a:r>
            <a:r>
              <a:rPr lang="iw-IL" sz="1400" b="0" i="0" u="none" strike="noStrike" cap="none">
                <a:solidFill>
                  <a:srgbClr val="000000"/>
                </a:solidFill>
                <a:latin typeface="Arial"/>
                <a:ea typeface="Arial"/>
                <a:cs typeface="Arial"/>
                <a:sym typeface="Arial"/>
              </a:rPr>
              <a:t>ברזל וחול חמרה, 1988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ميخا أولمان ، منتصف الليل ، من سلسلة "حاويات" حديد ورمل حمرا ، 1988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4912393" y="465164"/>
            <a:ext cx="6794092" cy="1325563"/>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غرف </a:t>
            </a:r>
            <a:r>
              <a:rPr lang="iw-IL" sz="4800" dirty="0" smtClean="0">
                <a:solidFill>
                  <a:schemeClr val="accent1"/>
                </a:solidFill>
              </a:rPr>
              <a:t>المعيشة</a:t>
            </a:r>
            <a:r>
              <a:rPr lang="ar-JO" sz="4800" dirty="0" smtClean="0">
                <a:solidFill>
                  <a:schemeClr val="accent1"/>
                </a:solidFill>
              </a:rPr>
              <a:t> من أعمال </a:t>
            </a:r>
            <a:r>
              <a:rPr lang="iw-IL" sz="4800" dirty="0" smtClean="0">
                <a:solidFill>
                  <a:schemeClr val="accent1"/>
                </a:solidFill>
              </a:rPr>
              <a:t>أفشالوم </a:t>
            </a:r>
            <a:endParaRPr sz="4800" dirty="0">
              <a:solidFill>
                <a:schemeClr val="accent1"/>
              </a:solidFill>
            </a:endParaRPr>
          </a:p>
        </p:txBody>
      </p:sp>
      <p:pic>
        <p:nvPicPr>
          <p:cNvPr id="290" name="Google Shape;290;p45"/>
          <p:cNvPicPr preferRelativeResize="0"/>
          <p:nvPr/>
        </p:nvPicPr>
        <p:blipFill rotWithShape="1">
          <a:blip r:embed="rId3">
            <a:alphaModFix/>
          </a:blip>
          <a:srcRect/>
          <a:stretch/>
        </p:blipFill>
        <p:spPr>
          <a:xfrm>
            <a:off x="672158" y="512956"/>
            <a:ext cx="4240235" cy="5642518"/>
          </a:xfrm>
          <a:prstGeom prst="rect">
            <a:avLst/>
          </a:prstGeom>
          <a:noFill/>
          <a:ln>
            <a:noFill/>
          </a:ln>
        </p:spPr>
      </p:pic>
      <p:sp>
        <p:nvSpPr>
          <p:cNvPr id="291" name="Google Shape;291;p45"/>
          <p:cNvSpPr txBox="1">
            <a:spLocks noGrp="1"/>
          </p:cNvSpPr>
          <p:nvPr>
            <p:ph type="body" idx="2"/>
          </p:nvPr>
        </p:nvSpPr>
        <p:spPr>
          <a:xfrm>
            <a:off x="5294877" y="1601208"/>
            <a:ext cx="6682201" cy="4614516"/>
          </a:xfrm>
          <a:prstGeom prst="rect">
            <a:avLst/>
          </a:prstGeom>
          <a:noFill/>
          <a:ln>
            <a:noFill/>
          </a:ln>
        </p:spPr>
        <p:txBody>
          <a:bodyPr spcFirstLastPara="1" wrap="square" lIns="91425" tIns="45700" rIns="91425" bIns="45700" anchor="t" anchorCtr="0">
            <a:noAutofit/>
          </a:bodyPr>
          <a:lstStyle/>
          <a:p>
            <a:pPr marL="457200" lvl="0" indent="-393700" algn="r" rtl="1">
              <a:lnSpc>
                <a:spcPct val="90000"/>
              </a:lnSpc>
              <a:spcBef>
                <a:spcPts val="1000"/>
              </a:spcBef>
              <a:spcAft>
                <a:spcPts val="0"/>
              </a:spcAft>
              <a:buClr>
                <a:schemeClr val="accent2"/>
              </a:buClr>
              <a:buSzPts val="2600"/>
              <a:buChar char="•"/>
            </a:pPr>
            <a:r>
              <a:rPr lang="iw-IL" sz="3600" dirty="0"/>
              <a:t>أنشأ الفنان أفشالوم غرف معيشة صغيرة تتسع لشخص واحد فقط.</a:t>
            </a:r>
            <a:endParaRPr sz="3200" dirty="0"/>
          </a:p>
          <a:p>
            <a:pPr lvl="0"/>
            <a:r>
              <a:rPr lang="iw-IL" sz="3600" dirty="0"/>
              <a:t>قام ببنائها من رقائق الخشب </a:t>
            </a:r>
            <a:r>
              <a:rPr lang="iw-IL" sz="3600" dirty="0" smtClean="0"/>
              <a:t>و</a:t>
            </a:r>
            <a:r>
              <a:rPr lang="ar-JO" sz="3600" dirty="0" smtClean="0"/>
              <a:t>استخدم </a:t>
            </a:r>
            <a:r>
              <a:rPr lang="iw-IL" sz="3600" dirty="0" smtClean="0"/>
              <a:t>الورق </a:t>
            </a:r>
            <a:r>
              <a:rPr lang="iw-IL" sz="3600" dirty="0"/>
              <a:t>المقوى </a:t>
            </a:r>
            <a:r>
              <a:rPr lang="iw-IL" sz="3600" dirty="0" smtClean="0"/>
              <a:t>بلون </a:t>
            </a:r>
            <a:r>
              <a:rPr lang="iw-IL" sz="3600" dirty="0"/>
              <a:t>واحد فقط </a:t>
            </a:r>
            <a:r>
              <a:rPr lang="iw-IL" sz="3600" dirty="0" smtClean="0"/>
              <a:t>-</a:t>
            </a:r>
            <a:r>
              <a:rPr lang="ar-JO" sz="3600" dirty="0" smtClean="0"/>
              <a:t> </a:t>
            </a:r>
            <a:r>
              <a:rPr lang="iw-IL" sz="3600" dirty="0" smtClean="0"/>
              <a:t> </a:t>
            </a:r>
            <a:r>
              <a:rPr lang="iw-IL" sz="3600" dirty="0"/>
              <a:t>أبيض.</a:t>
            </a:r>
            <a:endParaRPr sz="3200" dirty="0"/>
          </a:p>
          <a:p>
            <a:pPr marL="457200" lvl="0" indent="-393700" algn="r" rtl="1">
              <a:lnSpc>
                <a:spcPct val="90000"/>
              </a:lnSpc>
              <a:spcBef>
                <a:spcPts val="1000"/>
              </a:spcBef>
              <a:spcAft>
                <a:spcPts val="0"/>
              </a:spcAft>
              <a:buClr>
                <a:schemeClr val="accent2"/>
              </a:buClr>
              <a:buSzPts val="2600"/>
              <a:buChar char="•"/>
            </a:pPr>
            <a:r>
              <a:rPr lang="iw-IL" sz="3600" dirty="0"/>
              <a:t>ما هي الأجواء التي تعكسها هذه "المنازل"؟</a:t>
            </a:r>
            <a:endParaRPr sz="3200" dirty="0"/>
          </a:p>
          <a:p>
            <a:pPr marL="457200" lvl="0" indent="-393700" algn="r" rtl="1">
              <a:lnSpc>
                <a:spcPct val="90000"/>
              </a:lnSpc>
              <a:spcBef>
                <a:spcPts val="1000"/>
              </a:spcBef>
              <a:spcAft>
                <a:spcPts val="0"/>
              </a:spcAft>
              <a:buClr>
                <a:schemeClr val="accent2"/>
              </a:buClr>
              <a:buSzPts val="2600"/>
              <a:buChar char="•"/>
            </a:pPr>
            <a:r>
              <a:rPr lang="iw-IL" sz="3600" dirty="0"/>
              <a:t>حسب رأيك كيف يشعر شخص يعيش في مثل هذا المنزل؟</a:t>
            </a:r>
            <a:endParaRPr sz="3600" dirty="0"/>
          </a:p>
        </p:txBody>
      </p:sp>
      <p:sp>
        <p:nvSpPr>
          <p:cNvPr id="292" name="Google Shape;292;p45"/>
          <p:cNvSpPr/>
          <p:nvPr/>
        </p:nvSpPr>
        <p:spPr>
          <a:xfrm>
            <a:off x="363879" y="6155474"/>
            <a:ext cx="487505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dirty="0">
                <a:solidFill>
                  <a:srgbClr val="000000"/>
                </a:solidFill>
                <a:latin typeface="Arial"/>
                <a:ea typeface="Arial"/>
                <a:cs typeface="Arial"/>
                <a:sym typeface="Arial"/>
              </a:rPr>
              <a:t>אבשלום, תא מס' 6, 1991, עץ, קרטון, צבע לבן, ניאון ופרספקס,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iw-IL" sz="1400" b="0" i="0" u="none" strike="noStrike" cap="none" dirty="0">
                <a:solidFill>
                  <a:srgbClr val="000000"/>
                </a:solidFill>
                <a:latin typeface="Arial"/>
                <a:ea typeface="Arial"/>
                <a:cs typeface="Arial"/>
                <a:sym typeface="Arial"/>
              </a:rPr>
              <a:t>أبشالوم ، الخلية رقم 6 ، 1991 ، خشب ، كرتون ، أبيض ، نيون وبليكسي جلاس</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6"/>
          <p:cNvSpPr txBox="1">
            <a:spLocks noGrp="1"/>
          </p:cNvSpPr>
          <p:nvPr>
            <p:ph type="title"/>
          </p:nvPr>
        </p:nvSpPr>
        <p:spPr>
          <a:xfrm>
            <a:off x="489022" y="456539"/>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لحظة تفكير: ما يعني لك المنزل؟</a:t>
            </a:r>
            <a:endParaRPr sz="4800" dirty="0">
              <a:solidFill>
                <a:schemeClr val="accent1"/>
              </a:solidFill>
            </a:endParaRPr>
          </a:p>
        </p:txBody>
      </p:sp>
      <p:sp>
        <p:nvSpPr>
          <p:cNvPr id="298" name="Google Shape;298;p46"/>
          <p:cNvSpPr txBox="1">
            <a:spLocks noGrp="1"/>
          </p:cNvSpPr>
          <p:nvPr>
            <p:ph type="body" idx="1"/>
          </p:nvPr>
        </p:nvSpPr>
        <p:spPr>
          <a:xfrm>
            <a:off x="818535" y="1672278"/>
            <a:ext cx="10515600" cy="4351338"/>
          </a:xfrm>
          <a:prstGeom prst="rect">
            <a:avLst/>
          </a:prstGeom>
          <a:noFill/>
          <a:ln>
            <a:noFill/>
          </a:ln>
        </p:spPr>
        <p:txBody>
          <a:bodyPr spcFirstLastPara="1" wrap="square" lIns="91425" tIns="45700" rIns="91425" bIns="45700" anchor="t" anchorCtr="0">
            <a:normAutofit/>
          </a:bodyPr>
          <a:lstStyle/>
          <a:p>
            <a:pPr marL="50800" lvl="0" indent="0" algn="r" rtl="1">
              <a:lnSpc>
                <a:spcPct val="90000"/>
              </a:lnSpc>
              <a:spcBef>
                <a:spcPts val="1000"/>
              </a:spcBef>
              <a:spcAft>
                <a:spcPts val="0"/>
              </a:spcAft>
              <a:buClr>
                <a:schemeClr val="accent2"/>
              </a:buClr>
              <a:buSzPts val="2800"/>
              <a:buNone/>
            </a:pPr>
            <a:r>
              <a:rPr lang="iw-IL" sz="3422" dirty="0" smtClean="0"/>
              <a:t>التماثيل </a:t>
            </a:r>
            <a:r>
              <a:rPr lang="iw-IL" sz="3422" dirty="0"/>
              <a:t>والمنحوتات التي شاهدتها تثير أسئلة مختلفة ، مثل:</a:t>
            </a:r>
            <a:endParaRPr dirty="0"/>
          </a:p>
          <a:p>
            <a:pPr marL="457200" lvl="0" indent="-406400" algn="r" rtl="1">
              <a:lnSpc>
                <a:spcPct val="90000"/>
              </a:lnSpc>
              <a:spcBef>
                <a:spcPts val="1000"/>
              </a:spcBef>
              <a:spcAft>
                <a:spcPts val="0"/>
              </a:spcAft>
              <a:buClr>
                <a:schemeClr val="accent2"/>
              </a:buClr>
              <a:buSzPts val="2800"/>
              <a:buChar char="•"/>
            </a:pPr>
            <a:r>
              <a:rPr lang="iw-IL" sz="3422" dirty="0"/>
              <a:t>هل المنزل مصمم لتلبية احتياجاتنا الأساسية </a:t>
            </a:r>
            <a:r>
              <a:rPr lang="iw-IL" sz="3422" dirty="0" smtClean="0"/>
              <a:t>فقط</a:t>
            </a:r>
            <a:r>
              <a:rPr lang="ar-JO" sz="3422" dirty="0"/>
              <a:t>,</a:t>
            </a:r>
            <a:r>
              <a:rPr lang="iw-IL" sz="3422" dirty="0" smtClean="0"/>
              <a:t> </a:t>
            </a:r>
            <a:r>
              <a:rPr lang="iw-IL" sz="3422" dirty="0"/>
              <a:t>مثل النوم والأكل والاستحمام وما شابه؟</a:t>
            </a:r>
            <a:endParaRPr dirty="0"/>
          </a:p>
          <a:p>
            <a:pPr marL="457200" lvl="0" indent="-406400" algn="r" rtl="1">
              <a:lnSpc>
                <a:spcPct val="90000"/>
              </a:lnSpc>
              <a:spcBef>
                <a:spcPts val="1000"/>
              </a:spcBef>
              <a:spcAft>
                <a:spcPts val="0"/>
              </a:spcAft>
              <a:buClr>
                <a:schemeClr val="accent2"/>
              </a:buClr>
              <a:buSzPts val="2800"/>
              <a:buChar char="•"/>
            </a:pPr>
            <a:r>
              <a:rPr lang="iw-IL" sz="3422" dirty="0"/>
              <a:t>ماذا يحدث </a:t>
            </a:r>
            <a:r>
              <a:rPr lang="ar-JO" sz="3422" dirty="0" smtClean="0"/>
              <a:t>للإنسان</a:t>
            </a:r>
            <a:r>
              <a:rPr lang="iw-IL" sz="3422" dirty="0" smtClean="0"/>
              <a:t> </a:t>
            </a:r>
            <a:r>
              <a:rPr lang="iw-IL" sz="3422" dirty="0"/>
              <a:t>المعاصر إذا عاش في </a:t>
            </a:r>
            <a:r>
              <a:rPr lang="ar-JO" sz="3422" dirty="0" smtClean="0"/>
              <a:t>غرف</a:t>
            </a:r>
            <a:r>
              <a:rPr lang="iw-IL" sz="3422" dirty="0" smtClean="0"/>
              <a:t> </a:t>
            </a:r>
            <a:r>
              <a:rPr lang="iw-IL" sz="3422" dirty="0"/>
              <a:t>صغيرة في المدينة؟</a:t>
            </a:r>
            <a:endParaRPr dirty="0"/>
          </a:p>
          <a:p>
            <a:pPr marL="457200" lvl="0" indent="-406400" algn="r" rtl="1">
              <a:lnSpc>
                <a:spcPct val="90000"/>
              </a:lnSpc>
              <a:spcBef>
                <a:spcPts val="1000"/>
              </a:spcBef>
              <a:spcAft>
                <a:spcPts val="0"/>
              </a:spcAft>
              <a:buClr>
                <a:schemeClr val="accent2"/>
              </a:buClr>
              <a:buSzPts val="2800"/>
              <a:buChar char="•"/>
            </a:pPr>
            <a:r>
              <a:rPr lang="iw-IL" sz="3422" dirty="0"/>
              <a:t>ما الذي يحتاجه الشخص لتعريف المبنى على أنه "</a:t>
            </a:r>
            <a:r>
              <a:rPr lang="iw-IL" sz="3422" dirty="0" smtClean="0"/>
              <a:t>منزل</a:t>
            </a:r>
            <a:r>
              <a:rPr lang="ar-JO" sz="3422" dirty="0" smtClean="0"/>
              <a:t> أو </a:t>
            </a:r>
            <a:r>
              <a:rPr lang="iw-IL" sz="3422" dirty="0" smtClean="0"/>
              <a:t>بيت</a:t>
            </a:r>
            <a:r>
              <a:rPr lang="iw-IL" sz="3422" dirty="0"/>
              <a:t>"؟ </a:t>
            </a:r>
            <a:r>
              <a:rPr lang="ar-JO" sz="3422" dirty="0" smtClean="0"/>
              <a:t>(</a:t>
            </a:r>
            <a:r>
              <a:rPr lang="iw-IL" sz="3422" dirty="0" smtClean="0"/>
              <a:t>ربما </a:t>
            </a:r>
            <a:r>
              <a:rPr lang="iw-IL" sz="3422" dirty="0"/>
              <a:t>الكتب والألعاب وأجهزة الكمبيوتر والموسيقى والصور وأفراد الأسرة</a:t>
            </a:r>
            <a:r>
              <a:rPr lang="iw-IL" sz="3422" dirty="0" smtClean="0"/>
              <a:t>؟</a:t>
            </a:r>
            <a:r>
              <a:rPr lang="ar-JO" sz="3422" dirty="0" smtClean="0"/>
              <a:t>)</a:t>
            </a:r>
            <a:endParaRPr dirty="0"/>
          </a:p>
          <a:p>
            <a:pPr marL="457200" lvl="0" indent="-406400" algn="r" rtl="1">
              <a:lnSpc>
                <a:spcPct val="90000"/>
              </a:lnSpc>
              <a:spcBef>
                <a:spcPts val="1000"/>
              </a:spcBef>
              <a:spcAft>
                <a:spcPts val="0"/>
              </a:spcAft>
              <a:buClr>
                <a:schemeClr val="accent2"/>
              </a:buClr>
              <a:buSzPts val="2800"/>
              <a:buChar char="•"/>
            </a:pPr>
            <a:r>
              <a:rPr lang="iw-IL" sz="3422" dirty="0">
                <a:solidFill>
                  <a:srgbClr val="FF215F"/>
                </a:solidFill>
              </a:rPr>
              <a:t>ما الذي تحتاجه لتشعر بالراحة في المنزل؟</a:t>
            </a:r>
            <a:endParaRPr sz="3422" dirty="0">
              <a:solidFill>
                <a:srgbClr val="FF215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smtClean="0">
                <a:solidFill>
                  <a:schemeClr val="accent1"/>
                </a:solidFill>
              </a:rPr>
              <a:t>وما</a:t>
            </a:r>
            <a:r>
              <a:rPr lang="ar-JO" sz="4800" dirty="0" smtClean="0">
                <a:solidFill>
                  <a:schemeClr val="accent1"/>
                </a:solidFill>
              </a:rPr>
              <a:t> هو رأي</a:t>
            </a:r>
            <a:r>
              <a:rPr lang="iw-IL" sz="4800" dirty="0" smtClean="0">
                <a:solidFill>
                  <a:schemeClr val="accent1"/>
                </a:solidFill>
              </a:rPr>
              <a:t> </a:t>
            </a:r>
            <a:r>
              <a:rPr lang="iw-IL" sz="4800" dirty="0">
                <a:solidFill>
                  <a:schemeClr val="accent1"/>
                </a:solidFill>
              </a:rPr>
              <a:t>الفنانات </a:t>
            </a:r>
            <a:r>
              <a:rPr lang="ar-JO" sz="4800" dirty="0" smtClean="0">
                <a:solidFill>
                  <a:schemeClr val="accent1"/>
                </a:solidFill>
              </a:rPr>
              <a:t>:</a:t>
            </a:r>
            <a:endParaRPr sz="4800" dirty="0">
              <a:solidFill>
                <a:schemeClr val="accent1"/>
              </a:solidFill>
            </a:endParaRPr>
          </a:p>
        </p:txBody>
      </p:sp>
      <p:sp>
        <p:nvSpPr>
          <p:cNvPr id="305" name="Google Shape;305;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lvl="0"/>
            <a:r>
              <a:rPr lang="ar-JO" sz="4000" dirty="0" smtClean="0">
                <a:solidFill>
                  <a:schemeClr val="dk1"/>
                </a:solidFill>
              </a:rPr>
              <a:t>الفنانة </a:t>
            </a:r>
            <a:r>
              <a:rPr lang="iw-IL" sz="4000" dirty="0">
                <a:solidFill>
                  <a:srgbClr val="FF215F"/>
                </a:solidFill>
              </a:rPr>
              <a:t>تمار </a:t>
            </a:r>
            <a:r>
              <a:rPr lang="iw-IL" sz="4000" dirty="0" smtClean="0">
                <a:solidFill>
                  <a:srgbClr val="FF215F"/>
                </a:solidFill>
              </a:rPr>
              <a:t>جيتر</a:t>
            </a:r>
            <a:r>
              <a:rPr lang="ar-JO" sz="4000" dirty="0" smtClean="0">
                <a:solidFill>
                  <a:srgbClr val="FF215F"/>
                </a:solidFill>
              </a:rPr>
              <a:t>: "</a:t>
            </a:r>
            <a:r>
              <a:rPr lang="ar-JO" sz="4000" dirty="0" smtClean="0">
                <a:solidFill>
                  <a:schemeClr val="dk1"/>
                </a:solidFill>
              </a:rPr>
              <a:t> </a:t>
            </a:r>
            <a:r>
              <a:rPr lang="iw-IL" sz="4000" dirty="0" smtClean="0">
                <a:solidFill>
                  <a:schemeClr val="dk1"/>
                </a:solidFill>
              </a:rPr>
              <a:t>البيت </a:t>
            </a:r>
            <a:r>
              <a:rPr lang="iw-IL" sz="4000" dirty="0">
                <a:solidFill>
                  <a:schemeClr val="dk1"/>
                </a:solidFill>
              </a:rPr>
              <a:t>هو مكان لتستريح </a:t>
            </a:r>
            <a:r>
              <a:rPr lang="iw-IL" sz="4000" dirty="0" smtClean="0">
                <a:solidFill>
                  <a:schemeClr val="dk1"/>
                </a:solidFill>
              </a:rPr>
              <a:t>فيه</a:t>
            </a:r>
            <a:r>
              <a:rPr lang="ar-JO" sz="4000" dirty="0" smtClean="0">
                <a:solidFill>
                  <a:schemeClr val="dk1"/>
                </a:solidFill>
              </a:rPr>
              <a:t>".</a:t>
            </a:r>
          </a:p>
          <a:p>
            <a:pPr lvl="0"/>
            <a:endParaRPr sz="4000" dirty="0">
              <a:solidFill>
                <a:schemeClr val="dk1"/>
              </a:solidFill>
            </a:endParaRPr>
          </a:p>
          <a:p>
            <a:pPr lvl="0"/>
            <a:r>
              <a:rPr lang="ar-JO" sz="4000" dirty="0" smtClean="0">
                <a:solidFill>
                  <a:schemeClr val="dk1"/>
                </a:solidFill>
              </a:rPr>
              <a:t>الفنانة </a:t>
            </a:r>
            <a:r>
              <a:rPr lang="iw-IL" sz="4000" dirty="0">
                <a:solidFill>
                  <a:srgbClr val="FF215F"/>
                </a:solidFill>
              </a:rPr>
              <a:t>أوريت أدار </a:t>
            </a:r>
            <a:r>
              <a:rPr lang="iw-IL" sz="4000" dirty="0" smtClean="0">
                <a:solidFill>
                  <a:srgbClr val="FF215F"/>
                </a:solidFill>
              </a:rPr>
              <a:t>بخار</a:t>
            </a:r>
            <a:r>
              <a:rPr lang="ar-JO" sz="4000" dirty="0" smtClean="0">
                <a:solidFill>
                  <a:srgbClr val="FF215F"/>
                </a:solidFill>
              </a:rPr>
              <a:t>:</a:t>
            </a:r>
            <a:r>
              <a:rPr lang="ar-JO" sz="4000" dirty="0" smtClean="0">
                <a:solidFill>
                  <a:schemeClr val="dk1"/>
                </a:solidFill>
              </a:rPr>
              <a:t> </a:t>
            </a:r>
            <a:r>
              <a:rPr lang="iw-IL" sz="4000" dirty="0" smtClean="0">
                <a:solidFill>
                  <a:schemeClr val="dk1"/>
                </a:solidFill>
              </a:rPr>
              <a:t>"يجب </a:t>
            </a:r>
            <a:r>
              <a:rPr lang="iw-IL" sz="4000" dirty="0">
                <a:solidFill>
                  <a:schemeClr val="dk1"/>
                </a:solidFill>
              </a:rPr>
              <a:t>أن يكون في المنزل إمكانية للخصوصية والاحتواء, مفضل لأكثر من </a:t>
            </a:r>
            <a:r>
              <a:rPr lang="iw-IL" sz="4000" dirty="0" smtClean="0">
                <a:solidFill>
                  <a:schemeClr val="dk1"/>
                </a:solidFill>
              </a:rPr>
              <a:t>واحد</a:t>
            </a:r>
            <a:r>
              <a:rPr lang="ar-JO" sz="4000" dirty="0" smtClean="0"/>
              <a:t>".</a:t>
            </a:r>
            <a:endParaRPr sz="4000" dirty="0">
              <a:solidFill>
                <a:schemeClr val="dk1"/>
              </a:solidFill>
            </a:endParaRPr>
          </a:p>
          <a:p>
            <a:pPr marL="50800" lvl="0" indent="0" algn="r" rtl="1">
              <a:lnSpc>
                <a:spcPct val="90000"/>
              </a:lnSpc>
              <a:spcBef>
                <a:spcPts val="1000"/>
              </a:spcBef>
              <a:spcAft>
                <a:spcPts val="0"/>
              </a:spcAft>
              <a:buSzPts val="2800"/>
              <a:buNone/>
            </a:pPr>
            <a:r>
              <a:rPr lang="iw-IL" sz="3600" dirty="0">
                <a:solidFill>
                  <a:schemeClr val="dk1"/>
                </a:solidFill>
              </a:rPr>
              <a:t/>
            </a:r>
            <a:br>
              <a:rPr lang="iw-IL" sz="3600" dirty="0">
                <a:solidFill>
                  <a:schemeClr val="dk1"/>
                </a:solidFill>
              </a:rPr>
            </a:br>
            <a:endParaRPr sz="36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smtClean="0">
                <a:solidFill>
                  <a:schemeClr val="accent1"/>
                </a:solidFill>
              </a:rPr>
              <a:t>الآن</a:t>
            </a:r>
            <a:r>
              <a:rPr lang="ar-JO" sz="4800" dirty="0" smtClean="0">
                <a:solidFill>
                  <a:schemeClr val="accent1"/>
                </a:solidFill>
              </a:rPr>
              <a:t> </a:t>
            </a:r>
            <a:r>
              <a:rPr lang="iw-IL" sz="4800" dirty="0" smtClean="0">
                <a:solidFill>
                  <a:schemeClr val="accent1"/>
                </a:solidFill>
              </a:rPr>
              <a:t>سنقوم </a:t>
            </a:r>
            <a:r>
              <a:rPr lang="iw-IL" sz="4800" dirty="0">
                <a:solidFill>
                  <a:schemeClr val="accent1"/>
                </a:solidFill>
              </a:rPr>
              <a:t>بتصميم </a:t>
            </a:r>
            <a:r>
              <a:rPr lang="iw-IL" sz="4800" dirty="0" smtClean="0">
                <a:solidFill>
                  <a:schemeClr val="accent1"/>
                </a:solidFill>
              </a:rPr>
              <a:t>منزل</a:t>
            </a:r>
            <a:r>
              <a:rPr lang="ar-JO" sz="4800" dirty="0">
                <a:solidFill>
                  <a:schemeClr val="accent1"/>
                </a:solidFill>
              </a:rPr>
              <a:t> </a:t>
            </a:r>
            <a:r>
              <a:rPr lang="ar-JO" sz="4800" dirty="0" smtClean="0">
                <a:solidFill>
                  <a:schemeClr val="accent1"/>
                </a:solidFill>
              </a:rPr>
              <a:t>أو </a:t>
            </a:r>
            <a:r>
              <a:rPr lang="iw-IL" sz="4800" dirty="0" smtClean="0">
                <a:solidFill>
                  <a:schemeClr val="accent1"/>
                </a:solidFill>
              </a:rPr>
              <a:t>بيت </a:t>
            </a:r>
            <a:r>
              <a:rPr lang="iw-IL" sz="4800" dirty="0">
                <a:solidFill>
                  <a:schemeClr val="accent1"/>
                </a:solidFill>
              </a:rPr>
              <a:t>الأحلام..</a:t>
            </a:r>
            <a:endParaRPr sz="4800" dirty="0">
              <a:solidFill>
                <a:schemeClr val="accent1"/>
              </a:solidFill>
            </a:endParaRPr>
          </a:p>
        </p:txBody>
      </p:sp>
      <p:sp>
        <p:nvSpPr>
          <p:cNvPr id="312" name="Google Shape;312;p48"/>
          <p:cNvSpPr txBox="1">
            <a:spLocks noGrp="1"/>
          </p:cNvSpPr>
          <p:nvPr>
            <p:ph type="body" idx="1"/>
          </p:nvPr>
        </p:nvSpPr>
        <p:spPr>
          <a:xfrm>
            <a:off x="0" y="1621864"/>
            <a:ext cx="6616610" cy="4405309"/>
          </a:xfrm>
          <a:prstGeom prst="rect">
            <a:avLst/>
          </a:prstGeom>
          <a:noFill/>
          <a:ln>
            <a:noFill/>
          </a:ln>
        </p:spPr>
        <p:txBody>
          <a:bodyPr spcFirstLastPara="1" wrap="square" lIns="91425" tIns="45700" rIns="91425" bIns="45700" anchor="t" anchorCtr="0">
            <a:noAutofit/>
          </a:bodyPr>
          <a:lstStyle/>
          <a:p>
            <a:pPr marL="571500" lvl="0" indent="-571500" algn="r" rtl="1">
              <a:lnSpc>
                <a:spcPct val="120000"/>
              </a:lnSpc>
              <a:spcBef>
                <a:spcPts val="0"/>
              </a:spcBef>
              <a:spcAft>
                <a:spcPts val="0"/>
              </a:spcAft>
              <a:buSzPts val="2800"/>
              <a:buChar char="•"/>
            </a:pPr>
            <a:r>
              <a:rPr lang="iw-IL" sz="3200" dirty="0"/>
              <a:t>سنقوم بتصميم "منزل </a:t>
            </a:r>
            <a:r>
              <a:rPr lang="iw-IL" sz="3200" dirty="0" smtClean="0"/>
              <a:t>الأحلام"</a:t>
            </a:r>
            <a:r>
              <a:rPr lang="ar-JO" sz="3200" dirty="0" smtClean="0"/>
              <a:t> </a:t>
            </a:r>
            <a:r>
              <a:rPr lang="iw-IL" sz="3200" dirty="0" smtClean="0"/>
              <a:t> </a:t>
            </a:r>
            <a:r>
              <a:rPr lang="iw-IL" sz="3200" dirty="0"/>
              <a:t>الخاص بنا</a:t>
            </a:r>
            <a:endParaRPr sz="3200" dirty="0"/>
          </a:p>
          <a:p>
            <a:pPr marL="571500" lvl="0" indent="-571500" algn="r" rtl="1">
              <a:lnSpc>
                <a:spcPct val="120000"/>
              </a:lnSpc>
              <a:spcBef>
                <a:spcPts val="0"/>
              </a:spcBef>
              <a:spcAft>
                <a:spcPts val="0"/>
              </a:spcAft>
              <a:buSzPts val="2800"/>
              <a:buChar char="•"/>
            </a:pPr>
            <a:r>
              <a:rPr lang="iw-IL" sz="3200" dirty="0"/>
              <a:t>خذ صندوقًا فارغًا أو بريستول</a:t>
            </a:r>
            <a:endParaRPr sz="3200" dirty="0"/>
          </a:p>
          <a:p>
            <a:pPr marL="571500" lvl="0" indent="-571500" algn="r" rtl="1">
              <a:lnSpc>
                <a:spcPct val="120000"/>
              </a:lnSpc>
              <a:spcBef>
                <a:spcPts val="0"/>
              </a:spcBef>
              <a:spcAft>
                <a:spcPts val="0"/>
              </a:spcAft>
              <a:buSzPts val="2800"/>
              <a:buChar char="•"/>
            </a:pPr>
            <a:r>
              <a:rPr lang="iw-IL" sz="3200" dirty="0" smtClean="0"/>
              <a:t>اقطع</a:t>
            </a:r>
            <a:r>
              <a:rPr lang="ar-JO" sz="3200" dirty="0" smtClean="0"/>
              <a:t> (</a:t>
            </a:r>
            <a:r>
              <a:rPr lang="iw-IL" sz="3200" dirty="0" smtClean="0"/>
              <a:t>قص</a:t>
            </a:r>
            <a:r>
              <a:rPr lang="ar-JO" sz="3200" dirty="0" smtClean="0"/>
              <a:t>)</a:t>
            </a:r>
            <a:r>
              <a:rPr lang="iw-IL" sz="3200" dirty="0" smtClean="0"/>
              <a:t> </a:t>
            </a:r>
            <a:r>
              <a:rPr lang="iw-IL" sz="3200" dirty="0"/>
              <a:t>النوافذ والأبواب</a:t>
            </a:r>
            <a:endParaRPr sz="3200" dirty="0"/>
          </a:p>
          <a:p>
            <a:pPr marL="571500" lvl="0" indent="-571500" algn="r" rtl="1">
              <a:lnSpc>
                <a:spcPct val="120000"/>
              </a:lnSpc>
              <a:spcBef>
                <a:spcPts val="0"/>
              </a:spcBef>
              <a:spcAft>
                <a:spcPts val="0"/>
              </a:spcAft>
              <a:buSzPts val="2800"/>
              <a:buChar char="•"/>
            </a:pPr>
            <a:r>
              <a:rPr lang="iw-IL" sz="3200" dirty="0"/>
              <a:t>قم بطلاء المنزل من الخارج ، أضف الستائر ، سقف القرميد ، الممر ، العشب </a:t>
            </a:r>
            <a:r>
              <a:rPr lang="iw-IL" sz="3200" dirty="0" smtClean="0"/>
              <a:t>والساحة </a:t>
            </a:r>
            <a:r>
              <a:rPr lang="iw-IL" sz="3200" dirty="0"/>
              <a:t>أو أي شيء آخر </a:t>
            </a:r>
            <a:r>
              <a:rPr lang="iw-IL" sz="3200" dirty="0" smtClean="0"/>
              <a:t>تريده</a:t>
            </a:r>
            <a:r>
              <a:rPr lang="ar-JO" sz="3200" dirty="0" smtClean="0"/>
              <a:t> (مثل الحيوانات الاليفة وغيرها).</a:t>
            </a:r>
            <a:endParaRPr sz="3200" dirty="0"/>
          </a:p>
          <a:p>
            <a:pPr marL="0" lvl="0" indent="0" algn="r" rtl="1">
              <a:lnSpc>
                <a:spcPct val="120000"/>
              </a:lnSpc>
              <a:spcBef>
                <a:spcPts val="0"/>
              </a:spcBef>
              <a:spcAft>
                <a:spcPts val="0"/>
              </a:spcAft>
              <a:buSzPts val="2800"/>
              <a:buNone/>
            </a:pPr>
            <a:r>
              <a:rPr lang="iw-IL" sz="3200" dirty="0"/>
              <a:t>        </a:t>
            </a:r>
            <a:endParaRPr sz="3200" dirty="0"/>
          </a:p>
        </p:txBody>
      </p:sp>
      <p:sp>
        <p:nvSpPr>
          <p:cNvPr id="313" name="Google Shape;313;p48"/>
          <p:cNvSpPr txBox="1">
            <a:spLocks noGrp="1"/>
          </p:cNvSpPr>
          <p:nvPr>
            <p:ph type="body" idx="2"/>
          </p:nvPr>
        </p:nvSpPr>
        <p:spPr>
          <a:xfrm>
            <a:off x="6260122" y="1825625"/>
            <a:ext cx="5093677" cy="4351338"/>
          </a:xfrm>
          <a:prstGeom prst="rect">
            <a:avLst/>
          </a:prstGeom>
          <a:noFill/>
          <a:ln>
            <a:noFill/>
          </a:ln>
        </p:spPr>
        <p:txBody>
          <a:bodyPr spcFirstLastPara="1" wrap="square" lIns="91425" tIns="45700" rIns="91425" bIns="45700" anchor="t" anchorCtr="0">
            <a:normAutofit/>
          </a:bodyPr>
          <a:lstStyle/>
          <a:p>
            <a:pPr marL="0" lvl="0" indent="0" algn="r" rtl="1">
              <a:lnSpc>
                <a:spcPct val="120000"/>
              </a:lnSpc>
              <a:spcBef>
                <a:spcPts val="0"/>
              </a:spcBef>
              <a:spcAft>
                <a:spcPts val="0"/>
              </a:spcAft>
              <a:buSzPts val="2800"/>
              <a:buNone/>
            </a:pPr>
            <a:endParaRPr dirty="0"/>
          </a:p>
          <a:p>
            <a:pPr marL="457200" marR="0" lvl="0" indent="-228600" algn="r" rtl="1">
              <a:lnSpc>
                <a:spcPct val="100000"/>
              </a:lnSpc>
              <a:spcBef>
                <a:spcPts val="1000"/>
              </a:spcBef>
              <a:spcAft>
                <a:spcPts val="0"/>
              </a:spcAft>
              <a:buClr>
                <a:schemeClr val="accent2"/>
              </a:buClr>
              <a:buSzPts val="2800"/>
              <a:buFont typeface="Arial"/>
              <a:buNone/>
            </a:pPr>
            <a:endParaRPr dirty="0"/>
          </a:p>
        </p:txBody>
      </p:sp>
      <p:pic>
        <p:nvPicPr>
          <p:cNvPr id="314" name="Google Shape;314;p48"/>
          <p:cNvPicPr preferRelativeResize="0"/>
          <p:nvPr/>
        </p:nvPicPr>
        <p:blipFill>
          <a:blip r:embed="rId3">
            <a:alphaModFix/>
          </a:blip>
          <a:stretch>
            <a:fillRect/>
          </a:stretch>
        </p:blipFill>
        <p:spPr>
          <a:xfrm>
            <a:off x="6904450" y="1923600"/>
            <a:ext cx="4572000" cy="3429000"/>
          </a:xfrm>
          <a:prstGeom prst="rect">
            <a:avLst/>
          </a:prstGeom>
          <a:noFill/>
          <a:ln>
            <a:noFill/>
          </a:ln>
        </p:spPr>
      </p:pic>
      <p:sp>
        <p:nvSpPr>
          <p:cNvPr id="2" name="TextBox 1"/>
          <p:cNvSpPr txBox="1"/>
          <p:nvPr/>
        </p:nvSpPr>
        <p:spPr>
          <a:xfrm>
            <a:off x="5024285" y="6081578"/>
            <a:ext cx="3310759" cy="584775"/>
          </a:xfrm>
          <a:prstGeom prst="rect">
            <a:avLst/>
          </a:prstGeom>
          <a:noFill/>
        </p:spPr>
        <p:txBody>
          <a:bodyPr wrap="square" rtlCol="1">
            <a:spAutoFit/>
          </a:bodyPr>
          <a:lstStyle/>
          <a:p>
            <a:r>
              <a:rPr lang="ar-JO" sz="3200" dirty="0">
                <a:solidFill>
                  <a:srgbClr val="424242"/>
                </a:solidFill>
                <a:latin typeface="Calibri"/>
                <a:ea typeface="Calibri"/>
                <a:cs typeface="Calibri"/>
                <a:sym typeface="Calibri"/>
              </a:rPr>
              <a:t> </a:t>
            </a:r>
            <a:r>
              <a:rPr lang="iw-IL" sz="3200" dirty="0">
                <a:solidFill>
                  <a:srgbClr val="424242"/>
                </a:solidFill>
                <a:latin typeface="Calibri"/>
                <a:ea typeface="Calibri"/>
                <a:cs typeface="Calibri"/>
                <a:sym typeface="Calibri"/>
              </a:rPr>
              <a:t>حظًّا سعيدًا </a:t>
            </a:r>
            <a:r>
              <a:rPr lang="iw-IL" sz="3200" dirty="0" smtClean="0">
                <a:solidFill>
                  <a:srgbClr val="424242"/>
                </a:solidFill>
                <a:latin typeface="Calibri"/>
                <a:ea typeface="Calibri"/>
                <a:cs typeface="Calibri"/>
              </a:rPr>
              <a:t>ومرحًا</a:t>
            </a:r>
            <a:r>
              <a:rPr lang="ar-JO" sz="3200" dirty="0" smtClean="0">
                <a:solidFill>
                  <a:srgbClr val="424242"/>
                </a:solidFill>
                <a:latin typeface="Calibri"/>
                <a:ea typeface="Calibri"/>
                <a:cs typeface="Calibri"/>
              </a:rPr>
              <a:t> !</a:t>
            </a:r>
            <a:endParaRPr lang="he-IL"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SzPts val="4400"/>
              <a:buNone/>
            </a:pPr>
            <a:r>
              <a:rPr lang="iw-IL" sz="4800" dirty="0">
                <a:solidFill>
                  <a:schemeClr val="accent1"/>
                </a:solidFill>
              </a:rPr>
              <a:t>ماذا نحتاج للدرس؟</a:t>
            </a:r>
            <a:endParaRPr sz="4800" dirty="0">
              <a:solidFill>
                <a:schemeClr val="accent1"/>
              </a:solidFill>
            </a:endParaRPr>
          </a:p>
        </p:txBody>
      </p:sp>
      <p:pic>
        <p:nvPicPr>
          <p:cNvPr id="175" name="Google Shape;175;p33" descr="https://lh6.googleusercontent.com/-eMfgnnBoalvwbez5LUw5fZPMaUF8tLsgEVyqpJZSRs6vUI-NBsUhcyAWwnkeS-dJMoc4mM-f3uaUsKp7KMQq3UwLMstbZQn1kbiskhzS1RvPVMPnFRl-B8eENN1txrr"/>
          <p:cNvPicPr preferRelativeResize="0"/>
          <p:nvPr/>
        </p:nvPicPr>
        <p:blipFill rotWithShape="1">
          <a:blip r:embed="rId3">
            <a:alphaModFix/>
          </a:blip>
          <a:srcRect/>
          <a:stretch/>
        </p:blipFill>
        <p:spPr>
          <a:xfrm rot="793844">
            <a:off x="343851" y="3891874"/>
            <a:ext cx="973634" cy="1615931"/>
          </a:xfrm>
          <a:prstGeom prst="rect">
            <a:avLst/>
          </a:prstGeom>
          <a:noFill/>
          <a:ln>
            <a:noFill/>
          </a:ln>
        </p:spPr>
      </p:pic>
      <p:pic>
        <p:nvPicPr>
          <p:cNvPr id="176" name="Google Shape;176;p33"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8468960">
            <a:off x="3708417" y="1743117"/>
            <a:ext cx="1771057" cy="740845"/>
          </a:xfrm>
          <a:prstGeom prst="rect">
            <a:avLst/>
          </a:prstGeom>
          <a:noFill/>
          <a:ln>
            <a:noFill/>
          </a:ln>
        </p:spPr>
      </p:pic>
      <p:pic>
        <p:nvPicPr>
          <p:cNvPr id="177" name="Google Shape;177;p33" descr="https://lh5.googleusercontent.com/ZDoHST6h1OCX-u3R0_z7nNa7SfU7HmVM0D695YAePInfr_qNfjeMwiGEv5CWrEZg9NKaTDrt37AL_GYzZsegn6rlPlFCY3VeGszqUWVyGIQFv4vSJtyKvfOsQffjTrz2"/>
          <p:cNvPicPr preferRelativeResize="0"/>
          <p:nvPr/>
        </p:nvPicPr>
        <p:blipFill rotWithShape="1">
          <a:blip r:embed="rId5">
            <a:alphaModFix/>
          </a:blip>
          <a:srcRect/>
          <a:stretch/>
        </p:blipFill>
        <p:spPr>
          <a:xfrm>
            <a:off x="2848587" y="3881002"/>
            <a:ext cx="1360364" cy="1637664"/>
          </a:xfrm>
          <a:prstGeom prst="rect">
            <a:avLst/>
          </a:prstGeom>
          <a:noFill/>
          <a:ln>
            <a:noFill/>
          </a:ln>
        </p:spPr>
      </p:pic>
      <p:pic>
        <p:nvPicPr>
          <p:cNvPr id="178" name="Google Shape;178;p33"/>
          <p:cNvPicPr preferRelativeResize="0"/>
          <p:nvPr/>
        </p:nvPicPr>
        <p:blipFill rotWithShape="1">
          <a:blip r:embed="rId6">
            <a:alphaModFix/>
          </a:blip>
          <a:srcRect/>
          <a:stretch/>
        </p:blipFill>
        <p:spPr>
          <a:xfrm>
            <a:off x="735486" y="721872"/>
            <a:ext cx="2571750" cy="2371725"/>
          </a:xfrm>
          <a:prstGeom prst="rect">
            <a:avLst/>
          </a:prstGeom>
          <a:noFill/>
          <a:ln>
            <a:noFill/>
          </a:ln>
        </p:spPr>
      </p:pic>
      <p:sp>
        <p:nvSpPr>
          <p:cNvPr id="179" name="Google Shape;179;p33"/>
          <p:cNvSpPr txBox="1"/>
          <p:nvPr/>
        </p:nvSpPr>
        <p:spPr>
          <a:xfrm>
            <a:off x="8446950" y="1585500"/>
            <a:ext cx="3010800" cy="2216400"/>
          </a:xfrm>
          <a:prstGeom prst="rect">
            <a:avLst/>
          </a:prstGeom>
          <a:noFill/>
          <a:ln>
            <a:noFill/>
          </a:ln>
        </p:spPr>
        <p:txBody>
          <a:bodyPr spcFirstLastPara="1" wrap="square" lIns="91425" tIns="91425" rIns="91425" bIns="91425" anchor="t" anchorCtr="0">
            <a:noAutofit/>
          </a:bodyPr>
          <a:lstStyle/>
          <a:p>
            <a:pPr marL="457200" lvl="0" indent="-469900" algn="r" rtl="1">
              <a:spcBef>
                <a:spcPts val="0"/>
              </a:spcBef>
              <a:spcAft>
                <a:spcPts val="0"/>
              </a:spcAft>
              <a:buSzPts val="3800"/>
              <a:buFont typeface="Calibri"/>
              <a:buAutoNum type="arabicPeriod"/>
            </a:pPr>
            <a:r>
              <a:rPr lang="iw-IL" sz="3800">
                <a:latin typeface="Calibri"/>
                <a:ea typeface="Calibri"/>
                <a:cs typeface="Calibri"/>
                <a:sym typeface="Calibri"/>
              </a:rPr>
              <a:t>كراتين</a:t>
            </a:r>
            <a:endParaRPr sz="3800">
              <a:latin typeface="Calibri"/>
              <a:ea typeface="Calibri"/>
              <a:cs typeface="Calibri"/>
              <a:sym typeface="Calibri"/>
            </a:endParaRPr>
          </a:p>
          <a:p>
            <a:pPr marL="457200" lvl="0" indent="-469900" algn="r" rtl="1">
              <a:spcBef>
                <a:spcPts val="0"/>
              </a:spcBef>
              <a:spcAft>
                <a:spcPts val="0"/>
              </a:spcAft>
              <a:buSzPts val="3800"/>
              <a:buFont typeface="Calibri"/>
              <a:buAutoNum type="arabicPeriod"/>
            </a:pPr>
            <a:r>
              <a:rPr lang="iw-IL" sz="3800">
                <a:latin typeface="Calibri"/>
                <a:ea typeface="Calibri"/>
                <a:cs typeface="Calibri"/>
                <a:sym typeface="Calibri"/>
              </a:rPr>
              <a:t>ورق ابيض </a:t>
            </a:r>
            <a:endParaRPr sz="3800">
              <a:latin typeface="Calibri"/>
              <a:ea typeface="Calibri"/>
              <a:cs typeface="Calibri"/>
              <a:sym typeface="Calibri"/>
            </a:endParaRPr>
          </a:p>
          <a:p>
            <a:pPr marL="457200" lvl="0" indent="-469900" algn="r" rtl="1">
              <a:spcBef>
                <a:spcPts val="0"/>
              </a:spcBef>
              <a:spcAft>
                <a:spcPts val="0"/>
              </a:spcAft>
              <a:buSzPts val="3800"/>
              <a:buFont typeface="Calibri"/>
              <a:buAutoNum type="arabicPeriod"/>
            </a:pPr>
            <a:r>
              <a:rPr lang="iw-IL" sz="3800">
                <a:latin typeface="Calibri"/>
                <a:ea typeface="Calibri"/>
                <a:cs typeface="Calibri"/>
                <a:sym typeface="Calibri"/>
              </a:rPr>
              <a:t>بريستول ملون</a:t>
            </a:r>
            <a:endParaRPr sz="3800">
              <a:latin typeface="Calibri"/>
              <a:ea typeface="Calibri"/>
              <a:cs typeface="Calibri"/>
              <a:sym typeface="Calibri"/>
            </a:endParaRPr>
          </a:p>
          <a:p>
            <a:pPr marL="457200" lvl="0" indent="-469900" algn="r" rtl="1">
              <a:spcBef>
                <a:spcPts val="0"/>
              </a:spcBef>
              <a:spcAft>
                <a:spcPts val="0"/>
              </a:spcAft>
              <a:buSzPts val="3800"/>
              <a:buFont typeface="Calibri"/>
              <a:buAutoNum type="arabicPeriod"/>
            </a:pPr>
            <a:r>
              <a:rPr lang="iw-IL" sz="3800">
                <a:latin typeface="Calibri"/>
                <a:ea typeface="Calibri"/>
                <a:cs typeface="Calibri"/>
                <a:sym typeface="Calibri"/>
              </a:rPr>
              <a:t>مقص</a:t>
            </a:r>
            <a:endParaRPr sz="3800">
              <a:latin typeface="Calibri"/>
              <a:ea typeface="Calibri"/>
              <a:cs typeface="Calibri"/>
              <a:sym typeface="Calibri"/>
            </a:endParaRPr>
          </a:p>
          <a:p>
            <a:pPr marL="457200" lvl="0" indent="-469900" algn="r" rtl="1">
              <a:spcBef>
                <a:spcPts val="0"/>
              </a:spcBef>
              <a:spcAft>
                <a:spcPts val="0"/>
              </a:spcAft>
              <a:buSzPts val="3800"/>
              <a:buFont typeface="Calibri"/>
              <a:buAutoNum type="arabicPeriod"/>
            </a:pPr>
            <a:r>
              <a:rPr lang="iw-IL" sz="3800">
                <a:latin typeface="Calibri"/>
                <a:ea typeface="Calibri"/>
                <a:cs typeface="Calibri"/>
                <a:sym typeface="Calibri"/>
              </a:rPr>
              <a:t>صمغ</a:t>
            </a:r>
            <a:endParaRPr sz="3800">
              <a:latin typeface="Calibri"/>
              <a:ea typeface="Calibri"/>
              <a:cs typeface="Calibri"/>
              <a:sym typeface="Calibri"/>
            </a:endParaRPr>
          </a:p>
          <a:p>
            <a:pPr marL="457200" lvl="0" indent="-469900" algn="r" rtl="1">
              <a:spcBef>
                <a:spcPts val="0"/>
              </a:spcBef>
              <a:spcAft>
                <a:spcPts val="0"/>
              </a:spcAft>
              <a:buSzPts val="3800"/>
              <a:buFont typeface="Calibri"/>
              <a:buAutoNum type="arabicPeriod"/>
            </a:pPr>
            <a:r>
              <a:rPr lang="iw-IL" sz="3800">
                <a:latin typeface="Calibri"/>
                <a:ea typeface="Calibri"/>
                <a:cs typeface="Calibri"/>
                <a:sym typeface="Calibri"/>
              </a:rPr>
              <a:t>قلم رصاص</a:t>
            </a:r>
            <a:endParaRPr sz="3800">
              <a:latin typeface="Calibri"/>
              <a:ea typeface="Calibri"/>
              <a:cs typeface="Calibri"/>
              <a:sym typeface="Calibri"/>
            </a:endParaRPr>
          </a:p>
          <a:p>
            <a:pPr marL="457200" lvl="0" indent="-469900" algn="r" rtl="1">
              <a:spcBef>
                <a:spcPts val="0"/>
              </a:spcBef>
              <a:spcAft>
                <a:spcPts val="0"/>
              </a:spcAft>
              <a:buSzPts val="3800"/>
              <a:buFont typeface="Calibri"/>
              <a:buAutoNum type="arabicPeriod"/>
            </a:pPr>
            <a:r>
              <a:rPr lang="iw-IL" sz="3800">
                <a:latin typeface="Calibri"/>
                <a:ea typeface="Calibri"/>
                <a:cs typeface="Calibri"/>
                <a:sym typeface="Calibri"/>
              </a:rPr>
              <a:t>والوان</a:t>
            </a:r>
            <a:endParaRPr sz="3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838200" y="365125"/>
            <a:ext cx="10515600" cy="1017815"/>
          </a:xfrm>
          <a:prstGeom prst="rect">
            <a:avLst/>
          </a:prstGeom>
          <a:noFill/>
          <a:ln>
            <a:noFill/>
          </a:ln>
        </p:spPr>
        <p:txBody>
          <a:bodyPr spcFirstLastPara="1" wrap="square" lIns="91425" tIns="45700" rIns="91425" bIns="45700" anchor="ctr" anchorCtr="0">
            <a:normAutofit/>
          </a:bodyPr>
          <a:lstStyle/>
          <a:p>
            <a:pPr lvl="0"/>
            <a:r>
              <a:rPr lang="iw-IL" sz="4800" dirty="0">
                <a:solidFill>
                  <a:schemeClr val="accent1"/>
                </a:solidFill>
              </a:rPr>
              <a:t>ماذا تعني لكم كلمة </a:t>
            </a:r>
            <a:r>
              <a:rPr lang="iw-IL" sz="4800" dirty="0" smtClean="0">
                <a:solidFill>
                  <a:schemeClr val="accent1"/>
                </a:solidFill>
              </a:rPr>
              <a:t>منزل</a:t>
            </a:r>
            <a:r>
              <a:rPr lang="ar-JO" sz="4800" dirty="0" smtClean="0">
                <a:solidFill>
                  <a:schemeClr val="accent1"/>
                </a:solidFill>
              </a:rPr>
              <a:t> أو </a:t>
            </a:r>
            <a:r>
              <a:rPr lang="iw-IL" sz="4800" dirty="0" smtClean="0">
                <a:solidFill>
                  <a:schemeClr val="accent1"/>
                </a:solidFill>
              </a:rPr>
              <a:t>بيت؟</a:t>
            </a:r>
            <a:endParaRPr sz="4800" dirty="0">
              <a:solidFill>
                <a:schemeClr val="accent1"/>
              </a:solidFill>
            </a:endParaRPr>
          </a:p>
        </p:txBody>
      </p:sp>
      <p:sp>
        <p:nvSpPr>
          <p:cNvPr id="186" name="Google Shape;186;p34"/>
          <p:cNvSpPr txBox="1">
            <a:spLocks noGrp="1"/>
          </p:cNvSpPr>
          <p:nvPr>
            <p:ph type="body" idx="1"/>
          </p:nvPr>
        </p:nvSpPr>
        <p:spPr>
          <a:xfrm>
            <a:off x="865046" y="1825625"/>
            <a:ext cx="5154754" cy="4351338"/>
          </a:xfrm>
          <a:prstGeom prst="rect">
            <a:avLst/>
          </a:prstGeom>
          <a:noFill/>
          <a:ln>
            <a:noFill/>
          </a:ln>
        </p:spPr>
        <p:txBody>
          <a:bodyPr spcFirstLastPara="1" wrap="square" lIns="91425" tIns="45700" rIns="91425" bIns="45700" anchor="t" anchorCtr="0">
            <a:normAutofit/>
          </a:bodyPr>
          <a:lstStyle/>
          <a:p>
            <a:pPr marL="457200" marR="0" lvl="0" indent="-228600" algn="r" rtl="1">
              <a:lnSpc>
                <a:spcPct val="100000"/>
              </a:lnSpc>
              <a:spcBef>
                <a:spcPts val="1000"/>
              </a:spcBef>
              <a:spcAft>
                <a:spcPts val="0"/>
              </a:spcAft>
              <a:buClr>
                <a:schemeClr val="accent2"/>
              </a:buClr>
              <a:buSzPts val="2800"/>
              <a:buFont typeface="Arial"/>
              <a:buNone/>
            </a:pPr>
            <a:endParaRPr/>
          </a:p>
        </p:txBody>
      </p:sp>
      <p:sp>
        <p:nvSpPr>
          <p:cNvPr id="187" name="Google Shape;187;p34"/>
          <p:cNvSpPr txBox="1">
            <a:spLocks noGrp="1"/>
          </p:cNvSpPr>
          <p:nvPr>
            <p:ph type="body" idx="2"/>
          </p:nvPr>
        </p:nvSpPr>
        <p:spPr>
          <a:xfrm>
            <a:off x="7058560" y="1517877"/>
            <a:ext cx="4324545" cy="4351338"/>
          </a:xfrm>
          <a:prstGeom prst="rect">
            <a:avLst/>
          </a:prstGeom>
          <a:noFill/>
          <a:ln>
            <a:noFill/>
          </a:ln>
        </p:spPr>
        <p:txBody>
          <a:bodyPr spcFirstLastPara="1" wrap="square" lIns="91425" tIns="45700" rIns="91425" bIns="45700" anchor="t" anchorCtr="0">
            <a:noAutofit/>
          </a:bodyPr>
          <a:lstStyle/>
          <a:p>
            <a:pPr marL="457200" marR="0" lvl="0" indent="-406400" algn="r" rtl="1">
              <a:lnSpc>
                <a:spcPct val="100000"/>
              </a:lnSpc>
              <a:spcBef>
                <a:spcPts val="1000"/>
              </a:spcBef>
              <a:spcAft>
                <a:spcPts val="0"/>
              </a:spcAft>
              <a:buClr>
                <a:schemeClr val="accent2"/>
              </a:buClr>
              <a:buSzPts val="2800"/>
              <a:buFont typeface="Arial"/>
              <a:buChar char="•"/>
            </a:pPr>
            <a:r>
              <a:rPr lang="ar-JO" sz="3200" dirty="0" smtClean="0"/>
              <a:t>في </a:t>
            </a:r>
            <a:r>
              <a:rPr lang="iw-IL" sz="3200" dirty="0" smtClean="0"/>
              <a:t>هذه </a:t>
            </a:r>
            <a:r>
              <a:rPr lang="iw-IL" sz="3200" dirty="0"/>
              <a:t>الأيام </a:t>
            </a:r>
            <a:r>
              <a:rPr lang="ar-JO" sz="3200" dirty="0" smtClean="0"/>
              <a:t>يجب علينا </a:t>
            </a:r>
            <a:r>
              <a:rPr lang="iw-IL" sz="3200" dirty="0" smtClean="0"/>
              <a:t>جميعا</a:t>
            </a:r>
            <a:r>
              <a:rPr lang="ar-JO" sz="3200" dirty="0" smtClean="0"/>
              <a:t> ا</a:t>
            </a:r>
            <a:r>
              <a:rPr lang="iw-IL" sz="3200" dirty="0" smtClean="0"/>
              <a:t>لبقاء </a:t>
            </a:r>
            <a:r>
              <a:rPr lang="iw-IL" sz="3200" dirty="0"/>
              <a:t>في </a:t>
            </a:r>
            <a:r>
              <a:rPr lang="iw-IL" sz="3200" dirty="0" smtClean="0"/>
              <a:t>البيوت</a:t>
            </a:r>
            <a:r>
              <a:rPr lang="ar-JO" sz="3200" dirty="0" smtClean="0"/>
              <a:t> أو </a:t>
            </a:r>
            <a:r>
              <a:rPr lang="iw-IL" sz="3200" dirty="0" smtClean="0"/>
              <a:t>المن</a:t>
            </a:r>
            <a:r>
              <a:rPr lang="ar-JO" sz="3200" dirty="0" smtClean="0"/>
              <a:t>ا</a:t>
            </a:r>
            <a:r>
              <a:rPr lang="iw-IL" sz="3200" dirty="0" smtClean="0"/>
              <a:t>زل</a:t>
            </a:r>
            <a:r>
              <a:rPr lang="iw-IL" sz="3200" dirty="0"/>
              <a:t>.</a:t>
            </a:r>
            <a:endParaRPr sz="3200" dirty="0"/>
          </a:p>
          <a:p>
            <a:pPr marL="457200" marR="0" lvl="0" indent="-406400" algn="r" rtl="1">
              <a:lnSpc>
                <a:spcPct val="100000"/>
              </a:lnSpc>
              <a:spcBef>
                <a:spcPts val="1000"/>
              </a:spcBef>
              <a:spcAft>
                <a:spcPts val="0"/>
              </a:spcAft>
              <a:buClr>
                <a:schemeClr val="accent2"/>
              </a:buClr>
              <a:buSzPts val="2800"/>
              <a:buFont typeface="Arial"/>
              <a:buChar char="•"/>
            </a:pPr>
            <a:r>
              <a:rPr lang="iw-IL" sz="3200" dirty="0"/>
              <a:t>تعالوا سويًّا </a:t>
            </a:r>
            <a:r>
              <a:rPr lang="iw-IL" sz="3200" dirty="0" smtClean="0"/>
              <a:t>ل</a:t>
            </a:r>
            <a:r>
              <a:rPr lang="ar-JO" sz="3200" dirty="0" smtClean="0"/>
              <a:t>نتعرف على </a:t>
            </a:r>
            <a:r>
              <a:rPr lang="iw-IL" sz="3200" dirty="0" smtClean="0"/>
              <a:t> البيت</a:t>
            </a:r>
            <a:r>
              <a:rPr lang="ar-JO" sz="3200" dirty="0" smtClean="0"/>
              <a:t> أو </a:t>
            </a:r>
            <a:r>
              <a:rPr lang="iw-IL" sz="3200" dirty="0" smtClean="0"/>
              <a:t>المنزل</a:t>
            </a:r>
            <a:r>
              <a:rPr lang="iw-IL" sz="3200" dirty="0"/>
              <a:t>؟</a:t>
            </a:r>
            <a:endParaRPr sz="3200" dirty="0"/>
          </a:p>
          <a:p>
            <a:pPr marL="457200" marR="0" lvl="0" indent="-406400" algn="r" rtl="1">
              <a:lnSpc>
                <a:spcPct val="100000"/>
              </a:lnSpc>
              <a:spcBef>
                <a:spcPts val="1000"/>
              </a:spcBef>
              <a:spcAft>
                <a:spcPts val="0"/>
              </a:spcAft>
              <a:buClr>
                <a:schemeClr val="accent2"/>
              </a:buClr>
              <a:buSzPts val="2800"/>
              <a:buFont typeface="Arial"/>
              <a:buChar char="•"/>
            </a:pPr>
            <a:r>
              <a:rPr lang="iw-IL" sz="3200" dirty="0" smtClean="0"/>
              <a:t>لماذا </a:t>
            </a:r>
            <a:r>
              <a:rPr lang="ar-JO" sz="3200" dirty="0" smtClean="0"/>
              <a:t>يوجد </a:t>
            </a:r>
            <a:r>
              <a:rPr lang="iw-IL" sz="3200" dirty="0" smtClean="0"/>
              <a:t>بيوت</a:t>
            </a:r>
            <a:r>
              <a:rPr lang="ar-JO" sz="3200" dirty="0" smtClean="0"/>
              <a:t> أو </a:t>
            </a:r>
            <a:r>
              <a:rPr lang="iw-IL" sz="3200" dirty="0" smtClean="0"/>
              <a:t>منازل </a:t>
            </a:r>
            <a:r>
              <a:rPr lang="iw-IL" sz="3200" dirty="0"/>
              <a:t>مختلفة </a:t>
            </a:r>
            <a:r>
              <a:rPr lang="iw-IL" sz="3200" dirty="0" smtClean="0"/>
              <a:t>لأ</a:t>
            </a:r>
            <a:r>
              <a:rPr lang="ar-JO" sz="3200" dirty="0" smtClean="0"/>
              <a:t>بناء البشر</a:t>
            </a:r>
            <a:r>
              <a:rPr lang="iw-IL" sz="3200" dirty="0" smtClean="0"/>
              <a:t>؟</a:t>
            </a:r>
            <a:endParaRPr sz="3200" dirty="0"/>
          </a:p>
          <a:p>
            <a:pPr marL="457200" marR="0" lvl="0" indent="-406400" algn="r" rtl="1">
              <a:lnSpc>
                <a:spcPct val="100000"/>
              </a:lnSpc>
              <a:spcBef>
                <a:spcPts val="1000"/>
              </a:spcBef>
              <a:spcAft>
                <a:spcPts val="0"/>
              </a:spcAft>
              <a:buClr>
                <a:schemeClr val="accent2"/>
              </a:buClr>
              <a:buSzPts val="2800"/>
              <a:buFont typeface="Arial"/>
              <a:buChar char="•"/>
            </a:pPr>
            <a:r>
              <a:rPr lang="iw-IL" sz="3200" dirty="0" smtClean="0"/>
              <a:t>البيت</a:t>
            </a:r>
            <a:r>
              <a:rPr lang="ar-JO" sz="3200" dirty="0"/>
              <a:t> </a:t>
            </a:r>
            <a:r>
              <a:rPr lang="ar-JO" sz="3200" dirty="0" smtClean="0"/>
              <a:t>أو </a:t>
            </a:r>
            <a:r>
              <a:rPr lang="iw-IL" sz="3200" dirty="0" smtClean="0"/>
              <a:t>المنزل- </a:t>
            </a:r>
            <a:r>
              <a:rPr lang="ar-JO" sz="3200" dirty="0" smtClean="0"/>
              <a:t> </a:t>
            </a:r>
            <a:r>
              <a:rPr lang="iw-IL" sz="3200" dirty="0" smtClean="0"/>
              <a:t>بالفنّ </a:t>
            </a:r>
            <a:r>
              <a:rPr lang="iw-IL" sz="3200" dirty="0"/>
              <a:t>المرئيّ؟</a:t>
            </a:r>
            <a:endParaRPr sz="3200" dirty="0"/>
          </a:p>
        </p:txBody>
      </p:sp>
      <p:pic>
        <p:nvPicPr>
          <p:cNvPr id="188" name="Google Shape;188;p34"/>
          <p:cNvPicPr preferRelativeResize="0"/>
          <p:nvPr/>
        </p:nvPicPr>
        <p:blipFill rotWithShape="1">
          <a:blip r:embed="rId3">
            <a:alphaModFix/>
          </a:blip>
          <a:srcRect/>
          <a:stretch/>
        </p:blipFill>
        <p:spPr>
          <a:xfrm>
            <a:off x="865045" y="1303407"/>
            <a:ext cx="6193515" cy="4405071"/>
          </a:xfrm>
          <a:prstGeom prst="rect">
            <a:avLst/>
          </a:prstGeom>
          <a:noFill/>
          <a:ln>
            <a:noFill/>
          </a:ln>
        </p:spPr>
      </p:pic>
      <p:sp>
        <p:nvSpPr>
          <p:cNvPr id="189" name="Google Shape;189;p34"/>
          <p:cNvSpPr/>
          <p:nvPr/>
        </p:nvSpPr>
        <p:spPr>
          <a:xfrm>
            <a:off x="1039390" y="5934712"/>
            <a:ext cx="60724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https://pixabay.com/illustrations/watercolour-watercolor-paint-ink-2045917/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ماذا سنفعل اليوم؟</a:t>
            </a:r>
            <a:endParaRPr sz="4800" dirty="0">
              <a:solidFill>
                <a:schemeClr val="accent1"/>
              </a:solidFill>
            </a:endParaRPr>
          </a:p>
        </p:txBody>
      </p:sp>
      <p:sp>
        <p:nvSpPr>
          <p:cNvPr id="196" name="Google Shape;196;p35"/>
          <p:cNvSpPr txBox="1">
            <a:spLocks noGrp="1"/>
          </p:cNvSpPr>
          <p:nvPr>
            <p:ph type="body" idx="2"/>
          </p:nvPr>
        </p:nvSpPr>
        <p:spPr>
          <a:xfrm>
            <a:off x="5142272" y="1564015"/>
            <a:ext cx="6211528" cy="4351338"/>
          </a:xfrm>
          <a:prstGeom prst="rect">
            <a:avLst/>
          </a:prstGeom>
          <a:noFill/>
          <a:ln>
            <a:noFill/>
          </a:ln>
        </p:spPr>
        <p:txBody>
          <a:bodyPr spcFirstLastPara="1" wrap="square" lIns="91425" tIns="45700" rIns="91425" bIns="45700" anchor="t" anchorCtr="0">
            <a:noAutofit/>
          </a:bodyPr>
          <a:lstStyle/>
          <a:p>
            <a:pPr marL="457200" marR="0" lvl="0" indent="-406400" algn="r" rtl="1">
              <a:lnSpc>
                <a:spcPct val="90000"/>
              </a:lnSpc>
              <a:spcBef>
                <a:spcPts val="1000"/>
              </a:spcBef>
              <a:spcAft>
                <a:spcPts val="0"/>
              </a:spcAft>
              <a:buClr>
                <a:schemeClr val="accent2"/>
              </a:buClr>
              <a:buSzPts val="2800"/>
              <a:buFont typeface="Arial"/>
              <a:buChar char="•"/>
            </a:pPr>
            <a:r>
              <a:rPr lang="iw-IL" sz="3600" dirty="0"/>
              <a:t>سنستمع لأغنية ونفكر فيها قليلا</a:t>
            </a:r>
            <a:endParaRPr sz="3600" dirty="0"/>
          </a:p>
          <a:p>
            <a:pPr marL="457200" marR="0" lvl="0" indent="-406400" algn="r" rtl="1">
              <a:lnSpc>
                <a:spcPct val="90000"/>
              </a:lnSpc>
              <a:spcBef>
                <a:spcPts val="1000"/>
              </a:spcBef>
              <a:spcAft>
                <a:spcPts val="0"/>
              </a:spcAft>
              <a:buClr>
                <a:schemeClr val="accent2"/>
              </a:buClr>
              <a:buSzPts val="2800"/>
              <a:buFont typeface="Arial"/>
              <a:buChar char="•"/>
            </a:pPr>
            <a:r>
              <a:rPr lang="iw-IL" sz="3600" dirty="0"/>
              <a:t>سوف </a:t>
            </a:r>
            <a:r>
              <a:rPr lang="iw-IL" sz="3600" dirty="0" smtClean="0"/>
              <a:t>ن</a:t>
            </a:r>
            <a:r>
              <a:rPr lang="ar-JO" sz="3600" dirty="0" smtClean="0"/>
              <a:t>ت</a:t>
            </a:r>
            <a:r>
              <a:rPr lang="iw-IL" sz="3600" dirty="0" smtClean="0"/>
              <a:t>عرف </a:t>
            </a:r>
            <a:r>
              <a:rPr lang="ar-JO" sz="3600" dirty="0" smtClean="0"/>
              <a:t>ما هو مفهوم </a:t>
            </a:r>
            <a:r>
              <a:rPr lang="iw-IL" sz="3600" dirty="0" smtClean="0"/>
              <a:t>البيت</a:t>
            </a:r>
            <a:r>
              <a:rPr lang="ar-JO" sz="3600" dirty="0"/>
              <a:t> </a:t>
            </a:r>
            <a:r>
              <a:rPr lang="ar-JO" sz="3600" dirty="0" smtClean="0"/>
              <a:t>او</a:t>
            </a:r>
            <a:r>
              <a:rPr lang="iw-IL" sz="3600" dirty="0" smtClean="0"/>
              <a:t> </a:t>
            </a:r>
            <a:r>
              <a:rPr lang="iw-IL" sz="3600" dirty="0"/>
              <a:t>المنزل بشكل عام</a:t>
            </a:r>
            <a:endParaRPr sz="3600" dirty="0"/>
          </a:p>
          <a:p>
            <a:pPr marL="457200" marR="0" lvl="0" indent="-406400" algn="r" rtl="1">
              <a:lnSpc>
                <a:spcPct val="90000"/>
              </a:lnSpc>
              <a:spcBef>
                <a:spcPts val="1000"/>
              </a:spcBef>
              <a:spcAft>
                <a:spcPts val="0"/>
              </a:spcAft>
              <a:buClr>
                <a:schemeClr val="accent2"/>
              </a:buClr>
              <a:buSzPts val="2800"/>
              <a:buFont typeface="Arial"/>
              <a:buChar char="•"/>
            </a:pPr>
            <a:r>
              <a:rPr lang="iw-IL" sz="3600" dirty="0"/>
              <a:t> </a:t>
            </a:r>
            <a:r>
              <a:rPr lang="iw-IL" sz="3600" dirty="0" smtClean="0"/>
              <a:t>البيت</a:t>
            </a:r>
            <a:r>
              <a:rPr lang="ar-JO" sz="3600" dirty="0"/>
              <a:t> </a:t>
            </a:r>
            <a:r>
              <a:rPr lang="ar-JO" sz="3600" dirty="0" smtClean="0"/>
              <a:t>أو </a:t>
            </a:r>
            <a:r>
              <a:rPr lang="iw-IL" sz="3600" dirty="0" smtClean="0"/>
              <a:t>المنزل </a:t>
            </a:r>
            <a:r>
              <a:rPr lang="iw-IL" sz="3600" dirty="0"/>
              <a:t>في الفنون </a:t>
            </a:r>
            <a:r>
              <a:rPr lang="iw-IL" sz="3600" dirty="0" smtClean="0"/>
              <a:t>المرئية</a:t>
            </a:r>
            <a:r>
              <a:rPr lang="ar-JO" sz="3600" dirty="0"/>
              <a:t> </a:t>
            </a:r>
            <a:r>
              <a:rPr lang="iw-IL" sz="3600" dirty="0" smtClean="0"/>
              <a:t>وخاصة </a:t>
            </a:r>
            <a:r>
              <a:rPr lang="ar-JO" sz="3600" dirty="0" smtClean="0"/>
              <a:t>بموضوع الفنون</a:t>
            </a:r>
            <a:endParaRPr sz="3600" dirty="0"/>
          </a:p>
          <a:p>
            <a:pPr marL="457200" marR="0" lvl="0" indent="-406400" algn="r" rtl="1">
              <a:lnSpc>
                <a:spcPct val="90000"/>
              </a:lnSpc>
              <a:spcBef>
                <a:spcPts val="1000"/>
              </a:spcBef>
              <a:spcAft>
                <a:spcPts val="0"/>
              </a:spcAft>
              <a:buClr>
                <a:schemeClr val="accent2"/>
              </a:buClr>
              <a:buSzPts val="2800"/>
              <a:buFont typeface="Arial"/>
              <a:buChar char="•"/>
            </a:pPr>
            <a:r>
              <a:rPr lang="iw-IL" sz="3600" dirty="0"/>
              <a:t>سنتعرف على فنانين لهم </a:t>
            </a:r>
            <a:r>
              <a:rPr lang="ar-JO" sz="3600" dirty="0" smtClean="0"/>
              <a:t>أعمال</a:t>
            </a:r>
            <a:r>
              <a:rPr lang="iw-IL" sz="3600" dirty="0" smtClean="0"/>
              <a:t> </a:t>
            </a:r>
            <a:r>
              <a:rPr lang="ar-JO" sz="3600" dirty="0" smtClean="0"/>
              <a:t>بموضوع </a:t>
            </a:r>
            <a:r>
              <a:rPr lang="iw-IL" sz="3600" dirty="0" smtClean="0"/>
              <a:t>المنزل</a:t>
            </a:r>
            <a:r>
              <a:rPr lang="ar-JO" sz="3600" dirty="0" smtClean="0"/>
              <a:t> و</a:t>
            </a:r>
            <a:r>
              <a:rPr lang="iw-IL" sz="3600" dirty="0" smtClean="0"/>
              <a:t>نستلهم من أفكار</a:t>
            </a:r>
            <a:r>
              <a:rPr lang="ar-JO" sz="3600" dirty="0" smtClean="0"/>
              <a:t>هم</a:t>
            </a:r>
            <a:r>
              <a:rPr lang="iw-IL" sz="3600" dirty="0" smtClean="0"/>
              <a:t>.</a:t>
            </a:r>
            <a:endParaRPr sz="3600" dirty="0"/>
          </a:p>
          <a:p>
            <a:pPr marL="457200" marR="0" lvl="0" indent="-228600" algn="r" rtl="1">
              <a:lnSpc>
                <a:spcPct val="90000"/>
              </a:lnSpc>
              <a:spcBef>
                <a:spcPts val="1000"/>
              </a:spcBef>
              <a:spcAft>
                <a:spcPts val="0"/>
              </a:spcAft>
              <a:buClr>
                <a:schemeClr val="accent2"/>
              </a:buClr>
              <a:buSzPts val="2800"/>
              <a:buFont typeface="Arial"/>
              <a:buNone/>
            </a:pPr>
            <a:endParaRPr sz="3200" dirty="0"/>
          </a:p>
          <a:p>
            <a:pPr marL="457200" marR="0" lvl="0" indent="-228600" algn="r" rtl="1">
              <a:lnSpc>
                <a:spcPct val="90000"/>
              </a:lnSpc>
              <a:spcBef>
                <a:spcPts val="1000"/>
              </a:spcBef>
              <a:spcAft>
                <a:spcPts val="0"/>
              </a:spcAft>
              <a:buClr>
                <a:schemeClr val="accent2"/>
              </a:buClr>
              <a:buSzPts val="2800"/>
              <a:buFont typeface="Arial"/>
              <a:buNone/>
            </a:pPr>
            <a:endParaRPr sz="3200" dirty="0"/>
          </a:p>
          <a:p>
            <a:pPr marL="457200" marR="0" lvl="0" indent="-228600" algn="r" rtl="1">
              <a:lnSpc>
                <a:spcPct val="90000"/>
              </a:lnSpc>
              <a:spcBef>
                <a:spcPts val="1000"/>
              </a:spcBef>
              <a:spcAft>
                <a:spcPts val="0"/>
              </a:spcAft>
              <a:buClr>
                <a:schemeClr val="accent2"/>
              </a:buClr>
              <a:buSzPts val="2800"/>
              <a:buFont typeface="Arial"/>
              <a:buNone/>
            </a:pPr>
            <a:endParaRPr sz="3200" dirty="0"/>
          </a:p>
        </p:txBody>
      </p:sp>
      <p:pic>
        <p:nvPicPr>
          <p:cNvPr id="197" name="Google Shape;197;p35"/>
          <p:cNvPicPr preferRelativeResize="0"/>
          <p:nvPr/>
        </p:nvPicPr>
        <p:blipFill rotWithShape="1">
          <a:blip r:embed="rId3">
            <a:alphaModFix/>
          </a:blip>
          <a:srcRect/>
          <a:stretch/>
        </p:blipFill>
        <p:spPr>
          <a:xfrm>
            <a:off x="1337388" y="606140"/>
            <a:ext cx="3647354" cy="5182540"/>
          </a:xfrm>
          <a:prstGeom prst="rect">
            <a:avLst/>
          </a:prstGeom>
          <a:noFill/>
          <a:ln>
            <a:noFill/>
          </a:ln>
        </p:spPr>
      </p:pic>
      <p:sp>
        <p:nvSpPr>
          <p:cNvPr id="198" name="Google Shape;198;p35"/>
          <p:cNvSpPr/>
          <p:nvPr/>
        </p:nvSpPr>
        <p:spPr>
          <a:xfrm>
            <a:off x="1337388" y="6385772"/>
            <a:ext cx="36375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http://www.galmir.co.il/upload/hedpes_9.jpg</a:t>
            </a:r>
            <a:endParaRPr sz="1400" b="0" i="0" u="none" strike="noStrike" cap="none">
              <a:solidFill>
                <a:srgbClr val="000000"/>
              </a:solidFill>
              <a:latin typeface="Arial"/>
              <a:ea typeface="Arial"/>
              <a:cs typeface="Arial"/>
              <a:sym typeface="Arial"/>
            </a:endParaRPr>
          </a:p>
        </p:txBody>
      </p:sp>
      <p:sp>
        <p:nvSpPr>
          <p:cNvPr id="199" name="Google Shape;199;p35"/>
          <p:cNvSpPr txBox="1"/>
          <p:nvPr/>
        </p:nvSpPr>
        <p:spPr>
          <a:xfrm>
            <a:off x="436092" y="5788680"/>
            <a:ext cx="584647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אורי רייזמן, </a:t>
            </a:r>
            <a:r>
              <a:rPr lang="iw-IL" sz="1400" b="1" i="0" u="none" strike="noStrike" cap="none">
                <a:solidFill>
                  <a:srgbClr val="000000"/>
                </a:solidFill>
                <a:latin typeface="Arial"/>
                <a:ea typeface="Arial"/>
                <a:cs typeface="Arial"/>
                <a:sym typeface="Arial"/>
              </a:rPr>
              <a:t>בית על גבעה</a:t>
            </a:r>
            <a:r>
              <a:rPr lang="iw-IL" sz="1400" b="0" i="0" u="none" strike="noStrike" cap="none">
                <a:solidFill>
                  <a:srgbClr val="000000"/>
                </a:solidFill>
                <a:latin typeface="Arial"/>
                <a:ea typeface="Arial"/>
                <a:cs typeface="Arial"/>
                <a:sym typeface="Arial"/>
              </a:rPr>
              <a:t>, הדפס אבן (ליתוגרפיה), שנות ה-70 של המאה העשרים</a:t>
            </a:r>
            <a:endParaRPr/>
          </a:p>
          <a:p>
            <a:pPr marL="0" marR="0" lvl="0" indent="0" algn="ctr"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يوري ريسمان ، منزل على تلة ، طباعة الحجر (الطباعة الحجرية) ، السبعينيات</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973118" y="59235"/>
            <a:ext cx="10515599" cy="14605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chemeClr val="dk1"/>
              </a:buClr>
              <a:buSzPts val="4400"/>
              <a:buFont typeface="Calibri"/>
              <a:buNone/>
            </a:pPr>
            <a:r>
              <a:rPr lang="iw-IL" sz="5400" dirty="0">
                <a:solidFill>
                  <a:schemeClr val="accent1"/>
                </a:solidFill>
              </a:rPr>
              <a:t/>
            </a:r>
            <a:br>
              <a:rPr lang="iw-IL" sz="5400" dirty="0">
                <a:solidFill>
                  <a:schemeClr val="accent1"/>
                </a:solidFill>
              </a:rPr>
            </a:br>
            <a:r>
              <a:rPr lang="iw-IL" sz="5400" dirty="0">
                <a:solidFill>
                  <a:schemeClr val="accent1"/>
                </a:solidFill>
              </a:rPr>
              <a:t>أغنية بيت الأحلام..</a:t>
            </a:r>
            <a:endParaRPr sz="3200" b="1" dirty="0"/>
          </a:p>
        </p:txBody>
      </p:sp>
      <p:pic>
        <p:nvPicPr>
          <p:cNvPr id="2" name="اغنية بيت الأحلام - מצגת בית באומנות">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59704" y="1959077"/>
            <a:ext cx="4742426" cy="35568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نتعلم الآن</a:t>
            </a:r>
            <a:r>
              <a:rPr lang="iw-IL" sz="4800" dirty="0" smtClean="0">
                <a:solidFill>
                  <a:schemeClr val="accent1"/>
                </a:solidFill>
              </a:rPr>
              <a:t>:</a:t>
            </a:r>
            <a:r>
              <a:rPr lang="ar-JO" sz="4800" dirty="0" smtClean="0">
                <a:solidFill>
                  <a:schemeClr val="accent1"/>
                </a:solidFill>
              </a:rPr>
              <a:t> </a:t>
            </a:r>
            <a:r>
              <a:rPr lang="iw-IL" sz="4800" dirty="0" smtClean="0">
                <a:solidFill>
                  <a:schemeClr val="accent1"/>
                </a:solidFill>
              </a:rPr>
              <a:t> </a:t>
            </a:r>
            <a:r>
              <a:rPr lang="iw-IL" sz="4800" dirty="0">
                <a:solidFill>
                  <a:schemeClr val="accent1"/>
                </a:solidFill>
              </a:rPr>
              <a:t>تعريف </a:t>
            </a:r>
            <a:r>
              <a:rPr lang="iw-IL" sz="4800" dirty="0" smtClean="0">
                <a:solidFill>
                  <a:schemeClr val="accent1"/>
                </a:solidFill>
              </a:rPr>
              <a:t>البيت</a:t>
            </a:r>
            <a:r>
              <a:rPr lang="ar-JO" sz="4800" dirty="0" smtClean="0">
                <a:solidFill>
                  <a:schemeClr val="accent1"/>
                </a:solidFill>
              </a:rPr>
              <a:t> أو </a:t>
            </a:r>
            <a:r>
              <a:rPr lang="iw-IL" sz="4800" dirty="0" smtClean="0">
                <a:solidFill>
                  <a:schemeClr val="accent1"/>
                </a:solidFill>
              </a:rPr>
              <a:t>المنزل</a:t>
            </a:r>
            <a:endParaRPr sz="4800" dirty="0">
              <a:solidFill>
                <a:schemeClr val="accent1"/>
              </a:solidFill>
            </a:endParaRPr>
          </a:p>
        </p:txBody>
      </p:sp>
      <p:sp>
        <p:nvSpPr>
          <p:cNvPr id="213" name="Google Shape;213;p37"/>
          <p:cNvSpPr txBox="1">
            <a:spLocks noGrp="1"/>
          </p:cNvSpPr>
          <p:nvPr>
            <p:ph type="body" idx="1"/>
          </p:nvPr>
        </p:nvSpPr>
        <p:spPr>
          <a:xfrm>
            <a:off x="838200" y="1551269"/>
            <a:ext cx="6007510" cy="4178497"/>
          </a:xfrm>
          <a:prstGeom prst="rect">
            <a:avLst/>
          </a:prstGeom>
          <a:noFill/>
          <a:ln>
            <a:noFill/>
          </a:ln>
        </p:spPr>
        <p:txBody>
          <a:bodyPr spcFirstLastPara="1" wrap="square" lIns="91425" tIns="45700" rIns="91425" bIns="45700" anchor="t" anchorCtr="0">
            <a:noAutofit/>
          </a:bodyPr>
          <a:lstStyle/>
          <a:p>
            <a:pPr marL="457200" marR="0" lvl="0" indent="-406400" algn="r" rtl="1">
              <a:lnSpc>
                <a:spcPct val="80000"/>
              </a:lnSpc>
              <a:spcBef>
                <a:spcPts val="1000"/>
              </a:spcBef>
              <a:spcAft>
                <a:spcPts val="0"/>
              </a:spcAft>
              <a:buClr>
                <a:schemeClr val="accent2"/>
              </a:buClr>
              <a:buSzPts val="2800"/>
              <a:buFont typeface="Arial"/>
              <a:buChar char="•"/>
            </a:pPr>
            <a:r>
              <a:rPr lang="iw-IL" sz="3500" dirty="0" smtClean="0"/>
              <a:t>البيت</a:t>
            </a:r>
            <a:r>
              <a:rPr lang="ar-JO" sz="3500" dirty="0" smtClean="0"/>
              <a:t> أو  </a:t>
            </a:r>
            <a:r>
              <a:rPr lang="iw-IL" sz="3500" dirty="0" smtClean="0"/>
              <a:t>المنزل </a:t>
            </a:r>
            <a:r>
              <a:rPr lang="ar-JO" sz="3500" dirty="0" smtClean="0"/>
              <a:t>هو </a:t>
            </a:r>
            <a:r>
              <a:rPr lang="iw-IL" sz="3500" dirty="0" smtClean="0"/>
              <a:t>عبارة </a:t>
            </a:r>
            <a:r>
              <a:rPr lang="iw-IL" sz="3500" dirty="0"/>
              <a:t>عن مبنى </a:t>
            </a:r>
            <a:r>
              <a:rPr lang="iw-IL" sz="3500" dirty="0" smtClean="0"/>
              <a:t>سكني</a:t>
            </a:r>
            <a:r>
              <a:rPr lang="ar-JO" sz="3500" dirty="0" smtClean="0"/>
              <a:t> </a:t>
            </a:r>
            <a:r>
              <a:rPr lang="iw-IL" sz="3500" dirty="0" smtClean="0"/>
              <a:t>يصلح ل</a:t>
            </a:r>
            <a:r>
              <a:rPr lang="ar-JO" sz="3500" dirty="0" smtClean="0"/>
              <a:t>ـأبناء ا</a:t>
            </a:r>
            <a:r>
              <a:rPr lang="iw-IL" sz="3500" dirty="0" smtClean="0"/>
              <a:t>لبشر </a:t>
            </a:r>
            <a:r>
              <a:rPr lang="iw-IL" sz="3500" dirty="0"/>
              <a:t>أو </a:t>
            </a:r>
            <a:r>
              <a:rPr lang="iw-IL" sz="3500" dirty="0" smtClean="0"/>
              <a:t>ا</a:t>
            </a:r>
            <a:r>
              <a:rPr lang="ar-JO" sz="3500" dirty="0" smtClean="0"/>
              <a:t>لكائنات الحية عامة</a:t>
            </a:r>
            <a:r>
              <a:rPr lang="iw-IL" sz="3500" dirty="0" smtClean="0"/>
              <a:t>..</a:t>
            </a:r>
            <a:endParaRPr sz="3500" dirty="0"/>
          </a:p>
          <a:p>
            <a:pPr marL="457200" marR="0" lvl="0" indent="-406400" algn="r" rtl="1">
              <a:lnSpc>
                <a:spcPct val="80000"/>
              </a:lnSpc>
              <a:spcBef>
                <a:spcPts val="1000"/>
              </a:spcBef>
              <a:spcAft>
                <a:spcPts val="0"/>
              </a:spcAft>
              <a:buClr>
                <a:schemeClr val="accent2"/>
              </a:buClr>
              <a:buSzPts val="2800"/>
              <a:buFont typeface="Arial"/>
              <a:buChar char="•"/>
            </a:pPr>
            <a:r>
              <a:rPr lang="iw-IL" sz="3500" dirty="0" smtClean="0"/>
              <a:t>ل</a:t>
            </a:r>
            <a:r>
              <a:rPr lang="ar-JO" sz="3500" dirty="0" smtClean="0"/>
              <a:t>ل</a:t>
            </a:r>
            <a:r>
              <a:rPr lang="iw-IL" sz="3500" dirty="0" smtClean="0"/>
              <a:t>منزل </a:t>
            </a:r>
            <a:r>
              <a:rPr lang="ar-JO" sz="3500" dirty="0" smtClean="0"/>
              <a:t>عادة</a:t>
            </a:r>
            <a:r>
              <a:rPr lang="iw-IL" sz="3500" dirty="0" smtClean="0"/>
              <a:t> </a:t>
            </a:r>
            <a:r>
              <a:rPr lang="iw-IL" sz="3500" dirty="0"/>
              <a:t>يوجد مدخل واحد على الأقل </a:t>
            </a:r>
            <a:r>
              <a:rPr lang="ar-JO" sz="3500" dirty="0" smtClean="0"/>
              <a:t>(</a:t>
            </a:r>
            <a:r>
              <a:rPr lang="iw-IL" sz="3500" dirty="0" smtClean="0"/>
              <a:t>باب </a:t>
            </a:r>
            <a:r>
              <a:rPr lang="iw-IL" sz="3500" dirty="0"/>
              <a:t>أو </a:t>
            </a:r>
            <a:r>
              <a:rPr lang="iw-IL" sz="3500" dirty="0" smtClean="0"/>
              <a:t>بوابة</a:t>
            </a:r>
            <a:r>
              <a:rPr lang="ar-JO" sz="3500" dirty="0" smtClean="0"/>
              <a:t>)</a:t>
            </a:r>
            <a:r>
              <a:rPr lang="iw-IL" sz="3500" dirty="0" smtClean="0"/>
              <a:t> </a:t>
            </a:r>
            <a:r>
              <a:rPr lang="ar-JO" sz="3500" dirty="0" smtClean="0"/>
              <a:t>إضافة الى</a:t>
            </a:r>
            <a:r>
              <a:rPr lang="iw-IL" sz="3500" dirty="0" smtClean="0"/>
              <a:t> </a:t>
            </a:r>
            <a:r>
              <a:rPr lang="ar-JO" sz="3500" dirty="0" smtClean="0"/>
              <a:t>ال</a:t>
            </a:r>
            <a:r>
              <a:rPr lang="iw-IL" sz="3500" dirty="0" smtClean="0"/>
              <a:t>نوافذ</a:t>
            </a:r>
            <a:r>
              <a:rPr lang="iw-IL" sz="3500" dirty="0"/>
              <a:t>.</a:t>
            </a:r>
            <a:endParaRPr sz="3500" dirty="0"/>
          </a:p>
          <a:p>
            <a:pPr marL="457200" marR="0" lvl="0" indent="-406400" algn="r" rtl="1">
              <a:lnSpc>
                <a:spcPct val="80000"/>
              </a:lnSpc>
              <a:spcBef>
                <a:spcPts val="1000"/>
              </a:spcBef>
              <a:spcAft>
                <a:spcPts val="0"/>
              </a:spcAft>
              <a:buClr>
                <a:schemeClr val="accent2"/>
              </a:buClr>
              <a:buSzPts val="2800"/>
              <a:buFont typeface="Arial"/>
              <a:buChar char="•"/>
            </a:pPr>
            <a:r>
              <a:rPr lang="iw-IL" sz="3500" dirty="0" smtClean="0"/>
              <a:t>المنزل</a:t>
            </a:r>
            <a:r>
              <a:rPr lang="ar-JO" sz="3500" dirty="0" smtClean="0"/>
              <a:t> له قيمة في الارتباط مع ذكريات</a:t>
            </a:r>
            <a:r>
              <a:rPr lang="iw-IL" sz="3500" dirty="0" smtClean="0"/>
              <a:t> من </a:t>
            </a:r>
            <a:r>
              <a:rPr lang="iw-IL" sz="3500" dirty="0"/>
              <a:t>الصور ,العواطف, </a:t>
            </a:r>
            <a:r>
              <a:rPr lang="iw-IL" sz="3500" dirty="0" smtClean="0"/>
              <a:t>العادات</a:t>
            </a:r>
            <a:r>
              <a:rPr lang="ar-JO" sz="3500" dirty="0"/>
              <a:t>,</a:t>
            </a:r>
            <a:r>
              <a:rPr lang="iw-IL" sz="3500" dirty="0" smtClean="0"/>
              <a:t>  الهوايات</a:t>
            </a:r>
            <a:r>
              <a:rPr lang="ar-JO" sz="3500" dirty="0" smtClean="0"/>
              <a:t> </a:t>
            </a:r>
            <a:r>
              <a:rPr lang="iw-IL" sz="3500" dirty="0" smtClean="0"/>
              <a:t>والأحلام</a:t>
            </a:r>
            <a:r>
              <a:rPr lang="iw-IL" sz="3500" dirty="0"/>
              <a:t>.</a:t>
            </a:r>
            <a:endParaRPr sz="3500" dirty="0"/>
          </a:p>
        </p:txBody>
      </p:sp>
      <p:pic>
        <p:nvPicPr>
          <p:cNvPr id="214" name="Google Shape;214;p37"/>
          <p:cNvPicPr preferRelativeResize="0"/>
          <p:nvPr/>
        </p:nvPicPr>
        <p:blipFill rotWithShape="1">
          <a:blip r:embed="rId3">
            <a:alphaModFix/>
          </a:blip>
          <a:srcRect/>
          <a:stretch/>
        </p:blipFill>
        <p:spPr>
          <a:xfrm>
            <a:off x="7524595" y="1633018"/>
            <a:ext cx="3346693" cy="4339406"/>
          </a:xfrm>
          <a:prstGeom prst="rect">
            <a:avLst/>
          </a:prstGeom>
          <a:noFill/>
          <a:ln>
            <a:noFill/>
          </a:ln>
          <a:effectLst>
            <a:outerShdw blurRad="292100" dist="139700" dir="2700000" algn="tl" rotWithShape="0">
              <a:srgbClr val="333333">
                <a:alpha val="64705"/>
              </a:srgbClr>
            </a:outerShdw>
          </a:effectLst>
        </p:spPr>
      </p:pic>
      <p:sp>
        <p:nvSpPr>
          <p:cNvPr id="215" name="Google Shape;215;p37"/>
          <p:cNvSpPr/>
          <p:nvPr/>
        </p:nvSpPr>
        <p:spPr>
          <a:xfrm>
            <a:off x="963561" y="6383440"/>
            <a:ext cx="728570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100" b="0" i="0" u="none" strike="noStrike" cap="none">
                <a:solidFill>
                  <a:srgbClr val="000000"/>
                </a:solidFill>
                <a:latin typeface="Arial"/>
                <a:ea typeface="Arial"/>
                <a:cs typeface="Arial"/>
                <a:sym typeface="Arial"/>
              </a:rPr>
              <a:t>https://www.tate.org.uk/about-us/policies-and-procedures/creative-commons-licences-tate</a:t>
            </a:r>
            <a:endParaRPr sz="1100" b="0" i="0" u="none" strike="noStrike" cap="none">
              <a:solidFill>
                <a:srgbClr val="000000"/>
              </a:solidFill>
              <a:latin typeface="Arial"/>
              <a:ea typeface="Arial"/>
              <a:cs typeface="Arial"/>
              <a:sym typeface="Arial"/>
            </a:endParaRPr>
          </a:p>
        </p:txBody>
      </p:sp>
      <p:sp>
        <p:nvSpPr>
          <p:cNvPr id="216" name="Google Shape;216;p37"/>
          <p:cNvSpPr txBox="1"/>
          <p:nvPr/>
        </p:nvSpPr>
        <p:spPr>
          <a:xfrm>
            <a:off x="7377193" y="6024043"/>
            <a:ext cx="349409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גוון ג'ון, </a:t>
            </a:r>
            <a:r>
              <a:rPr lang="iw-IL" sz="1400" b="1" i="0" u="none" strike="noStrike" cap="none">
                <a:solidFill>
                  <a:srgbClr val="000000"/>
                </a:solidFill>
                <a:latin typeface="Arial"/>
                <a:ea typeface="Arial"/>
                <a:cs typeface="Arial"/>
                <a:sym typeface="Arial"/>
              </a:rPr>
              <a:t>ההבראה, </a:t>
            </a:r>
            <a:r>
              <a:rPr lang="iw-IL" sz="1400" b="0" i="0" u="none" strike="noStrike" cap="none">
                <a:solidFill>
                  <a:srgbClr val="000000"/>
                </a:solidFill>
                <a:latin typeface="Arial"/>
                <a:ea typeface="Arial"/>
                <a:cs typeface="Arial"/>
                <a:sym typeface="Arial"/>
              </a:rPr>
              <a:t>שמן על בד, 1918-19</a:t>
            </a:r>
            <a:endParaRPr/>
          </a:p>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جوين جون ، الانتعاش ، زيت على قماش ، 1918-1919</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نتعلم الآن: تعريف </a:t>
            </a:r>
            <a:r>
              <a:rPr lang="iw-IL" sz="4800" dirty="0" smtClean="0">
                <a:solidFill>
                  <a:schemeClr val="accent1"/>
                </a:solidFill>
              </a:rPr>
              <a:t>البيت</a:t>
            </a:r>
            <a:r>
              <a:rPr lang="ar-JO" sz="4800" dirty="0">
                <a:solidFill>
                  <a:schemeClr val="accent1"/>
                </a:solidFill>
              </a:rPr>
              <a:t> </a:t>
            </a:r>
            <a:r>
              <a:rPr lang="ar-JO" sz="4800" dirty="0" smtClean="0">
                <a:solidFill>
                  <a:schemeClr val="accent1"/>
                </a:solidFill>
              </a:rPr>
              <a:t>أو </a:t>
            </a:r>
            <a:r>
              <a:rPr lang="iw-IL" sz="4800" dirty="0" smtClean="0">
                <a:solidFill>
                  <a:schemeClr val="accent1"/>
                </a:solidFill>
              </a:rPr>
              <a:t>المنزل</a:t>
            </a:r>
            <a:endParaRPr sz="4800" dirty="0">
              <a:solidFill>
                <a:schemeClr val="accent1"/>
              </a:solidFill>
            </a:endParaRPr>
          </a:p>
        </p:txBody>
      </p:sp>
      <p:sp>
        <p:nvSpPr>
          <p:cNvPr id="223" name="Google Shape;223;p38"/>
          <p:cNvSpPr txBox="1">
            <a:spLocks noGrp="1"/>
          </p:cNvSpPr>
          <p:nvPr>
            <p:ph type="body" idx="1"/>
          </p:nvPr>
        </p:nvSpPr>
        <p:spPr>
          <a:xfrm>
            <a:off x="333631" y="1341930"/>
            <a:ext cx="6322807" cy="4864530"/>
          </a:xfrm>
          <a:prstGeom prst="rect">
            <a:avLst/>
          </a:prstGeom>
          <a:noFill/>
          <a:ln>
            <a:noFill/>
          </a:ln>
        </p:spPr>
        <p:txBody>
          <a:bodyPr spcFirstLastPara="1" wrap="square" lIns="91425" tIns="45700" rIns="91425" bIns="45700" anchor="t" anchorCtr="0">
            <a:noAutofit/>
          </a:bodyPr>
          <a:lstStyle/>
          <a:p>
            <a:pPr marL="457200" marR="0" lvl="0" indent="-406400" algn="r" rtl="1">
              <a:lnSpc>
                <a:spcPct val="80000"/>
              </a:lnSpc>
              <a:spcBef>
                <a:spcPts val="1000"/>
              </a:spcBef>
              <a:spcAft>
                <a:spcPts val="0"/>
              </a:spcAft>
              <a:buClr>
                <a:schemeClr val="accent2"/>
              </a:buClr>
              <a:buSzPts val="2800"/>
              <a:buFont typeface="Arial"/>
              <a:buChar char="•"/>
            </a:pPr>
            <a:r>
              <a:rPr lang="iw-IL" sz="3200" dirty="0"/>
              <a:t>تنقسم المنازل إلى مساحات عامة  ومساحات خاصة .</a:t>
            </a:r>
            <a:endParaRPr sz="3600" dirty="0"/>
          </a:p>
          <a:p>
            <a:pPr marL="457200" marR="0" lvl="0" indent="-406400" algn="r" rtl="1">
              <a:lnSpc>
                <a:spcPct val="80000"/>
              </a:lnSpc>
              <a:spcBef>
                <a:spcPts val="1000"/>
              </a:spcBef>
              <a:spcAft>
                <a:spcPts val="0"/>
              </a:spcAft>
              <a:buClr>
                <a:schemeClr val="accent2"/>
              </a:buClr>
              <a:buSzPts val="2800"/>
              <a:buFont typeface="Arial"/>
              <a:buChar char="•"/>
            </a:pPr>
            <a:r>
              <a:rPr lang="iw-IL" sz="3200" dirty="0"/>
              <a:t>مساحات </a:t>
            </a:r>
            <a:r>
              <a:rPr lang="iw-IL" sz="3200" dirty="0" smtClean="0"/>
              <a:t>عامة</a:t>
            </a:r>
            <a:r>
              <a:rPr lang="ar-JO" sz="3200" dirty="0" smtClean="0"/>
              <a:t> مثل</a:t>
            </a:r>
            <a:r>
              <a:rPr lang="iw-IL" sz="3200" dirty="0" smtClean="0"/>
              <a:t>: حديقة, </a:t>
            </a:r>
            <a:r>
              <a:rPr lang="iw-IL" sz="3200" dirty="0"/>
              <a:t>ساحة </a:t>
            </a:r>
            <a:r>
              <a:rPr lang="iw-IL" sz="3200" dirty="0" smtClean="0"/>
              <a:t>ألعاب</a:t>
            </a:r>
            <a:r>
              <a:rPr lang="iw-IL" sz="3200" dirty="0"/>
              <a:t>, </a:t>
            </a:r>
            <a:r>
              <a:rPr lang="ar-JO" sz="3200" dirty="0" smtClean="0"/>
              <a:t>ساحة </a:t>
            </a:r>
            <a:r>
              <a:rPr lang="ar-JO" sz="3200" dirty="0" err="1" smtClean="0"/>
              <a:t>لل</a:t>
            </a:r>
            <a:r>
              <a:rPr lang="iw-IL" sz="3200" dirty="0" smtClean="0"/>
              <a:t>رياضة</a:t>
            </a:r>
            <a:r>
              <a:rPr lang="iw-IL" sz="3200" dirty="0"/>
              <a:t>, </a:t>
            </a:r>
            <a:r>
              <a:rPr lang="iw-IL" sz="3200" dirty="0" smtClean="0"/>
              <a:t>صالون</a:t>
            </a:r>
            <a:r>
              <a:rPr lang="ar-JO" sz="3200" dirty="0" smtClean="0"/>
              <a:t> عام</a:t>
            </a:r>
            <a:r>
              <a:rPr lang="iw-IL" sz="3200" dirty="0" smtClean="0"/>
              <a:t>...</a:t>
            </a:r>
            <a:endParaRPr sz="3600" dirty="0"/>
          </a:p>
          <a:p>
            <a:pPr marL="457200" marR="0" lvl="0" indent="-406400" algn="r" rtl="1">
              <a:lnSpc>
                <a:spcPct val="80000"/>
              </a:lnSpc>
              <a:spcBef>
                <a:spcPts val="1000"/>
              </a:spcBef>
              <a:spcAft>
                <a:spcPts val="0"/>
              </a:spcAft>
              <a:buClr>
                <a:schemeClr val="accent2"/>
              </a:buClr>
              <a:buSzPts val="2800"/>
              <a:buFont typeface="Arial"/>
              <a:buChar char="•"/>
            </a:pPr>
            <a:r>
              <a:rPr lang="iw-IL" sz="3200" dirty="0"/>
              <a:t> مساحات </a:t>
            </a:r>
            <a:r>
              <a:rPr lang="iw-IL" sz="3200" dirty="0" smtClean="0"/>
              <a:t>خاصة</a:t>
            </a:r>
            <a:r>
              <a:rPr lang="ar-JO" sz="3200" dirty="0" smtClean="0"/>
              <a:t> مثل</a:t>
            </a:r>
            <a:r>
              <a:rPr lang="iw-IL" sz="3200" dirty="0" smtClean="0"/>
              <a:t>: </a:t>
            </a:r>
            <a:r>
              <a:rPr lang="iw-IL" sz="3200" dirty="0"/>
              <a:t>غرف نوم, حمامات...</a:t>
            </a:r>
            <a:endParaRPr sz="3200" dirty="0"/>
          </a:p>
          <a:p>
            <a:pPr marL="457200" marR="0" lvl="0" indent="-406400" algn="r" rtl="1">
              <a:lnSpc>
                <a:spcPct val="80000"/>
              </a:lnSpc>
              <a:spcBef>
                <a:spcPts val="1000"/>
              </a:spcBef>
              <a:spcAft>
                <a:spcPts val="0"/>
              </a:spcAft>
              <a:buClr>
                <a:schemeClr val="accent2"/>
              </a:buClr>
              <a:buSzPts val="2800"/>
              <a:buFont typeface="Arial"/>
              <a:buChar char="•"/>
            </a:pPr>
            <a:r>
              <a:rPr lang="iw-IL" sz="3200" dirty="0"/>
              <a:t>تعريف البيت باللغة العربية يتشابه مع التعريف باللغة الإنجليزية حيث يوجد تعريفين مختلفين </a:t>
            </a:r>
            <a:r>
              <a:rPr lang="iw-IL" sz="3200" dirty="0">
                <a:solidFill>
                  <a:schemeClr val="accent1"/>
                </a:solidFill>
              </a:rPr>
              <a:t>HOUSE – </a:t>
            </a:r>
            <a:r>
              <a:rPr lang="iw-IL" sz="3200" dirty="0"/>
              <a:t>المنزل, و</a:t>
            </a:r>
            <a:r>
              <a:rPr lang="iw-IL" sz="3200" dirty="0">
                <a:solidFill>
                  <a:schemeClr val="accent1"/>
                </a:solidFill>
              </a:rPr>
              <a:t>HOME – </a:t>
            </a:r>
            <a:r>
              <a:rPr lang="iw-IL" sz="3200" dirty="0" smtClean="0">
                <a:solidFill>
                  <a:schemeClr val="dk1"/>
                </a:solidFill>
              </a:rPr>
              <a:t>البيت</a:t>
            </a:r>
            <a:r>
              <a:rPr lang="ar-JO" sz="3200" dirty="0" smtClean="0">
                <a:solidFill>
                  <a:schemeClr val="dk1"/>
                </a:solidFill>
              </a:rPr>
              <a:t>.</a:t>
            </a:r>
          </a:p>
          <a:p>
            <a:pPr marL="457200" marR="0" lvl="0" indent="-406400" algn="r" rtl="1">
              <a:lnSpc>
                <a:spcPct val="80000"/>
              </a:lnSpc>
              <a:spcBef>
                <a:spcPts val="1000"/>
              </a:spcBef>
              <a:spcAft>
                <a:spcPts val="0"/>
              </a:spcAft>
              <a:buClr>
                <a:schemeClr val="accent2"/>
              </a:buClr>
              <a:buSzPts val="2800"/>
              <a:buFont typeface="Arial"/>
              <a:buChar char="•"/>
            </a:pPr>
            <a:r>
              <a:rPr lang="iw-IL" sz="3200" dirty="0" smtClean="0"/>
              <a:t>باللغة </a:t>
            </a:r>
            <a:r>
              <a:rPr lang="iw-IL" sz="3200" dirty="0"/>
              <a:t>العبرية - كلمة </a:t>
            </a:r>
            <a:r>
              <a:rPr lang="iw-IL" sz="3200" dirty="0" smtClean="0"/>
              <a:t>واحدة</a:t>
            </a:r>
            <a:r>
              <a:rPr lang="ar-JO" sz="3200" dirty="0" smtClean="0"/>
              <a:t> –</a:t>
            </a:r>
            <a:r>
              <a:rPr lang="iw-IL" sz="3200" dirty="0" smtClean="0"/>
              <a:t> בית</a:t>
            </a:r>
            <a:r>
              <a:rPr lang="ar-JO" sz="3200" dirty="0"/>
              <a:t>.</a:t>
            </a:r>
            <a:endParaRPr sz="3200" dirty="0"/>
          </a:p>
          <a:p>
            <a:pPr marL="457200" marR="0" lvl="0" indent="-228600" algn="r" rtl="1">
              <a:lnSpc>
                <a:spcPct val="80000"/>
              </a:lnSpc>
              <a:spcBef>
                <a:spcPts val="1000"/>
              </a:spcBef>
              <a:spcAft>
                <a:spcPts val="0"/>
              </a:spcAft>
              <a:buClr>
                <a:schemeClr val="accent2"/>
              </a:buClr>
              <a:buSzPts val="2800"/>
              <a:buFont typeface="Arial"/>
              <a:buNone/>
            </a:pPr>
            <a:endParaRPr sz="3200" dirty="0"/>
          </a:p>
          <a:p>
            <a:pPr marL="457200" marR="0" lvl="0" indent="-228600" algn="r" rtl="1">
              <a:lnSpc>
                <a:spcPct val="80000"/>
              </a:lnSpc>
              <a:spcBef>
                <a:spcPts val="1000"/>
              </a:spcBef>
              <a:spcAft>
                <a:spcPts val="0"/>
              </a:spcAft>
              <a:buClr>
                <a:schemeClr val="accent2"/>
              </a:buClr>
              <a:buSzPts val="2800"/>
              <a:buFont typeface="Arial"/>
              <a:buNone/>
            </a:pPr>
            <a:endParaRPr sz="3200" dirty="0"/>
          </a:p>
        </p:txBody>
      </p:sp>
      <p:pic>
        <p:nvPicPr>
          <p:cNvPr id="224" name="Google Shape;224;p38" descr="https://www.tate.org.uk/art/images/work/N/N05/N05035_10.jpg"/>
          <p:cNvPicPr preferRelativeResize="0"/>
          <p:nvPr/>
        </p:nvPicPr>
        <p:blipFill rotWithShape="1">
          <a:blip r:embed="rId3">
            <a:alphaModFix/>
          </a:blip>
          <a:srcRect/>
          <a:stretch/>
        </p:blipFill>
        <p:spPr>
          <a:xfrm>
            <a:off x="6878381" y="1612030"/>
            <a:ext cx="4475419" cy="4432802"/>
          </a:xfrm>
          <a:prstGeom prst="rect">
            <a:avLst/>
          </a:prstGeom>
          <a:noFill/>
          <a:ln>
            <a:noFill/>
          </a:ln>
        </p:spPr>
      </p:pic>
      <p:sp>
        <p:nvSpPr>
          <p:cNvPr id="225" name="Google Shape;225;p38"/>
          <p:cNvSpPr/>
          <p:nvPr/>
        </p:nvSpPr>
        <p:spPr>
          <a:xfrm>
            <a:off x="1116871" y="6431267"/>
            <a:ext cx="421621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 Creative Commons CC-BY-NC-ND (3.0 Unported)</a:t>
            </a:r>
            <a:endParaRPr sz="1400" b="0" i="0" u="none" strike="noStrike" cap="none">
              <a:solidFill>
                <a:srgbClr val="000000"/>
              </a:solidFill>
              <a:latin typeface="Arial"/>
              <a:ea typeface="Arial"/>
              <a:cs typeface="Arial"/>
              <a:sym typeface="Arial"/>
            </a:endParaRPr>
          </a:p>
        </p:txBody>
      </p:sp>
      <p:sp>
        <p:nvSpPr>
          <p:cNvPr id="226" name="Google Shape;226;p38"/>
          <p:cNvSpPr txBox="1"/>
          <p:nvPr/>
        </p:nvSpPr>
        <p:spPr>
          <a:xfrm>
            <a:off x="7663991" y="6123490"/>
            <a:ext cx="34676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אדוורד מונק, </a:t>
            </a:r>
            <a:r>
              <a:rPr lang="iw-IL" sz="1400" b="1" i="0" u="none" strike="noStrike" cap="none">
                <a:solidFill>
                  <a:srgbClr val="000000"/>
                </a:solidFill>
                <a:latin typeface="Arial"/>
                <a:ea typeface="Arial"/>
                <a:cs typeface="Arial"/>
                <a:sym typeface="Arial"/>
              </a:rPr>
              <a:t>הילדה החולה</a:t>
            </a:r>
            <a:r>
              <a:rPr lang="iw-IL" sz="1400" b="0" i="0" u="none" strike="noStrike" cap="none">
                <a:solidFill>
                  <a:srgbClr val="000000"/>
                </a:solidFill>
                <a:latin typeface="Arial"/>
                <a:ea typeface="Arial"/>
                <a:cs typeface="Arial"/>
                <a:sym typeface="Arial"/>
              </a:rPr>
              <a:t>, שמן על בד, 1907</a:t>
            </a:r>
            <a:endParaRPr/>
          </a:p>
          <a:p>
            <a:pPr marL="0" marR="0" lvl="0" indent="0" algn="r"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إدوارد مونك ، الفتاة المريضة ، زيت على قماش ، 1907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ماذا نعني </a:t>
            </a:r>
            <a:r>
              <a:rPr lang="iw-IL" sz="4800" dirty="0" smtClean="0">
                <a:solidFill>
                  <a:schemeClr val="accent1"/>
                </a:solidFill>
              </a:rPr>
              <a:t>بالمنزل</a:t>
            </a:r>
            <a:r>
              <a:rPr lang="ar-JO" sz="4800" dirty="0">
                <a:solidFill>
                  <a:schemeClr val="accent1"/>
                </a:solidFill>
              </a:rPr>
              <a:t> </a:t>
            </a:r>
            <a:r>
              <a:rPr lang="ar-JO" sz="4800" dirty="0" smtClean="0">
                <a:solidFill>
                  <a:schemeClr val="accent1"/>
                </a:solidFill>
              </a:rPr>
              <a:t>أو </a:t>
            </a:r>
            <a:r>
              <a:rPr lang="iw-IL" sz="4800" dirty="0" smtClean="0">
                <a:solidFill>
                  <a:schemeClr val="accent1"/>
                </a:solidFill>
              </a:rPr>
              <a:t>البيت </a:t>
            </a:r>
            <a:r>
              <a:rPr lang="iw-IL" sz="4800" dirty="0">
                <a:solidFill>
                  <a:schemeClr val="accent1"/>
                </a:solidFill>
              </a:rPr>
              <a:t>في الفنّ؟</a:t>
            </a:r>
            <a:endParaRPr sz="4800" dirty="0">
              <a:solidFill>
                <a:schemeClr val="accent1"/>
              </a:solidFill>
            </a:endParaRPr>
          </a:p>
        </p:txBody>
      </p:sp>
      <p:pic>
        <p:nvPicPr>
          <p:cNvPr id="233" name="Google Shape;233;p39"/>
          <p:cNvPicPr preferRelativeResize="0"/>
          <p:nvPr/>
        </p:nvPicPr>
        <p:blipFill rotWithShape="1">
          <a:blip r:embed="rId3">
            <a:alphaModFix/>
          </a:blip>
          <a:srcRect/>
          <a:stretch/>
        </p:blipFill>
        <p:spPr>
          <a:xfrm>
            <a:off x="549675" y="1690688"/>
            <a:ext cx="5170199" cy="3628564"/>
          </a:xfrm>
          <a:prstGeom prst="rect">
            <a:avLst/>
          </a:prstGeom>
          <a:noFill/>
          <a:ln>
            <a:noFill/>
          </a:ln>
        </p:spPr>
      </p:pic>
      <p:sp>
        <p:nvSpPr>
          <p:cNvPr id="234" name="Google Shape;234;p39"/>
          <p:cNvSpPr txBox="1">
            <a:spLocks noGrp="1"/>
          </p:cNvSpPr>
          <p:nvPr>
            <p:ph type="body" idx="2"/>
          </p:nvPr>
        </p:nvSpPr>
        <p:spPr>
          <a:xfrm>
            <a:off x="5719874" y="1324183"/>
            <a:ext cx="6138354" cy="4968601"/>
          </a:xfrm>
          <a:prstGeom prst="rect">
            <a:avLst/>
          </a:prstGeom>
          <a:noFill/>
          <a:ln>
            <a:noFill/>
          </a:ln>
        </p:spPr>
        <p:txBody>
          <a:bodyPr spcFirstLastPara="1" wrap="square" lIns="91425" tIns="45700" rIns="91425" bIns="45700" anchor="t" anchorCtr="0">
            <a:noAutofit/>
          </a:bodyPr>
          <a:lstStyle/>
          <a:p>
            <a:pPr marL="457200" marR="0" lvl="0" indent="-406400" algn="r" rtl="1">
              <a:lnSpc>
                <a:spcPct val="100000"/>
              </a:lnSpc>
              <a:spcBef>
                <a:spcPts val="1000"/>
              </a:spcBef>
              <a:spcAft>
                <a:spcPts val="0"/>
              </a:spcAft>
              <a:buClr>
                <a:schemeClr val="accent2"/>
              </a:buClr>
              <a:buSzPts val="2800"/>
              <a:buFont typeface="Arial"/>
              <a:buChar char="•"/>
            </a:pPr>
            <a:r>
              <a:rPr lang="iw-IL" sz="3200" dirty="0"/>
              <a:t>العديد من الفنانين تطرقوا إلى </a:t>
            </a:r>
            <a:r>
              <a:rPr lang="iw-IL" sz="3200" dirty="0" smtClean="0"/>
              <a:t>المنازل</a:t>
            </a:r>
            <a:r>
              <a:rPr lang="ar-JO" sz="3200" dirty="0" smtClean="0"/>
              <a:t> أو </a:t>
            </a:r>
            <a:r>
              <a:rPr lang="iw-IL" sz="3200" dirty="0" smtClean="0"/>
              <a:t>البيوت </a:t>
            </a:r>
            <a:r>
              <a:rPr lang="iw-IL" sz="3200" dirty="0"/>
              <a:t>في </a:t>
            </a:r>
            <a:r>
              <a:rPr lang="iw-IL" sz="3200" dirty="0" smtClean="0"/>
              <a:t>أعمالهم</a:t>
            </a:r>
            <a:r>
              <a:rPr lang="ar-JO" sz="3200" dirty="0" smtClean="0"/>
              <a:t> الفنية</a:t>
            </a:r>
            <a:r>
              <a:rPr lang="iw-IL" sz="3200" dirty="0" smtClean="0"/>
              <a:t>. </a:t>
            </a:r>
            <a:endParaRPr sz="3200" dirty="0"/>
          </a:p>
          <a:p>
            <a:pPr lvl="0"/>
            <a:r>
              <a:rPr lang="ar-JO" sz="3200" dirty="0" smtClean="0"/>
              <a:t>على مدى </a:t>
            </a:r>
            <a:r>
              <a:rPr lang="iw-IL" sz="3200" dirty="0" smtClean="0"/>
              <a:t>تاريخ الفن</a:t>
            </a:r>
            <a:r>
              <a:rPr lang="ar-JO" sz="3200" dirty="0" smtClean="0"/>
              <a:t>,</a:t>
            </a:r>
            <a:r>
              <a:rPr lang="iw-IL" sz="3200" dirty="0" smtClean="0"/>
              <a:t> </a:t>
            </a:r>
            <a:r>
              <a:rPr lang="iw-IL" sz="3200" dirty="0"/>
              <a:t>تم </a:t>
            </a:r>
            <a:r>
              <a:rPr lang="ar-JO" sz="3200" dirty="0" smtClean="0"/>
              <a:t>تصوير </a:t>
            </a:r>
            <a:r>
              <a:rPr lang="iw-IL" sz="3200" dirty="0" smtClean="0"/>
              <a:t>المنازل</a:t>
            </a:r>
            <a:r>
              <a:rPr lang="ar-JO" sz="3200" dirty="0" smtClean="0"/>
              <a:t> من </a:t>
            </a:r>
            <a:r>
              <a:rPr lang="ar-JO" sz="3200" dirty="0"/>
              <a:t>خ</a:t>
            </a:r>
            <a:r>
              <a:rPr lang="ar-JO" sz="3200" dirty="0" smtClean="0"/>
              <a:t>لال استخدام</a:t>
            </a:r>
            <a:r>
              <a:rPr lang="iw-IL" sz="3200" dirty="0" smtClean="0"/>
              <a:t> مواد  </a:t>
            </a:r>
            <a:r>
              <a:rPr lang="ar-JO" sz="3200" dirty="0"/>
              <a:t>ب</a:t>
            </a:r>
            <a:r>
              <a:rPr lang="iw-IL" sz="3200" dirty="0" smtClean="0"/>
              <a:t>أحجام مختلفة</a:t>
            </a:r>
            <a:r>
              <a:rPr lang="ar-JO" sz="3200" dirty="0" smtClean="0"/>
              <a:t>.</a:t>
            </a:r>
          </a:p>
          <a:p>
            <a:pPr lvl="0"/>
            <a:r>
              <a:rPr lang="iw-IL" sz="3200" dirty="0" smtClean="0"/>
              <a:t>إذا </a:t>
            </a:r>
            <a:r>
              <a:rPr lang="iw-IL" sz="3200" dirty="0"/>
              <a:t>تمعنا </a:t>
            </a:r>
            <a:r>
              <a:rPr lang="ar-JO" sz="3200" dirty="0" smtClean="0"/>
              <a:t>في المشاريع الفنية حول</a:t>
            </a:r>
            <a:r>
              <a:rPr lang="iw-IL" sz="3200" dirty="0" smtClean="0"/>
              <a:t> </a:t>
            </a:r>
            <a:r>
              <a:rPr lang="iw-IL" sz="3200" dirty="0"/>
              <a:t>المباني المنزلية ، يمكننا أن نفهم الكثير عن حياة الناس والفترات التاريخية والعلاقات الاجتماعية لديهم.</a:t>
            </a:r>
            <a:endParaRPr sz="3200" dirty="0"/>
          </a:p>
          <a:p>
            <a:pPr marL="457200" marR="0" lvl="0" indent="-406400" algn="r" rtl="1">
              <a:lnSpc>
                <a:spcPct val="100000"/>
              </a:lnSpc>
              <a:spcBef>
                <a:spcPts val="1000"/>
              </a:spcBef>
              <a:spcAft>
                <a:spcPts val="0"/>
              </a:spcAft>
              <a:buClr>
                <a:schemeClr val="accent2"/>
              </a:buClr>
              <a:buSzPts val="2800"/>
              <a:buFont typeface="Arial"/>
              <a:buChar char="•"/>
            </a:pPr>
            <a:r>
              <a:rPr lang="iw-IL" sz="3200" dirty="0">
                <a:solidFill>
                  <a:srgbClr val="FF215F"/>
                </a:solidFill>
              </a:rPr>
              <a:t>ماذا يمكنك أن تخبرنا عن سكان هذا </a:t>
            </a:r>
            <a:r>
              <a:rPr lang="iw-IL" sz="3200" dirty="0" smtClean="0">
                <a:solidFill>
                  <a:srgbClr val="FF215F"/>
                </a:solidFill>
              </a:rPr>
              <a:t>المنزل</a:t>
            </a:r>
            <a:r>
              <a:rPr lang="ar-JO" sz="3200" dirty="0">
                <a:solidFill>
                  <a:srgbClr val="FF215F"/>
                </a:solidFill>
              </a:rPr>
              <a:t> </a:t>
            </a:r>
            <a:r>
              <a:rPr lang="ar-JO" sz="3200" dirty="0" smtClean="0">
                <a:solidFill>
                  <a:srgbClr val="FF215F"/>
                </a:solidFill>
              </a:rPr>
              <a:t>أو </a:t>
            </a:r>
            <a:r>
              <a:rPr lang="iw-IL" sz="3200" dirty="0" smtClean="0">
                <a:solidFill>
                  <a:srgbClr val="FF215F"/>
                </a:solidFill>
              </a:rPr>
              <a:t>البيت</a:t>
            </a:r>
            <a:r>
              <a:rPr lang="iw-IL" sz="3200" dirty="0">
                <a:solidFill>
                  <a:srgbClr val="FF215F"/>
                </a:solidFill>
              </a:rPr>
              <a:t>؟</a:t>
            </a:r>
            <a:endParaRPr sz="3200" dirty="0">
              <a:solidFill>
                <a:srgbClr val="FF215F"/>
              </a:solidFill>
            </a:endParaRPr>
          </a:p>
        </p:txBody>
      </p:sp>
      <p:sp>
        <p:nvSpPr>
          <p:cNvPr id="235" name="Google Shape;235;p39"/>
          <p:cNvSpPr/>
          <p:nvPr/>
        </p:nvSpPr>
        <p:spPr>
          <a:xfrm>
            <a:off x="1107642" y="6112823"/>
            <a:ext cx="47852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https://www.tate-images.com/preview.asp?image=T01269</a:t>
            </a:r>
            <a:endParaRPr sz="1400" b="0" i="0" u="none" strike="noStrike" cap="none">
              <a:solidFill>
                <a:srgbClr val="000000"/>
              </a:solidFill>
              <a:latin typeface="Arial"/>
              <a:ea typeface="Arial"/>
              <a:cs typeface="Arial"/>
              <a:sym typeface="Arial"/>
            </a:endParaRPr>
          </a:p>
        </p:txBody>
      </p:sp>
      <p:sp>
        <p:nvSpPr>
          <p:cNvPr id="236" name="Google Shape;236;p39"/>
          <p:cNvSpPr txBox="1"/>
          <p:nvPr/>
        </p:nvSpPr>
        <p:spPr>
          <a:xfrm>
            <a:off x="309966" y="5408260"/>
            <a:ext cx="558296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דיוויד הוקני, </a:t>
            </a:r>
            <a:r>
              <a:rPr lang="iw-IL" sz="1400" b="1" i="0" u="none" strike="noStrike" cap="none">
                <a:solidFill>
                  <a:srgbClr val="000000"/>
                </a:solidFill>
                <a:latin typeface="Arial"/>
                <a:ea typeface="Arial"/>
                <a:cs typeface="Arial"/>
                <a:sym typeface="Arial"/>
              </a:rPr>
              <a:t>מר וגברת קלארק ופרסי (החתול), </a:t>
            </a:r>
            <a:r>
              <a:rPr lang="iw-IL" sz="1400" b="0" i="0" u="none" strike="noStrike" cap="none">
                <a:solidFill>
                  <a:srgbClr val="000000"/>
                </a:solidFill>
                <a:latin typeface="Arial"/>
                <a:ea typeface="Arial"/>
                <a:cs typeface="Arial"/>
                <a:sym typeface="Arial"/>
              </a:rPr>
              <a:t>אקריליק על בד,1970-1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         ديفيد هوكني ، السيد والسيدة كلارك وبيرسي (القط) ، أكريليك على قماش ، 1970-1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sz="4800" dirty="0">
                <a:solidFill>
                  <a:schemeClr val="accent1"/>
                </a:solidFill>
              </a:rPr>
              <a:t>منزل </a:t>
            </a:r>
            <a:r>
              <a:rPr lang="iw-IL" sz="4800" dirty="0" smtClean="0">
                <a:solidFill>
                  <a:schemeClr val="accent1"/>
                </a:solidFill>
              </a:rPr>
              <a:t>–</a:t>
            </a:r>
            <a:r>
              <a:rPr lang="ar-JO" sz="4800" dirty="0" smtClean="0">
                <a:solidFill>
                  <a:schemeClr val="accent1"/>
                </a:solidFill>
              </a:rPr>
              <a:t> </a:t>
            </a:r>
            <a:r>
              <a:rPr lang="iw-IL" sz="4800" dirty="0" smtClean="0">
                <a:solidFill>
                  <a:schemeClr val="accent1"/>
                </a:solidFill>
              </a:rPr>
              <a:t> </a:t>
            </a:r>
            <a:r>
              <a:rPr lang="iw-IL" sz="4800" dirty="0">
                <a:solidFill>
                  <a:schemeClr val="accent1"/>
                </a:solidFill>
              </a:rPr>
              <a:t>نحت </a:t>
            </a:r>
            <a:r>
              <a:rPr lang="ar-JO" sz="4800" dirty="0" smtClean="0">
                <a:solidFill>
                  <a:schemeClr val="accent1"/>
                </a:solidFill>
              </a:rPr>
              <a:t>في بلادنا</a:t>
            </a:r>
            <a:endParaRPr sz="4800" dirty="0">
              <a:solidFill>
                <a:schemeClr val="accent1"/>
              </a:solidFill>
            </a:endParaRPr>
          </a:p>
        </p:txBody>
      </p:sp>
      <p:sp>
        <p:nvSpPr>
          <p:cNvPr id="243" name="Google Shape;243;p40"/>
          <p:cNvSpPr txBox="1">
            <a:spLocks noGrp="1"/>
          </p:cNvSpPr>
          <p:nvPr>
            <p:ph type="body" idx="2"/>
          </p:nvPr>
        </p:nvSpPr>
        <p:spPr>
          <a:xfrm>
            <a:off x="6430297" y="1644988"/>
            <a:ext cx="5182168" cy="4351338"/>
          </a:xfrm>
          <a:prstGeom prst="rect">
            <a:avLst/>
          </a:prstGeom>
          <a:noFill/>
          <a:ln>
            <a:noFill/>
          </a:ln>
        </p:spPr>
        <p:txBody>
          <a:bodyPr spcFirstLastPara="1" wrap="square" lIns="91425" tIns="45700" rIns="91425" bIns="45700" anchor="t" anchorCtr="0">
            <a:noAutofit/>
          </a:bodyPr>
          <a:lstStyle/>
          <a:p>
            <a:pPr lvl="0"/>
            <a:r>
              <a:rPr lang="iw-IL" sz="3600" dirty="0">
                <a:solidFill>
                  <a:srgbClr val="FF215F"/>
                </a:solidFill>
              </a:rPr>
              <a:t>شيرا </a:t>
            </a:r>
            <a:r>
              <a:rPr lang="iw-IL" sz="3600" dirty="0" smtClean="0">
                <a:solidFill>
                  <a:srgbClr val="FF215F"/>
                </a:solidFill>
              </a:rPr>
              <a:t>زلافر</a:t>
            </a:r>
            <a:r>
              <a:rPr lang="ar-JO" sz="3600" dirty="0" smtClean="0">
                <a:solidFill>
                  <a:srgbClr val="FF215F"/>
                </a:solidFill>
              </a:rPr>
              <a:t> </a:t>
            </a:r>
            <a:r>
              <a:rPr lang="ar-JO" sz="3600" dirty="0" smtClean="0"/>
              <a:t>صنعت </a:t>
            </a:r>
            <a:r>
              <a:rPr lang="iw-IL" sz="3600" dirty="0" smtClean="0"/>
              <a:t>هذا </a:t>
            </a:r>
            <a:r>
              <a:rPr lang="iw-IL" sz="3600" dirty="0"/>
              <a:t>التمثال </a:t>
            </a:r>
            <a:r>
              <a:rPr lang="iw-IL" sz="3600" dirty="0" smtClean="0"/>
              <a:t>ال</a:t>
            </a:r>
            <a:r>
              <a:rPr lang="ar-JO" sz="3600" dirty="0" smtClean="0"/>
              <a:t>شبيه</a:t>
            </a:r>
            <a:r>
              <a:rPr lang="iw-IL" sz="3600" dirty="0" smtClean="0"/>
              <a:t> </a:t>
            </a:r>
            <a:r>
              <a:rPr lang="ar-JO" sz="3600" dirty="0" err="1" smtClean="0"/>
              <a:t>با</a:t>
            </a:r>
            <a:r>
              <a:rPr lang="iw-IL" sz="3600" dirty="0" smtClean="0"/>
              <a:t>لمنزل </a:t>
            </a:r>
            <a:r>
              <a:rPr lang="iw-IL" sz="3600" dirty="0"/>
              <a:t>الذي تعيش فيه </a:t>
            </a:r>
            <a:r>
              <a:rPr lang="iw-IL" sz="3600" dirty="0" smtClean="0"/>
              <a:t>في </a:t>
            </a:r>
            <a:r>
              <a:rPr lang="iw-IL" sz="3600" dirty="0"/>
              <a:t>تل </a:t>
            </a:r>
            <a:r>
              <a:rPr lang="iw-IL" sz="3600" dirty="0" smtClean="0"/>
              <a:t>أبيب</a:t>
            </a:r>
            <a:r>
              <a:rPr lang="ar-JO" sz="3600" dirty="0" smtClean="0"/>
              <a:t> في </a:t>
            </a:r>
            <a:r>
              <a:rPr lang="iw-IL" sz="3600" dirty="0"/>
              <a:t>شارع </a:t>
            </a:r>
            <a:r>
              <a:rPr lang="iw-IL" sz="3600" dirty="0" smtClean="0"/>
              <a:t>راشي</a:t>
            </a:r>
            <a:r>
              <a:rPr lang="ar-JO" sz="3600" dirty="0" smtClean="0"/>
              <a:t>.</a:t>
            </a:r>
            <a:endParaRPr sz="3600" dirty="0"/>
          </a:p>
          <a:p>
            <a:pPr marL="457200" marR="0" lvl="0" indent="-406400" algn="r" rtl="1">
              <a:lnSpc>
                <a:spcPct val="100000"/>
              </a:lnSpc>
              <a:spcBef>
                <a:spcPts val="1000"/>
              </a:spcBef>
              <a:spcAft>
                <a:spcPts val="0"/>
              </a:spcAft>
              <a:buClr>
                <a:schemeClr val="accent2"/>
              </a:buClr>
              <a:buSzPts val="2800"/>
              <a:buFont typeface="Arial"/>
              <a:buChar char="•"/>
            </a:pPr>
            <a:r>
              <a:rPr lang="iw-IL" sz="3600" dirty="0"/>
              <a:t>صممته بصورة </a:t>
            </a:r>
            <a:r>
              <a:rPr lang="iw-IL" sz="3600" dirty="0" smtClean="0"/>
              <a:t>مصغرة </a:t>
            </a:r>
            <a:r>
              <a:rPr lang="ar-JO" sz="3600" dirty="0" smtClean="0"/>
              <a:t>و</a:t>
            </a:r>
            <a:r>
              <a:rPr lang="iw-IL" sz="3600" dirty="0" smtClean="0"/>
              <a:t>بدقّة </a:t>
            </a:r>
            <a:r>
              <a:rPr lang="iw-IL" sz="3600" dirty="0"/>
              <a:t>كبيرة.</a:t>
            </a:r>
            <a:endParaRPr sz="3600" dirty="0"/>
          </a:p>
          <a:p>
            <a:pPr marL="457200" marR="0" lvl="0" indent="-406400" algn="r" rtl="1">
              <a:lnSpc>
                <a:spcPct val="100000"/>
              </a:lnSpc>
              <a:spcBef>
                <a:spcPts val="1000"/>
              </a:spcBef>
              <a:spcAft>
                <a:spcPts val="0"/>
              </a:spcAft>
              <a:buClr>
                <a:schemeClr val="accent2"/>
              </a:buClr>
              <a:buSzPts val="2800"/>
              <a:buFont typeface="Arial"/>
              <a:buChar char="•"/>
            </a:pPr>
            <a:r>
              <a:rPr lang="iw-IL" sz="3600" dirty="0">
                <a:solidFill>
                  <a:srgbClr val="FF215F"/>
                </a:solidFill>
              </a:rPr>
              <a:t>هل المنزل نال إعجابك؟ أعط رأيك؟</a:t>
            </a:r>
            <a:endParaRPr sz="3600" dirty="0">
              <a:solidFill>
                <a:srgbClr val="FF215F"/>
              </a:solidFill>
            </a:endParaRPr>
          </a:p>
        </p:txBody>
      </p:sp>
      <p:sp>
        <p:nvSpPr>
          <p:cNvPr id="244" name="Google Shape;244;p40"/>
          <p:cNvSpPr txBox="1"/>
          <p:nvPr/>
        </p:nvSpPr>
        <p:spPr>
          <a:xfrm>
            <a:off x="977851" y="5433707"/>
            <a:ext cx="535915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שירה זלוור </a:t>
            </a:r>
            <a:r>
              <a:rPr lang="iw-IL" sz="1400" b="1" i="0" u="none" strike="noStrike" cap="none">
                <a:solidFill>
                  <a:srgbClr val="000000"/>
                </a:solidFill>
                <a:latin typeface="Arial"/>
                <a:ea typeface="Arial"/>
                <a:cs typeface="Arial"/>
                <a:sym typeface="Arial"/>
              </a:rPr>
              <a:t>רש"י, </a:t>
            </a:r>
            <a:r>
              <a:rPr lang="iw-IL" sz="1400" b="0" i="0" u="none" strike="noStrike" cap="none">
                <a:solidFill>
                  <a:srgbClr val="000000"/>
                </a:solidFill>
                <a:latin typeface="Arial"/>
                <a:ea typeface="Arial"/>
                <a:cs typeface="Arial"/>
                <a:sym typeface="Arial"/>
              </a:rPr>
              <a:t>שעווה צבועה באקריליק, דיקט, חוט ברזל</a:t>
            </a:r>
            <a:r>
              <a:rPr lang="iw-IL" sz="1400" b="1" i="0" u="none" strike="noStrike" cap="none">
                <a:solidFill>
                  <a:srgbClr val="000000"/>
                </a:solidFill>
                <a:latin typeface="Arial"/>
                <a:ea typeface="Arial"/>
                <a:cs typeface="Arial"/>
                <a:sym typeface="Arial"/>
              </a:rPr>
              <a:t>, </a:t>
            </a:r>
            <a:r>
              <a:rPr lang="iw-IL" sz="1400" b="0" i="0" u="none" strike="noStrike" cap="none">
                <a:solidFill>
                  <a:srgbClr val="000000"/>
                </a:solidFill>
                <a:latin typeface="Arial"/>
                <a:ea typeface="Arial"/>
                <a:cs typeface="Arial"/>
                <a:sym typeface="Arial"/>
              </a:rPr>
              <a:t>2006-2007</a:t>
            </a:r>
            <a:endParaRPr/>
          </a:p>
          <a:p>
            <a:pPr marL="0" marR="0" lvl="0" indent="0" algn="r"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شيرا زلافر راشي ، شمع مطلي بالاكريليك ، خشب رقائقي ، اسلاك حديد ، 2006-2007</a:t>
            </a:r>
            <a:endParaRPr sz="1400" b="0" i="0" u="none" strike="noStrike" cap="none">
              <a:solidFill>
                <a:srgbClr val="000000"/>
              </a:solidFill>
              <a:latin typeface="Arial"/>
              <a:ea typeface="Arial"/>
              <a:cs typeface="Arial"/>
              <a:sym typeface="Arial"/>
            </a:endParaRPr>
          </a:p>
        </p:txBody>
      </p:sp>
      <p:pic>
        <p:nvPicPr>
          <p:cNvPr id="245" name="Google Shape;245;p40"/>
          <p:cNvPicPr preferRelativeResize="0"/>
          <p:nvPr/>
        </p:nvPicPr>
        <p:blipFill rotWithShape="1">
          <a:blip r:embed="rId3">
            <a:alphaModFix/>
          </a:blip>
          <a:srcRect/>
          <a:stretch/>
        </p:blipFill>
        <p:spPr>
          <a:xfrm>
            <a:off x="1077798" y="1644988"/>
            <a:ext cx="5018202" cy="3763652"/>
          </a:xfrm>
          <a:prstGeom prst="rect">
            <a:avLst/>
          </a:prstGeom>
          <a:noFill/>
          <a:ln>
            <a:noFill/>
          </a:ln>
        </p:spPr>
      </p:pic>
      <p:sp>
        <p:nvSpPr>
          <p:cNvPr id="246" name="Google Shape;246;p40"/>
          <p:cNvSpPr/>
          <p:nvPr/>
        </p:nvSpPr>
        <p:spPr>
          <a:xfrm>
            <a:off x="732055" y="6382106"/>
            <a:ext cx="338906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400" b="0" i="0" u="none" strike="noStrike" cap="none">
                <a:solidFill>
                  <a:srgbClr val="000000"/>
                </a:solidFill>
                <a:latin typeface="Arial"/>
                <a:ea typeface="Arial"/>
                <a:cs typeface="Arial"/>
                <a:sym typeface="Arial"/>
              </a:rPr>
              <a:t>http://www.shirazelwer.com/project/rashi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TotalTime>
  <Words>1413</Words>
  <Application>Microsoft Office PowerPoint</Application>
  <PresentationFormat>מסך רחב</PresentationFormat>
  <Paragraphs>146</Paragraphs>
  <Slides>19</Slides>
  <Notes>19</Notes>
  <HiddenSlides>0</HiddenSlides>
  <MMClips>1</MMClips>
  <ScaleCrop>false</ScaleCrop>
  <HeadingPairs>
    <vt:vector size="6" baseType="variant">
      <vt:variant>
        <vt:lpstr>גופנים בשימוש</vt:lpstr>
      </vt:variant>
      <vt:variant>
        <vt:i4>2</vt:i4>
      </vt:variant>
      <vt:variant>
        <vt:lpstr>ערכת נושא</vt:lpstr>
      </vt:variant>
      <vt:variant>
        <vt:i4>1</vt:i4>
      </vt:variant>
      <vt:variant>
        <vt:lpstr>כותרות שקופיות</vt:lpstr>
      </vt:variant>
      <vt:variant>
        <vt:i4>19</vt:i4>
      </vt:variant>
    </vt:vector>
  </HeadingPairs>
  <TitlesOfParts>
    <vt:vector size="22" baseType="lpstr">
      <vt:lpstr>Arial</vt:lpstr>
      <vt:lpstr>Calibri</vt:lpstr>
      <vt:lpstr>Office Theme</vt:lpstr>
      <vt:lpstr>מצגת של PowerPoint‏</vt:lpstr>
      <vt:lpstr>ماذا نحتاج للدرس؟</vt:lpstr>
      <vt:lpstr>ماذا تعني لكم كلمة منزل أو بيت؟</vt:lpstr>
      <vt:lpstr>ماذا سنفعل اليوم؟</vt:lpstr>
      <vt:lpstr> أغنية بيت الأحلام..</vt:lpstr>
      <vt:lpstr>نتعلم الآن:  تعريف البيت أو المنزل</vt:lpstr>
      <vt:lpstr>نتعلم الآن: تعريف البيت أو المنزل</vt:lpstr>
      <vt:lpstr>ماذا نعني بالمنزل أو البيت في الفنّ؟</vt:lpstr>
      <vt:lpstr>منزل –  نحت في بلادنا</vt:lpstr>
      <vt:lpstr>لحظة تأمل </vt:lpstr>
      <vt:lpstr>    تمرين -  مقارنة بين أعمال فنية</vt:lpstr>
      <vt:lpstr>تمرين -  مقارنة بين أعمال فنية</vt:lpstr>
      <vt:lpstr>    تمرين -  مقارنة بين أعمال فنية</vt:lpstr>
      <vt:lpstr>سنتعرف الان على بيوتٍ من أعمال ميخا أولمان</vt:lpstr>
      <vt:lpstr>غرف المعيشة من أعمال أفشالوم </vt:lpstr>
      <vt:lpstr>لحظة تفكير: ما يعني لك المنزل؟</vt:lpstr>
      <vt:lpstr>وما هو رأي الفنانات :</vt:lpstr>
      <vt:lpstr>الآن سنقوم بتصميم منزل أو بيت الأحلام..</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Ola Majdalawy</cp:lastModifiedBy>
  <cp:revision>13</cp:revision>
  <dcterms:created xsi:type="dcterms:W3CDTF">2020-03-11T07:11:19Z</dcterms:created>
  <dcterms:modified xsi:type="dcterms:W3CDTF">2020-04-21T14:56:44Z</dcterms:modified>
</cp:coreProperties>
</file>