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1ba2c401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1ba2c401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1841c87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71841c87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37e2c8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37e2c8c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841c87a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71841c87a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3be89dd8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3be89dd8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3be89dd8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3be89dd8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64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3be89dd8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3be89dd8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527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1841c87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71841c87a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">
  <p:cSld name="כותרת ראשית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0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6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567898" y="2176816"/>
            <a:ext cx="6477616" cy="913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23854" y="1373627"/>
            <a:ext cx="4413400" cy="803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5367129" y="122996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/>
          <p:nvPr/>
        </p:nvSpPr>
        <p:spPr>
          <a:xfrm rot="-5400000">
            <a:off x="8160043" y="1562852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67898" y="3742238"/>
            <a:ext cx="379923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923899" y="2268944"/>
            <a:ext cx="5862637" cy="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19" name="Google Shape;19;p2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2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" name="Google Shape;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140" y="664666"/>
            <a:ext cx="6862633" cy="2093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1523125" y="3314828"/>
            <a:ext cx="4808451" cy="48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312668" y="4611422"/>
            <a:ext cx="3824287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קניית ידע">
  <p:cSld name="1_הקניית ידע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18" name="Google Shape;118;p11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9" name="Google Shape;119;p11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1"/>
          <p:cNvPicPr preferRelativeResize="0"/>
          <p:nvPr/>
        </p:nvPicPr>
        <p:blipFill rotWithShape="1">
          <a:blip r:embed="rId2">
            <a:alphaModFix/>
          </a:blip>
          <a:srcRect t="4861" b="71253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1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רגול">
  <p:cSld name="1_תרגול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12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7" name="Google Shape;127;p12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28" name="Google Shape;128;p12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9" name="Google Shape;129;p12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2"/>
          </p:nvPr>
        </p:nvSpPr>
        <p:spPr>
          <a:xfrm>
            <a:off x="4706815" y="1369219"/>
            <a:ext cx="3808535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יכום">
  <p:cSld name="סיכום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3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36" name="Google Shape;136;p1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7" name="Google Shape;137;p1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2">
            <a:alphaModFix/>
          </a:blip>
          <a:srcRect t="45139" b="30974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שימה באופק">
  <p:cSld name="משימה באופק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>
            <a:spLocks noGrp="1"/>
          </p:cNvSpPr>
          <p:nvPr>
            <p:ph type="pic" idx="2"/>
          </p:nvPr>
        </p:nvSpPr>
        <p:spPr>
          <a:xfrm>
            <a:off x="743211" y="1156325"/>
            <a:ext cx="7692184" cy="33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46" name="Google Shape;146;p14"/>
          <p:cNvGrpSpPr/>
          <p:nvPr/>
        </p:nvGrpSpPr>
        <p:grpSpPr>
          <a:xfrm>
            <a:off x="-1785936" y="118821"/>
            <a:ext cx="10909092" cy="4905858"/>
            <a:chOff x="-2455150" y="146499"/>
            <a:chExt cx="14545456" cy="6541143"/>
          </a:xfrm>
        </p:grpSpPr>
        <p:sp>
          <p:nvSpPr>
            <p:cNvPr id="147" name="Google Shape;147;p14"/>
            <p:cNvSpPr/>
            <p:nvPr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" name="Google Shape;148;p14"/>
            <p:cNvCxnSpPr/>
            <p:nvPr/>
          </p:nvCxnSpPr>
          <p:spPr>
            <a:xfrm>
              <a:off x="-2455150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49" name="Google Shape;149;p14"/>
            <p:cNvGrpSpPr/>
            <p:nvPr/>
          </p:nvGrpSpPr>
          <p:grpSpPr>
            <a:xfrm rot="10800000">
              <a:off x="8177063" y="6181316"/>
              <a:ext cx="3913243" cy="506326"/>
              <a:chOff x="358720" y="6187719"/>
              <a:chExt cx="3913243" cy="506326"/>
            </a:xfrm>
          </p:grpSpPr>
          <p:cxnSp>
            <p:nvCxnSpPr>
              <p:cNvPr id="150" name="Google Shape;150;p14"/>
              <p:cNvCxnSpPr/>
              <p:nvPr/>
            </p:nvCxnSpPr>
            <p:spPr>
              <a:xfrm>
                <a:off x="865046" y="6434480"/>
                <a:ext cx="3406917" cy="1280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1" name="Google Shape;151;p14"/>
              <p:cNvSpPr/>
              <p:nvPr/>
            </p:nvSpPr>
            <p:spPr>
              <a:xfrm rot="-54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153;p14"/>
            <p:cNvSpPr/>
            <p:nvPr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body" idx="1"/>
          </p:nvPr>
        </p:nvSpPr>
        <p:spPr>
          <a:xfrm>
            <a:off x="320095" y="496283"/>
            <a:ext cx="8215312" cy="5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5484019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>
            <a:spLocks noGrp="1"/>
          </p:cNvSpPr>
          <p:nvPr>
            <p:ph type="pic" idx="2"/>
          </p:nvPr>
        </p:nvSpPr>
        <p:spPr>
          <a:xfrm>
            <a:off x="636887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8115486" y="4716738"/>
            <a:ext cx="7746405" cy="125623"/>
            <a:chOff x="10668248" y="5893696"/>
            <a:chExt cx="10328540" cy="167498"/>
          </a:xfrm>
        </p:grpSpPr>
        <p:cxnSp>
          <p:nvCxnSpPr>
            <p:cNvPr id="159" name="Google Shape;159;p15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" name="Google Shape;160;p15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269040" y="50261"/>
            <a:ext cx="2934932" cy="379745"/>
            <a:chOff x="358720" y="6187719"/>
            <a:chExt cx="3913243" cy="506326"/>
          </a:xfrm>
        </p:grpSpPr>
        <p:cxnSp>
          <p:nvCxnSpPr>
            <p:cNvPr id="162" name="Google Shape;162;p15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3" name="Google Shape;163;p15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5484019" y="1656641"/>
            <a:ext cx="2949178" cy="273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6" name="Google Shape;166;p15"/>
          <p:cNvPicPr preferRelativeResize="0"/>
          <p:nvPr/>
        </p:nvPicPr>
        <p:blipFill rotWithShape="1">
          <a:blip r:embed="rId2">
            <a:alphaModFix/>
          </a:blip>
          <a:srcRect l="95847" t="70" b="-72"/>
          <a:stretch/>
        </p:blipFill>
        <p:spPr>
          <a:xfrm>
            <a:off x="8764254" y="0"/>
            <a:ext cx="3797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טקסט תחתון">
  <p:cSld name="תמונה עם טקסט תחתון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>
            <a:spLocks noGrp="1"/>
          </p:cNvSpPr>
          <p:nvPr>
            <p:ph type="pic" idx="2"/>
          </p:nvPr>
        </p:nvSpPr>
        <p:spPr>
          <a:xfrm>
            <a:off x="762000" y="579365"/>
            <a:ext cx="7692184" cy="33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ctrTitle"/>
          </p:nvPr>
        </p:nvSpPr>
        <p:spPr>
          <a:xfrm>
            <a:off x="328176" y="4157653"/>
            <a:ext cx="856407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16"/>
          <p:cNvGrpSpPr/>
          <p:nvPr/>
        </p:nvGrpSpPr>
        <p:grpSpPr>
          <a:xfrm>
            <a:off x="648784" y="267702"/>
            <a:ext cx="8266616" cy="379745"/>
            <a:chOff x="865046" y="356936"/>
            <a:chExt cx="11022154" cy="506326"/>
          </a:xfrm>
        </p:grpSpPr>
        <p:cxnSp>
          <p:nvCxnSpPr>
            <p:cNvPr id="171" name="Google Shape;171;p16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2" name="Google Shape;172;p16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6"/>
          <p:cNvSpPr/>
          <p:nvPr/>
        </p:nvSpPr>
        <p:spPr>
          <a:xfrm rot="10800000">
            <a:off x="8836143" y="367123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שיעור הבא יתחיל">
  <p:cSld name="1_השיעור הבא יתחיל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/>
          <p:nvPr/>
        </p:nvSpPr>
        <p:spPr>
          <a:xfrm>
            <a:off x="807259" y="1318167"/>
            <a:ext cx="7529483" cy="253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17"/>
          <p:cNvCxnSpPr/>
          <p:nvPr/>
        </p:nvCxnSpPr>
        <p:spPr>
          <a:xfrm>
            <a:off x="648784" y="399193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17"/>
          <p:cNvSpPr/>
          <p:nvPr/>
        </p:nvSpPr>
        <p:spPr>
          <a:xfrm rot="-5400000">
            <a:off x="269040" y="214122"/>
            <a:ext cx="379745" cy="379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585973" y="341182"/>
            <a:ext cx="125623" cy="125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1377851" y="1243121"/>
            <a:ext cx="6388298" cy="260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1">
              <a:lnSpc>
                <a:spcPct val="106666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80" name="Google Shape;180;p17"/>
          <p:cNvCxnSpPr/>
          <p:nvPr/>
        </p:nvCxnSpPr>
        <p:spPr>
          <a:xfrm>
            <a:off x="594745" y="41300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17"/>
          <p:cNvSpPr/>
          <p:nvPr/>
        </p:nvSpPr>
        <p:spPr>
          <a:xfrm rot="10800000">
            <a:off x="8179182" y="1714666"/>
            <a:ext cx="315118" cy="3151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17"/>
          <p:cNvCxnSpPr/>
          <p:nvPr/>
        </p:nvCxnSpPr>
        <p:spPr>
          <a:xfrm>
            <a:off x="306371" y="4689730"/>
            <a:ext cx="2111604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7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Calibri"/>
              <a:buNone/>
              <a:defRPr sz="4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87" name="Google Shape;187;p18"/>
          <p:cNvCxnSpPr/>
          <p:nvPr/>
        </p:nvCxnSpPr>
        <p:spPr>
          <a:xfrm>
            <a:off x="-656248" y="4822181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8" name="Google Shape;188;p18"/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89" name="Google Shape;189;p18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0" name="Google Shape;190;p18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5764490" y="4808041"/>
            <a:ext cx="3379510" cy="361003"/>
            <a:chOff x="5231876" y="2677211"/>
            <a:chExt cx="4506014" cy="481337"/>
          </a:xfrm>
        </p:grpSpPr>
        <p:sp>
          <p:nvSpPr>
            <p:cNvPr id="193" name="Google Shape;193;p18"/>
            <p:cNvSpPr/>
            <p:nvPr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">
  <p:cSld name="תמונה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>
            <a:spLocks noGrp="1"/>
          </p:cNvSpPr>
          <p:nvPr>
            <p:ph type="pic" idx="2"/>
          </p:nvPr>
        </p:nvSpPr>
        <p:spPr>
          <a:xfrm>
            <a:off x="540776" y="676319"/>
            <a:ext cx="7939985" cy="426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98" name="Google Shape;198;p19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9" name="Google Shape;199;p1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9"/>
          <p:cNvGrpSpPr/>
          <p:nvPr/>
        </p:nvGrpSpPr>
        <p:grpSpPr>
          <a:xfrm>
            <a:off x="-6117147" y="4531571"/>
            <a:ext cx="7746405" cy="125623"/>
            <a:chOff x="10668248" y="5893696"/>
            <a:chExt cx="10328540" cy="167498"/>
          </a:xfrm>
        </p:grpSpPr>
        <p:cxnSp>
          <p:nvCxnSpPr>
            <p:cNvPr id="202" name="Google Shape;202;p19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3" name="Google Shape;203;p19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9"/>
          <p:cNvSpPr/>
          <p:nvPr/>
        </p:nvSpPr>
        <p:spPr>
          <a:xfrm rot="10800000">
            <a:off x="8635094" y="541004"/>
            <a:ext cx="176789" cy="176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t="12244" b="63870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27" name="Google Shape;27;p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" name="Google Shape;28;p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37" name="Google Shape;37;p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" name="Google Shape;38;p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 rot="10800000">
            <a:off x="6132797" y="79679"/>
            <a:ext cx="2934932" cy="379745"/>
            <a:chOff x="358720" y="6187719"/>
            <a:chExt cx="3913243" cy="506326"/>
          </a:xfrm>
        </p:grpSpPr>
        <p:cxnSp>
          <p:nvCxnSpPr>
            <p:cNvPr id="41" name="Google Shape;41;p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2" name="Google Shape;42;p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ראשית">
  <p:cSld name="1_כותרת ראשית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0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6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5"/>
          <p:cNvCxnSpPr/>
          <p:nvPr/>
        </p:nvCxnSpPr>
        <p:spPr>
          <a:xfrm>
            <a:off x="5367129" y="122996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5"/>
          <p:cNvSpPr/>
          <p:nvPr/>
        </p:nvSpPr>
        <p:spPr>
          <a:xfrm rot="-5400000">
            <a:off x="5790916" y="1152756"/>
            <a:ext cx="154422" cy="154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" name="Google Shape;50;p5"/>
          <p:cNvCxnSpPr/>
          <p:nvPr/>
        </p:nvCxnSpPr>
        <p:spPr>
          <a:xfrm>
            <a:off x="3069950" y="3738734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5"/>
          <p:cNvCxnSpPr/>
          <p:nvPr/>
        </p:nvCxnSpPr>
        <p:spPr>
          <a:xfrm>
            <a:off x="3069950" y="152698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2" name="Google Shape;52;p5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5"/>
          <p:cNvSpPr txBox="1"/>
          <p:nvPr/>
        </p:nvSpPr>
        <p:spPr>
          <a:xfrm>
            <a:off x="1657992" y="1835444"/>
            <a:ext cx="5828017" cy="1472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8975" tIns="188975" rIns="188975" bIns="188975" anchor="ctr" anchorCtr="0">
            <a:noAutofit/>
          </a:bodyPr>
          <a:lstStyle/>
          <a:p>
            <a:pPr marL="0" marR="0" lvl="0" indent="0" algn="ctr" rtl="1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w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שצפיתם בשידור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הופק עבור משרד החינוך ע״י מטח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5019675" y="3621625"/>
            <a:ext cx="257175" cy="257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823506" y="1778294"/>
            <a:ext cx="11430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7428858" y="3004408"/>
            <a:ext cx="114300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 txBox="1"/>
          <p:nvPr/>
        </p:nvSpPr>
        <p:spPr>
          <a:xfrm>
            <a:off x="2902782" y="4818545"/>
            <a:ext cx="3338436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w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shutterstock/com איורים: 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השיעור הבא יתחיל">
  <p:cSld name="2_השיעור הבא יתחיל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2503183" y="484931"/>
            <a:ext cx="4104977" cy="41049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2215456" y="2584801"/>
            <a:ext cx="4713089" cy="929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6"/>
          <p:cNvGrpSpPr/>
          <p:nvPr/>
        </p:nvGrpSpPr>
        <p:grpSpPr>
          <a:xfrm>
            <a:off x="6965731" y="4254000"/>
            <a:ext cx="2934932" cy="379745"/>
            <a:chOff x="358720" y="285496"/>
            <a:chExt cx="3913243" cy="506326"/>
          </a:xfrm>
        </p:grpSpPr>
        <p:cxnSp>
          <p:nvCxnSpPr>
            <p:cNvPr id="65" name="Google Shape;65;p6"/>
            <p:cNvCxnSpPr/>
            <p:nvPr/>
          </p:nvCxnSpPr>
          <p:spPr>
            <a:xfrm>
              <a:off x="865046" y="532257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6" name="Google Shape;66;p6"/>
            <p:cNvSpPr/>
            <p:nvPr/>
          </p:nvSpPr>
          <p:spPr>
            <a:xfrm rot="-54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2864755" y="1332003"/>
            <a:ext cx="3414489" cy="165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83333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9" name="Google Shape;69;p6"/>
          <p:cNvCxnSpPr/>
          <p:nvPr/>
        </p:nvCxnSpPr>
        <p:spPr>
          <a:xfrm>
            <a:off x="1782790" y="46337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0" name="Google Shape;70;p6"/>
          <p:cNvGrpSpPr/>
          <p:nvPr/>
        </p:nvGrpSpPr>
        <p:grpSpPr>
          <a:xfrm rot="10800000">
            <a:off x="8611615" y="105186"/>
            <a:ext cx="452027" cy="432994"/>
            <a:chOff x="781297" y="5586292"/>
            <a:chExt cx="602703" cy="577326"/>
          </a:xfrm>
        </p:grpSpPr>
        <p:sp>
          <p:nvSpPr>
            <p:cNvPr id="71" name="Google Shape;71;p6"/>
            <p:cNvSpPr/>
            <p:nvPr/>
          </p:nvSpPr>
          <p:spPr>
            <a:xfrm rot="-54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3" name="Google Shape;73;p6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6"/>
          <p:cNvSpPr txBox="1">
            <a:spLocks noGrp="1"/>
          </p:cNvSpPr>
          <p:nvPr>
            <p:ph type="body" idx="2"/>
          </p:nvPr>
        </p:nvSpPr>
        <p:spPr>
          <a:xfrm>
            <a:off x="2823567" y="2778505"/>
            <a:ext cx="3496865" cy="61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76" name="Google Shape;76;p6"/>
            <p:cNvPicPr preferRelativeResize="0"/>
            <p:nvPr/>
          </p:nvPicPr>
          <p:blipFill rotWithShape="1">
            <a:blip r:embed="rId3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6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iw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הביא לשיעור?">
  <p:cSld name="מה להביא לשיעור?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629841" y="1306259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4629150" y="1306259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82" name="Google Shape;82;p7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4" name="Google Shape;84;p7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רגול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8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8"/>
          <p:cNvSpPr/>
          <p:nvPr/>
        </p:nvSpPr>
        <p:spPr>
          <a:xfrm rot="-5400000">
            <a:off x="6742289" y="187031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90" name="Google Shape;90;p8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" name="Google Shape;91;p8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1"/>
          </p:nvPr>
        </p:nvSpPr>
        <p:spPr>
          <a:xfrm>
            <a:off x="7004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12857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sz="21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2"/>
          </p:nvPr>
        </p:nvSpPr>
        <p:spPr>
          <a:xfrm>
            <a:off x="47009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צגת מלאה בתרגול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02" name="Google Shape;102;p9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103" name="Google Shape;103;p9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4" name="Google Shape;104;p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9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תרון">
  <p:cSld name="פתרון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0"/>
          <p:cNvSpPr/>
          <p:nvPr/>
        </p:nvSpPr>
        <p:spPr>
          <a:xfrm rot="-5400000">
            <a:off x="6742289" y="187031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0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10" name="Google Shape;110;p10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" name="Google Shape;111;p10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648784" y="1369219"/>
            <a:ext cx="386606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2"/>
          </p:nvPr>
        </p:nvSpPr>
        <p:spPr>
          <a:xfrm>
            <a:off x="4695091" y="1369219"/>
            <a:ext cx="382025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312">
          <p15:clr>
            <a:srgbClr val="F26B43"/>
          </p15:clr>
        </p15:guide>
        <p15:guide id="2" orient="horz" pos="5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>
            <a:spLocks noGrp="1"/>
          </p:cNvSpPr>
          <p:nvPr>
            <p:ph type="body" idx="1"/>
          </p:nvPr>
        </p:nvSpPr>
        <p:spPr>
          <a:xfrm>
            <a:off x="1982882" y="2327820"/>
            <a:ext cx="58626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he-IL" sz="4800" dirty="0"/>
              <a:t>מָחוֹל</a:t>
            </a:r>
            <a:endParaRPr sz="4800" dirty="0"/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2"/>
          </p:nvPr>
        </p:nvSpPr>
        <p:spPr>
          <a:xfrm>
            <a:off x="2060620" y="3268580"/>
            <a:ext cx="3300532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>
              <a:spcBef>
                <a:spcPts val="0"/>
              </a:spcBef>
            </a:pPr>
            <a:r>
              <a:rPr lang="he-IL" sz="2800" dirty="0" err="1"/>
              <a:t>בְּרייקדאנס</a:t>
            </a:r>
            <a:r>
              <a:rPr lang="he-IL" sz="2800" dirty="0"/>
              <a:t> לְכִתּוֹת א-ב</a:t>
            </a:r>
            <a:endParaRPr sz="2800" dirty="0"/>
          </a:p>
        </p:txBody>
      </p:sp>
      <p:sp>
        <p:nvSpPr>
          <p:cNvPr id="212" name="Google Shape;212;p20"/>
          <p:cNvSpPr txBox="1">
            <a:spLocks noGrp="1"/>
          </p:cNvSpPr>
          <p:nvPr>
            <p:ph type="body" idx="3"/>
          </p:nvPr>
        </p:nvSpPr>
        <p:spPr>
          <a:xfrm>
            <a:off x="454335" y="4295890"/>
            <a:ext cx="3824287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>
              <a:spcBef>
                <a:spcPts val="0"/>
              </a:spcBef>
            </a:pPr>
            <a:r>
              <a:rPr lang="he-IL" sz="2800" dirty="0"/>
              <a:t>עִם הַמּוֹרֶה חֵן </a:t>
            </a:r>
            <a:r>
              <a:rPr lang="he-IL" sz="2800" dirty="0" err="1"/>
              <a:t>לאווי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628650" y="154846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/>
            <a:r>
              <a:rPr lang="he-IL" sz="4400" dirty="0"/>
              <a:t>אֶתְגָּר יְצִירָתִי</a:t>
            </a:r>
            <a:endParaRPr sz="4400" dirty="0"/>
          </a:p>
        </p:txBody>
      </p:sp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394570" y="964504"/>
            <a:ext cx="8542751" cy="397701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buAutoNum type="arabicPeriod"/>
            </a:pPr>
            <a:r>
              <a:rPr lang="he-IL" sz="2800" dirty="0"/>
              <a:t>בָּצְעוּ אֶת הַתַּרְגִּילִים שֶׁלְּמַדְתֶּם עַל רֶקַע מוּזִיקָה שׁוֹנֶה שֶׁאַתֶּם אוֹהֲבִים.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buAutoNum type="arabicPeriod"/>
            </a:pPr>
            <a:r>
              <a:rPr lang="he-IL" sz="2800" dirty="0"/>
              <a:t>הַמְצִיאוּ שְׁלוֹשָׁה </a:t>
            </a:r>
            <a:r>
              <a:rPr lang="he-IL" sz="2800" dirty="0" err="1"/>
              <a:t>פריזים</a:t>
            </a:r>
            <a:r>
              <a:rPr lang="he-IL" sz="2800" dirty="0"/>
              <a:t> </a:t>
            </a:r>
            <a:r>
              <a:rPr lang="he-IL" sz="2800" dirty="0" err="1"/>
              <a:t>מְיֻחָדִים</a:t>
            </a:r>
            <a:r>
              <a:rPr lang="he-IL" sz="2800" dirty="0"/>
              <a:t> שֶׁלָּכֶם.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buAutoNum type="arabicPeriod"/>
            </a:pPr>
            <a:r>
              <a:rPr lang="he-IL" sz="2800" dirty="0"/>
              <a:t>צַלְּמוּ אֶת עַצְמְכֶם וְהַעֲלוּ אֶת הַסִּרְטוֹן </a:t>
            </a:r>
            <a:r>
              <a:rPr lang="he-IL" sz="2800" dirty="0" err="1"/>
              <a:t>וְהַפְרִיזִים</a:t>
            </a:r>
            <a:r>
              <a:rPr lang="he-IL" sz="2800" dirty="0"/>
              <a:t> </a:t>
            </a:r>
            <a:r>
              <a:rPr lang="he-IL" sz="2800" dirty="0" err="1"/>
              <a:t>בוואטס</a:t>
            </a:r>
            <a:r>
              <a:rPr lang="he-IL" sz="2800" dirty="0"/>
              <a:t>-אַפְּ </a:t>
            </a:r>
            <a:r>
              <a:rPr lang="he-IL" sz="2800" dirty="0" err="1"/>
              <a:t>הַכִּתָּתִי</a:t>
            </a:r>
            <a:r>
              <a:rPr lang="he-IL"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/>
          <p:nvPr/>
        </p:nvSpPr>
        <p:spPr>
          <a:xfrm>
            <a:off x="1689650" y="1868777"/>
            <a:ext cx="5764800" cy="1432800"/>
          </a:xfrm>
          <a:prstGeom prst="rect">
            <a:avLst/>
          </a:prstGeom>
          <a:solidFill>
            <a:srgbClr val="1152C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w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שהשתתפתם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w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בשיעור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/>
            <a:r>
              <a:rPr lang="he-IL" sz="3600" dirty="0" err="1"/>
              <a:t>בַּשִּׁעוּר</a:t>
            </a:r>
            <a:r>
              <a:rPr lang="he-IL" sz="3600" dirty="0"/>
              <a:t> נִלְמַד</a:t>
            </a:r>
            <a:endParaRPr sz="3600" dirty="0"/>
          </a:p>
        </p:txBody>
      </p:sp>
      <p:sp>
        <p:nvSpPr>
          <p:cNvPr id="218" name="Google Shape;218;p21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600" cy="2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387350" algn="r">
              <a:lnSpc>
                <a:spcPct val="200000"/>
              </a:lnSpc>
              <a:buSzPts val="2500"/>
              <a:buChar char="●"/>
            </a:pPr>
            <a:r>
              <a:rPr lang="he-IL" sz="3600" dirty="0"/>
              <a:t>לַעֲבֹד עִם הַגּוּף בְּצוּרָה מְאַתְגֶּרֶת.</a:t>
            </a:r>
          </a:p>
          <a:p>
            <a:pPr lvl="0" indent="-387350" algn="r">
              <a:lnSpc>
                <a:spcPct val="200000"/>
              </a:lnSpc>
              <a:buSzPts val="2500"/>
              <a:buChar char="●"/>
            </a:pPr>
            <a:r>
              <a:rPr lang="he-IL" sz="3600" dirty="0"/>
              <a:t>נַכִּיר אֵלֵמֶנְטִים מִסִּגְנוֹן </a:t>
            </a:r>
            <a:r>
              <a:rPr lang="he-IL" sz="3600" dirty="0" err="1"/>
              <a:t>הברייקדאנס</a:t>
            </a:r>
            <a:r>
              <a:rPr lang="he-IL" sz="3600" dirty="0"/>
              <a:t>.</a:t>
            </a:r>
            <a:r>
              <a:rPr lang="iw" sz="3600" dirty="0"/>
              <a:t>       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/>
            <a:r>
              <a:rPr lang="he-IL" dirty="0"/>
              <a:t>מָה זֶה </a:t>
            </a:r>
            <a:r>
              <a:rPr lang="he-IL" dirty="0" err="1"/>
              <a:t>ברייקדאנס</a:t>
            </a:r>
            <a:r>
              <a:rPr lang="he-IL" dirty="0"/>
              <a:t>?</a:t>
            </a:r>
            <a:endParaRPr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45" y="1260429"/>
            <a:ext cx="4231910" cy="3519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2286000" lvl="0" algn="l" rtl="0"/>
            <a:r>
              <a:rPr lang="he-IL" dirty="0"/>
              <a:t>אֵלֵמֶנְטִים </a:t>
            </a:r>
            <a:r>
              <a:rPr lang="he-IL" dirty="0" err="1"/>
              <a:t>מהברייקדאנס</a:t>
            </a:r>
            <a:endParaRPr dirty="0"/>
          </a:p>
        </p:txBody>
      </p:sp>
      <p:sp>
        <p:nvSpPr>
          <p:cNvPr id="231" name="Google Shape;231;p23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600" cy="288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400050" algn="r">
              <a:lnSpc>
                <a:spcPct val="150000"/>
              </a:lnSpc>
              <a:buChar char="➢"/>
            </a:pPr>
            <a:r>
              <a:rPr lang="he-IL" dirty="0"/>
              <a:t>טוֹפּ-רוֹק - </a:t>
            </a:r>
            <a:r>
              <a:rPr lang="en-US" dirty="0"/>
              <a:t>Top Rock</a:t>
            </a:r>
          </a:p>
          <a:p>
            <a:pPr lvl="0" indent="-400050" algn="r">
              <a:lnSpc>
                <a:spcPct val="150000"/>
              </a:lnSpc>
              <a:buChar char="➢"/>
            </a:pPr>
            <a:r>
              <a:rPr lang="he-IL" dirty="0" err="1"/>
              <a:t>פוּטְווּרְק</a:t>
            </a:r>
            <a:r>
              <a:rPr lang="he-IL" dirty="0"/>
              <a:t> - </a:t>
            </a:r>
            <a:r>
              <a:rPr lang="en-US" dirty="0"/>
              <a:t>Footwork</a:t>
            </a:r>
          </a:p>
          <a:p>
            <a:pPr lvl="0" indent="-400050" algn="r">
              <a:lnSpc>
                <a:spcPct val="150000"/>
              </a:lnSpc>
              <a:buChar char="➢"/>
            </a:pPr>
            <a:r>
              <a:rPr lang="he-IL" dirty="0" err="1"/>
              <a:t>פׇּאוּור</a:t>
            </a:r>
            <a:r>
              <a:rPr lang="he-IL" dirty="0"/>
              <a:t> - </a:t>
            </a:r>
            <a:r>
              <a:rPr lang="en-US" dirty="0"/>
              <a:t>Power</a:t>
            </a:r>
          </a:p>
          <a:p>
            <a:pPr lvl="0" indent="-400050" algn="r">
              <a:lnSpc>
                <a:spcPct val="150000"/>
              </a:lnSpc>
              <a:buChar char="➢"/>
            </a:pPr>
            <a:r>
              <a:rPr lang="he-IL" dirty="0"/>
              <a:t>פְרִיז - </a:t>
            </a:r>
            <a:r>
              <a:rPr lang="en-US" dirty="0"/>
              <a:t>Freeze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/>
            <a:r>
              <a:rPr lang="he-IL" dirty="0"/>
              <a:t>נַתְחִיל בְּחִמּוּם הַגּוּף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/>
            <a:r>
              <a:rPr lang="he-IL" dirty="0"/>
              <a:t>לִמּוּד תַּרְגִּילִים - פִּירָמִידָה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/>
            <a:r>
              <a:rPr lang="he-IL" dirty="0"/>
              <a:t>לִמּוּד תַּרְגִּילִים – </a:t>
            </a:r>
            <a:r>
              <a:rPr lang="he-IL" dirty="0" err="1"/>
              <a:t>קִיק-אָאוּט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96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/>
            <a:r>
              <a:rPr lang="he-IL" dirty="0"/>
              <a:t>לִמּוּד תַּרְגִּילִים – פְּתִיחָה-אִיקְס-סִיבוּב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29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/>
            <a:r>
              <a:rPr lang="he-IL" dirty="0"/>
              <a:t>לִמּוּד קוֹמְבִּינַצְיָה - קֶטַע קָצָר שֶׁל מָחוֹל</a:t>
            </a:r>
            <a:endParaRPr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24" y="1289010"/>
            <a:ext cx="2608153" cy="34775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itaBavir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FEF1BB"/>
      </a:hlink>
      <a:folHlink>
        <a:srgbClr val="6D6E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96</Words>
  <Application>Microsoft Office PowerPoint</Application>
  <PresentationFormat>‫הצגה על המסך (16:9)</PresentationFormat>
  <Paragraphs>24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מצגת של PowerPoint‏</vt:lpstr>
      <vt:lpstr>בַּשִּׁעוּר נִלְמַד</vt:lpstr>
      <vt:lpstr>מָה זֶה ברייקדאנס?</vt:lpstr>
      <vt:lpstr>אֵלֵמֶנְטִים מהברייקדאנס</vt:lpstr>
      <vt:lpstr>נַתְחִיל בְּחִמּוּם הַגּוּף</vt:lpstr>
      <vt:lpstr>לִמּוּד תַּרְגִּילִים - פִּירָמִידָה</vt:lpstr>
      <vt:lpstr>לִמּוּד תַּרְגִּילִים – קִיק-אָאוּט</vt:lpstr>
      <vt:lpstr>לִמּוּד תַּרְגִּילִים – פְּתִיחָה-אִיקְס-סִיבוּב</vt:lpstr>
      <vt:lpstr>לִמּוּד קוֹמְבִּינַצְיָה - קֶטַע קָצָר שֶׁל מָחוֹל</vt:lpstr>
      <vt:lpstr>אֶתְגָּר יְצִירָתִי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שני שמלה/Shani Chemla</cp:lastModifiedBy>
  <cp:revision>12</cp:revision>
  <dcterms:modified xsi:type="dcterms:W3CDTF">2021-09-29T11:25:08Z</dcterms:modified>
</cp:coreProperties>
</file>