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1"/>
  </p:notesMasterIdLst>
  <p:sldIdLst>
    <p:sldId id="260" r:id="rId2"/>
    <p:sldId id="261" r:id="rId3"/>
    <p:sldId id="262" r:id="rId4"/>
    <p:sldId id="264" r:id="rId5"/>
    <p:sldId id="297" r:id="rId6"/>
    <p:sldId id="312" r:id="rId7"/>
    <p:sldId id="293" r:id="rId8"/>
    <p:sldId id="286" r:id="rId9"/>
    <p:sldId id="300" r:id="rId10"/>
    <p:sldId id="299" r:id="rId11"/>
    <p:sldId id="303" r:id="rId12"/>
    <p:sldId id="301" r:id="rId13"/>
    <p:sldId id="302" r:id="rId14"/>
    <p:sldId id="304" r:id="rId15"/>
    <p:sldId id="298" r:id="rId16"/>
    <p:sldId id="305" r:id="rId17"/>
    <p:sldId id="306" r:id="rId18"/>
    <p:sldId id="307" r:id="rId19"/>
    <p:sldId id="309" r:id="rId20"/>
    <p:sldId id="311" r:id="rId21"/>
    <p:sldId id="308" r:id="rId22"/>
    <p:sldId id="310" r:id="rId23"/>
    <p:sldId id="291" r:id="rId24"/>
    <p:sldId id="314" r:id="rId25"/>
    <p:sldId id="318" r:id="rId26"/>
    <p:sldId id="315" r:id="rId27"/>
    <p:sldId id="316" r:id="rId28"/>
    <p:sldId id="290" r:id="rId29"/>
    <p:sldId id="276" r:id="rId30"/>
  </p:sldIdLst>
  <p:sldSz cx="12192000" cy="6858000"/>
  <p:notesSz cx="6858000" cy="9144000"/>
  <p:embeddedFontLst>
    <p:embeddedFont>
      <p:font typeface="Guttman Drogolin" panose="02010401010101010101" pitchFamily="2" charset="-79"/>
      <p:regular r:id="rId32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Narkisim" panose="020E0502050101010101" pitchFamily="34" charset="-79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024">
          <p15:clr>
            <a:srgbClr val="A4A3A4"/>
          </p15:clr>
        </p15:guide>
        <p15:guide id="2" pos="386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9" roundtripDataSignature="AMtx7migPMszHxDdxnXXV2fRhwXjI5sIm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85094" autoAdjust="0"/>
  </p:normalViewPr>
  <p:slideViewPr>
    <p:cSldViewPr snapToGrid="0">
      <p:cViewPr varScale="1">
        <p:scale>
          <a:sx n="56" d="100"/>
          <a:sy n="56" d="100"/>
        </p:scale>
        <p:origin x="1068" y="52"/>
      </p:cViewPr>
      <p:guideLst>
        <p:guide orient="horz" pos="2024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6" name="Google Shape;23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b="1" dirty="0"/>
              <a:t>להסביר</a:t>
            </a:r>
            <a:endParaRPr b="1" dirty="0"/>
          </a:p>
        </p:txBody>
      </p:sp>
      <p:sp>
        <p:nvSpPr>
          <p:cNvPr id="284" name="Google Shape;28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22451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b="1" dirty="0"/>
              <a:t>דיון \ הסבר בע"פ</a:t>
            </a:r>
            <a:endParaRPr b="1" dirty="0"/>
          </a:p>
        </p:txBody>
      </p:sp>
      <p:sp>
        <p:nvSpPr>
          <p:cNvPr id="284" name="Google Shape;28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83492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b="1" dirty="0"/>
              <a:t>התלמידים ירשמו את מספרי השאלות ואת האות המתאימה ליד כל מספר</a:t>
            </a:r>
            <a:endParaRPr b="1" dirty="0"/>
          </a:p>
        </p:txBody>
      </p:sp>
      <p:sp>
        <p:nvSpPr>
          <p:cNvPr id="284" name="Google Shape;28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86124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</p:txBody>
      </p:sp>
      <p:sp>
        <p:nvSpPr>
          <p:cNvPr id="284" name="Google Shape;28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21339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b="1" dirty="0"/>
              <a:t>קובעים אם מחלוקת היא ברומו של עולם לפי המטרה שלה, המניעים שעומדים מאחוריה ואופן התנהלותה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b="1" dirty="0"/>
              <a:t>להדגיש שמחלוקת מנהלים ולא נותנים לה להתגלגל ככה סתם. נזהרים לא להעליב גם כשהצד השני מדבר שטויות. כדאי שבמחלוקת יהיה היגיון ופוטנציאל ללמידה</a:t>
            </a:r>
            <a:endParaRPr b="1" dirty="0"/>
          </a:p>
        </p:txBody>
      </p:sp>
      <p:sp>
        <p:nvSpPr>
          <p:cNvPr id="284" name="Google Shape;28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74241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b="1" dirty="0"/>
              <a:t>לציין שחכמי המשנה הסתמכו על התנ"ך, שהיו חוליה בשלשלת הקבלה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</p:txBody>
      </p:sp>
      <p:sp>
        <p:nvSpPr>
          <p:cNvPr id="284" name="Google Shape;28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59102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62872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/>
              <a:t>להרחיב בע"פ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47220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b="1" dirty="0"/>
              <a:t>דיון והסבר מורחב</a:t>
            </a:r>
            <a:endParaRPr b="1" dirty="0"/>
          </a:p>
        </p:txBody>
      </p:sp>
      <p:sp>
        <p:nvSpPr>
          <p:cNvPr id="284" name="Google Shape;28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2608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b="1" dirty="0"/>
              <a:t>דיון והסבר</a:t>
            </a:r>
            <a:endParaRPr b="1" dirty="0"/>
          </a:p>
        </p:txBody>
      </p:sp>
      <p:sp>
        <p:nvSpPr>
          <p:cNvPr id="284" name="Google Shape;28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7796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46" name="Google Shape;24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b="1" dirty="0"/>
              <a:t>להציג את תוכן </a:t>
            </a:r>
            <a:r>
              <a:rPr lang="he-IL" b="1" dirty="0" err="1"/>
              <a:t>סלייד</a:t>
            </a:r>
            <a:r>
              <a:rPr lang="he-IL" b="1" dirty="0"/>
              <a:t> זה כחברותא ולציין  שהלימוד בחברותא מעודד מחלוקת שהיא לשם שמים</a:t>
            </a:r>
            <a:endParaRPr b="1" dirty="0"/>
          </a:p>
        </p:txBody>
      </p:sp>
      <p:sp>
        <p:nvSpPr>
          <p:cNvPr id="284" name="Google Shape;28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56240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</p:txBody>
      </p:sp>
      <p:sp>
        <p:nvSpPr>
          <p:cNvPr id="284" name="Google Shape;28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62496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</p:txBody>
      </p:sp>
      <p:sp>
        <p:nvSpPr>
          <p:cNvPr id="284" name="Google Shape;28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73413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</p:txBody>
      </p:sp>
      <p:sp>
        <p:nvSpPr>
          <p:cNvPr id="284" name="Google Shape;28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1810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46" name="Google Shape;24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53890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46" name="Google Shape;24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47685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46" name="Google Shape;24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37296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46" name="Google Shape;24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37841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he-IL" dirty="0"/>
              <a:t>ביחידת הלימוד הזאת תוכלו לקרוא את הסיפור פעם נוספת ולהנות מן המשימות האינטראקטיביות </a:t>
            </a: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he-IL" dirty="0"/>
              <a:t>הנחיות לכניסה והמלצה לסיים במשחק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2" name="Google Shape;332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dirty="0">
              <a:solidFill>
                <a:srgbClr val="FF0000"/>
              </a:solidFill>
            </a:endParaRPr>
          </a:p>
        </p:txBody>
      </p:sp>
      <p:sp>
        <p:nvSpPr>
          <p:cNvPr id="255" name="Google Shape;25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b="1" dirty="0"/>
              <a:t>חשיפה לביטוי. הסבר ראשון</a:t>
            </a:r>
            <a:endParaRPr b="1" dirty="0"/>
          </a:p>
        </p:txBody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24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b="1" dirty="0"/>
              <a:t>חשיפה ראשונה של המשנה, לדבר על מסכת אבות</a:t>
            </a:r>
            <a:endParaRPr b="1" dirty="0"/>
          </a:p>
        </p:txBody>
      </p:sp>
      <p:sp>
        <p:nvSpPr>
          <p:cNvPr id="284" name="Google Shape;28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0111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/>
              <a:t>לכוון גם למימד האישי: "קרה לכם שנקלעתם למחלוקת? איזו? לתת גם דוגמאות שמתאימות לעולמם</a:t>
            </a:r>
            <a:endParaRPr dirty="0"/>
          </a:p>
        </p:txBody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3243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b="1" dirty="0"/>
              <a:t>לתלמידים: רישמו רק את מספרי המקרים וליד כל אחד מהם כיתבו חיובי או שלילי. לדון בע"פ מהו דיון חיובי ומהו שלילי. מתי זה דיון ומתי מריבה</a:t>
            </a:r>
            <a:endParaRPr b="1" dirty="0"/>
          </a:p>
        </p:txBody>
      </p:sp>
      <p:sp>
        <p:nvSpPr>
          <p:cNvPr id="284" name="Google Shape;28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0002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</p:txBody>
      </p:sp>
      <p:sp>
        <p:nvSpPr>
          <p:cNvPr id="284" name="Google Shape;28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284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ראשית">
  <p:cSld name="כותרת ראשית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6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-7354566" y="2026507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6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12947248" y="-3969273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270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6"/>
          <p:cNvSpPr/>
          <p:nvPr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6"/>
          <p:cNvSpPr/>
          <p:nvPr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" name="Google Shape;21;p26"/>
          <p:cNvCxnSpPr/>
          <p:nvPr/>
        </p:nvCxnSpPr>
        <p:spPr>
          <a:xfrm>
            <a:off x="7156173" y="1639956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" name="Google Shape;22;p26"/>
          <p:cNvSpPr/>
          <p:nvPr/>
        </p:nvSpPr>
        <p:spPr>
          <a:xfrm rot="-54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" name="Google Shape;23;p26"/>
          <p:cNvCxnSpPr/>
          <p:nvPr/>
        </p:nvCxnSpPr>
        <p:spPr>
          <a:xfrm>
            <a:off x="2090531" y="4989650"/>
            <a:ext cx="5065642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" name="Google Shape;24;p26"/>
          <p:cNvSpPr txBox="1">
            <a:spLocks noGrp="1"/>
          </p:cNvSpPr>
          <p:nvPr>
            <p:ph type="body" idx="1"/>
          </p:nvPr>
        </p:nvSpPr>
        <p:spPr>
          <a:xfrm>
            <a:off x="2565199" y="3025258"/>
            <a:ext cx="7816850" cy="1067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5" name="Google Shape;25;p26"/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26" name="Google Shape;26;p26"/>
            <p:cNvPicPr preferRelativeResize="0"/>
            <p:nvPr/>
          </p:nvPicPr>
          <p:blipFill rotWithShape="1">
            <a:blip r:embed="rId4">
              <a:alphaModFix/>
            </a:blip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Google Shape;27;p26"/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מדינת ישראל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משרד החינוך</a:t>
              </a:r>
              <a:endParaRPr/>
            </a:p>
          </p:txBody>
        </p:sp>
      </p:grpSp>
      <p:pic>
        <p:nvPicPr>
          <p:cNvPr id="28" name="Google Shape;28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32187" y="886221"/>
            <a:ext cx="9150178" cy="279169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26"/>
          <p:cNvSpPr txBox="1">
            <a:spLocks noGrp="1"/>
          </p:cNvSpPr>
          <p:nvPr>
            <p:ph type="body" idx="2"/>
          </p:nvPr>
        </p:nvSpPr>
        <p:spPr>
          <a:xfrm>
            <a:off x="2030833" y="4419771"/>
            <a:ext cx="6411268" cy="64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body" idx="3"/>
          </p:nvPr>
        </p:nvSpPr>
        <p:spPr>
          <a:xfrm>
            <a:off x="416891" y="6148563"/>
            <a:ext cx="5099050" cy="560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סיכום">
  <p:cSld name="סיכום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37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43" name="Google Shape;143;p37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44" name="Google Shape;144;p37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37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6" name="Google Shape;146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3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8" name="Google Shape;148;p37"/>
          <p:cNvPicPr preferRelativeResize="0"/>
          <p:nvPr/>
        </p:nvPicPr>
        <p:blipFill rotWithShape="1">
          <a:blip r:embed="rId2">
            <a:alphaModFix/>
          </a:blip>
          <a:srcRect t="45139" b="30974"/>
          <a:stretch/>
        </p:blipFill>
        <p:spPr>
          <a:xfrm>
            <a:off x="0" y="0"/>
            <a:ext cx="12192000" cy="1638096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37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7"/>
          <p:cNvSpPr/>
          <p:nvPr/>
        </p:nvSpPr>
        <p:spPr>
          <a:xfrm rot="-54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שימה באופק">
  <p:cSld name="משימה באופק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8"/>
          <p:cNvSpPr>
            <a:spLocks noGrp="1"/>
          </p:cNvSpPr>
          <p:nvPr>
            <p:ph type="pic" idx="2"/>
          </p:nvPr>
        </p:nvSpPr>
        <p:spPr>
          <a:xfrm>
            <a:off x="990948" y="1541766"/>
            <a:ext cx="10256245" cy="4519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53" name="Google Shape;153;p38"/>
          <p:cNvGrpSpPr/>
          <p:nvPr/>
        </p:nvGrpSpPr>
        <p:grpSpPr>
          <a:xfrm>
            <a:off x="-2381248" y="158428"/>
            <a:ext cx="14545456" cy="6541143"/>
            <a:chOff x="-2455150" y="146499"/>
            <a:chExt cx="14545456" cy="6541143"/>
          </a:xfrm>
        </p:grpSpPr>
        <p:sp>
          <p:nvSpPr>
            <p:cNvPr id="154" name="Google Shape;154;p38"/>
            <p:cNvSpPr/>
            <p:nvPr/>
          </p:nvSpPr>
          <p:spPr>
            <a:xfrm>
              <a:off x="11517522" y="146499"/>
              <a:ext cx="503306" cy="5033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55" name="Google Shape;155;p38"/>
            <p:cNvCxnSpPr/>
            <p:nvPr/>
          </p:nvCxnSpPr>
          <p:spPr>
            <a:xfrm>
              <a:off x="-2455150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156" name="Google Shape;156;p38"/>
            <p:cNvGrpSpPr/>
            <p:nvPr/>
          </p:nvGrpSpPr>
          <p:grpSpPr>
            <a:xfrm rot="10800000">
              <a:off x="8177063" y="6181316"/>
              <a:ext cx="3913243" cy="506326"/>
              <a:chOff x="358720" y="6187719"/>
              <a:chExt cx="3913243" cy="506326"/>
            </a:xfrm>
          </p:grpSpPr>
          <p:cxnSp>
            <p:nvCxnSpPr>
              <p:cNvPr id="157" name="Google Shape;157;p38"/>
              <p:cNvCxnSpPr/>
              <p:nvPr/>
            </p:nvCxnSpPr>
            <p:spPr>
              <a:xfrm>
                <a:off x="865046" y="6434480"/>
                <a:ext cx="3406917" cy="12802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FC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58" name="Google Shape;158;p38"/>
              <p:cNvSpPr/>
              <p:nvPr/>
            </p:nvSpPr>
            <p:spPr>
              <a:xfrm rot="-5400000">
                <a:off x="358720" y="6187719"/>
                <a:ext cx="506326" cy="50632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" name="Google Shape;159;p38"/>
              <p:cNvSpPr/>
              <p:nvPr/>
            </p:nvSpPr>
            <p:spPr>
              <a:xfrm>
                <a:off x="781297" y="6357132"/>
                <a:ext cx="167498" cy="16749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0" name="Google Shape;160;p38"/>
            <p:cNvSpPr/>
            <p:nvPr/>
          </p:nvSpPr>
          <p:spPr>
            <a:xfrm>
              <a:off x="11646396" y="507951"/>
              <a:ext cx="245558" cy="24555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1" name="Google Shape;161;p38"/>
          <p:cNvSpPr txBox="1">
            <a:spLocks noGrp="1"/>
          </p:cNvSpPr>
          <p:nvPr>
            <p:ph type="body" idx="1"/>
          </p:nvPr>
        </p:nvSpPr>
        <p:spPr>
          <a:xfrm>
            <a:off x="426793" y="661710"/>
            <a:ext cx="10953750" cy="68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/>
            </a:lvl1pPr>
            <a:lvl2pPr marL="914400" lvl="1" indent="-5334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2pPr>
            <a:lvl3pPr marL="1371600" lvl="2" indent="-5334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5334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4pPr>
            <a:lvl5pPr marL="2286000" lvl="4" indent="-5334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9"/>
          <p:cNvSpPr txBox="1">
            <a:spLocks noGrp="1"/>
          </p:cNvSpPr>
          <p:nvPr>
            <p:ph type="title"/>
          </p:nvPr>
        </p:nvSpPr>
        <p:spPr>
          <a:xfrm>
            <a:off x="7312026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9"/>
          <p:cNvSpPr>
            <a:spLocks noGrp="1"/>
          </p:cNvSpPr>
          <p:nvPr>
            <p:ph type="pic" idx="2"/>
          </p:nvPr>
        </p:nvSpPr>
        <p:spPr>
          <a:xfrm>
            <a:off x="849183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65" name="Google Shape;165;p39"/>
          <p:cNvGrpSpPr/>
          <p:nvPr/>
        </p:nvGrpSpPr>
        <p:grpSpPr>
          <a:xfrm>
            <a:off x="10820648" y="6288984"/>
            <a:ext cx="10328540" cy="167498"/>
            <a:chOff x="10668248" y="5893696"/>
            <a:chExt cx="10328540" cy="167498"/>
          </a:xfrm>
        </p:grpSpPr>
        <p:cxnSp>
          <p:nvCxnSpPr>
            <p:cNvPr id="166" name="Google Shape;166;p39"/>
            <p:cNvCxnSpPr/>
            <p:nvPr/>
          </p:nvCxnSpPr>
          <p:spPr>
            <a:xfrm>
              <a:off x="10751997" y="5977445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67" name="Google Shape;167;p39"/>
            <p:cNvSpPr/>
            <p:nvPr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8" name="Google Shape;168;p39"/>
          <p:cNvGrpSpPr/>
          <p:nvPr/>
        </p:nvGrpSpPr>
        <p:grpSpPr>
          <a:xfrm>
            <a:off x="358720" y="67014"/>
            <a:ext cx="3913243" cy="506326"/>
            <a:chOff x="358720" y="6187719"/>
            <a:chExt cx="3913243" cy="506326"/>
          </a:xfrm>
        </p:grpSpPr>
        <p:cxnSp>
          <p:nvCxnSpPr>
            <p:cNvPr id="169" name="Google Shape;169;p39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70" name="Google Shape;170;p39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39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" name="Google Shape;172;p39"/>
          <p:cNvSpPr txBox="1">
            <a:spLocks noGrp="1"/>
          </p:cNvSpPr>
          <p:nvPr>
            <p:ph type="body" idx="1"/>
          </p:nvPr>
        </p:nvSpPr>
        <p:spPr>
          <a:xfrm>
            <a:off x="7312026" y="2208855"/>
            <a:ext cx="3932237" cy="3652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3" name="Google Shape;173;p39"/>
          <p:cNvPicPr preferRelativeResize="0"/>
          <p:nvPr/>
        </p:nvPicPr>
        <p:blipFill rotWithShape="1">
          <a:blip r:embed="rId2">
            <a:alphaModFix/>
          </a:blip>
          <a:srcRect l="95847" t="70" b="-72"/>
          <a:stretch/>
        </p:blipFill>
        <p:spPr>
          <a:xfrm>
            <a:off x="11685672" y="0"/>
            <a:ext cx="50632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מונה עם טקסט תחתון">
  <p:cSld name="תמונה עם טקסט תחתון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1016000" y="772487"/>
            <a:ext cx="10256245" cy="4519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6" name="Google Shape;176;p40"/>
          <p:cNvSpPr txBox="1">
            <a:spLocks noGrp="1"/>
          </p:cNvSpPr>
          <p:nvPr>
            <p:ph type="ctrTitle"/>
          </p:nvPr>
        </p:nvSpPr>
        <p:spPr>
          <a:xfrm>
            <a:off x="437568" y="5543538"/>
            <a:ext cx="11418770" cy="968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7" name="Google Shape;177;p40"/>
          <p:cNvGrpSpPr/>
          <p:nvPr/>
        </p:nvGrpSpPr>
        <p:grpSpPr>
          <a:xfrm>
            <a:off x="865046" y="356936"/>
            <a:ext cx="11022154" cy="506326"/>
            <a:chOff x="865046" y="356936"/>
            <a:chExt cx="11022154" cy="506326"/>
          </a:xfrm>
        </p:grpSpPr>
        <p:cxnSp>
          <p:nvCxnSpPr>
            <p:cNvPr id="178" name="Google Shape;178;p40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79" name="Google Shape;179;p40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0" name="Google Shape;180;p40"/>
          <p:cNvSpPr/>
          <p:nvPr/>
        </p:nvSpPr>
        <p:spPr>
          <a:xfrm rot="10800000">
            <a:off x="11781523" y="489498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השיעור הבא יתחיל">
  <p:cSld name="1_השיעור הבא יתחיל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1"/>
          <p:cNvSpPr/>
          <p:nvPr/>
        </p:nvSpPr>
        <p:spPr>
          <a:xfrm>
            <a:off x="1076345" y="1757556"/>
            <a:ext cx="10039311" cy="33838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3" name="Google Shape;183;p41"/>
          <p:cNvCxnSpPr/>
          <p:nvPr/>
        </p:nvCxnSpPr>
        <p:spPr>
          <a:xfrm>
            <a:off x="865046" y="532257"/>
            <a:ext cx="3406917" cy="12802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4" name="Google Shape;184;p41"/>
          <p:cNvSpPr/>
          <p:nvPr/>
        </p:nvSpPr>
        <p:spPr>
          <a:xfrm rot="-5400000">
            <a:off x="358720" y="285496"/>
            <a:ext cx="506326" cy="5063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41"/>
          <p:cNvSpPr/>
          <p:nvPr/>
        </p:nvSpPr>
        <p:spPr>
          <a:xfrm>
            <a:off x="781297" y="454909"/>
            <a:ext cx="167498" cy="167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41"/>
          <p:cNvSpPr txBox="1">
            <a:spLocks noGrp="1"/>
          </p:cNvSpPr>
          <p:nvPr>
            <p:ph type="body" idx="1"/>
          </p:nvPr>
        </p:nvSpPr>
        <p:spPr>
          <a:xfrm>
            <a:off x="1837135" y="1657495"/>
            <a:ext cx="8517731" cy="347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 rtl="1">
              <a:lnSpc>
                <a:spcPct val="106666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7500"/>
              <a:buNone/>
              <a:defRPr sz="7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87" name="Google Shape;187;p41"/>
          <p:cNvCxnSpPr/>
          <p:nvPr/>
        </p:nvCxnSpPr>
        <p:spPr>
          <a:xfrm>
            <a:off x="792994" y="5506727"/>
            <a:ext cx="1385887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8" name="Google Shape;188;p41"/>
          <p:cNvSpPr/>
          <p:nvPr/>
        </p:nvSpPr>
        <p:spPr>
          <a:xfrm rot="10800000">
            <a:off x="10905576" y="2286221"/>
            <a:ext cx="420158" cy="4201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9" name="Google Shape;189;p41"/>
          <p:cNvCxnSpPr/>
          <p:nvPr/>
        </p:nvCxnSpPr>
        <p:spPr>
          <a:xfrm>
            <a:off x="408495" y="6252973"/>
            <a:ext cx="2815472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0" name="Google Shape;190;p41"/>
          <p:cNvCxnSpPr/>
          <p:nvPr/>
        </p:nvCxnSpPr>
        <p:spPr>
          <a:xfrm>
            <a:off x="-678730" y="6456415"/>
            <a:ext cx="3455367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6500"/>
              <a:buFont typeface="Calibri"/>
              <a:buNone/>
              <a:defRPr sz="65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4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lvl="1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194" name="Google Shape;194;p42"/>
          <p:cNvCxnSpPr/>
          <p:nvPr/>
        </p:nvCxnSpPr>
        <p:spPr>
          <a:xfrm>
            <a:off x="-874997" y="6429575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95" name="Google Shape;195;p42"/>
          <p:cNvGrpSpPr/>
          <p:nvPr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196" name="Google Shape;196;p42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97" name="Google Shape;197;p42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42"/>
            <p:cNvSpPr/>
            <p:nvPr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9" name="Google Shape;199;p42"/>
          <p:cNvGrpSpPr/>
          <p:nvPr/>
        </p:nvGrpSpPr>
        <p:grpSpPr>
          <a:xfrm>
            <a:off x="7685986" y="6410721"/>
            <a:ext cx="4506014" cy="481337"/>
            <a:chOff x="5231876" y="2677211"/>
            <a:chExt cx="4506014" cy="481337"/>
          </a:xfrm>
        </p:grpSpPr>
        <p:sp>
          <p:nvSpPr>
            <p:cNvPr id="200" name="Google Shape;200;p42"/>
            <p:cNvSpPr/>
            <p:nvPr/>
          </p:nvSpPr>
          <p:spPr>
            <a:xfrm>
              <a:off x="5231876" y="2902420"/>
              <a:ext cx="4116884" cy="2561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42"/>
            <p:cNvSpPr/>
            <p:nvPr/>
          </p:nvSpPr>
          <p:spPr>
            <a:xfrm>
              <a:off x="5937332" y="2677211"/>
              <a:ext cx="3800558" cy="2252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מונה">
  <p:cSld name="תמונה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3"/>
          <p:cNvSpPr>
            <a:spLocks noGrp="1"/>
          </p:cNvSpPr>
          <p:nvPr>
            <p:ph type="pic" idx="2"/>
          </p:nvPr>
        </p:nvSpPr>
        <p:spPr>
          <a:xfrm>
            <a:off x="721035" y="901758"/>
            <a:ext cx="10586646" cy="5681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204" name="Google Shape;204;p43"/>
          <p:cNvGrpSpPr/>
          <p:nvPr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205" name="Google Shape;205;p43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06" name="Google Shape;206;p43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43"/>
            <p:cNvSpPr/>
            <p:nvPr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8" name="Google Shape;208;p43"/>
          <p:cNvGrpSpPr/>
          <p:nvPr/>
        </p:nvGrpSpPr>
        <p:grpSpPr>
          <a:xfrm>
            <a:off x="-8156196" y="6042094"/>
            <a:ext cx="10328540" cy="167498"/>
            <a:chOff x="10668248" y="5893696"/>
            <a:chExt cx="10328540" cy="167498"/>
          </a:xfrm>
        </p:grpSpPr>
        <p:cxnSp>
          <p:nvCxnSpPr>
            <p:cNvPr id="209" name="Google Shape;209;p43"/>
            <p:cNvCxnSpPr/>
            <p:nvPr/>
          </p:nvCxnSpPr>
          <p:spPr>
            <a:xfrm>
              <a:off x="10751997" y="5977445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10" name="Google Shape;210;p43"/>
            <p:cNvSpPr/>
            <p:nvPr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1" name="Google Shape;211;p43"/>
          <p:cNvSpPr/>
          <p:nvPr/>
        </p:nvSpPr>
        <p:spPr>
          <a:xfrm rot="10800000">
            <a:off x="11513458" y="721339"/>
            <a:ext cx="235719" cy="23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 algn="r" rtl="1"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הקניית ידע</a:t>
            </a:r>
            <a:endParaRPr lang="en-I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8720" y="1928813"/>
            <a:ext cx="10885543" cy="3844925"/>
          </a:xfrm>
        </p:spPr>
        <p:txBody>
          <a:bodyPr>
            <a:normAutofit/>
          </a:bodyPr>
          <a:lstStyle>
            <a:lvl1pPr marL="0" indent="0" algn="r" rtl="1">
              <a:buNone/>
              <a:defRPr sz="3600">
                <a:latin typeface="Calibri" panose="020F0502020204030204" pitchFamily="34" charset="0"/>
                <a:cs typeface="+mn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en-IL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3092484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ה נלמד היום" type="obj">
  <p:cSld name="OBJEC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4" name="Google Shape;34;p27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35" name="Google Shape;35;p27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6" name="Google Shape;36;p27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7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" name="Google Shape;38;p27"/>
          <p:cNvGrpSpPr/>
          <p:nvPr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39" name="Google Shape;39;p27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0" name="Google Shape;40;p27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7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ה להביא לשיעור?">
  <p:cSld name="מה להביא לשיעור?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body" idx="1"/>
          </p:nvPr>
        </p:nvSpPr>
        <p:spPr>
          <a:xfrm>
            <a:off x="839788" y="1741679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body" idx="2"/>
          </p:nvPr>
        </p:nvSpPr>
        <p:spPr>
          <a:xfrm>
            <a:off x="6172200" y="1741679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46" name="Google Shape;46;p28"/>
          <p:cNvGrpSpPr/>
          <p:nvPr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47" name="Google Shape;47;p28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8" name="Google Shape;48;p28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" name="Google Shape;49;p28"/>
          <p:cNvSpPr/>
          <p:nvPr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הקניית ידע">
  <p:cSld name="הקניית ידע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29"/>
          <p:cNvPicPr preferRelativeResize="0"/>
          <p:nvPr/>
        </p:nvPicPr>
        <p:blipFill rotWithShape="1">
          <a:blip r:embed="rId2">
            <a:alphaModFix/>
          </a:blip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" name="Google Shape;52;p29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53" name="Google Shape;53;p29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54" name="Google Shape;54;p29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29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" name="Google Shape;56;p29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body" idx="1"/>
          </p:nvPr>
        </p:nvSpPr>
        <p:spPr>
          <a:xfrm>
            <a:off x="1671638" y="1928813"/>
            <a:ext cx="9572625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29"/>
          <p:cNvSpPr/>
          <p:nvPr/>
        </p:nvSpPr>
        <p:spPr>
          <a:xfrm rot="-54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כותרת ראשית">
  <p:cSld name="1_כותרת ראשית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32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-7354566" y="2026507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32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12947248" y="-3969273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" name="Google Shape;83;p32"/>
          <p:cNvCxnSpPr/>
          <p:nvPr/>
        </p:nvCxnSpPr>
        <p:spPr>
          <a:xfrm>
            <a:off x="7156173" y="1639956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4" name="Google Shape;84;p32"/>
          <p:cNvSpPr/>
          <p:nvPr/>
        </p:nvSpPr>
        <p:spPr>
          <a:xfrm rot="-5400000">
            <a:off x="7721222" y="1537008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5" name="Google Shape;85;p32"/>
          <p:cNvCxnSpPr/>
          <p:nvPr/>
        </p:nvCxnSpPr>
        <p:spPr>
          <a:xfrm>
            <a:off x="4093266" y="4984979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6" name="Google Shape;86;p32"/>
          <p:cNvCxnSpPr/>
          <p:nvPr/>
        </p:nvCxnSpPr>
        <p:spPr>
          <a:xfrm>
            <a:off x="4093266" y="2035982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87" name="Google Shape;87;p32"/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88" name="Google Shape;88;p32"/>
            <p:cNvPicPr preferRelativeResize="0"/>
            <p:nvPr/>
          </p:nvPicPr>
          <p:blipFill rotWithShape="1">
            <a:blip r:embed="rId4">
              <a:alphaModFix/>
            </a:blip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" name="Google Shape;89;p32"/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מדינת ישראל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משרד החינוך</a:t>
              </a:r>
              <a:endParaRPr/>
            </a:p>
          </p:txBody>
        </p:sp>
      </p:grpSp>
      <p:sp>
        <p:nvSpPr>
          <p:cNvPr id="90" name="Google Shape;90;p32"/>
          <p:cNvSpPr txBox="1"/>
          <p:nvPr/>
        </p:nvSpPr>
        <p:spPr>
          <a:xfrm>
            <a:off x="2210656" y="2447258"/>
            <a:ext cx="7770689" cy="19634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51975" tIns="251975" rIns="251975" bIns="251975" anchor="ctr" anchorCtr="0">
            <a:spAutoFit/>
          </a:bodyPr>
          <a:lstStyle/>
          <a:p>
            <a:pPr marL="0" marR="0" lvl="0" indent="0" algn="ctr" rtl="1">
              <a:lnSpc>
                <a:spcPct val="9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6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תודה שצפיתם בשידור</a:t>
            </a:r>
            <a:endParaRPr/>
          </a:p>
          <a:p>
            <a:pPr marL="0" marR="0" lvl="0" indent="0" algn="ctr" rtl="1">
              <a:lnSpc>
                <a:spcPct val="1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הופק עבור משרד החינוך ע״י מטח</a:t>
            </a: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32"/>
          <p:cNvSpPr/>
          <p:nvPr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32"/>
          <p:cNvSpPr/>
          <p:nvPr/>
        </p:nvSpPr>
        <p:spPr>
          <a:xfrm>
            <a:off x="2431342" y="23710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32"/>
          <p:cNvSpPr/>
          <p:nvPr/>
        </p:nvSpPr>
        <p:spPr>
          <a:xfrm>
            <a:off x="9905144" y="4005877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32"/>
          <p:cNvSpPr txBox="1"/>
          <p:nvPr/>
        </p:nvSpPr>
        <p:spPr>
          <a:xfrm>
            <a:off x="3870376" y="6424726"/>
            <a:ext cx="4451248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shutterstock/com איורים: </a:t>
            </a:r>
            <a:endParaRPr sz="1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השיעור הבא יתחיל">
  <p:cSld name="2_השיעור הבא יתחיל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33"/>
          <p:cNvSpPr/>
          <p:nvPr/>
        </p:nvSpPr>
        <p:spPr>
          <a:xfrm>
            <a:off x="3337577" y="646574"/>
            <a:ext cx="5473303" cy="547330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33"/>
          <p:cNvSpPr/>
          <p:nvPr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9" name="Google Shape;99;p33"/>
          <p:cNvGrpSpPr/>
          <p:nvPr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100" name="Google Shape;100;p33"/>
            <p:cNvCxnSpPr/>
            <p:nvPr/>
          </p:nvCxnSpPr>
          <p:spPr>
            <a:xfrm>
              <a:off x="865046" y="532257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01" name="Google Shape;101;p33"/>
            <p:cNvSpPr/>
            <p:nvPr/>
          </p:nvSpPr>
          <p:spPr>
            <a:xfrm rot="-54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33"/>
            <p:cNvSpPr/>
            <p:nvPr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3" name="Google Shape;103;p33"/>
          <p:cNvSpPr txBox="1">
            <a:spLocks noGrp="1"/>
          </p:cNvSpPr>
          <p:nvPr>
            <p:ph type="body" idx="1"/>
          </p:nvPr>
        </p:nvSpPr>
        <p:spPr>
          <a:xfrm>
            <a:off x="3819674" y="1776004"/>
            <a:ext cx="4552652" cy="2202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 rtl="1">
              <a:lnSpc>
                <a:spcPct val="83333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04" name="Google Shape;104;p33"/>
          <p:cNvCxnSpPr/>
          <p:nvPr/>
        </p:nvCxnSpPr>
        <p:spPr>
          <a:xfrm>
            <a:off x="2377053" y="6178326"/>
            <a:ext cx="1385887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05" name="Google Shape;105;p33"/>
          <p:cNvGrpSpPr/>
          <p:nvPr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106" name="Google Shape;106;p33"/>
            <p:cNvSpPr/>
            <p:nvPr/>
          </p:nvSpPr>
          <p:spPr>
            <a:xfrm rot="-54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33"/>
            <p:cNvSpPr/>
            <p:nvPr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08" name="Google Shape;108;p33"/>
          <p:cNvCxnSpPr/>
          <p:nvPr/>
        </p:nvCxnSpPr>
        <p:spPr>
          <a:xfrm>
            <a:off x="-678730" y="6456415"/>
            <a:ext cx="3455367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33"/>
          <p:cNvSpPr txBox="1">
            <a:spLocks noGrp="1"/>
          </p:cNvSpPr>
          <p:nvPr>
            <p:ph type="body" idx="2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10" name="Google Shape;110;p33"/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111" name="Google Shape;111;p33"/>
            <p:cNvPicPr preferRelativeResize="0"/>
            <p:nvPr/>
          </p:nvPicPr>
          <p:blipFill rotWithShape="1">
            <a:blip r:embed="rId3">
              <a:alphaModFix/>
            </a:blip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" name="Google Shape;112;p33"/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מדינת ישראל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משרד החינוך</a:t>
              </a: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צגת מלאה בתרגול" type="twoTxTwoObj">
  <p:cSld name="TWO_OBJECTS_WITH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6" name="Google Shape;116;p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19" name="Google Shape;119;p34"/>
          <p:cNvGrpSpPr/>
          <p:nvPr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120" name="Google Shape;120;p34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21" name="Google Shape;121;p34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2" name="Google Shape;122;p34"/>
          <p:cNvSpPr/>
          <p:nvPr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הקניית ידע">
  <p:cSld name="1_הקניית ידע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35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5" name="Google Shape;125;p35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26" name="Google Shape;126;p35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35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8" name="Google Shape;128;p35"/>
          <p:cNvSpPr txBox="1">
            <a:spLocks noGrp="1"/>
          </p:cNvSpPr>
          <p:nvPr>
            <p:ph type="body" idx="1"/>
          </p:nvPr>
        </p:nvSpPr>
        <p:spPr>
          <a:xfrm>
            <a:off x="1671638" y="1928813"/>
            <a:ext cx="9572625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9" name="Google Shape;129;p35"/>
          <p:cNvPicPr preferRelativeResize="0"/>
          <p:nvPr/>
        </p:nvPicPr>
        <p:blipFill rotWithShape="1">
          <a:blip r:embed="rId2">
            <a:alphaModFix/>
          </a:blip>
          <a:srcRect t="4861" b="71253"/>
          <a:stretch/>
        </p:blipFill>
        <p:spPr>
          <a:xfrm>
            <a:off x="0" y="0"/>
            <a:ext cx="12192000" cy="1638096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35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5"/>
          <p:cNvSpPr/>
          <p:nvPr/>
        </p:nvSpPr>
        <p:spPr>
          <a:xfrm rot="-54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תרגול">
  <p:cSld name="1_תרגול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3" name="Google Shape;133;p36"/>
          <p:cNvCxnSpPr/>
          <p:nvPr/>
        </p:nvCxnSpPr>
        <p:spPr>
          <a:xfrm>
            <a:off x="9092667" y="352323"/>
            <a:ext cx="3406917" cy="12802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34" name="Google Shape;134;p36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35" name="Google Shape;135;p36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36" name="Google Shape;136;p36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36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8" name="Google Shape;138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36"/>
          <p:cNvSpPr txBox="1">
            <a:spLocks noGrp="1"/>
          </p:cNvSpPr>
          <p:nvPr>
            <p:ph type="body" idx="2"/>
          </p:nvPr>
        </p:nvSpPr>
        <p:spPr>
          <a:xfrm>
            <a:off x="6275754" y="1825625"/>
            <a:ext cx="507804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083">
          <p15:clr>
            <a:srgbClr val="F26B43"/>
          </p15:clr>
        </p15:guide>
        <p15:guide id="2" orient="horz" pos="75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"/>
          <p:cNvSpPr txBox="1">
            <a:spLocks noGrp="1"/>
          </p:cNvSpPr>
          <p:nvPr>
            <p:ph type="body" idx="1"/>
          </p:nvPr>
        </p:nvSpPr>
        <p:spPr>
          <a:xfrm>
            <a:off x="2565199" y="3025258"/>
            <a:ext cx="7816850" cy="1067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</a:pPr>
            <a:r>
              <a:rPr lang="he-IL" dirty="0"/>
              <a:t>תרבות יהודית-ישראלית </a:t>
            </a:r>
            <a:r>
              <a:rPr lang="x-none" dirty="0"/>
              <a:t>לכיתה </a:t>
            </a:r>
            <a:r>
              <a:rPr lang="he-IL" dirty="0"/>
              <a:t>ד'</a:t>
            </a:r>
            <a:endParaRPr dirty="0"/>
          </a:p>
          <a:p>
            <a:pPr marL="0" lvl="0" indent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</a:pPr>
            <a:endParaRPr dirty="0"/>
          </a:p>
        </p:txBody>
      </p:sp>
      <p:sp>
        <p:nvSpPr>
          <p:cNvPr id="239" name="Google Shape;239;p5"/>
          <p:cNvSpPr txBox="1">
            <a:spLocks noGrp="1"/>
          </p:cNvSpPr>
          <p:nvPr>
            <p:ph type="body" idx="2"/>
          </p:nvPr>
        </p:nvSpPr>
        <p:spPr>
          <a:xfrm>
            <a:off x="2030833" y="4419771"/>
            <a:ext cx="5147207" cy="64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r">
              <a:spcBef>
                <a:spcPts val="0"/>
              </a:spcBef>
            </a:pPr>
            <a:r>
              <a:rPr lang="x-none" sz="3600" dirty="0"/>
              <a:t>נושא השיעור: </a:t>
            </a:r>
            <a:r>
              <a:rPr lang="he-IL" sz="3600" dirty="0"/>
              <a:t> תרבות המחלוקת</a:t>
            </a:r>
            <a:endParaRPr sz="3600" dirty="0"/>
          </a:p>
        </p:txBody>
      </p:sp>
      <p:sp>
        <p:nvSpPr>
          <p:cNvPr id="242" name="Google Shape;242;p5"/>
          <p:cNvSpPr txBox="1"/>
          <p:nvPr/>
        </p:nvSpPr>
        <p:spPr>
          <a:xfrm>
            <a:off x="2030833" y="5069128"/>
            <a:ext cx="5147207" cy="64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x-none" sz="36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עם המורה: </a:t>
            </a:r>
            <a:r>
              <a:rPr lang="he-IL" sz="36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ד"ר נגה כוכבי</a:t>
            </a:r>
            <a:endParaRPr sz="36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0"/>
          <p:cNvSpPr txBox="1">
            <a:spLocks noGrp="1"/>
          </p:cNvSpPr>
          <p:nvPr>
            <p:ph type="title"/>
          </p:nvPr>
        </p:nvSpPr>
        <p:spPr>
          <a:xfrm>
            <a:off x="1061885" y="570271"/>
            <a:ext cx="10550012" cy="7710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sz="4900" b="1" dirty="0"/>
              <a:t>כללים חשובים למחלוקת שהיא לשם שמים</a:t>
            </a:r>
            <a:endParaRPr sz="4000" b="1" dirty="0"/>
          </a:p>
        </p:txBody>
      </p:sp>
      <p:sp>
        <p:nvSpPr>
          <p:cNvPr id="33" name="מלבן 32">
            <a:extLst>
              <a:ext uri="{FF2B5EF4-FFF2-40B4-BE49-F238E27FC236}">
                <a16:creationId xmlns:a16="http://schemas.microsoft.com/office/drawing/2014/main" id="{816B847F-0FEE-451D-99A3-E8C45D8FF875}"/>
              </a:ext>
            </a:extLst>
          </p:cNvPr>
          <p:cNvSpPr/>
          <p:nvPr/>
        </p:nvSpPr>
        <p:spPr>
          <a:xfrm>
            <a:off x="1956000" y="2598866"/>
            <a:ext cx="828000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r" rtl="1">
              <a:buFont typeface="+mj-lt"/>
              <a:buAutoNum type="arabicPeriod"/>
            </a:pPr>
            <a:r>
              <a:rPr lang="he-IL" sz="3600" dirty="0">
                <a:solidFill>
                  <a:schemeClr val="accent1"/>
                </a:solidFill>
                <a:latin typeface="Times New Roman" panose="02020603050405020304" pitchFamily="18" charset="0"/>
              </a:rPr>
              <a:t>שיהיו מניעים חיוביים</a:t>
            </a:r>
          </a:p>
          <a:p>
            <a:pPr marL="742950" indent="-742950" algn="r" rtl="1">
              <a:buFont typeface="+mj-lt"/>
              <a:buAutoNum type="arabicPeriod"/>
            </a:pPr>
            <a:r>
              <a:rPr lang="he-IL" sz="3600" dirty="0">
                <a:solidFill>
                  <a:schemeClr val="accent1"/>
                </a:solidFill>
                <a:latin typeface="Times New Roman" panose="02020603050405020304" pitchFamily="18" charset="0"/>
              </a:rPr>
              <a:t>להעלות טענות לגופו של עניין ולא לגופו של אדם </a:t>
            </a:r>
          </a:p>
          <a:p>
            <a:pPr marL="742950" indent="-742950" algn="r" rtl="1">
              <a:buFont typeface="+mj-lt"/>
              <a:buAutoNum type="arabicPeriod"/>
            </a:pPr>
            <a:r>
              <a:rPr lang="he-IL" sz="3600" dirty="0">
                <a:solidFill>
                  <a:schemeClr val="accent1"/>
                </a:solidFill>
                <a:latin typeface="Times New Roman" panose="02020603050405020304" pitchFamily="18" charset="0"/>
              </a:rPr>
              <a:t>להקשיב לזולת בתשומת לב</a:t>
            </a:r>
          </a:p>
          <a:p>
            <a:pPr marL="742950" indent="-742950" algn="r" rtl="1">
              <a:buFont typeface="+mj-lt"/>
              <a:buAutoNum type="arabicPeriod"/>
            </a:pPr>
            <a:r>
              <a:rPr lang="he-IL" sz="3600" dirty="0">
                <a:solidFill>
                  <a:schemeClr val="accent1"/>
                </a:solidFill>
                <a:latin typeface="Times New Roman" panose="02020603050405020304" pitchFamily="18" charset="0"/>
              </a:rPr>
              <a:t>לדעת להודות בטעות</a:t>
            </a:r>
          </a:p>
          <a:p>
            <a:pPr marL="742950" indent="-742950" algn="r" rtl="1">
              <a:buFont typeface="+mj-lt"/>
              <a:buAutoNum type="arabicPeriod"/>
            </a:pPr>
            <a:r>
              <a:rPr lang="he-IL" sz="3600" dirty="0">
                <a:solidFill>
                  <a:schemeClr val="accent1"/>
                </a:solidFill>
                <a:latin typeface="Times New Roman" panose="02020603050405020304" pitchFamily="18" charset="0"/>
              </a:rPr>
              <a:t>לשאול בסוף: "מה למדתי?"</a:t>
            </a:r>
          </a:p>
          <a:p>
            <a:pPr algn="r" rtl="1"/>
            <a:endParaRPr lang="he-IL" sz="2800" dirty="0">
              <a:solidFill>
                <a:schemeClr val="accent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56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0"/>
          <p:cNvSpPr txBox="1">
            <a:spLocks noGrp="1"/>
          </p:cNvSpPr>
          <p:nvPr>
            <p:ph type="title"/>
          </p:nvPr>
        </p:nvSpPr>
        <p:spPr>
          <a:xfrm>
            <a:off x="2085413" y="195943"/>
            <a:ext cx="8280000" cy="13617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sz="4900" b="1" dirty="0"/>
              <a:t>כששומרים על הכללים, המחלוקת מקדמת חשיבה ברמה גבוהה יותר </a:t>
            </a:r>
            <a:endParaRPr sz="4000" b="1" dirty="0"/>
          </a:p>
        </p:txBody>
      </p:sp>
      <p:sp>
        <p:nvSpPr>
          <p:cNvPr id="33" name="מלבן 32">
            <a:extLst>
              <a:ext uri="{FF2B5EF4-FFF2-40B4-BE49-F238E27FC236}">
                <a16:creationId xmlns:a16="http://schemas.microsoft.com/office/drawing/2014/main" id="{816B847F-0FEE-451D-99A3-E8C45D8FF875}"/>
              </a:ext>
            </a:extLst>
          </p:cNvPr>
          <p:cNvSpPr/>
          <p:nvPr/>
        </p:nvSpPr>
        <p:spPr>
          <a:xfrm>
            <a:off x="1436915" y="1750142"/>
            <a:ext cx="1042014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אֵין סַכִּין מִתְחַדֶּדֶת אֶלָּא בְּיָרֵךְ שֶׁל חֲבֶרְתָּהּ, כָּךְ אֵין תַּלְמִיד חָכָם מִתְחַדֵּד אֶלָּא בַּחֲבֵרוֹ (בראשית רבה, פרשה סט, סימן ב). </a:t>
            </a:r>
            <a:endParaRPr lang="he-IL" sz="2800" dirty="0">
              <a:solidFill>
                <a:schemeClr val="accent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תמונה 3" descr="תמונה שמכילה בד, חדר&#10;&#10;התיאור נוצר באופן אוטומטי">
            <a:extLst>
              <a:ext uri="{FF2B5EF4-FFF2-40B4-BE49-F238E27FC236}">
                <a16:creationId xmlns:a16="http://schemas.microsoft.com/office/drawing/2014/main" id="{48F53321-AAEA-4A8A-A90F-4EDDC8DC6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6730" y="2964263"/>
            <a:ext cx="6008913" cy="3584191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בועת דיבור: אליפסה 4">
            <a:extLst>
              <a:ext uri="{FF2B5EF4-FFF2-40B4-BE49-F238E27FC236}">
                <a16:creationId xmlns:a16="http://schemas.microsoft.com/office/drawing/2014/main" id="{CE70296B-B54E-4651-9A29-5AF2881ACC11}"/>
              </a:ext>
            </a:extLst>
          </p:cNvPr>
          <p:cNvSpPr/>
          <p:nvPr/>
        </p:nvSpPr>
        <p:spPr>
          <a:xfrm>
            <a:off x="8947354" y="4244549"/>
            <a:ext cx="3116825" cy="1785222"/>
          </a:xfrm>
          <a:prstGeom prst="wedgeEllipseCallout">
            <a:avLst>
              <a:gd name="adj1" fmla="val -65620"/>
              <a:gd name="adj2" fmla="val -4505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3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אז מוויכוח אפשר ללמוד, נכון?</a:t>
            </a:r>
          </a:p>
        </p:txBody>
      </p:sp>
      <p:sp>
        <p:nvSpPr>
          <p:cNvPr id="6" name="בועת דיבור: אליפסה 5">
            <a:extLst>
              <a:ext uri="{FF2B5EF4-FFF2-40B4-BE49-F238E27FC236}">
                <a16:creationId xmlns:a16="http://schemas.microsoft.com/office/drawing/2014/main" id="{160A0807-1792-4F99-839D-2A4F32CB2416}"/>
              </a:ext>
            </a:extLst>
          </p:cNvPr>
          <p:cNvSpPr/>
          <p:nvPr/>
        </p:nvSpPr>
        <p:spPr>
          <a:xfrm>
            <a:off x="127821" y="3596862"/>
            <a:ext cx="3116825" cy="1785222"/>
          </a:xfrm>
          <a:prstGeom prst="wedgeEllipseCallout">
            <a:avLst>
              <a:gd name="adj1" fmla="val 86549"/>
              <a:gd name="adj2" fmla="val -1240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3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רק אם אתה תלמיד חכם!</a:t>
            </a:r>
          </a:p>
        </p:txBody>
      </p:sp>
    </p:spTree>
    <p:extLst>
      <p:ext uri="{BB962C8B-B14F-4D97-AF65-F5344CB8AC3E}">
        <p14:creationId xmlns:p14="http://schemas.microsoft.com/office/powerpoint/2010/main" val="49443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0"/>
          <p:cNvSpPr txBox="1">
            <a:spLocks noGrp="1"/>
          </p:cNvSpPr>
          <p:nvPr>
            <p:ph type="title"/>
          </p:nvPr>
        </p:nvSpPr>
        <p:spPr>
          <a:xfrm>
            <a:off x="2105077" y="405029"/>
            <a:ext cx="8280000" cy="12172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b="1" dirty="0"/>
              <a:t>כללים חשובים בשעת מחלוקת</a:t>
            </a:r>
            <a:r>
              <a:rPr lang="he-IL" sz="3600" b="1" dirty="0"/>
              <a:t/>
            </a:r>
            <a:br>
              <a:rPr lang="he-IL" sz="3600" b="1" dirty="0"/>
            </a:br>
            <a:r>
              <a:rPr lang="he-IL" sz="3600" b="1" dirty="0"/>
              <a:t>תרגיל: מה חשוב בכל סעיף? </a:t>
            </a:r>
            <a:endParaRPr sz="3600" b="1" dirty="0"/>
          </a:p>
        </p:txBody>
      </p:sp>
      <p:sp>
        <p:nvSpPr>
          <p:cNvPr id="33" name="מלבן 32">
            <a:extLst>
              <a:ext uri="{FF2B5EF4-FFF2-40B4-BE49-F238E27FC236}">
                <a16:creationId xmlns:a16="http://schemas.microsoft.com/office/drawing/2014/main" id="{816B847F-0FEE-451D-99A3-E8C45D8FF875}"/>
              </a:ext>
            </a:extLst>
          </p:cNvPr>
          <p:cNvSpPr/>
          <p:nvPr/>
        </p:nvSpPr>
        <p:spPr>
          <a:xfrm>
            <a:off x="6096000" y="1744179"/>
            <a:ext cx="6009513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להעלות טענות לגופו של עניין</a:t>
            </a:r>
          </a:p>
          <a:p>
            <a:pPr algn="r" rtl="1"/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      </a:t>
            </a:r>
            <a:r>
              <a:rPr lang="he-IL" sz="3300" dirty="0">
                <a:solidFill>
                  <a:schemeClr val="tx1"/>
                </a:solidFill>
                <a:latin typeface="Times New Roman" panose="02020603050405020304" pitchFamily="18" charset="0"/>
              </a:rPr>
              <a:t>א. 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לנסח נימוק הגיוני</a:t>
            </a:r>
          </a:p>
          <a:p>
            <a:pPr algn="r" rtl="1"/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      </a:t>
            </a:r>
            <a:r>
              <a:rPr lang="he-IL" sz="3300" dirty="0">
                <a:solidFill>
                  <a:schemeClr val="tx1"/>
                </a:solidFill>
                <a:latin typeface="Times New Roman" panose="02020603050405020304" pitchFamily="18" charset="0"/>
              </a:rPr>
              <a:t>ב. 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להחמיא לזולת</a:t>
            </a:r>
          </a:p>
          <a:p>
            <a:pPr algn="r" rtl="1"/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      </a:t>
            </a:r>
            <a:r>
              <a:rPr lang="he-IL" sz="3300" dirty="0">
                <a:solidFill>
                  <a:schemeClr val="tx1"/>
                </a:solidFill>
                <a:latin typeface="Times New Roman" panose="02020603050405020304" pitchFamily="18" charset="0"/>
              </a:rPr>
              <a:t>ג.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 לנסח טענה מעניינת</a:t>
            </a:r>
          </a:p>
          <a:p>
            <a:pPr algn="r" rtl="1"/>
            <a:endParaRPr lang="he-IL" sz="3300" dirty="0">
              <a:solidFill>
                <a:schemeClr val="accent1"/>
              </a:solidFill>
              <a:latin typeface="Times New Roman" panose="02020603050405020304" pitchFamily="18" charset="0"/>
            </a:endParaRPr>
          </a:p>
          <a:p>
            <a:pPr algn="r" rtl="1"/>
            <a:r>
              <a:rPr lang="he-IL" sz="3300" dirty="0">
                <a:solidFill>
                  <a:schemeClr val="tx1"/>
                </a:solidFill>
                <a:latin typeface="Times New Roman" panose="02020603050405020304" pitchFamily="18" charset="0"/>
              </a:rPr>
              <a:t>2.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 להקשיב לזולת בתשומת לב</a:t>
            </a:r>
          </a:p>
          <a:p>
            <a:pPr algn="r" rtl="1"/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     </a:t>
            </a:r>
            <a:r>
              <a:rPr lang="he-IL" sz="3300" dirty="0">
                <a:solidFill>
                  <a:schemeClr val="tx1"/>
                </a:solidFill>
                <a:latin typeface="Times New Roman" panose="02020603050405020304" pitchFamily="18" charset="0"/>
              </a:rPr>
              <a:t>א. 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לחייך</a:t>
            </a:r>
          </a:p>
          <a:p>
            <a:pPr lvl="2" algn="r" rtl="1"/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     </a:t>
            </a:r>
            <a:r>
              <a:rPr lang="he-IL" sz="3300" dirty="0">
                <a:solidFill>
                  <a:schemeClr val="tx1"/>
                </a:solidFill>
                <a:latin typeface="Times New Roman" panose="02020603050405020304" pitchFamily="18" charset="0"/>
              </a:rPr>
              <a:t>ב. 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להתרכז</a:t>
            </a:r>
          </a:p>
          <a:p>
            <a:pPr lvl="2" algn="r" rtl="1"/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    </a:t>
            </a:r>
            <a:r>
              <a:rPr lang="he-IL" sz="3300" dirty="0">
                <a:solidFill>
                  <a:schemeClr val="tx1"/>
                </a:solidFill>
                <a:latin typeface="Times New Roman" panose="02020603050405020304" pitchFamily="18" charset="0"/>
              </a:rPr>
              <a:t> ג. 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לדבר</a:t>
            </a:r>
            <a:endParaRPr lang="he-IL" sz="33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r" rtl="1"/>
            <a:endParaRPr lang="he-IL" sz="2800" dirty="0">
              <a:solidFill>
                <a:schemeClr val="accent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BE752D8F-1C38-41C9-88CF-146DCF64F8D8}"/>
              </a:ext>
            </a:extLst>
          </p:cNvPr>
          <p:cNvSpPr/>
          <p:nvPr/>
        </p:nvSpPr>
        <p:spPr>
          <a:xfrm>
            <a:off x="211393" y="1718552"/>
            <a:ext cx="5734210" cy="5278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לדעת להודות בטעות</a:t>
            </a:r>
          </a:p>
          <a:p>
            <a:pPr algn="r" rtl="1"/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       </a:t>
            </a:r>
            <a:r>
              <a:rPr lang="he-IL" sz="3300" dirty="0">
                <a:solidFill>
                  <a:schemeClr val="tx1"/>
                </a:solidFill>
                <a:latin typeface="Times New Roman" panose="02020603050405020304" pitchFamily="18" charset="0"/>
              </a:rPr>
              <a:t>א. 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להנהן</a:t>
            </a:r>
          </a:p>
          <a:p>
            <a:pPr algn="r" rtl="1"/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       </a:t>
            </a:r>
            <a:r>
              <a:rPr lang="he-IL" sz="3300" dirty="0">
                <a:solidFill>
                  <a:schemeClr val="tx1"/>
                </a:solidFill>
                <a:latin typeface="Times New Roman" panose="02020603050405020304" pitchFamily="18" charset="0"/>
              </a:rPr>
              <a:t>ב. 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לומר: "הצדק אתך"</a:t>
            </a:r>
          </a:p>
          <a:p>
            <a:pPr algn="r" rtl="1"/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       </a:t>
            </a:r>
            <a:r>
              <a:rPr lang="he-IL" sz="3300" dirty="0">
                <a:solidFill>
                  <a:schemeClr val="tx1"/>
                </a:solidFill>
                <a:latin typeface="Times New Roman" panose="02020603050405020304" pitchFamily="18" charset="0"/>
              </a:rPr>
              <a:t>ג. 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להתעקש</a:t>
            </a:r>
          </a:p>
          <a:p>
            <a:pPr algn="r" rtl="1"/>
            <a:endParaRPr lang="he-IL" sz="3300" dirty="0">
              <a:solidFill>
                <a:schemeClr val="accent1"/>
              </a:solidFill>
              <a:latin typeface="Times New Roman" panose="02020603050405020304" pitchFamily="18" charset="0"/>
            </a:endParaRPr>
          </a:p>
          <a:p>
            <a:pPr algn="r" rtl="1"/>
            <a:r>
              <a:rPr lang="he-IL" sz="3300" dirty="0">
                <a:solidFill>
                  <a:schemeClr val="tx1"/>
                </a:solidFill>
                <a:latin typeface="Times New Roman" panose="02020603050405020304" pitchFamily="18" charset="0"/>
              </a:rPr>
              <a:t>2.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 לשאול בסוף: "מה למדתי</a:t>
            </a:r>
            <a:r>
              <a:rPr lang="he-IL" sz="3600" dirty="0">
                <a:solidFill>
                  <a:schemeClr val="accent1"/>
                </a:solidFill>
                <a:latin typeface="Times New Roman" panose="02020603050405020304" pitchFamily="18" charset="0"/>
              </a:rPr>
              <a:t>?" </a:t>
            </a:r>
          </a:p>
          <a:p>
            <a:pPr algn="r" rtl="1"/>
            <a:r>
              <a:rPr lang="he-IL" sz="3600" dirty="0">
                <a:solidFill>
                  <a:schemeClr val="accent1"/>
                </a:solidFill>
                <a:latin typeface="Times New Roman" panose="02020603050405020304" pitchFamily="18" charset="0"/>
              </a:rPr>
              <a:t>    </a:t>
            </a:r>
            <a:r>
              <a:rPr lang="he-IL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א. </a:t>
            </a:r>
            <a:r>
              <a:rPr lang="he-IL" sz="3600" dirty="0">
                <a:solidFill>
                  <a:schemeClr val="accent1"/>
                </a:solidFill>
                <a:latin typeface="Times New Roman" panose="02020603050405020304" pitchFamily="18" charset="0"/>
              </a:rPr>
              <a:t>כדי לא להעליב</a:t>
            </a:r>
          </a:p>
          <a:p>
            <a:pPr algn="r" rtl="1"/>
            <a:r>
              <a:rPr lang="he-IL" sz="3600" dirty="0">
                <a:solidFill>
                  <a:schemeClr val="accent1"/>
                </a:solidFill>
                <a:latin typeface="Times New Roman" panose="02020603050405020304" pitchFamily="18" charset="0"/>
              </a:rPr>
              <a:t>    </a:t>
            </a:r>
            <a:r>
              <a:rPr lang="he-IL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ב. </a:t>
            </a:r>
            <a:r>
              <a:rPr lang="he-IL" sz="3600" dirty="0">
                <a:solidFill>
                  <a:schemeClr val="accent1"/>
                </a:solidFill>
                <a:latin typeface="Times New Roman" panose="02020603050405020304" pitchFamily="18" charset="0"/>
              </a:rPr>
              <a:t>כדי להתעלם מוויכוח </a:t>
            </a:r>
          </a:p>
          <a:p>
            <a:pPr algn="r" rtl="1"/>
            <a:r>
              <a:rPr lang="he-IL" sz="3600" dirty="0">
                <a:solidFill>
                  <a:schemeClr val="accent1"/>
                </a:solidFill>
                <a:latin typeface="Times New Roman" panose="02020603050405020304" pitchFamily="18" charset="0"/>
              </a:rPr>
              <a:t>    </a:t>
            </a:r>
            <a:r>
              <a:rPr lang="he-IL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ג. </a:t>
            </a:r>
            <a:r>
              <a:rPr lang="he-IL" sz="3600" dirty="0">
                <a:solidFill>
                  <a:schemeClr val="accent1"/>
                </a:solidFill>
                <a:latin typeface="Times New Roman" panose="02020603050405020304" pitchFamily="18" charset="0"/>
              </a:rPr>
              <a:t>כדי להשכיל </a:t>
            </a:r>
          </a:p>
          <a:p>
            <a:pPr algn="r" rtl="1"/>
            <a:endParaRPr lang="he-IL" sz="2800" dirty="0">
              <a:solidFill>
                <a:schemeClr val="accent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טיימר שלוש דקות מדויק (1)">
            <a:hlinkClick r:id="" action="ppaction://media"/>
            <a:extLst>
              <a:ext uri="{FF2B5EF4-FFF2-40B4-BE49-F238E27FC236}">
                <a16:creationId xmlns:a16="http://schemas.microsoft.com/office/drawing/2014/main" id="{5149A4BB-C622-414B-AD82-8DEAB2289D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30529" y="5626995"/>
            <a:ext cx="2478510" cy="825976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F15D7C83-2072-441F-8FFB-07334C1FB8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1" y="81679"/>
            <a:ext cx="1511939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0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0"/>
          <p:cNvSpPr txBox="1">
            <a:spLocks noGrp="1"/>
          </p:cNvSpPr>
          <p:nvPr>
            <p:ph type="title"/>
          </p:nvPr>
        </p:nvSpPr>
        <p:spPr>
          <a:xfrm>
            <a:off x="2105077" y="405029"/>
            <a:ext cx="8280000" cy="12172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b="1" dirty="0"/>
              <a:t>כללים חשובים בשעת מחלוקת</a:t>
            </a:r>
            <a:r>
              <a:rPr lang="he-IL" sz="3600" b="1" dirty="0"/>
              <a:t/>
            </a:r>
            <a:br>
              <a:rPr lang="he-IL" sz="3600" b="1" dirty="0"/>
            </a:br>
            <a:r>
              <a:rPr lang="he-IL" sz="3600" b="1" dirty="0"/>
              <a:t>בדיקה: מה חשוב בכל סעיף? </a:t>
            </a:r>
            <a:endParaRPr sz="3600" b="1" dirty="0"/>
          </a:p>
        </p:txBody>
      </p:sp>
      <p:sp>
        <p:nvSpPr>
          <p:cNvPr id="33" name="מלבן 32">
            <a:extLst>
              <a:ext uri="{FF2B5EF4-FFF2-40B4-BE49-F238E27FC236}">
                <a16:creationId xmlns:a16="http://schemas.microsoft.com/office/drawing/2014/main" id="{816B847F-0FEE-451D-99A3-E8C45D8FF875}"/>
              </a:ext>
            </a:extLst>
          </p:cNvPr>
          <p:cNvSpPr/>
          <p:nvPr/>
        </p:nvSpPr>
        <p:spPr>
          <a:xfrm>
            <a:off x="6096000" y="1744179"/>
            <a:ext cx="6009513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להעלות טענות לגופו של עניין</a:t>
            </a:r>
          </a:p>
          <a:p>
            <a:pPr algn="r" rtl="1"/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      </a:t>
            </a:r>
            <a:r>
              <a:rPr lang="he-IL" sz="33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א. </a:t>
            </a:r>
            <a:r>
              <a:rPr lang="he-IL" sz="3300" dirty="0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לנסח נימוק הגיוני</a:t>
            </a:r>
          </a:p>
          <a:p>
            <a:pPr algn="r" rtl="1"/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      </a:t>
            </a:r>
            <a:r>
              <a:rPr lang="he-IL" sz="3300" dirty="0">
                <a:solidFill>
                  <a:schemeClr val="tx1"/>
                </a:solidFill>
                <a:latin typeface="Times New Roman" panose="02020603050405020304" pitchFamily="18" charset="0"/>
              </a:rPr>
              <a:t>ב. 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להחמיא לזולת</a:t>
            </a:r>
          </a:p>
          <a:p>
            <a:pPr algn="r" rtl="1"/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      </a:t>
            </a:r>
            <a:r>
              <a:rPr lang="he-IL" sz="3300" dirty="0">
                <a:solidFill>
                  <a:schemeClr val="tx1"/>
                </a:solidFill>
                <a:latin typeface="Times New Roman" panose="02020603050405020304" pitchFamily="18" charset="0"/>
              </a:rPr>
              <a:t>ג.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 לנסח טענה מעניינת</a:t>
            </a:r>
          </a:p>
          <a:p>
            <a:pPr algn="r" rtl="1"/>
            <a:endParaRPr lang="he-IL" sz="3300" dirty="0">
              <a:solidFill>
                <a:schemeClr val="accent1"/>
              </a:solidFill>
              <a:latin typeface="Times New Roman" panose="02020603050405020304" pitchFamily="18" charset="0"/>
            </a:endParaRPr>
          </a:p>
          <a:p>
            <a:pPr algn="r" rtl="1"/>
            <a:r>
              <a:rPr lang="he-IL" sz="3300" dirty="0">
                <a:solidFill>
                  <a:schemeClr val="tx1"/>
                </a:solidFill>
                <a:latin typeface="Times New Roman" panose="02020603050405020304" pitchFamily="18" charset="0"/>
              </a:rPr>
              <a:t>2.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 להקשיב לזולת בתשומת לב</a:t>
            </a:r>
          </a:p>
          <a:p>
            <a:pPr algn="r" rtl="1"/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     </a:t>
            </a:r>
            <a:r>
              <a:rPr lang="he-IL" sz="3300" dirty="0">
                <a:solidFill>
                  <a:schemeClr val="tx1"/>
                </a:solidFill>
                <a:latin typeface="Times New Roman" panose="02020603050405020304" pitchFamily="18" charset="0"/>
              </a:rPr>
              <a:t>א. 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לחייך</a:t>
            </a:r>
          </a:p>
          <a:p>
            <a:pPr lvl="2" algn="r" rtl="1"/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     </a:t>
            </a:r>
            <a:r>
              <a:rPr lang="he-IL" sz="33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ב. </a:t>
            </a:r>
            <a:r>
              <a:rPr lang="he-IL" sz="3300" dirty="0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להתרכז</a:t>
            </a:r>
          </a:p>
          <a:p>
            <a:pPr lvl="2" algn="r" rtl="1"/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    </a:t>
            </a:r>
            <a:r>
              <a:rPr lang="he-IL" sz="3300" dirty="0">
                <a:solidFill>
                  <a:schemeClr val="tx1"/>
                </a:solidFill>
                <a:latin typeface="Times New Roman" panose="02020603050405020304" pitchFamily="18" charset="0"/>
              </a:rPr>
              <a:t> ג. 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לדבר</a:t>
            </a:r>
            <a:endParaRPr lang="he-IL" sz="33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r" rtl="1"/>
            <a:endParaRPr lang="he-IL" sz="2800" dirty="0">
              <a:solidFill>
                <a:schemeClr val="accent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BE752D8F-1C38-41C9-88CF-146DCF64F8D8}"/>
              </a:ext>
            </a:extLst>
          </p:cNvPr>
          <p:cNvSpPr/>
          <p:nvPr/>
        </p:nvSpPr>
        <p:spPr>
          <a:xfrm>
            <a:off x="211393" y="1718552"/>
            <a:ext cx="5734210" cy="5278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לדעת להודות בטעות</a:t>
            </a:r>
          </a:p>
          <a:p>
            <a:pPr algn="r" rtl="1"/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       </a:t>
            </a:r>
            <a:r>
              <a:rPr lang="he-IL" sz="3300" dirty="0">
                <a:solidFill>
                  <a:schemeClr val="tx1"/>
                </a:solidFill>
                <a:latin typeface="Times New Roman" panose="02020603050405020304" pitchFamily="18" charset="0"/>
              </a:rPr>
              <a:t>א. 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להנהן</a:t>
            </a:r>
          </a:p>
          <a:p>
            <a:pPr algn="r" rtl="1"/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       </a:t>
            </a:r>
            <a:r>
              <a:rPr lang="he-IL" sz="33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ב. </a:t>
            </a:r>
            <a:r>
              <a:rPr lang="he-IL" sz="3300" dirty="0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לומר: "הצדק אתך"</a:t>
            </a:r>
          </a:p>
          <a:p>
            <a:pPr algn="r" rtl="1"/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       </a:t>
            </a:r>
            <a:r>
              <a:rPr lang="he-IL" sz="3300" dirty="0">
                <a:solidFill>
                  <a:schemeClr val="tx1"/>
                </a:solidFill>
                <a:latin typeface="Times New Roman" panose="02020603050405020304" pitchFamily="18" charset="0"/>
              </a:rPr>
              <a:t>ג. 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להתעקש</a:t>
            </a:r>
          </a:p>
          <a:p>
            <a:pPr algn="r" rtl="1"/>
            <a:endParaRPr lang="he-IL" sz="3300" dirty="0">
              <a:solidFill>
                <a:schemeClr val="accent1"/>
              </a:solidFill>
              <a:latin typeface="Times New Roman" panose="02020603050405020304" pitchFamily="18" charset="0"/>
            </a:endParaRPr>
          </a:p>
          <a:p>
            <a:pPr algn="r" rtl="1"/>
            <a:r>
              <a:rPr lang="he-IL" sz="3300" dirty="0">
                <a:solidFill>
                  <a:schemeClr val="tx1"/>
                </a:solidFill>
                <a:latin typeface="Times New Roman" panose="02020603050405020304" pitchFamily="18" charset="0"/>
              </a:rPr>
              <a:t>2.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 לשאול בסוף: "מה למדתי</a:t>
            </a:r>
            <a:r>
              <a:rPr lang="he-IL" sz="3600" dirty="0">
                <a:solidFill>
                  <a:schemeClr val="accent1"/>
                </a:solidFill>
                <a:latin typeface="Times New Roman" panose="02020603050405020304" pitchFamily="18" charset="0"/>
              </a:rPr>
              <a:t>?" </a:t>
            </a:r>
          </a:p>
          <a:p>
            <a:pPr algn="r" rtl="1"/>
            <a:r>
              <a:rPr lang="he-IL" sz="3600" dirty="0">
                <a:solidFill>
                  <a:schemeClr val="accent1"/>
                </a:solidFill>
                <a:latin typeface="Times New Roman" panose="02020603050405020304" pitchFamily="18" charset="0"/>
              </a:rPr>
              <a:t>    </a:t>
            </a:r>
            <a:r>
              <a:rPr lang="he-IL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א. </a:t>
            </a:r>
            <a:r>
              <a:rPr lang="he-IL" sz="3600" dirty="0">
                <a:solidFill>
                  <a:schemeClr val="accent1"/>
                </a:solidFill>
                <a:latin typeface="Times New Roman" panose="02020603050405020304" pitchFamily="18" charset="0"/>
              </a:rPr>
              <a:t>כדי לא להעליב</a:t>
            </a:r>
          </a:p>
          <a:p>
            <a:pPr algn="r" rtl="1"/>
            <a:r>
              <a:rPr lang="he-IL" sz="3600" dirty="0">
                <a:solidFill>
                  <a:schemeClr val="accent1"/>
                </a:solidFill>
                <a:latin typeface="Times New Roman" panose="02020603050405020304" pitchFamily="18" charset="0"/>
              </a:rPr>
              <a:t>    </a:t>
            </a:r>
            <a:r>
              <a:rPr lang="he-IL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ב. </a:t>
            </a:r>
            <a:r>
              <a:rPr lang="he-IL" sz="3600" dirty="0">
                <a:solidFill>
                  <a:schemeClr val="accent1"/>
                </a:solidFill>
                <a:latin typeface="Times New Roman" panose="02020603050405020304" pitchFamily="18" charset="0"/>
              </a:rPr>
              <a:t>כדי להתעלם מוויכוח </a:t>
            </a:r>
          </a:p>
          <a:p>
            <a:pPr algn="r" rtl="1"/>
            <a:r>
              <a:rPr lang="he-IL" sz="3600" dirty="0">
                <a:solidFill>
                  <a:schemeClr val="accent1"/>
                </a:solidFill>
                <a:latin typeface="Times New Roman" panose="02020603050405020304" pitchFamily="18" charset="0"/>
              </a:rPr>
              <a:t>    </a:t>
            </a:r>
            <a:r>
              <a:rPr lang="he-IL" sz="36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ג. </a:t>
            </a:r>
            <a:r>
              <a:rPr lang="he-IL" sz="3600" dirty="0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כדי להשכיל </a:t>
            </a:r>
          </a:p>
          <a:p>
            <a:pPr algn="r" rtl="1"/>
            <a:endParaRPr lang="he-IL" sz="2800" dirty="0">
              <a:solidFill>
                <a:schemeClr val="accent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61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טקסט, בד&#10;&#10;התיאור נוצר באופן אוטומטי">
            <a:extLst>
              <a:ext uri="{FF2B5EF4-FFF2-40B4-BE49-F238E27FC236}">
                <a16:creationId xmlns:a16="http://schemas.microsoft.com/office/drawing/2014/main" id="{FA445B73-2496-487F-85BB-95631AA13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096" y="1868129"/>
            <a:ext cx="6487807" cy="44785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בועת דיבור: אליפסה 6">
            <a:extLst>
              <a:ext uri="{FF2B5EF4-FFF2-40B4-BE49-F238E27FC236}">
                <a16:creationId xmlns:a16="http://schemas.microsoft.com/office/drawing/2014/main" id="{14178786-4BBF-4D39-8EE4-A7795F4A8F71}"/>
              </a:ext>
            </a:extLst>
          </p:cNvPr>
          <p:cNvSpPr/>
          <p:nvPr/>
        </p:nvSpPr>
        <p:spPr>
          <a:xfrm>
            <a:off x="8883445" y="2332703"/>
            <a:ext cx="2777613" cy="3549445"/>
          </a:xfrm>
          <a:prstGeom prst="wedgeEllipseCallout">
            <a:avLst>
              <a:gd name="adj1" fmla="val -90885"/>
              <a:gd name="adj2" fmla="val 1673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3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הירח רחוק יותר מאתנו, כי הוא מחוץ לכדור הארץ.</a:t>
            </a:r>
          </a:p>
        </p:txBody>
      </p:sp>
      <p:sp>
        <p:nvSpPr>
          <p:cNvPr id="8" name="בועת דיבור: אליפסה 7">
            <a:extLst>
              <a:ext uri="{FF2B5EF4-FFF2-40B4-BE49-F238E27FC236}">
                <a16:creationId xmlns:a16="http://schemas.microsoft.com/office/drawing/2014/main" id="{B6BA8B0D-D553-4ACC-8E41-6B78B639BA7D}"/>
              </a:ext>
            </a:extLst>
          </p:cNvPr>
          <p:cNvSpPr/>
          <p:nvPr/>
        </p:nvSpPr>
        <p:spPr>
          <a:xfrm>
            <a:off x="137651" y="2344661"/>
            <a:ext cx="3903407" cy="2124768"/>
          </a:xfrm>
          <a:prstGeom prst="wedgeEllipseCallout">
            <a:avLst>
              <a:gd name="adj1" fmla="val 71498"/>
              <a:gd name="adj2" fmla="val 5697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3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אמריקה יותר רחוקה כי אי-אפשר לראות אותה.</a:t>
            </a:r>
          </a:p>
        </p:txBody>
      </p:sp>
      <p:sp>
        <p:nvSpPr>
          <p:cNvPr id="5" name="כותרת 4">
            <a:extLst>
              <a:ext uri="{FF2B5EF4-FFF2-40B4-BE49-F238E27FC236}">
                <a16:creationId xmlns:a16="http://schemas.microsoft.com/office/drawing/2014/main" id="{C6C897E2-EE3B-4BC6-B74D-B197FEE9D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542" y="0"/>
            <a:ext cx="8280000" cy="1746394"/>
          </a:xfrm>
        </p:spPr>
        <p:txBody>
          <a:bodyPr>
            <a:normAutofit fontScale="90000"/>
          </a:bodyPr>
          <a:lstStyle/>
          <a:p>
            <a:pPr algn="ctr"/>
            <a:r>
              <a:rPr lang="he-IL" sz="4900" dirty="0"/>
              <a:t>האם כל מחלוקת היא ברומו של עולם?</a:t>
            </a:r>
            <a:r>
              <a:rPr lang="he-IL" dirty="0"/>
              <a:t/>
            </a:r>
            <a:br>
              <a:rPr lang="he-IL" dirty="0"/>
            </a:br>
            <a:r>
              <a:rPr lang="he-IL" sz="4000" dirty="0"/>
              <a:t>כיצד מחליטים מי צודק?</a:t>
            </a:r>
            <a:br>
              <a:rPr lang="he-IL" sz="4000" dirty="0"/>
            </a:br>
            <a:r>
              <a:rPr lang="he-IL" sz="4000" dirty="0"/>
              <a:t>איך מנהלים מחלוקת?</a:t>
            </a:r>
          </a:p>
        </p:txBody>
      </p:sp>
    </p:spTree>
    <p:extLst>
      <p:ext uri="{BB962C8B-B14F-4D97-AF65-F5344CB8AC3E}">
        <p14:creationId xmlns:p14="http://schemas.microsoft.com/office/powerpoint/2010/main" val="104289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0"/>
          <p:cNvSpPr txBox="1">
            <a:spLocks noGrp="1"/>
          </p:cNvSpPr>
          <p:nvPr>
            <p:ph type="title"/>
          </p:nvPr>
        </p:nvSpPr>
        <p:spPr>
          <a:xfrm>
            <a:off x="1956000" y="0"/>
            <a:ext cx="8280000" cy="14502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b="1" dirty="0"/>
              <a:t>מחלוקת שהיא לשם שמים</a:t>
            </a:r>
            <a:br>
              <a:rPr lang="he-IL" b="1" dirty="0"/>
            </a:br>
            <a:r>
              <a:rPr lang="he-IL" b="1" dirty="0"/>
              <a:t>ומחלוקת שאינה לשם שמים</a:t>
            </a:r>
            <a:endParaRPr b="1" dirty="0"/>
          </a:p>
        </p:txBody>
      </p:sp>
      <p:pic>
        <p:nvPicPr>
          <p:cNvPr id="4" name="תמונה 3" descr="תמונה שמכילה בד, חדר&#10;&#10;התיאור נוצר באופן אוטומטי">
            <a:extLst>
              <a:ext uri="{FF2B5EF4-FFF2-40B4-BE49-F238E27FC236}">
                <a16:creationId xmlns:a16="http://schemas.microsoft.com/office/drawing/2014/main" id="{AD5DF001-3304-4F46-87EA-4AD666FCB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0275" y="1950134"/>
            <a:ext cx="7080786" cy="3618272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בועת דיבור: אליפסה 4">
            <a:extLst>
              <a:ext uri="{FF2B5EF4-FFF2-40B4-BE49-F238E27FC236}">
                <a16:creationId xmlns:a16="http://schemas.microsoft.com/office/drawing/2014/main" id="{A1F4648E-25B5-45DB-BB09-AFF0C505BD50}"/>
              </a:ext>
            </a:extLst>
          </p:cNvPr>
          <p:cNvSpPr/>
          <p:nvPr/>
        </p:nvSpPr>
        <p:spPr>
          <a:xfrm rot="1223999">
            <a:off x="8401988" y="1848749"/>
            <a:ext cx="3434619" cy="1784634"/>
          </a:xfrm>
          <a:prstGeom prst="wedgeEllipseCallout">
            <a:avLst>
              <a:gd name="adj1" fmla="val -49412"/>
              <a:gd name="adj2" fmla="val 7070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r>
              <a:rPr lang="he-IL" sz="33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חז"ל כתבו זאת במשנה</a:t>
            </a:r>
          </a:p>
        </p:txBody>
      </p:sp>
      <p:sp>
        <p:nvSpPr>
          <p:cNvPr id="6" name="בועת דיבור: אליפסה 5">
            <a:extLst>
              <a:ext uri="{FF2B5EF4-FFF2-40B4-BE49-F238E27FC236}">
                <a16:creationId xmlns:a16="http://schemas.microsoft.com/office/drawing/2014/main" id="{B43B60E9-9E1F-44FD-AF15-6F4DB101DCDD}"/>
              </a:ext>
            </a:extLst>
          </p:cNvPr>
          <p:cNvSpPr/>
          <p:nvPr/>
        </p:nvSpPr>
        <p:spPr>
          <a:xfrm>
            <a:off x="265472" y="2694038"/>
            <a:ext cx="2777613" cy="2792362"/>
          </a:xfrm>
          <a:prstGeom prst="wedgeEllipseCallout">
            <a:avLst>
              <a:gd name="adj1" fmla="val 70532"/>
              <a:gd name="adj2" fmla="val -2513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3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נכון, והם השתמשו בדוגמאות מן התנ"ך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6A412208-AF55-4B3E-99B7-8E1E2776A5A0}"/>
              </a:ext>
            </a:extLst>
          </p:cNvPr>
          <p:cNvSpPr txBox="1"/>
          <p:nvPr/>
        </p:nvSpPr>
        <p:spPr>
          <a:xfrm>
            <a:off x="2185220" y="5768200"/>
            <a:ext cx="8728672" cy="60016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3300" b="1" dirty="0">
                <a:solidFill>
                  <a:schemeClr val="accent1"/>
                </a:solidFill>
              </a:rPr>
              <a:t>נעבור לדוגמאות שנתנו חז"ל לשני סוגי המחלוקת</a:t>
            </a:r>
          </a:p>
        </p:txBody>
      </p:sp>
    </p:spTree>
    <p:extLst>
      <p:ext uri="{BB962C8B-B14F-4D97-AF65-F5344CB8AC3E}">
        <p14:creationId xmlns:p14="http://schemas.microsoft.com/office/powerpoint/2010/main" val="161861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E8205BB-D0BD-4B88-8B74-989673EEF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6016" y="594300"/>
            <a:ext cx="8280000" cy="720000"/>
          </a:xfrm>
        </p:spPr>
        <p:txBody>
          <a:bodyPr>
            <a:noAutofit/>
          </a:bodyPr>
          <a:lstStyle/>
          <a:p>
            <a:pPr algn="ctr"/>
            <a:r>
              <a:rPr lang="he-IL" dirty="0"/>
              <a:t>מַחֲלוֹקֶת הִלֵּל וְשַׁמַּאי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997B97A-636E-4652-B9B0-14164F32F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058" y="1879653"/>
            <a:ext cx="11106611" cy="3950876"/>
          </a:xfrm>
        </p:spPr>
        <p:txBody>
          <a:bodyPr>
            <a:noAutofit/>
          </a:bodyPr>
          <a:lstStyle/>
          <a:p>
            <a:pPr algn="r">
              <a:lnSpc>
                <a:spcPts val="3840"/>
              </a:lnSpc>
            </a:pPr>
            <a:r>
              <a:rPr lang="he-IL" sz="3200" dirty="0">
                <a:solidFill>
                  <a:schemeClr val="accent1"/>
                </a:solidFill>
                <a:latin typeface="+mn-lt"/>
              </a:rPr>
              <a:t>הלל ושמאי חיו לפני אלפי שנים בתקופת בית שני.</a:t>
            </a:r>
          </a:p>
          <a:p>
            <a:pPr algn="r">
              <a:lnSpc>
                <a:spcPts val="3840"/>
              </a:lnSpc>
            </a:pPr>
            <a:r>
              <a:rPr lang="he-IL" sz="3200" dirty="0">
                <a:solidFill>
                  <a:schemeClr val="accent1"/>
                </a:solidFill>
                <a:latin typeface="+mn-lt"/>
              </a:rPr>
              <a:t>הלל היה רך יותר ולשמאי היו עמדות יותר נוקשות.</a:t>
            </a:r>
          </a:p>
          <a:p>
            <a:pPr algn="r">
              <a:lnSpc>
                <a:spcPts val="3840"/>
              </a:lnSpc>
            </a:pPr>
            <a:r>
              <a:rPr lang="he-IL" sz="3200" dirty="0">
                <a:solidFill>
                  <a:schemeClr val="accent1"/>
                </a:solidFill>
                <a:latin typeface="+mn-lt"/>
              </a:rPr>
              <a:t>המחלוקות ביניהם היו לשם שמים,</a:t>
            </a:r>
          </a:p>
          <a:p>
            <a:pPr algn="r">
              <a:lnSpc>
                <a:spcPts val="3840"/>
              </a:lnSpc>
            </a:pPr>
            <a:r>
              <a:rPr lang="he-IL" sz="3200" dirty="0">
                <a:solidFill>
                  <a:schemeClr val="accent1"/>
                </a:solidFill>
                <a:latin typeface="+mn-lt"/>
              </a:rPr>
              <a:t>כלומר מתוך כוונות טובות.</a:t>
            </a:r>
          </a:p>
          <a:p>
            <a:pPr algn="r">
              <a:lnSpc>
                <a:spcPts val="3840"/>
              </a:lnSpc>
            </a:pPr>
            <a:r>
              <a:rPr lang="he-IL" sz="3200" dirty="0">
                <a:solidFill>
                  <a:schemeClr val="accent1"/>
                </a:solidFill>
                <a:latin typeface="+mn-lt"/>
              </a:rPr>
              <a:t>הם רצו ללמד את העם.</a:t>
            </a:r>
          </a:p>
          <a:p>
            <a:pPr algn="r">
              <a:lnSpc>
                <a:spcPts val="3840"/>
              </a:lnSpc>
            </a:pPr>
            <a:endParaRPr lang="he-IL" sz="320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8DDF78B5-181E-43D3-AEF9-23B8EEFD9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80" b="90390" l="5858" r="89998">
                        <a14:foregroundMark x1="6801" y1="67704" x2="8662" y2="77393"/>
                        <a14:foregroundMark x1="8662" y1="77393" x2="9605" y2="67192"/>
                        <a14:foregroundMark x1="9605" y1="67192" x2="15413" y2="58133"/>
                        <a14:foregroundMark x1="15413" y1="58133" x2="6875" y2="66010"/>
                        <a14:foregroundMark x1="3809" y1="74839" x2="3524" y2="75660"/>
                        <a14:foregroundMark x1="6875" y1="66010" x2="3824" y2="74796"/>
                        <a14:foregroundMark x1="6779" y1="81755" x2="8488" y2="84955"/>
                        <a14:foregroundMark x1="3524" y1="75660" x2="4216" y2="76955"/>
                        <a14:foregroundMark x1="8488" y1="84955" x2="11243" y2="74242"/>
                        <a14:foregroundMark x1="11243" y1="74242" x2="7272" y2="83931"/>
                        <a14:foregroundMark x1="7272" y1="83931" x2="7223" y2="73021"/>
                        <a14:foregroundMark x1="7223" y1="73021" x2="7033" y2="82626"/>
                        <a14:foregroundMark x1="6961" y1="82381" x2="5443" y2="65816"/>
                        <a14:foregroundMark x1="16584" y1="53908" x2="22288" y2="49350"/>
                        <a14:foregroundMark x1="22288" y1="49350" x2="28419" y2="40961"/>
                        <a14:foregroundMark x1="15013" y1="51091" x2="11512" y2="53737"/>
                        <a14:foregroundMark x1="28419" y1="40961" x2="22572" y2="45379"/>
                        <a14:foregroundMark x1="24413" y1="45529" x2="31248" y2="41079"/>
                        <a14:foregroundMark x1="17881" y1="49784" x2="22822" y2="46566"/>
                        <a14:foregroundMark x1="31248" y1="41079" x2="20388" y2="49341"/>
                        <a14:foregroundMark x1="3200" y1="66862" x2="472" y2="80544"/>
                        <a14:foregroundMark x1="7333" y1="83659" x2="9984" y2="84862"/>
                        <a14:foregroundMark x1="5151" y1="82668" x2="6262" y2="83172"/>
                        <a14:foregroundMark x1="472" y1="80544" x2="4953" y2="82578"/>
                        <a14:foregroundMark x1="4586" y1="79782" x2="1837" y2="77432"/>
                        <a14:foregroundMark x1="10270" y1="84640" x2="6741" y2="81624"/>
                        <a14:foregroundMark x1="6571" y1="81041" x2="11245" y2="84603"/>
                        <a14:foregroundMark x1="1837" y1="77432" x2="4549" y2="79500"/>
                        <a14:foregroundMark x1="18905" y1="82716" x2="22065" y2="82158"/>
                        <a14:foregroundMark x1="15919" y1="83242" x2="17181" y2="83019"/>
                        <a14:foregroundMark x1="10969" y1="84115" x2="13379" y2="83690"/>
                        <a14:foregroundMark x1="16432" y1="88902" x2="14991" y2="90626"/>
                        <a14:foregroundMark x1="22065" y1="82158" x2="19831" y2="84833"/>
                        <a14:foregroundMark x1="18309" y1="90030" x2="26607" y2="88539"/>
                        <a14:foregroundMark x1="14991" y1="90626" x2="16379" y2="90377"/>
                        <a14:foregroundMark x1="26607" y1="88539" x2="25292" y2="90429"/>
                        <a14:foregroundMark x1="6552" y1="65892" x2="6701" y2="75699"/>
                        <a14:foregroundMark x1="6701" y1="75699" x2="9034" y2="65813"/>
                        <a14:foregroundMark x1="9034" y1="65813" x2="7719" y2="65301"/>
                        <a14:foregroundMark x1="37007" y1="10004" x2="48374" y2="10004"/>
                        <a14:foregroundMark x1="48374" y1="10004" x2="36734" y2="9177"/>
                        <a14:foregroundMark x1="36734" y1="9177" x2="45446" y2="9019"/>
                        <a14:foregroundMark x1="4879" y1="74667" x2="5189" y2="76292"/>
                        <a14:foregroundMark x1="3971" y1="69909" x2="4556" y2="72977"/>
                        <a14:foregroundMark x1="6237" y1="79891" x2="8191" y2="80386"/>
                        <a14:backgroundMark x1="8662" y1="86806" x2="19111" y2="80977"/>
                        <a14:backgroundMark x1="19111" y1="80977" x2="13527" y2="89563"/>
                        <a14:backgroundMark x1="13527" y1="89563" x2="20750" y2="81922"/>
                        <a14:backgroundMark x1="20750" y1="81922" x2="16257" y2="90902"/>
                        <a14:backgroundMark x1="16257" y1="90902" x2="19062" y2="81213"/>
                        <a14:backgroundMark x1="19062" y1="81213" x2="15215" y2="89799"/>
                        <a14:backgroundMark x1="23430" y1="45609" x2="13353" y2="50610"/>
                        <a14:backgroundMark x1="13353" y1="50610" x2="6602" y2="59000"/>
                        <a14:backgroundMark x1="6602" y1="59000" x2="17374" y2="55100"/>
                        <a14:backgroundMark x1="17374" y1="55100" x2="7719" y2="60969"/>
                        <a14:backgroundMark x1="7719" y1="60969" x2="16629" y2="53761"/>
                        <a14:backgroundMark x1="16629" y1="53761" x2="6974" y2="59315"/>
                        <a14:backgroundMark x1="6974" y1="59315" x2="12187" y2="61481"/>
                        <a14:backgroundMark x1="19906" y1="48011" x2="18739" y2="48602"/>
                        <a14:backgroundMark x1="11243" y1="55022" x2="20228" y2="49035"/>
                        <a14:backgroundMark x1="20228" y1="49035" x2="10449" y2="54982"/>
                        <a14:backgroundMark x1="10449" y1="54982" x2="4914" y2="63608"/>
                        <a14:backgroundMark x1="4914" y1="63608" x2="8439" y2="58448"/>
                        <a14:backgroundMark x1="3524" y1="74557" x2="3748" y2="72312"/>
                        <a14:backgroundMark x1="6552" y1="62662" x2="4443" y2="66680"/>
                        <a14:backgroundMark x1="5163" y1="65498" x2="3524" y2="66286"/>
                        <a14:backgroundMark x1="12187" y1="53840" x2="20377" y2="49626"/>
                        <a14:backgroundMark x1="19906" y1="48996" x2="15934" y2="51241"/>
                        <a14:backgroundMark x1="11467" y1="54037" x2="13105" y2="52422"/>
                        <a14:backgroundMark x1="11938" y1="55022" x2="11938" y2="55022"/>
                        <a14:backgroundMark x1="13577" y1="55455" x2="17101" y2="52816"/>
                        <a14:backgroundMark x1="4219" y1="74557" x2="7074" y2="84364"/>
                        <a14:backgroundMark x1="7074" y1="84364" x2="4368" y2="74833"/>
                        <a14:backgroundMark x1="4368" y1="74833" x2="5386" y2="82592"/>
                        <a14:backgroundMark x1="9357" y1="85979" x2="13105" y2="84167"/>
                        <a14:backgroundMark x1="11243" y1="84600" x2="8662" y2="86609"/>
                        <a14:backgroundMark x1="16853" y1="88814" x2="17101" y2="90429"/>
                        <a14:backgroundMark x1="17573" y1="89405" x2="18044" y2="90626"/>
                        <a14:backgroundMark x1="24125" y1="44978" x2="14048" y2="51122"/>
                        <a14:backgroundMark x1="14048" y1="51122" x2="8191" y2="60339"/>
                        <a14:backgroundMark x1="8191" y1="60339" x2="8439" y2="60457"/>
                        <a14:backgroundMark x1="4443" y1="75542" x2="4219" y2="74754"/>
                        <a14:backgroundMark x1="14743" y1="51635" x2="12658" y2="54628"/>
                        <a14:backgroundMark x1="14991" y1="53446" x2="14991" y2="53446"/>
                        <a14:backgroundMark x1="19906" y1="49823" x2="10995" y2="56203"/>
                        <a14:backgroundMark x1="10995" y1="56203" x2="4443" y2="64356"/>
                        <a14:backgroundMark x1="4443" y1="64356" x2="3524" y2="671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60152">
            <a:off x="783692" y="1092916"/>
            <a:ext cx="4991155" cy="4891548"/>
          </a:xfrm>
          <a:prstGeom prst="rect">
            <a:avLst/>
          </a:prstGeom>
        </p:spPr>
      </p:pic>
      <p:sp>
        <p:nvSpPr>
          <p:cNvPr id="6" name="בועת דיבור: אליפסה 5">
            <a:extLst>
              <a:ext uri="{FF2B5EF4-FFF2-40B4-BE49-F238E27FC236}">
                <a16:creationId xmlns:a16="http://schemas.microsoft.com/office/drawing/2014/main" id="{3C77DD7A-B767-473A-83E2-2E41A58531BD}"/>
              </a:ext>
            </a:extLst>
          </p:cNvPr>
          <p:cNvSpPr/>
          <p:nvPr/>
        </p:nvSpPr>
        <p:spPr>
          <a:xfrm rot="594732">
            <a:off x="3012982" y="3849192"/>
            <a:ext cx="5907967" cy="2519115"/>
          </a:xfrm>
          <a:prstGeom prst="wedgeEllipseCallout">
            <a:avLst>
              <a:gd name="adj1" fmla="val -51263"/>
              <a:gd name="adj2" fmla="val -5060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3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אהה, זו היתה מחלוקת בעלת ערך לדורות הבאים</a:t>
            </a:r>
          </a:p>
          <a:p>
            <a:pPr algn="ctr"/>
            <a:r>
              <a:rPr lang="he-IL" sz="33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ולכן סופה היה להתקיים.</a:t>
            </a:r>
          </a:p>
        </p:txBody>
      </p:sp>
      <p:sp>
        <p:nvSpPr>
          <p:cNvPr id="7" name="כוכב: 5 פינות 6">
            <a:extLst>
              <a:ext uri="{FF2B5EF4-FFF2-40B4-BE49-F238E27FC236}">
                <a16:creationId xmlns:a16="http://schemas.microsoft.com/office/drawing/2014/main" id="{DE1F6933-FCE6-4CC5-BD3D-AE3D432DAD84}"/>
              </a:ext>
            </a:extLst>
          </p:cNvPr>
          <p:cNvSpPr/>
          <p:nvPr/>
        </p:nvSpPr>
        <p:spPr>
          <a:xfrm rot="2113439">
            <a:off x="447168" y="2449745"/>
            <a:ext cx="1836906" cy="251172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כוכב: 5 פינות 7">
            <a:extLst>
              <a:ext uri="{FF2B5EF4-FFF2-40B4-BE49-F238E27FC236}">
                <a16:creationId xmlns:a16="http://schemas.microsoft.com/office/drawing/2014/main" id="{C28263E5-243A-4D1F-96B2-7B192820DC2A}"/>
              </a:ext>
            </a:extLst>
          </p:cNvPr>
          <p:cNvSpPr/>
          <p:nvPr/>
        </p:nvSpPr>
        <p:spPr>
          <a:xfrm rot="2113439">
            <a:off x="241063" y="3552684"/>
            <a:ext cx="2249116" cy="251172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83988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E8205BB-D0BD-4B88-8B74-989673EEF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6016" y="594300"/>
            <a:ext cx="8280000" cy="720000"/>
          </a:xfrm>
        </p:spPr>
        <p:txBody>
          <a:bodyPr>
            <a:noAutofit/>
          </a:bodyPr>
          <a:lstStyle/>
          <a:p>
            <a:pPr algn="ctr"/>
            <a:r>
              <a:rPr lang="he-IL" dirty="0"/>
              <a:t>מַחֲלוֹקֶת קוֹרַח וַעֲדָתוֹ</a:t>
            </a:r>
          </a:p>
        </p:txBody>
      </p:sp>
      <p:sp>
        <p:nvSpPr>
          <p:cNvPr id="6" name="בועת דיבור: אליפסה 5">
            <a:extLst>
              <a:ext uri="{FF2B5EF4-FFF2-40B4-BE49-F238E27FC236}">
                <a16:creationId xmlns:a16="http://schemas.microsoft.com/office/drawing/2014/main" id="{3C77DD7A-B767-473A-83E2-2E41A58531BD}"/>
              </a:ext>
            </a:extLst>
          </p:cNvPr>
          <p:cNvSpPr/>
          <p:nvPr/>
        </p:nvSpPr>
        <p:spPr>
          <a:xfrm>
            <a:off x="717755" y="4079181"/>
            <a:ext cx="5470578" cy="2124768"/>
          </a:xfrm>
          <a:prstGeom prst="wedgeEllipseCallout">
            <a:avLst>
              <a:gd name="adj1" fmla="val 87539"/>
              <a:gd name="adj2" fmla="val -3326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3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למחלוקת שיצר קורח לא היו מניעים טהורים</a:t>
            </a: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CA6863F6-F237-46B9-8C2E-3A06B4462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1480" y1="87641" x2="54411" y2="85549"/>
                        <a14:foregroundMark x1="65502" y1="84325" x2="66799" y2="84127"/>
                        <a14:foregroundMark x1="54266" y1="86037" x2="54722" y2="85967"/>
                        <a14:foregroundMark x1="73224" y1="79852" x2="73103" y2="79022"/>
                        <a14:foregroundMark x1="73710" y1="83185" x2="73399" y2="81049"/>
                        <a14:foregroundMark x1="82641" y1="47891" x2="83123" y2="48595"/>
                        <a14:foregroundMark x1="87601" y1="70694" x2="87606" y2="70271"/>
                        <a14:foregroundMark x1="87086" y1="76549" x2="86767" y2="76893"/>
                        <a14:foregroundMark x1="87350" y1="76264" x2="87200" y2="76426"/>
                        <a14:foregroundMark x1="72529" y1="76925" x2="72024" y2="76414"/>
                        <a14:foregroundMark x1="72861" y1="77261" x2="72784" y2="77183"/>
                        <a14:foregroundMark x1="79020" y1="83499" x2="77312" y2="81769"/>
                        <a14:foregroundMark x1="69747" y1="48017" x2="69933" y2="45797"/>
                        <a14:foregroundMark x1="69446" y1="51619" x2="69737" y2="48143"/>
                        <a14:foregroundMark x1="68122" y1="67411" x2="69065" y2="56161"/>
                        <a14:backgroundMark x1="63327" y1="38244" x2="85185" y2="48611"/>
                        <a14:backgroundMark x1="85185" y1="48611" x2="91336" y2="57515"/>
                        <a14:backgroundMark x1="91336" y1="57515" x2="93089" y2="77753"/>
                        <a14:backgroundMark x1="93089" y1="77753" x2="83003" y2="84598"/>
                        <a14:backgroundMark x1="83003" y1="84598" x2="72751" y2="77827"/>
                        <a14:backgroundMark x1="72751" y1="77827" x2="69940" y2="48611"/>
                        <a14:backgroundMark x1="69940" y1="48611" x2="63360" y2="39807"/>
                        <a14:backgroundMark x1="63360" y1="39807" x2="65443" y2="39583"/>
                        <a14:backgroundMark x1="68386" y1="67485" x2="71594" y2="75719"/>
                        <a14:backgroundMark x1="72917" y1="77431" x2="70536" y2="70362"/>
                        <a14:backgroundMark x1="68915" y1="69221" x2="71329" y2="64236"/>
                        <a14:backgroundMark x1="70271" y1="69990" x2="70800" y2="66543"/>
                        <a14:backgroundMark x1="71858" y1="78199" x2="87864" y2="83185"/>
                        <a14:backgroundMark x1="87864" y1="83185" x2="87864" y2="83185"/>
                        <a14:backgroundMark x1="66270" y1="41493" x2="73446" y2="48562"/>
                        <a14:backgroundMark x1="67328" y1="42262" x2="73280" y2="78175"/>
                        <a14:backgroundMark x1="73280" y1="78175" x2="85119" y2="83333"/>
                        <a14:backgroundMark x1="85119" y1="83333" x2="91865" y2="74107"/>
                        <a14:backgroundMark x1="91865" y1="74107" x2="92593" y2="52778"/>
                        <a14:backgroundMark x1="92593" y1="52778" x2="88558" y2="43527"/>
                        <a14:backgroundMark x1="88558" y1="43527" x2="75331" y2="40650"/>
                        <a14:backgroundMark x1="75331" y1="40650" x2="65708" y2="34177"/>
                        <a14:backgroundMark x1="65708" y1="34177" x2="70536" y2="21032"/>
                        <a14:backgroundMark x1="72388" y1="50670" x2="76885" y2="72569"/>
                        <a14:backgroundMark x1="76885" y1="72569" x2="80456" y2="62946"/>
                        <a14:backgroundMark x1="80456" y1="62946" x2="78803" y2="51662"/>
                        <a14:backgroundMark x1="78803" y1="51662" x2="80754" y2="62946"/>
                        <a14:backgroundMark x1="80754" y1="62946" x2="74835" y2="54638"/>
                        <a14:backgroundMark x1="74835" y1="54638" x2="76124" y2="66344"/>
                        <a14:backgroundMark x1="76124" y1="66344" x2="77778" y2="53646"/>
                        <a14:backgroundMark x1="77778" y1="53646" x2="79630" y2="65898"/>
                        <a14:backgroundMark x1="79630" y1="65898" x2="74570" y2="56597"/>
                        <a14:backgroundMark x1="74570" y1="56597" x2="83598" y2="65625"/>
                        <a14:backgroundMark x1="83598" y1="65625" x2="82242" y2="75794"/>
                        <a14:backgroundMark x1="82242" y1="75794" x2="86772" y2="63814"/>
                        <a14:backgroundMark x1="86772" y1="63814" x2="86772" y2="52703"/>
                        <a14:backgroundMark x1="86772" y1="52703" x2="77017" y2="45461"/>
                        <a14:backgroundMark x1="77017" y1="45461" x2="83862" y2="53993"/>
                        <a14:backgroundMark x1="83862" y1="53993" x2="84392" y2="73909"/>
                        <a14:backgroundMark x1="84392" y1="73909" x2="86508" y2="50372"/>
                        <a14:backgroundMark x1="86508" y1="50372" x2="86210" y2="67113"/>
                        <a14:backgroundMark x1="86210" y1="67113" x2="84127" y2="55208"/>
                        <a14:backgroundMark x1="84127" y1="55208" x2="85880" y2="66964"/>
                        <a14:backgroundMark x1="85880" y1="66964" x2="86243" y2="49554"/>
                        <a14:backgroundMark x1="86243" y1="49554" x2="82044" y2="63740"/>
                        <a14:backgroundMark x1="82044" y1="63740" x2="83003" y2="54291"/>
                        <a14:backgroundMark x1="83003" y1="54291" x2="71627" y2="60069"/>
                        <a14:backgroundMark x1="71627" y1="60069" x2="71329" y2="70511"/>
                        <a14:backgroundMark x1="71329" y1="70511" x2="76290" y2="80159"/>
                        <a14:backgroundMark x1="76290" y1="80159" x2="89716" y2="76761"/>
                        <a14:backgroundMark x1="89716" y1="76761" x2="87864" y2="53224"/>
                        <a14:backgroundMark x1="87864" y1="53224" x2="86508" y2="75074"/>
                        <a14:backgroundMark x1="86508" y1="75074" x2="77149" y2="67237"/>
                        <a14:backgroundMark x1="77149" y1="67237" x2="73148" y2="76786"/>
                        <a14:backgroundMark x1="73148" y1="76786" x2="71594" y2="65625"/>
                        <a14:backgroundMark x1="71594" y1="65625" x2="73181" y2="75074"/>
                        <a14:backgroundMark x1="73181" y1="75074" x2="80456" y2="84747"/>
                        <a14:backgroundMark x1="80456" y1="84747" x2="77414" y2="75595"/>
                        <a14:backgroundMark x1="77414" y1="75595" x2="86210" y2="68452"/>
                        <a14:backgroundMark x1="86210" y1="68452" x2="88294" y2="77976"/>
                        <a14:backgroundMark x1="88294" y1="77976" x2="71858" y2="56721"/>
                        <a14:backgroundMark x1="71858" y1="56721" x2="84325" y2="51166"/>
                        <a14:backgroundMark x1="84325" y1="51166" x2="74537" y2="57664"/>
                        <a14:backgroundMark x1="74537" y1="57664" x2="73776" y2="77282"/>
                        <a14:backgroundMark x1="73776" y1="77282" x2="83003" y2="70164"/>
                        <a14:backgroundMark x1="83003" y1="70164" x2="75000" y2="61533"/>
                        <a14:backgroundMark x1="75000" y1="61533" x2="75430" y2="70833"/>
                        <a14:backgroundMark x1="75430" y1="70833" x2="76025" y2="46379"/>
                        <a14:backgroundMark x1="76025" y1="46379" x2="69444" y2="69097"/>
                        <a14:backgroundMark x1="69444" y1="69097" x2="71429" y2="79266"/>
                        <a14:backgroundMark x1="71429" y1="79266" x2="81283" y2="85466"/>
                        <a14:backgroundMark x1="81283" y1="85466" x2="72454" y2="77753"/>
                        <a14:backgroundMark x1="72454" y1="77753" x2="86045" y2="79762"/>
                        <a14:backgroundMark x1="86045" y1="79762" x2="76488" y2="70213"/>
                        <a14:backgroundMark x1="76488" y1="70213" x2="78241" y2="48537"/>
                        <a14:backgroundMark x1="78241" y1="48537" x2="80192" y2="82763"/>
                        <a14:backgroundMark x1="80192" y1="82763" x2="81184" y2="84127"/>
                        <a14:backgroundMark x1="66270" y1="40923" x2="77447" y2="45585"/>
                        <a14:backgroundMark x1="77447" y1="45585" x2="85615" y2="53274"/>
                        <a14:backgroundMark x1="85615" y1="53274" x2="87070" y2="74727"/>
                        <a14:backgroundMark x1="87070" y1="74727" x2="80390" y2="83854"/>
                        <a14:backgroundMark x1="80390" y1="83854" x2="71362" y2="76935"/>
                        <a14:backgroundMark x1="71362" y1="76935" x2="73181" y2="56746"/>
                        <a14:backgroundMark x1="73181" y1="56746" x2="71693" y2="46999"/>
                        <a14:backgroundMark x1="71693" y1="46999" x2="83366" y2="50967"/>
                        <a14:backgroundMark x1="83366" y1="50967" x2="86243" y2="51042"/>
                        <a14:backgroundMark x1="51323" y1="87946" x2="58532" y2="79464"/>
                        <a14:backgroundMark x1="58532" y1="79464" x2="62269" y2="83185"/>
                        <a14:backgroundMark x1="81448" y1="83755" x2="88128" y2="69593"/>
                        <a14:backgroundMark x1="88128" y1="69593" x2="88128" y2="69593"/>
                        <a14:backgroundMark x1="86508" y1="70164" x2="86508" y2="70164"/>
                        <a14:backgroundMark x1="86508" y1="77629" x2="85714" y2="77827"/>
                        <a14:backgroundMark x1="85450" y1="79167" x2="85450" y2="79167"/>
                        <a14:backgroundMark x1="85714" y1="79167" x2="85714" y2="79167"/>
                        <a14:backgroundMark x1="77712" y1="43973" x2="88128" y2="72669"/>
                        <a14:backgroundMark x1="88128" y1="72669" x2="88128" y2="72669"/>
                        <a14:backgroundMark x1="87070" y1="71329" x2="87864" y2="68824"/>
                        <a14:backgroundMark x1="87599" y1="69420" x2="88393" y2="61756"/>
                        <a14:backgroundMark x1="54530" y1="86905" x2="61177" y2="82118"/>
                        <a14:backgroundMark x1="76389" y1="44072" x2="85549" y2="51215"/>
                        <a14:backgroundMark x1="85549" y1="51215" x2="76653" y2="44444"/>
                        <a14:backgroundMark x1="76653" y1="44444" x2="86243" y2="51463"/>
                        <a14:backgroundMark x1="86243" y1="51463" x2="88922" y2="60888"/>
                        <a14:backgroundMark x1="88922" y1="60888" x2="86772" y2="70164"/>
                        <a14:backgroundMark x1="86772" y1="70164" x2="74835" y2="52679"/>
                        <a14:backgroundMark x1="74835" y1="52679" x2="76918" y2="84350"/>
                        <a14:backgroundMark x1="76918" y1="84350" x2="55060" y2="84995"/>
                        <a14:backgroundMark x1="53737" y1="88046" x2="66997" y2="85193"/>
                        <a14:backgroundMark x1="66997" y1="85193" x2="53075" y2="85193"/>
                        <a14:backgroundMark x1="53075" y1="85193" x2="55060" y2="84028"/>
                        <a14:backgroundMark x1="85450" y1="78497" x2="87070" y2="77927"/>
                        <a14:backgroundMark x1="86243" y1="78869" x2="72917" y2="80630"/>
                        <a14:backgroundMark x1="72917" y1="80630" x2="72388" y2="49628"/>
                        <a14:backgroundMark x1="72388" y1="49628" x2="85119" y2="51215"/>
                        <a14:backgroundMark x1="85119" y1="51215" x2="86508" y2="59549"/>
                        <a14:backgroundMark x1="53175" y1="86905" x2="57176" y2="84028"/>
                        <a14:backgroundMark x1="56382" y1="85193" x2="57176" y2="86136"/>
                        <a14:backgroundMark x1="55060" y1="86136" x2="55060" y2="86136"/>
                        <a14:backgroundMark x1="55060" y1="86136" x2="55060" y2="86136"/>
                        <a14:backgroundMark x1="56911" y1="85565" x2="56911" y2="85565"/>
                        <a14:backgroundMark x1="55853" y1="85565" x2="55853" y2="85565"/>
                        <a14:backgroundMark x1="55853" y1="85565" x2="50265" y2="90923"/>
                        <a14:backgroundMark x1="48115" y1="89187" x2="55853" y2="86905"/>
                        <a14:backgroundMark x1="52116" y1="87847" x2="55324" y2="87674"/>
                        <a14:backgroundMark x1="76918" y1="44271" x2="75595" y2="45213"/>
                        <a14:backgroundMark x1="86243" y1="77530" x2="86508" y2="78869"/>
                        <a14:backgroundMark x1="77976" y1="43700" x2="81448" y2="46181"/>
                        <a14:backgroundMark x1="78241" y1="44444" x2="74802" y2="44643"/>
                        <a14:backgroundMark x1="76389" y1="44444" x2="86508" y2="52207"/>
                        <a14:backgroundMark x1="86508" y1="52207" x2="86111" y2="84499"/>
                        <a14:backgroundMark x1="86111" y1="84499" x2="74372" y2="89013"/>
                        <a14:backgroundMark x1="74372" y1="89013" x2="61442" y2="84648"/>
                        <a14:backgroundMark x1="61442" y1="84648" x2="54795" y2="865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5536" y="3122685"/>
            <a:ext cx="4041058" cy="3349071"/>
          </a:xfrm>
          <a:prstGeom prst="rect">
            <a:avLst/>
          </a:prstGeom>
        </p:spPr>
      </p:pic>
      <p:sp>
        <p:nvSpPr>
          <p:cNvPr id="11" name="מלבן 10">
            <a:extLst>
              <a:ext uri="{FF2B5EF4-FFF2-40B4-BE49-F238E27FC236}">
                <a16:creationId xmlns:a16="http://schemas.microsoft.com/office/drawing/2014/main" id="{2E9B69BA-CC6F-41F2-B6C4-A707D99BF0DB}"/>
              </a:ext>
            </a:extLst>
          </p:cNvPr>
          <p:cNvSpPr/>
          <p:nvPr/>
        </p:nvSpPr>
        <p:spPr>
          <a:xfrm>
            <a:off x="717755" y="1664787"/>
            <a:ext cx="10766323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3300" dirty="0"/>
              <a:t>משה הנהיג את העם ואהרון היה כהן גדול. קורח ועדתו יצאו למרד נגדם והאשימו את משה ואהרון באשמת שווא: "כל העדה כולם קדושים ובתוכם ה', ומדוע תתנשאו על קהל ה'" (במדבר, ט"ז, ג'). </a:t>
            </a:r>
          </a:p>
        </p:txBody>
      </p:sp>
      <p:sp>
        <p:nvSpPr>
          <p:cNvPr id="12" name="כוכב: 5 פינות 11">
            <a:extLst>
              <a:ext uri="{FF2B5EF4-FFF2-40B4-BE49-F238E27FC236}">
                <a16:creationId xmlns:a16="http://schemas.microsoft.com/office/drawing/2014/main" id="{A1AA325E-FF4A-4F49-9117-3117CD2216E4}"/>
              </a:ext>
            </a:extLst>
          </p:cNvPr>
          <p:cNvSpPr/>
          <p:nvPr/>
        </p:nvSpPr>
        <p:spPr>
          <a:xfrm rot="2113439">
            <a:off x="329554" y="2891372"/>
            <a:ext cx="2249116" cy="251172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622111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0"/>
          <p:cNvSpPr txBox="1">
            <a:spLocks noGrp="1"/>
          </p:cNvSpPr>
          <p:nvPr>
            <p:ph type="title"/>
          </p:nvPr>
        </p:nvSpPr>
        <p:spPr>
          <a:xfrm>
            <a:off x="2026420" y="188720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b="1" dirty="0"/>
              <a:t>נקרא את המשנה פעם נוספת</a:t>
            </a:r>
            <a:endParaRPr b="1" dirty="0"/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8540B576-51FD-4DBA-98E5-AE1CFC2AD043}"/>
              </a:ext>
            </a:extLst>
          </p:cNvPr>
          <p:cNvSpPr/>
          <p:nvPr/>
        </p:nvSpPr>
        <p:spPr>
          <a:xfrm>
            <a:off x="117988" y="1906777"/>
            <a:ext cx="1172005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3600" dirty="0">
                <a:solidFill>
                  <a:schemeClr val="accent1"/>
                </a:solidFill>
                <a:latin typeface="+mn-lt"/>
                <a:cs typeface="Narkisim" panose="020E0502050101010101" pitchFamily="34" charset="-79"/>
              </a:rPr>
              <a:t>כָּל מַחֲלוֹקֶת שֶׁהִיא לְשֵׁם שָׁמַיִם, סוֹפָהּ לְהִתְקַיֵּם.</a:t>
            </a:r>
          </a:p>
          <a:p>
            <a:pPr algn="ctr"/>
            <a:r>
              <a:rPr lang="he-IL" sz="3600" dirty="0">
                <a:solidFill>
                  <a:schemeClr val="accent1"/>
                </a:solidFill>
                <a:latin typeface="+mn-lt"/>
                <a:cs typeface="Narkisim" panose="020E0502050101010101" pitchFamily="34" charset="-79"/>
              </a:rPr>
              <a:t>וְשֶׁאֵינָהּ לְשֵׁם שָׁמַיִם, אֵין סוֹפָהּ לְהִתְקַיֵּם.</a:t>
            </a:r>
          </a:p>
          <a:p>
            <a:pPr algn="ctr"/>
            <a:r>
              <a:rPr lang="he-IL" sz="3600" dirty="0">
                <a:solidFill>
                  <a:srgbClr val="00B050"/>
                </a:solidFill>
                <a:latin typeface="+mn-lt"/>
                <a:cs typeface="Narkisim" panose="020E0502050101010101" pitchFamily="34" charset="-79"/>
              </a:rPr>
              <a:t>אֵיזוֹ הִיא מַחֲלוֹקֶת שֶׁהִיא לְשֵׁם שָׁמַיִם?</a:t>
            </a:r>
          </a:p>
          <a:p>
            <a:pPr algn="ctr"/>
            <a:r>
              <a:rPr lang="he-IL" sz="3600" dirty="0">
                <a:solidFill>
                  <a:schemeClr val="accent1"/>
                </a:solidFill>
                <a:latin typeface="+mn-lt"/>
                <a:cs typeface="Narkisim" panose="020E0502050101010101" pitchFamily="34" charset="-79"/>
              </a:rPr>
              <a:t>זוֹ מַחֲלוֹקֶת הִלֵּל וְשַׁמַּאי.</a:t>
            </a:r>
          </a:p>
          <a:p>
            <a:pPr algn="ctr"/>
            <a:r>
              <a:rPr lang="he-IL" sz="3600" dirty="0">
                <a:solidFill>
                  <a:srgbClr val="00B050"/>
                </a:solidFill>
                <a:latin typeface="+mn-lt"/>
                <a:cs typeface="Narkisim" panose="020E0502050101010101" pitchFamily="34" charset="-79"/>
              </a:rPr>
              <a:t>וְשֶׁאֵינָהּ לְשֵׁם שָׁמַיִם?</a:t>
            </a:r>
          </a:p>
          <a:p>
            <a:pPr algn="ctr"/>
            <a:r>
              <a:rPr lang="he-IL" sz="3600" dirty="0">
                <a:solidFill>
                  <a:schemeClr val="accent1"/>
                </a:solidFill>
                <a:latin typeface="+mn-lt"/>
                <a:cs typeface="Narkisim" panose="020E0502050101010101" pitchFamily="34" charset="-79"/>
              </a:rPr>
              <a:t>זוֹ מַחֲלוֹקֶת קֹרַח וְכָל עֲדָתוֹ.</a:t>
            </a:r>
            <a:endParaRPr lang="en-US" sz="3600" dirty="0">
              <a:solidFill>
                <a:schemeClr val="accent1"/>
              </a:solidFill>
              <a:latin typeface="+mn-lt"/>
              <a:cs typeface="Narkisim" panose="020E0502050101010101" pitchFamily="34" charset="-79"/>
            </a:endParaRPr>
          </a:p>
          <a:p>
            <a:pPr algn="ctr" rtl="1"/>
            <a:r>
              <a:rPr lang="he-IL" sz="3600" dirty="0">
                <a:solidFill>
                  <a:schemeClr val="accent1"/>
                </a:solidFill>
                <a:latin typeface="+mn-lt"/>
                <a:cs typeface="Narkisim" panose="020E0502050101010101" pitchFamily="34" charset="-79"/>
              </a:rPr>
              <a:t>(מסכת אבות, פרק ה</a:t>
            </a:r>
            <a:r>
              <a:rPr lang="en-US" sz="3600" dirty="0">
                <a:solidFill>
                  <a:schemeClr val="accent1"/>
                </a:solidFill>
                <a:latin typeface="+mn-lt"/>
                <a:cs typeface="Narkisim" panose="020E0502050101010101" pitchFamily="34" charset="-79"/>
              </a:rPr>
              <a:t>'</a:t>
            </a:r>
            <a:r>
              <a:rPr lang="he-IL" sz="3600" dirty="0">
                <a:solidFill>
                  <a:schemeClr val="accent1"/>
                </a:solidFill>
                <a:latin typeface="+mn-lt"/>
                <a:cs typeface="Narkisim" panose="020E0502050101010101" pitchFamily="34" charset="-79"/>
              </a:rPr>
              <a:t>, משנה י"ז)</a:t>
            </a:r>
            <a:endParaRPr lang="he-IL" sz="360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602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0"/>
          <p:cNvSpPr txBox="1">
            <a:spLocks noGrp="1"/>
          </p:cNvSpPr>
          <p:nvPr>
            <p:ph type="title"/>
          </p:nvPr>
        </p:nvSpPr>
        <p:spPr>
          <a:xfrm>
            <a:off x="658761" y="78659"/>
            <a:ext cx="10874477" cy="14789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b="1" dirty="0"/>
              <a:t>היכולת להסיק מסקנות מחדדת את המחשבה</a:t>
            </a:r>
            <a:br>
              <a:rPr lang="he-IL" b="1" dirty="0"/>
            </a:br>
            <a:r>
              <a:rPr lang="he-IL" b="1" dirty="0"/>
              <a:t>של בעלי המחלוקת!</a:t>
            </a:r>
            <a:endParaRPr b="1" dirty="0"/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ABB6F1F4-3C4B-4972-8E44-ECE1927D2B5B}"/>
              </a:ext>
            </a:extLst>
          </p:cNvPr>
          <p:cNvSpPr/>
          <p:nvPr/>
        </p:nvSpPr>
        <p:spPr>
          <a:xfrm>
            <a:off x="1022559" y="2001989"/>
            <a:ext cx="63319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he-IL" sz="3600" dirty="0">
                <a:solidFill>
                  <a:schemeClr val="accent1"/>
                </a:solidFill>
              </a:rPr>
              <a:t>יש שיטות שונות להסיק מסקנות.</a:t>
            </a:r>
          </a:p>
          <a:p>
            <a:pPr algn="ctr" rtl="1"/>
            <a:r>
              <a:rPr lang="he-IL" sz="3600" dirty="0">
                <a:solidFill>
                  <a:schemeClr val="accent1"/>
                </a:solidFill>
              </a:rPr>
              <a:t>אחת מהן נקראת קַל וָחוֹמֶר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B288F8B0-6B88-4E95-89E2-F38813651CF4}"/>
              </a:ext>
            </a:extLst>
          </p:cNvPr>
          <p:cNvSpPr/>
          <p:nvPr/>
        </p:nvSpPr>
        <p:spPr>
          <a:xfrm>
            <a:off x="331840" y="3732894"/>
            <a:ext cx="813373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3300" dirty="0">
                <a:solidFill>
                  <a:schemeClr val="accent1"/>
                </a:solidFill>
              </a:rPr>
              <a:t>קַל וָחוֹמֶר היא אחת מן המידות שעוזרות ללמוד תורה ולהסיק מסקנות. בשיטה זו מסתמכים על השוואת מקרה קל למקרה חמור ממנו. </a:t>
            </a:r>
          </a:p>
          <a:p>
            <a:pPr algn="ctr" rtl="1"/>
            <a:r>
              <a:rPr lang="he-IL" sz="3300" b="1" dirty="0">
                <a:solidFill>
                  <a:schemeClr val="accent1"/>
                </a:solidFill>
              </a:rPr>
              <a:t>קל וחומר = על אחת כמה וכמה</a:t>
            </a:r>
          </a:p>
        </p:txBody>
      </p:sp>
      <p:pic>
        <p:nvPicPr>
          <p:cNvPr id="7" name="תמונה 6" descr="תמונה שמכילה קעקוע&#10;&#10;התיאור נוצר באופן אוטומטי">
            <a:extLst>
              <a:ext uri="{FF2B5EF4-FFF2-40B4-BE49-F238E27FC236}">
                <a16:creationId xmlns:a16="http://schemas.microsoft.com/office/drawing/2014/main" id="{65C36870-F2A6-415B-93EF-50840AF26F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92" b="89979" l="4063" r="96260">
                        <a14:foregroundMark x1="28263" y1="11947" x2="43402" y2="10683"/>
                        <a14:foregroundMark x1="43402" y1="10683" x2="30636" y2="4755"/>
                        <a14:foregroundMark x1="30636" y1="4755" x2="29126" y2="8607"/>
                        <a14:foregroundMark x1="52823" y1="9239" x2="40093" y2="3792"/>
                        <a14:foregroundMark x1="40093" y1="3792" x2="33585" y2="6500"/>
                        <a14:foregroundMark x1="36246" y1="5266" x2="43330" y2="5266"/>
                        <a14:foregroundMark x1="40093" y1="5447" x2="42467" y2="5447"/>
                        <a14:foregroundMark x1="89213" y1="53987" x2="96296" y2="63407"/>
                        <a14:foregroundMark x1="96296" y1="63407" x2="93060" y2="69034"/>
                        <a14:foregroundMark x1="9924" y1="60457" x2="4063" y2="69877"/>
                        <a14:foregroundMark x1="4063" y1="69877" x2="7839" y2="70719"/>
                        <a14:foregroundMark x1="95397" y1="56274" x2="95721" y2="61300"/>
                        <a14:backgroundMark x1="28551" y1="8607" x2="30313" y2="52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49147" y="1919638"/>
            <a:ext cx="3323304" cy="4700876"/>
          </a:xfrm>
          <a:prstGeom prst="rect">
            <a:avLst/>
          </a:prstGeom>
        </p:spPr>
      </p:pic>
      <p:sp>
        <p:nvSpPr>
          <p:cNvPr id="11" name="בועת דיבור: אליפסה 10">
            <a:extLst>
              <a:ext uri="{FF2B5EF4-FFF2-40B4-BE49-F238E27FC236}">
                <a16:creationId xmlns:a16="http://schemas.microsoft.com/office/drawing/2014/main" id="{BA8373FB-23F5-4304-9C39-113572AA26FD}"/>
              </a:ext>
            </a:extLst>
          </p:cNvPr>
          <p:cNvSpPr/>
          <p:nvPr/>
        </p:nvSpPr>
        <p:spPr>
          <a:xfrm>
            <a:off x="7226710" y="1664183"/>
            <a:ext cx="2367126" cy="831437"/>
          </a:xfrm>
          <a:prstGeom prst="wedgeEllipseCallout">
            <a:avLst>
              <a:gd name="adj1" fmla="val 44635"/>
              <a:gd name="adj2" fmla="val 12377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r>
              <a:rPr lang="he-IL" sz="33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מעניין</a:t>
            </a:r>
          </a:p>
        </p:txBody>
      </p:sp>
    </p:spTree>
    <p:extLst>
      <p:ext uri="{BB962C8B-B14F-4D97-AF65-F5344CB8AC3E}">
        <p14:creationId xmlns:p14="http://schemas.microsoft.com/office/powerpoint/2010/main" val="384341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x-none" b="1" dirty="0">
                <a:solidFill>
                  <a:schemeClr val="accent1"/>
                </a:solidFill>
              </a:rPr>
              <a:t>מה נלמד היום?</a:t>
            </a:r>
            <a:endParaRPr b="1" dirty="0">
              <a:solidFill>
                <a:schemeClr val="accent1"/>
              </a:solidFill>
            </a:endParaRPr>
          </a:p>
        </p:txBody>
      </p:sp>
      <p:sp>
        <p:nvSpPr>
          <p:cNvPr id="249" name="Google Shape;249;p6"/>
          <p:cNvSpPr txBox="1">
            <a:spLocks noGrp="1"/>
          </p:cNvSpPr>
          <p:nvPr>
            <p:ph type="body" idx="1"/>
          </p:nvPr>
        </p:nvSpPr>
        <p:spPr>
          <a:xfrm>
            <a:off x="566584" y="1451999"/>
            <a:ext cx="11058832" cy="526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he-IL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נתחיל עם ציור שמרמז על נושא השיעור</a:t>
            </a:r>
            <a:endParaRPr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he-IL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נקרא מִשְנָה ממסכת אבות</a:t>
            </a:r>
          </a:p>
          <a:p>
            <a:pPr marL="457200" lvl="0" indent="-4572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he-IL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נעמוד על ההבדל בין שני סוגי מחלוקת.</a:t>
            </a:r>
          </a:p>
          <a:p>
            <a:pPr marL="457200" lvl="0" indent="-4572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he-IL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נשאל שאלות מחשבה</a:t>
            </a:r>
          </a:p>
          <a:p>
            <a:pPr marL="457200" lvl="0" indent="-4572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he-IL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נתרגל את הנלמד</a:t>
            </a:r>
          </a:p>
          <a:p>
            <a:pPr marL="457200" lvl="0" indent="-4572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he-IL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נכיר את מידת קל וחומר בהקשר של מחלוקת</a:t>
            </a:r>
          </a:p>
          <a:p>
            <a:pPr marL="457200" lvl="0" indent="-4572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he-IL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נשמע סיפור</a:t>
            </a:r>
            <a:endParaRPr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2794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Arial"/>
              <a:buNone/>
            </a:pPr>
            <a:endParaRPr dirty="0">
              <a:latin typeface="Guttman Drogolin" pitchFamily="2" charset="-79"/>
              <a:cs typeface="Guttman Drogolin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0"/>
          <p:cNvSpPr txBox="1">
            <a:spLocks noGrp="1"/>
          </p:cNvSpPr>
          <p:nvPr>
            <p:ph type="title"/>
          </p:nvPr>
        </p:nvSpPr>
        <p:spPr>
          <a:xfrm>
            <a:off x="658761" y="311369"/>
            <a:ext cx="10874477" cy="8628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b="1" dirty="0">
                <a:latin typeface="+mj-lt"/>
              </a:rPr>
              <a:t>ויכוח זה טוב או רע?</a:t>
            </a:r>
            <a:endParaRPr b="1" dirty="0">
              <a:latin typeface="+mj-lt"/>
            </a:endParaRPr>
          </a:p>
        </p:txBody>
      </p:sp>
      <p:sp>
        <p:nvSpPr>
          <p:cNvPr id="9" name="בועת דיבור: אליפסה 8">
            <a:extLst>
              <a:ext uri="{FF2B5EF4-FFF2-40B4-BE49-F238E27FC236}">
                <a16:creationId xmlns:a16="http://schemas.microsoft.com/office/drawing/2014/main" id="{AF12A217-10DB-4E6C-BC34-5CFC640A2A97}"/>
              </a:ext>
            </a:extLst>
          </p:cNvPr>
          <p:cNvSpPr/>
          <p:nvPr/>
        </p:nvSpPr>
        <p:spPr>
          <a:xfrm>
            <a:off x="3284296" y="1909193"/>
            <a:ext cx="4836788" cy="2220467"/>
          </a:xfrm>
          <a:prstGeom prst="wedgeEllipseCallout">
            <a:avLst>
              <a:gd name="adj1" fmla="val 76119"/>
              <a:gd name="adj2" fmla="val 2023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r>
              <a:rPr lang="he-IL" sz="33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כל ויכוח יכול להיות שיעור, קל וחומר מחלוקת שהיא לשם שמים.</a:t>
            </a:r>
          </a:p>
        </p:txBody>
      </p:sp>
      <p:pic>
        <p:nvPicPr>
          <p:cNvPr id="8" name="תמונה 7" descr="תמונה שמכילה קעקוע&#10;&#10;התיאור נוצר באופן אוטומטי">
            <a:extLst>
              <a:ext uri="{FF2B5EF4-FFF2-40B4-BE49-F238E27FC236}">
                <a16:creationId xmlns:a16="http://schemas.microsoft.com/office/drawing/2014/main" id="{766B2241-0A1D-4EC7-8481-C352797AF7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92" b="89979" l="4063" r="96260">
                        <a14:foregroundMark x1="28263" y1="11947" x2="43402" y2="10683"/>
                        <a14:foregroundMark x1="43402" y1="10683" x2="30636" y2="4755"/>
                        <a14:foregroundMark x1="30636" y1="4755" x2="29126" y2="8607"/>
                        <a14:foregroundMark x1="52823" y1="9239" x2="40093" y2="3792"/>
                        <a14:foregroundMark x1="40093" y1="3792" x2="33585" y2="6500"/>
                        <a14:foregroundMark x1="36246" y1="5266" x2="43330" y2="5266"/>
                        <a14:foregroundMark x1="40093" y1="5447" x2="42467" y2="5447"/>
                        <a14:foregroundMark x1="89213" y1="53987" x2="96296" y2="63407"/>
                        <a14:foregroundMark x1="96296" y1="63407" x2="93060" y2="69034"/>
                        <a14:foregroundMark x1="9924" y1="60457" x2="4063" y2="69877"/>
                        <a14:foregroundMark x1="4063" y1="69877" x2="7839" y2="70719"/>
                        <a14:foregroundMark x1="95397" y1="56274" x2="95721" y2="61300"/>
                        <a14:backgroundMark x1="28551" y1="8607" x2="30313" y2="52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885049">
            <a:off x="738102" y="1446063"/>
            <a:ext cx="3323304" cy="4700876"/>
          </a:xfrm>
          <a:prstGeom prst="rect">
            <a:avLst/>
          </a:prstGeom>
        </p:spPr>
      </p:pic>
      <p:sp>
        <p:nvSpPr>
          <p:cNvPr id="10" name="בועת דיבור: אליפסה 9">
            <a:extLst>
              <a:ext uri="{FF2B5EF4-FFF2-40B4-BE49-F238E27FC236}">
                <a16:creationId xmlns:a16="http://schemas.microsoft.com/office/drawing/2014/main" id="{D92ADF4E-E2F3-4799-82B9-BD0F34B33B97}"/>
              </a:ext>
            </a:extLst>
          </p:cNvPr>
          <p:cNvSpPr/>
          <p:nvPr/>
        </p:nvSpPr>
        <p:spPr>
          <a:xfrm>
            <a:off x="3284296" y="4721554"/>
            <a:ext cx="6308116" cy="1777683"/>
          </a:xfrm>
          <a:prstGeom prst="wedgeEllipseCallout">
            <a:avLst>
              <a:gd name="adj1" fmla="val -55744"/>
              <a:gd name="adj2" fmla="val -3477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r>
              <a:rPr lang="he-IL" sz="33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אבל יש ויכוחים שעדיף לשכוח ולכן אין סופם להתקיים.</a:t>
            </a:r>
          </a:p>
        </p:txBody>
      </p:sp>
      <p:pic>
        <p:nvPicPr>
          <p:cNvPr id="7" name="תמונה 6" descr="תמונה שמכילה קעקוע&#10;&#10;התיאור נוצר באופן אוטומטי">
            <a:extLst>
              <a:ext uri="{FF2B5EF4-FFF2-40B4-BE49-F238E27FC236}">
                <a16:creationId xmlns:a16="http://schemas.microsoft.com/office/drawing/2014/main" id="{65C36870-F2A6-415B-93EF-50840AF26F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92" b="89979" l="4063" r="96260">
                        <a14:foregroundMark x1="28263" y1="11947" x2="43402" y2="10683"/>
                        <a14:foregroundMark x1="43402" y1="10683" x2="30636" y2="4755"/>
                        <a14:foregroundMark x1="30636" y1="4755" x2="29126" y2="8607"/>
                        <a14:foregroundMark x1="52823" y1="9239" x2="40093" y2="3792"/>
                        <a14:foregroundMark x1="40093" y1="3792" x2="33585" y2="6500"/>
                        <a14:foregroundMark x1="36246" y1="5266" x2="43330" y2="5266"/>
                        <a14:foregroundMark x1="40093" y1="5447" x2="42467" y2="5447"/>
                        <a14:foregroundMark x1="89213" y1="53987" x2="96296" y2="63407"/>
                        <a14:foregroundMark x1="96296" y1="63407" x2="93060" y2="69034"/>
                        <a14:foregroundMark x1="9924" y1="60457" x2="4063" y2="69877"/>
                        <a14:foregroundMark x1="4063" y1="69877" x2="7839" y2="70719"/>
                        <a14:foregroundMark x1="95397" y1="56274" x2="95721" y2="61300"/>
                        <a14:backgroundMark x1="28551" y1="8607" x2="30313" y2="52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3407" y="1573883"/>
            <a:ext cx="3323304" cy="470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42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0"/>
          <p:cNvSpPr txBox="1">
            <a:spLocks noGrp="1"/>
          </p:cNvSpPr>
          <p:nvPr>
            <p:ph type="title"/>
          </p:nvPr>
        </p:nvSpPr>
        <p:spPr>
          <a:xfrm>
            <a:off x="2085413" y="45710"/>
            <a:ext cx="8280000" cy="15119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sz="4900" b="1" dirty="0"/>
              <a:t>קל וחומר או מפני ש...?</a:t>
            </a:r>
            <a:r>
              <a:rPr lang="he-IL" b="1" dirty="0"/>
              <a:t/>
            </a:r>
            <a:br>
              <a:rPr lang="he-IL" b="1" dirty="0"/>
            </a:br>
            <a:r>
              <a:rPr lang="he-IL" sz="4000" b="1" dirty="0"/>
              <a:t>השלימו את המשפטים</a:t>
            </a:r>
            <a:endParaRPr sz="4000" b="1" dirty="0"/>
          </a:p>
        </p:txBody>
      </p:sp>
      <p:sp>
        <p:nvSpPr>
          <p:cNvPr id="33" name="מלבן 32">
            <a:extLst>
              <a:ext uri="{FF2B5EF4-FFF2-40B4-BE49-F238E27FC236}">
                <a16:creationId xmlns:a16="http://schemas.microsoft.com/office/drawing/2014/main" id="{816B847F-0FEE-451D-99A3-E8C45D8FF875}"/>
              </a:ext>
            </a:extLst>
          </p:cNvPr>
          <p:cNvSpPr/>
          <p:nvPr/>
        </p:nvSpPr>
        <p:spPr>
          <a:xfrm>
            <a:off x="432620" y="2038426"/>
            <a:ext cx="11346426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יש לדבר בנימוס לכל אדם, _______ לאדם מבוגר ממך.</a:t>
            </a:r>
          </a:p>
          <a:p>
            <a:pPr marL="742950" indent="-7429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הייתי עייפה מאד _________ הלכתי לישון מאוחר.</a:t>
            </a:r>
          </a:p>
          <a:p>
            <a:pPr marL="742950" indent="-7429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יפה שתיקה לחכמים, __________ לטיפשים.</a:t>
            </a:r>
          </a:p>
          <a:p>
            <a:pPr marL="742950" indent="-7429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הם שקדו על עבודתם________ רצו לסיימה בזמן.</a:t>
            </a:r>
          </a:p>
          <a:p>
            <a:pPr marL="742950" indent="-7429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למים יש כוח לשחוק אבנים, _________ עפר שהוא רך יותר.</a:t>
            </a:r>
          </a:p>
          <a:p>
            <a:pPr marL="742950" indent="-7429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חשתי בראשי _______ לא שתיתי מספיק מים.</a:t>
            </a:r>
          </a:p>
          <a:p>
            <a:pPr algn="r" rtl="1"/>
            <a:endParaRPr lang="he-IL" sz="3300" dirty="0">
              <a:solidFill>
                <a:schemeClr val="accent1"/>
              </a:solidFill>
              <a:latin typeface="Times New Roman" panose="02020603050405020304" pitchFamily="18" charset="0"/>
            </a:endParaRPr>
          </a:p>
          <a:p>
            <a:pPr algn="r" rtl="1"/>
            <a:r>
              <a:rPr lang="he-IL" sz="3600" dirty="0">
                <a:solidFill>
                  <a:schemeClr val="accent1"/>
                </a:solidFill>
                <a:latin typeface="Times New Roman" panose="02020603050405020304" pitchFamily="18" charset="0"/>
              </a:rPr>
              <a:t>  </a:t>
            </a:r>
          </a:p>
          <a:p>
            <a:pPr algn="r" rtl="1"/>
            <a:endParaRPr lang="he-IL" sz="2800" dirty="0">
              <a:solidFill>
                <a:schemeClr val="accent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4" name="תמונה 33">
            <a:extLst>
              <a:ext uri="{FF2B5EF4-FFF2-40B4-BE49-F238E27FC236}">
                <a16:creationId xmlns:a16="http://schemas.microsoft.com/office/drawing/2014/main" id="{24F6CDA4-D797-45B3-8681-A168B960D0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1" y="81679"/>
            <a:ext cx="1511939" cy="1511939"/>
          </a:xfrm>
          <a:prstGeom prst="rect">
            <a:avLst/>
          </a:prstGeom>
        </p:spPr>
      </p:pic>
      <p:pic>
        <p:nvPicPr>
          <p:cNvPr id="35" name="טיימר שלוש דקות מדויק (1)">
            <a:hlinkClick r:id="" action="ppaction://media"/>
            <a:extLst>
              <a:ext uri="{FF2B5EF4-FFF2-40B4-BE49-F238E27FC236}">
                <a16:creationId xmlns:a16="http://schemas.microsoft.com/office/drawing/2014/main" id="{BA9BA4A2-4B55-44F3-BA11-85F465DFC4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6158" y="5194375"/>
            <a:ext cx="2478510" cy="82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44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0"/>
          <p:cNvSpPr txBox="1">
            <a:spLocks noGrp="1"/>
          </p:cNvSpPr>
          <p:nvPr>
            <p:ph type="title"/>
          </p:nvPr>
        </p:nvSpPr>
        <p:spPr>
          <a:xfrm>
            <a:off x="2085413" y="45710"/>
            <a:ext cx="8280000" cy="15119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sz="4900" b="1" dirty="0"/>
              <a:t>קל וחומר או מפני ש...?</a:t>
            </a:r>
            <a:r>
              <a:rPr lang="he-IL" b="1" dirty="0"/>
              <a:t/>
            </a:r>
            <a:br>
              <a:rPr lang="he-IL" b="1" dirty="0"/>
            </a:br>
            <a:r>
              <a:rPr lang="he-IL" sz="4000" b="1" dirty="0"/>
              <a:t>השלימו את המשפטים</a:t>
            </a:r>
            <a:endParaRPr sz="4000" b="1" dirty="0"/>
          </a:p>
        </p:txBody>
      </p:sp>
      <p:sp>
        <p:nvSpPr>
          <p:cNvPr id="33" name="מלבן 32">
            <a:extLst>
              <a:ext uri="{FF2B5EF4-FFF2-40B4-BE49-F238E27FC236}">
                <a16:creationId xmlns:a16="http://schemas.microsoft.com/office/drawing/2014/main" id="{816B847F-0FEE-451D-99A3-E8C45D8FF875}"/>
              </a:ext>
            </a:extLst>
          </p:cNvPr>
          <p:cNvSpPr/>
          <p:nvPr/>
        </p:nvSpPr>
        <p:spPr>
          <a:xfrm>
            <a:off x="432620" y="2038426"/>
            <a:ext cx="11346426" cy="361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יש לדבר בנימוס לכל אדם, </a:t>
            </a:r>
            <a:r>
              <a:rPr lang="he-IL" sz="3300" u="sng" dirty="0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קל וחומר 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לאדם מבוגר ממך.</a:t>
            </a:r>
          </a:p>
          <a:p>
            <a:pPr marL="742950" indent="-7429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הייתי עייפה מאד </a:t>
            </a:r>
            <a:r>
              <a:rPr lang="he-IL" sz="3300" u="sng" dirty="0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מפני שהלכתי לישון מאוחר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.</a:t>
            </a:r>
          </a:p>
          <a:p>
            <a:pPr marL="742950" indent="-7429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יפה שתיקה לחכמים, </a:t>
            </a:r>
            <a:r>
              <a:rPr lang="he-IL" sz="3300" u="sng" dirty="0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קל וחומר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 לטיפשים.</a:t>
            </a:r>
          </a:p>
          <a:p>
            <a:pPr marL="742950" indent="-7429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הם שקדו על עבודתם </a:t>
            </a:r>
            <a:r>
              <a:rPr lang="he-IL" sz="3300" u="sng" dirty="0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מפני ש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רצו לסיימה בזמן.</a:t>
            </a:r>
          </a:p>
          <a:p>
            <a:pPr marL="742950" indent="-7429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למים יש כוח לשחוק אבנים, </a:t>
            </a:r>
            <a:r>
              <a:rPr lang="he-IL" sz="3300" u="sng" dirty="0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קל וחומר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 עפר שהוא רך יותר.</a:t>
            </a:r>
          </a:p>
          <a:p>
            <a:pPr marL="742950" indent="-7429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חשתי בראשי </a:t>
            </a:r>
            <a:r>
              <a:rPr lang="he-IL" sz="3300" u="sng" dirty="0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מפני ש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לא שתיתי מספיק מים.</a:t>
            </a:r>
            <a:r>
              <a:rPr lang="he-IL" sz="3600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</a:p>
          <a:p>
            <a:pPr algn="r" rtl="1"/>
            <a:endParaRPr lang="he-IL" sz="2800" dirty="0">
              <a:solidFill>
                <a:schemeClr val="accent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2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0"/>
          <p:cNvSpPr txBox="1">
            <a:spLocks noGrp="1"/>
          </p:cNvSpPr>
          <p:nvPr>
            <p:ph type="title"/>
          </p:nvPr>
        </p:nvSpPr>
        <p:spPr>
          <a:xfrm>
            <a:off x="1199226" y="284077"/>
            <a:ext cx="10049186" cy="11356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b="1" dirty="0"/>
              <a:t>נסיים בסיפור</a:t>
            </a:r>
            <a:endParaRPr b="1" dirty="0"/>
          </a:p>
        </p:txBody>
      </p:sp>
      <p:pic>
        <p:nvPicPr>
          <p:cNvPr id="5" name="תמונה 4" descr="תמונה שמכילה קעקוע&#10;&#10;התיאור נוצר באופן אוטומטי">
            <a:extLst>
              <a:ext uri="{FF2B5EF4-FFF2-40B4-BE49-F238E27FC236}">
                <a16:creationId xmlns:a16="http://schemas.microsoft.com/office/drawing/2014/main" id="{06D349BA-B2AD-4370-B2F6-348056845E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92" b="89979" l="4063" r="96260">
                        <a14:foregroundMark x1="28263" y1="11947" x2="43402" y2="10683"/>
                        <a14:foregroundMark x1="43402" y1="10683" x2="30636" y2="4755"/>
                        <a14:foregroundMark x1="30636" y1="4755" x2="29126" y2="8607"/>
                        <a14:foregroundMark x1="52823" y1="9239" x2="40093" y2="3792"/>
                        <a14:foregroundMark x1="40093" y1="3792" x2="33585" y2="6500"/>
                        <a14:foregroundMark x1="36246" y1="5266" x2="43330" y2="5266"/>
                        <a14:foregroundMark x1="40093" y1="5447" x2="42467" y2="5447"/>
                        <a14:foregroundMark x1="89213" y1="53987" x2="96296" y2="63407"/>
                        <a14:foregroundMark x1="96296" y1="63407" x2="93060" y2="69034"/>
                        <a14:foregroundMark x1="9924" y1="60457" x2="4063" y2="69877"/>
                        <a14:foregroundMark x1="4063" y1="69877" x2="7839" y2="70719"/>
                        <a14:foregroundMark x1="95397" y1="56274" x2="95721" y2="61300"/>
                        <a14:backgroundMark x1="28551" y1="8607" x2="30313" y2="52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06523" y="1993184"/>
            <a:ext cx="3323304" cy="4700876"/>
          </a:xfrm>
          <a:prstGeom prst="rect">
            <a:avLst/>
          </a:prstGeom>
        </p:spPr>
      </p:pic>
      <p:sp>
        <p:nvSpPr>
          <p:cNvPr id="6" name="בועת דיבור: אליפסה 5">
            <a:extLst>
              <a:ext uri="{FF2B5EF4-FFF2-40B4-BE49-F238E27FC236}">
                <a16:creationId xmlns:a16="http://schemas.microsoft.com/office/drawing/2014/main" id="{83162169-88C5-4FA5-887D-0622C0C832F4}"/>
              </a:ext>
            </a:extLst>
          </p:cNvPr>
          <p:cNvSpPr/>
          <p:nvPr/>
        </p:nvSpPr>
        <p:spPr>
          <a:xfrm>
            <a:off x="4156087" y="2797721"/>
            <a:ext cx="4135463" cy="3091802"/>
          </a:xfrm>
          <a:prstGeom prst="wedgeEllipseCallout">
            <a:avLst>
              <a:gd name="adj1" fmla="val 74629"/>
              <a:gd name="adj2" fmla="val -1508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r>
              <a:rPr lang="he-IL" sz="33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שמעתי את הסיפור בבית הספר "שלום" בסאו-פאולו</a:t>
            </a: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75545B6E-500A-4AD0-B580-EE812DC025D8}"/>
              </a:ext>
            </a:extLst>
          </p:cNvPr>
          <p:cNvSpPr/>
          <p:nvPr/>
        </p:nvSpPr>
        <p:spPr>
          <a:xfrm>
            <a:off x="3379822" y="1772317"/>
            <a:ext cx="604683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4000" b="1" dirty="0">
                <a:solidFill>
                  <a:schemeClr val="accent1"/>
                </a:solidFill>
                <a:latin typeface="alef-regular"/>
              </a:rPr>
              <a:t>שם הסיפור: </a:t>
            </a:r>
            <a:r>
              <a:rPr lang="he-IL" sz="4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f-regular"/>
              </a:rPr>
              <a:t>פרי המחלוקת</a:t>
            </a:r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600F4169-3B29-4519-B255-4BAC12BDD8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1480" y1="87641" x2="54411" y2="85549"/>
                        <a14:foregroundMark x1="65502" y1="84325" x2="66799" y2="84127"/>
                        <a14:foregroundMark x1="54266" y1="86037" x2="54722" y2="85967"/>
                        <a14:foregroundMark x1="73224" y1="79852" x2="73103" y2="79022"/>
                        <a14:foregroundMark x1="73710" y1="83185" x2="73399" y2="81049"/>
                        <a14:foregroundMark x1="82641" y1="47891" x2="83123" y2="48595"/>
                        <a14:foregroundMark x1="87601" y1="70694" x2="87606" y2="70271"/>
                        <a14:foregroundMark x1="87086" y1="76549" x2="86767" y2="76893"/>
                        <a14:foregroundMark x1="87350" y1="76264" x2="87200" y2="76426"/>
                        <a14:foregroundMark x1="72529" y1="76925" x2="72024" y2="76414"/>
                        <a14:foregroundMark x1="72861" y1="77261" x2="72784" y2="77183"/>
                        <a14:foregroundMark x1="79020" y1="83499" x2="77312" y2="81769"/>
                        <a14:foregroundMark x1="69747" y1="48017" x2="69933" y2="45797"/>
                        <a14:foregroundMark x1="69446" y1="51619" x2="69737" y2="48143"/>
                        <a14:foregroundMark x1="68122" y1="67411" x2="69065" y2="56161"/>
                        <a14:backgroundMark x1="63327" y1="38244" x2="85185" y2="48611"/>
                        <a14:backgroundMark x1="85185" y1="48611" x2="91336" y2="57515"/>
                        <a14:backgroundMark x1="91336" y1="57515" x2="93089" y2="77753"/>
                        <a14:backgroundMark x1="93089" y1="77753" x2="83003" y2="84598"/>
                        <a14:backgroundMark x1="83003" y1="84598" x2="72751" y2="77827"/>
                        <a14:backgroundMark x1="72751" y1="77827" x2="69940" y2="48611"/>
                        <a14:backgroundMark x1="69940" y1="48611" x2="63360" y2="39807"/>
                        <a14:backgroundMark x1="63360" y1="39807" x2="65443" y2="39583"/>
                        <a14:backgroundMark x1="68386" y1="67485" x2="71594" y2="75719"/>
                        <a14:backgroundMark x1="72917" y1="77431" x2="70536" y2="70362"/>
                        <a14:backgroundMark x1="68915" y1="69221" x2="71329" y2="64236"/>
                        <a14:backgroundMark x1="70271" y1="69990" x2="70800" y2="66543"/>
                        <a14:backgroundMark x1="71858" y1="78199" x2="87864" y2="83185"/>
                        <a14:backgroundMark x1="87864" y1="83185" x2="87864" y2="83185"/>
                        <a14:backgroundMark x1="66270" y1="41493" x2="73446" y2="48562"/>
                        <a14:backgroundMark x1="67328" y1="42262" x2="73280" y2="78175"/>
                        <a14:backgroundMark x1="73280" y1="78175" x2="85119" y2="83333"/>
                        <a14:backgroundMark x1="85119" y1="83333" x2="91865" y2="74107"/>
                        <a14:backgroundMark x1="91865" y1="74107" x2="92593" y2="52778"/>
                        <a14:backgroundMark x1="92593" y1="52778" x2="88558" y2="43527"/>
                        <a14:backgroundMark x1="88558" y1="43527" x2="75331" y2="40650"/>
                        <a14:backgroundMark x1="75331" y1="40650" x2="65708" y2="34177"/>
                        <a14:backgroundMark x1="65708" y1="34177" x2="70536" y2="21032"/>
                        <a14:backgroundMark x1="72388" y1="50670" x2="76885" y2="72569"/>
                        <a14:backgroundMark x1="76885" y1="72569" x2="80456" y2="62946"/>
                        <a14:backgroundMark x1="80456" y1="62946" x2="78803" y2="51662"/>
                        <a14:backgroundMark x1="78803" y1="51662" x2="80754" y2="62946"/>
                        <a14:backgroundMark x1="80754" y1="62946" x2="74835" y2="54638"/>
                        <a14:backgroundMark x1="74835" y1="54638" x2="76124" y2="66344"/>
                        <a14:backgroundMark x1="76124" y1="66344" x2="77778" y2="53646"/>
                        <a14:backgroundMark x1="77778" y1="53646" x2="79630" y2="65898"/>
                        <a14:backgroundMark x1="79630" y1="65898" x2="74570" y2="56597"/>
                        <a14:backgroundMark x1="74570" y1="56597" x2="83598" y2="65625"/>
                        <a14:backgroundMark x1="83598" y1="65625" x2="82242" y2="75794"/>
                        <a14:backgroundMark x1="82242" y1="75794" x2="86772" y2="63814"/>
                        <a14:backgroundMark x1="86772" y1="63814" x2="86772" y2="52703"/>
                        <a14:backgroundMark x1="86772" y1="52703" x2="77017" y2="45461"/>
                        <a14:backgroundMark x1="77017" y1="45461" x2="83862" y2="53993"/>
                        <a14:backgroundMark x1="83862" y1="53993" x2="84392" y2="73909"/>
                        <a14:backgroundMark x1="84392" y1="73909" x2="86508" y2="50372"/>
                        <a14:backgroundMark x1="86508" y1="50372" x2="86210" y2="67113"/>
                        <a14:backgroundMark x1="86210" y1="67113" x2="84127" y2="55208"/>
                        <a14:backgroundMark x1="84127" y1="55208" x2="85880" y2="66964"/>
                        <a14:backgroundMark x1="85880" y1="66964" x2="86243" y2="49554"/>
                        <a14:backgroundMark x1="86243" y1="49554" x2="82044" y2="63740"/>
                        <a14:backgroundMark x1="82044" y1="63740" x2="83003" y2="54291"/>
                        <a14:backgroundMark x1="83003" y1="54291" x2="71627" y2="60069"/>
                        <a14:backgroundMark x1="71627" y1="60069" x2="71329" y2="70511"/>
                        <a14:backgroundMark x1="71329" y1="70511" x2="76290" y2="80159"/>
                        <a14:backgroundMark x1="76290" y1="80159" x2="89716" y2="76761"/>
                        <a14:backgroundMark x1="89716" y1="76761" x2="87864" y2="53224"/>
                        <a14:backgroundMark x1="87864" y1="53224" x2="86508" y2="75074"/>
                        <a14:backgroundMark x1="86508" y1="75074" x2="77149" y2="67237"/>
                        <a14:backgroundMark x1="77149" y1="67237" x2="73148" y2="76786"/>
                        <a14:backgroundMark x1="73148" y1="76786" x2="71594" y2="65625"/>
                        <a14:backgroundMark x1="71594" y1="65625" x2="73181" y2="75074"/>
                        <a14:backgroundMark x1="73181" y1="75074" x2="80456" y2="84747"/>
                        <a14:backgroundMark x1="80456" y1="84747" x2="77414" y2="75595"/>
                        <a14:backgroundMark x1="77414" y1="75595" x2="86210" y2="68452"/>
                        <a14:backgroundMark x1="86210" y1="68452" x2="88294" y2="77976"/>
                        <a14:backgroundMark x1="88294" y1="77976" x2="71858" y2="56721"/>
                        <a14:backgroundMark x1="71858" y1="56721" x2="84325" y2="51166"/>
                        <a14:backgroundMark x1="84325" y1="51166" x2="74537" y2="57664"/>
                        <a14:backgroundMark x1="74537" y1="57664" x2="73776" y2="77282"/>
                        <a14:backgroundMark x1="73776" y1="77282" x2="83003" y2="70164"/>
                        <a14:backgroundMark x1="83003" y1="70164" x2="75000" y2="61533"/>
                        <a14:backgroundMark x1="75000" y1="61533" x2="75430" y2="70833"/>
                        <a14:backgroundMark x1="75430" y1="70833" x2="76025" y2="46379"/>
                        <a14:backgroundMark x1="76025" y1="46379" x2="69444" y2="69097"/>
                        <a14:backgroundMark x1="69444" y1="69097" x2="71429" y2="79266"/>
                        <a14:backgroundMark x1="71429" y1="79266" x2="81283" y2="85466"/>
                        <a14:backgroundMark x1="81283" y1="85466" x2="72454" y2="77753"/>
                        <a14:backgroundMark x1="72454" y1="77753" x2="86045" y2="79762"/>
                        <a14:backgroundMark x1="86045" y1="79762" x2="76488" y2="70213"/>
                        <a14:backgroundMark x1="76488" y1="70213" x2="78241" y2="48537"/>
                        <a14:backgroundMark x1="78241" y1="48537" x2="80192" y2="82763"/>
                        <a14:backgroundMark x1="80192" y1="82763" x2="81184" y2="84127"/>
                        <a14:backgroundMark x1="66270" y1="40923" x2="77447" y2="45585"/>
                        <a14:backgroundMark x1="77447" y1="45585" x2="85615" y2="53274"/>
                        <a14:backgroundMark x1="85615" y1="53274" x2="87070" y2="74727"/>
                        <a14:backgroundMark x1="87070" y1="74727" x2="80390" y2="83854"/>
                        <a14:backgroundMark x1="80390" y1="83854" x2="71362" y2="76935"/>
                        <a14:backgroundMark x1="71362" y1="76935" x2="73181" y2="56746"/>
                        <a14:backgroundMark x1="73181" y1="56746" x2="71693" y2="46999"/>
                        <a14:backgroundMark x1="71693" y1="46999" x2="83366" y2="50967"/>
                        <a14:backgroundMark x1="83366" y1="50967" x2="86243" y2="51042"/>
                        <a14:backgroundMark x1="51323" y1="87946" x2="58532" y2="79464"/>
                        <a14:backgroundMark x1="58532" y1="79464" x2="62269" y2="83185"/>
                        <a14:backgroundMark x1="81448" y1="83755" x2="88128" y2="69593"/>
                        <a14:backgroundMark x1="88128" y1="69593" x2="88128" y2="69593"/>
                        <a14:backgroundMark x1="86508" y1="70164" x2="86508" y2="70164"/>
                        <a14:backgroundMark x1="86508" y1="77629" x2="85714" y2="77827"/>
                        <a14:backgroundMark x1="85450" y1="79167" x2="85450" y2="79167"/>
                        <a14:backgroundMark x1="85714" y1="79167" x2="85714" y2="79167"/>
                        <a14:backgroundMark x1="77712" y1="43973" x2="88128" y2="72669"/>
                        <a14:backgroundMark x1="88128" y1="72669" x2="88128" y2="72669"/>
                        <a14:backgroundMark x1="87070" y1="71329" x2="87864" y2="68824"/>
                        <a14:backgroundMark x1="87599" y1="69420" x2="88393" y2="61756"/>
                        <a14:backgroundMark x1="54530" y1="86905" x2="61177" y2="82118"/>
                        <a14:backgroundMark x1="76389" y1="44072" x2="85549" y2="51215"/>
                        <a14:backgroundMark x1="85549" y1="51215" x2="76653" y2="44444"/>
                        <a14:backgroundMark x1="76653" y1="44444" x2="86243" y2="51463"/>
                        <a14:backgroundMark x1="86243" y1="51463" x2="88922" y2="60888"/>
                        <a14:backgroundMark x1="88922" y1="60888" x2="86772" y2="70164"/>
                        <a14:backgroundMark x1="86772" y1="70164" x2="74835" y2="52679"/>
                        <a14:backgroundMark x1="74835" y1="52679" x2="76918" y2="84350"/>
                        <a14:backgroundMark x1="76918" y1="84350" x2="55060" y2="84995"/>
                        <a14:backgroundMark x1="53737" y1="88046" x2="66997" y2="85193"/>
                        <a14:backgroundMark x1="66997" y1="85193" x2="53075" y2="85193"/>
                        <a14:backgroundMark x1="53075" y1="85193" x2="55060" y2="84028"/>
                        <a14:backgroundMark x1="85450" y1="78497" x2="87070" y2="77927"/>
                        <a14:backgroundMark x1="86243" y1="78869" x2="72917" y2="80630"/>
                        <a14:backgroundMark x1="72917" y1="80630" x2="72388" y2="49628"/>
                        <a14:backgroundMark x1="72388" y1="49628" x2="85119" y2="51215"/>
                        <a14:backgroundMark x1="85119" y1="51215" x2="86508" y2="59549"/>
                        <a14:backgroundMark x1="53175" y1="86905" x2="57176" y2="84028"/>
                        <a14:backgroundMark x1="56382" y1="85193" x2="57176" y2="86136"/>
                        <a14:backgroundMark x1="55060" y1="86136" x2="55060" y2="86136"/>
                        <a14:backgroundMark x1="55060" y1="86136" x2="55060" y2="86136"/>
                        <a14:backgroundMark x1="56911" y1="85565" x2="56911" y2="85565"/>
                        <a14:backgroundMark x1="55853" y1="85565" x2="55853" y2="85565"/>
                        <a14:backgroundMark x1="55853" y1="85565" x2="50265" y2="90923"/>
                        <a14:backgroundMark x1="48115" y1="89187" x2="55853" y2="86905"/>
                        <a14:backgroundMark x1="52116" y1="87847" x2="55324" y2="87674"/>
                        <a14:backgroundMark x1="76918" y1="44271" x2="75595" y2="45213"/>
                        <a14:backgroundMark x1="86243" y1="77530" x2="86508" y2="78869"/>
                        <a14:backgroundMark x1="77976" y1="43700" x2="81448" y2="46181"/>
                        <a14:backgroundMark x1="78241" y1="44444" x2="74802" y2="44643"/>
                        <a14:backgroundMark x1="76389" y1="44444" x2="86508" y2="52207"/>
                        <a14:backgroundMark x1="86508" y1="52207" x2="86111" y2="84499"/>
                        <a14:backgroundMark x1="86111" y1="84499" x2="74372" y2="89013"/>
                        <a14:backgroundMark x1="74372" y1="89013" x2="61442" y2="84648"/>
                        <a14:backgroundMark x1="61442" y1="84648" x2="54795" y2="865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332624">
            <a:off x="1071007" y="2759356"/>
            <a:ext cx="3719095" cy="3082241"/>
          </a:xfrm>
          <a:prstGeom prst="rect">
            <a:avLst/>
          </a:prstGeom>
        </p:spPr>
      </p:pic>
      <p:sp>
        <p:nvSpPr>
          <p:cNvPr id="11" name="בועת דיבור: אליפסה 10">
            <a:extLst>
              <a:ext uri="{FF2B5EF4-FFF2-40B4-BE49-F238E27FC236}">
                <a16:creationId xmlns:a16="http://schemas.microsoft.com/office/drawing/2014/main" id="{B8F32ED9-D62A-4052-BFB7-8FA26C52319F}"/>
              </a:ext>
            </a:extLst>
          </p:cNvPr>
          <p:cNvSpPr/>
          <p:nvPr/>
        </p:nvSpPr>
        <p:spPr>
          <a:xfrm>
            <a:off x="257842" y="1762289"/>
            <a:ext cx="3705244" cy="1875750"/>
          </a:xfrm>
          <a:prstGeom prst="wedgeEllipseCallout">
            <a:avLst>
              <a:gd name="adj1" fmla="val 11579"/>
              <a:gd name="adj2" fmla="val 9216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r>
              <a:rPr lang="he-IL" sz="33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מה, יש יהודים גם בברזיל?</a:t>
            </a:r>
          </a:p>
        </p:txBody>
      </p:sp>
    </p:spTree>
    <p:extLst>
      <p:ext uri="{BB962C8B-B14F-4D97-AF65-F5344CB8AC3E}">
        <p14:creationId xmlns:p14="http://schemas.microsoft.com/office/powerpoint/2010/main" val="104434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תמונה 11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A010E838-7C78-4FFA-A367-3574997A1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584" y="459658"/>
            <a:ext cx="9536832" cy="5928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תמונה 7" descr="תמונה שמכילה קעקוע&#10;&#10;התיאור נוצר באופן אוטומטי">
            <a:extLst>
              <a:ext uri="{FF2B5EF4-FFF2-40B4-BE49-F238E27FC236}">
                <a16:creationId xmlns:a16="http://schemas.microsoft.com/office/drawing/2014/main" id="{1B2F577B-B399-4B19-89E7-63F310122D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92" b="89979" l="4063" r="96260">
                        <a14:foregroundMark x1="28263" y1="11947" x2="43402" y2="10683"/>
                        <a14:foregroundMark x1="43402" y1="10683" x2="30636" y2="4755"/>
                        <a14:foregroundMark x1="30636" y1="4755" x2="29126" y2="8607"/>
                        <a14:foregroundMark x1="52823" y1="9239" x2="40093" y2="3792"/>
                        <a14:foregroundMark x1="40093" y1="3792" x2="33585" y2="6500"/>
                        <a14:foregroundMark x1="36246" y1="5266" x2="43330" y2="5266"/>
                        <a14:foregroundMark x1="40093" y1="5447" x2="42467" y2="5447"/>
                        <a14:foregroundMark x1="89213" y1="53987" x2="96296" y2="63407"/>
                        <a14:foregroundMark x1="96296" y1="63407" x2="93060" y2="69034"/>
                        <a14:foregroundMark x1="9924" y1="60457" x2="4063" y2="69877"/>
                        <a14:foregroundMark x1="4063" y1="69877" x2="7839" y2="70719"/>
                        <a14:foregroundMark x1="95397" y1="56274" x2="95721" y2="61300"/>
                        <a14:backgroundMark x1="28551" y1="8607" x2="30313" y2="52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529364">
            <a:off x="10007350" y="666413"/>
            <a:ext cx="1714133" cy="273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76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טקסט, לוח ציור&#10;&#10;התיאור נוצר באופן אוטומטי">
            <a:extLst>
              <a:ext uri="{FF2B5EF4-FFF2-40B4-BE49-F238E27FC236}">
                <a16:creationId xmlns:a16="http://schemas.microsoft.com/office/drawing/2014/main" id="{AEE96B7A-E229-4046-A529-136D64081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910" y="383459"/>
            <a:ext cx="10677831" cy="6014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תמונה 7" descr="תמונה שמכילה קעקוע&#10;&#10;התיאור נוצר באופן אוטומטי">
            <a:extLst>
              <a:ext uri="{FF2B5EF4-FFF2-40B4-BE49-F238E27FC236}">
                <a16:creationId xmlns:a16="http://schemas.microsoft.com/office/drawing/2014/main" id="{1B2F577B-B399-4B19-89E7-63F310122D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92" b="89979" l="4063" r="96260">
                        <a14:foregroundMark x1="28263" y1="11947" x2="43402" y2="10683"/>
                        <a14:foregroundMark x1="43402" y1="10683" x2="30636" y2="4755"/>
                        <a14:foregroundMark x1="30636" y1="4755" x2="29126" y2="8607"/>
                        <a14:foregroundMark x1="52823" y1="9239" x2="40093" y2="3792"/>
                        <a14:foregroundMark x1="40093" y1="3792" x2="33585" y2="6500"/>
                        <a14:foregroundMark x1="36246" y1="5266" x2="43330" y2="5266"/>
                        <a14:foregroundMark x1="40093" y1="5447" x2="42467" y2="5447"/>
                        <a14:foregroundMark x1="89213" y1="53987" x2="96296" y2="63407"/>
                        <a14:foregroundMark x1="96296" y1="63407" x2="93060" y2="69034"/>
                        <a14:foregroundMark x1="9924" y1="60457" x2="4063" y2="69877"/>
                        <a14:foregroundMark x1="4063" y1="69877" x2="7839" y2="70719"/>
                        <a14:foregroundMark x1="95397" y1="56274" x2="95721" y2="61300"/>
                        <a14:backgroundMark x1="28551" y1="8607" x2="30313" y2="52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529364">
            <a:off x="9874428" y="656582"/>
            <a:ext cx="1714133" cy="273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61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EEB8A020-1EB1-4173-A091-4B3E975D2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903" y="481781"/>
            <a:ext cx="9783097" cy="5850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תמונה 11" descr="תמונה שמכילה קעקוע&#10;&#10;התיאור נוצר באופן אוטומטי">
            <a:extLst>
              <a:ext uri="{FF2B5EF4-FFF2-40B4-BE49-F238E27FC236}">
                <a16:creationId xmlns:a16="http://schemas.microsoft.com/office/drawing/2014/main" id="{EB3F33B7-5B43-45F4-ABEB-1507F87E0E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92" b="89979" l="4063" r="96260">
                        <a14:foregroundMark x1="28263" y1="11947" x2="43402" y2="10683"/>
                        <a14:foregroundMark x1="43402" y1="10683" x2="30636" y2="4755"/>
                        <a14:foregroundMark x1="30636" y1="4755" x2="29126" y2="8607"/>
                        <a14:foregroundMark x1="52823" y1="9239" x2="40093" y2="3792"/>
                        <a14:foregroundMark x1="40093" y1="3792" x2="33585" y2="6500"/>
                        <a14:foregroundMark x1="36246" y1="5266" x2="43330" y2="5266"/>
                        <a14:foregroundMark x1="40093" y1="5447" x2="42467" y2="5447"/>
                        <a14:foregroundMark x1="89213" y1="53987" x2="96296" y2="63407"/>
                        <a14:foregroundMark x1="96296" y1="63407" x2="93060" y2="69034"/>
                        <a14:foregroundMark x1="9924" y1="60457" x2="4063" y2="69877"/>
                        <a14:foregroundMark x1="4063" y1="69877" x2="7839" y2="70719"/>
                        <a14:foregroundMark x1="95397" y1="56274" x2="95721" y2="61300"/>
                        <a14:backgroundMark x1="28551" y1="8607" x2="30313" y2="52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529364">
            <a:off x="9722214" y="1325175"/>
            <a:ext cx="1714133" cy="273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4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תמונה 10" descr="תמונה שמכילה טקסט, לוח ציור&#10;&#10;התיאור נוצר באופן אוטומטי">
            <a:extLst>
              <a:ext uri="{FF2B5EF4-FFF2-40B4-BE49-F238E27FC236}">
                <a16:creationId xmlns:a16="http://schemas.microsoft.com/office/drawing/2014/main" id="{9399FAF0-EB7C-4914-894C-C1513678B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865" y="1710813"/>
            <a:ext cx="9271819" cy="4734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Google Shape;278;p9">
            <a:extLst>
              <a:ext uri="{FF2B5EF4-FFF2-40B4-BE49-F238E27FC236}">
                <a16:creationId xmlns:a16="http://schemas.microsoft.com/office/drawing/2014/main" id="{B6E3DDC7-47E6-48BD-9103-D4C588B77B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38865" y="668593"/>
            <a:ext cx="9271819" cy="10422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>
                <a:solidFill>
                  <a:schemeClr val="bg1"/>
                </a:solidFill>
              </a:rPr>
              <a:t>זה פריה של מחלוקת שהיא לשם שמים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12" name="תמונה 11" descr="תמונה שמכילה קעקוע&#10;&#10;התיאור נוצר באופן אוטומטי">
            <a:extLst>
              <a:ext uri="{FF2B5EF4-FFF2-40B4-BE49-F238E27FC236}">
                <a16:creationId xmlns:a16="http://schemas.microsoft.com/office/drawing/2014/main" id="{FE1C45B4-8017-41C9-ADB6-9023BF98F0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92" b="89979" l="4063" r="96260">
                        <a14:foregroundMark x1="28263" y1="11947" x2="43402" y2="10683"/>
                        <a14:foregroundMark x1="43402" y1="10683" x2="30636" y2="4755"/>
                        <a14:foregroundMark x1="30636" y1="4755" x2="29126" y2="8607"/>
                        <a14:foregroundMark x1="52823" y1="9239" x2="40093" y2="3792"/>
                        <a14:foregroundMark x1="40093" y1="3792" x2="33585" y2="6500"/>
                        <a14:foregroundMark x1="36246" y1="5266" x2="43330" y2="5266"/>
                        <a14:foregroundMark x1="40093" y1="5447" x2="42467" y2="5447"/>
                        <a14:foregroundMark x1="89213" y1="53987" x2="96296" y2="63407"/>
                        <a14:foregroundMark x1="96296" y1="63407" x2="93060" y2="69034"/>
                        <a14:foregroundMark x1="9924" y1="60457" x2="4063" y2="69877"/>
                        <a14:foregroundMark x1="4063" y1="69877" x2="7839" y2="70719"/>
                        <a14:foregroundMark x1="95397" y1="56274" x2="95721" y2="61300"/>
                        <a14:backgroundMark x1="28551" y1="8607" x2="30313" y2="52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7303" y="577041"/>
            <a:ext cx="1714133" cy="260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17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8B0F9876-2CBC-4E11-B535-A555B231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3733" y="457200"/>
            <a:ext cx="8974270" cy="680090"/>
          </a:xfrm>
        </p:spPr>
        <p:txBody>
          <a:bodyPr>
            <a:normAutofit fontScale="90000"/>
          </a:bodyPr>
          <a:lstStyle/>
          <a:p>
            <a:pPr algn="ctr"/>
            <a:r>
              <a:rPr lang="he-IL" dirty="0"/>
              <a:t>תרצו להעמיק במה שלמדנו היום?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32AC813F-91E5-484A-AAAD-2674A1609701}"/>
              </a:ext>
            </a:extLst>
          </p:cNvPr>
          <p:cNvSpPr txBox="1"/>
          <p:nvPr/>
        </p:nvSpPr>
        <p:spPr>
          <a:xfrm>
            <a:off x="976745" y="1686642"/>
            <a:ext cx="9763336" cy="507831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>
                <a:solidFill>
                  <a:schemeClr val="accent1"/>
                </a:solidFill>
              </a:rPr>
              <a:t>פעילויות מרתקות מצפות לכם באתר </a:t>
            </a:r>
          </a:p>
          <a:p>
            <a:pPr algn="ctr"/>
            <a:endParaRPr lang="en-US" sz="3600" b="1" dirty="0">
              <a:hlinkClick r:id="" action="ppaction://noaction"/>
            </a:endParaRPr>
          </a:p>
          <a:p>
            <a:pPr algn="ctr"/>
            <a:endParaRPr lang="en-US" sz="3600" b="1" dirty="0">
              <a:hlinkClick r:id="" action="ppaction://noaction"/>
            </a:endParaRPr>
          </a:p>
          <a:p>
            <a:pPr algn="ctr"/>
            <a:r>
              <a:rPr lang="en-US" sz="3600" b="1" dirty="0">
                <a:hlinkClick r:id="" action="ppaction://noaction"/>
              </a:rPr>
              <a:t>www.tarbuty.org.il</a:t>
            </a:r>
            <a:endParaRPr lang="he-IL" sz="3600" b="1" dirty="0"/>
          </a:p>
          <a:p>
            <a:pPr algn="ctr"/>
            <a:endParaRPr lang="he-IL" sz="3600" b="1" dirty="0">
              <a:solidFill>
                <a:schemeClr val="accent1"/>
              </a:solidFill>
            </a:endParaRPr>
          </a:p>
          <a:p>
            <a:pPr algn="ctr"/>
            <a:r>
              <a:rPr lang="he-IL" sz="3600" b="1" dirty="0">
                <a:solidFill>
                  <a:schemeClr val="accent1"/>
                </a:solidFill>
              </a:rPr>
              <a:t>הקלידו בלשונית החיפוש:</a:t>
            </a:r>
          </a:p>
          <a:p>
            <a:pPr algn="ctr"/>
            <a:r>
              <a:rPr lang="he-IL" sz="3600" b="1" dirty="0">
                <a:solidFill>
                  <a:schemeClr val="accent1"/>
                </a:solidFill>
              </a:rPr>
              <a:t>"מחלוקת", "סלע המחלוקת", "קל וחומר"</a:t>
            </a:r>
          </a:p>
          <a:p>
            <a:pPr algn="ctr"/>
            <a:r>
              <a:rPr lang="he-IL" sz="3600" b="1" dirty="0">
                <a:solidFill>
                  <a:schemeClr val="accent1"/>
                </a:solidFill>
              </a:rPr>
              <a:t>או "ברזיל"</a:t>
            </a:r>
          </a:p>
          <a:p>
            <a:pPr algn="ctr"/>
            <a:endParaRPr lang="he-IL" sz="3600" b="1" dirty="0">
              <a:solidFill>
                <a:schemeClr val="accent1"/>
              </a:solidFill>
            </a:endParaRP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71E1FFCC-60FC-4E86-8041-E87944FDF70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663" y="2202134"/>
            <a:ext cx="4954229" cy="11422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x-none" b="1" dirty="0">
                <a:solidFill>
                  <a:schemeClr val="accent1"/>
                </a:solidFill>
              </a:rPr>
              <a:t>מה להביא לשיעור?</a:t>
            </a:r>
            <a:endParaRPr b="1" dirty="0">
              <a:solidFill>
                <a:schemeClr val="accent1"/>
              </a:solidFill>
            </a:endParaRPr>
          </a:p>
        </p:txBody>
      </p:sp>
      <p:pic>
        <p:nvPicPr>
          <p:cNvPr id="259" name="Google Shape;259;p7" descr="https://lh5.googleusercontent.com/7xQchnRuOUJbyFAyyHdllavqvQUFOSCV7l5Kzy1Rmeboi9xefgg8yDF0ng5ESkxi3tC9_i9ER1BmBYOOTMhmhaxTzBz8ILJQxn_c__0Qg9cKcVB64VGmWAAtIhTRT7N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21910" y="2297063"/>
            <a:ext cx="2652401" cy="3641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7" descr="https://lh4.googleusercontent.com/iGTl96Eygo7-oid1H3ZWWYhb5HWAynyOs2KLWGGMeuEgHeu4cFLof2g-jYLOscV4q-879K-lfjkP4Swnmj_UGZsWTDspF4AbUz1XGd30Tf1KKpiEXhvx6NLF17Q1F5V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2015613" y="3621474"/>
            <a:ext cx="4090220" cy="7408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xfrm>
            <a:off x="2576052" y="203169"/>
            <a:ext cx="6607277" cy="11577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/>
              <a:t>מה רואים בציור?</a:t>
            </a:r>
            <a:br>
              <a:rPr lang="he-IL" dirty="0"/>
            </a:br>
            <a:r>
              <a:rPr lang="he-IL" dirty="0"/>
              <a:t>רישמו 3 או 4 משפטים</a:t>
            </a:r>
            <a:endParaRPr dirty="0"/>
          </a:p>
        </p:txBody>
      </p:sp>
      <p:pic>
        <p:nvPicPr>
          <p:cNvPr id="10" name="תמונה 9" descr="תמונה שמכילה בד, חדר&#10;&#10;התיאור נוצר באופן אוטומטי">
            <a:extLst>
              <a:ext uri="{FF2B5EF4-FFF2-40B4-BE49-F238E27FC236}">
                <a16:creationId xmlns:a16="http://schemas.microsoft.com/office/drawing/2014/main" id="{9CA9BEA3-6D15-4CF7-8163-896ECB2A36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0" y="1803163"/>
            <a:ext cx="9447198" cy="4826025"/>
          </a:xfrm>
          <a:prstGeom prst="rect">
            <a:avLst/>
          </a:prstGeom>
          <a:ln w="2286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טיימר שלוש דקות מדויק (1)">
            <a:hlinkClick r:id="" action="ppaction://media"/>
            <a:extLst>
              <a:ext uri="{FF2B5EF4-FFF2-40B4-BE49-F238E27FC236}">
                <a16:creationId xmlns:a16="http://schemas.microsoft.com/office/drawing/2014/main" id="{E3BC1E8F-5FC9-4101-80F5-1DA893BEB2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03229" y="357824"/>
            <a:ext cx="2478510" cy="825976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AE1CFF45-C9DB-4555-BD1C-A370DDF341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1" y="81679"/>
            <a:ext cx="1511939" cy="15119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xfrm>
            <a:off x="2324506" y="623797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 algn="ctr">
              <a:spcBef>
                <a:spcPts val="0"/>
              </a:spcBef>
            </a:pPr>
            <a:r>
              <a:rPr lang="he-IL" dirty="0"/>
              <a:t>מַחֲלוֹקֶת לְשֵׁם שָׁמַיִם</a:t>
            </a:r>
            <a:endParaRPr dirty="0"/>
          </a:p>
        </p:txBody>
      </p:sp>
      <p:pic>
        <p:nvPicPr>
          <p:cNvPr id="10" name="תמונה 9" descr="תמונה שמכילה בד, חדר&#10;&#10;התיאור נוצר באופן אוטומטי">
            <a:extLst>
              <a:ext uri="{FF2B5EF4-FFF2-40B4-BE49-F238E27FC236}">
                <a16:creationId xmlns:a16="http://schemas.microsoft.com/office/drawing/2014/main" id="{9CA9BEA3-6D15-4CF7-8163-896ECB2A36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3497" y="1661650"/>
            <a:ext cx="9450359" cy="4827640"/>
          </a:xfrm>
          <a:prstGeom prst="rect">
            <a:avLst/>
          </a:prstGeom>
          <a:ln w="2286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83ADE2CC-1364-455B-A309-EFC50EA896B4}"/>
              </a:ext>
            </a:extLst>
          </p:cNvPr>
          <p:cNvSpPr txBox="1"/>
          <p:nvPr/>
        </p:nvSpPr>
        <p:spPr>
          <a:xfrm>
            <a:off x="4007060" y="5604388"/>
            <a:ext cx="4543231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000" b="1" dirty="0">
                <a:solidFill>
                  <a:schemeClr val="tx1"/>
                </a:solidFill>
              </a:rPr>
              <a:t>מחלוקת = אי הסכמה</a:t>
            </a:r>
          </a:p>
        </p:txBody>
      </p:sp>
    </p:spTree>
    <p:extLst>
      <p:ext uri="{BB962C8B-B14F-4D97-AF65-F5344CB8AC3E}">
        <p14:creationId xmlns:p14="http://schemas.microsoft.com/office/powerpoint/2010/main" val="232942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0"/>
          <p:cNvSpPr txBox="1">
            <a:spLocks noGrp="1"/>
          </p:cNvSpPr>
          <p:nvPr>
            <p:ph type="title"/>
          </p:nvPr>
        </p:nvSpPr>
        <p:spPr>
          <a:xfrm>
            <a:off x="2026420" y="188720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 algn="ctr">
              <a:spcBef>
                <a:spcPts val="0"/>
              </a:spcBef>
            </a:pPr>
            <a:r>
              <a:rPr lang="he-IL" b="1" dirty="0"/>
              <a:t>נקרא את הביטוי בתוך הַמִֹּשְנָה</a:t>
            </a:r>
            <a:endParaRPr b="1" dirty="0"/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8540B576-51FD-4DBA-98E5-AE1CFC2AD043}"/>
              </a:ext>
            </a:extLst>
          </p:cNvPr>
          <p:cNvSpPr/>
          <p:nvPr/>
        </p:nvSpPr>
        <p:spPr>
          <a:xfrm>
            <a:off x="132036" y="1566863"/>
            <a:ext cx="646962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3300" dirty="0">
                <a:solidFill>
                  <a:schemeClr val="accent1"/>
                </a:solidFill>
                <a:latin typeface="+mn-lt"/>
                <a:cs typeface="Narkisim" panose="020E0502050101010101" pitchFamily="34" charset="-79"/>
              </a:rPr>
              <a:t>כָּל מַחֲלוֹקֶת שֶׁהִיא לְשֵׁם שָׁמַיִם, סוֹפָהּ לְהִתְקַיֵּם.</a:t>
            </a:r>
          </a:p>
          <a:p>
            <a:pPr algn="ctr"/>
            <a:r>
              <a:rPr lang="he-IL" sz="3300" dirty="0">
                <a:solidFill>
                  <a:schemeClr val="accent1"/>
                </a:solidFill>
                <a:latin typeface="+mn-lt"/>
                <a:cs typeface="Narkisim" panose="020E0502050101010101" pitchFamily="34" charset="-79"/>
              </a:rPr>
              <a:t>וְשֶׁאֵינָהּ לְשֵׁם שָׁמַיִם, אֵין סוֹפָהּ לְהִתְקַיֵּם.</a:t>
            </a:r>
          </a:p>
          <a:p>
            <a:pPr algn="ctr"/>
            <a:r>
              <a:rPr lang="he-IL" sz="3300" dirty="0">
                <a:solidFill>
                  <a:srgbClr val="00B050"/>
                </a:solidFill>
                <a:latin typeface="+mn-lt"/>
                <a:cs typeface="Narkisim" panose="020E0502050101010101" pitchFamily="34" charset="-79"/>
              </a:rPr>
              <a:t>אֵיזוֹ הִיא מַחֲלוֹקֶת שֶׁהִיא לְשֵׁם שָׁמַיִם?</a:t>
            </a:r>
          </a:p>
          <a:p>
            <a:pPr algn="ctr"/>
            <a:r>
              <a:rPr lang="he-IL" sz="3300" dirty="0">
                <a:solidFill>
                  <a:schemeClr val="accent1"/>
                </a:solidFill>
                <a:latin typeface="+mn-lt"/>
                <a:cs typeface="Narkisim" panose="020E0502050101010101" pitchFamily="34" charset="-79"/>
              </a:rPr>
              <a:t>זוֹ מַחֲלוֹקֶת הִלֵּל וְשַׁמַּאי.</a:t>
            </a:r>
          </a:p>
          <a:p>
            <a:pPr algn="ctr"/>
            <a:r>
              <a:rPr lang="he-IL" sz="3300" dirty="0">
                <a:solidFill>
                  <a:srgbClr val="00B050"/>
                </a:solidFill>
                <a:latin typeface="+mn-lt"/>
                <a:cs typeface="Narkisim" panose="020E0502050101010101" pitchFamily="34" charset="-79"/>
              </a:rPr>
              <a:t>וְשֶׁאֵינָהּ לְשֵׁם שָׁמַיִם?</a:t>
            </a:r>
          </a:p>
          <a:p>
            <a:pPr algn="ctr"/>
            <a:r>
              <a:rPr lang="he-IL" sz="3300" dirty="0">
                <a:solidFill>
                  <a:schemeClr val="accent1"/>
                </a:solidFill>
                <a:latin typeface="+mn-lt"/>
                <a:cs typeface="Narkisim" panose="020E0502050101010101" pitchFamily="34" charset="-79"/>
              </a:rPr>
              <a:t>זוֹ מַחֲלוֹקֶת קֹרַח וְכָל עֲדָתוֹ.</a:t>
            </a:r>
            <a:endParaRPr lang="en-US" sz="3300" dirty="0">
              <a:solidFill>
                <a:schemeClr val="accent1"/>
              </a:solidFill>
              <a:latin typeface="+mn-lt"/>
              <a:cs typeface="Narkisim" panose="020E0502050101010101" pitchFamily="34" charset="-79"/>
            </a:endParaRPr>
          </a:p>
          <a:p>
            <a:pPr algn="ctr" rtl="1"/>
            <a:r>
              <a:rPr lang="he-IL" sz="3300" dirty="0">
                <a:solidFill>
                  <a:schemeClr val="accent1"/>
                </a:solidFill>
                <a:latin typeface="+mn-lt"/>
                <a:cs typeface="Narkisim" panose="020E0502050101010101" pitchFamily="34" charset="-79"/>
              </a:rPr>
              <a:t>(מסכת אבות, פרק ה</a:t>
            </a:r>
            <a:r>
              <a:rPr lang="en-US" sz="3300" dirty="0">
                <a:solidFill>
                  <a:schemeClr val="accent1"/>
                </a:solidFill>
                <a:latin typeface="+mn-lt"/>
                <a:cs typeface="Narkisim" panose="020E0502050101010101" pitchFamily="34" charset="-79"/>
              </a:rPr>
              <a:t>'</a:t>
            </a:r>
            <a:r>
              <a:rPr lang="he-IL" sz="3300" dirty="0">
                <a:solidFill>
                  <a:schemeClr val="accent1"/>
                </a:solidFill>
                <a:latin typeface="+mn-lt"/>
                <a:cs typeface="Narkisim" panose="020E0502050101010101" pitchFamily="34" charset="-79"/>
              </a:rPr>
              <a:t>, משנה ט"ז)</a:t>
            </a:r>
            <a:endParaRPr lang="he-IL" sz="330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4" name="תמונה 3" descr="תמונה שמכילה קעקוע&#10;&#10;התיאור נוצר באופן אוטומטי">
            <a:extLst>
              <a:ext uri="{FF2B5EF4-FFF2-40B4-BE49-F238E27FC236}">
                <a16:creationId xmlns:a16="http://schemas.microsoft.com/office/drawing/2014/main" id="{575EA711-152E-4980-91D5-16E2C1CAE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92" b="89979" l="4063" r="96260">
                        <a14:foregroundMark x1="28263" y1="11947" x2="43402" y2="10683"/>
                        <a14:foregroundMark x1="43402" y1="10683" x2="30636" y2="4755"/>
                        <a14:foregroundMark x1="30636" y1="4755" x2="29126" y2="8607"/>
                        <a14:foregroundMark x1="52823" y1="9239" x2="40093" y2="3792"/>
                        <a14:foregroundMark x1="40093" y1="3792" x2="33585" y2="6500"/>
                        <a14:foregroundMark x1="36246" y1="5266" x2="43330" y2="5266"/>
                        <a14:foregroundMark x1="40093" y1="5447" x2="42467" y2="5447"/>
                        <a14:foregroundMark x1="89213" y1="53987" x2="96296" y2="63407"/>
                        <a14:foregroundMark x1="96296" y1="63407" x2="93060" y2="69034"/>
                        <a14:foregroundMark x1="9924" y1="60457" x2="4063" y2="69877"/>
                        <a14:foregroundMark x1="4063" y1="69877" x2="7839" y2="70719"/>
                        <a14:foregroundMark x1="95397" y1="56274" x2="95721" y2="61300"/>
                        <a14:backgroundMark x1="28551" y1="8607" x2="30313" y2="52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68696" y="1968404"/>
            <a:ext cx="3323304" cy="4700876"/>
          </a:xfrm>
          <a:prstGeom prst="rect">
            <a:avLst/>
          </a:prstGeom>
        </p:spPr>
      </p:pic>
      <p:sp>
        <p:nvSpPr>
          <p:cNvPr id="5" name="בועת דיבור: אליפסה 4">
            <a:extLst>
              <a:ext uri="{FF2B5EF4-FFF2-40B4-BE49-F238E27FC236}">
                <a16:creationId xmlns:a16="http://schemas.microsoft.com/office/drawing/2014/main" id="{5910D9E9-AE7C-4206-A86B-3A0A58C8801D}"/>
              </a:ext>
            </a:extLst>
          </p:cNvPr>
          <p:cNvSpPr/>
          <p:nvPr/>
        </p:nvSpPr>
        <p:spPr>
          <a:xfrm>
            <a:off x="6784257" y="2467217"/>
            <a:ext cx="2832645" cy="1307690"/>
          </a:xfrm>
          <a:prstGeom prst="wedgeEllipseCallout">
            <a:avLst>
              <a:gd name="adj1" fmla="val 50447"/>
              <a:gd name="adj2" fmla="val 5496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r>
              <a:rPr lang="he-IL" sz="33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לא הבנתי</a:t>
            </a: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F7C80DDC-D375-46EA-8E90-B7DB5374A893}"/>
              </a:ext>
            </a:extLst>
          </p:cNvPr>
          <p:cNvSpPr/>
          <p:nvPr/>
        </p:nvSpPr>
        <p:spPr>
          <a:xfrm>
            <a:off x="1797966" y="5733659"/>
            <a:ext cx="828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3600" b="1" dirty="0">
                <a:solidFill>
                  <a:schemeClr val="tx1"/>
                </a:solidFill>
                <a:latin typeface="alef-regular"/>
              </a:rPr>
              <a:t>קשה? אל תיבהלו, נלמד שלב אחר שלב</a:t>
            </a:r>
          </a:p>
        </p:txBody>
      </p:sp>
    </p:spTree>
    <p:extLst>
      <p:ext uri="{BB962C8B-B14F-4D97-AF65-F5344CB8AC3E}">
        <p14:creationId xmlns:p14="http://schemas.microsoft.com/office/powerpoint/2010/main" val="347392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xfrm>
            <a:off x="3515032" y="442873"/>
            <a:ext cx="5161935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 algn="ctr">
              <a:spcBef>
                <a:spcPts val="0"/>
              </a:spcBef>
            </a:pPr>
            <a:r>
              <a:rPr lang="he-IL" dirty="0"/>
              <a:t>שאלות למחשבה</a:t>
            </a:r>
            <a:endParaRPr dirty="0"/>
          </a:p>
        </p:txBody>
      </p:sp>
      <p:sp>
        <p:nvSpPr>
          <p:cNvPr id="279" name="Google Shape;279;p9"/>
          <p:cNvSpPr txBox="1">
            <a:spLocks noGrp="1"/>
          </p:cNvSpPr>
          <p:nvPr>
            <p:ph type="body" idx="1"/>
          </p:nvPr>
        </p:nvSpPr>
        <p:spPr>
          <a:xfrm>
            <a:off x="5673213" y="1781840"/>
            <a:ext cx="5979920" cy="2288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228600" indent="0" algn="r"/>
            <a:r>
              <a:rPr lang="he-IL" sz="13200" dirty="0">
                <a:solidFill>
                  <a:schemeClr val="accent1"/>
                </a:solidFill>
                <a:latin typeface="Times New Roman" panose="02020603050405020304" pitchFamily="18" charset="0"/>
              </a:rPr>
              <a:t>מהי מחלוקת?</a:t>
            </a:r>
          </a:p>
          <a:p>
            <a:pPr marL="228600" indent="0" algn="r"/>
            <a:r>
              <a:rPr lang="he-IL" sz="13200" dirty="0">
                <a:solidFill>
                  <a:schemeClr val="accent1"/>
                </a:solidFill>
                <a:latin typeface="Times New Roman" panose="02020603050405020304" pitchFamily="18" charset="0"/>
              </a:rPr>
              <a:t>מתי המחלוקת חיובית ומתי לא?</a:t>
            </a:r>
          </a:p>
          <a:p>
            <a:pPr marL="228600" indent="0" algn="r"/>
            <a:r>
              <a:rPr lang="he-IL" sz="13200" dirty="0">
                <a:solidFill>
                  <a:schemeClr val="accent1"/>
                </a:solidFill>
                <a:latin typeface="Times New Roman" panose="02020603050405020304" pitchFamily="18" charset="0"/>
              </a:rPr>
              <a:t>מהי מחלוקת לשם שמים?</a:t>
            </a:r>
          </a:p>
          <a:p>
            <a:pPr marL="228600" indent="0" algn="r"/>
            <a:endParaRPr lang="he-IL" sz="14400" b="1" dirty="0">
              <a:solidFill>
                <a:schemeClr val="accent1"/>
              </a:solidFill>
              <a:latin typeface="Times New Roman" panose="02020603050405020304" pitchFamily="18" charset="0"/>
            </a:endParaRPr>
          </a:p>
          <a:p>
            <a:pPr marL="228600" indent="0" algn="r"/>
            <a:endParaRPr lang="he-IL" sz="14400" b="1" dirty="0">
              <a:solidFill>
                <a:schemeClr val="accent1"/>
              </a:solidFill>
              <a:latin typeface="Times New Roman" panose="02020603050405020304" pitchFamily="18" charset="0"/>
            </a:endParaRPr>
          </a:p>
          <a:p>
            <a:endParaRPr lang="he-IL" sz="3200" dirty="0">
              <a:solidFill>
                <a:schemeClr val="accent1"/>
              </a:solidFill>
              <a:latin typeface="Times New Roman" panose="02020603050405020304" pitchFamily="18" charset="0"/>
            </a:endParaRPr>
          </a:p>
          <a:p>
            <a:r>
              <a:rPr lang="he-IL" sz="3200" dirty="0">
                <a:solidFill>
                  <a:schemeClr val="accent1"/>
                </a:solidFill>
                <a:latin typeface="Times New Roman" panose="02020603050405020304" pitchFamily="18" charset="0"/>
              </a:rPr>
              <a:t>.</a:t>
            </a:r>
          </a:p>
          <a:p>
            <a:pPr marL="0" lvl="0" indent="0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תמונה 13" descr="תמונה שמכילה בד, חדר&#10;&#10;התיאור נוצר באופן אוטומטי">
            <a:extLst>
              <a:ext uri="{FF2B5EF4-FFF2-40B4-BE49-F238E27FC236}">
                <a16:creationId xmlns:a16="http://schemas.microsoft.com/office/drawing/2014/main" id="{E81487D1-8BBC-46FB-A31E-04DDE200B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405" y="3019775"/>
            <a:ext cx="7080786" cy="3431612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בועת דיבור: אליפסה 12">
            <a:extLst>
              <a:ext uri="{FF2B5EF4-FFF2-40B4-BE49-F238E27FC236}">
                <a16:creationId xmlns:a16="http://schemas.microsoft.com/office/drawing/2014/main" id="{0EF8D8DF-FCEC-495F-863B-643DC7D1C5DF}"/>
              </a:ext>
            </a:extLst>
          </p:cNvPr>
          <p:cNvSpPr/>
          <p:nvPr/>
        </p:nvSpPr>
        <p:spPr>
          <a:xfrm>
            <a:off x="293061" y="1663590"/>
            <a:ext cx="5979920" cy="1307690"/>
          </a:xfrm>
          <a:prstGeom prst="wedgeEllipseCallout">
            <a:avLst>
              <a:gd name="adj1" fmla="val -29626"/>
              <a:gd name="adj2" fmla="val 13993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r>
              <a:rPr lang="he-IL" sz="33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שמעון, יש לך פרצוף חמוץ! אתה כועס עלי?</a:t>
            </a:r>
          </a:p>
        </p:txBody>
      </p:sp>
      <p:sp>
        <p:nvSpPr>
          <p:cNvPr id="18" name="בועת דיבור: אליפסה 17">
            <a:extLst>
              <a:ext uri="{FF2B5EF4-FFF2-40B4-BE49-F238E27FC236}">
                <a16:creationId xmlns:a16="http://schemas.microsoft.com/office/drawing/2014/main" id="{3837B499-8E67-4831-919F-70D6DAF70151}"/>
              </a:ext>
            </a:extLst>
          </p:cNvPr>
          <p:cNvSpPr/>
          <p:nvPr/>
        </p:nvSpPr>
        <p:spPr>
          <a:xfrm>
            <a:off x="8332839" y="3696263"/>
            <a:ext cx="2777613" cy="2601299"/>
          </a:xfrm>
          <a:prstGeom prst="wedgeEllipseCallout">
            <a:avLst>
              <a:gd name="adj1" fmla="val -115663"/>
              <a:gd name="adj2" fmla="val -2863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3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לא לוי, אני פשוט חולק עליך</a:t>
            </a:r>
          </a:p>
        </p:txBody>
      </p:sp>
    </p:spTree>
    <p:extLst>
      <p:ext uri="{BB962C8B-B14F-4D97-AF65-F5344CB8AC3E}">
        <p14:creationId xmlns:p14="http://schemas.microsoft.com/office/powerpoint/2010/main" val="293805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0"/>
          <p:cNvSpPr txBox="1">
            <a:spLocks noGrp="1"/>
          </p:cNvSpPr>
          <p:nvPr>
            <p:ph type="title"/>
          </p:nvPr>
        </p:nvSpPr>
        <p:spPr>
          <a:xfrm>
            <a:off x="2085413" y="370114"/>
            <a:ext cx="8280000" cy="11875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sz="4900" b="1" dirty="0"/>
              <a:t>חיובי או שלילי?</a:t>
            </a:r>
            <a:r>
              <a:rPr lang="he-IL" b="1" dirty="0"/>
              <a:t/>
            </a:r>
            <a:br>
              <a:rPr lang="he-IL" b="1" dirty="0"/>
            </a:br>
            <a:r>
              <a:rPr lang="he-IL" sz="4000" b="1" dirty="0"/>
              <a:t>מיינו את המקרים</a:t>
            </a:r>
            <a:endParaRPr sz="4000" b="1" dirty="0"/>
          </a:p>
        </p:txBody>
      </p:sp>
      <p:sp>
        <p:nvSpPr>
          <p:cNvPr id="33" name="מלבן 32">
            <a:extLst>
              <a:ext uri="{FF2B5EF4-FFF2-40B4-BE49-F238E27FC236}">
                <a16:creationId xmlns:a16="http://schemas.microsoft.com/office/drawing/2014/main" id="{816B847F-0FEE-451D-99A3-E8C45D8FF875}"/>
              </a:ext>
            </a:extLst>
          </p:cNvPr>
          <p:cNvSpPr/>
          <p:nvPr/>
        </p:nvSpPr>
        <p:spPr>
          <a:xfrm>
            <a:off x="432620" y="2038426"/>
            <a:ext cx="11346426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כאשר שמעון חולק על לוי הוא לפעמים צועק עליו.</a:t>
            </a:r>
          </a:p>
          <a:p>
            <a:pPr marL="742950" indent="-7429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בעת מחלוקת, לוי בדרך כלל מנסח נימוקים רלוונטיים לנושא.</a:t>
            </a:r>
          </a:p>
          <a:p>
            <a:pPr marL="742950" indent="-7429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לוי התווכח עם שמעון ואמר לו: "הטענה שלך טיפשית".</a:t>
            </a:r>
          </a:p>
          <a:p>
            <a:pPr marL="742950" indent="-7429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לשמעון וללוי לא משנה מי ניצח בוויכוח, אלא מה הם למדו ממנו.</a:t>
            </a:r>
          </a:p>
          <a:p>
            <a:pPr marL="742950" indent="-7429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בעת ויכוח הם מתאמצים להקשיב זה לזה.</a:t>
            </a:r>
          </a:p>
          <a:p>
            <a:pPr marL="742950" indent="-7429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כשאחד מהם טועה, הוא לא תמיד מודה בכך.</a:t>
            </a:r>
          </a:p>
          <a:p>
            <a:pPr marL="742950" indent="-7429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קורה שהם </a:t>
            </a:r>
            <a:r>
              <a:rPr lang="he-IL" sz="3600" dirty="0">
                <a:solidFill>
                  <a:schemeClr val="accent1"/>
                </a:solidFill>
                <a:latin typeface="Times New Roman" panose="02020603050405020304" pitchFamily="18" charset="0"/>
              </a:rPr>
              <a:t>מסכימים שיש יותר מתשובה נכונה אחת.</a:t>
            </a:r>
          </a:p>
          <a:p>
            <a:pPr algn="r" rtl="1"/>
            <a:r>
              <a:rPr lang="he-IL" sz="3600" dirty="0">
                <a:solidFill>
                  <a:schemeClr val="accent1"/>
                </a:solidFill>
                <a:latin typeface="Times New Roman" panose="02020603050405020304" pitchFamily="18" charset="0"/>
              </a:rPr>
              <a:t>  </a:t>
            </a:r>
          </a:p>
          <a:p>
            <a:pPr algn="r" rtl="1"/>
            <a:endParaRPr lang="he-IL" sz="2800" dirty="0">
              <a:solidFill>
                <a:schemeClr val="accent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4" name="תמונה 33">
            <a:extLst>
              <a:ext uri="{FF2B5EF4-FFF2-40B4-BE49-F238E27FC236}">
                <a16:creationId xmlns:a16="http://schemas.microsoft.com/office/drawing/2014/main" id="{24F6CDA4-D797-45B3-8681-A168B960D0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1" y="81679"/>
            <a:ext cx="1511939" cy="1511939"/>
          </a:xfrm>
          <a:prstGeom prst="rect">
            <a:avLst/>
          </a:prstGeom>
        </p:spPr>
      </p:pic>
      <p:pic>
        <p:nvPicPr>
          <p:cNvPr id="35" name="טיימר שלוש דקות מדויק (1)">
            <a:hlinkClick r:id="" action="ppaction://media"/>
            <a:extLst>
              <a:ext uri="{FF2B5EF4-FFF2-40B4-BE49-F238E27FC236}">
                <a16:creationId xmlns:a16="http://schemas.microsoft.com/office/drawing/2014/main" id="{BA9BA4A2-4B55-44F3-BA11-85F465DFC4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6568" y="5963990"/>
            <a:ext cx="2478510" cy="82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37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0"/>
          <p:cNvSpPr txBox="1">
            <a:spLocks noGrp="1"/>
          </p:cNvSpPr>
          <p:nvPr>
            <p:ph type="title"/>
          </p:nvPr>
        </p:nvSpPr>
        <p:spPr>
          <a:xfrm>
            <a:off x="2085413" y="315686"/>
            <a:ext cx="8280000" cy="12419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sz="4900" b="1" dirty="0"/>
              <a:t>חיובי או שלילי?</a:t>
            </a:r>
            <a:r>
              <a:rPr lang="he-IL" b="1" dirty="0"/>
              <a:t/>
            </a:r>
            <a:br>
              <a:rPr lang="he-IL" b="1" dirty="0"/>
            </a:br>
            <a:r>
              <a:rPr lang="he-IL" sz="4000" b="1" dirty="0"/>
              <a:t>בדיקה</a:t>
            </a:r>
            <a:endParaRPr sz="4000" b="1" dirty="0"/>
          </a:p>
        </p:txBody>
      </p:sp>
      <p:sp>
        <p:nvSpPr>
          <p:cNvPr id="33" name="מלבן 32">
            <a:extLst>
              <a:ext uri="{FF2B5EF4-FFF2-40B4-BE49-F238E27FC236}">
                <a16:creationId xmlns:a16="http://schemas.microsoft.com/office/drawing/2014/main" id="{816B847F-0FEE-451D-99A3-E8C45D8FF875}"/>
              </a:ext>
            </a:extLst>
          </p:cNvPr>
          <p:cNvSpPr/>
          <p:nvPr/>
        </p:nvSpPr>
        <p:spPr>
          <a:xfrm>
            <a:off x="462116" y="2038426"/>
            <a:ext cx="11336594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כאשר שמעון חולק על לוי הוא לפעמים צועק עליו </a:t>
            </a:r>
            <a:r>
              <a:rPr lang="he-IL" sz="3300" dirty="0">
                <a:solidFill>
                  <a:srgbClr val="FF0000"/>
                </a:solidFill>
                <a:latin typeface="Times New Roman" panose="02020603050405020304" pitchFamily="18" charset="0"/>
              </a:rPr>
              <a:t>שלילי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</a:p>
          <a:p>
            <a:pPr marL="742950" indent="-7429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בעת מחלוקת, לוי בדרך כלל מנסח נימוקים רלוונטיים לנושא</a:t>
            </a:r>
            <a:r>
              <a:rPr lang="he-IL" sz="33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he-IL" sz="3300" dirty="0">
                <a:solidFill>
                  <a:srgbClr val="00B050"/>
                </a:solidFill>
                <a:latin typeface="Times New Roman" panose="02020603050405020304" pitchFamily="18" charset="0"/>
              </a:rPr>
              <a:t>חיובי</a:t>
            </a:r>
            <a:endParaRPr lang="he-IL" sz="3300" dirty="0">
              <a:solidFill>
                <a:schemeClr val="accent1"/>
              </a:solidFill>
              <a:latin typeface="Times New Roman" panose="02020603050405020304" pitchFamily="18" charset="0"/>
            </a:endParaRPr>
          </a:p>
          <a:p>
            <a:pPr marL="742950" indent="-7429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לוי התווכח עם שמעון ואמר לו: "הטענה שלך טיפשית" </a:t>
            </a:r>
            <a:r>
              <a:rPr lang="he-IL" sz="3300" dirty="0">
                <a:solidFill>
                  <a:srgbClr val="FF0000"/>
                </a:solidFill>
                <a:latin typeface="Times New Roman" panose="02020603050405020304" pitchFamily="18" charset="0"/>
              </a:rPr>
              <a:t>שלילי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</a:p>
          <a:p>
            <a:pPr marL="742950" indent="-7429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לשמעון וללוי לא משנה מי ניצח בוויכוח, אלא מה למדו ממנו</a:t>
            </a:r>
            <a:r>
              <a:rPr lang="he-IL" sz="3300" dirty="0">
                <a:solidFill>
                  <a:srgbClr val="00B050"/>
                </a:solidFill>
                <a:latin typeface="Times New Roman" panose="02020603050405020304" pitchFamily="18" charset="0"/>
              </a:rPr>
              <a:t> חיובי</a:t>
            </a:r>
            <a:endParaRPr lang="he-IL" sz="3300" dirty="0">
              <a:solidFill>
                <a:schemeClr val="accent1"/>
              </a:solidFill>
              <a:latin typeface="Times New Roman" panose="02020603050405020304" pitchFamily="18" charset="0"/>
            </a:endParaRPr>
          </a:p>
          <a:p>
            <a:pPr marL="742950" indent="-7429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בעת ויכוח הם מתאמצים להקשיב זה לזה </a:t>
            </a:r>
            <a:r>
              <a:rPr lang="he-IL" sz="3300" dirty="0">
                <a:solidFill>
                  <a:srgbClr val="00B050"/>
                </a:solidFill>
                <a:latin typeface="Times New Roman" panose="02020603050405020304" pitchFamily="18" charset="0"/>
              </a:rPr>
              <a:t>חיובי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</a:p>
          <a:p>
            <a:pPr marL="742950" indent="-7429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כשאחד מהם טועה, הוא לא תמיד מודה בכך </a:t>
            </a:r>
            <a:r>
              <a:rPr lang="he-IL" sz="3300" dirty="0">
                <a:solidFill>
                  <a:srgbClr val="FF0000"/>
                </a:solidFill>
                <a:latin typeface="Times New Roman" panose="02020603050405020304" pitchFamily="18" charset="0"/>
              </a:rPr>
              <a:t>שלילי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</a:p>
          <a:p>
            <a:pPr marL="742950" indent="-7429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קורה שהם </a:t>
            </a:r>
            <a:r>
              <a:rPr lang="he-IL" sz="3600" dirty="0">
                <a:solidFill>
                  <a:schemeClr val="accent1"/>
                </a:solidFill>
                <a:latin typeface="Times New Roman" panose="02020603050405020304" pitchFamily="18" charset="0"/>
              </a:rPr>
              <a:t>מסכימים שיש יותר מתשובה נכונה אחת </a:t>
            </a:r>
            <a:r>
              <a:rPr lang="he-IL" sz="3600" dirty="0">
                <a:solidFill>
                  <a:srgbClr val="00B050"/>
                </a:solidFill>
                <a:latin typeface="Times New Roman" panose="02020603050405020304" pitchFamily="18" charset="0"/>
              </a:rPr>
              <a:t>חיובי</a:t>
            </a:r>
            <a:r>
              <a:rPr lang="he-IL" sz="3600" dirty="0">
                <a:solidFill>
                  <a:schemeClr val="accent1"/>
                </a:solidFill>
                <a:latin typeface="Times New Roman" panose="02020603050405020304" pitchFamily="18" charset="0"/>
              </a:rPr>
              <a:t>  </a:t>
            </a:r>
          </a:p>
          <a:p>
            <a:pPr algn="r" rtl="1"/>
            <a:endParaRPr lang="he-IL" sz="2800" dirty="0">
              <a:solidFill>
                <a:schemeClr val="accent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6D13E4BC-F12B-4064-9641-0CABACEB622F}"/>
              </a:ext>
            </a:extLst>
          </p:cNvPr>
          <p:cNvSpPr/>
          <p:nvPr/>
        </p:nvSpPr>
        <p:spPr>
          <a:xfrm>
            <a:off x="825910" y="5839466"/>
            <a:ext cx="10540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3600" b="1" dirty="0">
                <a:solidFill>
                  <a:srgbClr val="00B050"/>
                </a:solidFill>
                <a:latin typeface="alef-regular"/>
              </a:rPr>
              <a:t>המאפיינים החיוביים שייכים למחלוקת שהיא לשם שמים</a:t>
            </a:r>
          </a:p>
        </p:txBody>
      </p:sp>
    </p:spTree>
    <p:extLst>
      <p:ext uri="{BB962C8B-B14F-4D97-AF65-F5344CB8AC3E}">
        <p14:creationId xmlns:p14="http://schemas.microsoft.com/office/powerpoint/2010/main" val="148312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2310</TotalTime>
  <Words>1265</Words>
  <Application>Microsoft Office PowerPoint</Application>
  <PresentationFormat>מסך רחב</PresentationFormat>
  <Paragraphs>211</Paragraphs>
  <Slides>29</Slides>
  <Notes>29</Notes>
  <HiddenSlides>0</HiddenSlides>
  <MMClips>4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29</vt:i4>
      </vt:variant>
    </vt:vector>
  </HeadingPairs>
  <TitlesOfParts>
    <vt:vector size="36" baseType="lpstr">
      <vt:lpstr>Guttman Drogolin</vt:lpstr>
      <vt:lpstr>Arial</vt:lpstr>
      <vt:lpstr>Calibri</vt:lpstr>
      <vt:lpstr>Times New Roman</vt:lpstr>
      <vt:lpstr>alef-regular</vt:lpstr>
      <vt:lpstr>Narkisim</vt:lpstr>
      <vt:lpstr>Office Theme</vt:lpstr>
      <vt:lpstr>מצגת של PowerPoint‏</vt:lpstr>
      <vt:lpstr>מה נלמד היום?</vt:lpstr>
      <vt:lpstr>מה להביא לשיעור?</vt:lpstr>
      <vt:lpstr>מה רואים בציור? רישמו 3 או 4 משפטים</vt:lpstr>
      <vt:lpstr>מַחֲלוֹקֶת לְשֵׁם שָׁמַיִם</vt:lpstr>
      <vt:lpstr>נקרא את הביטוי בתוך הַמִֹּשְנָה</vt:lpstr>
      <vt:lpstr>שאלות למחשבה</vt:lpstr>
      <vt:lpstr>חיובי או שלילי? מיינו את המקרים</vt:lpstr>
      <vt:lpstr>חיובי או שלילי? בדיקה</vt:lpstr>
      <vt:lpstr>כללים חשובים למחלוקת שהיא לשם שמים</vt:lpstr>
      <vt:lpstr>כששומרים על הכללים, המחלוקת מקדמת חשיבה ברמה גבוהה יותר </vt:lpstr>
      <vt:lpstr>כללים חשובים בשעת מחלוקת תרגיל: מה חשוב בכל סעיף? </vt:lpstr>
      <vt:lpstr>כללים חשובים בשעת מחלוקת בדיקה: מה חשוב בכל סעיף? </vt:lpstr>
      <vt:lpstr>האם כל מחלוקת היא ברומו של עולם? כיצד מחליטים מי צודק? איך מנהלים מחלוקת?</vt:lpstr>
      <vt:lpstr>מחלוקת שהיא לשם שמים ומחלוקת שאינה לשם שמים</vt:lpstr>
      <vt:lpstr>מַחֲלוֹקֶת הִלֵּל וְשַׁמַּאי</vt:lpstr>
      <vt:lpstr>מַחֲלוֹקֶת קוֹרַח וַעֲדָתוֹ</vt:lpstr>
      <vt:lpstr>נקרא את המשנה פעם נוספת</vt:lpstr>
      <vt:lpstr>היכולת להסיק מסקנות מחדדת את המחשבה של בעלי המחלוקת!</vt:lpstr>
      <vt:lpstr>ויכוח זה טוב או רע?</vt:lpstr>
      <vt:lpstr>קל וחומר או מפני ש...? השלימו את המשפטים</vt:lpstr>
      <vt:lpstr>קל וחומר או מפני ש...? השלימו את המשפטים</vt:lpstr>
      <vt:lpstr>נסיים בסיפור</vt:lpstr>
      <vt:lpstr>מצגת של PowerPoint‏</vt:lpstr>
      <vt:lpstr>מצגת של PowerPoint‏</vt:lpstr>
      <vt:lpstr>מצגת של PowerPoint‏</vt:lpstr>
      <vt:lpstr>זה פריה של מחלוקת שהיא לשם שמים</vt:lpstr>
      <vt:lpstr>תרצו להעמיק במה שלמדנו היום?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Ruthy Betinger</dc:creator>
  <cp:lastModifiedBy>Noya Merige</cp:lastModifiedBy>
  <cp:revision>310</cp:revision>
  <dcterms:created xsi:type="dcterms:W3CDTF">2020-03-11T07:11:19Z</dcterms:created>
  <dcterms:modified xsi:type="dcterms:W3CDTF">2020-04-20T11:10:59Z</dcterms:modified>
</cp:coreProperties>
</file>