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0"/>
  </p:notesMasterIdLst>
  <p:sldIdLst>
    <p:sldId id="260" r:id="rId2"/>
    <p:sldId id="261" r:id="rId3"/>
    <p:sldId id="262" r:id="rId4"/>
    <p:sldId id="328" r:id="rId5"/>
    <p:sldId id="336" r:id="rId6"/>
    <p:sldId id="335" r:id="rId7"/>
    <p:sldId id="319" r:id="rId8"/>
    <p:sldId id="321" r:id="rId9"/>
    <p:sldId id="322" r:id="rId10"/>
    <p:sldId id="320" r:id="rId11"/>
    <p:sldId id="323" r:id="rId12"/>
    <p:sldId id="324" r:id="rId13"/>
    <p:sldId id="325" r:id="rId14"/>
    <p:sldId id="326" r:id="rId15"/>
    <p:sldId id="312" r:id="rId16"/>
    <p:sldId id="338" r:id="rId17"/>
    <p:sldId id="340" r:id="rId18"/>
    <p:sldId id="339" r:id="rId19"/>
    <p:sldId id="337" r:id="rId20"/>
    <p:sldId id="341" r:id="rId21"/>
    <p:sldId id="342" r:id="rId22"/>
    <p:sldId id="327" r:id="rId23"/>
    <p:sldId id="329" r:id="rId24"/>
    <p:sldId id="334" r:id="rId25"/>
    <p:sldId id="332" r:id="rId26"/>
    <p:sldId id="333" r:id="rId27"/>
    <p:sldId id="290" r:id="rId28"/>
    <p:sldId id="276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Guttman Drogolin" panose="02010401010101010101" pitchFamily="2" charset="-79"/>
      <p:regular r:id="rId35"/>
      <p:bold r:id="rId3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igPMszHxDdxnXXV2fRhwXjI5sI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7" autoAdjust="0"/>
    <p:restoredTop sz="85094" autoAdjust="0"/>
  </p:normalViewPr>
  <p:slideViewPr>
    <p:cSldViewPr snapToGrid="0">
      <p:cViewPr varScale="1">
        <p:scale>
          <a:sx n="56" d="100"/>
          <a:sy n="56" d="100"/>
        </p:scale>
        <p:origin x="1068" y="5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לשיר להם ולהסביר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4384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לומר להם שקשה להספיק את הכל. "נראה כמה תספיקו". ירשמו רק מספר ואות מתאימה.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33881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08470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דיון</a:t>
            </a:r>
            <a:endParaRPr b="1"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3922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להסביר שיעשו כמה שיספיקו במסגרת הזמן הנתונה ובסוף השיעור ישלימו את ההפתעה (במיוחד הקישוט)</a:t>
            </a:r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331672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בעל פה בלבד (כולל הרחבת הסיטואציות שמייצגים המשפטים). להסביר שלפעמים קשה לעמוד על ההבדל בין השניים.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01110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3" name="Google Shape;28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1" dirty="0"/>
              <a:t>בעל פה. להראות כיצד סיטואציה של בקשת שלום יכולה להפוך לרדיפת שלום. </a:t>
            </a:r>
            <a:endParaRPr b="1" dirty="0"/>
          </a:p>
        </p:txBody>
      </p:sp>
      <p:sp>
        <p:nvSpPr>
          <p:cNvPr id="284" name="Google Shape;28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7987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הסבר בעל פה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89025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ירשמו רק מספר ואות מתאימה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70360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ירשמו רק מספר ואות מתאימה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74469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הסבר בעל פה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40808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הסבר בעל פה על הקשר בין שמירת הלשון, רדיפת שלום וחוכמה. 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48484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תמונות לליווי הסיפור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5419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0855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05060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הבנת הנשמע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94606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הבנת הנשמע</a:t>
            </a:r>
            <a:endParaRPr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123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2" name="Google Shape;332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sz="1200" dirty="0">
                <a:solidFill>
                  <a:srgbClr val="FF0000"/>
                </a:solidFill>
              </a:rPr>
              <a:t>החידה קשה ובכוונה מושכת כלפי מעלה. 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3782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he-IL" sz="1200" dirty="0">
                <a:solidFill>
                  <a:srgbClr val="FF0000"/>
                </a:solidFill>
              </a:rPr>
              <a:t>החידה קשה, אבל </a:t>
            </a: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01507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dirty="0">
              <a:solidFill>
                <a:srgbClr val="FF0000"/>
              </a:solidFill>
            </a:endParaRPr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92961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דיון והסבר: לציין שרבי עקיבא היה אחד מחז"ל ולומר עליו כמה מילים.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לעמוד על כך שהשתיקה היא כמו גדר ששומרת על החכמה וכן שלא נאמר דברים שעדיף לא להגיד (לתת דוגמאות שקרובות לעולמם)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49447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התלמידים ירשמו רק את מספר המשפט ולידו התנהגות פזיזה או התנהגות חכמה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261651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5" name="Google Shape;275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התלמידים ירשמו רק את מספר המשפט ולידו "התנהגות פזיזה" או "התנהגות חכמה"</a:t>
            </a:r>
            <a:endParaRPr dirty="0"/>
          </a:p>
        </p:txBody>
      </p:sp>
      <p:sp>
        <p:nvSpPr>
          <p:cNvPr id="276" name="Google Shape;276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0930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6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26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26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26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26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26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26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26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26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26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8" name="Google Shape;28;p2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26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6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3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3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3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3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3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3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37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37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7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8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38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38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38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38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38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38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38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38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38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39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39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39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39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3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3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3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39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39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40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4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4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40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1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41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41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41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41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41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41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41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41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42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42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42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42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42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42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42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42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3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43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43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43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43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43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43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43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43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הקניית יד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3D0ADF1-D847-284D-AE47-771521E2B2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BF9495AA-1719-C54F-A2B2-87C6465A7079}"/>
              </a:ext>
            </a:extLst>
          </p:cNvPr>
          <p:cNvGrpSpPr/>
          <p:nvPr userDrawn="1"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6F870BD-9FE5-E147-B1BA-F94A387BF3A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5046" y="6434480"/>
              <a:ext cx="3406917" cy="12802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6BABF9-7B82-D145-A1D5-BD487BC4353D}"/>
                </a:ext>
              </a:extLst>
            </p:cNvPr>
            <p:cNvSpPr/>
            <p:nvPr userDrawn="1"/>
          </p:nvSpPr>
          <p:spPr>
            <a:xfrm rot="162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 dirty="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35F94E0-6697-AF4E-BBFD-30ABCB3C4440}"/>
                </a:ext>
              </a:extLst>
            </p:cNvPr>
            <p:cNvSpPr/>
            <p:nvPr userDrawn="1"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lang="en-IL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3195C777-214E-CC4E-BBAB-5037EB3579F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81590" y="663126"/>
            <a:ext cx="8280000" cy="720000"/>
          </a:xfrm>
          <a:solidFill>
            <a:schemeClr val="accent1"/>
          </a:solidFill>
        </p:spPr>
        <p:txBody>
          <a:bodyPr anchor="b"/>
          <a:lstStyle>
            <a:lvl1pPr algn="r" rtl="1">
              <a:defRPr>
                <a:solidFill>
                  <a:schemeClr val="bg1"/>
                </a:solidFill>
                <a:latin typeface="Calibri" panose="020F0502020204030204" pitchFamily="34" charset="0"/>
                <a:cs typeface="+mn-cs"/>
              </a:defRPr>
            </a:lvl1pPr>
          </a:lstStyle>
          <a:p>
            <a:r>
              <a:rPr lang="he-IL" sz="4400" dirty="0"/>
              <a:t>הקניית ידע</a:t>
            </a:r>
            <a:endParaRPr lang="en-IL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5BD9B8B-E13B-EB49-B17F-97A61BE20F4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8720" y="1928813"/>
            <a:ext cx="10885543" cy="3844925"/>
          </a:xfrm>
        </p:spPr>
        <p:txBody>
          <a:bodyPr>
            <a:normAutofit/>
          </a:bodyPr>
          <a:lstStyle>
            <a:lvl1pPr marL="0" indent="0" algn="r" rtl="1">
              <a:buNone/>
              <a:defRPr sz="3600">
                <a:latin typeface="Calibri" panose="020F0502020204030204" pitchFamily="34" charset="0"/>
                <a:cs typeface="+mn-cs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r>
              <a:rPr lang="he-IL" dirty="0"/>
              <a:t>לחץ להוסיף סגנון טקסט גדול של תבנית בסיס</a:t>
            </a:r>
            <a:endParaRPr lang="en-IL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F19C3E0-9540-994D-9F88-1AA758EA24E6}"/>
              </a:ext>
            </a:extLst>
          </p:cNvPr>
          <p:cNvSpPr/>
          <p:nvPr userDrawn="1"/>
        </p:nvSpPr>
        <p:spPr>
          <a:xfrm rot="162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092484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2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5" name="Google Shape;35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27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9" name="Google Shape;39;p2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" name="Google Shape;40;p2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8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28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28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28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28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28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29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29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29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29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29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29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32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32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32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32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32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32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32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32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32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sp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32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32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32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32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33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33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33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33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33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33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33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33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33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33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33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33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33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3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33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3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34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34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34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34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35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35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35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35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35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35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35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5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36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3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3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3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3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36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  <p:sldLayoutId id="2147483667" r:id="rId16"/>
    <p:sldLayoutId id="2147483668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openxmlformats.org/officeDocument/2006/relationships/image" Target="../media/image1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openxmlformats.org/officeDocument/2006/relationships/image" Target="../media/image18.png"/><Relationship Id="rId4" Type="http://schemas.openxmlformats.org/officeDocument/2006/relationships/image" Target="../media/image14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3.wdp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4.wdp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r>
              <a:rPr lang="he-IL" dirty="0"/>
              <a:t>תרבות יהודית-ישראלית </a:t>
            </a:r>
            <a:r>
              <a:rPr lang="x-none" dirty="0"/>
              <a:t>לכיתה </a:t>
            </a:r>
            <a:r>
              <a:rPr lang="he-IL" dirty="0"/>
              <a:t>ג'</a:t>
            </a:r>
            <a:endParaRPr dirty="0"/>
          </a:p>
          <a:p>
            <a:pPr marL="0" lvl="0" indent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</a:pPr>
            <a:endParaRPr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idx="2"/>
          </p:nvPr>
        </p:nvSpPr>
        <p:spPr>
          <a:xfrm>
            <a:off x="1783080" y="4419771"/>
            <a:ext cx="4823460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lvl="0" indent="0" algn="r">
              <a:spcBef>
                <a:spcPts val="0"/>
              </a:spcBef>
            </a:pPr>
            <a:r>
              <a:rPr lang="x-none" sz="3600" dirty="0"/>
              <a:t>נושא השיעור: </a:t>
            </a:r>
            <a:r>
              <a:rPr lang="he-IL" sz="3600" dirty="0"/>
              <a:t> שמירת הלשון</a:t>
            </a:r>
            <a:endParaRPr sz="3600" dirty="0"/>
          </a:p>
        </p:txBody>
      </p:sp>
      <p:sp>
        <p:nvSpPr>
          <p:cNvPr id="242" name="Google Shape;242;p5"/>
          <p:cNvSpPr txBox="1"/>
          <p:nvPr/>
        </p:nvSpPr>
        <p:spPr>
          <a:xfrm>
            <a:off x="1459333" y="4989118"/>
            <a:ext cx="5147207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</a:pPr>
            <a:r>
              <a:rPr lang="x-none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עם המורה: </a:t>
            </a:r>
            <a:r>
              <a:rPr lang="he-IL" sz="3600" b="0" i="0" u="none" strike="noStrike" cap="none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ד"ר נגה כוכבי</a:t>
            </a:r>
            <a:endParaRPr sz="3600" b="0" i="0" u="none" strike="noStrike" cap="none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24506" y="623797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לומדים שיר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7F7A959-FBC3-441E-8777-0E9BCCC3BD84}"/>
              </a:ext>
            </a:extLst>
          </p:cNvPr>
          <p:cNvSpPr/>
          <p:nvPr/>
        </p:nvSpPr>
        <p:spPr>
          <a:xfrm>
            <a:off x="3529781" y="1979432"/>
            <a:ext cx="455233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מִי הָאִישׁ הֶחָפֵץ חַיִּים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אֹהֵב יָמִים לִרְאוֹת טוֹב.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נְצֹר לְשׁוֹנְךָ מֵרָע 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וּשְׂפָתֶיךָ מִדַּבֵּר מִרְמָה.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סוּר מֵרָע וַעֲשֵׂה טוֹב 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בַּקֵּשׁ שָׁלוֹם </a:t>
            </a:r>
            <a:r>
              <a:rPr lang="he-IL" sz="3300" dirty="0" err="1">
                <a:solidFill>
                  <a:schemeClr val="tx1"/>
                </a:solidFill>
                <a:latin typeface="Times New Roman" panose="02020603050405020304" pitchFamily="18" charset="0"/>
              </a:rPr>
              <a:t>וְרָדְפֵהו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ּ.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(תהילים, ל"ד, י"ג-ט"ו)</a:t>
            </a:r>
          </a:p>
          <a:p>
            <a:pPr algn="r" rtl="1"/>
            <a:r>
              <a:rPr lang="he-IL" sz="3600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tx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62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מלבן 3">
            <a:extLst>
              <a:ext uri="{FF2B5EF4-FFF2-40B4-BE49-F238E27FC236}">
                <a16:creationId xmlns:a16="http://schemas.microsoft.com/office/drawing/2014/main" id="{47F7A959-FBC3-441E-8777-0E9BCCC3BD84}"/>
              </a:ext>
            </a:extLst>
          </p:cNvPr>
          <p:cNvSpPr/>
          <p:nvPr/>
        </p:nvSpPr>
        <p:spPr>
          <a:xfrm>
            <a:off x="835742" y="1954019"/>
            <a:ext cx="10992465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מִי הָאִישׁ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הֶחָפֵץ חַיִּים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רוצה חיים    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מחפש חיים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אֹהֵב יָמִים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לִרְאוֹת טוֹב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רואה למרחקים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רואה את החיובי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נְצֹר לְשׁוֹנְךָ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מֵרָע           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דבֵּר בחופשיות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שמור על לשונך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וּשְׂפָתֶיךָ מִדַּבֵּר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מִרְמָה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רמה גבוהה  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רמאות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סוּר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מֵרָע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וַעֲשֵׂה טוֹב      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התרחק מהרע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התבייש מהרע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בַּקֵּשׁ שָׁלוֹם </a:t>
            </a:r>
            <a:r>
              <a:rPr lang="he-IL" sz="3300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וְ</a:t>
            </a:r>
            <a:r>
              <a:rPr lang="he-IL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רָדְפֵהו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ּ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בְּרח ממנו    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רוץ אחריו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(תהילים, ל"ד, י"ג-ט"ו)</a:t>
            </a:r>
            <a:endParaRPr lang="he-IL" sz="36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2362F6F9-2011-4A3D-B1DB-69C36A6A1C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3793" y="5334726"/>
            <a:ext cx="2478510" cy="82597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091D750-3EA6-4CDB-B7D5-DF9F037684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  <p:sp>
        <p:nvSpPr>
          <p:cNvPr id="8" name="Google Shape;278;p9">
            <a:extLst>
              <a:ext uri="{FF2B5EF4-FFF2-40B4-BE49-F238E27FC236}">
                <a16:creationId xmlns:a16="http://schemas.microsoft.com/office/drawing/2014/main" id="{C570F19C-F3BE-487B-A080-467AB9A8AB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334338" y="328479"/>
            <a:ext cx="8280000" cy="126513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תרגיל: למה התכוון משורר תהילים</a:t>
            </a:r>
            <a:br>
              <a:rPr lang="he-IL" dirty="0"/>
            </a:br>
            <a:r>
              <a:rPr lang="he-IL" dirty="0"/>
              <a:t>במילים הצבועות באדום?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67534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24506" y="275303"/>
            <a:ext cx="8280000" cy="8226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למה התכוון משורר תהילים?- בדיקה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7F7A959-FBC3-441E-8777-0E9BCCC3BD84}"/>
              </a:ext>
            </a:extLst>
          </p:cNvPr>
          <p:cNvSpPr/>
          <p:nvPr/>
        </p:nvSpPr>
        <p:spPr>
          <a:xfrm>
            <a:off x="835742" y="1954019"/>
            <a:ext cx="10992465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מִי הָאִישׁ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הֶחָפֵץ חַיִּים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 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רוצה חיים    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מחפש חיים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אֹהֵב יָמִים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לִרְאוֹת טוֹב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רואה למרחקים 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רואה את החיובי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נְצֹר לְשׁוֹנְךָ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מֵרָע           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דבֵּר בחופשיות  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שמור על לשונך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וּשְׂפָתֶיךָ מִדַּבֵּר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מִרְמָה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bg2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רמאות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       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רמה גבוהה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סוּר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מֵרָע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וַעֲשֵׂה טוֹב    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התרחק מהרע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התבייש מהרע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בַּקֵּשׁ שָׁלוֹם </a:t>
            </a:r>
            <a:r>
              <a:rPr lang="he-IL" sz="3300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וְ</a:t>
            </a:r>
            <a:r>
              <a:rPr lang="he-IL" sz="33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רָדְפֵהו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ּ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    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tx1"/>
                </a:solidFill>
                <a:latin typeface="Times New Roman" panose="02020603050405020304" pitchFamily="18" charset="0"/>
              </a:rPr>
              <a:t>בְּרח ממנו         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tx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רוץ אחריו</a:t>
            </a:r>
            <a:endParaRPr lang="he-IL" sz="3300" dirty="0">
              <a:solidFill>
                <a:schemeClr val="accent1"/>
              </a:solidFill>
              <a:highlight>
                <a:srgbClr val="FFFF00"/>
              </a:highlight>
              <a:latin typeface="Times New Roman" panose="02020603050405020304" pitchFamily="18" charset="0"/>
            </a:endParaRP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(תהילים, ל"ד, י"ג-ט"ו)</a:t>
            </a:r>
            <a:endParaRPr lang="he-IL" sz="36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42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24506" y="623797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שאלות למחשבה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7F7A959-FBC3-441E-8777-0E9BCCC3BD84}"/>
              </a:ext>
            </a:extLst>
          </p:cNvPr>
          <p:cNvSpPr/>
          <p:nvPr/>
        </p:nvSpPr>
        <p:spPr>
          <a:xfrm>
            <a:off x="285135" y="1979432"/>
            <a:ext cx="455233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מִי הָאִישׁ הֶחָפֵץ חַיִּים</a:t>
            </a:r>
          </a:p>
          <a:p>
            <a:pPr algn="r" rtl="1"/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אֹהֵב יָמִים לִרְאוֹת טוֹב.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נְצֹר לְשׁוֹנְךָ מֵרָע 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וּשְׂפָתֶיךָ מִדַּבֵּר מִרְמָה.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סוּר מֵרָע וַעֲשֵׂה טוֹב 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בַּקֵּשׁ שָׁלוֹם </a:t>
            </a:r>
            <a:r>
              <a:rPr lang="he-IL" sz="3300" dirty="0" err="1">
                <a:solidFill>
                  <a:schemeClr val="accent1"/>
                </a:solidFill>
                <a:latin typeface="Times New Roman" panose="02020603050405020304" pitchFamily="18" charset="0"/>
              </a:rPr>
              <a:t>וְרָדְפֵהו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ּ.</a:t>
            </a:r>
          </a:p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(תהילים, ל"ד, י"ג-ט"ו)</a:t>
            </a: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E58195D-33D6-401B-B888-C4F425197FFF}"/>
              </a:ext>
            </a:extLst>
          </p:cNvPr>
          <p:cNvSpPr/>
          <p:nvPr/>
        </p:nvSpPr>
        <p:spPr>
          <a:xfrm>
            <a:off x="5574890" y="2102336"/>
            <a:ext cx="556997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כמה מילות שאלה יש בשיר?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מה תוכן השאלה במילים שלכם?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אילו תנאים צריך לקיים אדם שרוצה חיים טובים?</a:t>
            </a:r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154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24506" y="623797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נכין הפתעה למשפחה</a:t>
            </a:r>
            <a:endParaRPr dirty="0"/>
          </a:p>
        </p:txBody>
      </p:sp>
      <p:sp>
        <p:nvSpPr>
          <p:cNvPr id="5" name="מלבן 4">
            <a:extLst>
              <a:ext uri="{FF2B5EF4-FFF2-40B4-BE49-F238E27FC236}">
                <a16:creationId xmlns:a16="http://schemas.microsoft.com/office/drawing/2014/main" id="{EE58195D-33D6-401B-B888-C4F425197FFF}"/>
              </a:ext>
            </a:extLst>
          </p:cNvPr>
          <p:cNvSpPr/>
          <p:nvPr/>
        </p:nvSpPr>
        <p:spPr>
          <a:xfrm>
            <a:off x="1792983" y="2156734"/>
            <a:ext cx="892769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נשמח את חברינו ברשימת מחמאות: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רישמו כותרת: </a:t>
            </a:r>
            <a:r>
              <a:rPr lang="he-IL" sz="3300" b="1" i="1" dirty="0">
                <a:solidFill>
                  <a:srgbClr val="FF0000"/>
                </a:solidFill>
                <a:latin typeface="Times New Roman" panose="02020603050405020304" pitchFamily="18" charset="0"/>
              </a:rPr>
              <a:t>לראות את הטוב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רישמו לפחות 5 דברים טובים על חבריכם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קשטו את הדף ושלחו אותו לחבריכם</a:t>
            </a:r>
            <a:endParaRPr lang="he-IL" sz="36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4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75AE8512-B298-401F-BD59-96A20D322E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17755" y="4961100"/>
            <a:ext cx="2478510" cy="825976"/>
          </a:xfrm>
          <a:prstGeom prst="rect">
            <a:avLst/>
          </a:prstGeom>
        </p:spPr>
      </p:pic>
      <p:pic>
        <p:nvPicPr>
          <p:cNvPr id="6" name="תמונה 5">
            <a:extLst>
              <a:ext uri="{FF2B5EF4-FFF2-40B4-BE49-F238E27FC236}">
                <a16:creationId xmlns:a16="http://schemas.microsoft.com/office/drawing/2014/main" id="{BF25BC93-3BEF-4051-8DC9-CBB41698F8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474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599767" y="188720"/>
            <a:ext cx="10697497" cy="14925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b="1" dirty="0"/>
              <a:t>בַּקֵּשׁ שָׁלוֹם </a:t>
            </a:r>
            <a:r>
              <a:rPr lang="he-IL" b="1" dirty="0" err="1"/>
              <a:t>וְרָדְפֵהו</a:t>
            </a:r>
            <a:r>
              <a:rPr lang="he-IL" b="1" dirty="0"/>
              <a:t>ּ</a:t>
            </a:r>
            <a:br>
              <a:rPr lang="he-IL" b="1" dirty="0"/>
            </a:br>
            <a:r>
              <a:rPr lang="he-IL" sz="3600" dirty="0"/>
              <a:t>נחשוב על ההבדל בין בקשת שלום לבין רדיפת שלום</a:t>
            </a:r>
            <a:endParaRPr sz="36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6909AB90-C5E6-4DB9-8F89-320B1F97051A}"/>
              </a:ext>
            </a:extLst>
          </p:cNvPr>
          <p:cNvSpPr/>
          <p:nvPr/>
        </p:nvSpPr>
        <p:spPr>
          <a:xfrm>
            <a:off x="481782" y="1979432"/>
            <a:ext cx="1126776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אלון כיבה את הנרות על העוגה ואמר בלבו: "הלוואי שיהיה שלום".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"די תפסיקו לריב" אמרה רונית לאחיותיה.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טל ארגנה פעילות למניעת רכילות בכיתתה.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מיכאל הקים בבית ספרו ועדה ליישוב סכסוכים.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בטקס של יום העצמאות הילדים שרו שיר על שלום.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תמר ויתרה על מקומה ליד חברתה הטובה כדי להימנע ממריבות.</a:t>
            </a:r>
          </a:p>
          <a:p>
            <a:pPr marL="514350" indent="-514350" algn="r" rtl="1">
              <a:buAutoNum type="arabicPeriod"/>
            </a:pP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92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"/>
          <p:cNvSpPr txBox="1">
            <a:spLocks noGrp="1"/>
          </p:cNvSpPr>
          <p:nvPr>
            <p:ph type="title"/>
          </p:nvPr>
        </p:nvSpPr>
        <p:spPr>
          <a:xfrm>
            <a:off x="599767" y="188720"/>
            <a:ext cx="10697497" cy="14925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b="1" dirty="0"/>
              <a:t>בַּקֵּשׁ שָׁלוֹם </a:t>
            </a:r>
            <a:r>
              <a:rPr lang="he-IL" b="1" dirty="0" err="1"/>
              <a:t>וְרָדְפֵהו</a:t>
            </a:r>
            <a:r>
              <a:rPr lang="he-IL" b="1" dirty="0"/>
              <a:t>ּ</a:t>
            </a:r>
            <a:br>
              <a:rPr lang="he-IL" b="1" dirty="0"/>
            </a:br>
            <a:r>
              <a:rPr lang="he-IL" sz="3600" dirty="0"/>
              <a:t>נחשוב על ההבדל בין בקשת שלום לבין רדיפת שלום</a:t>
            </a:r>
            <a:endParaRPr sz="3600"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6909AB90-C5E6-4DB9-8F89-320B1F97051A}"/>
              </a:ext>
            </a:extLst>
          </p:cNvPr>
          <p:cNvSpPr/>
          <p:nvPr/>
        </p:nvSpPr>
        <p:spPr>
          <a:xfrm>
            <a:off x="481782" y="1979432"/>
            <a:ext cx="11267766" cy="4632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2"/>
                </a:solidFill>
                <a:latin typeface="Times New Roman" panose="02020603050405020304" pitchFamily="18" charset="0"/>
              </a:rPr>
              <a:t>אלון כיבה את הנרות על העוגה ואמר בלבו: "הלוואי שיהיה שלום".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"די תפסיקו לריב" אמרה רונית לאחיותיה.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2"/>
                </a:solidFill>
                <a:latin typeface="Times New Roman" panose="02020603050405020304" pitchFamily="18" charset="0"/>
              </a:rPr>
              <a:t>טל ארגנה פעילות למניעת רכילות בכיתתה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2"/>
                </a:solidFill>
                <a:latin typeface="Times New Roman" panose="02020603050405020304" pitchFamily="18" charset="0"/>
              </a:rPr>
              <a:t>מיכאל הקים בבית ספרו ועדה ליישוב סכסוכים.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בטקס של יום העצמאות הילדים שרו שיר על שלום.</a:t>
            </a:r>
          </a:p>
          <a:p>
            <a:pPr marL="514350" indent="-514350" algn="r" rtl="1"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תמר ויתרה על מקומה ליד חברתה הטובה כדי להימנע ממריבות.</a:t>
            </a:r>
          </a:p>
          <a:p>
            <a:pPr algn="r" rtl="1"/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algn="r" rtl="1"/>
            <a:r>
              <a:rPr lang="he-IL" sz="3600" dirty="0">
                <a:solidFill>
                  <a:schemeClr val="accent1"/>
                </a:solidFill>
                <a:latin typeface="Times New Roman" panose="02020603050405020304" pitchFamily="18" charset="0"/>
              </a:rPr>
              <a:t>  </a:t>
            </a:r>
          </a:p>
          <a:p>
            <a:pPr algn="r" rtl="1"/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3" name="תיבת טקסט 2">
            <a:extLst>
              <a:ext uri="{FF2B5EF4-FFF2-40B4-BE49-F238E27FC236}">
                <a16:creationId xmlns:a16="http://schemas.microsoft.com/office/drawing/2014/main" id="{566AD373-72AB-42AF-BAB5-8D2D9D213574}"/>
              </a:ext>
            </a:extLst>
          </p:cNvPr>
          <p:cNvSpPr txBox="1"/>
          <p:nvPr/>
        </p:nvSpPr>
        <p:spPr>
          <a:xfrm>
            <a:off x="4865910" y="5043948"/>
            <a:ext cx="4176143" cy="1077218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ctr"/>
            <a:r>
              <a:rPr lang="he-IL" sz="3200" b="1" dirty="0"/>
              <a:t>מפתח</a:t>
            </a:r>
          </a:p>
          <a:p>
            <a:pPr algn="r" rtl="1"/>
            <a:r>
              <a:rPr lang="he-IL" sz="3200" dirty="0">
                <a:solidFill>
                  <a:schemeClr val="accent6">
                    <a:lumMod val="75000"/>
                  </a:schemeClr>
                </a:solidFill>
              </a:rPr>
              <a:t>בקשת שלום </a:t>
            </a:r>
            <a:r>
              <a:rPr lang="he-IL" sz="3200" dirty="0">
                <a:solidFill>
                  <a:schemeClr val="accent1"/>
                </a:solidFill>
              </a:rPr>
              <a:t>רדיפת שלום</a:t>
            </a:r>
          </a:p>
        </p:txBody>
      </p:sp>
    </p:spTree>
    <p:extLst>
      <p:ext uri="{BB962C8B-B14F-4D97-AF65-F5344CB8AC3E}">
        <p14:creationId xmlns:p14="http://schemas.microsoft.com/office/powerpoint/2010/main" val="416752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8;p6">
            <a:extLst>
              <a:ext uri="{FF2B5EF4-FFF2-40B4-BE49-F238E27FC236}">
                <a16:creationId xmlns:a16="http://schemas.microsoft.com/office/drawing/2014/main" id="{FCDDD84A-7435-4264-A724-F067593E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79174" y="373165"/>
            <a:ext cx="6951408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שמירת הלשון מקדמת שלום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4" name="תמונה 3" descr="תמונה שמכילה שולחן, עפיפון, חדר, לבן&#10;&#10;התיאור נוצר באופן אוטומטי">
            <a:extLst>
              <a:ext uri="{FF2B5EF4-FFF2-40B4-BE49-F238E27FC236}">
                <a16:creationId xmlns:a16="http://schemas.microsoft.com/office/drawing/2014/main" id="{BEC812DA-B7A1-4BE3-A42C-4F667133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2992" y="1052052"/>
            <a:ext cx="9419304" cy="5338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22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132981" y="81679"/>
            <a:ext cx="8280000" cy="138921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שמירת הלשון מקדמת שלום!</a:t>
            </a:r>
            <a:br>
              <a:rPr lang="he-IL" dirty="0"/>
            </a:br>
            <a:r>
              <a:rPr lang="he-IL" dirty="0"/>
              <a:t>כיצד שומרים על הלשון?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idx="1"/>
          </p:nvPr>
        </p:nvSpPr>
        <p:spPr>
          <a:xfrm>
            <a:off x="5024284" y="1781840"/>
            <a:ext cx="6874655" cy="101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indent="0" algn="r"/>
            <a:endParaRPr lang="he-IL" sz="144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r>
              <a:rPr lang="he-IL" sz="32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198730C-93F4-4486-8962-4CEAEBF7B2B4}"/>
              </a:ext>
            </a:extLst>
          </p:cNvPr>
          <p:cNvSpPr/>
          <p:nvPr/>
        </p:nvSpPr>
        <p:spPr>
          <a:xfrm>
            <a:off x="293061" y="1816253"/>
            <a:ext cx="1157201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מי שנקלע לקבוצה שמרכלת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ינסה להפסיקה או יתרחק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 ימשוך תשומת לב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בדיחה מעליבה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מספרים רק אם מצחיקה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ב.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לא מספרים בכלל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כשאתם מתארחים ביום הולדת והעוגה קצת יבשה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תזהירו את כולם שלא יאכלו ממנה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 תגידו כלום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 הבנתם משהו בשיעור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תאשימו את המורה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ב.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תבקשו הסבר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כשהילדים בכיתה צוחקים על מי שטועה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תצחקו כמו כולם </a:t>
            </a:r>
          </a:p>
          <a:p>
            <a:pPr algn="r" rtl="1"/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ב.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תבקשו שיפסיקו </a:t>
            </a:r>
          </a:p>
          <a:p>
            <a:pPr marL="514350" indent="-514350" algn="r" rtl="1">
              <a:buAutoNum type="arabicPeriod"/>
            </a:pPr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תמונה 10">
            <a:extLst>
              <a:ext uri="{FF2B5EF4-FFF2-40B4-BE49-F238E27FC236}">
                <a16:creationId xmlns:a16="http://schemas.microsoft.com/office/drawing/2014/main" id="{98932D30-E7E4-4962-930F-7FC5C9637F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  <p:pic>
        <p:nvPicPr>
          <p:cNvPr id="12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43520623-F229-454E-9434-FA84B5BB5E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6745" y="5576148"/>
            <a:ext cx="2478510" cy="825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569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132981" y="346379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כיצד שומרים על הלשון? - בדיקה</a:t>
            </a:r>
            <a:endParaRPr dirty="0"/>
          </a:p>
        </p:txBody>
      </p:sp>
      <p:sp>
        <p:nvSpPr>
          <p:cNvPr id="279" name="Google Shape;279;p9"/>
          <p:cNvSpPr txBox="1">
            <a:spLocks noGrp="1"/>
          </p:cNvSpPr>
          <p:nvPr>
            <p:ph type="body" idx="1"/>
          </p:nvPr>
        </p:nvSpPr>
        <p:spPr>
          <a:xfrm>
            <a:off x="5024284" y="1781840"/>
            <a:ext cx="6874655" cy="1010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indent="0" algn="r"/>
            <a:endParaRPr lang="he-IL" sz="14400" b="1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endParaRPr lang="he-IL" sz="32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r>
              <a:rPr lang="he-IL" sz="3200" dirty="0">
                <a:solidFill>
                  <a:schemeClr val="accent1"/>
                </a:solidFill>
                <a:latin typeface="Times New Roman" panose="02020603050405020304" pitchFamily="18" charset="0"/>
              </a:rPr>
              <a:t>.</a:t>
            </a:r>
          </a:p>
          <a:p>
            <a:pPr marL="0" lvl="0" indent="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מלבן 8">
            <a:extLst>
              <a:ext uri="{FF2B5EF4-FFF2-40B4-BE49-F238E27FC236}">
                <a16:creationId xmlns:a16="http://schemas.microsoft.com/office/drawing/2014/main" id="{A198730C-93F4-4486-8962-4CEAEBF7B2B4}"/>
              </a:ext>
            </a:extLst>
          </p:cNvPr>
          <p:cNvSpPr/>
          <p:nvPr/>
        </p:nvSpPr>
        <p:spPr>
          <a:xfrm>
            <a:off x="293061" y="1816253"/>
            <a:ext cx="11572015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מי שנקלע לקבוצה שמרכלת </a:t>
            </a:r>
            <a:r>
              <a:rPr lang="he-IL" sz="33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ינסה להפסיקה או יתרחק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 ימשוך תשומת לב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בדיחה מעליבה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מספרים רק אם מצחיקה </a:t>
            </a:r>
            <a:r>
              <a:rPr lang="he-IL" sz="33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לא מספרים בכלל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כשאתם מתארחים ביום הולדת והעוגה קצת יבשה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 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תזהירו את כולם שלא יאכלו ממנה </a:t>
            </a:r>
            <a:r>
              <a:rPr lang="he-IL" sz="33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 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לא תגידו כלום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לא הבנתם משהו בשיעור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תאשימו את המורה </a:t>
            </a:r>
            <a:r>
              <a:rPr lang="he-IL" sz="33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תבקשו הסבר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כשהילדים בכיתה צוחקים על מי שטועה </a:t>
            </a:r>
            <a:r>
              <a:rPr lang="he-IL" sz="3300" dirty="0">
                <a:solidFill>
                  <a:srgbClr val="FF0000"/>
                </a:solidFill>
                <a:latin typeface="Times New Roman" panose="02020603050405020304" pitchFamily="18" charset="0"/>
              </a:rPr>
              <a:t>א.</a:t>
            </a: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 תצחקו כמו כולם</a:t>
            </a:r>
          </a:p>
          <a:p>
            <a:pPr algn="r" rtl="1"/>
            <a:r>
              <a:rPr lang="he-IL" sz="33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ב.</a:t>
            </a:r>
            <a:r>
              <a:rPr lang="he-IL" sz="3300" dirty="0">
                <a:solidFill>
                  <a:schemeClr val="accent1"/>
                </a:solidFill>
                <a:highlight>
                  <a:srgbClr val="FFFF00"/>
                </a:highlight>
                <a:latin typeface="Times New Roman" panose="02020603050405020304" pitchFamily="18" charset="0"/>
              </a:rPr>
              <a:t> תבקשו שיפסיקו </a:t>
            </a:r>
          </a:p>
          <a:p>
            <a:pPr marL="514350" indent="-514350" algn="r" rtl="1">
              <a:buAutoNum type="arabicPeriod"/>
            </a:pPr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078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chemeClr val="accent1"/>
                </a:solidFill>
              </a:rPr>
              <a:t>מה נלמד היום?</a:t>
            </a:r>
            <a:endParaRPr b="1" dirty="0">
              <a:solidFill>
                <a:schemeClr val="accent1"/>
              </a:solidFill>
            </a:endParaRPr>
          </a:p>
        </p:txBody>
      </p:sp>
      <p:sp>
        <p:nvSpPr>
          <p:cNvPr id="249" name="Google Shape;249;p6"/>
          <p:cNvSpPr txBox="1">
            <a:spLocks noGrp="1"/>
          </p:cNvSpPr>
          <p:nvPr>
            <p:ph type="body" idx="1"/>
          </p:nvPr>
        </p:nvSpPr>
        <p:spPr>
          <a:xfrm>
            <a:off x="566584" y="1451999"/>
            <a:ext cx="11058832" cy="5263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457200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נתחיל עם חידה על פתגם שקשור לשמירת הלשון</a:t>
            </a:r>
            <a:endParaRPr sz="33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נדון בפתגם ונתרגל את הנלמד</a:t>
            </a:r>
          </a:p>
          <a:p>
            <a:pPr marL="457200" lvl="0" indent="-4572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נלמד את השיר "מי האיש החפץ חיים", נדון בו ונתרגל את הנלמד</a:t>
            </a:r>
          </a:p>
          <a:p>
            <a:pPr marL="457200" lvl="0" indent="-4572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נכין הפתעה קטנה למשפחה</a:t>
            </a:r>
          </a:p>
          <a:p>
            <a:pPr marL="457200" lvl="0" indent="-4572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נעסוק בביטויים בשיר ונלמד על הקשר שלהם לשמירת הלשון</a:t>
            </a:r>
          </a:p>
          <a:p>
            <a:pPr marL="457200" lvl="0" indent="-4572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נשמע סיפור על כיתה אחת</a:t>
            </a:r>
          </a:p>
          <a:p>
            <a:pPr marL="457200" lvl="0" indent="-4572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r>
              <a:rPr lang="he-IL" sz="33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נסכם את הנלמד עם שאלון </a:t>
            </a:r>
            <a:r>
              <a:rPr lang="he-IL" sz="33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קצר</a:t>
            </a:r>
            <a:endParaRPr lang="he-IL" sz="3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endParaRPr lang="he-IL" sz="3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Char char="•"/>
            </a:pPr>
            <a:endParaRPr lang="he-IL" sz="3600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279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dirty="0">
              <a:latin typeface="Guttman Drogolin" pitchFamily="2" charset="-79"/>
              <a:cs typeface="Guttman Drogolin" pitchFamily="2" charset="-79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8;p6">
            <a:extLst>
              <a:ext uri="{FF2B5EF4-FFF2-40B4-BE49-F238E27FC236}">
                <a16:creationId xmlns:a16="http://schemas.microsoft.com/office/drawing/2014/main" id="{FCDDD84A-7435-4264-A724-F067593E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54938" y="480885"/>
            <a:ext cx="9379976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שמירת הלשון מקדמת שלום וגם חוכמה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4" name="תמונה 3" descr="תמונה שמכילה שולחן, עפיפון, חדר, לבן&#10;&#10;התיאור נוצר באופן אוטומטי">
            <a:extLst>
              <a:ext uri="{FF2B5EF4-FFF2-40B4-BE49-F238E27FC236}">
                <a16:creationId xmlns:a16="http://schemas.microsoft.com/office/drawing/2014/main" id="{BEC812DA-B7A1-4BE3-A42C-4F6671330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8812" y="1145919"/>
            <a:ext cx="6676102" cy="5338916"/>
          </a:xfrm>
          <a:prstGeom prst="rect">
            <a:avLst/>
          </a:prstGeom>
        </p:spPr>
      </p:pic>
      <p:sp>
        <p:nvSpPr>
          <p:cNvPr id="2" name="בועת מחשבה: ענן 1">
            <a:extLst>
              <a:ext uri="{FF2B5EF4-FFF2-40B4-BE49-F238E27FC236}">
                <a16:creationId xmlns:a16="http://schemas.microsoft.com/office/drawing/2014/main" id="{39FDCCF6-3A91-4E29-8C42-28A5E3CECE21}"/>
              </a:ext>
            </a:extLst>
          </p:cNvPr>
          <p:cNvSpPr/>
          <p:nvPr/>
        </p:nvSpPr>
        <p:spPr>
          <a:xfrm>
            <a:off x="373628" y="1661653"/>
            <a:ext cx="4001726" cy="2821858"/>
          </a:xfrm>
          <a:prstGeom prst="cloudCallout">
            <a:avLst>
              <a:gd name="adj1" fmla="val 94559"/>
              <a:gd name="adj2" fmla="val 2111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solidFill>
                  <a:schemeClr val="accent1"/>
                </a:solidFill>
              </a:rPr>
              <a:t>זכור, סייג לחוכמה שתיקה!</a:t>
            </a:r>
          </a:p>
        </p:txBody>
      </p:sp>
    </p:spTree>
    <p:extLst>
      <p:ext uri="{BB962C8B-B14F-4D97-AF65-F5344CB8AC3E}">
        <p14:creationId xmlns:p14="http://schemas.microsoft.com/office/powerpoint/2010/main" val="1080848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תמונה 7">
            <a:extLst>
              <a:ext uri="{FF2B5EF4-FFF2-40B4-BE49-F238E27FC236}">
                <a16:creationId xmlns:a16="http://schemas.microsoft.com/office/drawing/2014/main" id="{F5D0CCE9-CA76-4CBF-9C51-104EDEC1A1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812" y="1671484"/>
            <a:ext cx="4837837" cy="4350774"/>
          </a:xfrm>
          <a:prstGeom prst="rect">
            <a:avLst/>
          </a:prstGeom>
        </p:spPr>
      </p:pic>
      <p:sp>
        <p:nvSpPr>
          <p:cNvPr id="16" name="Google Shape;248;p6">
            <a:extLst>
              <a:ext uri="{FF2B5EF4-FFF2-40B4-BE49-F238E27FC236}">
                <a16:creationId xmlns:a16="http://schemas.microsoft.com/office/drawing/2014/main" id="{FCDDD84A-7435-4264-A724-F067593E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406012" y="613781"/>
            <a:ext cx="9379976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4000" b="1" dirty="0">
                <a:solidFill>
                  <a:schemeClr val="accent1"/>
                </a:solidFill>
              </a:rPr>
              <a:t>שמירת הלשון מקדמת שלום וגם חוכמה</a:t>
            </a:r>
            <a:endParaRPr sz="4000" b="1" dirty="0">
              <a:solidFill>
                <a:schemeClr val="accent1"/>
              </a:solidFill>
            </a:endParaRPr>
          </a:p>
        </p:txBody>
      </p:sp>
      <p:sp>
        <p:nvSpPr>
          <p:cNvPr id="2" name="בועת מחשבה: ענן 1">
            <a:extLst>
              <a:ext uri="{FF2B5EF4-FFF2-40B4-BE49-F238E27FC236}">
                <a16:creationId xmlns:a16="http://schemas.microsoft.com/office/drawing/2014/main" id="{39FDCCF6-3A91-4E29-8C42-28A5E3CECE21}"/>
              </a:ext>
            </a:extLst>
          </p:cNvPr>
          <p:cNvSpPr/>
          <p:nvPr/>
        </p:nvSpPr>
        <p:spPr>
          <a:xfrm>
            <a:off x="7855972" y="2094271"/>
            <a:ext cx="4031226" cy="3325370"/>
          </a:xfrm>
          <a:prstGeom prst="cloudCallout">
            <a:avLst>
              <a:gd name="adj1" fmla="val -70793"/>
              <a:gd name="adj2" fmla="val -265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solidFill>
                  <a:schemeClr val="accent1"/>
                </a:solidFill>
              </a:rPr>
              <a:t>תודה שנשארת אתי עד שנרגעתי ולמדתי לנהוג בחכמה. </a:t>
            </a:r>
          </a:p>
        </p:txBody>
      </p:sp>
      <p:sp>
        <p:nvSpPr>
          <p:cNvPr id="10" name="בועת מחשבה: ענן 9">
            <a:extLst>
              <a:ext uri="{FF2B5EF4-FFF2-40B4-BE49-F238E27FC236}">
                <a16:creationId xmlns:a16="http://schemas.microsoft.com/office/drawing/2014/main" id="{344272A5-7974-4635-B15F-4FFEB965A97C}"/>
              </a:ext>
            </a:extLst>
          </p:cNvPr>
          <p:cNvSpPr/>
          <p:nvPr/>
        </p:nvSpPr>
        <p:spPr>
          <a:xfrm>
            <a:off x="235974" y="1671484"/>
            <a:ext cx="2487561" cy="3325370"/>
          </a:xfrm>
          <a:prstGeom prst="cloudCallout">
            <a:avLst>
              <a:gd name="adj1" fmla="val 100935"/>
              <a:gd name="adj2" fmla="val -938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3300" dirty="0">
                <a:solidFill>
                  <a:schemeClr val="accent1"/>
                </a:solidFill>
              </a:rPr>
              <a:t>כזה אני, רודף שלום...</a:t>
            </a:r>
          </a:p>
        </p:txBody>
      </p:sp>
    </p:spTree>
    <p:extLst>
      <p:ext uri="{BB962C8B-B14F-4D97-AF65-F5344CB8AC3E}">
        <p14:creationId xmlns:p14="http://schemas.microsoft.com/office/powerpoint/2010/main" val="108253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קבוצה 2"/>
          <p:cNvGrpSpPr/>
          <p:nvPr/>
        </p:nvGrpSpPr>
        <p:grpSpPr>
          <a:xfrm>
            <a:off x="7836309" y="468261"/>
            <a:ext cx="4245929" cy="6168513"/>
            <a:chOff x="7836309" y="468261"/>
            <a:chExt cx="4245929" cy="6168513"/>
          </a:xfrm>
        </p:grpSpPr>
        <p:pic>
          <p:nvPicPr>
            <p:cNvPr id="7" name="תמונה 6" descr="תמונה שמכילה אדם, מקורה, ילד, קטן&#10;&#10;התיאור נוצר באופן אוטומטי">
              <a:extLst>
                <a:ext uri="{FF2B5EF4-FFF2-40B4-BE49-F238E27FC236}">
                  <a16:creationId xmlns:a16="http://schemas.microsoft.com/office/drawing/2014/main" id="{453513C9-F406-4932-B03B-9D93DB8ECC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36309" y="468261"/>
              <a:ext cx="4245929" cy="6168513"/>
            </a:xfrm>
            <a:prstGeom prst="rect">
              <a:avLst/>
            </a:prstGeom>
          </p:spPr>
        </p:pic>
        <p:pic>
          <p:nvPicPr>
            <p:cNvPr id="6" name="תמונה 5" descr="תמונה שמכילה אדם, מקורה, ילד, קטן&#10;&#10;התיאור נוצר באופן אוטומטי">
              <a:extLst>
                <a:ext uri="{FF2B5EF4-FFF2-40B4-BE49-F238E27FC236}">
                  <a16:creationId xmlns:a16="http://schemas.microsoft.com/office/drawing/2014/main" id="{453513C9-F406-4932-B03B-9D93DB8EC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25"/>
                      </a14:imgEffect>
                    </a14:imgLayer>
                  </a14:imgProps>
                </a:ext>
              </a:extLst>
            </a:blip>
            <a:srcRect t="38644" r="81507" b="49533"/>
            <a:stretch/>
          </p:blipFill>
          <p:spPr>
            <a:xfrm>
              <a:off x="7836309" y="2852056"/>
              <a:ext cx="785178" cy="729343"/>
            </a:xfrm>
            <a:prstGeom prst="ellipse">
              <a:avLst/>
            </a:prstGeom>
          </p:spPr>
        </p:pic>
        <p:pic>
          <p:nvPicPr>
            <p:cNvPr id="8" name="תמונה 7" descr="תמונה שמכילה אדם, מקורה, ילד, קטן&#10;&#10;התיאור נוצר באופן אוטומטי">
              <a:extLst>
                <a:ext uri="{FF2B5EF4-FFF2-40B4-BE49-F238E27FC236}">
                  <a16:creationId xmlns:a16="http://schemas.microsoft.com/office/drawing/2014/main" id="{453513C9-F406-4932-B03B-9D93DB8EC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0"/>
                      </a14:imgEffect>
                    </a14:imgLayer>
                  </a14:imgProps>
                </a:ext>
              </a:extLst>
            </a:blip>
            <a:srcRect l="58487" t="40586" r="29463" b="51120"/>
            <a:stretch/>
          </p:blipFill>
          <p:spPr>
            <a:xfrm>
              <a:off x="10319657" y="2971800"/>
              <a:ext cx="511629" cy="511629"/>
            </a:xfrm>
            <a:prstGeom prst="ellipse">
              <a:avLst/>
            </a:prstGeom>
          </p:spPr>
        </p:pic>
        <p:pic>
          <p:nvPicPr>
            <p:cNvPr id="9" name="תמונה 8" descr="תמונה שמכילה אדם, מקורה, ילד, קטן&#10;&#10;התיאור נוצר באופן אוטומטי">
              <a:extLst>
                <a:ext uri="{FF2B5EF4-FFF2-40B4-BE49-F238E27FC236}">
                  <a16:creationId xmlns:a16="http://schemas.microsoft.com/office/drawing/2014/main" id="{453513C9-F406-4932-B03B-9D93DB8ECC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0"/>
                      </a14:imgEffect>
                    </a14:imgLayer>
                  </a14:imgProps>
                </a:ext>
              </a:extLst>
            </a:blip>
            <a:srcRect l="81049" t="42941" r="5875" b="47000"/>
            <a:stretch/>
          </p:blipFill>
          <p:spPr>
            <a:xfrm>
              <a:off x="11299372" y="3124199"/>
              <a:ext cx="555171" cy="620486"/>
            </a:xfrm>
            <a:prstGeom prst="ellipse">
              <a:avLst/>
            </a:prstGeom>
          </p:spPr>
        </p:pic>
      </p:grpSp>
      <p:grpSp>
        <p:nvGrpSpPr>
          <p:cNvPr id="2" name="קבוצה 1"/>
          <p:cNvGrpSpPr/>
          <p:nvPr/>
        </p:nvGrpSpPr>
        <p:grpSpPr>
          <a:xfrm>
            <a:off x="294967" y="468261"/>
            <a:ext cx="4483510" cy="6168513"/>
            <a:chOff x="294967" y="468261"/>
            <a:chExt cx="4483510" cy="6168513"/>
          </a:xfrm>
        </p:grpSpPr>
        <p:pic>
          <p:nvPicPr>
            <p:cNvPr id="5" name="תמונה 4" descr="תמונה שמכילה מקורה, אדם, שולחן, ישיבה&#10;&#10;התיאור נוצר באופן אוטומטי">
              <a:extLst>
                <a:ext uri="{FF2B5EF4-FFF2-40B4-BE49-F238E27FC236}">
                  <a16:creationId xmlns:a16="http://schemas.microsoft.com/office/drawing/2014/main" id="{3E24BE7A-7FBA-4B2B-8835-FB5271DA59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4967" y="468261"/>
              <a:ext cx="4483510" cy="6168513"/>
            </a:xfrm>
            <a:prstGeom prst="rect">
              <a:avLst/>
            </a:prstGeom>
          </p:spPr>
        </p:pic>
        <p:pic>
          <p:nvPicPr>
            <p:cNvPr id="11" name="תמונה 10" descr="תמונה שמכילה מקורה, אדם, שולחן, ישיבה&#10;&#10;התיאור נוצר באופן אוטומטי">
              <a:extLst>
                <a:ext uri="{FF2B5EF4-FFF2-40B4-BE49-F238E27FC236}">
                  <a16:creationId xmlns:a16="http://schemas.microsoft.com/office/drawing/2014/main" id="{3E24BE7A-7FBA-4B2B-8835-FB5271DA5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6532" t="33001" r="85213" b="61176"/>
            <a:stretch/>
          </p:blipFill>
          <p:spPr>
            <a:xfrm>
              <a:off x="587828" y="2492829"/>
              <a:ext cx="370115" cy="359228"/>
            </a:xfrm>
            <a:prstGeom prst="ellipse">
              <a:avLst/>
            </a:prstGeom>
          </p:spPr>
        </p:pic>
        <p:pic>
          <p:nvPicPr>
            <p:cNvPr id="12" name="תמונה 11" descr="תמונה שמכילה מקורה, אדם, שולחן, ישיבה&#10;&#10;התיאור נוצר באופן אוטומטי">
              <a:extLst>
                <a:ext uri="{FF2B5EF4-FFF2-40B4-BE49-F238E27FC236}">
                  <a16:creationId xmlns:a16="http://schemas.microsoft.com/office/drawing/2014/main" id="{3E24BE7A-7FBA-4B2B-8835-FB5271DA5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15"/>
                      </a14:imgEffect>
                    </a14:imgLayer>
                  </a14:imgProps>
                </a:ext>
              </a:extLst>
            </a:blip>
            <a:srcRect l="24146" t="34939" r="53274" b="53766"/>
            <a:stretch/>
          </p:blipFill>
          <p:spPr>
            <a:xfrm>
              <a:off x="1371599" y="2634343"/>
              <a:ext cx="1012372" cy="696686"/>
            </a:xfrm>
            <a:prstGeom prst="ellipse">
              <a:avLst/>
            </a:prstGeom>
          </p:spPr>
        </p:pic>
        <p:pic>
          <p:nvPicPr>
            <p:cNvPr id="13" name="תמונה 12" descr="תמונה שמכילה מקורה, אדם, שולחן, ישיבה&#10;&#10;התיאור נוצר באופן אוטומטי">
              <a:extLst>
                <a:ext uri="{FF2B5EF4-FFF2-40B4-BE49-F238E27FC236}">
                  <a16:creationId xmlns:a16="http://schemas.microsoft.com/office/drawing/2014/main" id="{3E24BE7A-7FBA-4B2B-8835-FB5271DA5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54120" t="30527" r="33012" b="60121"/>
            <a:stretch/>
          </p:blipFill>
          <p:spPr>
            <a:xfrm>
              <a:off x="2721429" y="2340429"/>
              <a:ext cx="576942" cy="576942"/>
            </a:xfrm>
            <a:prstGeom prst="ellipse">
              <a:avLst/>
            </a:prstGeom>
          </p:spPr>
        </p:pic>
        <p:pic>
          <p:nvPicPr>
            <p:cNvPr id="14" name="תמונה 13" descr="תמונה שמכילה מקורה, אדם, שולחן, ישיבה&#10;&#10;התיאור נוצר באופן אוטומטי">
              <a:extLst>
                <a:ext uri="{FF2B5EF4-FFF2-40B4-BE49-F238E27FC236}">
                  <a16:creationId xmlns:a16="http://schemas.microsoft.com/office/drawing/2014/main" id="{3E24BE7A-7FBA-4B2B-8835-FB5271DA59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15"/>
                      </a14:imgEffect>
                    </a14:imgLayer>
                  </a14:imgProps>
                </a:ext>
              </a:extLst>
            </a:blip>
            <a:srcRect l="60432" t="39764" r="25972" b="49471"/>
            <a:stretch/>
          </p:blipFill>
          <p:spPr>
            <a:xfrm>
              <a:off x="3004457" y="2917370"/>
              <a:ext cx="609600" cy="664029"/>
            </a:xfrm>
            <a:prstGeom prst="ellipse">
              <a:avLst/>
            </a:prstGeom>
          </p:spPr>
        </p:pic>
      </p:grpSp>
      <p:sp>
        <p:nvSpPr>
          <p:cNvPr id="10" name="בועת דיבור: אליפסה 9">
            <a:extLst>
              <a:ext uri="{FF2B5EF4-FFF2-40B4-BE49-F238E27FC236}">
                <a16:creationId xmlns:a16="http://schemas.microsoft.com/office/drawing/2014/main" id="{5E6E0812-E72F-4280-9683-E4E8A8F56613}"/>
              </a:ext>
            </a:extLst>
          </p:cNvPr>
          <p:cNvSpPr/>
          <p:nvPr/>
        </p:nvSpPr>
        <p:spPr>
          <a:xfrm>
            <a:off x="3913239" y="468261"/>
            <a:ext cx="4365522" cy="2601299"/>
          </a:xfrm>
          <a:prstGeom prst="wedgeEllipseCallout">
            <a:avLst>
              <a:gd name="adj1" fmla="val 42338"/>
              <a:gd name="adj2" fmla="val 55460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he-IL" sz="40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נשמע סיפור:</a:t>
            </a:r>
          </a:p>
          <a:p>
            <a:pPr algn="ctr"/>
            <a:r>
              <a:rPr lang="he-IL" sz="4000" b="1" dirty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פעילות של שתיקה</a:t>
            </a:r>
          </a:p>
        </p:txBody>
      </p:sp>
    </p:spTree>
    <p:extLst>
      <p:ext uri="{BB962C8B-B14F-4D97-AF65-F5344CB8AC3E}">
        <p14:creationId xmlns:p14="http://schemas.microsoft.com/office/powerpoint/2010/main" val="41616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8;p6">
            <a:extLst>
              <a:ext uri="{FF2B5EF4-FFF2-40B4-BE49-F238E27FC236}">
                <a16:creationId xmlns:a16="http://schemas.microsoft.com/office/drawing/2014/main" id="{FCDDD84A-7435-4264-A724-F067593E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22322" y="294507"/>
            <a:ext cx="8593393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בגינה מתבוננים, מקשיבים ועובדים</a:t>
            </a:r>
            <a:endParaRPr b="1" dirty="0">
              <a:solidFill>
                <a:schemeClr val="accent1"/>
              </a:solidFill>
            </a:endParaRPr>
          </a:p>
        </p:txBody>
      </p:sp>
      <p:grpSp>
        <p:nvGrpSpPr>
          <p:cNvPr id="2" name="קבוצה 1"/>
          <p:cNvGrpSpPr/>
          <p:nvPr/>
        </p:nvGrpSpPr>
        <p:grpSpPr>
          <a:xfrm>
            <a:off x="3534698" y="1119085"/>
            <a:ext cx="4572000" cy="5171767"/>
            <a:chOff x="3534698" y="1119085"/>
            <a:chExt cx="4572000" cy="5171767"/>
          </a:xfrm>
        </p:grpSpPr>
        <p:pic>
          <p:nvPicPr>
            <p:cNvPr id="3" name="תמונה 2" descr="תמונה שמכילה אדם, חוץ, שולחן, מזון&#10;&#10;התיאור נוצר באופן אוטומטי">
              <a:extLst>
                <a:ext uri="{FF2B5EF4-FFF2-40B4-BE49-F238E27FC236}">
                  <a16:creationId xmlns:a16="http://schemas.microsoft.com/office/drawing/2014/main" id="{D8646C78-D2D9-4E6C-91D8-591CDB2D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34698" y="1119085"/>
              <a:ext cx="4572000" cy="5171767"/>
            </a:xfrm>
            <a:prstGeom prst="rect">
              <a:avLst/>
            </a:prstGeom>
          </p:spPr>
        </p:pic>
        <p:pic>
          <p:nvPicPr>
            <p:cNvPr id="4" name="תמונה 3" descr="תמונה שמכילה אדם, חוץ, שולחן, מזון&#10;&#10;התיאור נוצר באופן אוטומטי">
              <a:extLst>
                <a:ext uri="{FF2B5EF4-FFF2-40B4-BE49-F238E27FC236}">
                  <a16:creationId xmlns:a16="http://schemas.microsoft.com/office/drawing/2014/main" id="{D8646C78-D2D9-4E6C-91D8-591CDB2D0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0"/>
                      </a14:imgEffect>
                    </a14:imgLayer>
                  </a14:imgProps>
                </a:ext>
              </a:extLst>
            </a:blip>
            <a:srcRect t="9724" r="65169" b="43548"/>
            <a:stretch/>
          </p:blipFill>
          <p:spPr>
            <a:xfrm>
              <a:off x="3534698" y="1621971"/>
              <a:ext cx="1592473" cy="2416629"/>
            </a:xfrm>
            <a:prstGeom prst="ellipse">
              <a:avLst/>
            </a:prstGeom>
          </p:spPr>
        </p:pic>
        <p:pic>
          <p:nvPicPr>
            <p:cNvPr id="5" name="תמונה 4" descr="תמונה שמכילה אדם, חוץ, שולחן, מזון&#10;&#10;התיאור נוצר באופן אוטומטי">
              <a:extLst>
                <a:ext uri="{FF2B5EF4-FFF2-40B4-BE49-F238E27FC236}">
                  <a16:creationId xmlns:a16="http://schemas.microsoft.com/office/drawing/2014/main" id="{D8646C78-D2D9-4E6C-91D8-591CDB2D0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/>
                      </a14:imgEffect>
                    </a14:imgLayer>
                  </a14:imgProps>
                </a:ext>
              </a:extLst>
            </a:blip>
            <a:srcRect l="46736" t="16880" r="34931" b="66281"/>
            <a:stretch/>
          </p:blipFill>
          <p:spPr>
            <a:xfrm>
              <a:off x="5638798" y="1992086"/>
              <a:ext cx="838201" cy="870858"/>
            </a:xfrm>
            <a:prstGeom prst="rect">
              <a:avLst/>
            </a:prstGeom>
          </p:spPr>
        </p:pic>
        <p:pic>
          <p:nvPicPr>
            <p:cNvPr id="6" name="תמונה 5" descr="תמונה שמכילה אדם, חוץ, שולחן, מזון&#10;&#10;התיאור נוצר באופן אוטומטי">
              <a:extLst>
                <a:ext uri="{FF2B5EF4-FFF2-40B4-BE49-F238E27FC236}">
                  <a16:creationId xmlns:a16="http://schemas.microsoft.com/office/drawing/2014/main" id="{D8646C78-D2D9-4E6C-91D8-591CDB2D0F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15"/>
                      </a14:imgEffect>
                    </a14:imgLayer>
                  </a14:imgProps>
                </a:ext>
              </a:extLst>
            </a:blip>
            <a:srcRect l="89117" t="16880" r="645" b="71543"/>
            <a:stretch/>
          </p:blipFill>
          <p:spPr>
            <a:xfrm>
              <a:off x="7620000" y="1992086"/>
              <a:ext cx="468086" cy="5987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57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248;p6">
            <a:extLst>
              <a:ext uri="{FF2B5EF4-FFF2-40B4-BE49-F238E27FC236}">
                <a16:creationId xmlns:a16="http://schemas.microsoft.com/office/drawing/2014/main" id="{FCDDD84A-7435-4264-A724-F067593E6B7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12024" y="209599"/>
            <a:ext cx="6567951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שקט... לומדים</a:t>
            </a:r>
            <a:endParaRPr b="1" dirty="0">
              <a:solidFill>
                <a:schemeClr val="accent1"/>
              </a:solidFill>
            </a:endParaRPr>
          </a:p>
        </p:txBody>
      </p:sp>
      <p:grpSp>
        <p:nvGrpSpPr>
          <p:cNvPr id="4" name="קבוצה 3"/>
          <p:cNvGrpSpPr/>
          <p:nvPr/>
        </p:nvGrpSpPr>
        <p:grpSpPr>
          <a:xfrm>
            <a:off x="7312741" y="1235968"/>
            <a:ext cx="4399797" cy="5331544"/>
            <a:chOff x="7312741" y="1235968"/>
            <a:chExt cx="4399797" cy="5331544"/>
          </a:xfrm>
        </p:grpSpPr>
        <p:pic>
          <p:nvPicPr>
            <p:cNvPr id="5" name="תמונה 4" descr="תמונה שמכילה ילד, קטן, מטבח, מקרר&#10;&#10;התיאור נוצר באופן אוטומטי">
              <a:extLst>
                <a:ext uri="{FF2B5EF4-FFF2-40B4-BE49-F238E27FC236}">
                  <a16:creationId xmlns:a16="http://schemas.microsoft.com/office/drawing/2014/main" id="{C5C8272B-8212-4DCE-B26D-48EB853BC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846868" y="1701841"/>
              <a:ext cx="5331544" cy="4399797"/>
            </a:xfrm>
            <a:prstGeom prst="rect">
              <a:avLst/>
            </a:prstGeom>
          </p:spPr>
        </p:pic>
        <p:pic>
          <p:nvPicPr>
            <p:cNvPr id="6" name="תמונה 5" descr="תמונה שמכילה ילד, קטן, מטבח, מקרר&#10;&#10;התיאור נוצר באופן אוטומטי">
              <a:extLst>
                <a:ext uri="{FF2B5EF4-FFF2-40B4-BE49-F238E27FC236}">
                  <a16:creationId xmlns:a16="http://schemas.microsoft.com/office/drawing/2014/main" id="{C5C8272B-8212-4DCE-B26D-48EB853BC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55"/>
                      </a14:imgEffect>
                    </a14:imgLayer>
                  </a14:imgProps>
                </a:ext>
              </a:extLst>
            </a:blip>
            <a:srcRect l="49455" t="48677" r="33879" b="30868"/>
            <a:stretch/>
          </p:blipFill>
          <p:spPr>
            <a:xfrm rot="5400000">
              <a:off x="8701656" y="3896296"/>
              <a:ext cx="849086" cy="859972"/>
            </a:xfrm>
            <a:prstGeom prst="ellipse">
              <a:avLst/>
            </a:prstGeom>
          </p:spPr>
        </p:pic>
        <p:pic>
          <p:nvPicPr>
            <p:cNvPr id="7" name="תמונה 6" descr="תמונה שמכילה ילד, קטן, מטבח, מקרר&#10;&#10;התיאור נוצר באופן אוטומטי">
              <a:extLst>
                <a:ext uri="{FF2B5EF4-FFF2-40B4-BE49-F238E27FC236}">
                  <a16:creationId xmlns:a16="http://schemas.microsoft.com/office/drawing/2014/main" id="{C5C8272B-8212-4DCE-B26D-48EB853BC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artisticBlur radius="31"/>
                      </a14:imgEffect>
                    </a14:imgLayer>
                  </a14:imgProps>
                </a:ext>
              </a:extLst>
            </a:blip>
            <a:srcRect l="27972" t="59604" r="58145" b="25798"/>
            <a:stretch/>
          </p:blipFill>
          <p:spPr>
            <a:xfrm rot="5400000">
              <a:off x="8400826" y="2807726"/>
              <a:ext cx="740227" cy="642258"/>
            </a:xfrm>
            <a:prstGeom prst="ellipse">
              <a:avLst/>
            </a:prstGeom>
          </p:spPr>
        </p:pic>
      </p:grpSp>
      <p:grpSp>
        <p:nvGrpSpPr>
          <p:cNvPr id="2" name="קבוצה 1"/>
          <p:cNvGrpSpPr/>
          <p:nvPr/>
        </p:nvGrpSpPr>
        <p:grpSpPr>
          <a:xfrm>
            <a:off x="302408" y="1034177"/>
            <a:ext cx="5019232" cy="5735125"/>
            <a:chOff x="302408" y="1034177"/>
            <a:chExt cx="5019232" cy="5735125"/>
          </a:xfrm>
        </p:grpSpPr>
        <p:pic>
          <p:nvPicPr>
            <p:cNvPr id="3" name="תמונה 2" descr="תמונה שמכילה מקורה, אדם, ישיבה, כסא&#10;&#10;התיאור נוצר באופן אוטומטי">
              <a:extLst>
                <a:ext uri="{FF2B5EF4-FFF2-40B4-BE49-F238E27FC236}">
                  <a16:creationId xmlns:a16="http://schemas.microsoft.com/office/drawing/2014/main" id="{847F533F-2E19-41CD-BAF1-2BF67648B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02408" y="1034177"/>
              <a:ext cx="5019232" cy="5735125"/>
            </a:xfrm>
            <a:prstGeom prst="rect">
              <a:avLst/>
            </a:prstGeom>
          </p:spPr>
        </p:pic>
        <p:pic>
          <p:nvPicPr>
            <p:cNvPr id="8" name="תמונה 7" descr="תמונה שמכילה מקורה, אדם, ישיבה, כסא&#10;&#10;התיאור נוצר באופן אוטומטי">
              <a:extLst>
                <a:ext uri="{FF2B5EF4-FFF2-40B4-BE49-F238E27FC236}">
                  <a16:creationId xmlns:a16="http://schemas.microsoft.com/office/drawing/2014/main" id="{847F533F-2E19-41CD-BAF1-2BF67648B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30"/>
                      </a14:imgEffect>
                    </a14:imgLayer>
                  </a14:imgProps>
                </a:ext>
              </a:extLst>
            </a:blip>
            <a:srcRect l="39737" t="26572" r="49853" b="64507"/>
            <a:stretch/>
          </p:blipFill>
          <p:spPr>
            <a:xfrm>
              <a:off x="2296886" y="2558143"/>
              <a:ext cx="522514" cy="511628"/>
            </a:xfrm>
            <a:prstGeom prst="ellipse">
              <a:avLst/>
            </a:prstGeom>
          </p:spPr>
        </p:pic>
        <p:pic>
          <p:nvPicPr>
            <p:cNvPr id="9" name="תמונה 8" descr="תמונה שמכילה מקורה, אדם, ישיבה, כסא&#10;&#10;התיאור נוצר באופן אוטומטי">
              <a:extLst>
                <a:ext uri="{FF2B5EF4-FFF2-40B4-BE49-F238E27FC236}">
                  <a16:creationId xmlns:a16="http://schemas.microsoft.com/office/drawing/2014/main" id="{847F533F-2E19-41CD-BAF1-2BF67648B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30"/>
                      </a14:imgEffect>
                    </a14:imgLayer>
                  </a14:imgProps>
                </a:ext>
              </a:extLst>
            </a:blip>
            <a:srcRect l="25640" t="28661" r="64167" b="61280"/>
            <a:stretch/>
          </p:blipFill>
          <p:spPr>
            <a:xfrm>
              <a:off x="1589314" y="2677886"/>
              <a:ext cx="511629" cy="576944"/>
            </a:xfrm>
            <a:prstGeom prst="rect">
              <a:avLst/>
            </a:prstGeom>
          </p:spPr>
        </p:pic>
        <p:pic>
          <p:nvPicPr>
            <p:cNvPr id="10" name="תמונה 9" descr="תמונה שמכילה מקורה, אדם, ישיבה, כסא&#10;&#10;התיאור נוצר באופן אוטומטי">
              <a:extLst>
                <a:ext uri="{FF2B5EF4-FFF2-40B4-BE49-F238E27FC236}">
                  <a16:creationId xmlns:a16="http://schemas.microsoft.com/office/drawing/2014/main" id="{847F533F-2E19-41CD-BAF1-2BF67648B9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artisticBlur radius="30"/>
                      </a14:imgEffect>
                    </a14:imgLayer>
                  </a14:imgProps>
                </a:ext>
              </a:extLst>
            </a:blip>
            <a:srcRect l="51231" t="30795" r="24261" b="54210"/>
            <a:stretch/>
          </p:blipFill>
          <p:spPr>
            <a:xfrm>
              <a:off x="2873829" y="2797629"/>
              <a:ext cx="1230086" cy="85997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28283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3913237" y="227476"/>
            <a:ext cx="3448665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sz="4000" b="1" dirty="0">
                <a:solidFill>
                  <a:schemeClr val="accent1"/>
                </a:solidFill>
              </a:rPr>
              <a:t>שאלון מסכם</a:t>
            </a:r>
            <a:endParaRPr sz="4000"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9D386626-1F32-4834-87A7-42459166D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479885"/>
              </p:ext>
            </p:extLst>
          </p:nvPr>
        </p:nvGraphicFramePr>
        <p:xfrm>
          <a:off x="1091381" y="1052055"/>
          <a:ext cx="9625780" cy="5447037"/>
        </p:xfrm>
        <a:graphic>
          <a:graphicData uri="http://schemas.openxmlformats.org/drawingml/2006/table">
            <a:tbl>
              <a:tblPr rtl="1" firstRow="1" firstCol="1" bandRow="1"/>
              <a:tblGrid>
                <a:gridCol w="7450769">
                  <a:extLst>
                    <a:ext uri="{9D8B030D-6E8A-4147-A177-3AD203B41FA5}">
                      <a16:colId xmlns:a16="http://schemas.microsoft.com/office/drawing/2014/main" val="1059754686"/>
                    </a:ext>
                  </a:extLst>
                </a:gridCol>
                <a:gridCol w="1103507">
                  <a:extLst>
                    <a:ext uri="{9D8B030D-6E8A-4147-A177-3AD203B41FA5}">
                      <a16:colId xmlns:a16="http://schemas.microsoft.com/office/drawing/2014/main" val="561762158"/>
                    </a:ext>
                  </a:extLst>
                </a:gridCol>
                <a:gridCol w="1071504">
                  <a:extLst>
                    <a:ext uri="{9D8B030D-6E8A-4147-A177-3AD203B41FA5}">
                      <a16:colId xmlns:a16="http://schemas.microsoft.com/office/drawing/2014/main" val="64823374"/>
                    </a:ext>
                  </a:extLst>
                </a:gridCol>
              </a:tblGrid>
              <a:tr h="103966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למדנו בשיעור ש...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נכון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לא נכון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539131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סייג זה גדר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31714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"חפץ חיים" פירושו רוצה לבלות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420124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שתיקה יכולה לשפר את החכמה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922302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שמירת הלשון מונעת אכילת ממתקים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661181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מי ששומר על לשונו לא מעליב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648083"/>
                  </a:ext>
                </a:extLst>
              </a:tr>
              <a:tr h="50282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מי שמרכל הוא רודף שלום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658384"/>
                  </a:ext>
                </a:extLst>
              </a:tr>
              <a:tr h="82017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שמירת הלשון מוסיפה חכמה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9010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385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6"/>
          <p:cNvSpPr txBox="1">
            <a:spLocks noGrp="1"/>
          </p:cNvSpPr>
          <p:nvPr>
            <p:ph type="title"/>
          </p:nvPr>
        </p:nvSpPr>
        <p:spPr>
          <a:xfrm>
            <a:off x="3618272" y="384790"/>
            <a:ext cx="4815347" cy="824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שאלון מסכם</a:t>
            </a:r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he-IL" b="1" dirty="0">
                <a:solidFill>
                  <a:schemeClr val="accent1"/>
                </a:solidFill>
              </a:rPr>
              <a:t> - בדיקה</a:t>
            </a:r>
            <a:endParaRPr b="1" dirty="0">
              <a:solidFill>
                <a:schemeClr val="accent1"/>
              </a:solidFill>
            </a:endParaRPr>
          </a:p>
        </p:txBody>
      </p:sp>
      <p:graphicFrame>
        <p:nvGraphicFramePr>
          <p:cNvPr id="5" name="טבלה 4">
            <a:extLst>
              <a:ext uri="{FF2B5EF4-FFF2-40B4-BE49-F238E27FC236}">
                <a16:creationId xmlns:a16="http://schemas.microsoft.com/office/drawing/2014/main" id="{9D386626-1F32-4834-87A7-42459166D6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3455358"/>
              </p:ext>
            </p:extLst>
          </p:nvPr>
        </p:nvGraphicFramePr>
        <p:xfrm>
          <a:off x="1091381" y="1052054"/>
          <a:ext cx="9625780" cy="5254001"/>
        </p:xfrm>
        <a:graphic>
          <a:graphicData uri="http://schemas.openxmlformats.org/drawingml/2006/table">
            <a:tbl>
              <a:tblPr rtl="1" firstRow="1" firstCol="1" bandRow="1"/>
              <a:tblGrid>
                <a:gridCol w="7450769">
                  <a:extLst>
                    <a:ext uri="{9D8B030D-6E8A-4147-A177-3AD203B41FA5}">
                      <a16:colId xmlns:a16="http://schemas.microsoft.com/office/drawing/2014/main" val="1059754686"/>
                    </a:ext>
                  </a:extLst>
                </a:gridCol>
                <a:gridCol w="1103507">
                  <a:extLst>
                    <a:ext uri="{9D8B030D-6E8A-4147-A177-3AD203B41FA5}">
                      <a16:colId xmlns:a16="http://schemas.microsoft.com/office/drawing/2014/main" val="561762158"/>
                    </a:ext>
                  </a:extLst>
                </a:gridCol>
                <a:gridCol w="1071504">
                  <a:extLst>
                    <a:ext uri="{9D8B030D-6E8A-4147-A177-3AD203B41FA5}">
                      <a16:colId xmlns:a16="http://schemas.microsoft.com/office/drawing/2014/main" val="64823374"/>
                    </a:ext>
                  </a:extLst>
                </a:gridCol>
              </a:tblGrid>
              <a:tr h="104608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למדנו בשיעור ש...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נכון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לא נכון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54539131"/>
                  </a:ext>
                </a:extLst>
              </a:tr>
              <a:tr h="50593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סייג זה גדר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5031714"/>
                  </a:ext>
                </a:extLst>
              </a:tr>
              <a:tr h="50593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"חפץ חיים" </a:t>
                      </a: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פירושו רוצה לבלות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4420124"/>
                  </a:ext>
                </a:extLst>
              </a:tr>
              <a:tr h="50593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שתיקה יכולה לשפר את החכמה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922302"/>
                  </a:ext>
                </a:extLst>
              </a:tr>
              <a:tr h="50593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שמירת הלשון מונעת אכילת ממתקים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7661181"/>
                  </a:ext>
                </a:extLst>
              </a:tr>
              <a:tr h="50593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מי ששומר על לשונו לא מעליב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0648083"/>
                  </a:ext>
                </a:extLst>
              </a:tr>
              <a:tr h="505932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מי שמרכל הוא רודף שלום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9658384"/>
                  </a:ext>
                </a:extLst>
              </a:tr>
              <a:tr h="883610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שמירת הלשון מוסיפה חכמה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33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33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he-IL" sz="33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3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39010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697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כותרת 2">
            <a:extLst>
              <a:ext uri="{FF2B5EF4-FFF2-40B4-BE49-F238E27FC236}">
                <a16:creationId xmlns:a16="http://schemas.microsoft.com/office/drawing/2014/main" id="{8B0F9876-2CBC-4E11-B535-A555B231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3733" y="457200"/>
            <a:ext cx="8974270" cy="680090"/>
          </a:xfrm>
        </p:spPr>
        <p:txBody>
          <a:bodyPr>
            <a:normAutofit fontScale="90000"/>
          </a:bodyPr>
          <a:lstStyle/>
          <a:p>
            <a:pPr algn="ctr"/>
            <a:r>
              <a:rPr lang="he-IL" dirty="0"/>
              <a:t>תרצו להעמיק בנושאים שבין אדם לחברו?</a:t>
            </a:r>
          </a:p>
        </p:txBody>
      </p:sp>
      <p:sp>
        <p:nvSpPr>
          <p:cNvPr id="4" name="תיבת טקסט 3">
            <a:extLst>
              <a:ext uri="{FF2B5EF4-FFF2-40B4-BE49-F238E27FC236}">
                <a16:creationId xmlns:a16="http://schemas.microsoft.com/office/drawing/2014/main" id="{32AC813F-91E5-484A-AAAD-2674A1609701}"/>
              </a:ext>
            </a:extLst>
          </p:cNvPr>
          <p:cNvSpPr txBox="1"/>
          <p:nvPr/>
        </p:nvSpPr>
        <p:spPr>
          <a:xfrm>
            <a:off x="976745" y="1686642"/>
            <a:ext cx="9763336" cy="45243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>
                <a:solidFill>
                  <a:schemeClr val="accent1"/>
                </a:solidFill>
              </a:rPr>
              <a:t>פעילויות מרתקות מצפות לכם באתר </a:t>
            </a:r>
          </a:p>
          <a:p>
            <a:pPr algn="ctr"/>
            <a:endParaRPr lang="en-US" sz="3600" b="1" dirty="0">
              <a:hlinkClick r:id="" action="ppaction://noaction"/>
            </a:endParaRPr>
          </a:p>
          <a:p>
            <a:pPr algn="ctr"/>
            <a:endParaRPr lang="en-US" sz="3600" b="1" dirty="0">
              <a:hlinkClick r:id="" action="ppaction://noaction"/>
            </a:endParaRPr>
          </a:p>
          <a:p>
            <a:pPr algn="ctr"/>
            <a:r>
              <a:rPr lang="en-US" sz="3600" b="1" dirty="0">
                <a:hlinkClick r:id="" action="ppaction://noaction"/>
              </a:rPr>
              <a:t>www.tarbuty.org.il</a:t>
            </a:r>
            <a:endParaRPr lang="he-IL" sz="3600" b="1" dirty="0"/>
          </a:p>
          <a:p>
            <a:pPr algn="ctr"/>
            <a:r>
              <a:rPr lang="he-IL" sz="3600" b="1" dirty="0">
                <a:solidFill>
                  <a:schemeClr val="accent1"/>
                </a:solidFill>
              </a:rPr>
              <a:t>הקלידו בלשונית החיפוש:</a:t>
            </a:r>
          </a:p>
          <a:p>
            <a:pPr algn="ctr"/>
            <a:endParaRPr lang="he-IL" sz="3600" b="1" dirty="0">
              <a:solidFill>
                <a:schemeClr val="accent1"/>
              </a:solidFill>
            </a:endParaRPr>
          </a:p>
          <a:p>
            <a:pPr algn="ctr"/>
            <a:r>
              <a:rPr lang="he-IL" sz="3600" b="1" dirty="0">
                <a:solidFill>
                  <a:schemeClr val="accent1"/>
                </a:solidFill>
              </a:rPr>
              <a:t>"אגדת רבי אלעזר והאיש המכוער", "שֶׁבֶת אַחִים</a:t>
            </a:r>
          </a:p>
          <a:p>
            <a:pPr algn="ctr"/>
            <a:r>
              <a:rPr lang="he-IL" sz="3600" b="1" dirty="0">
                <a:solidFill>
                  <a:schemeClr val="accent1"/>
                </a:solidFill>
              </a:rPr>
              <a:t>בין ישראל לאוסטרליה" ו- "ריבים קטנים".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71E1FFCC-60FC-4E86-8041-E87944FDF70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63" y="2202134"/>
            <a:ext cx="4954229" cy="114222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b="1" dirty="0">
                <a:solidFill>
                  <a:schemeClr val="accent1"/>
                </a:solidFill>
              </a:rPr>
              <a:t>מה להביא לשיעור?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259" name="Google Shape;259;p7" descr="https://lh5.googleusercontent.com/7xQchnRuOUJbyFAyyHdllavqvQUFOSCV7l5Kzy1Rmeboi9xefgg8yDF0ng5ESkxi3tC9_i9ER1BmBYOOTMhmhaxTzBz8ILJQxn_c__0Qg9cKcVB64VGmWAAtIhTRT7N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54062" y="2138360"/>
            <a:ext cx="2652401" cy="3641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5400000">
            <a:off x="3883742" y="3653940"/>
            <a:ext cx="4090220" cy="740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61;p7">
            <a:extLst>
              <a:ext uri="{FF2B5EF4-FFF2-40B4-BE49-F238E27FC236}">
                <a16:creationId xmlns:a16="http://schemas.microsoft.com/office/drawing/2014/main" id="{41C5B72D-0813-492C-A42F-C66A7AA45505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87501" y="1979252"/>
            <a:ext cx="1720148" cy="395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1385479" y="433951"/>
            <a:ext cx="9223527" cy="86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חידה: איזה פתגם מסתתר בציור?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DA6238D-F1FE-4134-98F4-BF6C72F5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7255" y="1211546"/>
            <a:ext cx="9379974" cy="514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682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1385479" y="433951"/>
            <a:ext cx="9223527" cy="86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b="1" dirty="0">
                <a:solidFill>
                  <a:schemeClr val="accent1"/>
                </a:solidFill>
              </a:rPr>
              <a:t>רמזים</a:t>
            </a:r>
            <a:endParaRPr b="1" dirty="0">
              <a:solidFill>
                <a:schemeClr val="accent1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DA6238D-F1FE-4134-98F4-BF6C72F5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73" y="1276861"/>
            <a:ext cx="7914969" cy="514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Google Shape;257;p7">
            <a:extLst>
              <a:ext uri="{FF2B5EF4-FFF2-40B4-BE49-F238E27FC236}">
                <a16:creationId xmlns:a16="http://schemas.microsoft.com/office/drawing/2014/main" id="{9E341C5D-6E49-4310-9B7C-6D064C77C048}"/>
              </a:ext>
            </a:extLst>
          </p:cNvPr>
          <p:cNvSpPr txBox="1">
            <a:spLocks/>
          </p:cNvSpPr>
          <p:nvPr/>
        </p:nvSpPr>
        <p:spPr>
          <a:xfrm>
            <a:off x="9285697" y="1993285"/>
            <a:ext cx="2473683" cy="86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0"/>
              </a:spcBef>
            </a:pPr>
            <a:r>
              <a:rPr lang="he-IL" sz="3300" b="1" dirty="0">
                <a:solidFill>
                  <a:schemeClr val="accent1"/>
                </a:solidFill>
              </a:rPr>
              <a:t>ספרים = חכמה</a:t>
            </a:r>
          </a:p>
          <a:p>
            <a:pPr>
              <a:spcBef>
                <a:spcPts val="0"/>
              </a:spcBef>
            </a:pPr>
            <a:r>
              <a:rPr lang="he-IL" sz="3300" b="1" dirty="0">
                <a:solidFill>
                  <a:schemeClr val="accent1"/>
                </a:solidFill>
              </a:rPr>
              <a:t>גדר     = סייג</a:t>
            </a:r>
          </a:p>
        </p:txBody>
      </p:sp>
    </p:spTree>
    <p:extLst>
      <p:ext uri="{BB962C8B-B14F-4D97-AF65-F5344CB8AC3E}">
        <p14:creationId xmlns:p14="http://schemas.microsoft.com/office/powerpoint/2010/main" val="3715942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7"/>
          <p:cNvSpPr txBox="1">
            <a:spLocks noGrp="1"/>
          </p:cNvSpPr>
          <p:nvPr>
            <p:ph type="title"/>
          </p:nvPr>
        </p:nvSpPr>
        <p:spPr>
          <a:xfrm>
            <a:off x="2359742" y="433951"/>
            <a:ext cx="7443020" cy="863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b="1" dirty="0">
                <a:solidFill>
                  <a:schemeClr val="accent1"/>
                </a:solidFill>
              </a:rPr>
              <a:t>סְיָג לַחָכְמָה שְׁתִיקָה </a:t>
            </a:r>
            <a:r>
              <a:rPr lang="he-IL" sz="3600" dirty="0">
                <a:solidFill>
                  <a:schemeClr val="accent1"/>
                </a:solidFill>
              </a:rPr>
              <a:t>(חז"ל)</a:t>
            </a:r>
            <a:endParaRPr sz="3600" dirty="0">
              <a:solidFill>
                <a:schemeClr val="accent1"/>
              </a:solidFill>
            </a:endParaRP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BDA6238D-F1FE-4134-98F4-BF6C72F532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9032" y="1276861"/>
            <a:ext cx="9379974" cy="5147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278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24506" y="623797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שאלות למחשבה</a:t>
            </a:r>
            <a:endParaRPr dirty="0"/>
          </a:p>
        </p:txBody>
      </p:sp>
      <p:sp>
        <p:nvSpPr>
          <p:cNvPr id="8" name="מלבן 7">
            <a:extLst>
              <a:ext uri="{FF2B5EF4-FFF2-40B4-BE49-F238E27FC236}">
                <a16:creationId xmlns:a16="http://schemas.microsoft.com/office/drawing/2014/main" id="{9A98A5B7-0CCE-4952-AA5C-7D7752E1C24F}"/>
              </a:ext>
            </a:extLst>
          </p:cNvPr>
          <p:cNvSpPr/>
          <p:nvPr/>
        </p:nvSpPr>
        <p:spPr>
          <a:xfrm>
            <a:off x="412956" y="2274838"/>
            <a:ext cx="1074645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600" dirty="0">
                <a:solidFill>
                  <a:schemeClr val="tx1"/>
                </a:solidFill>
              </a:rPr>
              <a:t>למה התכוון רבי עקיבא כשאמר "סְיָג לַחָכְמָה שְׁתִיקָה"?</a:t>
            </a:r>
          </a:p>
          <a:p>
            <a:pPr algn="r" rtl="1"/>
            <a:r>
              <a:rPr lang="he-IL" sz="3600" dirty="0">
                <a:solidFill>
                  <a:schemeClr val="tx1"/>
                </a:solidFill>
              </a:rPr>
              <a:t>האם קרה לכם פעם שהצטערתם על משהו שאמרתם?</a:t>
            </a:r>
          </a:p>
          <a:p>
            <a:pPr algn="r" rtl="1"/>
            <a:r>
              <a:rPr lang="he-IL" sz="3600" dirty="0">
                <a:solidFill>
                  <a:schemeClr val="tx1"/>
                </a:solidFill>
              </a:rPr>
              <a:t>באילו מקרים עדיף לשתוק?</a:t>
            </a:r>
          </a:p>
          <a:p>
            <a:pPr algn="r" rtl="1"/>
            <a:endParaRPr lang="he-IL" sz="3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460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44171" y="285760"/>
            <a:ext cx="8280000" cy="852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תרגיל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7F7A959-FBC3-441E-8777-0E9BCCC3BD84}"/>
              </a:ext>
            </a:extLst>
          </p:cNvPr>
          <p:cNvSpPr/>
          <p:nvPr/>
        </p:nvSpPr>
        <p:spPr>
          <a:xfrm>
            <a:off x="267874" y="3391439"/>
            <a:ext cx="113464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קודם חושבים ואחר כך מדברים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מתפרצים בלי לחשוב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מתעלמים מדברי אחרים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שומעים את כל השאלה ורק אז עונים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נמנעים מרכילות 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מעדיפים עוּבדוֹת על פני ניחושים</a:t>
            </a:r>
            <a:endParaRPr lang="he-IL" sz="28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מלבן 1">
            <a:extLst>
              <a:ext uri="{FF2B5EF4-FFF2-40B4-BE49-F238E27FC236}">
                <a16:creationId xmlns:a16="http://schemas.microsoft.com/office/drawing/2014/main" id="{F0DAAFBA-8480-4E38-A3AC-6E1203773629}"/>
              </a:ext>
            </a:extLst>
          </p:cNvPr>
          <p:cNvSpPr/>
          <p:nvPr/>
        </p:nvSpPr>
        <p:spPr>
          <a:xfrm>
            <a:off x="3196265" y="1648048"/>
            <a:ext cx="562630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/>
            <a:r>
              <a:rPr lang="he-IL" sz="3300" dirty="0">
                <a:solidFill>
                  <a:schemeClr val="tx1"/>
                </a:solidFill>
              </a:rPr>
              <a:t>מיינו את המשפטים לשתי קבוצות: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</a:rPr>
              <a:t>א. </a:t>
            </a:r>
            <a:r>
              <a:rPr lang="he-IL" sz="3300" dirty="0">
                <a:solidFill>
                  <a:srgbClr val="FF0000"/>
                </a:solidFill>
              </a:rPr>
              <a:t>התנהגות פזיזה</a:t>
            </a:r>
          </a:p>
          <a:p>
            <a:pPr algn="r" rtl="1"/>
            <a:r>
              <a:rPr lang="he-IL" sz="3300" dirty="0">
                <a:solidFill>
                  <a:schemeClr val="tx1"/>
                </a:solidFill>
              </a:rPr>
              <a:t>ב. </a:t>
            </a:r>
            <a:r>
              <a:rPr lang="he-IL" sz="3300" dirty="0">
                <a:solidFill>
                  <a:srgbClr val="00B050"/>
                </a:solidFill>
              </a:rPr>
              <a:t>התנהגות חכמה 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840891EB-6A48-4D67-885B-ABD017BCBC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31" y="81679"/>
            <a:ext cx="1511939" cy="1511939"/>
          </a:xfrm>
          <a:prstGeom prst="rect">
            <a:avLst/>
          </a:prstGeom>
        </p:spPr>
      </p:pic>
      <p:pic>
        <p:nvPicPr>
          <p:cNvPr id="8" name="טיימר שלוש דקות מדויק (1)">
            <a:hlinkClick r:id="" action="ppaction://media"/>
            <a:extLst>
              <a:ext uri="{FF2B5EF4-FFF2-40B4-BE49-F238E27FC236}">
                <a16:creationId xmlns:a16="http://schemas.microsoft.com/office/drawing/2014/main" id="{CB69AAE1-F63B-4DBE-BA1D-11F0E41E98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1183" y="4659087"/>
            <a:ext cx="3254105" cy="108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02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9"/>
          <p:cNvSpPr txBox="1">
            <a:spLocks noGrp="1"/>
          </p:cNvSpPr>
          <p:nvPr>
            <p:ph type="title"/>
          </p:nvPr>
        </p:nvSpPr>
        <p:spPr>
          <a:xfrm>
            <a:off x="2344171" y="285760"/>
            <a:ext cx="8280000" cy="8521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lvl="0" algn="ctr">
              <a:spcBef>
                <a:spcPts val="0"/>
              </a:spcBef>
            </a:pPr>
            <a:r>
              <a:rPr lang="he-IL" dirty="0"/>
              <a:t>בדיקה</a:t>
            </a:r>
            <a:endParaRPr dirty="0"/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47F7A959-FBC3-441E-8777-0E9BCCC3BD84}"/>
              </a:ext>
            </a:extLst>
          </p:cNvPr>
          <p:cNvSpPr/>
          <p:nvPr/>
        </p:nvSpPr>
        <p:spPr>
          <a:xfrm>
            <a:off x="270332" y="2131117"/>
            <a:ext cx="113464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קודם חושבים ואחר כך מדברים </a:t>
            </a:r>
            <a:r>
              <a:rPr lang="he-IL" sz="3300" dirty="0">
                <a:solidFill>
                  <a:srgbClr val="00B050"/>
                </a:solidFill>
              </a:rPr>
              <a:t>התנהגות חכמה 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מתפרצים בלי לחשוב </a:t>
            </a:r>
            <a:r>
              <a:rPr lang="he-IL" sz="3300" dirty="0">
                <a:solidFill>
                  <a:srgbClr val="FF0000"/>
                </a:solidFill>
              </a:rPr>
              <a:t>התנהגות פזיזה</a:t>
            </a:r>
            <a:endParaRPr lang="he-IL" sz="3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מתעלמים מדברי אחרים </a:t>
            </a:r>
            <a:r>
              <a:rPr lang="he-IL" sz="3300" dirty="0">
                <a:solidFill>
                  <a:srgbClr val="FF0000"/>
                </a:solidFill>
              </a:rPr>
              <a:t>התנהגות פזיזה</a:t>
            </a:r>
            <a:endParaRPr lang="he-IL" sz="33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שומעים את כל השאלה ורק אז עונים</a:t>
            </a:r>
            <a:r>
              <a:rPr lang="he-IL" sz="3300" dirty="0">
                <a:solidFill>
                  <a:srgbClr val="00B050"/>
                </a:solidFill>
              </a:rPr>
              <a:t> התנהגות חכמה 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נמנעים מרכילות </a:t>
            </a:r>
            <a:r>
              <a:rPr lang="he-IL" sz="3300" dirty="0">
                <a:solidFill>
                  <a:srgbClr val="00B050"/>
                </a:solidFill>
              </a:rPr>
              <a:t>התנהגות חכמה 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  <a:p>
            <a:pPr marL="514350" indent="-514350" algn="r" rtl="1">
              <a:buFont typeface="+mj-lt"/>
              <a:buAutoNum type="arabicPeriod"/>
            </a:pPr>
            <a:r>
              <a:rPr lang="he-IL" sz="3300" dirty="0">
                <a:solidFill>
                  <a:schemeClr val="accent1"/>
                </a:solidFill>
                <a:latin typeface="Times New Roman" panose="02020603050405020304" pitchFamily="18" charset="0"/>
              </a:rPr>
              <a:t>מעדיפים עוּבדוֹת על פני ניחושים</a:t>
            </a:r>
            <a:r>
              <a:rPr lang="he-IL" sz="3300" dirty="0">
                <a:solidFill>
                  <a:srgbClr val="00B050"/>
                </a:solidFill>
              </a:rPr>
              <a:t> התנהגות חכמה </a:t>
            </a:r>
            <a:endParaRPr lang="he-IL" sz="3300" dirty="0">
              <a:solidFill>
                <a:schemeClr val="accent1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01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</TotalTime>
  <Words>1175</Words>
  <Application>Microsoft Office PowerPoint</Application>
  <PresentationFormat>מסך רחב</PresentationFormat>
  <Paragraphs>242</Paragraphs>
  <Slides>28</Slides>
  <Notes>28</Notes>
  <HiddenSlides>0</HiddenSlides>
  <MMClips>4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28</vt:i4>
      </vt:variant>
    </vt:vector>
  </HeadingPairs>
  <TitlesOfParts>
    <vt:vector size="33" baseType="lpstr">
      <vt:lpstr>Arial</vt:lpstr>
      <vt:lpstr>Calibri</vt:lpstr>
      <vt:lpstr>Times New Roman</vt:lpstr>
      <vt:lpstr>Guttman Drogolin</vt:lpstr>
      <vt:lpstr>Office Theme</vt:lpstr>
      <vt:lpstr>מצגת של PowerPoint‏</vt:lpstr>
      <vt:lpstr>מה נלמד היום?</vt:lpstr>
      <vt:lpstr>מה להביא לשיעור?</vt:lpstr>
      <vt:lpstr>חידה: איזה פתגם מסתתר בציור?</vt:lpstr>
      <vt:lpstr>רמזים</vt:lpstr>
      <vt:lpstr>סְיָג לַחָכְמָה שְׁתִיקָה (חז"ל)</vt:lpstr>
      <vt:lpstr>שאלות למחשבה</vt:lpstr>
      <vt:lpstr>תרגיל</vt:lpstr>
      <vt:lpstr>בדיקה</vt:lpstr>
      <vt:lpstr>לומדים שיר</vt:lpstr>
      <vt:lpstr>תרגיל: למה התכוון משורר תהילים במילים הצבועות באדום?</vt:lpstr>
      <vt:lpstr>למה התכוון משורר תהילים?- בדיקה</vt:lpstr>
      <vt:lpstr>שאלות למחשבה</vt:lpstr>
      <vt:lpstr>נכין הפתעה למשפחה</vt:lpstr>
      <vt:lpstr>בַּקֵּשׁ שָׁלוֹם וְרָדְפֵהוּ נחשוב על ההבדל בין בקשת שלום לבין רדיפת שלום</vt:lpstr>
      <vt:lpstr>בַּקֵּשׁ שָׁלוֹם וְרָדְפֵהוּ נחשוב על ההבדל בין בקשת שלום לבין רדיפת שלום</vt:lpstr>
      <vt:lpstr>שמירת הלשון מקדמת שלום</vt:lpstr>
      <vt:lpstr>שמירת הלשון מקדמת שלום! כיצד שומרים על הלשון?</vt:lpstr>
      <vt:lpstr>כיצד שומרים על הלשון? - בדיקה</vt:lpstr>
      <vt:lpstr>שמירת הלשון מקדמת שלום וגם חוכמה</vt:lpstr>
      <vt:lpstr>שמירת הלשון מקדמת שלום וגם חוכמה</vt:lpstr>
      <vt:lpstr>מצגת של PowerPoint‏</vt:lpstr>
      <vt:lpstr>בגינה מתבוננים, מקשיבים ועובדים</vt:lpstr>
      <vt:lpstr>שקט... לומדים</vt:lpstr>
      <vt:lpstr>שאלון מסכם</vt:lpstr>
      <vt:lpstr>שאלון מסכם  - בדיקה</vt:lpstr>
      <vt:lpstr>תרצו להעמיק בנושאים שבין אדם לחברו?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Ruthy Betinger</dc:creator>
  <cp:lastModifiedBy>Noya Merige</cp:lastModifiedBy>
  <cp:revision>382</cp:revision>
  <dcterms:created xsi:type="dcterms:W3CDTF">2020-03-11T07:11:19Z</dcterms:created>
  <dcterms:modified xsi:type="dcterms:W3CDTF">2020-04-20T11:01:18Z</dcterms:modified>
</cp:coreProperties>
</file>