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3"/>
  </p:notesMasterIdLst>
  <p:sldIdLst>
    <p:sldId id="424" r:id="rId2"/>
    <p:sldId id="426" r:id="rId3"/>
    <p:sldId id="427" r:id="rId4"/>
    <p:sldId id="389" r:id="rId5"/>
    <p:sldId id="390" r:id="rId6"/>
    <p:sldId id="391" r:id="rId7"/>
    <p:sldId id="392" r:id="rId8"/>
    <p:sldId id="393" r:id="rId9"/>
    <p:sldId id="394" r:id="rId10"/>
    <p:sldId id="395" r:id="rId11"/>
    <p:sldId id="398" r:id="rId12"/>
    <p:sldId id="399" r:id="rId13"/>
    <p:sldId id="406" r:id="rId14"/>
    <p:sldId id="408" r:id="rId15"/>
    <p:sldId id="409" r:id="rId16"/>
    <p:sldId id="410" r:id="rId17"/>
    <p:sldId id="411" r:id="rId18"/>
    <p:sldId id="412" r:id="rId19"/>
    <p:sldId id="431" r:id="rId20"/>
    <p:sldId id="396" r:id="rId21"/>
    <p:sldId id="397" r:id="rId22"/>
    <p:sldId id="405" r:id="rId23"/>
    <p:sldId id="419" r:id="rId24"/>
    <p:sldId id="420" r:id="rId25"/>
    <p:sldId id="421" r:id="rId26"/>
    <p:sldId id="422" r:id="rId27"/>
    <p:sldId id="423" r:id="rId28"/>
    <p:sldId id="432" r:id="rId29"/>
    <p:sldId id="430" r:id="rId30"/>
    <p:sldId id="425" r:id="rId31"/>
    <p:sldId id="291" r:id="rId32"/>
  </p:sldIdLst>
  <p:sldSz cx="12190413" cy="6858000"/>
  <p:notesSz cx="6858000" cy="9144000"/>
  <p:embeddedFontLst>
    <p:embeddedFont>
      <p:font typeface="Calibri" panose="020F0502020204030204" pitchFamily="34" charset="0"/>
      <p:regular r:id="rId34"/>
      <p:bold r:id="rId35"/>
      <p:italic r:id="rId36"/>
      <p:boldItalic r:id="rId37"/>
    </p:embeddedFont>
    <p:embeddedFont>
      <p:font typeface="Varela Round" pitchFamily="2" charset="-79"/>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1" autoAdjust="0"/>
    <p:restoredTop sz="82267" autoAdjust="0"/>
  </p:normalViewPr>
  <p:slideViewPr>
    <p:cSldViewPr snapToGrid="0">
      <p:cViewPr varScale="1">
        <p:scale>
          <a:sx n="75" d="100"/>
          <a:sy n="75" d="100"/>
        </p:scale>
        <p:origin x="143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lvl1pPr>
              <a:defRPr b="0" i="0">
                <a:latin typeface="Varela Round" pitchFamily="2" charset="-79"/>
                <a:cs typeface="Varela Round" pitchFamily="2" charset="-79"/>
              </a:defRPr>
            </a:lvl1pPr>
          </a:lstStyle>
          <a:p>
            <a:pPr rtl="1"/>
            <a:fld id="{00000000-1234-1234-1234-123412341234}" type="slidenum">
              <a:rPr lang="x-none" sz="1200" smtClean="0">
                <a:solidFill>
                  <a:schemeClr val="dk1"/>
                </a:solidFill>
                <a:latin typeface="Calibri"/>
                <a:ea typeface="Calibri"/>
                <a:sym typeface="Calibri"/>
              </a:rPr>
              <a:pPr rtl="1"/>
              <a:t>‹#›</a:t>
            </a:fld>
            <a:endParaRPr lang="x-none" sz="1200">
              <a:solidFill>
                <a:schemeClr val="dk1"/>
              </a:solidFill>
              <a:latin typeface="Calibri"/>
              <a:ea typeface="Calibri"/>
              <a:sym typeface="Calibri"/>
            </a:endParaRPr>
          </a:p>
        </p:txBody>
      </p:sp>
    </p:spTree>
    <p:extLst>
      <p:ext uri="{BB962C8B-B14F-4D97-AF65-F5344CB8AC3E}">
        <p14:creationId xmlns:p14="http://schemas.microsoft.com/office/powerpoint/2010/main" val="38178725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itchFamily="2" charset="-79"/>
        <a:ea typeface="Varela Round" pitchFamily="2" charset="-79"/>
        <a:cs typeface="Varela Round"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Varela Round" pitchFamily="2" charset="-79"/>
              <a:cs typeface="Varela Round" pitchFamily="2" charset="-79"/>
            </a:endParaRPr>
          </a:p>
        </p:txBody>
      </p:sp>
      <p:sp>
        <p:nvSpPr>
          <p:cNvPr id="59" name="Google Shape;59;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075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174212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39841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406363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125479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201314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129576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90090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422885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3878438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368552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964348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198566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183719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he-IL" sz="1200" u="none" strike="noStrike" cap="none" dirty="0">
                <a:solidFill>
                  <a:schemeClr val="dk1"/>
                </a:solidFill>
                <a:effectLst/>
                <a:latin typeface="Varela Round" pitchFamily="2" charset="-79"/>
                <a:cs typeface="Varela Round" pitchFamily="2" charset="-79"/>
                <a:sym typeface="Calibri"/>
              </a:rPr>
              <a:t>אף על פי שהנתונים היבשים זהים בשתי השאלות. התוצאות היו הפוכות לחלוטין. בשאלה הראשונה שבה הוצגו הנתונים באור חיובי (הצלת נפשות) הייתה העדה ברורה לוודאות ולאי לקיחת סיכונים. אנשים כנראה אמרו לעצמם: אם אני יכול להציל 200 אנשים, אני לא אהמר ולא אשחק בחיי אדם. בשאלה השנייה, שבה הוצגו הנתונים באור שלילי, הייתה העדפה ברורה לאי ודאות וללקיחת סיכונים. אנשים כנראה אמרו לעצמם: אני לא רוצה להרוג 400 אנשים. אם ימותו כל ה-600, זה לא יהיה בגללי.</a:t>
            </a:r>
            <a:endParaRPr lang="en-US" sz="1200" u="none" strike="noStrike" cap="none" dirty="0">
              <a:solidFill>
                <a:schemeClr val="dk1"/>
              </a:solidFill>
              <a:effectLst/>
              <a:latin typeface="Varela Round" pitchFamily="2" charset="-79"/>
              <a:cs typeface="Varela Round" pitchFamily="2" charset="-79"/>
              <a:sym typeface="Calibri"/>
            </a:endParaRPr>
          </a:p>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212832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4197258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he-IL" sz="1200" u="none" strike="noStrike" cap="none" dirty="0">
                <a:solidFill>
                  <a:schemeClr val="dk1"/>
                </a:solidFill>
                <a:effectLst/>
                <a:latin typeface="Varela Round" pitchFamily="2" charset="-79"/>
                <a:cs typeface="Varela Round" pitchFamily="2" charset="-79"/>
                <a:sym typeface="Calibri"/>
              </a:rPr>
              <a:t>הפחד מלהפסיד את הכוס (שנאת הפסד) הופך להיות הסיבה לסתירה בהערכת השווי של הכוס</a:t>
            </a:r>
            <a:r>
              <a:rPr lang="en-US" sz="1200" u="none" strike="noStrike" cap="none" dirty="0">
                <a:solidFill>
                  <a:schemeClr val="dk1"/>
                </a:solidFill>
                <a:effectLst/>
                <a:latin typeface="Varela Round" pitchFamily="2" charset="-79"/>
                <a:cs typeface="Varela Round" pitchFamily="2" charset="-79"/>
                <a:sym typeface="Calibri"/>
              </a:rPr>
              <a:t>.</a:t>
            </a:r>
          </a:p>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3974875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1"/>
            <a:r>
              <a:rPr lang="he-IL" sz="1200" u="none" strike="noStrike" cap="none" dirty="0">
                <a:solidFill>
                  <a:schemeClr val="dk1"/>
                </a:solidFill>
                <a:effectLst/>
                <a:latin typeface="Varela Round" pitchFamily="2" charset="-79"/>
                <a:cs typeface="Varela Round" pitchFamily="2" charset="-79"/>
                <a:sym typeface="Calibri"/>
              </a:rPr>
              <a:t>ברגע שאוהדי קבוצת הכדורסל זכו בכרטיסים, ערכם הסובייקטיבי של הכרטיסים עלה משמעותית, ונוצר קושי חדש בוויתור עליהם. לעומת זאת, האוהדים שהפסידו לא העריכו את הכרטיסים באותו האופן</a:t>
            </a:r>
            <a:r>
              <a:rPr lang="en-US" sz="1200" u="none" strike="noStrike" cap="none" dirty="0">
                <a:solidFill>
                  <a:schemeClr val="dk1"/>
                </a:solidFill>
                <a:effectLst/>
                <a:latin typeface="Varela Round" pitchFamily="2" charset="-79"/>
                <a:cs typeface="Varela Round" pitchFamily="2" charset="-79"/>
                <a:sym typeface="Calibri"/>
              </a:rPr>
              <a:t>.</a:t>
            </a:r>
          </a:p>
        </p:txBody>
      </p:sp>
    </p:spTree>
    <p:extLst>
      <p:ext uri="{BB962C8B-B14F-4D97-AF65-F5344CB8AC3E}">
        <p14:creationId xmlns:p14="http://schemas.microsoft.com/office/powerpoint/2010/main" val="3633805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1"/>
            <a:r>
              <a:rPr lang="he-IL" sz="1200" u="none" strike="noStrike" cap="none" dirty="0">
                <a:solidFill>
                  <a:schemeClr val="dk1"/>
                </a:solidFill>
                <a:effectLst/>
                <a:latin typeface="Varela Round" pitchFamily="2" charset="-79"/>
                <a:cs typeface="Varela Round" pitchFamily="2" charset="-79"/>
                <a:sym typeface="Calibri"/>
              </a:rPr>
              <a:t>רק 10% מבין הסטודנטים רצו להחליף. רוב הסטודנטים שקיבלו את הכוסות קפה העדיפו להישאר עם הכוסות ותוצאות זהות נרשמו גם במקרה ההפוך אצל הסטודנטים שקיבלו חטיפי שוקולד</a:t>
            </a:r>
            <a:r>
              <a:rPr lang="en-US" sz="1200" u="none" strike="noStrike" cap="none" dirty="0">
                <a:solidFill>
                  <a:schemeClr val="dk1"/>
                </a:solidFill>
                <a:effectLst/>
                <a:latin typeface="Varela Round" pitchFamily="2" charset="-79"/>
                <a:cs typeface="Varela Round" pitchFamily="2" charset="-79"/>
                <a:sym typeface="Calibri"/>
              </a:rPr>
              <a:t>.</a:t>
            </a:r>
          </a:p>
        </p:txBody>
      </p:sp>
    </p:spTree>
    <p:extLst>
      <p:ext uri="{BB962C8B-B14F-4D97-AF65-F5344CB8AC3E}">
        <p14:creationId xmlns:p14="http://schemas.microsoft.com/office/powerpoint/2010/main" val="1037958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2465099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3778520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125865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160187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he-IL" sz="1200" dirty="0">
                <a:latin typeface="Varela Round" panose="020B0604020202020204" charset="-79"/>
                <a:cs typeface="Varela Round" panose="020B0604020202020204" charset="-79"/>
              </a:rPr>
              <a:t>, והיא כנראה גם פגעה בכם לאורך השנים מבלי שבכלל שמתם לב לכך. כדי להימנע מכך שתרחישים שליליים שכאלו יקרו לכם שוב בעתיד, נכיר כעת את </a:t>
            </a:r>
            <a:r>
              <a:rPr lang="he-IL" sz="1200" dirty="0" err="1">
                <a:latin typeface="Varela Round" panose="020B0604020202020204" charset="-79"/>
                <a:cs typeface="Varela Round" panose="020B0604020202020204" charset="-79"/>
              </a:rPr>
              <a:t>היוריסטיקות</a:t>
            </a:r>
            <a:r>
              <a:rPr lang="he-IL" sz="1200" dirty="0">
                <a:latin typeface="Varela Round" panose="020B0604020202020204" charset="-79"/>
                <a:cs typeface="Varela Round" panose="020B0604020202020204" charset="-79"/>
              </a:rPr>
              <a:t> וההטיות שהמוח שלנו עושה שעלולים לפגוע בנו, ונלמד כיצד להתמודד איתם.</a:t>
            </a:r>
            <a:endParaRPr dirty="0">
              <a:latin typeface="Varela Round" pitchFamily="2" charset="-79"/>
              <a:cs typeface="Varela Round" pitchFamily="2" charset="-79"/>
            </a:endParaRPr>
          </a:p>
        </p:txBody>
      </p:sp>
    </p:spTree>
    <p:extLst>
      <p:ext uri="{BB962C8B-B14F-4D97-AF65-F5344CB8AC3E}">
        <p14:creationId xmlns:p14="http://schemas.microsoft.com/office/powerpoint/2010/main" val="69882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indent="0">
              <a:buNone/>
            </a:pPr>
            <a:r>
              <a:rPr lang="he-IL" sz="1200" dirty="0">
                <a:latin typeface="Varela Round" panose="020B0604020202020204" charset="-79"/>
                <a:cs typeface="Varela Round" panose="020B0604020202020204" charset="-79"/>
              </a:rPr>
              <a:t>ההטיה היא מכך שאנשים חושבים שהדברים שעולים להם הכי מהר והכי בקלות בזיכרון הם גם הדברים השכיחים ביותר.</a:t>
            </a:r>
          </a:p>
          <a:p>
            <a:pPr marL="76200" indent="0">
              <a:buNone/>
            </a:pPr>
            <a:r>
              <a:rPr lang="he-IL" sz="1200" dirty="0">
                <a:latin typeface="Varela Round" panose="020B0604020202020204" charset="-79"/>
                <a:cs typeface="Varela Round" panose="020B0604020202020204" charset="-79"/>
              </a:rPr>
              <a:t>דוגמאות נוספות:</a:t>
            </a:r>
          </a:p>
          <a:p>
            <a:pPr marL="76200" indent="0">
              <a:buNone/>
            </a:pPr>
            <a:r>
              <a:rPr lang="he-IL" sz="1200" dirty="0">
                <a:latin typeface="Varela Round" panose="020B0604020202020204" charset="-79"/>
                <a:cs typeface="Varela Round" panose="020B0604020202020204" charset="-79"/>
              </a:rPr>
              <a:t>מה הסיכוי לרעידת אדמה בישראל חמורה בשנה כלשהי?</a:t>
            </a:r>
          </a:p>
          <a:p>
            <a:pPr marL="76200" indent="0">
              <a:buNone/>
            </a:pPr>
            <a:r>
              <a:rPr lang="he-IL" sz="1200" dirty="0">
                <a:latin typeface="Varela Round" panose="020B0604020202020204" charset="-79"/>
                <a:cs typeface="Varela Round" panose="020B0604020202020204" charset="-79"/>
              </a:rPr>
              <a:t>מה הסיכוי שלכם לזכות בלוטו? להיות מפורסמים?</a:t>
            </a:r>
          </a:p>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89205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indent="0">
              <a:buNone/>
            </a:pPr>
            <a:r>
              <a:rPr lang="he-IL" sz="1200" dirty="0">
                <a:latin typeface="Varela Round" panose="020B0604020202020204" charset="-79"/>
                <a:cs typeface="Varela Round" panose="020B0604020202020204" charset="-79"/>
              </a:rPr>
              <a:t>מה להערכתך נחשב משקל עודף לגבר/ אישה בגובה ממוצע? משווים למשקל שלי</a:t>
            </a:r>
          </a:p>
          <a:p>
            <a:pPr marL="76200" indent="0">
              <a:buNone/>
            </a:pPr>
            <a:r>
              <a:rPr lang="he-IL" sz="1200" dirty="0">
                <a:latin typeface="Varela Round" panose="020B0604020202020204" charset="-79"/>
                <a:cs typeface="Varela Round" panose="020B0604020202020204" charset="-79"/>
              </a:rPr>
              <a:t>מתי עברתם דירה? מחפשים אירוע מקביל כמו לידת ילד.</a:t>
            </a:r>
          </a:p>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407354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338536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he-IL" sz="1200" dirty="0">
                <a:latin typeface="Varela Round" panose="020B0604020202020204" charset="-79"/>
                <a:cs typeface="Varela Round" panose="020B0604020202020204" charset="-79"/>
              </a:rPr>
              <a:t>ריבוי האפשרויות, המאפיין את חברת השפע נחשב יתרון משמעותי וסממן של חופש ושגשוג, אך כשאנחנו מנסים לקבלה חלטה הוא עלול להעיק משום שהוא דורש מאמץ גדול יותר ועלול לבלבל. כדי להתמודד עם הבעיה ולהפחית את ההתלבטות, יש המצמצמים את מספר האפשרויות לשתיים, קיצוניות, ובוחרים ביניהן. החיסרון בכך הוא החמצה של אפשרויות ביניים שהן לעתים מוצלחות יותר. מנגד, מתלבט שלא יצמצם אפשרויות עלול להיקלע לשיתוק ולהמשיך להתלבט, עד שמישהו אחר או מהלך החיים יחליטו במקומו (רביב וכצנלסון).</a:t>
            </a:r>
          </a:p>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3684553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itchFamily="2" charset="-79"/>
              <a:cs typeface="Varela Round" pitchFamily="2" charset="-79"/>
            </a:endParaRPr>
          </a:p>
        </p:txBody>
      </p:sp>
    </p:spTree>
    <p:extLst>
      <p:ext uri="{BB962C8B-B14F-4D97-AF65-F5344CB8AC3E}">
        <p14:creationId xmlns:p14="http://schemas.microsoft.com/office/powerpoint/2010/main" val="1225453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0"/>
              <a:buFont typeface="Varela Round"/>
              <a:buNone/>
              <a:defRPr sz="6600"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p:nvPr/>
        </p:nvSpPr>
        <p:spPr>
          <a:xfrm>
            <a:off x="-669982" y="6569428"/>
            <a:ext cx="2623619"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18" name="Google Shape;18;p2"/>
          <p:cNvSpPr/>
          <p:nvPr/>
        </p:nvSpPr>
        <p:spPr>
          <a:xfrm>
            <a:off x="-1488616" y="6410587"/>
            <a:ext cx="3245977" cy="86423"/>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19" name="Google Shape;19;p2"/>
          <p:cNvSpPr/>
          <p:nvPr/>
        </p:nvSpPr>
        <p:spPr>
          <a:xfrm>
            <a:off x="9985182" y="-439221"/>
            <a:ext cx="4205100"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0" name="Google Shape;20;p2"/>
          <p:cNvSpPr/>
          <p:nvPr/>
        </p:nvSpPr>
        <p:spPr>
          <a:xfrm>
            <a:off x="8258395" y="6565100"/>
            <a:ext cx="4433637"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pic>
        <p:nvPicPr>
          <p:cNvPr id="21" name="Google Shape;21;p2"/>
          <p:cNvPicPr preferRelativeResize="0"/>
          <p:nvPr/>
        </p:nvPicPr>
        <p:blipFill rotWithShape="1">
          <a:blip r:embed="rId2">
            <a:alphaModFix/>
          </a:blip>
          <a:srcRect l="33058" r="33511" b="26248"/>
          <a:stretch/>
        </p:blipFill>
        <p:spPr>
          <a:xfrm>
            <a:off x="5444576" y="369916"/>
            <a:ext cx="1301261"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ם השיעור">
  <p:cSld name="שם השיעור">
    <p:spTree>
      <p:nvGrpSpPr>
        <p:cNvPr id="1" name="Shape 22"/>
        <p:cNvGrpSpPr/>
        <p:nvPr/>
      </p:nvGrpSpPr>
      <p:grpSpPr>
        <a:xfrm>
          <a:off x="0" y="0"/>
          <a:ext cx="0" cy="0"/>
          <a:chOff x="0" y="0"/>
          <a:chExt cx="0" cy="0"/>
        </a:xfrm>
      </p:grpSpPr>
      <p:sp>
        <p:nvSpPr>
          <p:cNvPr id="23" name="Google Shape;23;p3"/>
          <p:cNvSpPr/>
          <p:nvPr/>
        </p:nvSpPr>
        <p:spPr>
          <a:xfrm>
            <a:off x="212915" y="1396869"/>
            <a:ext cx="13175666"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Calibri"/>
                <a:ea typeface="Calibri"/>
                <a:cs typeface="Varela Round" pitchFamily="2" charset="-79"/>
                <a:sym typeface="Calibri"/>
              </a:rPr>
              <a:t>  </a:t>
            </a:r>
            <a:endParaRPr b="0" i="0" dirty="0">
              <a:latin typeface="Varela Round" pitchFamily="2" charset="-79"/>
              <a:cs typeface="Varela Round" pitchFamily="2" charset="-79"/>
            </a:endParaRPr>
          </a:p>
        </p:txBody>
      </p:sp>
      <p:sp>
        <p:nvSpPr>
          <p:cNvPr id="24" name="Google Shape;24;p3"/>
          <p:cNvSpPr txBox="1">
            <a:spLocks noGrp="1"/>
          </p:cNvSpPr>
          <p:nvPr>
            <p:ph type="ctrTitle"/>
          </p:nvPr>
        </p:nvSpPr>
        <p:spPr>
          <a:xfrm>
            <a:off x="738940" y="1640910"/>
            <a:ext cx="10871177"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Varela Round"/>
              <a:buNone/>
              <a:defRPr sz="6600" b="1">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p:nvPr/>
        </p:nvSpPr>
        <p:spPr>
          <a:xfrm>
            <a:off x="7328995" y="6579191"/>
            <a:ext cx="5333172"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6" name="Google Shape;26;p3"/>
          <p:cNvSpPr/>
          <p:nvPr/>
        </p:nvSpPr>
        <p:spPr>
          <a:xfrm>
            <a:off x="9499907" y="6294300"/>
            <a:ext cx="3049259"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7" name="Google Shape;27;p3"/>
          <p:cNvSpPr/>
          <p:nvPr/>
        </p:nvSpPr>
        <p:spPr>
          <a:xfrm>
            <a:off x="9995581" y="-235260"/>
            <a:ext cx="276813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8" name="Google Shape;28;p3"/>
          <p:cNvSpPr/>
          <p:nvPr/>
        </p:nvSpPr>
        <p:spPr>
          <a:xfrm>
            <a:off x="-501048" y="163632"/>
            <a:ext cx="1427924"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dirty="0">
              <a:solidFill>
                <a:schemeClr val="lt1"/>
              </a:solidFill>
              <a:latin typeface="Varela Round" pitchFamily="2" charset="-79"/>
              <a:ea typeface="Calibri"/>
              <a:cs typeface="Varela Round" pitchFamily="2" charset="-79"/>
              <a:sym typeface="Calibri"/>
            </a:endParaRPr>
          </a:p>
        </p:txBody>
      </p:sp>
      <p:sp>
        <p:nvSpPr>
          <p:cNvPr id="29" name="Google Shape;29;p3"/>
          <p:cNvSpPr txBox="1">
            <a:spLocks noGrp="1"/>
          </p:cNvSpPr>
          <p:nvPr>
            <p:ph type="subTitle" idx="1"/>
          </p:nvPr>
        </p:nvSpPr>
        <p:spPr>
          <a:xfrm>
            <a:off x="738117" y="2918492"/>
            <a:ext cx="10872000" cy="720000"/>
          </a:xfrm>
          <a:prstGeom prst="rect">
            <a:avLst/>
          </a:prstGeom>
          <a:noFill/>
          <a:ln>
            <a:noFill/>
          </a:ln>
        </p:spPr>
        <p:txBody>
          <a:bodyPr spcFirstLastPara="1" wrap="square" lIns="36000" tIns="36000" rIns="36000" bIns="36000" anchor="t" anchorCtr="0">
            <a:no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30" name="Google Shape;30;p3"/>
          <p:cNvSpPr txBox="1">
            <a:spLocks noGrp="1"/>
          </p:cNvSpPr>
          <p:nvPr>
            <p:ph type="body" idx="2"/>
          </p:nvPr>
        </p:nvSpPr>
        <p:spPr>
          <a:xfrm>
            <a:off x="738117" y="3655832"/>
            <a:ext cx="10872000" cy="720000"/>
          </a:xfrm>
          <a:prstGeom prst="rect">
            <a:avLst/>
          </a:prstGeom>
          <a:noFill/>
          <a:ln>
            <a:noFill/>
          </a:ln>
        </p:spPr>
        <p:txBody>
          <a:bodyPr spcFirstLastPara="1" wrap="square" lIns="91425" tIns="45700" rIns="91425" bIns="45700" anchor="t"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515206" y="1185681"/>
            <a:ext cx="11159999" cy="540000"/>
          </a:xfrm>
          <a:prstGeom prst="rect">
            <a:avLst/>
          </a:prstGeom>
          <a:noFill/>
          <a:ln>
            <a:noFill/>
          </a:ln>
        </p:spPr>
        <p:txBody>
          <a:bodyPr spcFirstLastPara="1" wrap="square" lIns="91425" tIns="45700" rIns="91425" bIns="45700" anchor="b" anchorCtr="0">
            <a:noAutofit/>
          </a:bodyPr>
          <a:lstStyle>
            <a:lvl1pPr marL="457200" lvl="0" indent="-228600" algn="r" rtl="1">
              <a:spcBef>
                <a:spcPts val="640"/>
              </a:spcBef>
              <a:spcAft>
                <a:spcPts val="0"/>
              </a:spcAft>
              <a:buClr>
                <a:srgbClr val="0070C0"/>
              </a:buClr>
              <a:buSzPts val="3200"/>
              <a:buNone/>
              <a:defRPr sz="3200" b="1">
                <a:solidFill>
                  <a:srgbClr val="0070C0"/>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4"/>
          <p:cNvSpPr txBox="1">
            <a:spLocks noGrp="1"/>
          </p:cNvSpPr>
          <p:nvPr>
            <p:ph type="body" idx="2"/>
          </p:nvPr>
        </p:nvSpPr>
        <p:spPr>
          <a:xfrm>
            <a:off x="515206" y="1725681"/>
            <a:ext cx="11160000" cy="4152517"/>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4"/>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4"/>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4"/>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5" name="Google Shape;55;p7"/>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6" name="Google Shape;56;p7"/>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09521" y="704088"/>
            <a:ext cx="11072958"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a:t>לחץ כדי לערוך סגנון כותרת של תבנית בסיס</a:t>
            </a:r>
            <a:endParaRPr kumimoji="0" lang="en-US"/>
          </a:p>
        </p:txBody>
      </p:sp>
      <p:sp>
        <p:nvSpPr>
          <p:cNvPr id="3" name="Date Placeholder 2"/>
          <p:cNvSpPr>
            <a:spLocks noGrp="1"/>
          </p:cNvSpPr>
          <p:nvPr>
            <p:ph type="dt" sz="half" idx="10"/>
          </p:nvPr>
        </p:nvSpPr>
        <p:spPr>
          <a:xfrm>
            <a:off x="609521" y="6356351"/>
            <a:ext cx="2844430" cy="365125"/>
          </a:xfrm>
          <a:prstGeom prst="rect">
            <a:avLst/>
          </a:prstGeom>
        </p:spPr>
        <p:txBody>
          <a:bodyPr/>
          <a:lstStyle/>
          <a:p>
            <a:fld id="{0EAB0777-4C60-462E-A92C-CDAFD498799C}" type="datetimeFigureOut">
              <a:rPr lang="en-US" smtClean="0"/>
              <a:t>8/26/20</a:t>
            </a:fld>
            <a:endParaRPr lang="en-US"/>
          </a:p>
        </p:txBody>
      </p:sp>
      <p:sp>
        <p:nvSpPr>
          <p:cNvPr id="4" name="Footer Placeholder 3"/>
          <p:cNvSpPr>
            <a:spLocks noGrp="1"/>
          </p:cNvSpPr>
          <p:nvPr>
            <p:ph type="ftr" sz="quarter" idx="11"/>
          </p:nvPr>
        </p:nvSpPr>
        <p:spPr>
          <a:xfrm>
            <a:off x="3555537" y="6356351"/>
            <a:ext cx="4469818"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565024" y="6356351"/>
            <a:ext cx="1015868" cy="365125"/>
          </a:xfrm>
          <a:prstGeom prst="rect">
            <a:avLst/>
          </a:prstGeom>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120331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609521" y="1600201"/>
            <a:ext cx="10971372" cy="4525963"/>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736463" y="6356351"/>
            <a:ext cx="284443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13" name="Google Shape;13;p1"/>
          <p:cNvSpPr txBox="1">
            <a:spLocks noGrp="1"/>
          </p:cNvSpPr>
          <p:nvPr>
            <p:ph type="ftr" idx="11"/>
          </p:nvPr>
        </p:nvSpPr>
        <p:spPr>
          <a:xfrm>
            <a:off x="4165058" y="6356351"/>
            <a:ext cx="3860297"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Varela Round" pitchFamily="2" charset="-79"/>
                <a:ea typeface="Varela Round" pitchFamily="2" charset="-79"/>
                <a:cs typeface="Varela Round" pitchFamily="2" charset="-79"/>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L" dirty="0"/>
          </a:p>
        </p:txBody>
      </p:sp>
      <p:sp>
        <p:nvSpPr>
          <p:cNvPr id="14" name="Google Shape;14;p1"/>
          <p:cNvSpPr txBox="1">
            <a:spLocks noGrp="1"/>
          </p:cNvSpPr>
          <p:nvPr>
            <p:ph type="sldNum" idx="12"/>
          </p:nvPr>
        </p:nvSpPr>
        <p:spPr>
          <a:xfrm>
            <a:off x="609521" y="6356351"/>
            <a:ext cx="284443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Varela Round" pitchFamily="2" charset="-79"/>
                <a:ea typeface="Varela Round" pitchFamily="2" charset="-79"/>
                <a:cs typeface="Varela Round" pitchFamily="2" charset="-79"/>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x-none" smtClean="0"/>
              <a:pPr/>
              <a:t>‹#›</a:t>
            </a:fld>
            <a:endParaRPr lang="x-none"/>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itchFamily="2" charset="-79"/>
          <a:ea typeface="Varela Round" pitchFamily="2" charset="-79"/>
          <a:cs typeface="Varela Round"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itchFamily="2" charset="-79"/>
          <a:ea typeface="Varela Round" pitchFamily="2" charset="-79"/>
          <a:cs typeface="Varela Round"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x-none" dirty="0"/>
              <a:t>מערכת שידורים לאומית</a:t>
            </a:r>
            <a:endParaRPr dirty="0"/>
          </a:p>
        </p:txBody>
      </p:sp>
    </p:spTree>
    <p:extLst>
      <p:ext uri="{BB962C8B-B14F-4D97-AF65-F5344CB8AC3E}">
        <p14:creationId xmlns:p14="http://schemas.microsoft.com/office/powerpoint/2010/main" val="628122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a:latin typeface="Varela Round" panose="020B0604020202020204" charset="-79"/>
                <a:cs typeface="Varela Round" panose="020B0604020202020204" charset="-79"/>
              </a:rPr>
              <a:t>אפקט הפיתיון </a:t>
            </a:r>
          </a:p>
        </p:txBody>
      </p:sp>
      <p:sp>
        <p:nvSpPr>
          <p:cNvPr id="90" name="Google Shape;90;p12"/>
          <p:cNvSpPr txBox="1">
            <a:spLocks noGrp="1"/>
          </p:cNvSpPr>
          <p:nvPr>
            <p:ph type="body" idx="2"/>
          </p:nvPr>
        </p:nvSpPr>
        <p:spPr>
          <a:xfrm>
            <a:off x="904973" y="1433450"/>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2800" b="1" dirty="0">
                <a:latin typeface="Varela Round" panose="020B0604020202020204" charset="-79"/>
                <a:cs typeface="Varela Round" panose="020B0604020202020204" charset="-79"/>
              </a:rPr>
              <a:t>אנו נוטים לבחור מבין שתי אפשרויות לפי העדפותינו האישיות, אך כאשר משתילים אפשרות נוספת שלישית ("הפיתיון"), אנו נוטים באופן ברור לבחור באפשרות היקרה מבין שתי האפשרויות המקוריות שהוצעו.</a:t>
            </a:r>
          </a:p>
          <a:p>
            <a:pPr marL="76200" indent="0">
              <a:buNone/>
            </a:pPr>
            <a:r>
              <a:rPr lang="he-IL" sz="2800" b="1" dirty="0">
                <a:latin typeface="Varela Round" panose="020B0604020202020204" charset="-79"/>
                <a:cs typeface="Varela Round" panose="020B0604020202020204" charset="-79"/>
              </a:rPr>
              <a:t>לדוגמה, כאשר הוצע ללקוחות לקנות פופקורן קטן בשלושה דולרים או פופקורן גדול בשבעה דולרים, רוב הלקוחות בחרו לקנות את הפופקורן הקטן. כאשר הוסיפו אפשרות לקניית </a:t>
            </a:r>
            <a:r>
              <a:rPr lang="he-IL" sz="2800" b="1" dirty="0" err="1">
                <a:latin typeface="Varela Round" panose="020B0604020202020204" charset="-79"/>
                <a:cs typeface="Varela Round" panose="020B0604020202020204" charset="-79"/>
              </a:rPr>
              <a:t>פופוקרן</a:t>
            </a:r>
            <a:r>
              <a:rPr lang="he-IL" sz="2800" b="1" dirty="0">
                <a:latin typeface="Varela Round" panose="020B0604020202020204" charset="-79"/>
                <a:cs typeface="Varela Round" panose="020B0604020202020204" charset="-79"/>
              </a:rPr>
              <a:t> בינוני בשישה דולרים וחצי – רוב הלקוחות העדיפו לקנות את הפופקורן הגדול .</a:t>
            </a:r>
          </a:p>
        </p:txBody>
      </p:sp>
    </p:spTree>
    <p:extLst>
      <p:ext uri="{BB962C8B-B14F-4D97-AF65-F5344CB8AC3E}">
        <p14:creationId xmlns:p14="http://schemas.microsoft.com/office/powerpoint/2010/main" val="121286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a:latin typeface="Varela Round" panose="020B0604020202020204" charset="-79"/>
                <a:cs typeface="Varela Round" panose="020B0604020202020204" charset="-79"/>
              </a:rPr>
              <a:t>הטיית ההקשר </a:t>
            </a:r>
          </a:p>
        </p:txBody>
      </p:sp>
      <p:sp>
        <p:nvSpPr>
          <p:cNvPr id="90" name="Google Shape;90;p12"/>
          <p:cNvSpPr txBox="1">
            <a:spLocks noGrp="1"/>
          </p:cNvSpPr>
          <p:nvPr>
            <p:ph type="body" idx="2"/>
          </p:nvPr>
        </p:nvSpPr>
        <p:spPr>
          <a:xfrm>
            <a:off x="850544" y="1041564"/>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b="1" dirty="0">
                <a:latin typeface="Varela Round" panose="020B0604020202020204" charset="-79"/>
                <a:cs typeface="Varela Round" panose="020B0604020202020204" charset="-79"/>
              </a:rPr>
              <a:t>הנטייה לשפוט דברים בתוך הֶקשר מסוים שהוא לעתים מכריע את הכף.</a:t>
            </a:r>
          </a:p>
          <a:p>
            <a:pPr marL="76200" indent="0">
              <a:buNone/>
            </a:pPr>
            <a:r>
              <a:rPr lang="he-IL" b="1" dirty="0">
                <a:latin typeface="Varela Round" panose="020B0604020202020204" charset="-79"/>
                <a:cs typeface="Varela Round" panose="020B0604020202020204" charset="-79"/>
              </a:rPr>
              <a:t>לדוגמה, אדם עומד לקנות מוצר ב-60 שקלים, ואומרים לו שבסניף אחר אותו מוצר נמכר בהנחה של 15 שקלים. הסניף נמצא במרחק 20 דקות נסיעה. למרות אי-הנוחות, בשביל הנחה של 25 אחוזים האדם ישקיע את המאמץ, וכמוהו רבים אחרים. </a:t>
            </a:r>
          </a:p>
          <a:p>
            <a:pPr marL="76200" indent="0">
              <a:buNone/>
            </a:pPr>
            <a:r>
              <a:rPr lang="he-IL" b="1" dirty="0">
                <a:latin typeface="Varela Round" panose="020B0604020202020204" charset="-79"/>
                <a:cs typeface="Varela Round" panose="020B0604020202020204" charset="-79"/>
              </a:rPr>
              <a:t>לעומת זאת, אם המוצר המקורי עולה 500 שקלים והוא נמכר בהנחה של 15 שקלים, מעטים הצרכנים שיטרחו לנסוע לסניף האחר, אף שהנסיעה היא אותה נסיעה מבחינת זמן, אי-נוחות ועלות הדלק, וגם סכום הכסף שייחסך זהה לחלוטין. עם זאת, ההרגשה היא שבשביל הנחה של שלושה אחוזים לא כדאי להתאמץ כל כך. כלומר אנשים מחשבים דברים באופן יחסי להקשר ולא באופן מוחלט.</a:t>
            </a:r>
          </a:p>
        </p:txBody>
      </p:sp>
    </p:spTree>
    <p:extLst>
      <p:ext uri="{BB962C8B-B14F-4D97-AF65-F5344CB8AC3E}">
        <p14:creationId xmlns:p14="http://schemas.microsoft.com/office/powerpoint/2010/main" val="214716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2"/>
          <p:cNvSpPr txBox="1">
            <a:spLocks noGrp="1"/>
          </p:cNvSpPr>
          <p:nvPr>
            <p:ph type="body" idx="2"/>
          </p:nvPr>
        </p:nvSpPr>
        <p:spPr>
          <a:xfrm>
            <a:off x="882293" y="965365"/>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b="1" dirty="0">
                <a:latin typeface="Varela Round" panose="020B0604020202020204" charset="-79"/>
                <a:cs typeface="Varela Round" panose="020B0604020202020204" charset="-79"/>
              </a:rPr>
              <a:t>זהה את האפקט המסתתר בכל אחד מהמקרים הבאים: </a:t>
            </a:r>
          </a:p>
          <a:p>
            <a:pPr marL="76200" indent="0">
              <a:buNone/>
            </a:pPr>
            <a:r>
              <a:rPr lang="he-IL" b="1" dirty="0">
                <a:latin typeface="Varela Round" panose="020B0604020202020204" charset="-79"/>
                <a:cs typeface="Varela Round" panose="020B0604020202020204" charset="-79"/>
              </a:rPr>
              <a:t>(</a:t>
            </a:r>
            <a:r>
              <a:rPr lang="he-IL" b="1" dirty="0" err="1">
                <a:latin typeface="Varela Round" panose="020B0604020202020204" charset="-79"/>
                <a:cs typeface="Varela Round" panose="020B0604020202020204" charset="-79"/>
              </a:rPr>
              <a:t>היוריסטיקת</a:t>
            </a:r>
            <a:r>
              <a:rPr lang="he-IL" b="1" dirty="0">
                <a:latin typeface="Varela Round" panose="020B0604020202020204" charset="-79"/>
                <a:cs typeface="Varela Round" panose="020B0604020202020204" charset="-79"/>
              </a:rPr>
              <a:t> הזמינות, </a:t>
            </a:r>
            <a:r>
              <a:rPr lang="he-IL" b="1" dirty="0" err="1">
                <a:latin typeface="Varela Round" panose="020B0604020202020204" charset="-79"/>
                <a:cs typeface="Varela Round" panose="020B0604020202020204" charset="-79"/>
              </a:rPr>
              <a:t>היוריסטיקת</a:t>
            </a:r>
            <a:r>
              <a:rPr lang="he-IL" b="1" dirty="0">
                <a:latin typeface="Varela Round" panose="020B0604020202020204" charset="-79"/>
                <a:cs typeface="Varela Round" panose="020B0604020202020204" charset="-79"/>
              </a:rPr>
              <a:t> העיגון וההתאמה, </a:t>
            </a:r>
            <a:r>
              <a:rPr lang="he-IL" b="1" dirty="0" err="1">
                <a:latin typeface="Varela Round" panose="020B0604020202020204" charset="-79"/>
                <a:cs typeface="Varela Round" panose="020B0604020202020204" charset="-79"/>
              </a:rPr>
              <a:t>היוריסטיקת</a:t>
            </a:r>
            <a:r>
              <a:rPr lang="he-IL" b="1" dirty="0">
                <a:latin typeface="Varela Round" panose="020B0604020202020204" charset="-79"/>
                <a:cs typeface="Varela Round" panose="020B0604020202020204" charset="-79"/>
              </a:rPr>
              <a:t> </a:t>
            </a:r>
            <a:r>
              <a:rPr lang="he-IL" b="1" dirty="0" err="1">
                <a:latin typeface="Varela Round" panose="020B0604020202020204" charset="-79"/>
                <a:cs typeface="Varela Round" panose="020B0604020202020204" charset="-79"/>
              </a:rPr>
              <a:t>הייציגות</a:t>
            </a:r>
            <a:r>
              <a:rPr lang="he-IL" b="1" dirty="0">
                <a:latin typeface="Varela Round" panose="020B0604020202020204" charset="-79"/>
                <a:cs typeface="Varela Round" panose="020B0604020202020204" charset="-79"/>
              </a:rPr>
              <a:t>, אפקט עומס היתר, הטיית המחויבות, אפקט הפיתיון, אפקט ההקשר.</a:t>
            </a:r>
          </a:p>
          <a:p>
            <a:pPr marL="76200" indent="0">
              <a:buNone/>
            </a:pPr>
            <a:endParaRPr lang="he-IL" sz="2000" b="1" dirty="0"/>
          </a:p>
          <a:p>
            <a:pPr marL="76200" indent="0">
              <a:buNone/>
            </a:pPr>
            <a:r>
              <a:rPr lang="he-IL" sz="2000" b="1" dirty="0"/>
              <a:t>1. שואלים שתי קבוצות של אנשים מהו אחוז מדינות יבשת אפריקה שחברות באו"ם.</a:t>
            </a:r>
            <a:br>
              <a:rPr lang="he-IL" sz="2000" b="1" dirty="0"/>
            </a:br>
            <a:r>
              <a:rPr lang="he-IL" sz="2000" b="1" dirty="0"/>
              <a:t>את הקבוצה הראשונה שואלים האם יותר או פחות מ-45%? וכמה בדיוק אתם מעריכים?</a:t>
            </a:r>
            <a:br>
              <a:rPr lang="he-IL" sz="2000" b="1" dirty="0"/>
            </a:br>
            <a:r>
              <a:rPr lang="he-IL" sz="2000" b="1" dirty="0"/>
              <a:t>את הקבוצה השנייה שואלים האם יותר או פחות מ-65%? וכמה בדיוק אתם מעריכים?</a:t>
            </a:r>
            <a:br>
              <a:rPr lang="he-IL" sz="2000" b="1" dirty="0"/>
            </a:br>
            <a:r>
              <a:rPr lang="he-IL" sz="2000" b="1" dirty="0"/>
              <a:t>ההערכות של הקבוצה השנייה היו גבוהות יותר.</a:t>
            </a:r>
            <a:endParaRPr lang="en-US" sz="2000" dirty="0"/>
          </a:p>
          <a:p>
            <a:pPr marL="76200" indent="0">
              <a:buNone/>
            </a:pPr>
            <a:endParaRPr lang="he-IL" b="1" dirty="0">
              <a:latin typeface="Varela Round" panose="020B0604020202020204" charset="-79"/>
              <a:cs typeface="Varela Round" panose="020B0604020202020204" charset="-79"/>
            </a:endParaRPr>
          </a:p>
        </p:txBody>
      </p:sp>
      <p:pic>
        <p:nvPicPr>
          <p:cNvPr id="4" name="Picture 2">
            <a:extLst>
              <a:ext uri="{FF2B5EF4-FFF2-40B4-BE49-F238E27FC236}">
                <a16:creationId xmlns:a16="http://schemas.microsoft.com/office/drawing/2014/main" id="{6259A711-4DBA-41F3-A52D-464C23727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503" y="-293920"/>
            <a:ext cx="3177498" cy="158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2808928E-5D4C-4767-8627-5A86EC39E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72" y="336079"/>
            <a:ext cx="1109242" cy="156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1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2"/>
          <p:cNvSpPr txBox="1">
            <a:spLocks noGrp="1"/>
          </p:cNvSpPr>
          <p:nvPr>
            <p:ph type="body" idx="2"/>
          </p:nvPr>
        </p:nvSpPr>
        <p:spPr>
          <a:xfrm>
            <a:off x="993268" y="667822"/>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2800" b="1" dirty="0">
                <a:latin typeface="Varela Round" panose="020B0604020202020204" charset="-79"/>
                <a:cs typeface="Varela Round" panose="020B0604020202020204" charset="-79"/>
              </a:rPr>
              <a:t>זהה את האפקט המסתתר בכל אחד מהמקרים הבאים: </a:t>
            </a:r>
          </a:p>
          <a:p>
            <a:pPr marL="76200" indent="0">
              <a:buNone/>
            </a:pPr>
            <a:r>
              <a:rPr lang="he-IL" sz="2800" b="1" dirty="0">
                <a:latin typeface="Varela Round" panose="020B0604020202020204" charset="-79"/>
                <a:cs typeface="Varela Round" panose="020B0604020202020204" charset="-79"/>
              </a:rPr>
              <a:t>(</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הזמינות, </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העיגון וההתאמה, </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a:t>
            </a:r>
            <a:r>
              <a:rPr lang="he-IL" sz="2800" b="1" dirty="0" err="1">
                <a:latin typeface="Varela Round" panose="020B0604020202020204" charset="-79"/>
                <a:cs typeface="Varela Round" panose="020B0604020202020204" charset="-79"/>
              </a:rPr>
              <a:t>הייציגות</a:t>
            </a:r>
            <a:r>
              <a:rPr lang="he-IL" sz="2800" b="1" dirty="0">
                <a:latin typeface="Varela Round" panose="020B0604020202020204" charset="-79"/>
                <a:cs typeface="Varela Round" panose="020B0604020202020204" charset="-79"/>
              </a:rPr>
              <a:t>, אפקט עומס היתר, הטיית המחויבות, אפקט הפיתיון, אפקט ההקשר.</a:t>
            </a:r>
          </a:p>
          <a:p>
            <a:pPr marL="76200" indent="0">
              <a:buNone/>
            </a:pPr>
            <a:endParaRPr lang="he-IL" sz="2800" b="1" dirty="0">
              <a:latin typeface="Varela Round" panose="020B0604020202020204" charset="-79"/>
              <a:cs typeface="Varela Round" panose="020B0604020202020204" charset="-79"/>
            </a:endParaRPr>
          </a:p>
          <a:p>
            <a:pPr marL="76200" indent="0">
              <a:buNone/>
            </a:pPr>
            <a:r>
              <a:rPr lang="he-IL" sz="2800" b="1" dirty="0"/>
              <a:t>2. כאשר אדם מכריז בפני חברים שמעכשיו הוא מתאמן/ מתחיל דיאטה/ מתחתן הוא עושה זאת משום שהוא יודע שההכרזה הפומבית תגרום לו לעמוד במלה שלו.</a:t>
            </a:r>
            <a:endParaRPr lang="he-IL" sz="3200" b="1"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94441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2"/>
          <p:cNvSpPr txBox="1">
            <a:spLocks noGrp="1"/>
          </p:cNvSpPr>
          <p:nvPr>
            <p:ph type="body" idx="2"/>
          </p:nvPr>
        </p:nvSpPr>
        <p:spPr>
          <a:xfrm>
            <a:off x="942468" y="379956"/>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3200" b="1" dirty="0">
                <a:latin typeface="Varela Round" panose="020B0604020202020204" charset="-79"/>
                <a:cs typeface="Varela Round" panose="020B0604020202020204" charset="-79"/>
              </a:rPr>
              <a:t>זהה את האפקט המסתתר בכל אחד מהמקרים הבאים: </a:t>
            </a:r>
          </a:p>
          <a:p>
            <a:pPr marL="76200" indent="0">
              <a:buNone/>
            </a:pPr>
            <a:r>
              <a:rPr lang="he-IL" sz="3200" b="1" dirty="0">
                <a:latin typeface="Varela Round" panose="020B0604020202020204" charset="-79"/>
                <a:cs typeface="Varela Round" panose="020B0604020202020204" charset="-79"/>
              </a:rPr>
              <a:t>(</a:t>
            </a:r>
            <a:r>
              <a:rPr lang="he-IL" sz="3200" b="1" dirty="0" err="1">
                <a:latin typeface="Varela Round" panose="020B0604020202020204" charset="-79"/>
                <a:cs typeface="Varela Round" panose="020B0604020202020204" charset="-79"/>
              </a:rPr>
              <a:t>היוריסטיקת</a:t>
            </a:r>
            <a:r>
              <a:rPr lang="he-IL" sz="3200" b="1" dirty="0">
                <a:latin typeface="Varela Round" panose="020B0604020202020204" charset="-79"/>
                <a:cs typeface="Varela Round" panose="020B0604020202020204" charset="-79"/>
              </a:rPr>
              <a:t> הזמינות, </a:t>
            </a:r>
            <a:r>
              <a:rPr lang="he-IL" sz="3200" b="1" dirty="0" err="1">
                <a:latin typeface="Varela Round" panose="020B0604020202020204" charset="-79"/>
                <a:cs typeface="Varela Round" panose="020B0604020202020204" charset="-79"/>
              </a:rPr>
              <a:t>היוריסטיקת</a:t>
            </a:r>
            <a:r>
              <a:rPr lang="he-IL" sz="3200" b="1" dirty="0">
                <a:latin typeface="Varela Round" panose="020B0604020202020204" charset="-79"/>
                <a:cs typeface="Varela Round" panose="020B0604020202020204" charset="-79"/>
              </a:rPr>
              <a:t> העיגון וההתאמה, </a:t>
            </a:r>
            <a:r>
              <a:rPr lang="he-IL" sz="3200" b="1" dirty="0" err="1">
                <a:latin typeface="Varela Round" panose="020B0604020202020204" charset="-79"/>
                <a:cs typeface="Varela Round" panose="020B0604020202020204" charset="-79"/>
              </a:rPr>
              <a:t>היוריסטיקת</a:t>
            </a:r>
            <a:r>
              <a:rPr lang="he-IL" sz="3200" b="1" dirty="0">
                <a:latin typeface="Varela Round" panose="020B0604020202020204" charset="-79"/>
                <a:cs typeface="Varela Round" panose="020B0604020202020204" charset="-79"/>
              </a:rPr>
              <a:t> </a:t>
            </a:r>
            <a:r>
              <a:rPr lang="he-IL" sz="3200" b="1" dirty="0" err="1">
                <a:latin typeface="Varela Round" panose="020B0604020202020204" charset="-79"/>
                <a:cs typeface="Varela Round" panose="020B0604020202020204" charset="-79"/>
              </a:rPr>
              <a:t>הייציגות</a:t>
            </a:r>
            <a:r>
              <a:rPr lang="he-IL" sz="3200" b="1" dirty="0">
                <a:latin typeface="Varela Round" panose="020B0604020202020204" charset="-79"/>
                <a:cs typeface="Varela Round" panose="020B0604020202020204" charset="-79"/>
              </a:rPr>
              <a:t>, אפקט עומס היתר, הטיית המחויבות, אפקט הפיתיון, אפקט ההקשר.</a:t>
            </a:r>
          </a:p>
          <a:p>
            <a:pPr marL="76200" indent="0">
              <a:buNone/>
            </a:pPr>
            <a:endParaRPr lang="he-IL" sz="3200" b="1" dirty="0">
              <a:latin typeface="Varela Round" panose="020B0604020202020204" charset="-79"/>
              <a:cs typeface="Varela Round" panose="020B0604020202020204" charset="-79"/>
            </a:endParaRPr>
          </a:p>
          <a:p>
            <a:pPr marL="76200" indent="0">
              <a:buNone/>
            </a:pPr>
            <a:r>
              <a:rPr lang="he-IL" sz="3200" b="1" dirty="0"/>
              <a:t>3. כאשר אנשים מבלים בחופשה בחו"ל יש סיכוי גדול יותר שהם יתרמו כסף לקבצנים או יקנו חולצה שמוצאת חן בעיניהם.</a:t>
            </a:r>
            <a:endParaRPr lang="he-IL" sz="3600" b="1"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402040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2"/>
          <p:cNvSpPr txBox="1">
            <a:spLocks noGrp="1"/>
          </p:cNvSpPr>
          <p:nvPr>
            <p:ph type="body" idx="2"/>
          </p:nvPr>
        </p:nvSpPr>
        <p:spPr>
          <a:xfrm>
            <a:off x="993268" y="278355"/>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2800" b="1" dirty="0">
                <a:latin typeface="Varela Round" panose="020B0604020202020204" charset="-79"/>
                <a:cs typeface="Varela Round" panose="020B0604020202020204" charset="-79"/>
              </a:rPr>
              <a:t>זהה את האפקט המסתתר בכל אחד מהמקרים הבאים: </a:t>
            </a:r>
          </a:p>
          <a:p>
            <a:pPr marL="76200" indent="0">
              <a:buNone/>
            </a:pPr>
            <a:r>
              <a:rPr lang="he-IL" sz="2800" b="1" dirty="0">
                <a:latin typeface="Varela Round" panose="020B0604020202020204" charset="-79"/>
                <a:cs typeface="Varela Round" panose="020B0604020202020204" charset="-79"/>
              </a:rPr>
              <a:t>(</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הזמינות, </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העיגון וההתאמה, </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a:t>
            </a:r>
            <a:r>
              <a:rPr lang="he-IL" sz="2800" b="1" dirty="0" err="1">
                <a:latin typeface="Varela Round" panose="020B0604020202020204" charset="-79"/>
                <a:cs typeface="Varela Round" panose="020B0604020202020204" charset="-79"/>
              </a:rPr>
              <a:t>הייציגות</a:t>
            </a:r>
            <a:r>
              <a:rPr lang="he-IL" sz="2800" b="1" dirty="0">
                <a:latin typeface="Varela Round" panose="020B0604020202020204" charset="-79"/>
                <a:cs typeface="Varela Round" panose="020B0604020202020204" charset="-79"/>
              </a:rPr>
              <a:t>, אפקט עומס היתר, הטיית המחויבות, אפקט הפיתיון, אפקט המסגרת, אפקט ההקשר.</a:t>
            </a:r>
          </a:p>
          <a:p>
            <a:pPr marL="76200" indent="0">
              <a:buNone/>
            </a:pPr>
            <a:endParaRPr lang="he-IL" sz="2800" b="1" dirty="0">
              <a:latin typeface="Varela Round" panose="020B0604020202020204" charset="-79"/>
              <a:cs typeface="Varela Round" panose="020B0604020202020204" charset="-79"/>
            </a:endParaRPr>
          </a:p>
          <a:p>
            <a:pPr marL="76200" indent="0">
              <a:buNone/>
            </a:pPr>
            <a:r>
              <a:rPr lang="he-IL" sz="2800" b="1" dirty="0"/>
              <a:t>5. כששואלים אנשים איזו עבודה מסוכנת יותר: שוטר או חוטב עצים? הרוב יבחרו בשוטר כיוון ששוטרים "נהנים" מחשיפה תקשורתית גבוהה והמידע הזה זמין יותר. אלא שהסטטיסטיקה מוכיחה את ההפך.</a:t>
            </a:r>
            <a:endParaRPr lang="he-IL" sz="3200" b="1"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72192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2"/>
          <p:cNvSpPr txBox="1">
            <a:spLocks noGrp="1"/>
          </p:cNvSpPr>
          <p:nvPr>
            <p:ph type="body" idx="2"/>
          </p:nvPr>
        </p:nvSpPr>
        <p:spPr>
          <a:xfrm>
            <a:off x="976336" y="227555"/>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2800" b="1" dirty="0">
                <a:latin typeface="Varela Round" panose="020B0604020202020204" charset="-79"/>
                <a:cs typeface="Varela Round" panose="020B0604020202020204" charset="-79"/>
              </a:rPr>
              <a:t>זהה את האפקט המסתתר בכל אחד מהמקרים הבאים: </a:t>
            </a:r>
          </a:p>
          <a:p>
            <a:pPr marL="76200" indent="0">
              <a:buNone/>
            </a:pPr>
            <a:r>
              <a:rPr lang="he-IL" sz="2800" b="1" dirty="0">
                <a:latin typeface="Varela Round" panose="020B0604020202020204" charset="-79"/>
                <a:cs typeface="Varela Round" panose="020B0604020202020204" charset="-79"/>
              </a:rPr>
              <a:t>(</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הזמינות, </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העיגון וההתאמה, </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a:t>
            </a:r>
            <a:r>
              <a:rPr lang="he-IL" sz="2800" b="1" dirty="0" err="1">
                <a:latin typeface="Varela Round" panose="020B0604020202020204" charset="-79"/>
                <a:cs typeface="Varela Round" panose="020B0604020202020204" charset="-79"/>
              </a:rPr>
              <a:t>הייציגות</a:t>
            </a:r>
            <a:r>
              <a:rPr lang="he-IL" sz="2800" b="1" dirty="0">
                <a:latin typeface="Varela Round" panose="020B0604020202020204" charset="-79"/>
                <a:cs typeface="Varela Round" panose="020B0604020202020204" charset="-79"/>
              </a:rPr>
              <a:t>, אפקט עומס היתר, הטיית המחויבות, אפקט הפיתיון, אפקט המסגרת, אפקט ההקשר.</a:t>
            </a:r>
          </a:p>
          <a:p>
            <a:pPr marL="76200" indent="0">
              <a:buNone/>
            </a:pPr>
            <a:endParaRPr lang="he-IL" sz="2800" b="1" dirty="0">
              <a:latin typeface="Varela Round" panose="020B0604020202020204" charset="-79"/>
              <a:cs typeface="Varela Round" panose="020B0604020202020204" charset="-79"/>
            </a:endParaRPr>
          </a:p>
          <a:p>
            <a:pPr marL="76200" indent="0">
              <a:buNone/>
            </a:pPr>
            <a:r>
              <a:rPr lang="he-IL" sz="2800" b="1" dirty="0">
                <a:latin typeface="Varela Round" panose="020B0604020202020204" charset="-79"/>
                <a:cs typeface="Varela Round" panose="020B0604020202020204" charset="-79"/>
              </a:rPr>
              <a:t>6. </a:t>
            </a:r>
            <a:r>
              <a:rPr lang="he-IL" sz="2800" b="1" dirty="0"/>
              <a:t>כדי לזרז את תהליך בחירת הבגדים בבוקר מומלץ לתת לילד לבחור מתוך מספר אפשרויות מצומצם ולא מתוך הארון כולו.</a:t>
            </a:r>
            <a:endParaRPr lang="he-IL" sz="3200" b="1"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29576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2"/>
          <p:cNvSpPr txBox="1">
            <a:spLocks noGrp="1"/>
          </p:cNvSpPr>
          <p:nvPr>
            <p:ph type="body" idx="2"/>
          </p:nvPr>
        </p:nvSpPr>
        <p:spPr>
          <a:xfrm>
            <a:off x="908602" y="244489"/>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3200" b="1" dirty="0">
                <a:latin typeface="Varela Round" panose="020B0604020202020204" charset="-79"/>
                <a:cs typeface="Varela Round" panose="020B0604020202020204" charset="-79"/>
              </a:rPr>
              <a:t>זהה את האפקט המסתתר בכל אחד מהמקרים הבאים: </a:t>
            </a:r>
          </a:p>
          <a:p>
            <a:pPr marL="76200" indent="0">
              <a:buNone/>
            </a:pPr>
            <a:r>
              <a:rPr lang="he-IL" sz="3200" b="1" dirty="0">
                <a:latin typeface="Varela Round" panose="020B0604020202020204" charset="-79"/>
                <a:cs typeface="Varela Round" panose="020B0604020202020204" charset="-79"/>
              </a:rPr>
              <a:t>(</a:t>
            </a:r>
            <a:r>
              <a:rPr lang="he-IL" sz="3200" b="1" dirty="0" err="1">
                <a:latin typeface="Varela Round" panose="020B0604020202020204" charset="-79"/>
                <a:cs typeface="Varela Round" panose="020B0604020202020204" charset="-79"/>
              </a:rPr>
              <a:t>היוריסטיקת</a:t>
            </a:r>
            <a:r>
              <a:rPr lang="he-IL" sz="3200" b="1" dirty="0">
                <a:latin typeface="Varela Round" panose="020B0604020202020204" charset="-79"/>
                <a:cs typeface="Varela Round" panose="020B0604020202020204" charset="-79"/>
              </a:rPr>
              <a:t> הזמינות, </a:t>
            </a:r>
            <a:r>
              <a:rPr lang="he-IL" sz="3200" b="1" dirty="0" err="1">
                <a:latin typeface="Varela Round" panose="020B0604020202020204" charset="-79"/>
                <a:cs typeface="Varela Round" panose="020B0604020202020204" charset="-79"/>
              </a:rPr>
              <a:t>היוריסטיקת</a:t>
            </a:r>
            <a:r>
              <a:rPr lang="he-IL" sz="3200" b="1" dirty="0">
                <a:latin typeface="Varela Round" panose="020B0604020202020204" charset="-79"/>
                <a:cs typeface="Varela Round" panose="020B0604020202020204" charset="-79"/>
              </a:rPr>
              <a:t> העיגון וההתאמה, </a:t>
            </a:r>
            <a:r>
              <a:rPr lang="he-IL" sz="3200" b="1" dirty="0" err="1">
                <a:latin typeface="Varela Round" panose="020B0604020202020204" charset="-79"/>
                <a:cs typeface="Varela Round" panose="020B0604020202020204" charset="-79"/>
              </a:rPr>
              <a:t>היוריסטיקת</a:t>
            </a:r>
            <a:r>
              <a:rPr lang="he-IL" sz="3200" b="1" dirty="0">
                <a:latin typeface="Varela Round" panose="020B0604020202020204" charset="-79"/>
                <a:cs typeface="Varela Round" panose="020B0604020202020204" charset="-79"/>
              </a:rPr>
              <a:t> </a:t>
            </a:r>
            <a:r>
              <a:rPr lang="he-IL" sz="3200" b="1" dirty="0" err="1">
                <a:latin typeface="Varela Round" panose="020B0604020202020204" charset="-79"/>
                <a:cs typeface="Varela Round" panose="020B0604020202020204" charset="-79"/>
              </a:rPr>
              <a:t>הייציגות</a:t>
            </a:r>
            <a:r>
              <a:rPr lang="he-IL" sz="3200" b="1" dirty="0">
                <a:latin typeface="Varela Round" panose="020B0604020202020204" charset="-79"/>
                <a:cs typeface="Varela Round" panose="020B0604020202020204" charset="-79"/>
              </a:rPr>
              <a:t>, אפקט עומס היתר, הטיית המחויבות, אפקט הפיתיון, אפקט המסגרת, אפקט ההקשר.</a:t>
            </a:r>
          </a:p>
          <a:p>
            <a:pPr marL="76200" indent="0">
              <a:buNone/>
            </a:pPr>
            <a:endParaRPr lang="he-IL" sz="3200" b="1" dirty="0">
              <a:latin typeface="Varela Round" panose="020B0604020202020204" charset="-79"/>
              <a:cs typeface="Varela Round" panose="020B0604020202020204" charset="-79"/>
            </a:endParaRPr>
          </a:p>
          <a:p>
            <a:pPr marL="76200" indent="0">
              <a:buNone/>
            </a:pPr>
            <a:r>
              <a:rPr lang="he-IL" sz="3200" b="1" dirty="0"/>
              <a:t>7. לתפקיד חדשנות טכנולוגית לרוב יעדיפו לראיין אדם בן 30 ולא אדם בן 50.</a:t>
            </a:r>
            <a:endParaRPr lang="he-IL" sz="3600" b="1"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201247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2"/>
          <p:cNvSpPr txBox="1">
            <a:spLocks noGrp="1"/>
          </p:cNvSpPr>
          <p:nvPr>
            <p:ph type="body" idx="2"/>
          </p:nvPr>
        </p:nvSpPr>
        <p:spPr>
          <a:xfrm>
            <a:off x="993268" y="196106"/>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2800" b="1" dirty="0">
                <a:latin typeface="Varela Round" panose="020B0604020202020204" charset="-79"/>
                <a:cs typeface="Varela Round" panose="020B0604020202020204" charset="-79"/>
              </a:rPr>
              <a:t>זהה את האפקט המסתתר בכל אחד מהמקרים הבאים: </a:t>
            </a:r>
          </a:p>
          <a:p>
            <a:pPr marL="76200" indent="0">
              <a:buNone/>
            </a:pPr>
            <a:r>
              <a:rPr lang="he-IL" sz="2800" b="1" dirty="0">
                <a:latin typeface="Varela Round" panose="020B0604020202020204" charset="-79"/>
                <a:cs typeface="Varela Round" panose="020B0604020202020204" charset="-79"/>
              </a:rPr>
              <a:t>(</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הזמינות, </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העיגון וההתאמה, </a:t>
            </a:r>
            <a:r>
              <a:rPr lang="he-IL" sz="2800" b="1" dirty="0" err="1">
                <a:latin typeface="Varela Round" panose="020B0604020202020204" charset="-79"/>
                <a:cs typeface="Varela Round" panose="020B0604020202020204" charset="-79"/>
              </a:rPr>
              <a:t>היוריסטיקת</a:t>
            </a:r>
            <a:r>
              <a:rPr lang="he-IL" sz="2800" b="1" dirty="0">
                <a:latin typeface="Varela Round" panose="020B0604020202020204" charset="-79"/>
                <a:cs typeface="Varela Round" panose="020B0604020202020204" charset="-79"/>
              </a:rPr>
              <a:t> </a:t>
            </a:r>
            <a:r>
              <a:rPr lang="he-IL" sz="2800" b="1" dirty="0" err="1">
                <a:latin typeface="Varela Round" panose="020B0604020202020204" charset="-79"/>
                <a:cs typeface="Varela Round" panose="020B0604020202020204" charset="-79"/>
              </a:rPr>
              <a:t>הייציגות</a:t>
            </a:r>
            <a:r>
              <a:rPr lang="he-IL" sz="2800" b="1" dirty="0">
                <a:latin typeface="Varela Round" panose="020B0604020202020204" charset="-79"/>
                <a:cs typeface="Varela Round" panose="020B0604020202020204" charset="-79"/>
              </a:rPr>
              <a:t>, אפקט עומס היתר,  הטיית המחויבות, אפקט הפיתיון, אפקט המסגרת, אפקט ההקשר.</a:t>
            </a:r>
          </a:p>
          <a:p>
            <a:pPr marL="76200" indent="0">
              <a:buNone/>
            </a:pPr>
            <a:endParaRPr lang="he-IL" sz="2800" b="1" dirty="0">
              <a:latin typeface="Varela Round" panose="020B0604020202020204" charset="-79"/>
              <a:cs typeface="Varela Round" panose="020B0604020202020204" charset="-79"/>
            </a:endParaRPr>
          </a:p>
          <a:p>
            <a:pPr marL="76200" indent="0">
              <a:buNone/>
            </a:pPr>
            <a:r>
              <a:rPr lang="he-IL" sz="2800" b="1" dirty="0"/>
              <a:t>8. מעמידים בפני תלמיד אפשרות לשיפור ציון באמצעות מטלה או באמצעות בחינה גדולה. התלמיד מתלבט. אם נציע אפשרות שלישית לגשת לבחינה גדולה עם חומר פתוח אבל שהציון המקסימלי בה הוא 90. נגדיל את הסיכוי שהתלמיד יבחר בבחינה גדולה עם חומר סגור בה יוכל להגיע ל-100.</a:t>
            </a:r>
            <a:endParaRPr lang="he-IL" sz="3200" b="1"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3558704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9"/>
          <p:cNvSpPr txBox="1">
            <a:spLocks noGrp="1"/>
          </p:cNvSpPr>
          <p:nvPr>
            <p:ph type="ctrTitle"/>
          </p:nvPr>
        </p:nvSpPr>
        <p:spPr>
          <a:xfrm>
            <a:off x="659617" y="2169000"/>
            <a:ext cx="10871177" cy="1260000"/>
          </a:xfrm>
          <a:prstGeom prst="rect">
            <a:avLst/>
          </a:prstGeom>
          <a:noFill/>
          <a:ln>
            <a:noFill/>
          </a:ln>
        </p:spPr>
        <p:txBody>
          <a:bodyPr spcFirstLastPara="1" wrap="square" lIns="91425" tIns="45700" rIns="91425" bIns="45700" anchor="ctr" anchorCtr="0">
            <a:noAutofit/>
          </a:bodyPr>
          <a:lstStyle/>
          <a:p>
            <a:r>
              <a:rPr lang="he-IL" sz="4400" b="0" dirty="0">
                <a:solidFill>
                  <a:schemeClr val="tx1"/>
                </a:solidFill>
                <a:latin typeface="Varela Round" panose="020B0604020202020204" charset="-79"/>
                <a:ea typeface="Calibri"/>
                <a:cs typeface="Varela Round" panose="020B0604020202020204" charset="-79"/>
                <a:sym typeface="Calibri"/>
              </a:rPr>
              <a:t>הצטרפו אלינו לחלק ב'</a:t>
            </a:r>
            <a:br>
              <a:rPr lang="he-IL" sz="4400" b="0" dirty="0">
                <a:solidFill>
                  <a:schemeClr val="tx1"/>
                </a:solidFill>
                <a:latin typeface="Varela Round" panose="020B0604020202020204" charset="-79"/>
                <a:ea typeface="Calibri"/>
                <a:cs typeface="Varela Round" panose="020B0604020202020204" charset="-79"/>
                <a:sym typeface="Calibri"/>
              </a:rPr>
            </a:br>
            <a:r>
              <a:rPr lang="he-IL" sz="4400" b="0" dirty="0">
                <a:solidFill>
                  <a:schemeClr val="tx1"/>
                </a:solidFill>
                <a:latin typeface="Varela Round" panose="020B0604020202020204" charset="-79"/>
                <a:ea typeface="Calibri"/>
                <a:cs typeface="Varela Round" panose="020B0604020202020204" charset="-79"/>
                <a:sym typeface="Calibri"/>
              </a:rPr>
              <a:t>של השיעור</a:t>
            </a:r>
          </a:p>
        </p:txBody>
      </p:sp>
    </p:spTree>
    <p:extLst>
      <p:ext uri="{BB962C8B-B14F-4D97-AF65-F5344CB8AC3E}">
        <p14:creationId xmlns:p14="http://schemas.microsoft.com/office/powerpoint/2010/main" val="304653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p:nvPr/>
        </p:nvSpPr>
        <p:spPr>
          <a:xfrm>
            <a:off x="1629321" y="2695767"/>
            <a:ext cx="9207201" cy="1924400"/>
          </a:xfrm>
          <a:prstGeom prst="rect">
            <a:avLst/>
          </a:prstGeom>
          <a:noFill/>
          <a:ln>
            <a:noFill/>
          </a:ln>
        </p:spPr>
        <p:txBody>
          <a:bodyPr spcFirstLastPara="1" wrap="square" lIns="121875" tIns="121875" rIns="121875" bIns="121875" anchor="t" anchorCtr="0">
            <a:noAutofit/>
          </a:bodyPr>
          <a:lstStyle/>
          <a:p>
            <a:pPr marL="609539" marR="0" lvl="0" indent="0" algn="r" rtl="1">
              <a:lnSpc>
                <a:spcPct val="150000"/>
              </a:lnSpc>
              <a:spcBef>
                <a:spcPts val="0"/>
              </a:spcBef>
              <a:spcAft>
                <a:spcPts val="0"/>
              </a:spcAft>
              <a:buNone/>
            </a:pPr>
            <a:endParaRPr sz="1800" u="none" strike="noStrike" cap="none" dirty="0">
              <a:solidFill>
                <a:schemeClr val="dk1"/>
              </a:solidFill>
              <a:latin typeface="Varela Round" pitchFamily="2" charset="-79"/>
              <a:ea typeface="Calibri"/>
              <a:cs typeface="Varela Round" pitchFamily="2" charset="-79"/>
              <a:sym typeface="Calibri"/>
            </a:endParaRPr>
          </a:p>
        </p:txBody>
      </p:sp>
      <p:sp>
        <p:nvSpPr>
          <p:cNvPr id="67" name="Google Shape;67;p9"/>
          <p:cNvSpPr txBox="1">
            <a:spLocks noGrp="1"/>
          </p:cNvSpPr>
          <p:nvPr>
            <p:ph type="ctrTitle"/>
          </p:nvPr>
        </p:nvSpPr>
        <p:spPr>
          <a:xfrm>
            <a:off x="738941" y="1640910"/>
            <a:ext cx="10244746" cy="1260000"/>
          </a:xfrm>
          <a:prstGeom prst="rect">
            <a:avLst/>
          </a:prstGeom>
          <a:noFill/>
          <a:ln>
            <a:noFill/>
          </a:ln>
        </p:spPr>
        <p:txBody>
          <a:bodyPr spcFirstLastPara="1" wrap="square" lIns="91425" tIns="45700" rIns="91425" bIns="45700" anchor="ctr" anchorCtr="0">
            <a:noAutofit/>
          </a:bodyPr>
          <a:lstStyle/>
          <a:p>
            <a:pPr lvl="0">
              <a:lnSpc>
                <a:spcPct val="90000"/>
              </a:lnSpc>
            </a:pPr>
            <a:r>
              <a:rPr lang="he-IL" sz="4400" b="0" dirty="0">
                <a:solidFill>
                  <a:schemeClr val="tx1"/>
                </a:solidFill>
                <a:latin typeface="Varela Round" pitchFamily="2" charset="-79"/>
                <a:ea typeface="Calibri"/>
                <a:cs typeface="Varela Round" pitchFamily="2" charset="-79"/>
                <a:sym typeface="Calibri"/>
              </a:rPr>
              <a:t>נושא השיעור- </a:t>
            </a:r>
            <a:r>
              <a:rPr lang="he-IL" sz="4400" b="0" dirty="0" err="1">
                <a:solidFill>
                  <a:schemeClr val="tx1"/>
                </a:solidFill>
                <a:latin typeface="Varela Round" pitchFamily="2" charset="-79"/>
                <a:ea typeface="Calibri"/>
                <a:cs typeface="Varela Round" pitchFamily="2" charset="-79"/>
                <a:sym typeface="Calibri"/>
              </a:rPr>
              <a:t>היוריסטיקות</a:t>
            </a:r>
            <a:r>
              <a:rPr lang="he-IL" sz="4400" b="0" dirty="0">
                <a:solidFill>
                  <a:schemeClr val="tx1"/>
                </a:solidFill>
                <a:latin typeface="Varela Round" pitchFamily="2" charset="-79"/>
                <a:ea typeface="Calibri"/>
                <a:cs typeface="Varela Round" pitchFamily="2" charset="-79"/>
                <a:sym typeface="Calibri"/>
              </a:rPr>
              <a:t> והטיות בתהליך </a:t>
            </a:r>
            <a:r>
              <a:rPr lang="he-IL" sz="4400" b="0" dirty="0">
                <a:solidFill>
                  <a:schemeClr val="tx1"/>
                </a:solidFill>
                <a:latin typeface="Varela Round" pitchFamily="2" charset="-79"/>
                <a:cs typeface="Varela Round" pitchFamily="2" charset="-79"/>
              </a:rPr>
              <a:t>קבלת החלטות</a:t>
            </a:r>
            <a:endParaRPr lang="he-IL" sz="4400" b="0" dirty="0">
              <a:solidFill>
                <a:schemeClr val="tx1"/>
              </a:solidFill>
              <a:latin typeface="Varela Round" pitchFamily="2" charset="-79"/>
              <a:cs typeface="Varela Round" pitchFamily="2" charset="-79"/>
              <a:sym typeface="Calibri"/>
            </a:endParaRPr>
          </a:p>
        </p:txBody>
      </p:sp>
      <p:sp>
        <p:nvSpPr>
          <p:cNvPr id="68" name="Google Shape;68;p9"/>
          <p:cNvSpPr txBox="1">
            <a:spLocks noGrp="1"/>
          </p:cNvSpPr>
          <p:nvPr>
            <p:ph type="subTitle" idx="1"/>
          </p:nvPr>
        </p:nvSpPr>
        <p:spPr>
          <a:xfrm>
            <a:off x="738117" y="2918492"/>
            <a:ext cx="10872000" cy="720000"/>
          </a:xfrm>
          <a:prstGeom prst="rect">
            <a:avLst/>
          </a:prstGeom>
          <a:noFill/>
          <a:ln>
            <a:noFill/>
          </a:ln>
        </p:spPr>
        <p:txBody>
          <a:bodyPr spcFirstLastPara="1" wrap="square" lIns="36000" tIns="36000" rIns="36000" bIns="36000" anchor="t" anchorCtr="0">
            <a:noAutofit/>
          </a:bodyPr>
          <a:lstStyle/>
          <a:p>
            <a:pPr marL="342900" lvl="0" indent="-342900" algn="ctr" rtl="1">
              <a:lnSpc>
                <a:spcPct val="100000"/>
              </a:lnSpc>
              <a:spcBef>
                <a:spcPts val="0"/>
              </a:spcBef>
              <a:spcAft>
                <a:spcPts val="600"/>
              </a:spcAft>
              <a:buClr>
                <a:srgbClr val="002060"/>
              </a:buClr>
              <a:buSzPts val="2800"/>
              <a:buNone/>
            </a:pPr>
            <a:r>
              <a:rPr lang="x-none" dirty="0"/>
              <a:t>המקצוע</a:t>
            </a:r>
            <a:r>
              <a:rPr lang="he-IL" dirty="0"/>
              <a:t>: פסיכולוגיה</a:t>
            </a:r>
            <a:r>
              <a:rPr lang="x-none"/>
              <a:t> </a:t>
            </a:r>
            <a:r>
              <a:rPr lang="he-IL" dirty="0"/>
              <a:t>לתלמידי תיכון</a:t>
            </a:r>
            <a:endParaRPr dirty="0">
              <a:highlight>
                <a:srgbClr val="FFFF00"/>
              </a:highlight>
            </a:endParaRPr>
          </a:p>
        </p:txBody>
      </p:sp>
      <p:sp>
        <p:nvSpPr>
          <p:cNvPr id="69" name="Google Shape;69;p9"/>
          <p:cNvSpPr txBox="1">
            <a:spLocks noGrp="1"/>
          </p:cNvSpPr>
          <p:nvPr>
            <p:ph type="body" idx="2"/>
          </p:nvPr>
        </p:nvSpPr>
        <p:spPr>
          <a:xfrm>
            <a:off x="738117" y="3655832"/>
            <a:ext cx="10872000" cy="720000"/>
          </a:xfrm>
          <a:prstGeom prst="rect">
            <a:avLst/>
          </a:prstGeom>
          <a:noFill/>
          <a:ln>
            <a:noFill/>
          </a:ln>
        </p:spPr>
        <p:txBody>
          <a:bodyPr spcFirstLastPara="1" wrap="square" lIns="91425" tIns="45700" rIns="91425" bIns="45700" anchor="t" anchorCtr="0">
            <a:noAutofit/>
          </a:bodyPr>
          <a:lstStyle/>
          <a:p>
            <a:pPr marL="342900" lvl="0" indent="-342900"/>
            <a:r>
              <a:rPr lang="x-none" dirty="0"/>
              <a:t>שם המורה:</a:t>
            </a:r>
            <a:r>
              <a:rPr lang="he-IL" dirty="0"/>
              <a:t> </a:t>
            </a:r>
            <a:r>
              <a:rPr lang="he-IL" b="0" dirty="0">
                <a:solidFill>
                  <a:schemeClr val="tx1"/>
                </a:solidFill>
                <a:latin typeface="Varela Round" pitchFamily="2" charset="-79"/>
                <a:ea typeface="Calibri"/>
                <a:cs typeface="Varela Round" pitchFamily="2" charset="-79"/>
                <a:sym typeface="Calibri"/>
              </a:rPr>
              <a:t>עדו גלדי</a:t>
            </a:r>
            <a:endParaRPr dirty="0">
              <a:solidFill>
                <a:schemeClr val="tx1"/>
              </a:solidFill>
            </a:endParaRPr>
          </a:p>
        </p:txBody>
      </p:sp>
    </p:spTree>
    <p:extLst>
      <p:ext uri="{BB962C8B-B14F-4D97-AF65-F5344CB8AC3E}">
        <p14:creationId xmlns:p14="http://schemas.microsoft.com/office/powerpoint/2010/main" val="268616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a:latin typeface="Varela Round" panose="020B0604020202020204" charset="-79"/>
                <a:cs typeface="Varela Round" panose="020B0604020202020204" charset="-79"/>
              </a:rPr>
              <a:t>אפקט המסגרת </a:t>
            </a:r>
          </a:p>
        </p:txBody>
      </p:sp>
      <p:sp>
        <p:nvSpPr>
          <p:cNvPr id="90" name="Google Shape;90;p12"/>
          <p:cNvSpPr txBox="1">
            <a:spLocks noGrp="1"/>
          </p:cNvSpPr>
          <p:nvPr>
            <p:ph type="body" idx="2"/>
          </p:nvPr>
        </p:nvSpPr>
        <p:spPr>
          <a:xfrm>
            <a:off x="904973" y="1433450"/>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3200" b="1" dirty="0">
                <a:latin typeface="Varela Round" panose="020B0604020202020204" charset="-79"/>
                <a:cs typeface="Varela Round" panose="020B0604020202020204" charset="-79"/>
              </a:rPr>
              <a:t>הטיה קוגניטיבית המבטאת מצב שבו אנשים מגיבים לאפשרות בחירה מסוימת על-פי דרך הצגתה (זהו המסגור), כרווח או כהפסד.</a:t>
            </a:r>
          </a:p>
        </p:txBody>
      </p:sp>
    </p:spTree>
    <p:extLst>
      <p:ext uri="{BB962C8B-B14F-4D97-AF65-F5344CB8AC3E}">
        <p14:creationId xmlns:p14="http://schemas.microsoft.com/office/powerpoint/2010/main" val="3200877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a:latin typeface="Varela Round" panose="020B0604020202020204" charset="-79"/>
                <a:cs typeface="Varela Round" panose="020B0604020202020204" charset="-79"/>
              </a:rPr>
              <a:t>המגפה האסייתית</a:t>
            </a:r>
          </a:p>
        </p:txBody>
      </p:sp>
      <p:sp>
        <p:nvSpPr>
          <p:cNvPr id="90" name="Google Shape;90;p12"/>
          <p:cNvSpPr txBox="1">
            <a:spLocks noGrp="1"/>
          </p:cNvSpPr>
          <p:nvPr>
            <p:ph type="body" idx="2"/>
          </p:nvPr>
        </p:nvSpPr>
        <p:spPr>
          <a:xfrm>
            <a:off x="817887" y="1063720"/>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b="1" dirty="0">
                <a:latin typeface="Varela Round" panose="020B0604020202020204" charset="-79"/>
                <a:cs typeface="Varela Round" panose="020B0604020202020204" charset="-79"/>
              </a:rPr>
              <a:t>דמיינו שארצות הברית נערכת לקראת התפרצות של מחלה אסייתית יוצאת דופן, והתחזיות הן ש-600 איש ימותו ממנה. הוצעו שתי תוכניות היערכות לקראת המחלה. נניח שהאומדנים המדעיים המדויקים של התוכניות הם כדלקמן: אם תאומץ תוכנית א' 200 אנשים יינצלו. </a:t>
            </a:r>
          </a:p>
          <a:p>
            <a:pPr marL="76200" indent="0">
              <a:buNone/>
            </a:pPr>
            <a:r>
              <a:rPr lang="he-IL" b="1" dirty="0">
                <a:latin typeface="Varela Round" panose="020B0604020202020204" charset="-79"/>
                <a:cs typeface="Varela Round" panose="020B0604020202020204" charset="-79"/>
              </a:rPr>
              <a:t>אם תאומץ תוכנית ב' יש סיכוי של 1/3 ש 600 איש יינצלו, וסיכוי של 2/3 שאיש לא יינצל. מה תעדיפו? את תוכנית א' או את תוכנית ב'?</a:t>
            </a:r>
          </a:p>
          <a:p>
            <a:pPr marL="76200" indent="0">
              <a:buNone/>
            </a:pPr>
            <a:endParaRPr lang="he-IL" b="1" dirty="0">
              <a:latin typeface="Varela Round" panose="020B0604020202020204" charset="-79"/>
              <a:cs typeface="Varela Round" panose="020B0604020202020204" charset="-79"/>
            </a:endParaRPr>
          </a:p>
          <a:p>
            <a:pPr marL="76200" indent="0">
              <a:buNone/>
            </a:pPr>
            <a:r>
              <a:rPr lang="he-IL" b="1" dirty="0">
                <a:latin typeface="Varela Round" panose="020B0604020202020204" charset="-79"/>
                <a:cs typeface="Varela Round" panose="020B0604020202020204" charset="-79"/>
              </a:rPr>
              <a:t>72% מהנשאלים במחקר המקורי העדיפו את תוכנית א'.</a:t>
            </a:r>
          </a:p>
        </p:txBody>
      </p:sp>
    </p:spTree>
    <p:extLst>
      <p:ext uri="{BB962C8B-B14F-4D97-AF65-F5344CB8AC3E}">
        <p14:creationId xmlns:p14="http://schemas.microsoft.com/office/powerpoint/2010/main" val="171025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2"/>
          <p:cNvSpPr txBox="1">
            <a:spLocks noGrp="1"/>
          </p:cNvSpPr>
          <p:nvPr>
            <p:ph type="body" idx="2"/>
          </p:nvPr>
        </p:nvSpPr>
        <p:spPr>
          <a:xfrm>
            <a:off x="845707" y="357361"/>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2800" b="1" dirty="0">
                <a:latin typeface="Varela Round" panose="020B0604020202020204" charset="-79"/>
                <a:cs typeface="Varela Round" panose="020B0604020202020204" charset="-79"/>
              </a:rPr>
              <a:t>החלק השני של המחקר כלל את אותה השאלה אך בניסוח אחר: שוו בנפשכם שארצות הברית נערכת לקראת התפרצות של מחלה אסייתית יוצאת דופן, והתחזית הן ש-600 איש ימותו ממנה. הוצעו שתי תוכניות היערכות לקראת המחלה. נניח שהאומדנים המדעיים המדייקים של התוכניות הם כדלקמן: אם תאומץ תוכנית א', ימותו 400 אנשים. אם תאומץ תוכנית ב', יש סיכוי של 1/3 שלא ימות איש, וסיכוי של 2/3 שימותו 600 אנשים. מה תעדיפו? את תוכנית א' או את תוכנית ב'?</a:t>
            </a:r>
          </a:p>
          <a:p>
            <a:pPr marL="76200" indent="0">
              <a:buNone/>
            </a:pPr>
            <a:r>
              <a:rPr lang="he-IL" sz="2800" b="1" dirty="0">
                <a:latin typeface="Varela Round" panose="020B0604020202020204" charset="-79"/>
                <a:cs typeface="Varela Round" panose="020B0604020202020204" charset="-79"/>
              </a:rPr>
              <a:t>78% מהנשאלים במחקר המקורי העדיפו את תוכנית ב'.</a:t>
            </a:r>
          </a:p>
        </p:txBody>
      </p:sp>
    </p:spTree>
    <p:extLst>
      <p:ext uri="{BB962C8B-B14F-4D97-AF65-F5344CB8AC3E}">
        <p14:creationId xmlns:p14="http://schemas.microsoft.com/office/powerpoint/2010/main" val="102334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sz="4400" dirty="0">
                <a:latin typeface="Varela Round" panose="020B0604020202020204" charset="-79"/>
                <a:cs typeface="Varela Round" panose="020B0604020202020204" charset="-79"/>
              </a:rPr>
              <a:t>אפקט הבעלות </a:t>
            </a:r>
          </a:p>
        </p:txBody>
      </p:sp>
      <p:sp>
        <p:nvSpPr>
          <p:cNvPr id="90" name="Google Shape;90;p12"/>
          <p:cNvSpPr txBox="1">
            <a:spLocks noGrp="1"/>
          </p:cNvSpPr>
          <p:nvPr>
            <p:ph type="body" idx="2"/>
          </p:nvPr>
        </p:nvSpPr>
        <p:spPr>
          <a:xfrm>
            <a:off x="642285" y="933094"/>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b="1" dirty="0">
                <a:latin typeface="Varela Round" panose="020B0604020202020204" charset="-79"/>
                <a:cs typeface="Varela Round" panose="020B0604020202020204" charset="-79"/>
              </a:rPr>
              <a:t>אנשים נוטים לתת ערך כלכלי גבוה יותר למוצר אשר בבעלותם, מאשר למוצר דומה או זהה לו אשר אינו בבעלותם.</a:t>
            </a:r>
          </a:p>
          <a:p>
            <a:pPr marL="76200" indent="0">
              <a:buNone/>
            </a:pPr>
            <a:r>
              <a:rPr lang="he-IL" b="1" dirty="0">
                <a:latin typeface="Varela Round" panose="020B0604020202020204" charset="-79"/>
                <a:cs typeface="Varela Round" panose="020B0604020202020204" charset="-79"/>
              </a:rPr>
              <a:t>אפקט הבעלות מתרחש בגלל שתי תופעות פסיכולוגיות:</a:t>
            </a:r>
          </a:p>
          <a:p>
            <a:pPr marL="76200" indent="0">
              <a:buNone/>
            </a:pPr>
            <a:endParaRPr lang="he-IL" b="1" dirty="0">
              <a:latin typeface="Varela Round" panose="020B0604020202020204" charset="-79"/>
              <a:cs typeface="Varela Round" panose="020B0604020202020204" charset="-79"/>
            </a:endParaRPr>
          </a:p>
          <a:p>
            <a:r>
              <a:rPr lang="he-IL" b="1" dirty="0">
                <a:latin typeface="Varela Round" panose="020B0604020202020204" charset="-79"/>
                <a:cs typeface="Varela Round" panose="020B0604020202020204" charset="-79"/>
              </a:rPr>
              <a:t>שנאת הפסד (</a:t>
            </a:r>
            <a:r>
              <a:rPr lang="en-GB" b="1" dirty="0">
                <a:latin typeface="Varela Round" panose="020B0604020202020204" charset="-79"/>
                <a:cs typeface="Varela Round" panose="020B0604020202020204" charset="-79"/>
              </a:rPr>
              <a:t>Loss Aversion) – </a:t>
            </a:r>
            <a:r>
              <a:rPr lang="he-IL" b="1" dirty="0">
                <a:latin typeface="Varela Round" panose="020B0604020202020204" charset="-79"/>
                <a:cs typeface="Varela Round" panose="020B0604020202020204" charset="-79"/>
              </a:rPr>
              <a:t>אנחנו מרגישים כאב מהפסד בעוצמה החזקה בממוצע פי 2 מאשר רווח שווה ערך.</a:t>
            </a:r>
          </a:p>
          <a:p>
            <a:r>
              <a:rPr lang="he-IL" b="1" dirty="0">
                <a:latin typeface="Varela Round" panose="020B0604020202020204" charset="-79"/>
                <a:cs typeface="Varela Round" panose="020B0604020202020204" charset="-79"/>
              </a:rPr>
              <a:t>"התאהבות" – אנחנו מתאהבים בפריט שנמצא כבר אצלנו ומעדיפים שלא להחליף אותו בתמורה לפריט אחר בעל ערך אובייקטיבי זהה.</a:t>
            </a:r>
          </a:p>
        </p:txBody>
      </p:sp>
    </p:spTree>
    <p:extLst>
      <p:ext uri="{BB962C8B-B14F-4D97-AF65-F5344CB8AC3E}">
        <p14:creationId xmlns:p14="http://schemas.microsoft.com/office/powerpoint/2010/main" val="36046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sz="3600" dirty="0">
                <a:latin typeface="Varela Round" panose="020B0604020202020204" charset="-79"/>
                <a:cs typeface="Varela Round" panose="020B0604020202020204" charset="-79"/>
              </a:rPr>
              <a:t>ניסוי כוס הקפה/ זוכי פרס הנובל פרופסור </a:t>
            </a:r>
            <a:r>
              <a:rPr lang="he-IL" sz="3600" dirty="0" err="1">
                <a:latin typeface="Varela Round" panose="020B0604020202020204" charset="-79"/>
                <a:cs typeface="Varela Round" panose="020B0604020202020204" charset="-79"/>
              </a:rPr>
              <a:t>כהנמן</a:t>
            </a:r>
            <a:r>
              <a:rPr lang="he-IL" sz="3600" dirty="0">
                <a:latin typeface="Varela Round" panose="020B0604020202020204" charset="-79"/>
                <a:cs typeface="Varela Round" panose="020B0604020202020204" charset="-79"/>
              </a:rPr>
              <a:t> </a:t>
            </a:r>
            <a:r>
              <a:rPr lang="he-IL" sz="3600" dirty="0" err="1">
                <a:latin typeface="Varela Round" panose="020B0604020202020204" charset="-79"/>
                <a:cs typeface="Varela Round" panose="020B0604020202020204" charset="-79"/>
              </a:rPr>
              <a:t>ות'ייל</a:t>
            </a:r>
            <a:endParaRPr lang="he-IL" sz="3600" dirty="0">
              <a:latin typeface="Varela Round" panose="020B0604020202020204" charset="-79"/>
              <a:cs typeface="Varela Round" panose="020B0604020202020204" charset="-79"/>
            </a:endParaRPr>
          </a:p>
        </p:txBody>
      </p:sp>
      <p:sp>
        <p:nvSpPr>
          <p:cNvPr id="90" name="Google Shape;90;p12"/>
          <p:cNvSpPr txBox="1">
            <a:spLocks noGrp="1"/>
          </p:cNvSpPr>
          <p:nvPr>
            <p:ph type="body" idx="2"/>
          </p:nvPr>
        </p:nvSpPr>
        <p:spPr>
          <a:xfrm>
            <a:off x="7151914" y="1215736"/>
            <a:ext cx="4785980" cy="4152517"/>
          </a:xfrm>
          <a:prstGeom prst="rect">
            <a:avLst/>
          </a:prstGeom>
          <a:noFill/>
          <a:ln>
            <a:noFill/>
          </a:ln>
        </p:spPr>
        <p:txBody>
          <a:bodyPr spcFirstLastPara="1" wrap="square" lIns="91425" tIns="45700" rIns="91425" bIns="45700" anchor="t" anchorCtr="0">
            <a:noAutofit/>
          </a:bodyPr>
          <a:lstStyle/>
          <a:p>
            <a:pPr marL="76200" indent="0">
              <a:buNone/>
            </a:pPr>
            <a:r>
              <a:rPr lang="he-IL" b="1" dirty="0">
                <a:latin typeface="Varela Round" panose="020B0604020202020204" charset="-79"/>
                <a:cs typeface="Varela Round" panose="020B0604020202020204" charset="-79"/>
              </a:rPr>
              <a:t>החוקרים חילקו משתתפים באופן רנדומלי לקונים ולמוכרים, ונתנו למוכרים כוסות קפה כמתנה. לאחר מכן, הם שאלו את המוכרים בכמה היו מוכנים למכור את הכוסות קפה, ושאלו את הקונים בכמה היו מוכנים לקנות אותן.</a:t>
            </a:r>
          </a:p>
        </p:txBody>
      </p:sp>
      <p:pic>
        <p:nvPicPr>
          <p:cNvPr id="4" name="תמונה 3">
            <a:extLst>
              <a:ext uri="{FF2B5EF4-FFF2-40B4-BE49-F238E27FC236}">
                <a16:creationId xmlns:a16="http://schemas.microsoft.com/office/drawing/2014/main" id="{D971BA1B-60A6-4A92-9226-344952AF45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1466" y="1338126"/>
            <a:ext cx="6650333" cy="4453073"/>
          </a:xfrm>
          <a:prstGeom prst="rect">
            <a:avLst/>
          </a:prstGeom>
          <a:noFill/>
          <a:ln>
            <a:noFill/>
          </a:ln>
        </p:spPr>
      </p:pic>
    </p:spTree>
    <p:extLst>
      <p:ext uri="{BB962C8B-B14F-4D97-AF65-F5344CB8AC3E}">
        <p14:creationId xmlns:p14="http://schemas.microsoft.com/office/powerpoint/2010/main" val="929997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sz="3600" dirty="0">
                <a:latin typeface="Varela Round" panose="020B0604020202020204" charset="-79"/>
                <a:cs typeface="Varela Round" panose="020B0604020202020204" charset="-79"/>
              </a:rPr>
              <a:t>ניסוי כרטיסי הכדורסל/ זיו כרמון ודן אריאלי </a:t>
            </a:r>
          </a:p>
        </p:txBody>
      </p:sp>
      <p:sp>
        <p:nvSpPr>
          <p:cNvPr id="90" name="Google Shape;90;p12"/>
          <p:cNvSpPr txBox="1">
            <a:spLocks noGrp="1"/>
          </p:cNvSpPr>
          <p:nvPr>
            <p:ph type="body" idx="2"/>
          </p:nvPr>
        </p:nvSpPr>
        <p:spPr>
          <a:xfrm>
            <a:off x="6683829" y="1215736"/>
            <a:ext cx="5254065" cy="4152517"/>
          </a:xfrm>
          <a:prstGeom prst="rect">
            <a:avLst/>
          </a:prstGeom>
          <a:noFill/>
          <a:ln>
            <a:noFill/>
          </a:ln>
        </p:spPr>
        <p:txBody>
          <a:bodyPr spcFirstLastPara="1" wrap="square" lIns="91425" tIns="45700" rIns="91425" bIns="45700" anchor="t" anchorCtr="0">
            <a:noAutofit/>
          </a:bodyPr>
          <a:lstStyle/>
          <a:p>
            <a:pPr marL="76200" indent="0">
              <a:buNone/>
            </a:pPr>
            <a:r>
              <a:rPr lang="he-IL" sz="2000" b="1" dirty="0">
                <a:latin typeface="Varela Round" panose="020B0604020202020204" charset="-79"/>
                <a:cs typeface="Varela Round" panose="020B0604020202020204" charset="-79"/>
              </a:rPr>
              <a:t>לפני משחקים חשובים, אוניברסיטת דיוק מקיימת הגרלת כרטיסים בין אוהדי קבוצת הכדורסל של האוניברסיטה מאחר ואין מספיק מקומות ישיבה לכולם. לאחר שאחת מההגרלות התקיימה, החוקרים התקשרו לזוכים ושאלו אותם באיזה מחיר היו מוכנים למכור את הכרטיסים, וכן התקשרו למפסידים בהגרלה ושאלו אותם בכמה היו מוכנים לקנות.</a:t>
            </a:r>
          </a:p>
        </p:txBody>
      </p:sp>
      <p:pic>
        <p:nvPicPr>
          <p:cNvPr id="5" name="תמונה 4">
            <a:extLst>
              <a:ext uri="{FF2B5EF4-FFF2-40B4-BE49-F238E27FC236}">
                <a16:creationId xmlns:a16="http://schemas.microsoft.com/office/drawing/2014/main" id="{9DDDC2C0-8B00-4B3D-A062-D87425DD29F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2518" y="933094"/>
            <a:ext cx="5756395" cy="4792792"/>
          </a:xfrm>
          <a:prstGeom prst="rect">
            <a:avLst/>
          </a:prstGeom>
          <a:noFill/>
          <a:ln>
            <a:noFill/>
          </a:ln>
        </p:spPr>
      </p:pic>
    </p:spTree>
    <p:extLst>
      <p:ext uri="{BB962C8B-B14F-4D97-AF65-F5344CB8AC3E}">
        <p14:creationId xmlns:p14="http://schemas.microsoft.com/office/powerpoint/2010/main" val="288224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sz="3600" dirty="0">
                <a:latin typeface="Varela Round" panose="020B0604020202020204" charset="-79"/>
                <a:cs typeface="Varela Round" panose="020B0604020202020204" charset="-79"/>
              </a:rPr>
              <a:t>כוס קפה </a:t>
            </a:r>
            <a:r>
              <a:rPr lang="en-GB" sz="3600" dirty="0">
                <a:latin typeface="Varela Round" panose="020B0604020202020204" charset="-79"/>
                <a:cs typeface="Varela Round" panose="020B0604020202020204" charset="-79"/>
              </a:rPr>
              <a:t>VS </a:t>
            </a:r>
            <a:r>
              <a:rPr lang="he-IL" sz="3600" dirty="0">
                <a:latin typeface="Varela Round" panose="020B0604020202020204" charset="-79"/>
                <a:cs typeface="Varela Round" panose="020B0604020202020204" charset="-79"/>
              </a:rPr>
              <a:t>חטיף שוקולד/ פרופסור </a:t>
            </a:r>
            <a:r>
              <a:rPr lang="he-IL" sz="3600" dirty="0" err="1">
                <a:latin typeface="Varela Round" panose="020B0604020202020204" charset="-79"/>
                <a:cs typeface="Varela Round" panose="020B0604020202020204" charset="-79"/>
              </a:rPr>
              <a:t>כהנמן</a:t>
            </a:r>
            <a:endParaRPr lang="he-IL" sz="3600" dirty="0">
              <a:latin typeface="Varela Round" panose="020B0604020202020204" charset="-79"/>
              <a:cs typeface="Varela Round" panose="020B0604020202020204" charset="-79"/>
            </a:endParaRPr>
          </a:p>
        </p:txBody>
      </p:sp>
      <p:sp>
        <p:nvSpPr>
          <p:cNvPr id="90" name="Google Shape;90;p12"/>
          <p:cNvSpPr txBox="1">
            <a:spLocks noGrp="1"/>
          </p:cNvSpPr>
          <p:nvPr>
            <p:ph type="body" idx="2"/>
          </p:nvPr>
        </p:nvSpPr>
        <p:spPr>
          <a:xfrm>
            <a:off x="6683829" y="1215736"/>
            <a:ext cx="5254065" cy="4152517"/>
          </a:xfrm>
          <a:prstGeom prst="rect">
            <a:avLst/>
          </a:prstGeom>
          <a:noFill/>
          <a:ln>
            <a:noFill/>
          </a:ln>
        </p:spPr>
        <p:txBody>
          <a:bodyPr spcFirstLastPara="1" wrap="square" lIns="91425" tIns="45700" rIns="91425" bIns="45700" anchor="t" anchorCtr="0">
            <a:noAutofit/>
          </a:bodyPr>
          <a:lstStyle/>
          <a:p>
            <a:pPr marL="76200" indent="0">
              <a:buNone/>
            </a:pPr>
            <a:r>
              <a:rPr lang="he-IL" sz="2000" b="1" dirty="0" err="1">
                <a:latin typeface="Varela Round" panose="020B0604020202020204" charset="-79"/>
                <a:cs typeface="Varela Round" panose="020B0604020202020204" charset="-79"/>
              </a:rPr>
              <a:t>כהנמן</a:t>
            </a:r>
            <a:r>
              <a:rPr lang="he-IL" sz="2000" b="1" dirty="0">
                <a:latin typeface="Varela Round" panose="020B0604020202020204" charset="-79"/>
                <a:cs typeface="Varela Round" panose="020B0604020202020204" charset="-79"/>
              </a:rPr>
              <a:t> דגם קבוצה של סטודנטים וחילק לחצי מהם כוסות קפה ולחצי השני חטיפי שוקולד כשאר שני הפריטים בעלי ערך זהה.</a:t>
            </a:r>
          </a:p>
          <a:p>
            <a:pPr marL="76200" indent="0">
              <a:buNone/>
            </a:pPr>
            <a:r>
              <a:rPr lang="he-IL" sz="2000" b="1" dirty="0">
                <a:latin typeface="Varela Round" panose="020B0604020202020204" charset="-79"/>
                <a:cs typeface="Varela Round" panose="020B0604020202020204" charset="-79"/>
              </a:rPr>
              <a:t> לאחר שהפריטים נמסרו, </a:t>
            </a:r>
            <a:r>
              <a:rPr lang="he-IL" sz="2000" b="1" dirty="0" err="1">
                <a:latin typeface="Varela Round" panose="020B0604020202020204" charset="-79"/>
                <a:cs typeface="Varela Round" panose="020B0604020202020204" charset="-79"/>
              </a:rPr>
              <a:t>כהנמן</a:t>
            </a:r>
            <a:r>
              <a:rPr lang="he-IL" sz="2000" b="1" dirty="0">
                <a:latin typeface="Varela Round" panose="020B0604020202020204" charset="-79"/>
                <a:cs typeface="Varela Round" panose="020B0604020202020204" charset="-79"/>
              </a:rPr>
              <a:t> נתן לסטודנטים את האפשרות להחליף: מי שקיבל כוס קפה יכול להחליף לשוקולד ולהפך.</a:t>
            </a:r>
          </a:p>
          <a:p>
            <a:pPr marL="76200" indent="0">
              <a:buNone/>
            </a:pPr>
            <a:r>
              <a:rPr lang="he-IL" sz="2000" b="1" dirty="0">
                <a:latin typeface="Varela Round" panose="020B0604020202020204" charset="-79"/>
                <a:cs typeface="Varela Round" panose="020B0604020202020204" charset="-79"/>
              </a:rPr>
              <a:t>בגלל שהקבוצה חולקה באופן רנדומלי, היה מצופה ש 50% מהאנשים ירצו להחליף, אך התוצאות היו אחרות לחלוטין.</a:t>
            </a:r>
          </a:p>
        </p:txBody>
      </p:sp>
      <p:pic>
        <p:nvPicPr>
          <p:cNvPr id="6" name="תמונה 5">
            <a:extLst>
              <a:ext uri="{FF2B5EF4-FFF2-40B4-BE49-F238E27FC236}">
                <a16:creationId xmlns:a16="http://schemas.microsoft.com/office/drawing/2014/main" id="{4EC3F07D-E7DA-43A5-8FFC-6303CBE426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2519" y="1355361"/>
            <a:ext cx="6333338" cy="4152517"/>
          </a:xfrm>
          <a:prstGeom prst="rect">
            <a:avLst/>
          </a:prstGeom>
          <a:noFill/>
          <a:ln>
            <a:noFill/>
          </a:ln>
        </p:spPr>
      </p:pic>
    </p:spTree>
    <p:extLst>
      <p:ext uri="{BB962C8B-B14F-4D97-AF65-F5344CB8AC3E}">
        <p14:creationId xmlns:p14="http://schemas.microsoft.com/office/powerpoint/2010/main" val="3430634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328940" y="0"/>
            <a:ext cx="11160000" cy="720000"/>
          </a:xfrm>
          <a:prstGeom prst="rect">
            <a:avLst/>
          </a:prstGeom>
          <a:noFill/>
          <a:ln>
            <a:noFill/>
          </a:ln>
        </p:spPr>
        <p:txBody>
          <a:bodyPr spcFirstLastPara="1" wrap="square" lIns="91425" tIns="45700" rIns="91425" bIns="45700" anchor="ctr" anchorCtr="0">
            <a:noAutofit/>
          </a:bodyPr>
          <a:lstStyle/>
          <a:p>
            <a:r>
              <a:rPr lang="he-IL" sz="4400" dirty="0">
                <a:latin typeface="Varela Round" panose="020B0604020202020204" charset="-79"/>
                <a:cs typeface="Varela Round" panose="020B0604020202020204" charset="-79"/>
              </a:rPr>
              <a:t>אפקט הבעלות בכלכלה התנהגותית</a:t>
            </a:r>
          </a:p>
        </p:txBody>
      </p:sp>
      <p:sp>
        <p:nvSpPr>
          <p:cNvPr id="90" name="Google Shape;90;p12"/>
          <p:cNvSpPr txBox="1">
            <a:spLocks noGrp="1"/>
          </p:cNvSpPr>
          <p:nvPr>
            <p:ph type="body" idx="2"/>
          </p:nvPr>
        </p:nvSpPr>
        <p:spPr>
          <a:xfrm>
            <a:off x="718707" y="817585"/>
            <a:ext cx="11032921" cy="4152517"/>
          </a:xfrm>
          <a:prstGeom prst="rect">
            <a:avLst/>
          </a:prstGeom>
          <a:noFill/>
          <a:ln>
            <a:noFill/>
          </a:ln>
        </p:spPr>
        <p:txBody>
          <a:bodyPr spcFirstLastPara="1" wrap="square" lIns="91425" tIns="45700" rIns="91425" bIns="45700" anchor="t" anchorCtr="0">
            <a:noAutofit/>
          </a:bodyPr>
          <a:lstStyle/>
          <a:p>
            <a:r>
              <a:rPr lang="he-IL" b="1" dirty="0">
                <a:latin typeface="Varela Round" panose="020B0604020202020204" charset="-79"/>
                <a:cs typeface="Varela Round" panose="020B0604020202020204" charset="-79"/>
              </a:rPr>
              <a:t>סוכנויות רכב מציעות לקחת את המכוניות המוצעות למכירה לנסיעת מבחן. כשקונה </a:t>
            </a:r>
            <a:r>
              <a:rPr lang="he-IL" b="1" dirty="0" err="1">
                <a:latin typeface="Varela Round" panose="020B0604020202020204" charset="-79"/>
                <a:cs typeface="Varela Round" panose="020B0604020202020204" charset="-79"/>
              </a:rPr>
              <a:t>פוטציאלי</a:t>
            </a:r>
            <a:r>
              <a:rPr lang="he-IL" b="1" dirty="0">
                <a:latin typeface="Varela Round" panose="020B0604020202020204" charset="-79"/>
                <a:cs typeface="Varela Round" panose="020B0604020202020204" charset="-79"/>
              </a:rPr>
              <a:t> לוקח את האוטו לנסיעת מבחן, אפקט הבעלות מתחיל להשפיע. הקונה מדמיין כאילו הרכב כבר בבעלותו וכתוצאה מכך, הנכונות להוציא יותר כסף מאשר תכנן גדלה.</a:t>
            </a:r>
          </a:p>
          <a:p>
            <a:r>
              <a:rPr lang="he-IL" b="1" dirty="0">
                <a:latin typeface="Varela Round" panose="020B0604020202020204" charset="-79"/>
                <a:cs typeface="Varela Round" panose="020B0604020202020204" charset="-79"/>
              </a:rPr>
              <a:t>חברת </a:t>
            </a:r>
            <a:r>
              <a:rPr lang="en-GB" b="1" dirty="0">
                <a:latin typeface="Varela Round" panose="020B0604020202020204" charset="-79"/>
                <a:cs typeface="Varela Round" panose="020B0604020202020204" charset="-79"/>
              </a:rPr>
              <a:t> Apple </a:t>
            </a:r>
            <a:r>
              <a:rPr lang="he-IL" b="1" dirty="0">
                <a:latin typeface="Varela Round" panose="020B0604020202020204" charset="-79"/>
                <a:cs typeface="Varela Round" panose="020B0604020202020204" charset="-79"/>
              </a:rPr>
              <a:t>מאפשרת למבקריה להתנסות במוצרי החברה ללא הגבלת זמן. העובדים מונחים לא ללחוץ על המבקר לעזוב, מאחר והחברה רוצה ליצור את חווית הבעלות בחנות.</a:t>
            </a:r>
          </a:p>
          <a:p>
            <a:r>
              <a:rPr lang="he-IL" b="1" dirty="0">
                <a:latin typeface="Varela Round" panose="020B0604020202020204" charset="-79"/>
                <a:cs typeface="Varela Round" panose="020B0604020202020204" charset="-79"/>
              </a:rPr>
              <a:t>"ניתן להחזרה תוך </a:t>
            </a:r>
            <a:r>
              <a:rPr lang="en-GB" b="1" dirty="0">
                <a:latin typeface="Varela Round" panose="020B0604020202020204" charset="-79"/>
                <a:cs typeface="Varela Round" panose="020B0604020202020204" charset="-79"/>
              </a:rPr>
              <a:t>X </a:t>
            </a:r>
            <a:r>
              <a:rPr lang="he-IL" b="1" dirty="0">
                <a:latin typeface="Varela Round" panose="020B0604020202020204" charset="-79"/>
                <a:cs typeface="Varela Round" panose="020B0604020202020204" charset="-79"/>
              </a:rPr>
              <a:t>ימים ולקבל החזר מלא". חברה המשתמשת במשפט זה מאפשרת ללקוח לקנות את המוצר, לקחת הביתה, להתנסות בו לתקופה מסוימת כאשר הוא יוכל להחזיר את המוצר תוך </a:t>
            </a:r>
            <a:r>
              <a:rPr lang="en-GB" b="1" dirty="0">
                <a:latin typeface="Varela Round" panose="020B0604020202020204" charset="-79"/>
                <a:cs typeface="Varela Round" panose="020B0604020202020204" charset="-79"/>
              </a:rPr>
              <a:t>X </a:t>
            </a:r>
            <a:r>
              <a:rPr lang="he-IL" b="1" dirty="0">
                <a:latin typeface="Varela Round" panose="020B0604020202020204" charset="-79"/>
                <a:cs typeface="Varela Round" panose="020B0604020202020204" charset="-79"/>
              </a:rPr>
              <a:t>ימים ולקבל החזר מלא.</a:t>
            </a:r>
          </a:p>
        </p:txBody>
      </p:sp>
    </p:spTree>
    <p:extLst>
      <p:ext uri="{BB962C8B-B14F-4D97-AF65-F5344CB8AC3E}">
        <p14:creationId xmlns:p14="http://schemas.microsoft.com/office/powerpoint/2010/main" val="45616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6FCF34F6-CACC-41D2-BA85-E1C0ECB71A81}"/>
              </a:ext>
            </a:extLst>
          </p:cNvPr>
          <p:cNvSpPr>
            <a:spLocks noGrp="1"/>
          </p:cNvSpPr>
          <p:nvPr>
            <p:ph type="body" idx="1"/>
          </p:nvPr>
        </p:nvSpPr>
        <p:spPr>
          <a:xfrm>
            <a:off x="515206" y="173309"/>
            <a:ext cx="11159999" cy="540000"/>
          </a:xfrm>
        </p:spPr>
        <p:txBody>
          <a:bodyPr/>
          <a:lstStyle/>
          <a:p>
            <a:r>
              <a:rPr lang="he-IL" dirty="0"/>
              <a:t>מטלת בית</a:t>
            </a:r>
          </a:p>
        </p:txBody>
      </p:sp>
      <p:sp>
        <p:nvSpPr>
          <p:cNvPr id="4" name="מציין מיקום טקסט 3">
            <a:extLst>
              <a:ext uri="{FF2B5EF4-FFF2-40B4-BE49-F238E27FC236}">
                <a16:creationId xmlns:a16="http://schemas.microsoft.com/office/drawing/2014/main" id="{D645383C-034F-45F6-B2D8-857D077C8FA1}"/>
              </a:ext>
            </a:extLst>
          </p:cNvPr>
          <p:cNvSpPr>
            <a:spLocks noGrp="1"/>
          </p:cNvSpPr>
          <p:nvPr>
            <p:ph type="body" idx="2"/>
          </p:nvPr>
        </p:nvSpPr>
        <p:spPr>
          <a:xfrm>
            <a:off x="515206" y="594776"/>
            <a:ext cx="11160000" cy="4152517"/>
          </a:xfrm>
        </p:spPr>
        <p:txBody>
          <a:bodyPr/>
          <a:lstStyle/>
          <a:p>
            <a:r>
              <a:rPr lang="he-IL" sz="2800" b="1" dirty="0">
                <a:solidFill>
                  <a:schemeClr val="bg2"/>
                </a:solidFill>
                <a:latin typeface="Varela Round" panose="020B0604020202020204" charset="-79"/>
                <a:cs typeface="Varela Round" panose="020B0604020202020204" charset="-79"/>
              </a:rPr>
              <a:t>למדנו על עשרה </a:t>
            </a:r>
            <a:r>
              <a:rPr lang="he-IL" sz="2800" b="1" dirty="0" err="1">
                <a:solidFill>
                  <a:schemeClr val="bg2"/>
                </a:solidFill>
                <a:latin typeface="Varela Round" panose="020B0604020202020204" charset="-79"/>
                <a:cs typeface="Varela Round" panose="020B0604020202020204" charset="-79"/>
              </a:rPr>
              <a:t>היוריסטקות</a:t>
            </a:r>
            <a:r>
              <a:rPr lang="he-IL" sz="2800" b="1" dirty="0">
                <a:solidFill>
                  <a:schemeClr val="bg2"/>
                </a:solidFill>
                <a:latin typeface="Varela Round" panose="020B0604020202020204" charset="-79"/>
                <a:cs typeface="Varela Round" panose="020B0604020202020204" charset="-79"/>
              </a:rPr>
              <a:t> / אפקטים/ הטיות </a:t>
            </a:r>
            <a:r>
              <a:rPr lang="he-IL" sz="2800" b="1" dirty="0" err="1">
                <a:solidFill>
                  <a:schemeClr val="bg2"/>
                </a:solidFill>
                <a:latin typeface="Varela Round" panose="020B0604020202020204" charset="-79"/>
                <a:cs typeface="Varela Round" panose="020B0604020202020204" charset="-79"/>
              </a:rPr>
              <a:t>קוגניטיבות</a:t>
            </a:r>
            <a:r>
              <a:rPr lang="he-IL" sz="2800" b="1" dirty="0">
                <a:solidFill>
                  <a:schemeClr val="bg2"/>
                </a:solidFill>
                <a:latin typeface="Varela Round" panose="020B0604020202020204" charset="-79"/>
                <a:cs typeface="Varela Round" panose="020B0604020202020204" charset="-79"/>
              </a:rPr>
              <a:t>: </a:t>
            </a:r>
          </a:p>
          <a:p>
            <a:pPr marL="76200" indent="0">
              <a:buNone/>
            </a:pPr>
            <a:r>
              <a:rPr lang="he-IL" sz="2000" b="1" dirty="0" err="1">
                <a:latin typeface="Varela Round" panose="020B0604020202020204" charset="-79"/>
                <a:cs typeface="Varela Round" panose="020B0604020202020204" charset="-79"/>
              </a:rPr>
              <a:t>היוריסטיקת</a:t>
            </a:r>
            <a:r>
              <a:rPr lang="he-IL" sz="2000" b="1" dirty="0">
                <a:latin typeface="Varela Round" panose="020B0604020202020204" charset="-79"/>
                <a:cs typeface="Varela Round" panose="020B0604020202020204" charset="-79"/>
              </a:rPr>
              <a:t> הזמינות, </a:t>
            </a:r>
            <a:r>
              <a:rPr lang="he-IL" sz="2000" b="1" dirty="0" err="1">
                <a:latin typeface="Varela Round" panose="020B0604020202020204" charset="-79"/>
                <a:cs typeface="Varela Round" panose="020B0604020202020204" charset="-79"/>
              </a:rPr>
              <a:t>היוריסטיקת</a:t>
            </a:r>
            <a:r>
              <a:rPr lang="he-IL" sz="2000" b="1" dirty="0">
                <a:latin typeface="Varela Round" panose="020B0604020202020204" charset="-79"/>
                <a:cs typeface="Varela Round" panose="020B0604020202020204" charset="-79"/>
              </a:rPr>
              <a:t> העיגון וההתאמה, </a:t>
            </a:r>
            <a:r>
              <a:rPr lang="he-IL" sz="2000" b="1" dirty="0" err="1">
                <a:latin typeface="Varela Round" panose="020B0604020202020204" charset="-79"/>
                <a:cs typeface="Varela Round" panose="020B0604020202020204" charset="-79"/>
              </a:rPr>
              <a:t>היוריסטיקת</a:t>
            </a:r>
            <a:r>
              <a:rPr lang="he-IL" sz="2000" b="1" dirty="0">
                <a:latin typeface="Varela Round" panose="020B0604020202020204" charset="-79"/>
                <a:cs typeface="Varela Round" panose="020B0604020202020204" charset="-79"/>
              </a:rPr>
              <a:t> היציגות, אפקט עומס היתר, הטיית המחויבות, אפקט הפיתיון, אפקט המסגרת, אפקט ההקשר.</a:t>
            </a:r>
          </a:p>
          <a:p>
            <a:endParaRPr lang="he-IL" sz="2800" b="1" dirty="0">
              <a:solidFill>
                <a:schemeClr val="bg2"/>
              </a:solidFill>
              <a:latin typeface="Varela Round" panose="020B0604020202020204" charset="-79"/>
              <a:cs typeface="Varela Round" panose="020B0604020202020204" charset="-79"/>
            </a:endParaRPr>
          </a:p>
          <a:p>
            <a:r>
              <a:rPr lang="he-IL" sz="2800" b="1" dirty="0">
                <a:solidFill>
                  <a:schemeClr val="bg2"/>
                </a:solidFill>
                <a:latin typeface="Varela Round" panose="020B0604020202020204" charset="-79"/>
                <a:cs typeface="Varela Round" panose="020B0604020202020204" charset="-79"/>
              </a:rPr>
              <a:t>בעבור כל אחד מהם, חישבו על סיטואציה נוספת (שלא עלתה במצגת) שמדגימה את האפקט.</a:t>
            </a:r>
          </a:p>
          <a:p>
            <a:r>
              <a:rPr lang="he-IL" sz="2800" b="1" dirty="0">
                <a:solidFill>
                  <a:schemeClr val="bg2"/>
                </a:solidFill>
                <a:latin typeface="Varela Round" panose="020B0604020202020204" charset="-79"/>
                <a:cs typeface="Varela Round" panose="020B0604020202020204" charset="-79"/>
              </a:rPr>
              <a:t>העלו אותה על הכתב.</a:t>
            </a:r>
          </a:p>
          <a:p>
            <a:r>
              <a:rPr lang="he-IL" sz="2800" b="1" dirty="0">
                <a:solidFill>
                  <a:schemeClr val="bg2"/>
                </a:solidFill>
                <a:latin typeface="Varela Round" panose="020B0604020202020204" charset="-79"/>
                <a:cs typeface="Varela Round" panose="020B0604020202020204" charset="-79"/>
              </a:rPr>
              <a:t>הדוגמאות יכולות להיות פשוטות:</a:t>
            </a:r>
          </a:p>
          <a:p>
            <a:pPr marL="76200" indent="0">
              <a:buNone/>
            </a:pPr>
            <a:r>
              <a:rPr lang="he-IL" b="1" dirty="0">
                <a:latin typeface="Varela Round" panose="020B0604020202020204" charset="-79"/>
                <a:cs typeface="Varela Round" panose="020B0604020202020204" charset="-79"/>
              </a:rPr>
              <a:t>אפקט המסגרת - אנשים ייקנו יותר בשר הממותג כ- 75% בשר רזה (נתפס כ"רווח") מאשר את זה הממותג כ- 25% בשר שמן (נתפס כ"הפסד").</a:t>
            </a:r>
            <a:endParaRPr lang="he-IL" dirty="0">
              <a:solidFill>
                <a:schemeClr val="bg2"/>
              </a:solidFill>
              <a:latin typeface="Varela Round" panose="020B0604020202020204" charset="-79"/>
              <a:cs typeface="Varela Round" panose="020B0604020202020204" charset="-79"/>
            </a:endParaRPr>
          </a:p>
          <a:p>
            <a:endParaRPr lang="he-IL" sz="2800" dirty="0"/>
          </a:p>
        </p:txBody>
      </p:sp>
    </p:spTree>
    <p:extLst>
      <p:ext uri="{BB962C8B-B14F-4D97-AF65-F5344CB8AC3E}">
        <p14:creationId xmlns:p14="http://schemas.microsoft.com/office/powerpoint/2010/main" val="4274542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2"/>
          <p:cNvSpPr txBox="1">
            <a:spLocks noGrp="1"/>
          </p:cNvSpPr>
          <p:nvPr>
            <p:ph type="body" idx="2"/>
          </p:nvPr>
        </p:nvSpPr>
        <p:spPr>
          <a:xfrm>
            <a:off x="908602" y="278355"/>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3200" b="1" dirty="0">
                <a:latin typeface="Varela Round" panose="020B0604020202020204" charset="-79"/>
                <a:cs typeface="Varela Round" panose="020B0604020202020204" charset="-79"/>
              </a:rPr>
              <a:t>זהה את האפקט המסתתר בכל אחד מהמקרים הבאים: </a:t>
            </a:r>
          </a:p>
          <a:p>
            <a:pPr marL="76200" indent="0">
              <a:buNone/>
            </a:pPr>
            <a:r>
              <a:rPr lang="he-IL" sz="3200" b="1" dirty="0">
                <a:latin typeface="Varela Round" panose="020B0604020202020204" charset="-79"/>
                <a:cs typeface="Varela Round" panose="020B0604020202020204" charset="-79"/>
              </a:rPr>
              <a:t>(</a:t>
            </a:r>
            <a:r>
              <a:rPr lang="he-IL" sz="3200" b="1" dirty="0" err="1">
                <a:latin typeface="Varela Round" panose="020B0604020202020204" charset="-79"/>
                <a:cs typeface="Varela Round" panose="020B0604020202020204" charset="-79"/>
              </a:rPr>
              <a:t>היוריסטיקת</a:t>
            </a:r>
            <a:r>
              <a:rPr lang="he-IL" sz="3200" b="1" dirty="0">
                <a:latin typeface="Varela Round" panose="020B0604020202020204" charset="-79"/>
                <a:cs typeface="Varela Round" panose="020B0604020202020204" charset="-79"/>
              </a:rPr>
              <a:t> הזמינות, </a:t>
            </a:r>
            <a:r>
              <a:rPr lang="he-IL" sz="3200" b="1" dirty="0" err="1">
                <a:latin typeface="Varela Round" panose="020B0604020202020204" charset="-79"/>
                <a:cs typeface="Varela Round" panose="020B0604020202020204" charset="-79"/>
              </a:rPr>
              <a:t>היוריסטיקת</a:t>
            </a:r>
            <a:r>
              <a:rPr lang="he-IL" sz="3200" b="1" dirty="0">
                <a:latin typeface="Varela Round" panose="020B0604020202020204" charset="-79"/>
                <a:cs typeface="Varela Round" panose="020B0604020202020204" charset="-79"/>
              </a:rPr>
              <a:t> העיגון וההתאמה, </a:t>
            </a:r>
            <a:r>
              <a:rPr lang="he-IL" sz="3200" b="1" dirty="0" err="1">
                <a:latin typeface="Varela Round" panose="020B0604020202020204" charset="-79"/>
                <a:cs typeface="Varela Round" panose="020B0604020202020204" charset="-79"/>
              </a:rPr>
              <a:t>היוריסטיקת</a:t>
            </a:r>
            <a:r>
              <a:rPr lang="he-IL" sz="3200" b="1" dirty="0">
                <a:latin typeface="Varela Round" panose="020B0604020202020204" charset="-79"/>
                <a:cs typeface="Varela Round" panose="020B0604020202020204" charset="-79"/>
              </a:rPr>
              <a:t> היציגות, אפקט עומס היתר, הטיית המחויבות, אפקט הפיתיון, אפקט המסגרת, אפקט ההקשר.)</a:t>
            </a:r>
          </a:p>
          <a:p>
            <a:pPr marL="76200" indent="0">
              <a:buNone/>
            </a:pPr>
            <a:endParaRPr lang="he-IL" sz="3200" b="1" dirty="0">
              <a:latin typeface="Varela Round" panose="020B0604020202020204" charset="-79"/>
              <a:cs typeface="Varela Round" panose="020B0604020202020204" charset="-79"/>
            </a:endParaRPr>
          </a:p>
          <a:p>
            <a:pPr marL="76200" indent="0">
              <a:buNone/>
            </a:pPr>
            <a:r>
              <a:rPr lang="he-IL" sz="3200" b="1" dirty="0">
                <a:latin typeface="Varela Round" panose="020B0604020202020204" charset="-79"/>
                <a:cs typeface="Varela Round" panose="020B0604020202020204" charset="-79"/>
              </a:rPr>
              <a:t>4. אנשים יעדיפו לצרוך בשר הממותג כ- 75% בשר רזה (נתפס כ"רווח") על פני זה הממותג כ- (25% בשר שמן) נתפס כ"הפסד").</a:t>
            </a:r>
            <a:endParaRPr lang="he-IL" sz="3600" b="1"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413614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x-none" dirty="0"/>
              <a:t>מה נלמד היום</a:t>
            </a:r>
            <a:r>
              <a:rPr lang="he-IL" dirty="0"/>
              <a:t>?</a:t>
            </a:r>
            <a:r>
              <a:rPr lang="x-none" dirty="0"/>
              <a:t> </a:t>
            </a:r>
            <a:endParaRPr dirty="0"/>
          </a:p>
        </p:txBody>
      </p:sp>
      <p:sp>
        <p:nvSpPr>
          <p:cNvPr id="76" name="Google Shape;76;p10"/>
          <p:cNvSpPr txBox="1">
            <a:spLocks noGrp="1"/>
          </p:cNvSpPr>
          <p:nvPr>
            <p:ph type="body" idx="2"/>
          </p:nvPr>
        </p:nvSpPr>
        <p:spPr>
          <a:xfrm>
            <a:off x="-1384905" y="933094"/>
            <a:ext cx="9963653" cy="4152517"/>
          </a:xfrm>
          <a:prstGeom prst="rect">
            <a:avLst/>
          </a:prstGeom>
          <a:noFill/>
          <a:ln>
            <a:noFill/>
          </a:ln>
        </p:spPr>
        <p:txBody>
          <a:bodyPr spcFirstLastPara="1" wrap="square" lIns="91425" tIns="45700" rIns="91425" bIns="45700" anchor="t" anchorCtr="0">
            <a:noAutofit/>
          </a:bodyPr>
          <a:lstStyle/>
          <a:p>
            <a:pPr marL="628650" lvl="0" indent="-514350">
              <a:buClr>
                <a:schemeClr val="accent2"/>
              </a:buClr>
              <a:buSzPts val="1800"/>
              <a:buFont typeface="+mj-cs"/>
              <a:buAutoNum type="hebrew2Minus"/>
            </a:pPr>
            <a:r>
              <a:rPr lang="he-IL" sz="3200" dirty="0">
                <a:latin typeface="Varela Round" panose="020B0604020202020204" charset="-79"/>
                <a:cs typeface="Varela Round" panose="020B0604020202020204" charset="-79"/>
              </a:rPr>
              <a:t>מהן </a:t>
            </a:r>
            <a:r>
              <a:rPr lang="he-IL" sz="3200" dirty="0" err="1">
                <a:latin typeface="Varela Round" panose="020B0604020202020204" charset="-79"/>
                <a:cs typeface="Varela Round" panose="020B0604020202020204" charset="-79"/>
              </a:rPr>
              <a:t>היוריסטיקות</a:t>
            </a:r>
            <a:r>
              <a:rPr lang="he-IL" sz="3200" dirty="0">
                <a:latin typeface="Varela Round" panose="020B0604020202020204" charset="-79"/>
                <a:cs typeface="Varela Round" panose="020B0604020202020204" charset="-79"/>
              </a:rPr>
              <a:t> והטיות בקבלת החלטות?</a:t>
            </a:r>
          </a:p>
          <a:p>
            <a:pPr marL="628650" lvl="0" indent="-514350">
              <a:buClr>
                <a:schemeClr val="accent2"/>
              </a:buClr>
              <a:buSzPts val="1800"/>
              <a:buFont typeface="+mj-cs"/>
              <a:buAutoNum type="hebrew2Minus"/>
            </a:pPr>
            <a:r>
              <a:rPr lang="he-IL" sz="3200" dirty="0" err="1">
                <a:latin typeface="Varela Round" panose="020B0604020202020204" charset="-79"/>
                <a:cs typeface="Varela Round" panose="020B0604020202020204" charset="-79"/>
              </a:rPr>
              <a:t>היוריסטיקת</a:t>
            </a:r>
            <a:r>
              <a:rPr lang="he-IL" sz="3200" dirty="0">
                <a:latin typeface="Varela Round" panose="020B0604020202020204" charset="-79"/>
                <a:cs typeface="Varela Round" panose="020B0604020202020204" charset="-79"/>
              </a:rPr>
              <a:t> הזמינות (הנגישות).</a:t>
            </a:r>
          </a:p>
          <a:p>
            <a:pPr marL="628650" lvl="0" indent="-514350">
              <a:buClr>
                <a:schemeClr val="accent2"/>
              </a:buClr>
              <a:buSzPts val="1800"/>
              <a:buFont typeface="+mj-cs"/>
              <a:buAutoNum type="hebrew2Minus"/>
            </a:pPr>
            <a:r>
              <a:rPr lang="he-IL" sz="3200" dirty="0" err="1">
                <a:latin typeface="Varela Round" panose="020B0604020202020204" charset="-79"/>
                <a:cs typeface="Varela Round" panose="020B0604020202020204" charset="-79"/>
              </a:rPr>
              <a:t>היוריסטיקת</a:t>
            </a:r>
            <a:r>
              <a:rPr lang="he-IL" sz="3200" dirty="0">
                <a:latin typeface="Varela Round" panose="020B0604020202020204" charset="-79"/>
                <a:cs typeface="Varela Round" panose="020B0604020202020204" charset="-79"/>
              </a:rPr>
              <a:t> העיגון והתאמה.</a:t>
            </a:r>
          </a:p>
          <a:p>
            <a:pPr marL="628650" lvl="0" indent="-514350">
              <a:buClr>
                <a:schemeClr val="accent2"/>
              </a:buClr>
              <a:buSzPts val="1800"/>
              <a:buFont typeface="+mj-cs"/>
              <a:buAutoNum type="hebrew2Minus"/>
            </a:pPr>
            <a:r>
              <a:rPr lang="he-IL" sz="3200" dirty="0" err="1">
                <a:latin typeface="Varela Round" panose="020B0604020202020204" charset="-79"/>
                <a:cs typeface="Varela Round" panose="020B0604020202020204" charset="-79"/>
              </a:rPr>
              <a:t>היוריסטיקת</a:t>
            </a:r>
            <a:r>
              <a:rPr lang="he-IL" sz="3200" dirty="0">
                <a:latin typeface="Varela Round" panose="020B0604020202020204" charset="-79"/>
                <a:cs typeface="Varela Round" panose="020B0604020202020204" charset="-79"/>
              </a:rPr>
              <a:t> היציגות</a:t>
            </a:r>
          </a:p>
          <a:p>
            <a:pPr marL="628650" indent="-514350">
              <a:buClr>
                <a:schemeClr val="accent2"/>
              </a:buClr>
              <a:buSzPts val="1800"/>
              <a:buFont typeface="+mj-cs"/>
              <a:buAutoNum type="hebrew2Minus"/>
            </a:pPr>
            <a:r>
              <a:rPr lang="he-IL" sz="3200" dirty="0">
                <a:latin typeface="Varela Round" panose="020B0604020202020204" charset="-79"/>
                <a:cs typeface="Varela Round" panose="020B0604020202020204" charset="-79"/>
              </a:rPr>
              <a:t>הטיית עומס יתר באפשרויות הבחירה.</a:t>
            </a:r>
          </a:p>
          <a:p>
            <a:pPr marL="628650" indent="-514350">
              <a:buClr>
                <a:schemeClr val="accent2"/>
              </a:buClr>
              <a:buSzPts val="1800"/>
              <a:buFont typeface="+mj-cs"/>
              <a:buAutoNum type="hebrew2Minus"/>
            </a:pPr>
            <a:r>
              <a:rPr lang="he-IL" sz="3200" dirty="0">
                <a:latin typeface="Varela Round" panose="020B0604020202020204" charset="-79"/>
                <a:cs typeface="Varela Round" panose="020B0604020202020204" charset="-79"/>
              </a:rPr>
              <a:t>הטיית המחויבות.</a:t>
            </a:r>
          </a:p>
          <a:p>
            <a:pPr marL="628650" indent="-514350">
              <a:buClr>
                <a:schemeClr val="accent2"/>
              </a:buClr>
              <a:buSzPts val="1800"/>
              <a:buFont typeface="+mj-cs"/>
              <a:buAutoNum type="hebrew2Minus"/>
            </a:pPr>
            <a:r>
              <a:rPr lang="he-IL" sz="3200" dirty="0">
                <a:latin typeface="Varela Round" panose="020B0604020202020204" charset="-79"/>
                <a:cs typeface="Varela Round" panose="020B0604020202020204" charset="-79"/>
              </a:rPr>
              <a:t>אפקט הפיתיון.</a:t>
            </a:r>
          </a:p>
          <a:p>
            <a:pPr marL="628650" indent="-514350">
              <a:buClr>
                <a:schemeClr val="accent2"/>
              </a:buClr>
              <a:buSzPts val="1800"/>
              <a:buFont typeface="+mj-cs"/>
              <a:buAutoNum type="hebrew2Minus"/>
            </a:pPr>
            <a:r>
              <a:rPr lang="he-IL" sz="3200" dirty="0">
                <a:latin typeface="Varela Round" panose="020B0604020202020204" charset="-79"/>
                <a:cs typeface="Varela Round" panose="020B0604020202020204" charset="-79"/>
              </a:rPr>
              <a:t>הטיית ההקשר.</a:t>
            </a:r>
          </a:p>
          <a:p>
            <a:pPr marL="628650" indent="-514350">
              <a:buClr>
                <a:schemeClr val="accent2"/>
              </a:buClr>
              <a:buSzPts val="1800"/>
              <a:buFont typeface="+mj-cs"/>
              <a:buAutoNum type="hebrew2Minus"/>
            </a:pPr>
            <a:r>
              <a:rPr lang="he-IL" sz="3200" dirty="0">
                <a:latin typeface="Varela Round" panose="020B0604020202020204" charset="-79"/>
                <a:cs typeface="Varela Round" panose="020B0604020202020204" charset="-79"/>
              </a:rPr>
              <a:t>אפקט המסגרת וסיפור המגפה האסייתית.</a:t>
            </a:r>
          </a:p>
          <a:p>
            <a:pPr marL="628650" indent="-514350">
              <a:buClr>
                <a:schemeClr val="accent2"/>
              </a:buClr>
              <a:buSzPts val="1800"/>
              <a:buFont typeface="+mj-cs"/>
              <a:buAutoNum type="hebrew2Minus"/>
            </a:pPr>
            <a:r>
              <a:rPr lang="he-IL" sz="3200" dirty="0">
                <a:latin typeface="Varela Round" panose="020B0604020202020204" charset="-79"/>
                <a:cs typeface="Varela Round" panose="020B0604020202020204" charset="-79"/>
              </a:rPr>
              <a:t>אפקט הבעלות (</a:t>
            </a:r>
            <a:r>
              <a:rPr lang="en-GB" sz="3200" dirty="0">
                <a:latin typeface="Varela Round" panose="020B0604020202020204" charset="-79"/>
                <a:cs typeface="Varela Round" panose="020B0604020202020204" charset="-79"/>
              </a:rPr>
              <a:t>(endowment effect</a:t>
            </a:r>
            <a:r>
              <a:rPr lang="he-IL" sz="3200" dirty="0">
                <a:latin typeface="Varela Round" panose="020B0604020202020204" charset="-79"/>
                <a:cs typeface="Varela Round" panose="020B0604020202020204" charset="-79"/>
              </a:rPr>
              <a:t>.</a:t>
            </a:r>
          </a:p>
          <a:p>
            <a:pPr marL="628650" indent="-514350">
              <a:buClr>
                <a:schemeClr val="accent2"/>
              </a:buClr>
              <a:buSzPts val="1800"/>
              <a:buFont typeface="+mj-cs"/>
              <a:buAutoNum type="hebrew2Minus"/>
            </a:pPr>
            <a:endParaRPr lang="he-IL" sz="3200" dirty="0">
              <a:latin typeface="Varela Round" panose="020B0604020202020204" charset="-79"/>
              <a:cs typeface="Varela Round" panose="020B0604020202020204" charset="-79"/>
            </a:endParaRPr>
          </a:p>
          <a:p>
            <a:pPr marL="628650" indent="-514350">
              <a:buClr>
                <a:schemeClr val="accent2"/>
              </a:buClr>
              <a:buSzPts val="1800"/>
              <a:buFont typeface="+mj-cs"/>
              <a:buAutoNum type="hebrew2Minus"/>
            </a:pPr>
            <a:endParaRPr lang="he-IL" sz="3200" dirty="0">
              <a:latin typeface="Varela Round" panose="020B0604020202020204" charset="-79"/>
              <a:cs typeface="Varela Round" panose="020B0604020202020204" charset="-79"/>
            </a:endParaRPr>
          </a:p>
          <a:p>
            <a:pPr marL="628650" lvl="0" indent="-514350">
              <a:buClr>
                <a:schemeClr val="accent2"/>
              </a:buClr>
              <a:buSzPts val="1800"/>
              <a:buFont typeface="+mj-cs"/>
              <a:buAutoNum type="hebrew2Minus"/>
            </a:pPr>
            <a:endParaRPr lang="en-GB" sz="3200" dirty="0">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1924089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9"/>
          <p:cNvSpPr txBox="1">
            <a:spLocks noGrp="1"/>
          </p:cNvSpPr>
          <p:nvPr>
            <p:ph type="ctrTitle"/>
          </p:nvPr>
        </p:nvSpPr>
        <p:spPr>
          <a:xfrm>
            <a:off x="659617" y="2169000"/>
            <a:ext cx="10871177" cy="1260000"/>
          </a:xfrm>
          <a:prstGeom prst="rect">
            <a:avLst/>
          </a:prstGeom>
          <a:noFill/>
          <a:ln>
            <a:noFill/>
          </a:ln>
        </p:spPr>
        <p:txBody>
          <a:bodyPr spcFirstLastPara="1" wrap="square" lIns="91425" tIns="45700" rIns="91425" bIns="45700" anchor="ctr" anchorCtr="0">
            <a:noAutofit/>
          </a:bodyPr>
          <a:lstStyle/>
          <a:p>
            <a:pPr lvl="0" rtl="0">
              <a:buClr>
                <a:srgbClr val="000000"/>
              </a:buClr>
              <a:buSzPts val="4500"/>
            </a:pPr>
            <a:r>
              <a:rPr lang="he-IL" sz="4400" b="0" dirty="0">
                <a:solidFill>
                  <a:schemeClr val="tx1"/>
                </a:solidFill>
                <a:latin typeface="Varela Round" panose="020B0604020202020204" charset="-79"/>
                <a:ea typeface="Calibri"/>
                <a:cs typeface="Varela Round" panose="020B0604020202020204" charset="-79"/>
                <a:sym typeface="Calibri"/>
              </a:rPr>
              <a:t>תודה שהשתתפתם</a:t>
            </a:r>
            <a:br>
              <a:rPr lang="he-IL" sz="4400" b="0" dirty="0">
                <a:solidFill>
                  <a:schemeClr val="tx1"/>
                </a:solidFill>
                <a:latin typeface="Varela Round" panose="020B0604020202020204" charset="-79"/>
                <a:ea typeface="Calibri"/>
                <a:cs typeface="Varela Round" panose="020B0604020202020204" charset="-79"/>
                <a:sym typeface="Calibri"/>
              </a:rPr>
            </a:br>
            <a:r>
              <a:rPr lang="he-IL" sz="4400" b="0" dirty="0">
                <a:solidFill>
                  <a:schemeClr val="tx1"/>
                </a:solidFill>
                <a:latin typeface="Varela Round" panose="020B0604020202020204" charset="-79"/>
                <a:ea typeface="Calibri"/>
                <a:cs typeface="Varela Round" panose="020B0604020202020204" charset="-79"/>
                <a:sym typeface="Calibri"/>
              </a:rPr>
              <a:t> בשיעור</a:t>
            </a:r>
          </a:p>
        </p:txBody>
      </p:sp>
    </p:spTree>
    <p:extLst>
      <p:ext uri="{BB962C8B-B14F-4D97-AF65-F5344CB8AC3E}">
        <p14:creationId xmlns:p14="http://schemas.microsoft.com/office/powerpoint/2010/main" val="268759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200"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201521" y="2769011"/>
            <a:ext cx="10389322" cy="1815882"/>
          </a:xfrm>
          <a:prstGeom prst="rect">
            <a:avLst/>
          </a:prstGeom>
          <a:noFill/>
        </p:spPr>
        <p:txBody>
          <a:bodyPr wrap="square" rtlCol="1">
            <a:spAutoFit/>
          </a:bodyPr>
          <a:lstStyle/>
          <a:p>
            <a:pPr marL="895350" algn="r" rtl="1"/>
            <a:r>
              <a:rPr lang="he-IL" sz="2800" dirty="0">
                <a:solidFill>
                  <a:srgbClr val="192A72"/>
                </a:solidFill>
                <a:latin typeface="Varela Round" pitchFamily="2" charset="-79"/>
                <a:cs typeface="Varela Round"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itchFamily="2" charset="-79"/>
                <a:cs typeface="Varela Round" pitchFamily="2" charset="-79"/>
              </a:rPr>
              <a:t>rights@education.gov.il</a:t>
            </a:r>
            <a:endParaRPr lang="he-IL" sz="2800" dirty="0">
              <a:solidFill>
                <a:srgbClr val="192A72"/>
              </a:solidFill>
              <a:latin typeface="Varela Round" pitchFamily="2" charset="-79"/>
              <a:cs typeface="Varela Round"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1"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itchFamily="2" charset="-79"/>
                <a:cs typeface="Varela Round"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3104347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a:latin typeface="Varela Round" panose="020B0604020202020204" charset="-79"/>
                <a:cs typeface="Varela Round" panose="020B0604020202020204" charset="-79"/>
              </a:rPr>
              <a:t>הטיות </a:t>
            </a:r>
            <a:r>
              <a:rPr lang="he-IL" dirty="0" err="1">
                <a:latin typeface="Varela Round" panose="020B0604020202020204" charset="-79"/>
                <a:cs typeface="Varela Round" panose="020B0604020202020204" charset="-79"/>
              </a:rPr>
              <a:t>והיוריסטיקות</a:t>
            </a:r>
            <a:endParaRPr lang="he-IL" dirty="0">
              <a:latin typeface="Varela Round" panose="020B0604020202020204" charset="-79"/>
              <a:cs typeface="Varela Round" panose="020B0604020202020204" charset="-79"/>
            </a:endParaRPr>
          </a:p>
        </p:txBody>
      </p:sp>
      <p:sp>
        <p:nvSpPr>
          <p:cNvPr id="90" name="Google Shape;90;p12"/>
          <p:cNvSpPr txBox="1">
            <a:spLocks noGrp="1"/>
          </p:cNvSpPr>
          <p:nvPr>
            <p:ph type="body" idx="2"/>
          </p:nvPr>
        </p:nvSpPr>
        <p:spPr>
          <a:xfrm>
            <a:off x="883201" y="1352741"/>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2800" b="1" dirty="0">
                <a:latin typeface="Varela Round" panose="020B0604020202020204" charset="-79"/>
                <a:cs typeface="Varela Round" panose="020B0604020202020204" charset="-79"/>
              </a:rPr>
              <a:t>המוח הוא מכונה מופלאה, בזכותה אנחנו מסוגלים לעשות דברים מדהימים, אך היא רחוקה מלהיות מושלמת. הניסיון שרכשנו ויכולות הלמידה שלנו, הופכים את תהליכי עיבוד המידע למהירים יותר אך גם למדויקים פחות. שורה ארוכה של הטיות ומנגנונים פסיכולוגיים שונים עלולה להשפיע לרעה על שיקול הדעת ויכולת קבלת ההחלטות שלנו. נכיר אותם בשיעור ההמשך.</a:t>
            </a:r>
          </a:p>
        </p:txBody>
      </p:sp>
    </p:spTree>
    <p:extLst>
      <p:ext uri="{BB962C8B-B14F-4D97-AF65-F5344CB8AC3E}">
        <p14:creationId xmlns:p14="http://schemas.microsoft.com/office/powerpoint/2010/main" val="42355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err="1">
                <a:latin typeface="Varela Round" panose="020B0604020202020204" charset="-79"/>
                <a:cs typeface="Varela Round" panose="020B0604020202020204" charset="-79"/>
              </a:rPr>
              <a:t>היוריסטיקת</a:t>
            </a:r>
            <a:r>
              <a:rPr lang="he-IL" dirty="0">
                <a:latin typeface="Varela Round" panose="020B0604020202020204" charset="-79"/>
                <a:cs typeface="Varela Round" panose="020B0604020202020204" charset="-79"/>
              </a:rPr>
              <a:t> הזמינות (הנגישות)</a:t>
            </a:r>
          </a:p>
        </p:txBody>
      </p:sp>
      <p:sp>
        <p:nvSpPr>
          <p:cNvPr id="90" name="Google Shape;90;p12"/>
          <p:cNvSpPr txBox="1">
            <a:spLocks noGrp="1"/>
          </p:cNvSpPr>
          <p:nvPr>
            <p:ph type="body" idx="2"/>
          </p:nvPr>
        </p:nvSpPr>
        <p:spPr>
          <a:xfrm>
            <a:off x="871107" y="1094783"/>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3200" b="1" dirty="0">
                <a:latin typeface="Varela Round" panose="020B0604020202020204" charset="-79"/>
                <a:cs typeface="Varela Round" panose="020B0604020202020204" charset="-79"/>
              </a:rPr>
              <a:t>הנטייה להעריך שאירוע יקרה על-פי הקלות בה הוא צץ בתודעתנו.</a:t>
            </a:r>
          </a:p>
          <a:p>
            <a:pPr marL="76200" indent="0">
              <a:buNone/>
            </a:pPr>
            <a:r>
              <a:rPr lang="he-IL" sz="3200" b="1" dirty="0">
                <a:latin typeface="Varela Round" panose="020B0604020202020204" charset="-79"/>
                <a:cs typeface="Varela Round" panose="020B0604020202020204" charset="-79"/>
              </a:rPr>
              <a:t>דוגמה: מה גורם המוות הנפוץ ביותר, תאונות דרכים או דלקת ריאות. רובנו נבחר בתאונות דרכים, למרות שבפועל התשובה הנכונה היא דלקת ריאות. טעות זו מתרחשת מפני שאמצעי התקשורת מדווחים על יותר תאונות דרכים ואנו נוטים לשכוח שקשישים רבים, למשל, נפטרים מדלקת ריאות.</a:t>
            </a:r>
          </a:p>
        </p:txBody>
      </p:sp>
    </p:spTree>
    <p:extLst>
      <p:ext uri="{BB962C8B-B14F-4D97-AF65-F5344CB8AC3E}">
        <p14:creationId xmlns:p14="http://schemas.microsoft.com/office/powerpoint/2010/main" val="95891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err="1">
                <a:latin typeface="Varela Round" panose="020B0604020202020204" charset="-79"/>
                <a:cs typeface="Varela Round" panose="020B0604020202020204" charset="-79"/>
              </a:rPr>
              <a:t>היוריסטיקת</a:t>
            </a:r>
            <a:r>
              <a:rPr lang="he-IL" dirty="0">
                <a:latin typeface="Varela Round" panose="020B0604020202020204" charset="-79"/>
                <a:cs typeface="Varela Round" panose="020B0604020202020204" charset="-79"/>
              </a:rPr>
              <a:t> העיגון והתאמה</a:t>
            </a:r>
          </a:p>
        </p:txBody>
      </p:sp>
      <p:sp>
        <p:nvSpPr>
          <p:cNvPr id="90" name="Google Shape;90;p12"/>
          <p:cNvSpPr txBox="1">
            <a:spLocks noGrp="1"/>
          </p:cNvSpPr>
          <p:nvPr>
            <p:ph type="body" idx="2"/>
          </p:nvPr>
        </p:nvSpPr>
        <p:spPr>
          <a:xfrm>
            <a:off x="642285" y="933094"/>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b="1" dirty="0">
                <a:latin typeface="Varela Round" panose="020B0604020202020204" charset="-79"/>
                <a:cs typeface="Varela Round" panose="020B0604020202020204" charset="-79"/>
              </a:rPr>
              <a:t>היוריסטיקה זו משמשת לפתרון שאלות אומדן מספרי. כאשר אדם מחפש </a:t>
            </a:r>
            <a:r>
              <a:rPr lang="he-IL" b="1" dirty="0" err="1">
                <a:latin typeface="Varela Round" panose="020B0604020202020204" charset="-79"/>
                <a:cs typeface="Varela Round" panose="020B0604020202020204" charset="-79"/>
              </a:rPr>
              <a:t>לאמוד</a:t>
            </a:r>
            <a:r>
              <a:rPr lang="he-IL" b="1" dirty="0">
                <a:latin typeface="Varela Round" panose="020B0604020202020204" charset="-79"/>
                <a:cs typeface="Varela Round" panose="020B0604020202020204" charset="-79"/>
              </a:rPr>
              <a:t> מספר כלשהו, כגון תאריך, עלות, זמן וכדומה, שאינו ידוע לו במדויק, הוא מסתמך פעמים רבות על מספר קיים, ה"עוגן", אשר נראה בעיניו כסביר. </a:t>
            </a:r>
          </a:p>
          <a:p>
            <a:pPr marL="76200" indent="0">
              <a:buNone/>
            </a:pPr>
            <a:r>
              <a:rPr lang="he-IL" b="1" dirty="0">
                <a:latin typeface="Varela Round" panose="020B0604020202020204" charset="-79"/>
                <a:cs typeface="Varela Round" panose="020B0604020202020204" charset="-79"/>
              </a:rPr>
              <a:t>תשובתו של הנשאל תסתמך על עוגן זה, ותתוקן במקרה הצורך כלפי מעלה או כלפי מטה, אך תישאר קרובה במידה רבה לעוגן.</a:t>
            </a:r>
          </a:p>
          <a:p>
            <a:pPr marL="76200" indent="0">
              <a:buNone/>
            </a:pPr>
            <a:r>
              <a:rPr lang="he-IL" b="1" dirty="0">
                <a:latin typeface="Varela Round" panose="020B0604020202020204" charset="-79"/>
                <a:cs typeface="Varela Round" panose="020B0604020202020204" charset="-79"/>
              </a:rPr>
              <a:t>דוגמה: כמה יעלה </a:t>
            </a:r>
            <a:r>
              <a:rPr lang="he-IL" b="1" dirty="0" err="1">
                <a:latin typeface="Varela Round" panose="020B0604020202020204" charset="-79"/>
                <a:cs typeface="Varela Round" panose="020B0604020202020204" charset="-79"/>
              </a:rPr>
              <a:t>אייפון</a:t>
            </a:r>
            <a:r>
              <a:rPr lang="he-IL" b="1" dirty="0">
                <a:latin typeface="Varela Round" panose="020B0604020202020204" charset="-79"/>
                <a:cs typeface="Varela Round" panose="020B0604020202020204" charset="-79"/>
              </a:rPr>
              <a:t> 12 החדש? או כמה עולה ארוחה למשפחה בת חמש נפשות במקדונלד?</a:t>
            </a:r>
          </a:p>
          <a:p>
            <a:pPr marL="76200" indent="0">
              <a:buNone/>
            </a:pPr>
            <a:r>
              <a:rPr lang="he-IL" b="1" dirty="0">
                <a:latin typeface="Varela Round" panose="020B0604020202020204" charset="-79"/>
                <a:cs typeface="Varela Round" panose="020B0604020202020204" charset="-79"/>
              </a:rPr>
              <a:t>דוגמה: כאשר מחיר ראשוני מוצע על רכישת בית, מחיר זה מהווה בסיס או נקודת ייחוס בכל תהליך המשא ומתן.</a:t>
            </a:r>
          </a:p>
        </p:txBody>
      </p:sp>
    </p:spTree>
    <p:extLst>
      <p:ext uri="{BB962C8B-B14F-4D97-AF65-F5344CB8AC3E}">
        <p14:creationId xmlns:p14="http://schemas.microsoft.com/office/powerpoint/2010/main" val="201145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err="1">
                <a:latin typeface="Varela Round" panose="020B0604020202020204" charset="-79"/>
                <a:cs typeface="Varela Round" panose="020B0604020202020204" charset="-79"/>
              </a:rPr>
              <a:t>היוריסטיקת</a:t>
            </a:r>
            <a:r>
              <a:rPr lang="he-IL" dirty="0">
                <a:latin typeface="Varela Round" panose="020B0604020202020204" charset="-79"/>
                <a:cs typeface="Varela Round" panose="020B0604020202020204" charset="-79"/>
              </a:rPr>
              <a:t> היציגות</a:t>
            </a:r>
          </a:p>
        </p:txBody>
      </p:sp>
      <p:sp>
        <p:nvSpPr>
          <p:cNvPr id="90" name="Google Shape;90;p12"/>
          <p:cNvSpPr txBox="1">
            <a:spLocks noGrp="1"/>
          </p:cNvSpPr>
          <p:nvPr>
            <p:ph type="body" idx="2"/>
          </p:nvPr>
        </p:nvSpPr>
        <p:spPr>
          <a:xfrm>
            <a:off x="904973" y="933094"/>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2800" b="1" dirty="0">
                <a:latin typeface="Varela Round" panose="020B0604020202020204" charset="-79"/>
                <a:cs typeface="Varela Round" panose="020B0604020202020204" charset="-79"/>
              </a:rPr>
              <a:t>מצב שבו בני אדם שופטים דברים על בסיס תכונות שטחיות כמו מאפיינים עיקריים וסטריאוטיפים. פעמים רבות אנו נוטים לשפוט אנשים על בסיס הכרות ראשונית ולשייך אותם לקטגוריות הסטריאוטיפיות המתאימות להם. נטייה זו חוסכת לנו את מאמץ ההכרות והבחינה לעומק.</a:t>
            </a:r>
          </a:p>
          <a:p>
            <a:pPr marL="76200" indent="0">
              <a:buNone/>
            </a:pPr>
            <a:r>
              <a:rPr lang="he-IL" sz="2800" b="1" dirty="0">
                <a:latin typeface="Varela Round" panose="020B0604020202020204" charset="-79"/>
                <a:cs typeface="Varela Round" panose="020B0604020202020204" charset="-79"/>
              </a:rPr>
              <a:t>דוגמה: יש לי כאן שתי שקיות הפתעה עם חולצה באיזו תבחרי? זו מ- </a:t>
            </a:r>
            <a:r>
              <a:rPr lang="en-GB" sz="2800" b="1" dirty="0">
                <a:latin typeface="Varela Round" panose="020B0604020202020204" charset="-79"/>
                <a:cs typeface="Varela Round" panose="020B0604020202020204" charset="-79"/>
              </a:rPr>
              <a:t>H&amp;M </a:t>
            </a:r>
            <a:r>
              <a:rPr lang="he-IL" sz="2800" b="1" dirty="0">
                <a:latin typeface="Varela Round" panose="020B0604020202020204" charset="-79"/>
                <a:cs typeface="Varela Round" panose="020B0604020202020204" charset="-79"/>
              </a:rPr>
              <a:t> או זו מ- </a:t>
            </a:r>
            <a:r>
              <a:rPr lang="en-GB" sz="2800" b="1" dirty="0">
                <a:latin typeface="Varela Round" panose="020B0604020202020204" charset="-79"/>
                <a:cs typeface="Varela Round" panose="020B0604020202020204" charset="-79"/>
              </a:rPr>
              <a:t>ZARA?</a:t>
            </a:r>
          </a:p>
          <a:p>
            <a:pPr marL="76200" indent="0">
              <a:buNone/>
            </a:pPr>
            <a:r>
              <a:rPr lang="he-IL" sz="2800" b="1" dirty="0">
                <a:latin typeface="Varela Round" panose="020B0604020202020204" charset="-79"/>
                <a:cs typeface="Varela Round" panose="020B0604020202020204" charset="-79"/>
              </a:rPr>
              <a:t>דוגמה: כאשר לקוח פוגש איש מכירות אגרסיבי מחברה מסוימת, הלקוח עשוי להניח שהחברה גם היא אגרסיבית.</a:t>
            </a:r>
          </a:p>
        </p:txBody>
      </p:sp>
    </p:spTree>
    <p:extLst>
      <p:ext uri="{BB962C8B-B14F-4D97-AF65-F5344CB8AC3E}">
        <p14:creationId xmlns:p14="http://schemas.microsoft.com/office/powerpoint/2010/main" val="238281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a:latin typeface="Varela Round" panose="020B0604020202020204" charset="-79"/>
                <a:cs typeface="Varela Round" panose="020B0604020202020204" charset="-79"/>
              </a:rPr>
              <a:t>הטיית עומס יתר באפשרויות הבחירה </a:t>
            </a:r>
          </a:p>
        </p:txBody>
      </p:sp>
      <p:sp>
        <p:nvSpPr>
          <p:cNvPr id="90" name="Google Shape;90;p12"/>
          <p:cNvSpPr txBox="1">
            <a:spLocks noGrp="1"/>
          </p:cNvSpPr>
          <p:nvPr>
            <p:ph type="body" idx="2"/>
          </p:nvPr>
        </p:nvSpPr>
        <p:spPr>
          <a:xfrm>
            <a:off x="904973" y="1433450"/>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sz="3200" b="1" dirty="0">
                <a:latin typeface="Varela Round" panose="020B0604020202020204" charset="-79"/>
                <a:cs typeface="Varela Round" panose="020B0604020202020204" charset="-79"/>
              </a:rPr>
              <a:t>תהליך קוגניטיבי המתאר מצב שבו אנשים מתקשים בקבלת החלטה כאשר הם עומדים בפני אפשרויות בחירה מרובות. </a:t>
            </a:r>
          </a:p>
          <a:p>
            <a:pPr marL="76200" indent="0">
              <a:buNone/>
            </a:pPr>
            <a:r>
              <a:rPr lang="he-IL" sz="3200" b="1" dirty="0">
                <a:latin typeface="Varela Round" panose="020B0604020202020204" charset="-79"/>
                <a:cs typeface="Varela Round" panose="020B0604020202020204" charset="-79"/>
              </a:rPr>
              <a:t>לדוגמה, חוקרים מצאו שכאשר מוצגים ללקוחות שישה סוגי ריבות הם נוטים לרכוש ריבה בשיעור של פי עשרה לעומת מצב שבו מוצגים להם 24 סוגים.</a:t>
            </a:r>
          </a:p>
        </p:txBody>
      </p:sp>
    </p:spTree>
    <p:extLst>
      <p:ext uri="{BB962C8B-B14F-4D97-AF65-F5344CB8AC3E}">
        <p14:creationId xmlns:p14="http://schemas.microsoft.com/office/powerpoint/2010/main" val="321534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r>
              <a:rPr lang="he-IL" dirty="0">
                <a:latin typeface="Varela Round" panose="020B0604020202020204" charset="-79"/>
                <a:cs typeface="Varela Round" panose="020B0604020202020204" charset="-79"/>
              </a:rPr>
              <a:t>הטיית המחויבות </a:t>
            </a:r>
          </a:p>
        </p:txBody>
      </p:sp>
      <p:sp>
        <p:nvSpPr>
          <p:cNvPr id="90" name="Google Shape;90;p12"/>
          <p:cNvSpPr txBox="1">
            <a:spLocks noGrp="1"/>
          </p:cNvSpPr>
          <p:nvPr>
            <p:ph type="body" idx="2"/>
          </p:nvPr>
        </p:nvSpPr>
        <p:spPr>
          <a:xfrm>
            <a:off x="904973" y="1433450"/>
            <a:ext cx="11032921" cy="4152517"/>
          </a:xfrm>
          <a:prstGeom prst="rect">
            <a:avLst/>
          </a:prstGeom>
          <a:noFill/>
          <a:ln>
            <a:noFill/>
          </a:ln>
        </p:spPr>
        <p:txBody>
          <a:bodyPr spcFirstLastPara="1" wrap="square" lIns="91425" tIns="45700" rIns="91425" bIns="45700" anchor="t" anchorCtr="0">
            <a:noAutofit/>
          </a:bodyPr>
          <a:lstStyle/>
          <a:p>
            <a:pPr marL="76200" indent="0">
              <a:buNone/>
            </a:pPr>
            <a:r>
              <a:rPr lang="he-IL" b="1" dirty="0">
                <a:latin typeface="Varela Round" panose="020B0604020202020204" charset="-79"/>
                <a:cs typeface="Varela Round" panose="020B0604020202020204" charset="-79"/>
              </a:rPr>
              <a:t>הנטייה לשמור על עקיבות בנוגע למה שכבר עשינו או אמרנו בעבר, בייחוד אם נאמר או בוצע בפומבי.</a:t>
            </a:r>
          </a:p>
          <a:p>
            <a:pPr marL="76200" indent="0">
              <a:buNone/>
            </a:pPr>
            <a:r>
              <a:rPr lang="he-IL" b="1" dirty="0">
                <a:latin typeface="Varela Round" panose="020B0604020202020204" charset="-79"/>
                <a:cs typeface="Varela Round" panose="020B0604020202020204" charset="-79"/>
              </a:rPr>
              <a:t>לדוגמה, חוקרים שאלו שתי קבוצות של אנשים אם הם יסכימו להתנדב כדי לעזור לעמותה למלחמה בסרטן. חברי הקבוצה הראשונה נשאלו בפנייה טלפונית קצרה, ורק ארבעה אחוזים מהם הסכימו להתנדב. חברי הקבוצה השנייה נשאלו בטלפון שאלה כללית האם באופן היפותטי היו מסכימים להתנדב, וכעבור כמה ימים נשאלו שוב, והפעם אם יהיו מוכנים להתנדב בפועל. מקרב קבוצה זו 31 אחוזים הביעו נכונות להתנדב.</a:t>
            </a:r>
          </a:p>
        </p:txBody>
      </p:sp>
    </p:spTree>
    <p:extLst>
      <p:ext uri="{BB962C8B-B14F-4D97-AF65-F5344CB8AC3E}">
        <p14:creationId xmlns:p14="http://schemas.microsoft.com/office/powerpoint/2010/main" val="1068245919"/>
      </p:ext>
    </p:extLst>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2373</Words>
  <Application>Microsoft Macintosh PowerPoint</Application>
  <PresentationFormat>Custom</PresentationFormat>
  <Paragraphs>126</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Arial</vt:lpstr>
      <vt:lpstr>Varela Round</vt:lpstr>
      <vt:lpstr>ערכת נושא Office</vt:lpstr>
      <vt:lpstr>מערכת שידורים לאומית</vt:lpstr>
      <vt:lpstr>נושא השיעור- היוריסטיקות והטיות בתהליך קבלת החלטות</vt:lpstr>
      <vt:lpstr>מה נלמד היום? </vt:lpstr>
      <vt:lpstr>הטיות והיוריסטיקות</vt:lpstr>
      <vt:lpstr>היוריסטיקת הזמינות (הנגישות)</vt:lpstr>
      <vt:lpstr>היוריסטיקת העיגון והתאמה</vt:lpstr>
      <vt:lpstr>היוריסטיקת היציגות</vt:lpstr>
      <vt:lpstr>הטיית עומס יתר באפשרויות הבחירה </vt:lpstr>
      <vt:lpstr>הטיית המחויבות </vt:lpstr>
      <vt:lpstr>אפקט הפיתיון </vt:lpstr>
      <vt:lpstr>הטיית ההקשר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הצטרפו אלינו לחלק ב' של השיעור</vt:lpstr>
      <vt:lpstr>אפקט המסגרת </vt:lpstr>
      <vt:lpstr>המגפה האסייתית</vt:lpstr>
      <vt:lpstr>PowerPoint Presentation</vt:lpstr>
      <vt:lpstr>אפקט הבעלות </vt:lpstr>
      <vt:lpstr>ניסוי כוס הקפה/ זוכי פרס הנובל פרופסור כהנמן ות'ייל</vt:lpstr>
      <vt:lpstr>ניסוי כרטיסי הכדורסל/ זיו כרמון ודן אריאלי </vt:lpstr>
      <vt:lpstr>כוס קפה VS חטיף שוקולד/ פרופסור כהנמן</vt:lpstr>
      <vt:lpstr>אפקט הבעלות בכלכלה התנהגותית</vt:lpstr>
      <vt:lpstr>PowerPoint Presentation</vt:lpstr>
      <vt:lpstr>PowerPoint Presentation</vt:lpstr>
      <vt:lpstr>תודה שהשתתפתם  בשיעור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דור קלנר</dc:creator>
  <cp:lastModifiedBy>Yuval Yadai</cp:lastModifiedBy>
  <cp:revision>106</cp:revision>
  <dcterms:modified xsi:type="dcterms:W3CDTF">2020-08-26T13:27:45Z</dcterms:modified>
</cp:coreProperties>
</file>