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263" r:id="rId4"/>
    <p:sldId id="288" r:id="rId5"/>
    <p:sldId id="289" r:id="rId6"/>
    <p:sldId id="291" r:id="rId7"/>
    <p:sldId id="297" r:id="rId8"/>
    <p:sldId id="292" r:id="rId9"/>
    <p:sldId id="293" r:id="rId10"/>
    <p:sldId id="290" r:id="rId11"/>
    <p:sldId id="298" r:id="rId12"/>
    <p:sldId id="299" r:id="rId13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78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ט'/ניסן/תש"פ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3597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719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3809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172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098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ט'/ניסן/תש"פ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ט'/ניסן/תש"פ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Vv-Nrl724Zg?feature=oembe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9A6F54-B3C4-4322-9999-0D404C0B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"ואולי" </a:t>
            </a:r>
            <a:r>
              <a:rPr lang="en-US" dirty="0"/>
              <a:t>/</a:t>
            </a:r>
            <a:r>
              <a:rPr lang="he-IL" dirty="0"/>
              <a:t> אריק איינשטיין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006D59A-6889-4D4C-A5CA-6B2C8442C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8276" y="933094"/>
            <a:ext cx="3276929" cy="1182309"/>
          </a:xfrm>
        </p:spPr>
        <p:txBody>
          <a:bodyPr/>
          <a:lstStyle/>
          <a:p>
            <a:r>
              <a:rPr lang="he-IL" dirty="0"/>
              <a:t>מילים: רחל </a:t>
            </a:r>
          </a:p>
          <a:p>
            <a:r>
              <a:rPr lang="he-IL" dirty="0"/>
              <a:t>לחן: יהודה שרת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46019" y="2416715"/>
            <a:ext cx="3861786" cy="3053111"/>
          </a:xfrm>
        </p:spPr>
        <p:txBody>
          <a:bodyPr/>
          <a:lstStyle/>
          <a:p>
            <a:r>
              <a:rPr lang="he-IL" dirty="0"/>
              <a:t>איזו הרגשה יוצר בכם השיר המולחן?</a:t>
            </a:r>
          </a:p>
          <a:p>
            <a:r>
              <a:rPr lang="he-IL" dirty="0"/>
              <a:t>האם בהאזנה אתם מגלים משהו חדש על השיר או מתחדד דבר?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5" name="Online Media 4" title="ￗﾐￗﾨￗﾙￗﾧ ￗﾐￗﾙￗﾙￗﾠￗﾩￗﾘￗﾙￗﾙￗﾟ ￗﾕￗﾐￗﾕￗﾜￗﾙ Arik Einstein">
            <a:hlinkClick r:id="" action="ppaction://media"/>
            <a:extLst>
              <a:ext uri="{FF2B5EF4-FFF2-40B4-BE49-F238E27FC236}">
                <a16:creationId xmlns:a16="http://schemas.microsoft.com/office/drawing/2014/main" id="{EF37A44B-2CC3-481E-BB02-EA7E498A54E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77487" y="1422154"/>
            <a:ext cx="58293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שאלות סיכום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160061"/>
            <a:ext cx="11160000" cy="4718138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1. תאר את התחושות של הדוברת- השרה. הבא דוגמאות מהשיר לביסוס דבריך.</a:t>
            </a:r>
          </a:p>
          <a:p>
            <a:pPr marL="0" indent="0">
              <a:buNone/>
            </a:pPr>
            <a:r>
              <a:rPr lang="he-IL" dirty="0"/>
              <a:t>2. תאר את הסיום של השיר. כיצד סיומו של השיר מאיר את משמעותו בכלל?</a:t>
            </a:r>
          </a:p>
          <a:p>
            <a:pPr marL="0" indent="0">
              <a:buNone/>
            </a:pPr>
            <a:r>
              <a:rPr lang="he-IL" dirty="0"/>
              <a:t>3. בשיר מעלה רחל זיכרונות מן העבר. הבא זיכרון אחד שלך ותאר אותו. </a:t>
            </a:r>
          </a:p>
          <a:p>
            <a:pPr marL="0" indent="0">
              <a:buNone/>
            </a:pPr>
            <a:r>
              <a:rPr lang="he-IL"/>
              <a:t>   האם </a:t>
            </a:r>
            <a:r>
              <a:rPr lang="he-IL" dirty="0"/>
              <a:t>יש בזיכרון שלך משהו הדומה לזיכרון של רחל? הסבר את דבריך.</a:t>
            </a:r>
          </a:p>
          <a:p>
            <a:pPr marL="457200" indent="-457200">
              <a:buAutoNum type="arabicPeriod"/>
            </a:pPr>
            <a:endParaRPr lang="he-IL" dirty="0"/>
          </a:p>
          <a:p>
            <a:pPr marL="457200" indent="-457200">
              <a:buAutoNum type="arabicPeriod"/>
            </a:pPr>
            <a:endParaRPr lang="he-IL" dirty="0"/>
          </a:p>
        </p:txBody>
      </p:sp>
      <p:pic>
        <p:nvPicPr>
          <p:cNvPr id="5" name="Picture 2" descr="חדשות - בארץ nrg - ...השטרות החדשים: בדמות רחל המשוררת ולא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551" y="3289110"/>
            <a:ext cx="5342132" cy="238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אליפסה 5"/>
          <p:cNvSpPr/>
          <p:nvPr/>
        </p:nvSpPr>
        <p:spPr>
          <a:xfrm>
            <a:off x="4708479" y="3698544"/>
            <a:ext cx="1856094" cy="54591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4296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עברית למגזר הדרוזי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03645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שאלון 15381 – חלק השירה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מורה: רינת </a:t>
            </a:r>
            <a:r>
              <a:rPr lang="he-IL" dirty="0" err="1">
                <a:sym typeface="Varela Round"/>
              </a:rPr>
              <a:t>בירני-נסראלדין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שיר מתוך פרק השירה בבחינת הבגרות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solidFill>
                  <a:schemeClr val="tx1"/>
                </a:solidFill>
              </a:rPr>
              <a:t>השיר </a:t>
            </a:r>
            <a:r>
              <a:rPr lang="he-IL" u="sng" dirty="0">
                <a:solidFill>
                  <a:schemeClr val="tx1"/>
                </a:solidFill>
              </a:rPr>
              <a:t>"ואולי לא היו הדברים מעולם" -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  <a:r>
              <a:rPr lang="he-IL" u="sng" dirty="0">
                <a:solidFill>
                  <a:schemeClr val="tx1"/>
                </a:solidFill>
              </a:rPr>
              <a:t> רחל</a:t>
            </a:r>
            <a:r>
              <a:rPr lang="he-IL" dirty="0">
                <a:solidFill>
                  <a:schemeClr val="tx1"/>
                </a:solidFill>
              </a:rPr>
              <a:t>:</a:t>
            </a:r>
          </a:p>
          <a:p>
            <a:r>
              <a:rPr lang="he-IL" dirty="0">
                <a:solidFill>
                  <a:schemeClr val="tx1"/>
                </a:solidFill>
              </a:rPr>
              <a:t>כיצד ניגשים לשיר שלא מכירים? – הגלוי לעין</a:t>
            </a:r>
          </a:p>
          <a:p>
            <a:r>
              <a:rPr lang="he-IL" dirty="0">
                <a:solidFill>
                  <a:schemeClr val="tx1"/>
                </a:solidFill>
              </a:rPr>
              <a:t>נגיעה במאפייני השירה המודרנית</a:t>
            </a:r>
          </a:p>
          <a:p>
            <a:r>
              <a:rPr lang="he-IL" dirty="0">
                <a:solidFill>
                  <a:schemeClr val="tx1"/>
                </a:solidFill>
              </a:rPr>
              <a:t>"קילוף" השיר – הסמוי מן העין</a:t>
            </a:r>
          </a:p>
          <a:p>
            <a:r>
              <a:rPr lang="he-IL" dirty="0">
                <a:solidFill>
                  <a:schemeClr val="tx1"/>
                </a:solidFill>
              </a:rPr>
              <a:t>השיר בקטגוריה של "התבוננות וניסיון חיים".</a:t>
            </a:r>
          </a:p>
          <a:p>
            <a:r>
              <a:rPr lang="he-IL" dirty="0">
                <a:solidFill>
                  <a:schemeClr val="tx1"/>
                </a:solidFill>
              </a:rPr>
              <a:t>"ואולי" – אריק איינשטיין</a:t>
            </a:r>
          </a:p>
          <a:p>
            <a:r>
              <a:rPr lang="he-IL" dirty="0">
                <a:solidFill>
                  <a:schemeClr val="tx1"/>
                </a:solidFill>
              </a:rPr>
              <a:t>שאלות סיכום</a:t>
            </a: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שירה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  <a:sym typeface="Varela Round"/>
              </a:rPr>
              <a:t>ואולי לא היו הדברים מעולם </a:t>
            </a:r>
            <a:r>
              <a:rPr lang="en-US" dirty="0">
                <a:solidFill>
                  <a:srgbClr val="192A72"/>
                </a:solidFill>
                <a:sym typeface="Varela Round"/>
              </a:rPr>
              <a:t>/</a:t>
            </a:r>
            <a:r>
              <a:rPr lang="he-IL" dirty="0">
                <a:solidFill>
                  <a:srgbClr val="192A72"/>
                </a:solidFill>
                <a:sym typeface="Varela Round"/>
              </a:rPr>
              <a:t> רחל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/>
              <a:t>וְאוּלַי לֹא הָיוּ הַדְּבָרִים.../רחל </a:t>
            </a:r>
            <a:r>
              <a:rPr lang="he-IL" sz="3600" dirty="0" err="1"/>
              <a:t>בלובשטיין</a:t>
            </a:r>
            <a:endParaRPr lang="he-IL" sz="3600" dirty="0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105469"/>
            <a:ext cx="9000000" cy="51861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dirty="0"/>
              <a:t>וְאוּלַי לֹא הָיוּ הַדְּבָרִים מֵעוֹלָם,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אוּלַי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מֵעוֹלָם לֹא הִשְׁכַּמְתִּי עִם שַׁחַר לַגָּן,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לְעָבְדוֹ בְּזֵעַת-אַפָּי?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 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מֵעוֹלָם, בְּיָמִים אֲרֻכִּים וְיוֹקְדִים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שֶׁל קָצִיר,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בִּמְרוֹמֵי עֲגָלָה עֲמוּסַת אֲלֻמּוֹת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לֹא נָתַתִּי קוֹלִי בְּשִׁיר?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 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מֵעוֹלָם לֹא טָהַרְתִּי בִּתְכֵלֶת שׁוֹקְטָה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וּבְתֹם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שֶׁל כִּנֶּרֶת שֶׁלִּי… הוֹי, כִּנֶּרֶת שֶׁלִּי,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הֶהָיִית, אוֹ חָלַמְתִּי חֲלוֹם?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 </a:t>
            </a:r>
            <a:endParaRPr lang="en-US" dirty="0"/>
          </a:p>
          <a:p>
            <a:pPr marL="0" indent="0">
              <a:buNone/>
            </a:pPr>
            <a:r>
              <a:rPr lang="he-IL" sz="1800" dirty="0"/>
              <a:t>תרפ"ז</a:t>
            </a:r>
            <a:endParaRPr lang="en-US" sz="1800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30012" y="303979"/>
            <a:ext cx="11160000" cy="720000"/>
          </a:xfrm>
        </p:spPr>
        <p:txBody>
          <a:bodyPr/>
          <a:lstStyle/>
          <a:p>
            <a:r>
              <a:rPr lang="he-IL" sz="4000" dirty="0"/>
              <a:t>הגלוי לעין...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06" y="303979"/>
            <a:ext cx="9000000" cy="1401991"/>
          </a:xfrm>
        </p:spPr>
        <p:txBody>
          <a:bodyPr/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algn="l"/>
            <a:endParaRPr lang="he-IL" sz="2800" dirty="0"/>
          </a:p>
          <a:p>
            <a:pPr algn="l"/>
            <a:endParaRPr lang="he-IL" sz="2800" dirty="0"/>
          </a:p>
          <a:p>
            <a:pPr algn="l"/>
            <a:endParaRPr lang="he-IL" sz="2800" dirty="0"/>
          </a:p>
          <a:p>
            <a:pPr algn="l"/>
            <a:r>
              <a:rPr lang="he-IL" sz="2400" dirty="0"/>
              <a:t>מבט ויזואלי - אנו יכולים ללמוד הרבה על השיר עוד לפני כל קריאה מעמיקה.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705971"/>
            <a:ext cx="9000000" cy="4012442"/>
          </a:xfrm>
        </p:spPr>
        <p:txBody>
          <a:bodyPr>
            <a:normAutofit lnSpcReduction="10000"/>
          </a:bodyPr>
          <a:lstStyle/>
          <a:p>
            <a:r>
              <a:rPr lang="he-IL" dirty="0"/>
              <a:t>כותרת – שורה ראשונה, ו' החיבור</a:t>
            </a:r>
            <a:endParaRPr lang="en-US" dirty="0"/>
          </a:p>
          <a:p>
            <a:r>
              <a:rPr lang="he-IL" dirty="0"/>
              <a:t>מבנה בתים וטורים</a:t>
            </a:r>
            <a:endParaRPr lang="en-US" dirty="0"/>
          </a:p>
          <a:p>
            <a:r>
              <a:rPr lang="he-IL" dirty="0"/>
              <a:t>חריזה</a:t>
            </a:r>
            <a:endParaRPr lang="en-US" dirty="0"/>
          </a:p>
          <a:p>
            <a:r>
              <a:rPr lang="he-IL" dirty="0"/>
              <a:t>סימני פיסוק – דגש על סימן השאלה בסוף כל בית – שאלות רטוריות</a:t>
            </a:r>
            <a:endParaRPr lang="en-US" dirty="0"/>
          </a:p>
          <a:p>
            <a:r>
              <a:rPr lang="he-IL" dirty="0"/>
              <a:t>מבנה משפטים – פסיחות</a:t>
            </a:r>
            <a:endParaRPr lang="en-US" dirty="0"/>
          </a:p>
          <a:p>
            <a:r>
              <a:rPr lang="he-IL" dirty="0"/>
              <a:t>ה"אני" נוכח בשיר:  השכמתי, בזיעת אפיי, נתתי קולי, טהרתי, כנרת שלי, חלמתי... – הקול של הדוברת-השרה  - שיר לירי </a:t>
            </a:r>
            <a:endParaRPr lang="en-US" dirty="0"/>
          </a:p>
          <a:p>
            <a:r>
              <a:rPr lang="he-IL" dirty="0"/>
              <a:t>זמן - עבר</a:t>
            </a:r>
            <a:endParaRPr lang="en-US" dirty="0"/>
          </a:p>
          <a:p>
            <a:r>
              <a:rPr lang="he-IL" dirty="0"/>
              <a:t>חזרות – חזרות על מילים, כמו: "אולי", "מעולם", "לא". מהי  המשמעות של חזרות אלה?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195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הגלוי לעין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מה הפקנו מהסתכלות חדה על השיר?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5" y="1725681"/>
            <a:ext cx="11371995" cy="4152517"/>
          </a:xfrm>
        </p:spPr>
        <p:txBody>
          <a:bodyPr/>
          <a:lstStyle/>
          <a:p>
            <a:r>
              <a:rPr lang="he-IL" dirty="0"/>
              <a:t>ממידע ראשוני זה, אנחנו כבר יודעים לא מעט על השיר, ברמת מבנה, תוכן, והדמות שבשיר.</a:t>
            </a:r>
          </a:p>
          <a:p>
            <a:r>
              <a:rPr lang="he-IL" dirty="0"/>
              <a:t>אנחנו יודעים גם על מאפייני השירה של התקופה בה נכתב השיר – </a:t>
            </a:r>
            <a:r>
              <a:rPr lang="he-IL" u="sng" dirty="0"/>
              <a:t>שירה חדשה של המאה העשרים</a:t>
            </a:r>
            <a:r>
              <a:rPr lang="he-IL" dirty="0"/>
              <a:t>:</a:t>
            </a:r>
          </a:p>
          <a:p>
            <a:pPr marL="0" indent="0">
              <a:buNone/>
            </a:pPr>
            <a:r>
              <a:rPr lang="he-IL" dirty="0"/>
              <a:t>    מבנה</a:t>
            </a:r>
          </a:p>
          <a:p>
            <a:pPr marL="0" indent="0">
              <a:buNone/>
            </a:pPr>
            <a:r>
              <a:rPr lang="he-IL" dirty="0"/>
              <a:t>    תוכן </a:t>
            </a:r>
          </a:p>
          <a:p>
            <a:pPr marL="0" indent="0">
              <a:buNone/>
            </a:pPr>
            <a:r>
              <a:rPr lang="he-IL" dirty="0"/>
              <a:t>    לשון כתיבה </a:t>
            </a:r>
          </a:p>
          <a:p>
            <a:pPr marL="0" indent="0">
              <a:buNone/>
            </a:pPr>
            <a:r>
              <a:rPr lang="he-IL" dirty="0"/>
              <a:t>   אמצעים אמנותיים </a:t>
            </a:r>
          </a:p>
        </p:txBody>
      </p:sp>
    </p:spTree>
    <p:extLst>
      <p:ext uri="{BB962C8B-B14F-4D97-AF65-F5344CB8AC3E}">
        <p14:creationId xmlns:p14="http://schemas.microsoft.com/office/powerpoint/2010/main" val="1018726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הסמוי מן העין...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/>
            <a:r>
              <a:rPr lang="he-IL" dirty="0"/>
              <a:t>בהיבט מעמיק יותר וחיבור אל ה"אני" שלי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179210" cy="4152517"/>
          </a:xfrm>
        </p:spPr>
        <p:txBody>
          <a:bodyPr>
            <a:normAutofit/>
          </a:bodyPr>
          <a:lstStyle/>
          <a:p>
            <a:r>
              <a:rPr lang="he-IL" dirty="0"/>
              <a:t>קריאה מעמיקה של כל בית והבנתו מבחינת: מילים, משפטים ורעיונות.</a:t>
            </a:r>
          </a:p>
          <a:p>
            <a:r>
              <a:rPr lang="he-IL" dirty="0"/>
              <a:t>תמונה בכל בית:</a:t>
            </a:r>
          </a:p>
          <a:p>
            <a:pPr marL="0" indent="0">
              <a:buNone/>
            </a:pPr>
            <a:r>
              <a:rPr lang="he-IL" dirty="0"/>
              <a:t>    תמונה 1 – עבודה בגן עם שחר</a:t>
            </a:r>
          </a:p>
          <a:p>
            <a:pPr marL="0" indent="0">
              <a:buNone/>
            </a:pPr>
            <a:r>
              <a:rPr lang="he-IL" dirty="0"/>
              <a:t>    תמונה 2 – עגלה עמוסת שיבולים לאחר יום קציר</a:t>
            </a:r>
          </a:p>
          <a:p>
            <a:pPr marL="0" indent="0">
              <a:buNone/>
            </a:pPr>
            <a:r>
              <a:rPr lang="he-IL" dirty="0"/>
              <a:t>    תמונה 3 – תמונת הכנרת והטבילה בה</a:t>
            </a:r>
          </a:p>
          <a:p>
            <a:r>
              <a:rPr lang="he-IL" dirty="0"/>
              <a:t>משפטים חשובים בשיר: משפט פותח, משפט סוגר . </a:t>
            </a:r>
            <a:endParaRPr lang="en-US" dirty="0"/>
          </a:p>
          <a:p>
            <a:r>
              <a:rPr lang="he-IL" dirty="0"/>
              <a:t>ציר הזמן: הווה-עבר, יום: בוקר, צהריים, ערב</a:t>
            </a:r>
            <a:endParaRPr lang="en-US" dirty="0"/>
          </a:p>
          <a:p>
            <a:r>
              <a:rPr lang="he-IL" dirty="0"/>
              <a:t>ציר המרחב: מקום </a:t>
            </a:r>
          </a:p>
          <a:p>
            <a:r>
              <a:rPr lang="he-IL" dirty="0"/>
              <a:t>המשורר העומד מאחורי השיר: מיהי רחל שבמציאות מול רחל שבשיר?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60015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שירי התבוננות וניסיון חיים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6347534" y="1185681"/>
            <a:ext cx="5327671" cy="540000"/>
          </a:xfrm>
        </p:spPr>
        <p:txBody>
          <a:bodyPr/>
          <a:lstStyle/>
          <a:p>
            <a:pPr algn="l"/>
            <a:r>
              <a:rPr lang="he-IL" dirty="0"/>
              <a:t>קבוצת שירים בבחינת הבגרות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חִשְבו מדוע השיר "ואולי לא היו הדברים" נמצא תחת הכותרת של קבוצת השירים: שירי התבוננות וניסיון חיים?</a:t>
            </a:r>
          </a:p>
          <a:p>
            <a:r>
              <a:rPr lang="he-IL" dirty="0"/>
              <a:t>איזו התבוננות יש כאן, ומיהו המתבונן?</a:t>
            </a:r>
          </a:p>
          <a:p>
            <a:r>
              <a:rPr lang="he-IL" dirty="0"/>
              <a:t>על איזה ניסיון חיים אפשר לעמוד בשיר?</a:t>
            </a:r>
          </a:p>
          <a:p>
            <a:r>
              <a:rPr lang="he-IL" dirty="0"/>
              <a:t>איזו חוויה עומדת בבסיס השיר?</a:t>
            </a:r>
          </a:p>
        </p:txBody>
      </p:sp>
    </p:spTree>
    <p:extLst>
      <p:ext uri="{BB962C8B-B14F-4D97-AF65-F5344CB8AC3E}">
        <p14:creationId xmlns:p14="http://schemas.microsoft.com/office/powerpoint/2010/main" val="306808575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550</Words>
  <Application>Microsoft Office PowerPoint</Application>
  <PresentationFormat>Custom</PresentationFormat>
  <Paragraphs>88</Paragraphs>
  <Slides>12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Varela Round</vt:lpstr>
      <vt:lpstr>ערכת נושא Office</vt:lpstr>
      <vt:lpstr>מערכת שידורים לאומית</vt:lpstr>
      <vt:lpstr>עברית למגזר הדרוזי</vt:lpstr>
      <vt:lpstr>מה נלמד היום </vt:lpstr>
      <vt:lpstr>שירה</vt:lpstr>
      <vt:lpstr>וְאוּלַי לֹא הָיוּ הַדְּבָרִים.../רחל בלובשטיין</vt:lpstr>
      <vt:lpstr>הגלוי לעין...</vt:lpstr>
      <vt:lpstr>הגלוי לעין</vt:lpstr>
      <vt:lpstr>הסמוי מן העין...</vt:lpstr>
      <vt:lpstr>שירי התבוננות וניסיון חיים</vt:lpstr>
      <vt:lpstr>"ואולי" / אריק איינשטיין</vt:lpstr>
      <vt:lpstr>שאלות סיכום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Tali</cp:lastModifiedBy>
  <cp:revision>96</cp:revision>
  <dcterms:created xsi:type="dcterms:W3CDTF">2020-03-15T19:13:03Z</dcterms:created>
  <dcterms:modified xsi:type="dcterms:W3CDTF">2020-04-03T07:13:11Z</dcterms:modified>
</cp:coreProperties>
</file>