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48" r:id="rId4"/>
  </p:sldMasterIdLst>
  <p:notesMasterIdLst>
    <p:notesMasterId r:id="rId46"/>
  </p:notesMasterIdLst>
  <p:sldIdLst>
    <p:sldId id="256" r:id="rId5"/>
    <p:sldId id="264" r:id="rId6"/>
    <p:sldId id="306" r:id="rId7"/>
    <p:sldId id="305" r:id="rId8"/>
    <p:sldId id="257" r:id="rId9"/>
    <p:sldId id="307" r:id="rId10"/>
    <p:sldId id="258" r:id="rId11"/>
    <p:sldId id="340" r:id="rId12"/>
    <p:sldId id="341" r:id="rId13"/>
    <p:sldId id="318" r:id="rId14"/>
    <p:sldId id="286" r:id="rId15"/>
    <p:sldId id="342" r:id="rId16"/>
    <p:sldId id="343" r:id="rId17"/>
    <p:sldId id="329" r:id="rId18"/>
    <p:sldId id="310" r:id="rId19"/>
    <p:sldId id="312" r:id="rId20"/>
    <p:sldId id="344" r:id="rId21"/>
    <p:sldId id="320" r:id="rId22"/>
    <p:sldId id="289" r:id="rId23"/>
    <p:sldId id="288" r:id="rId24"/>
    <p:sldId id="316" r:id="rId25"/>
    <p:sldId id="333" r:id="rId26"/>
    <p:sldId id="294" r:id="rId27"/>
    <p:sldId id="332" r:id="rId28"/>
    <p:sldId id="350" r:id="rId29"/>
    <p:sldId id="346" r:id="rId30"/>
    <p:sldId id="284" r:id="rId31"/>
    <p:sldId id="352" r:id="rId32"/>
    <p:sldId id="263" r:id="rId33"/>
    <p:sldId id="283" r:id="rId34"/>
    <p:sldId id="347" r:id="rId35"/>
    <p:sldId id="285" r:id="rId36"/>
    <p:sldId id="337" r:id="rId37"/>
    <p:sldId id="336" r:id="rId38"/>
    <p:sldId id="293" r:id="rId39"/>
    <p:sldId id="353" r:id="rId40"/>
    <p:sldId id="324" r:id="rId41"/>
    <p:sldId id="327" r:id="rId42"/>
    <p:sldId id="351" r:id="rId43"/>
    <p:sldId id="349" r:id="rId44"/>
    <p:sldId id="291"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Varela Round" panose="020B0604020202020204" charset="-79"/>
      <p:regular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VAp0669xlZZdN5cjoSy+qGcD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10" initials="W" lastIdx="1" clrIdx="0">
    <p:extLst>
      <p:ext uri="{19B8F6BF-5375-455C-9EA6-DF929625EA0E}">
        <p15:presenceInfo xmlns:p15="http://schemas.microsoft.com/office/powerpoint/2012/main" userId="441c82f197443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D9D0F3-2199-473D-AE0D-BFBF3AA64FCB}">
  <a:tblStyle styleId="{D2D9D0F3-2199-473D-AE0D-BFBF3AA64FCB}"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67" autoAdjust="0"/>
    <p:restoredTop sz="85013" autoAdjust="0"/>
  </p:normalViewPr>
  <p:slideViewPr>
    <p:cSldViewPr snapToGrid="0">
      <p:cViewPr varScale="1">
        <p:scale>
          <a:sx n="70" d="100"/>
          <a:sy n="70" d="100"/>
        </p:scale>
        <p:origin x="9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6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 זעיר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הקשר</a:t>
          </a: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custT="1"/>
      <dgm:spPr>
        <a:solidFill>
          <a:schemeClr val="accent4">
            <a:hueOff val="4158277"/>
            <a:satOff val="-19187"/>
            <a:lumOff val="706"/>
            <a:alpha val="30000"/>
          </a:schemeClr>
        </a:solidFill>
      </dgm:spPr>
      <dgm:t>
        <a:bodyPr/>
        <a:lstStyle/>
        <a:p>
          <a:pPr rtl="1"/>
          <a:r>
            <a:rPr lang="he-IL" sz="32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a:solidFill>
          <a:schemeClr val="accent4">
            <a:hueOff val="6237415"/>
            <a:satOff val="-28781"/>
            <a:lumOff val="1059"/>
            <a:alpha val="30000"/>
          </a:schemeClr>
        </a:solidFill>
        <a:ln>
          <a:noFill/>
        </a:ln>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a:solidFill>
          <a:schemeClr val="accent4">
            <a:hueOff val="8316554"/>
            <a:satOff val="-38374"/>
            <a:lumOff val="1412"/>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a:solidFill>
          <a:schemeClr val="accent4">
            <a:hueOff val="10395692"/>
            <a:satOff val="-47968"/>
            <a:lumOff val="1765"/>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a:solidFill>
          <a:schemeClr val="accent4">
            <a:hueOff val="0"/>
            <a:satOff val="0"/>
            <a:lumOff val="0"/>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a:solidFill>
          <a:schemeClr val="accent4">
            <a:hueOff val="2079139"/>
            <a:satOff val="-9594"/>
            <a:lumOff val="353"/>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custT="1"/>
      <dgm:spPr>
        <a:solidFill>
          <a:schemeClr val="accent4">
            <a:hueOff val="4158277"/>
            <a:satOff val="-19187"/>
            <a:lumOff val="706"/>
          </a:schemeClr>
        </a:solidFill>
      </dgm:spPr>
      <dgm:t>
        <a:bodyPr/>
        <a:lstStyle/>
        <a:p>
          <a:pPr rtl="1"/>
          <a:r>
            <a:rPr lang="he-IL" sz="3200" b="1" cap="none" spc="0" baseline="0" dirty="0">
              <a:ln w="0">
                <a:solidFill>
                  <a:schemeClr val="tx1"/>
                </a:solidFill>
              </a:ln>
              <a:solidFill>
                <a:schemeClr val="tx1"/>
              </a:solidFill>
              <a:effectLst/>
              <a:latin typeface="Varela Round" panose="00000500000000000000" pitchFamily="2" charset="-79"/>
              <a:cs typeface="Varela Round" panose="00000500000000000000" pitchFamily="2" charset="-79"/>
            </a:rPr>
            <a:t>הקשר</a:t>
          </a:r>
          <a:endParaRPr lang="he-IL" sz="3400" b="1" cap="none" spc="0" baseline="0" dirty="0">
            <a:ln w="0">
              <a:solidFill>
                <a:schemeClr val="tx1"/>
              </a:solidFill>
            </a:ln>
            <a:solidFill>
              <a:schemeClr val="tx1"/>
            </a:solidFill>
            <a:effectLst/>
            <a:latin typeface="Varela Round" panose="00000500000000000000" pitchFamily="2" charset="-79"/>
            <a:cs typeface="Varela Round" panose="00000500000000000000" pitchFamily="2" charset="-79"/>
          </a:endParaRP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a:solidFill>
          <a:schemeClr val="accent4">
            <a:hueOff val="6237415"/>
            <a:satOff val="-28781"/>
            <a:lumOff val="1059"/>
            <a:alpha val="30000"/>
          </a:schemeClr>
        </a:solidFill>
        <a:ln>
          <a:noFill/>
        </a:ln>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a:solidFill>
          <a:schemeClr val="accent4">
            <a:hueOff val="8316554"/>
            <a:satOff val="-38374"/>
            <a:lumOff val="1412"/>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a:solidFill>
          <a:schemeClr val="accent4">
            <a:hueOff val="10395692"/>
            <a:satOff val="-47968"/>
            <a:lumOff val="1765"/>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a:solidFill>
          <a:schemeClr val="accent4">
            <a:hueOff val="0"/>
            <a:satOff val="0"/>
            <a:lumOff val="0"/>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a:solidFill>
          <a:schemeClr val="accent4">
            <a:hueOff val="2079139"/>
            <a:satOff val="-9594"/>
            <a:lumOff val="353"/>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custT="1"/>
      <dgm:spPr>
        <a:solidFill>
          <a:schemeClr val="accent4">
            <a:hueOff val="4158277"/>
            <a:satOff val="-19187"/>
            <a:lumOff val="706"/>
            <a:alpha val="30000"/>
          </a:schemeClr>
        </a:solidFill>
      </dgm:spPr>
      <dgm:t>
        <a:bodyPr/>
        <a:lstStyle/>
        <a:p>
          <a:pPr rtl="1"/>
          <a:r>
            <a:rPr lang="he-IL" sz="32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a:solidFill>
          <a:schemeClr val="accent4">
            <a:hueOff val="6237415"/>
            <a:satOff val="-28781"/>
            <a:lumOff val="1059"/>
          </a:schemeClr>
        </a:solidFill>
        <a:ln>
          <a:noFill/>
        </a:ln>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a:solidFill>
          <a:schemeClr val="accent4">
            <a:hueOff val="8316554"/>
            <a:satOff val="-38374"/>
            <a:lumOff val="1412"/>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a:solidFill>
          <a:schemeClr val="accent4">
            <a:hueOff val="10395692"/>
            <a:satOff val="-47968"/>
            <a:lumOff val="1765"/>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a:solidFill>
          <a:schemeClr val="accent4">
            <a:hueOff val="0"/>
            <a:satOff val="0"/>
            <a:lumOff val="0"/>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a:solidFill>
          <a:schemeClr val="accent4">
            <a:hueOff val="2079139"/>
            <a:satOff val="-9594"/>
            <a:lumOff val="353"/>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custT="1"/>
      <dgm:spPr>
        <a:solidFill>
          <a:schemeClr val="accent4">
            <a:hueOff val="4158277"/>
            <a:satOff val="-19187"/>
            <a:lumOff val="706"/>
            <a:alpha val="30000"/>
          </a:schemeClr>
        </a:solidFill>
      </dgm:spPr>
      <dgm:t>
        <a:bodyPr/>
        <a:lstStyle/>
        <a:p>
          <a:pPr rtl="1"/>
          <a:r>
            <a:rPr lang="he-IL" sz="32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a:solidFill>
          <a:schemeClr val="accent4">
            <a:hueOff val="6237415"/>
            <a:satOff val="-28781"/>
            <a:lumOff val="1059"/>
            <a:alpha val="30000"/>
          </a:schemeClr>
        </a:solidFill>
        <a:ln>
          <a:noFill/>
        </a:ln>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a:solidFill>
          <a:schemeClr val="accent4">
            <a:hueOff val="8316554"/>
            <a:satOff val="-38374"/>
            <a:lumOff val="1412"/>
          </a:schemeClr>
        </a:solidFill>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a:solidFill>
          <a:schemeClr val="accent4">
            <a:hueOff val="10395692"/>
            <a:satOff val="-47968"/>
            <a:lumOff val="1765"/>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C6570B-5209-46CE-B896-B39A68F73B94}" type="doc">
      <dgm:prSet loTypeId="urn:microsoft.com/office/officeart/2005/8/layout/hList9" loCatId="list" qsTypeId="urn:microsoft.com/office/officeart/2005/8/quickstyle/simple1" qsCatId="simple" csTypeId="urn:microsoft.com/office/officeart/2005/8/colors/accent1_2" csCatId="accent1" phldr="1"/>
      <dgm:spPr/>
      <dgm:t>
        <a:bodyPr/>
        <a:lstStyle/>
        <a:p>
          <a:pPr rtl="1"/>
          <a:endParaRPr lang="he-IL"/>
        </a:p>
      </dgm:t>
    </dgm:pt>
    <dgm:pt modelId="{14BE9D36-1EB1-4D9E-9B2B-F104951C0D80}">
      <dgm:prSet phldrT="[טקסט]" custT="1"/>
      <dgm:spPr/>
      <dgm:t>
        <a:bodyPr/>
        <a:lstStyle/>
        <a:p>
          <a:pPr rtl="1"/>
          <a:r>
            <a:rPr lang="he-IL" sz="2400" b="1" i="0" u="none" strike="noStrike" cap="none" dirty="0">
              <a:solidFill>
                <a:srgbClr val="002060"/>
              </a:solidFill>
              <a:latin typeface="Varela Round"/>
              <a:ea typeface="Arial"/>
              <a:cs typeface="Varela Round"/>
              <a:sym typeface="Arial"/>
            </a:rPr>
            <a:t>ערוץ תקשורת </a:t>
          </a:r>
        </a:p>
      </dgm:t>
    </dgm:pt>
    <dgm:pt modelId="{99AB70D3-09A2-4986-B497-EDCF8DF34554}" type="parTrans" cxnId="{786B0F14-C3BC-4E60-97BB-4E5B04428C60}">
      <dgm:prSet/>
      <dgm:spPr/>
      <dgm:t>
        <a:bodyPr/>
        <a:lstStyle/>
        <a:p>
          <a:pPr rtl="1"/>
          <a:endParaRPr lang="he-IL"/>
        </a:p>
      </dgm:t>
    </dgm:pt>
    <dgm:pt modelId="{89DE7435-3B70-4B71-BAA4-15AF91A5DF8F}" type="sibTrans" cxnId="{786B0F14-C3BC-4E60-97BB-4E5B04428C60}">
      <dgm:prSet/>
      <dgm:spPr/>
      <dgm:t>
        <a:bodyPr/>
        <a:lstStyle/>
        <a:p>
          <a:pPr rtl="1"/>
          <a:endParaRPr lang="he-IL"/>
        </a:p>
      </dgm:t>
    </dgm:pt>
    <dgm:pt modelId="{A672B656-969B-47D9-B5F1-EDC2999B0BC0}">
      <dgm:prSet phldrT="[טקסט]" custT="1"/>
      <dgm:spPr/>
      <dgm:t>
        <a:bodyPr/>
        <a:lstStyle/>
        <a:p>
          <a:pPr rtl="1"/>
          <a:r>
            <a:rPr lang="he-IL" sz="4000" b="1" i="0" u="none" strike="noStrike" cap="none" dirty="0">
              <a:solidFill>
                <a:srgbClr val="002060"/>
              </a:solidFill>
              <a:latin typeface="Varela Round"/>
              <a:ea typeface="Arial"/>
              <a:cs typeface="Varela Round"/>
              <a:sym typeface="Arial"/>
            </a:rPr>
            <a:t>דבור</a:t>
          </a:r>
        </a:p>
      </dgm:t>
    </dgm:pt>
    <dgm:pt modelId="{3E444A6E-6E66-4A24-A0AA-849A8AD88435}" type="parTrans" cxnId="{0F418B8A-B555-4F77-A938-8A75595A966A}">
      <dgm:prSet/>
      <dgm:spPr/>
      <dgm:t>
        <a:bodyPr/>
        <a:lstStyle/>
        <a:p>
          <a:pPr rtl="1"/>
          <a:endParaRPr lang="he-IL"/>
        </a:p>
      </dgm:t>
    </dgm:pt>
    <dgm:pt modelId="{A9AA8BA5-C288-4928-9671-236B7B6DADCA}" type="sibTrans" cxnId="{0F418B8A-B555-4F77-A938-8A75595A966A}">
      <dgm:prSet/>
      <dgm:spPr/>
      <dgm:t>
        <a:bodyPr/>
        <a:lstStyle/>
        <a:p>
          <a:pPr rtl="1"/>
          <a:endParaRPr lang="he-IL"/>
        </a:p>
      </dgm:t>
    </dgm:pt>
    <dgm:pt modelId="{0541556C-6F05-4266-8AC9-0A793F207355}">
      <dgm:prSet phldrT="[טקסט]" custT="1"/>
      <dgm:spPr/>
      <dgm:t>
        <a:bodyPr/>
        <a:lstStyle/>
        <a:p>
          <a:pPr rtl="1"/>
          <a:r>
            <a:rPr lang="he-IL" sz="2400" b="1" i="0" u="none" strike="noStrike" kern="1200" cap="none" dirty="0">
              <a:solidFill>
                <a:srgbClr val="002060"/>
              </a:solidFill>
              <a:latin typeface="Varela Round"/>
              <a:ea typeface="Arial"/>
              <a:cs typeface="Varela Round"/>
            </a:rPr>
            <a:t>ערוץ</a:t>
          </a:r>
          <a:r>
            <a:rPr lang="he-IL" sz="2400" b="1" i="0" u="none" strike="noStrike" kern="1200" cap="none" dirty="0">
              <a:solidFill>
                <a:srgbClr val="002060"/>
              </a:solidFill>
              <a:latin typeface="Varela Round"/>
              <a:ea typeface="Arial"/>
              <a:cs typeface="Varela Round"/>
              <a:sym typeface="Arial"/>
            </a:rPr>
            <a:t> תקשורת</a:t>
          </a:r>
        </a:p>
      </dgm:t>
    </dgm:pt>
    <dgm:pt modelId="{9CCA10B1-E215-4E2A-A418-F2BA213BE21E}" type="parTrans" cxnId="{CACE5886-853A-4895-88AC-28332BB04243}">
      <dgm:prSet/>
      <dgm:spPr/>
      <dgm:t>
        <a:bodyPr/>
        <a:lstStyle/>
        <a:p>
          <a:pPr rtl="1"/>
          <a:endParaRPr lang="he-IL"/>
        </a:p>
      </dgm:t>
    </dgm:pt>
    <dgm:pt modelId="{79EB0566-F4EC-4554-AC46-4D41357A2F0F}" type="sibTrans" cxnId="{CACE5886-853A-4895-88AC-28332BB04243}">
      <dgm:prSet/>
      <dgm:spPr/>
      <dgm:t>
        <a:bodyPr/>
        <a:lstStyle/>
        <a:p>
          <a:pPr rtl="1"/>
          <a:endParaRPr lang="he-IL"/>
        </a:p>
      </dgm:t>
    </dgm:pt>
    <dgm:pt modelId="{4C65B715-7659-492F-9CFD-C8D5497C1C4C}">
      <dgm:prSet phldrT="[טקסט]" custT="1"/>
      <dgm:spPr/>
      <dgm:t>
        <a:bodyPr/>
        <a:lstStyle/>
        <a:p>
          <a:pPr rtl="1"/>
          <a:r>
            <a:rPr lang="he-IL" sz="4000" b="1" i="0" u="none" strike="noStrike" cap="none" dirty="0">
              <a:solidFill>
                <a:srgbClr val="002060"/>
              </a:solidFill>
              <a:latin typeface="Varela Round"/>
              <a:ea typeface="Arial"/>
              <a:cs typeface="Varela Round"/>
              <a:sym typeface="Arial"/>
            </a:rPr>
            <a:t>כתוב</a:t>
          </a:r>
        </a:p>
      </dgm:t>
    </dgm:pt>
    <dgm:pt modelId="{0C315E4D-D27C-4513-948E-62462D50B964}" type="parTrans" cxnId="{74424CCC-F9C6-47C0-981A-82E7E49D2A8D}">
      <dgm:prSet/>
      <dgm:spPr/>
      <dgm:t>
        <a:bodyPr/>
        <a:lstStyle/>
        <a:p>
          <a:pPr rtl="1"/>
          <a:endParaRPr lang="he-IL"/>
        </a:p>
      </dgm:t>
    </dgm:pt>
    <dgm:pt modelId="{69D92524-B11E-42AA-97DD-9A2564ADC671}" type="sibTrans" cxnId="{74424CCC-F9C6-47C0-981A-82E7E49D2A8D}">
      <dgm:prSet/>
      <dgm:spPr/>
      <dgm:t>
        <a:bodyPr/>
        <a:lstStyle/>
        <a:p>
          <a:pPr rtl="1"/>
          <a:endParaRPr lang="he-IL"/>
        </a:p>
      </dgm:t>
    </dgm:pt>
    <dgm:pt modelId="{E3D93B8D-DE61-443B-9186-EA2CBA51BB97}" type="pres">
      <dgm:prSet presAssocID="{C1C6570B-5209-46CE-B896-B39A68F73B94}" presName="list" presStyleCnt="0">
        <dgm:presLayoutVars>
          <dgm:dir/>
          <dgm:animLvl val="lvl"/>
        </dgm:presLayoutVars>
      </dgm:prSet>
      <dgm:spPr/>
    </dgm:pt>
    <dgm:pt modelId="{130F9778-3F4C-41C0-B6BE-0F3522DD4672}" type="pres">
      <dgm:prSet presAssocID="{14BE9D36-1EB1-4D9E-9B2B-F104951C0D80}" presName="posSpace" presStyleCnt="0"/>
      <dgm:spPr/>
    </dgm:pt>
    <dgm:pt modelId="{D2C7DE58-C9A9-47CD-9C10-F12F97AEA82A}" type="pres">
      <dgm:prSet presAssocID="{14BE9D36-1EB1-4D9E-9B2B-F104951C0D80}" presName="vertFlow" presStyleCnt="0"/>
      <dgm:spPr/>
    </dgm:pt>
    <dgm:pt modelId="{3DA37A37-4349-4E57-A727-1491FA3BC235}" type="pres">
      <dgm:prSet presAssocID="{14BE9D36-1EB1-4D9E-9B2B-F104951C0D80}" presName="topSpace" presStyleCnt="0"/>
      <dgm:spPr/>
    </dgm:pt>
    <dgm:pt modelId="{BD0863BF-8A18-494C-8065-354B93F5601F}" type="pres">
      <dgm:prSet presAssocID="{14BE9D36-1EB1-4D9E-9B2B-F104951C0D80}" presName="firstComp" presStyleCnt="0"/>
      <dgm:spPr/>
    </dgm:pt>
    <dgm:pt modelId="{AC243136-1A5F-4D5C-B2E3-3C02C9176FB0}" type="pres">
      <dgm:prSet presAssocID="{14BE9D36-1EB1-4D9E-9B2B-F104951C0D80}" presName="firstChild" presStyleLbl="bgAccFollowNode1" presStyleIdx="0" presStyleCnt="2"/>
      <dgm:spPr/>
    </dgm:pt>
    <dgm:pt modelId="{0FF64EFD-8793-426F-BD45-5AEA8DFBE86A}" type="pres">
      <dgm:prSet presAssocID="{14BE9D36-1EB1-4D9E-9B2B-F104951C0D80}" presName="firstChildTx" presStyleLbl="bgAccFollowNode1" presStyleIdx="0" presStyleCnt="2">
        <dgm:presLayoutVars>
          <dgm:bulletEnabled val="1"/>
        </dgm:presLayoutVars>
      </dgm:prSet>
      <dgm:spPr/>
    </dgm:pt>
    <dgm:pt modelId="{8008496A-D3A2-497F-8720-7A87377EC794}" type="pres">
      <dgm:prSet presAssocID="{14BE9D36-1EB1-4D9E-9B2B-F104951C0D80}" presName="negSpace" presStyleCnt="0"/>
      <dgm:spPr/>
    </dgm:pt>
    <dgm:pt modelId="{141034C2-9028-4E8F-9888-51AB6427D3F5}" type="pres">
      <dgm:prSet presAssocID="{14BE9D36-1EB1-4D9E-9B2B-F104951C0D80}" presName="circle" presStyleLbl="node1" presStyleIdx="0" presStyleCnt="2" custLinFactNeighborX="2603" custLinFactNeighborY="-1302"/>
      <dgm:spPr/>
    </dgm:pt>
    <dgm:pt modelId="{83B8E170-CB75-4551-93F1-DC3DB20BB934}" type="pres">
      <dgm:prSet presAssocID="{89DE7435-3B70-4B71-BAA4-15AF91A5DF8F}" presName="transSpace" presStyleCnt="0"/>
      <dgm:spPr/>
    </dgm:pt>
    <dgm:pt modelId="{8FA9A372-1E85-48FC-BD95-6520B560EDA6}" type="pres">
      <dgm:prSet presAssocID="{0541556C-6F05-4266-8AC9-0A793F207355}" presName="posSpace" presStyleCnt="0"/>
      <dgm:spPr/>
    </dgm:pt>
    <dgm:pt modelId="{E1B30A50-0074-419D-8094-8E3F9B612BDD}" type="pres">
      <dgm:prSet presAssocID="{0541556C-6F05-4266-8AC9-0A793F207355}" presName="vertFlow" presStyleCnt="0"/>
      <dgm:spPr/>
    </dgm:pt>
    <dgm:pt modelId="{DA818DF7-657D-42F8-B2EC-FA3ED34F5980}" type="pres">
      <dgm:prSet presAssocID="{0541556C-6F05-4266-8AC9-0A793F207355}" presName="topSpace" presStyleCnt="0"/>
      <dgm:spPr/>
    </dgm:pt>
    <dgm:pt modelId="{4018189C-4033-4081-A827-406AC7FD3600}" type="pres">
      <dgm:prSet presAssocID="{0541556C-6F05-4266-8AC9-0A793F207355}" presName="firstComp" presStyleCnt="0"/>
      <dgm:spPr/>
    </dgm:pt>
    <dgm:pt modelId="{8D0FCD23-B1CF-4180-A463-49BB4B5A0054}" type="pres">
      <dgm:prSet presAssocID="{0541556C-6F05-4266-8AC9-0A793F207355}" presName="firstChild" presStyleLbl="bgAccFollowNode1" presStyleIdx="1" presStyleCnt="2"/>
      <dgm:spPr/>
    </dgm:pt>
    <dgm:pt modelId="{AE0D768A-1FEE-408E-8B8D-5CCFAB06832B}" type="pres">
      <dgm:prSet presAssocID="{0541556C-6F05-4266-8AC9-0A793F207355}" presName="firstChildTx" presStyleLbl="bgAccFollowNode1" presStyleIdx="1" presStyleCnt="2">
        <dgm:presLayoutVars>
          <dgm:bulletEnabled val="1"/>
        </dgm:presLayoutVars>
      </dgm:prSet>
      <dgm:spPr/>
    </dgm:pt>
    <dgm:pt modelId="{2E1D545D-E820-4349-BE92-69419AFAA649}" type="pres">
      <dgm:prSet presAssocID="{0541556C-6F05-4266-8AC9-0A793F207355}" presName="negSpace" presStyleCnt="0"/>
      <dgm:spPr/>
    </dgm:pt>
    <dgm:pt modelId="{DD9B9EC2-B7DF-4FFC-9D4C-329363803ECD}" type="pres">
      <dgm:prSet presAssocID="{0541556C-6F05-4266-8AC9-0A793F207355}" presName="circle" presStyleLbl="node1" presStyleIdx="1" presStyleCnt="2"/>
      <dgm:spPr/>
    </dgm:pt>
  </dgm:ptLst>
  <dgm:cxnLst>
    <dgm:cxn modelId="{786B0F14-C3BC-4E60-97BB-4E5B04428C60}" srcId="{C1C6570B-5209-46CE-B896-B39A68F73B94}" destId="{14BE9D36-1EB1-4D9E-9B2B-F104951C0D80}" srcOrd="0" destOrd="0" parTransId="{99AB70D3-09A2-4986-B497-EDCF8DF34554}" sibTransId="{89DE7435-3B70-4B71-BAA4-15AF91A5DF8F}"/>
    <dgm:cxn modelId="{5ACE274F-041F-4A02-8591-994C0408F520}" type="presOf" srcId="{A672B656-969B-47D9-B5F1-EDC2999B0BC0}" destId="{0FF64EFD-8793-426F-BD45-5AEA8DFBE86A}" srcOrd="1" destOrd="0" presId="urn:microsoft.com/office/officeart/2005/8/layout/hList9"/>
    <dgm:cxn modelId="{35ECA453-94AB-4C22-8FB2-AAEC91C427F1}" type="presOf" srcId="{A672B656-969B-47D9-B5F1-EDC2999B0BC0}" destId="{AC243136-1A5F-4D5C-B2E3-3C02C9176FB0}" srcOrd="0" destOrd="0" presId="urn:microsoft.com/office/officeart/2005/8/layout/hList9"/>
    <dgm:cxn modelId="{CACE5886-853A-4895-88AC-28332BB04243}" srcId="{C1C6570B-5209-46CE-B896-B39A68F73B94}" destId="{0541556C-6F05-4266-8AC9-0A793F207355}" srcOrd="1" destOrd="0" parTransId="{9CCA10B1-E215-4E2A-A418-F2BA213BE21E}" sibTransId="{79EB0566-F4EC-4554-AC46-4D41357A2F0F}"/>
    <dgm:cxn modelId="{5501858A-8D98-47ED-9585-479EC34CEB09}" type="presOf" srcId="{0541556C-6F05-4266-8AC9-0A793F207355}" destId="{DD9B9EC2-B7DF-4FFC-9D4C-329363803ECD}" srcOrd="0" destOrd="0" presId="urn:microsoft.com/office/officeart/2005/8/layout/hList9"/>
    <dgm:cxn modelId="{0F418B8A-B555-4F77-A938-8A75595A966A}" srcId="{14BE9D36-1EB1-4D9E-9B2B-F104951C0D80}" destId="{A672B656-969B-47D9-B5F1-EDC2999B0BC0}" srcOrd="0" destOrd="0" parTransId="{3E444A6E-6E66-4A24-A0AA-849A8AD88435}" sibTransId="{A9AA8BA5-C288-4928-9671-236B7B6DADCA}"/>
    <dgm:cxn modelId="{B56E769F-1E2C-446E-B718-F4582DBA539F}" type="presOf" srcId="{4C65B715-7659-492F-9CFD-C8D5497C1C4C}" destId="{AE0D768A-1FEE-408E-8B8D-5CCFAB06832B}" srcOrd="1" destOrd="0" presId="urn:microsoft.com/office/officeart/2005/8/layout/hList9"/>
    <dgm:cxn modelId="{A3F45FCC-FCF5-4C8A-9E51-DA27F35B5704}" type="presOf" srcId="{14BE9D36-1EB1-4D9E-9B2B-F104951C0D80}" destId="{141034C2-9028-4E8F-9888-51AB6427D3F5}" srcOrd="0" destOrd="0" presId="urn:microsoft.com/office/officeart/2005/8/layout/hList9"/>
    <dgm:cxn modelId="{74424CCC-F9C6-47C0-981A-82E7E49D2A8D}" srcId="{0541556C-6F05-4266-8AC9-0A793F207355}" destId="{4C65B715-7659-492F-9CFD-C8D5497C1C4C}" srcOrd="0" destOrd="0" parTransId="{0C315E4D-D27C-4513-948E-62462D50B964}" sibTransId="{69D92524-B11E-42AA-97DD-9A2564ADC671}"/>
    <dgm:cxn modelId="{D17A67D9-A8CE-47F3-A4F8-063FD98B3A6F}" type="presOf" srcId="{4C65B715-7659-492F-9CFD-C8D5497C1C4C}" destId="{8D0FCD23-B1CF-4180-A463-49BB4B5A0054}" srcOrd="0" destOrd="0" presId="urn:microsoft.com/office/officeart/2005/8/layout/hList9"/>
    <dgm:cxn modelId="{B4D60FFB-BDEF-41B9-A569-99C607F0BB33}" type="presOf" srcId="{C1C6570B-5209-46CE-B896-B39A68F73B94}" destId="{E3D93B8D-DE61-443B-9186-EA2CBA51BB97}" srcOrd="0" destOrd="0" presId="urn:microsoft.com/office/officeart/2005/8/layout/hList9"/>
    <dgm:cxn modelId="{3C4008DC-5409-472B-BAD5-EE27CAEFBA51}" type="presParOf" srcId="{E3D93B8D-DE61-443B-9186-EA2CBA51BB97}" destId="{130F9778-3F4C-41C0-B6BE-0F3522DD4672}" srcOrd="0" destOrd="0" presId="urn:microsoft.com/office/officeart/2005/8/layout/hList9"/>
    <dgm:cxn modelId="{FBA892F0-B296-4D5A-B084-8E90A8CA7153}" type="presParOf" srcId="{E3D93B8D-DE61-443B-9186-EA2CBA51BB97}" destId="{D2C7DE58-C9A9-47CD-9C10-F12F97AEA82A}" srcOrd="1" destOrd="0" presId="urn:microsoft.com/office/officeart/2005/8/layout/hList9"/>
    <dgm:cxn modelId="{1FD695AB-DC87-4998-B90D-26B25623FAB0}" type="presParOf" srcId="{D2C7DE58-C9A9-47CD-9C10-F12F97AEA82A}" destId="{3DA37A37-4349-4E57-A727-1491FA3BC235}" srcOrd="0" destOrd="0" presId="urn:microsoft.com/office/officeart/2005/8/layout/hList9"/>
    <dgm:cxn modelId="{48BF3D11-29AD-42DC-BC09-F119A3AC87A5}" type="presParOf" srcId="{D2C7DE58-C9A9-47CD-9C10-F12F97AEA82A}" destId="{BD0863BF-8A18-494C-8065-354B93F5601F}" srcOrd="1" destOrd="0" presId="urn:microsoft.com/office/officeart/2005/8/layout/hList9"/>
    <dgm:cxn modelId="{963FBDBC-0899-48F5-9ABB-F5CB18E78FFE}" type="presParOf" srcId="{BD0863BF-8A18-494C-8065-354B93F5601F}" destId="{AC243136-1A5F-4D5C-B2E3-3C02C9176FB0}" srcOrd="0" destOrd="0" presId="urn:microsoft.com/office/officeart/2005/8/layout/hList9"/>
    <dgm:cxn modelId="{09C896BB-14F3-4A51-9E28-9A7ACF263207}" type="presParOf" srcId="{BD0863BF-8A18-494C-8065-354B93F5601F}" destId="{0FF64EFD-8793-426F-BD45-5AEA8DFBE86A}" srcOrd="1" destOrd="0" presId="urn:microsoft.com/office/officeart/2005/8/layout/hList9"/>
    <dgm:cxn modelId="{8A5EAEA2-4419-4E9A-B63A-2466FC93CCCC}" type="presParOf" srcId="{E3D93B8D-DE61-443B-9186-EA2CBA51BB97}" destId="{8008496A-D3A2-497F-8720-7A87377EC794}" srcOrd="2" destOrd="0" presId="urn:microsoft.com/office/officeart/2005/8/layout/hList9"/>
    <dgm:cxn modelId="{94DF3F38-BC99-4FE7-B8CA-C3621C5BEC1D}" type="presParOf" srcId="{E3D93B8D-DE61-443B-9186-EA2CBA51BB97}" destId="{141034C2-9028-4E8F-9888-51AB6427D3F5}" srcOrd="3" destOrd="0" presId="urn:microsoft.com/office/officeart/2005/8/layout/hList9"/>
    <dgm:cxn modelId="{FC89FE12-3083-4F85-A064-D63D9B1FE35D}" type="presParOf" srcId="{E3D93B8D-DE61-443B-9186-EA2CBA51BB97}" destId="{83B8E170-CB75-4551-93F1-DC3DB20BB934}" srcOrd="4" destOrd="0" presId="urn:microsoft.com/office/officeart/2005/8/layout/hList9"/>
    <dgm:cxn modelId="{57EC6414-C6DB-4DE3-9EBA-22E962B22F0B}" type="presParOf" srcId="{E3D93B8D-DE61-443B-9186-EA2CBA51BB97}" destId="{8FA9A372-1E85-48FC-BD95-6520B560EDA6}" srcOrd="5" destOrd="0" presId="urn:microsoft.com/office/officeart/2005/8/layout/hList9"/>
    <dgm:cxn modelId="{BB005DA4-CF8E-48D2-BD3F-EAA7F84B3656}" type="presParOf" srcId="{E3D93B8D-DE61-443B-9186-EA2CBA51BB97}" destId="{E1B30A50-0074-419D-8094-8E3F9B612BDD}" srcOrd="6" destOrd="0" presId="urn:microsoft.com/office/officeart/2005/8/layout/hList9"/>
    <dgm:cxn modelId="{837068DB-F403-49B2-95AD-1B3F85AC5001}" type="presParOf" srcId="{E1B30A50-0074-419D-8094-8E3F9B612BDD}" destId="{DA818DF7-657D-42F8-B2EC-FA3ED34F5980}" srcOrd="0" destOrd="0" presId="urn:microsoft.com/office/officeart/2005/8/layout/hList9"/>
    <dgm:cxn modelId="{154D99E5-5E99-4EF2-AA88-7AE092589E41}" type="presParOf" srcId="{E1B30A50-0074-419D-8094-8E3F9B612BDD}" destId="{4018189C-4033-4081-A827-406AC7FD3600}" srcOrd="1" destOrd="0" presId="urn:microsoft.com/office/officeart/2005/8/layout/hList9"/>
    <dgm:cxn modelId="{0369EF8E-408C-4511-80EC-B69BA99BB9FF}" type="presParOf" srcId="{4018189C-4033-4081-A827-406AC7FD3600}" destId="{8D0FCD23-B1CF-4180-A463-49BB4B5A0054}" srcOrd="0" destOrd="0" presId="urn:microsoft.com/office/officeart/2005/8/layout/hList9"/>
    <dgm:cxn modelId="{EDF1AA5A-AC0E-4566-AE7F-49F02F6E30B2}" type="presParOf" srcId="{4018189C-4033-4081-A827-406AC7FD3600}" destId="{AE0D768A-1FEE-408E-8B8D-5CCFAB06832B}" srcOrd="1" destOrd="0" presId="urn:microsoft.com/office/officeart/2005/8/layout/hList9"/>
    <dgm:cxn modelId="{A726ACCD-00DF-4383-9508-1C9D14EED304}" type="presParOf" srcId="{E3D93B8D-DE61-443B-9186-EA2CBA51BB97}" destId="{2E1D545D-E820-4349-BE92-69419AFAA649}" srcOrd="7" destOrd="0" presId="urn:microsoft.com/office/officeart/2005/8/layout/hList9"/>
    <dgm:cxn modelId="{3AED4AB4-7FF5-4D12-B341-BA2673AE0B5A}" type="presParOf" srcId="{E3D93B8D-DE61-443B-9186-EA2CBA51BB97}" destId="{DD9B9EC2-B7DF-4FFC-9D4C-329363803EC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EAB5A9-A9BE-40DA-9DB9-7782E135FB49}"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pPr rtl="1"/>
          <a:endParaRPr lang="he-IL"/>
        </a:p>
      </dgm:t>
    </dgm:pt>
    <dgm:pt modelId="{6D89881A-AB39-458C-BC8E-9A006630D605}">
      <dgm:prSet phldrT="[טקסט]"/>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3403BCC8-4BD2-4802-B740-FC841579D653}" type="par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60E0824B-213F-4603-9EEA-BBFF244FC593}" type="sibTrans" cxnId="{9F328FB2-B73C-4F50-A686-9E1082C636C9}">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9F1A40E-E3DC-414E-94DE-EA2354104E07}">
      <dgm:prSet phldrT="[טקסט]"/>
      <dgm:spPr>
        <a:solidFill>
          <a:schemeClr val="accent4">
            <a:hueOff val="0"/>
            <a:satOff val="0"/>
            <a:lumOff val="0"/>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EA20D9A3-DC2A-452B-916F-8313B7488E5E}" type="par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EEFC508-3E3C-4B0D-B717-FAE7003D7F09}" type="sibTrans" cxnId="{06EAAAD0-1512-4602-8EBD-C13343261D22}">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0465CFC9-2166-4738-AD4B-D87650974FBE}">
      <dgm:prSet phldrT="[טקסט]"/>
      <dgm:spPr>
        <a:solidFill>
          <a:schemeClr val="accent4">
            <a:hueOff val="2079139"/>
            <a:satOff val="-9594"/>
            <a:lumOff val="353"/>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gm:t>
    </dgm:pt>
    <dgm:pt modelId="{B65A812C-9C5D-4AB3-BC0B-C9EE2A9ABFE7}" type="par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2FC741-9FC2-4257-96D3-954B1847996C}" type="sibTrans" cxnId="{DA4E2A8E-2303-42C9-B4AE-142BFF26B43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2155DBCD-C9C6-45A4-953D-D8A5FFD21A4D}">
      <dgm:prSet phldrT="[טקסט]" custT="1"/>
      <dgm:spPr>
        <a:solidFill>
          <a:schemeClr val="accent4">
            <a:hueOff val="4158277"/>
            <a:satOff val="-19187"/>
            <a:lumOff val="706"/>
            <a:alpha val="30000"/>
          </a:schemeClr>
        </a:solidFill>
      </dgm:spPr>
      <dgm:t>
        <a:bodyPr/>
        <a:lstStyle/>
        <a:p>
          <a:pPr rtl="1"/>
          <a:r>
            <a:rPr lang="he-IL" sz="32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gm:t>
    </dgm:pt>
    <dgm:pt modelId="{13B333AD-F2D1-405E-BF09-A69CA9679B43}" type="par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7D0E031-4327-4021-8122-B23A1DB3D546}" type="sibTrans" cxnId="{3427CF48-A9FE-457C-8F37-3CF4ABBF3E67}">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C1C960-4BD4-4B4C-9AE7-2287BA836DB1}">
      <dgm:prSet phldrT="[טקסט]"/>
      <dgm:spPr>
        <a:solidFill>
          <a:schemeClr val="accent4">
            <a:hueOff val="6237415"/>
            <a:satOff val="-28781"/>
            <a:lumOff val="1059"/>
            <a:alpha val="30000"/>
          </a:schemeClr>
        </a:solidFill>
        <a:ln>
          <a:noFill/>
        </a:ln>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05AA0F98-B867-4525-AAC5-B24CB2932C15}" type="par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DCBB22DD-7C51-4E30-9558-7572CA7F7694}" type="sibTrans" cxnId="{D991D876-4E3D-4A67-A783-0AC84BE680ED}">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5986604A-F5F3-4289-BFEB-4FC154FFCD46}">
      <dgm:prSet/>
      <dgm:spPr>
        <a:solidFill>
          <a:schemeClr val="accent4">
            <a:hueOff val="8316554"/>
            <a:satOff val="-38374"/>
            <a:lumOff val="1412"/>
            <a:alpha val="30000"/>
          </a:schemeClr>
        </a:solidFill>
      </dgm:spPr>
      <dgm:t>
        <a:bodyPr/>
        <a:lstStyle/>
        <a:p>
          <a:pPr rtl="1"/>
          <a:r>
            <a:rPr lang="he-IL" b="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46331E3F-FD5E-4133-8900-BA51D8AD7AE0}" type="par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41FA2A10-6509-4D08-853B-D06C05FB5D3C}" type="sibTrans" cxnId="{96B67047-A691-4DA3-B144-32FBE5FB8B66}">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E3861BC5-8A2E-4D58-850E-C384631D10DE}">
      <dgm:prSet/>
      <dgm:spPr>
        <a:solidFill>
          <a:schemeClr val="accent4">
            <a:hueOff val="10395692"/>
            <a:satOff val="-47968"/>
            <a:lumOff val="1765"/>
          </a:schemeClr>
        </a:solidFill>
      </dgm:spPr>
      <dgm:t>
        <a:bodyPr/>
        <a:lstStyle/>
        <a:p>
          <a:pPr rtl="1"/>
          <a:r>
            <a:rPr lang="he-IL" b="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b="0" cap="none" spc="0" dirty="0">
              <a:ln w="0">
                <a:solidFill>
                  <a:schemeClr val="tx1"/>
                </a:solidFill>
              </a:ln>
              <a:solidFill>
                <a:schemeClr val="tx1"/>
              </a:solidFill>
              <a:effectLst>
                <a:outerShdw blurRad="38100" dist="19050" dir="2700000" algn="tl" rotWithShape="0">
                  <a:schemeClr val="dk1">
                    <a:alpha val="40000"/>
                  </a:schemeClr>
                </a:outerShdw>
              </a:effectLst>
            </a:rPr>
            <a:t> </a:t>
          </a:r>
        </a:p>
      </dgm:t>
    </dgm:pt>
    <dgm:pt modelId="{FAF7F505-9E93-49A2-A70A-0E2E9AF11129}" type="par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3B719245-39F1-4E86-8423-645D1B1FECEC}" type="sibTrans" cxnId="{7D520642-9D3D-43D1-806C-6386F1C8342B}">
      <dgm:prSet/>
      <dgm:spPr/>
      <dgm:t>
        <a:bodyPr/>
        <a:lstStyle/>
        <a:p>
          <a:pPr rtl="1"/>
          <a:endParaRPr lang="he-IL" b="0" cap="none" spc="0">
            <a:ln w="0">
              <a:solidFill>
                <a:schemeClr val="tx1"/>
              </a:solidFill>
            </a:ln>
            <a:solidFill>
              <a:schemeClr val="tx1"/>
            </a:solidFill>
            <a:effectLst>
              <a:outerShdw blurRad="38100" dist="19050" dir="2700000" algn="tl" rotWithShape="0">
                <a:schemeClr val="dk1">
                  <a:alpha val="40000"/>
                </a:schemeClr>
              </a:outerShdw>
            </a:effectLst>
          </a:endParaRPr>
        </a:p>
      </dgm:t>
    </dgm:pt>
    <dgm:pt modelId="{B5A547D0-53C4-4F2F-ABAA-4A114A9C704A}" type="pres">
      <dgm:prSet presAssocID="{1FEAB5A9-A9BE-40DA-9DB9-7782E135FB49}" presName="Name0" presStyleCnt="0">
        <dgm:presLayoutVars>
          <dgm:chMax val="1"/>
          <dgm:dir/>
          <dgm:animLvl val="ctr"/>
          <dgm:resizeHandles val="exact"/>
        </dgm:presLayoutVars>
      </dgm:prSet>
      <dgm:spPr/>
    </dgm:pt>
    <dgm:pt modelId="{2458FD68-5109-4F1E-9F28-6BB9F2BB1ED8}" type="pres">
      <dgm:prSet presAssocID="{6D89881A-AB39-458C-BC8E-9A006630D605}" presName="centerShape" presStyleLbl="node0" presStyleIdx="0" presStyleCnt="1"/>
      <dgm:spPr/>
    </dgm:pt>
    <dgm:pt modelId="{EBE692F3-BC04-4100-83FE-F92124C2129E}" type="pres">
      <dgm:prSet presAssocID="{EA20D9A3-DC2A-452B-916F-8313B7488E5E}" presName="parTrans" presStyleLbl="sibTrans2D1" presStyleIdx="0" presStyleCnt="6"/>
      <dgm:spPr/>
    </dgm:pt>
    <dgm:pt modelId="{89DD04C1-8117-41C8-B03A-FCF4034EEE62}" type="pres">
      <dgm:prSet presAssocID="{EA20D9A3-DC2A-452B-916F-8313B7488E5E}" presName="connectorText" presStyleLbl="sibTrans2D1" presStyleIdx="0" presStyleCnt="6"/>
      <dgm:spPr/>
    </dgm:pt>
    <dgm:pt modelId="{C184F0CE-0C78-4701-AFFF-61B959DFC13B}" type="pres">
      <dgm:prSet presAssocID="{29F1A40E-E3DC-414E-94DE-EA2354104E07}" presName="node" presStyleLbl="node1" presStyleIdx="0" presStyleCnt="6">
        <dgm:presLayoutVars>
          <dgm:bulletEnabled val="1"/>
        </dgm:presLayoutVars>
      </dgm:prSet>
      <dgm:spPr/>
    </dgm:pt>
    <dgm:pt modelId="{439297F3-E701-44A8-9B46-7D21458BEB8F}" type="pres">
      <dgm:prSet presAssocID="{B65A812C-9C5D-4AB3-BC0B-C9EE2A9ABFE7}" presName="parTrans" presStyleLbl="sibTrans2D1" presStyleIdx="1" presStyleCnt="6"/>
      <dgm:spPr/>
    </dgm:pt>
    <dgm:pt modelId="{551A2B13-2F6E-4577-86A0-5C6A62E88BA0}" type="pres">
      <dgm:prSet presAssocID="{B65A812C-9C5D-4AB3-BC0B-C9EE2A9ABFE7}" presName="connectorText" presStyleLbl="sibTrans2D1" presStyleIdx="1" presStyleCnt="6"/>
      <dgm:spPr/>
    </dgm:pt>
    <dgm:pt modelId="{226FEC87-309F-45B8-8262-63B24A64FD68}" type="pres">
      <dgm:prSet presAssocID="{0465CFC9-2166-4738-AD4B-D87650974FBE}" presName="node" presStyleLbl="node1" presStyleIdx="1" presStyleCnt="6">
        <dgm:presLayoutVars>
          <dgm:bulletEnabled val="1"/>
        </dgm:presLayoutVars>
      </dgm:prSet>
      <dgm:spPr/>
    </dgm:pt>
    <dgm:pt modelId="{C2118E9E-F67F-4DCD-98C1-E1BBE18D20F4}" type="pres">
      <dgm:prSet presAssocID="{13B333AD-F2D1-405E-BF09-A69CA9679B43}" presName="parTrans" presStyleLbl="sibTrans2D1" presStyleIdx="2" presStyleCnt="6"/>
      <dgm:spPr/>
    </dgm:pt>
    <dgm:pt modelId="{594D33AF-AF08-4231-B5DB-5AFFFB09C778}" type="pres">
      <dgm:prSet presAssocID="{13B333AD-F2D1-405E-BF09-A69CA9679B43}" presName="connectorText" presStyleLbl="sibTrans2D1" presStyleIdx="2" presStyleCnt="6"/>
      <dgm:spPr/>
    </dgm:pt>
    <dgm:pt modelId="{C3102E1F-5576-422F-849D-AFBAE0907084}" type="pres">
      <dgm:prSet presAssocID="{2155DBCD-C9C6-45A4-953D-D8A5FFD21A4D}" presName="node" presStyleLbl="node1" presStyleIdx="2" presStyleCnt="6">
        <dgm:presLayoutVars>
          <dgm:bulletEnabled val="1"/>
        </dgm:presLayoutVars>
      </dgm:prSet>
      <dgm:spPr/>
    </dgm:pt>
    <dgm:pt modelId="{248B09FC-2728-4DD8-AE31-59314BD66CA8}" type="pres">
      <dgm:prSet presAssocID="{05AA0F98-B867-4525-AAC5-B24CB2932C15}" presName="parTrans" presStyleLbl="sibTrans2D1" presStyleIdx="3" presStyleCnt="6"/>
      <dgm:spPr/>
    </dgm:pt>
    <dgm:pt modelId="{0BB5CADA-907C-4327-85BB-9231D720BF0A}" type="pres">
      <dgm:prSet presAssocID="{05AA0F98-B867-4525-AAC5-B24CB2932C15}" presName="connectorText" presStyleLbl="sibTrans2D1" presStyleIdx="3" presStyleCnt="6"/>
      <dgm:spPr/>
    </dgm:pt>
    <dgm:pt modelId="{69FDBB27-8763-476C-9E7A-7B07512610CF}" type="pres">
      <dgm:prSet presAssocID="{41C1C960-4BD4-4B4C-9AE7-2287BA836DB1}" presName="node" presStyleLbl="node1" presStyleIdx="3" presStyleCnt="6">
        <dgm:presLayoutVars>
          <dgm:bulletEnabled val="1"/>
        </dgm:presLayoutVars>
      </dgm:prSet>
      <dgm:spPr/>
    </dgm:pt>
    <dgm:pt modelId="{E8DDB8BC-DA70-4828-A319-304721EC6363}" type="pres">
      <dgm:prSet presAssocID="{46331E3F-FD5E-4133-8900-BA51D8AD7AE0}" presName="parTrans" presStyleLbl="sibTrans2D1" presStyleIdx="4" presStyleCnt="6"/>
      <dgm:spPr/>
    </dgm:pt>
    <dgm:pt modelId="{1E0E15D1-59A2-43A7-A5B4-1E4D8CE6E81B}" type="pres">
      <dgm:prSet presAssocID="{46331E3F-FD5E-4133-8900-BA51D8AD7AE0}" presName="connectorText" presStyleLbl="sibTrans2D1" presStyleIdx="4" presStyleCnt="6"/>
      <dgm:spPr/>
    </dgm:pt>
    <dgm:pt modelId="{9FD6E588-504A-488A-90A0-97534E6BD22B}" type="pres">
      <dgm:prSet presAssocID="{5986604A-F5F3-4289-BFEB-4FC154FFCD46}" presName="node" presStyleLbl="node1" presStyleIdx="4" presStyleCnt="6">
        <dgm:presLayoutVars>
          <dgm:bulletEnabled val="1"/>
        </dgm:presLayoutVars>
      </dgm:prSet>
      <dgm:spPr/>
    </dgm:pt>
    <dgm:pt modelId="{16DA5289-92EC-4E77-910B-A158473F5E17}" type="pres">
      <dgm:prSet presAssocID="{FAF7F505-9E93-49A2-A70A-0E2E9AF11129}" presName="parTrans" presStyleLbl="sibTrans2D1" presStyleIdx="5" presStyleCnt="6"/>
      <dgm:spPr/>
    </dgm:pt>
    <dgm:pt modelId="{05DA37A2-5E55-4B31-A5B5-F95147595226}" type="pres">
      <dgm:prSet presAssocID="{FAF7F505-9E93-49A2-A70A-0E2E9AF11129}" presName="connectorText" presStyleLbl="sibTrans2D1" presStyleIdx="5" presStyleCnt="6"/>
      <dgm:spPr/>
    </dgm:pt>
    <dgm:pt modelId="{2727EE82-9E99-4DF1-8BCA-164890117AF4}" type="pres">
      <dgm:prSet presAssocID="{E3861BC5-8A2E-4D58-850E-C384631D10DE}" presName="node" presStyleLbl="node1" presStyleIdx="5" presStyleCnt="6">
        <dgm:presLayoutVars>
          <dgm:bulletEnabled val="1"/>
        </dgm:presLayoutVars>
      </dgm:prSet>
      <dgm:spPr/>
    </dgm:pt>
  </dgm:ptLst>
  <dgm:cxnLst>
    <dgm:cxn modelId="{1273261B-A1E2-45FA-8172-3FFFAAFAA750}" type="presOf" srcId="{2155DBCD-C9C6-45A4-953D-D8A5FFD21A4D}" destId="{C3102E1F-5576-422F-849D-AFBAE0907084}" srcOrd="0" destOrd="0" presId="urn:microsoft.com/office/officeart/2005/8/layout/radial5"/>
    <dgm:cxn modelId="{92E11F30-BAF9-46BB-8179-E61D106DD87D}" type="presOf" srcId="{EA20D9A3-DC2A-452B-916F-8313B7488E5E}" destId="{EBE692F3-BC04-4100-83FE-F92124C2129E}" srcOrd="0" destOrd="0" presId="urn:microsoft.com/office/officeart/2005/8/layout/radial5"/>
    <dgm:cxn modelId="{407EC835-65F0-46EA-810F-F15657B06003}" type="presOf" srcId="{0465CFC9-2166-4738-AD4B-D87650974FBE}" destId="{226FEC87-309F-45B8-8262-63B24A64FD68}" srcOrd="0" destOrd="0" presId="urn:microsoft.com/office/officeart/2005/8/layout/radial5"/>
    <dgm:cxn modelId="{4C8A055C-F1A1-4F7A-BF21-EC8AE0F46BBB}" type="presOf" srcId="{E3861BC5-8A2E-4D58-850E-C384631D10DE}" destId="{2727EE82-9E99-4DF1-8BCA-164890117AF4}" srcOrd="0" destOrd="0" presId="urn:microsoft.com/office/officeart/2005/8/layout/radial5"/>
    <dgm:cxn modelId="{271DBF5E-A2A1-4D37-8C26-EFD1759DB4AF}" type="presOf" srcId="{EA20D9A3-DC2A-452B-916F-8313B7488E5E}" destId="{89DD04C1-8117-41C8-B03A-FCF4034EEE62}" srcOrd="1" destOrd="0" presId="urn:microsoft.com/office/officeart/2005/8/layout/radial5"/>
    <dgm:cxn modelId="{7D520642-9D3D-43D1-806C-6386F1C8342B}" srcId="{6D89881A-AB39-458C-BC8E-9A006630D605}" destId="{E3861BC5-8A2E-4D58-850E-C384631D10DE}" srcOrd="5" destOrd="0" parTransId="{FAF7F505-9E93-49A2-A70A-0E2E9AF11129}" sibTransId="{3B719245-39F1-4E86-8423-645D1B1FECEC}"/>
    <dgm:cxn modelId="{C2F2B463-5D0B-4E1E-80C8-1435A3ABFCDD}" type="presOf" srcId="{5986604A-F5F3-4289-BFEB-4FC154FFCD46}" destId="{9FD6E588-504A-488A-90A0-97534E6BD22B}" srcOrd="0" destOrd="0" presId="urn:microsoft.com/office/officeart/2005/8/layout/radial5"/>
    <dgm:cxn modelId="{96B67047-A691-4DA3-B144-32FBE5FB8B66}" srcId="{6D89881A-AB39-458C-BC8E-9A006630D605}" destId="{5986604A-F5F3-4289-BFEB-4FC154FFCD46}" srcOrd="4" destOrd="0" parTransId="{46331E3F-FD5E-4133-8900-BA51D8AD7AE0}" sibTransId="{41FA2A10-6509-4D08-853B-D06C05FB5D3C}"/>
    <dgm:cxn modelId="{3427CF48-A9FE-457C-8F37-3CF4ABBF3E67}" srcId="{6D89881A-AB39-458C-BC8E-9A006630D605}" destId="{2155DBCD-C9C6-45A4-953D-D8A5FFD21A4D}" srcOrd="2" destOrd="0" parTransId="{13B333AD-F2D1-405E-BF09-A69CA9679B43}" sibTransId="{37D0E031-4327-4021-8122-B23A1DB3D546}"/>
    <dgm:cxn modelId="{E6D7EA4A-D92B-4CF0-8FA4-054FB7F9ADFA}" type="presOf" srcId="{46331E3F-FD5E-4133-8900-BA51D8AD7AE0}" destId="{E8DDB8BC-DA70-4828-A319-304721EC6363}" srcOrd="0" destOrd="0" presId="urn:microsoft.com/office/officeart/2005/8/layout/radial5"/>
    <dgm:cxn modelId="{D064274F-216D-4FDD-BAE5-769B7DAEF779}" type="presOf" srcId="{6D89881A-AB39-458C-BC8E-9A006630D605}" destId="{2458FD68-5109-4F1E-9F28-6BB9F2BB1ED8}" srcOrd="0" destOrd="0" presId="urn:microsoft.com/office/officeart/2005/8/layout/radial5"/>
    <dgm:cxn modelId="{80847C50-DB1A-4162-B0DD-8B2A44E8FF25}" type="presOf" srcId="{13B333AD-F2D1-405E-BF09-A69CA9679B43}" destId="{C2118E9E-F67F-4DCD-98C1-E1BBE18D20F4}" srcOrd="0" destOrd="0" presId="urn:microsoft.com/office/officeart/2005/8/layout/radial5"/>
    <dgm:cxn modelId="{D991D876-4E3D-4A67-A783-0AC84BE680ED}" srcId="{6D89881A-AB39-458C-BC8E-9A006630D605}" destId="{41C1C960-4BD4-4B4C-9AE7-2287BA836DB1}" srcOrd="3" destOrd="0" parTransId="{05AA0F98-B867-4525-AAC5-B24CB2932C15}" sibTransId="{DCBB22DD-7C51-4E30-9558-7572CA7F7694}"/>
    <dgm:cxn modelId="{DA4E2A8E-2303-42C9-B4AE-142BFF26B43B}" srcId="{6D89881A-AB39-458C-BC8E-9A006630D605}" destId="{0465CFC9-2166-4738-AD4B-D87650974FBE}" srcOrd="1" destOrd="0" parTransId="{B65A812C-9C5D-4AB3-BC0B-C9EE2A9ABFE7}" sibTransId="{DC2FC741-9FC2-4257-96D3-954B1847996C}"/>
    <dgm:cxn modelId="{E50E39A8-B8B2-4F13-881C-9918EE11E5ED}" type="presOf" srcId="{41C1C960-4BD4-4B4C-9AE7-2287BA836DB1}" destId="{69FDBB27-8763-476C-9E7A-7B07512610CF}" srcOrd="0" destOrd="0" presId="urn:microsoft.com/office/officeart/2005/8/layout/radial5"/>
    <dgm:cxn modelId="{847729AC-2EF3-4E02-873B-28ECED53D0A7}" type="presOf" srcId="{B65A812C-9C5D-4AB3-BC0B-C9EE2A9ABFE7}" destId="{551A2B13-2F6E-4577-86A0-5C6A62E88BA0}" srcOrd="1" destOrd="0" presId="urn:microsoft.com/office/officeart/2005/8/layout/radial5"/>
    <dgm:cxn modelId="{9F328FB2-B73C-4F50-A686-9E1082C636C9}" srcId="{1FEAB5A9-A9BE-40DA-9DB9-7782E135FB49}" destId="{6D89881A-AB39-458C-BC8E-9A006630D605}" srcOrd="0" destOrd="0" parTransId="{3403BCC8-4BD2-4802-B740-FC841579D653}" sibTransId="{60E0824B-213F-4603-9EEA-BBFF244FC593}"/>
    <dgm:cxn modelId="{A9A816C1-7DB0-4975-B4DE-3DC3BB54BCFB}" type="presOf" srcId="{B65A812C-9C5D-4AB3-BC0B-C9EE2A9ABFE7}" destId="{439297F3-E701-44A8-9B46-7D21458BEB8F}" srcOrd="0" destOrd="0" presId="urn:microsoft.com/office/officeart/2005/8/layout/radial5"/>
    <dgm:cxn modelId="{1BD373C3-4CF4-49EC-AED6-C0CFD90C8AEB}" type="presOf" srcId="{46331E3F-FD5E-4133-8900-BA51D8AD7AE0}" destId="{1E0E15D1-59A2-43A7-A5B4-1E4D8CE6E81B}" srcOrd="1" destOrd="0" presId="urn:microsoft.com/office/officeart/2005/8/layout/radial5"/>
    <dgm:cxn modelId="{06EAAAD0-1512-4602-8EBD-C13343261D22}" srcId="{6D89881A-AB39-458C-BC8E-9A006630D605}" destId="{29F1A40E-E3DC-414E-94DE-EA2354104E07}" srcOrd="0" destOrd="0" parTransId="{EA20D9A3-DC2A-452B-916F-8313B7488E5E}" sibTransId="{3EEFC508-3E3C-4B0D-B717-FAE7003D7F09}"/>
    <dgm:cxn modelId="{D71634E0-E18C-45D4-B306-CF8709C33342}" type="presOf" srcId="{1FEAB5A9-A9BE-40DA-9DB9-7782E135FB49}" destId="{B5A547D0-53C4-4F2F-ABAA-4A114A9C704A}" srcOrd="0" destOrd="0" presId="urn:microsoft.com/office/officeart/2005/8/layout/radial5"/>
    <dgm:cxn modelId="{279634E0-1B43-4AE3-916C-B15C53BDE3C1}" type="presOf" srcId="{13B333AD-F2D1-405E-BF09-A69CA9679B43}" destId="{594D33AF-AF08-4231-B5DB-5AFFFB09C778}" srcOrd="1" destOrd="0" presId="urn:microsoft.com/office/officeart/2005/8/layout/radial5"/>
    <dgm:cxn modelId="{2C5262ED-B447-4737-93C2-64B7CC3FFB87}" type="presOf" srcId="{FAF7F505-9E93-49A2-A70A-0E2E9AF11129}" destId="{16DA5289-92EC-4E77-910B-A158473F5E17}" srcOrd="0" destOrd="0" presId="urn:microsoft.com/office/officeart/2005/8/layout/radial5"/>
    <dgm:cxn modelId="{0CBD07F3-8069-41EC-A732-641A40ECC7CA}" type="presOf" srcId="{FAF7F505-9E93-49A2-A70A-0E2E9AF11129}" destId="{05DA37A2-5E55-4B31-A5B5-F95147595226}" srcOrd="1" destOrd="0" presId="urn:microsoft.com/office/officeart/2005/8/layout/radial5"/>
    <dgm:cxn modelId="{90F695F5-F8B0-4B09-A4B2-3AE07C50EA5F}" type="presOf" srcId="{05AA0F98-B867-4525-AAC5-B24CB2932C15}" destId="{248B09FC-2728-4DD8-AE31-59314BD66CA8}" srcOrd="0" destOrd="0" presId="urn:microsoft.com/office/officeart/2005/8/layout/radial5"/>
    <dgm:cxn modelId="{B10AF3F6-7AF1-443E-86B6-D97C85733DB1}" type="presOf" srcId="{29F1A40E-E3DC-414E-94DE-EA2354104E07}" destId="{C184F0CE-0C78-4701-AFFF-61B959DFC13B}" srcOrd="0" destOrd="0" presId="urn:microsoft.com/office/officeart/2005/8/layout/radial5"/>
    <dgm:cxn modelId="{061FB5FE-3C27-4B77-955B-BB63D379A291}" type="presOf" srcId="{05AA0F98-B867-4525-AAC5-B24CB2932C15}" destId="{0BB5CADA-907C-4327-85BB-9231D720BF0A}" srcOrd="1" destOrd="0" presId="urn:microsoft.com/office/officeart/2005/8/layout/radial5"/>
    <dgm:cxn modelId="{375F3D84-C951-40BD-BEA6-FF496220711D}" type="presParOf" srcId="{B5A547D0-53C4-4F2F-ABAA-4A114A9C704A}" destId="{2458FD68-5109-4F1E-9F28-6BB9F2BB1ED8}" srcOrd="0" destOrd="0" presId="urn:microsoft.com/office/officeart/2005/8/layout/radial5"/>
    <dgm:cxn modelId="{8237AF44-5311-46E5-9CFB-697425A2C649}" type="presParOf" srcId="{B5A547D0-53C4-4F2F-ABAA-4A114A9C704A}" destId="{EBE692F3-BC04-4100-83FE-F92124C2129E}" srcOrd="1" destOrd="0" presId="urn:microsoft.com/office/officeart/2005/8/layout/radial5"/>
    <dgm:cxn modelId="{95C83CC8-B3D3-4309-97CE-1A7CAF92A824}" type="presParOf" srcId="{EBE692F3-BC04-4100-83FE-F92124C2129E}" destId="{89DD04C1-8117-41C8-B03A-FCF4034EEE62}" srcOrd="0" destOrd="0" presId="urn:microsoft.com/office/officeart/2005/8/layout/radial5"/>
    <dgm:cxn modelId="{5BCBA1A8-E827-4E4B-8074-053804656FE8}" type="presParOf" srcId="{B5A547D0-53C4-4F2F-ABAA-4A114A9C704A}" destId="{C184F0CE-0C78-4701-AFFF-61B959DFC13B}" srcOrd="2" destOrd="0" presId="urn:microsoft.com/office/officeart/2005/8/layout/radial5"/>
    <dgm:cxn modelId="{8BC9CA97-0E6E-4B97-B214-75CD5B655020}" type="presParOf" srcId="{B5A547D0-53C4-4F2F-ABAA-4A114A9C704A}" destId="{439297F3-E701-44A8-9B46-7D21458BEB8F}" srcOrd="3" destOrd="0" presId="urn:microsoft.com/office/officeart/2005/8/layout/radial5"/>
    <dgm:cxn modelId="{8DC56042-E853-4B35-B944-C2BB8B3E0460}" type="presParOf" srcId="{439297F3-E701-44A8-9B46-7D21458BEB8F}" destId="{551A2B13-2F6E-4577-86A0-5C6A62E88BA0}" srcOrd="0" destOrd="0" presId="urn:microsoft.com/office/officeart/2005/8/layout/radial5"/>
    <dgm:cxn modelId="{FF561C71-3A5A-4BF3-A6F1-6DD4B620A07D}" type="presParOf" srcId="{B5A547D0-53C4-4F2F-ABAA-4A114A9C704A}" destId="{226FEC87-309F-45B8-8262-63B24A64FD68}" srcOrd="4" destOrd="0" presId="urn:microsoft.com/office/officeart/2005/8/layout/radial5"/>
    <dgm:cxn modelId="{A72010F1-A666-40E4-B539-157D61C27DDC}" type="presParOf" srcId="{B5A547D0-53C4-4F2F-ABAA-4A114A9C704A}" destId="{C2118E9E-F67F-4DCD-98C1-E1BBE18D20F4}" srcOrd="5" destOrd="0" presId="urn:microsoft.com/office/officeart/2005/8/layout/radial5"/>
    <dgm:cxn modelId="{4B27CCCA-6801-4405-836F-77389FFE4E66}" type="presParOf" srcId="{C2118E9E-F67F-4DCD-98C1-E1BBE18D20F4}" destId="{594D33AF-AF08-4231-B5DB-5AFFFB09C778}" srcOrd="0" destOrd="0" presId="urn:microsoft.com/office/officeart/2005/8/layout/radial5"/>
    <dgm:cxn modelId="{821F762C-E56A-4DB3-B5A6-797E3CB6F1B6}" type="presParOf" srcId="{B5A547D0-53C4-4F2F-ABAA-4A114A9C704A}" destId="{C3102E1F-5576-422F-849D-AFBAE0907084}" srcOrd="6" destOrd="0" presId="urn:microsoft.com/office/officeart/2005/8/layout/radial5"/>
    <dgm:cxn modelId="{D07BCB86-85ED-4E6A-8CD7-41A257DE0840}" type="presParOf" srcId="{B5A547D0-53C4-4F2F-ABAA-4A114A9C704A}" destId="{248B09FC-2728-4DD8-AE31-59314BD66CA8}" srcOrd="7" destOrd="0" presId="urn:microsoft.com/office/officeart/2005/8/layout/radial5"/>
    <dgm:cxn modelId="{AFC1D655-8582-4711-A5AC-E36F0251EECD}" type="presParOf" srcId="{248B09FC-2728-4DD8-AE31-59314BD66CA8}" destId="{0BB5CADA-907C-4327-85BB-9231D720BF0A}" srcOrd="0" destOrd="0" presId="urn:microsoft.com/office/officeart/2005/8/layout/radial5"/>
    <dgm:cxn modelId="{56B9F113-3FA0-4015-B7B9-CB5F6BAC91B2}" type="presParOf" srcId="{B5A547D0-53C4-4F2F-ABAA-4A114A9C704A}" destId="{69FDBB27-8763-476C-9E7A-7B07512610CF}" srcOrd="8" destOrd="0" presId="urn:microsoft.com/office/officeart/2005/8/layout/radial5"/>
    <dgm:cxn modelId="{D555AC50-7160-4FB3-BA39-96508864BDC2}" type="presParOf" srcId="{B5A547D0-53C4-4F2F-ABAA-4A114A9C704A}" destId="{E8DDB8BC-DA70-4828-A319-304721EC6363}" srcOrd="9" destOrd="0" presId="urn:microsoft.com/office/officeart/2005/8/layout/radial5"/>
    <dgm:cxn modelId="{B6D80BB4-12EA-4CA6-8A24-B38D8B227F11}" type="presParOf" srcId="{E8DDB8BC-DA70-4828-A319-304721EC6363}" destId="{1E0E15D1-59A2-43A7-A5B4-1E4D8CE6E81B}" srcOrd="0" destOrd="0" presId="urn:microsoft.com/office/officeart/2005/8/layout/radial5"/>
    <dgm:cxn modelId="{BBC32951-06A2-4A24-97FC-7621A696929A}" type="presParOf" srcId="{B5A547D0-53C4-4F2F-ABAA-4A114A9C704A}" destId="{9FD6E588-504A-488A-90A0-97534E6BD22B}" srcOrd="10" destOrd="0" presId="urn:microsoft.com/office/officeart/2005/8/layout/radial5"/>
    <dgm:cxn modelId="{0206BFAE-3615-4242-BE0A-435FE310395F}" type="presParOf" srcId="{B5A547D0-53C4-4F2F-ABAA-4A114A9C704A}" destId="{16DA5289-92EC-4E77-910B-A158473F5E17}" srcOrd="11" destOrd="0" presId="urn:microsoft.com/office/officeart/2005/8/layout/radial5"/>
    <dgm:cxn modelId="{449A51DB-7F00-4D97-8593-00F71B3A7FAF}" type="presParOf" srcId="{16DA5289-92EC-4E77-910B-A158473F5E17}" destId="{05DA37A2-5E55-4B31-A5B5-F95147595226}" srcOrd="0" destOrd="0" presId="urn:microsoft.com/office/officeart/2005/8/layout/radial5"/>
    <dgm:cxn modelId="{51264736-050A-4E88-A3DC-F0DE1DA1681C}" type="presParOf" srcId="{B5A547D0-53C4-4F2F-ABAA-4A114A9C704A}" destId="{2727EE82-9E99-4DF1-8BCA-164890117AF4}"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 זעיר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הקשר</a:t>
          </a: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alpha val="3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cap="none" spc="0" baseline="0" dirty="0">
              <a:ln w="0">
                <a:solidFill>
                  <a:schemeClr val="tx1"/>
                </a:solidFill>
              </a:ln>
              <a:solidFill>
                <a:schemeClr val="tx1"/>
              </a:solidFill>
              <a:effectLst/>
              <a:latin typeface="Varela Round" panose="00000500000000000000" pitchFamily="2" charset="-79"/>
              <a:cs typeface="Varela Round" panose="00000500000000000000" pitchFamily="2" charset="-79"/>
            </a:rPr>
            <a:t>הקשר</a:t>
          </a:r>
          <a:endParaRPr lang="he-IL" sz="3400" b="1" kern="1200" cap="none" spc="0" baseline="0" dirty="0">
            <a:ln w="0">
              <a:solidFill>
                <a:schemeClr val="tx1"/>
              </a:solidFill>
            </a:ln>
            <a:solidFill>
              <a:schemeClr val="tx1"/>
            </a:solidFill>
            <a:effectLst/>
            <a:latin typeface="Varela Round" panose="00000500000000000000" pitchFamily="2" charset="-79"/>
            <a:cs typeface="Varela Round" panose="00000500000000000000" pitchFamily="2" charset="-79"/>
          </a:endParaRP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alpha val="3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alpha val="3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43136-1A5F-4D5C-B2E3-3C02C9176FB0}">
      <dsp:nvSpPr>
        <dsp:cNvPr id="0" name=""/>
        <dsp:cNvSpPr/>
      </dsp:nvSpPr>
      <dsp:spPr>
        <a:xfrm>
          <a:off x="1355724" y="1626839"/>
          <a:ext cx="2539007" cy="16935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84480" rIns="284480" bIns="284480" numCol="1" spcCol="1270" anchor="ctr" anchorCtr="0">
          <a:noAutofit/>
        </a:bodyPr>
        <a:lstStyle/>
        <a:p>
          <a:pPr marL="0" lvl="0" indent="0" algn="ctr" defTabSz="1778000" rtl="1">
            <a:lnSpc>
              <a:spcPct val="90000"/>
            </a:lnSpc>
            <a:spcBef>
              <a:spcPct val="0"/>
            </a:spcBef>
            <a:spcAft>
              <a:spcPct val="35000"/>
            </a:spcAft>
            <a:buNone/>
          </a:pPr>
          <a:r>
            <a:rPr lang="he-IL" sz="4000" b="1" i="0" u="none" strike="noStrike" kern="1200" cap="none" dirty="0">
              <a:solidFill>
                <a:srgbClr val="002060"/>
              </a:solidFill>
              <a:latin typeface="Varela Round"/>
              <a:ea typeface="Arial"/>
              <a:cs typeface="Varela Round"/>
              <a:sym typeface="Arial"/>
            </a:rPr>
            <a:t>דבור</a:t>
          </a:r>
        </a:p>
      </dsp:txBody>
      <dsp:txXfrm>
        <a:off x="1761966" y="1626839"/>
        <a:ext cx="2132766" cy="1693518"/>
      </dsp:txXfrm>
    </dsp:sp>
    <dsp:sp modelId="{141034C2-9028-4E8F-9888-51AB6427D3F5}">
      <dsp:nvSpPr>
        <dsp:cNvPr id="0" name=""/>
        <dsp:cNvSpPr/>
      </dsp:nvSpPr>
      <dsp:spPr>
        <a:xfrm>
          <a:off x="67677" y="927732"/>
          <a:ext cx="1692671" cy="1692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b="1" i="0" u="none" strike="noStrike" kern="1200" cap="none" dirty="0">
              <a:solidFill>
                <a:srgbClr val="002060"/>
              </a:solidFill>
              <a:latin typeface="Varela Round"/>
              <a:ea typeface="Arial"/>
              <a:cs typeface="Varela Round"/>
              <a:sym typeface="Arial"/>
            </a:rPr>
            <a:t>ערוץ תקשורת </a:t>
          </a:r>
        </a:p>
      </dsp:txBody>
      <dsp:txXfrm>
        <a:off x="315563" y="1175618"/>
        <a:ext cx="1196899" cy="1196899"/>
      </dsp:txXfrm>
    </dsp:sp>
    <dsp:sp modelId="{8D0FCD23-B1CF-4180-A463-49BB4B5A0054}">
      <dsp:nvSpPr>
        <dsp:cNvPr id="0" name=""/>
        <dsp:cNvSpPr/>
      </dsp:nvSpPr>
      <dsp:spPr>
        <a:xfrm>
          <a:off x="5587404" y="1626839"/>
          <a:ext cx="2539007" cy="169351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84480" rIns="284480" bIns="284480" numCol="1" spcCol="1270" anchor="ctr" anchorCtr="0">
          <a:noAutofit/>
        </a:bodyPr>
        <a:lstStyle/>
        <a:p>
          <a:pPr marL="0" lvl="0" indent="0" algn="ctr" defTabSz="1778000" rtl="1">
            <a:lnSpc>
              <a:spcPct val="90000"/>
            </a:lnSpc>
            <a:spcBef>
              <a:spcPct val="0"/>
            </a:spcBef>
            <a:spcAft>
              <a:spcPct val="35000"/>
            </a:spcAft>
            <a:buNone/>
          </a:pPr>
          <a:r>
            <a:rPr lang="he-IL" sz="4000" b="1" i="0" u="none" strike="noStrike" kern="1200" cap="none" dirty="0">
              <a:solidFill>
                <a:srgbClr val="002060"/>
              </a:solidFill>
              <a:latin typeface="Varela Round"/>
              <a:ea typeface="Arial"/>
              <a:cs typeface="Varela Round"/>
              <a:sym typeface="Arial"/>
            </a:rPr>
            <a:t>כתוב</a:t>
          </a:r>
        </a:p>
      </dsp:txBody>
      <dsp:txXfrm>
        <a:off x="5993645" y="1626839"/>
        <a:ext cx="2132766" cy="1693518"/>
      </dsp:txXfrm>
    </dsp:sp>
    <dsp:sp modelId="{DD9B9EC2-B7DF-4FFC-9D4C-329363803ECD}">
      <dsp:nvSpPr>
        <dsp:cNvPr id="0" name=""/>
        <dsp:cNvSpPr/>
      </dsp:nvSpPr>
      <dsp:spPr>
        <a:xfrm>
          <a:off x="4233267" y="949771"/>
          <a:ext cx="1692671" cy="16926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rtl="1">
            <a:lnSpc>
              <a:spcPct val="90000"/>
            </a:lnSpc>
            <a:spcBef>
              <a:spcPct val="0"/>
            </a:spcBef>
            <a:spcAft>
              <a:spcPct val="35000"/>
            </a:spcAft>
            <a:buNone/>
          </a:pPr>
          <a:r>
            <a:rPr lang="he-IL" sz="2400" b="1" i="0" u="none" strike="noStrike" kern="1200" cap="none" dirty="0">
              <a:solidFill>
                <a:srgbClr val="002060"/>
              </a:solidFill>
              <a:latin typeface="Varela Round"/>
              <a:ea typeface="Arial"/>
              <a:cs typeface="Varela Round"/>
            </a:rPr>
            <a:t>ערוץ</a:t>
          </a:r>
          <a:r>
            <a:rPr lang="he-IL" sz="2400" b="1" i="0" u="none" strike="noStrike" kern="1200" cap="none" dirty="0">
              <a:solidFill>
                <a:srgbClr val="002060"/>
              </a:solidFill>
              <a:latin typeface="Varela Round"/>
              <a:ea typeface="Arial"/>
              <a:cs typeface="Varela Round"/>
              <a:sym typeface="Arial"/>
            </a:rPr>
            <a:t> תקשורת</a:t>
          </a:r>
        </a:p>
      </dsp:txBody>
      <dsp:txXfrm>
        <a:off x="4481153" y="1197657"/>
        <a:ext cx="1196899" cy="11968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FD68-5109-4F1E-9F28-6BB9F2BB1ED8}">
      <dsp:nvSpPr>
        <dsp:cNvPr id="0" name=""/>
        <dsp:cNvSpPr/>
      </dsp:nvSpPr>
      <dsp:spPr>
        <a:xfrm>
          <a:off x="3841388" y="2282753"/>
          <a:ext cx="1627475" cy="16274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טקסט</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זעיר</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521091"/>
        <a:ext cx="1150799" cy="1150799"/>
      </dsp:txXfrm>
    </dsp:sp>
    <dsp:sp modelId="{EBE692F3-BC04-4100-83FE-F92124C2129E}">
      <dsp:nvSpPr>
        <dsp:cNvPr id="0" name=""/>
        <dsp:cNvSpPr/>
      </dsp:nvSpPr>
      <dsp:spPr>
        <a:xfrm rot="16200000">
          <a:off x="4482622" y="1690366"/>
          <a:ext cx="345008" cy="553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1852785"/>
        <a:ext cx="241506" cy="332005"/>
      </dsp:txXfrm>
    </dsp:sp>
    <dsp:sp modelId="{C184F0CE-0C78-4701-AFFF-61B959DFC13B}">
      <dsp:nvSpPr>
        <dsp:cNvPr id="0" name=""/>
        <dsp:cNvSpPr/>
      </dsp:nvSpPr>
      <dsp:spPr>
        <a:xfrm>
          <a:off x="3841388" y="4317"/>
          <a:ext cx="1627475" cy="1627475"/>
        </a:xfrm>
        <a:prstGeom prst="ellipse">
          <a:avLst/>
        </a:prstGeom>
        <a:solidFill>
          <a:schemeClr val="accent4">
            <a:hueOff val="0"/>
            <a:satOff val="0"/>
            <a:lumOff val="0"/>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מוען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242655"/>
        <a:ext cx="1150799" cy="1150799"/>
      </dsp:txXfrm>
    </dsp:sp>
    <dsp:sp modelId="{439297F3-E701-44A8-9B46-7D21458BEB8F}">
      <dsp:nvSpPr>
        <dsp:cNvPr id="0" name=""/>
        <dsp:cNvSpPr/>
      </dsp:nvSpPr>
      <dsp:spPr>
        <a:xfrm rot="19800000">
          <a:off x="5460757" y="2255093"/>
          <a:ext cx="345008" cy="553341"/>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2391637"/>
        <a:ext cx="241506" cy="332005"/>
      </dsp:txXfrm>
    </dsp:sp>
    <dsp:sp modelId="{226FEC87-309F-45B8-8262-63B24A64FD68}">
      <dsp:nvSpPr>
        <dsp:cNvPr id="0" name=""/>
        <dsp:cNvSpPr/>
      </dsp:nvSpPr>
      <dsp:spPr>
        <a:xfrm>
          <a:off x="5814571" y="1143535"/>
          <a:ext cx="1627475" cy="1627475"/>
        </a:xfrm>
        <a:prstGeom prst="ellipse">
          <a:avLst/>
        </a:prstGeom>
        <a:solidFill>
          <a:schemeClr val="accent4">
            <a:hueOff val="2079139"/>
            <a:satOff val="-9594"/>
            <a:lumOff val="353"/>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נמען</a:t>
          </a:r>
        </a:p>
      </dsp:txBody>
      <dsp:txXfrm>
        <a:off x="6052909" y="1381873"/>
        <a:ext cx="1150799" cy="1150799"/>
      </dsp:txXfrm>
    </dsp:sp>
    <dsp:sp modelId="{C2118E9E-F67F-4DCD-98C1-E1BBE18D20F4}">
      <dsp:nvSpPr>
        <dsp:cNvPr id="0" name=""/>
        <dsp:cNvSpPr/>
      </dsp:nvSpPr>
      <dsp:spPr>
        <a:xfrm rot="1800000">
          <a:off x="5460757" y="3384546"/>
          <a:ext cx="345008" cy="553341"/>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5467690" y="3469339"/>
        <a:ext cx="241506" cy="332005"/>
      </dsp:txXfrm>
    </dsp:sp>
    <dsp:sp modelId="{C3102E1F-5576-422F-849D-AFBAE0907084}">
      <dsp:nvSpPr>
        <dsp:cNvPr id="0" name=""/>
        <dsp:cNvSpPr/>
      </dsp:nvSpPr>
      <dsp:spPr>
        <a:xfrm>
          <a:off x="5814571" y="3421970"/>
          <a:ext cx="1627475" cy="1627475"/>
        </a:xfrm>
        <a:prstGeom prst="ellipse">
          <a:avLst/>
        </a:prstGeom>
        <a:solidFill>
          <a:schemeClr val="accent4">
            <a:hueOff val="4158277"/>
            <a:satOff val="-19187"/>
            <a:lumOff val="706"/>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rPr>
            <a:t>הקשר</a:t>
          </a:r>
          <a:endParaRPr lang="he-IL" sz="3400" b="1" kern="1200" cap="none" spc="0" baseline="0" dirty="0">
            <a:ln w="0">
              <a:solidFill>
                <a:schemeClr val="tx1"/>
              </a:solidFill>
            </a:ln>
            <a:solidFill>
              <a:schemeClr val="bg1"/>
            </a:solidFill>
            <a:effectLst/>
            <a:latin typeface="Varela Round" panose="00000500000000000000" pitchFamily="2" charset="-79"/>
            <a:cs typeface="Varela Round" panose="00000500000000000000" pitchFamily="2" charset="-79"/>
          </a:endParaRPr>
        </a:p>
      </dsp:txBody>
      <dsp:txXfrm>
        <a:off x="6052909" y="3660308"/>
        <a:ext cx="1150799" cy="1150799"/>
      </dsp:txXfrm>
    </dsp:sp>
    <dsp:sp modelId="{248B09FC-2728-4DD8-AE31-59314BD66CA8}">
      <dsp:nvSpPr>
        <dsp:cNvPr id="0" name=""/>
        <dsp:cNvSpPr/>
      </dsp:nvSpPr>
      <dsp:spPr>
        <a:xfrm rot="5400000">
          <a:off x="4482622" y="3949273"/>
          <a:ext cx="345008" cy="553341"/>
        </a:xfrm>
        <a:prstGeom prst="righ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a:off x="4534373" y="4008190"/>
        <a:ext cx="241506" cy="332005"/>
      </dsp:txXfrm>
    </dsp:sp>
    <dsp:sp modelId="{69FDBB27-8763-476C-9E7A-7B07512610CF}">
      <dsp:nvSpPr>
        <dsp:cNvPr id="0" name=""/>
        <dsp:cNvSpPr/>
      </dsp:nvSpPr>
      <dsp:spPr>
        <a:xfrm>
          <a:off x="3841388" y="4561188"/>
          <a:ext cx="1627475" cy="1627475"/>
        </a:xfrm>
        <a:prstGeom prst="ellipse">
          <a:avLst/>
        </a:prstGeom>
        <a:solidFill>
          <a:schemeClr val="accent4">
            <a:hueOff val="6237415"/>
            <a:satOff val="-28781"/>
            <a:lumOff val="1059"/>
            <a:alpha val="3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מטרה</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4079726" y="4799526"/>
        <a:ext cx="1150799" cy="1150799"/>
      </dsp:txXfrm>
    </dsp:sp>
    <dsp:sp modelId="{E8DDB8BC-DA70-4828-A319-304721EC6363}">
      <dsp:nvSpPr>
        <dsp:cNvPr id="0" name=""/>
        <dsp:cNvSpPr/>
      </dsp:nvSpPr>
      <dsp:spPr>
        <a:xfrm rot="9000000">
          <a:off x="3504486" y="3384546"/>
          <a:ext cx="345008" cy="553341"/>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3469339"/>
        <a:ext cx="241506" cy="332005"/>
      </dsp:txXfrm>
    </dsp:sp>
    <dsp:sp modelId="{9FD6E588-504A-488A-90A0-97534E6BD22B}">
      <dsp:nvSpPr>
        <dsp:cNvPr id="0" name=""/>
        <dsp:cNvSpPr/>
      </dsp:nvSpPr>
      <dsp:spPr>
        <a:xfrm>
          <a:off x="1868205" y="3421970"/>
          <a:ext cx="1627475" cy="1627475"/>
        </a:xfrm>
        <a:prstGeom prst="ellipse">
          <a:avLst/>
        </a:prstGeom>
        <a:solidFill>
          <a:schemeClr val="accent4">
            <a:hueOff val="8316554"/>
            <a:satOff val="-38374"/>
            <a:lumOff val="1412"/>
            <a:alpha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bg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ערוץ</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3660308"/>
        <a:ext cx="1150799" cy="1150799"/>
      </dsp:txXfrm>
    </dsp:sp>
    <dsp:sp modelId="{16DA5289-92EC-4E77-910B-A158473F5E17}">
      <dsp:nvSpPr>
        <dsp:cNvPr id="0" name=""/>
        <dsp:cNvSpPr/>
      </dsp:nvSpPr>
      <dsp:spPr>
        <a:xfrm rot="12600000">
          <a:off x="3504486" y="2255093"/>
          <a:ext cx="345008" cy="553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rtl="1">
            <a:lnSpc>
              <a:spcPct val="90000"/>
            </a:lnSpc>
            <a:spcBef>
              <a:spcPct val="0"/>
            </a:spcBef>
            <a:spcAft>
              <a:spcPct val="35000"/>
            </a:spcAft>
            <a:buNone/>
          </a:pPr>
          <a:endParaRPr lang="he-IL" sz="2500" b="0" kern="1200" cap="none" spc="0">
            <a:ln w="0">
              <a:solidFill>
                <a:schemeClr val="tx1"/>
              </a:solidFill>
            </a:ln>
            <a:solidFill>
              <a:schemeClr val="tx1"/>
            </a:solidFill>
            <a:effectLst>
              <a:outerShdw blurRad="38100" dist="19050" dir="2700000" algn="tl" rotWithShape="0">
                <a:schemeClr val="dk1">
                  <a:alpha val="40000"/>
                </a:schemeClr>
              </a:outerShdw>
            </a:effectLst>
          </a:endParaRPr>
        </a:p>
      </dsp:txBody>
      <dsp:txXfrm rot="10800000">
        <a:off x="3601055" y="2391637"/>
        <a:ext cx="241506" cy="332005"/>
      </dsp:txXfrm>
    </dsp:sp>
    <dsp:sp modelId="{2727EE82-9E99-4DF1-8BCA-164890117AF4}">
      <dsp:nvSpPr>
        <dsp:cNvPr id="0" name=""/>
        <dsp:cNvSpPr/>
      </dsp:nvSpPr>
      <dsp:spPr>
        <a:xfrm>
          <a:off x="1868205" y="1143535"/>
          <a:ext cx="1627475" cy="1627475"/>
        </a:xfrm>
        <a:prstGeom prst="ellipse">
          <a:avLst/>
        </a:prstGeom>
        <a:solidFill>
          <a:schemeClr val="accent4">
            <a:hueOff val="10395692"/>
            <a:satOff val="-47968"/>
            <a:lumOff val="1765"/>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לשון</a:t>
          </a:r>
          <a:r>
            <a:rPr lang="he-IL" sz="3100" b="0" kern="1200" cap="none" spc="0" dirty="0">
              <a:ln w="0">
                <a:solidFill>
                  <a:schemeClr val="tx1"/>
                </a:solidFill>
              </a:ln>
              <a:solidFill>
                <a:schemeClr val="tx1"/>
              </a:solidFill>
              <a:effectLst>
                <a:outerShdw blurRad="38100" dist="19050" dir="2700000" algn="tl" rotWithShape="0">
                  <a:schemeClr val="dk1">
                    <a:alpha val="40000"/>
                  </a:schemeClr>
                </a:outerShdw>
              </a:effectLst>
            </a:rPr>
            <a:t> </a:t>
          </a:r>
        </a:p>
      </dsp:txBody>
      <dsp:txXfrm>
        <a:off x="2106543" y="1381873"/>
        <a:ext cx="1150799" cy="115079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latin typeface="Varela Round" panose="00000500000000000000" pitchFamily="2" charset="-79"/>
                <a:cs typeface="Varela Round" panose="00000500000000000000" pitchFamily="2" charset="-79"/>
              </a:rPr>
              <a:t>בואו נתבונן בדוגמה הבאה: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latin typeface="Varela Round" panose="00000500000000000000" pitchFamily="2" charset="-79"/>
                <a:cs typeface="Varela Round" panose="00000500000000000000" pitchFamily="2" charset="-79"/>
              </a:rPr>
              <a:t>1. במקרה הזה – כרזה שאין בה אזכור למוען- אין התייחסות / שם / שם של ארגון/ לוגו כלשהו שאפשר להבין ממנו מי פרסם או ייצר את הטקסט הדבר ישפיע על ההבנה הכוללת.</a:t>
            </a:r>
          </a:p>
          <a:p>
            <a:endParaRPr lang="he-IL" dirty="0">
              <a:latin typeface="Varela Round" panose="00000500000000000000" pitchFamily="2" charset="-79"/>
              <a:cs typeface="Varela Round" panose="00000500000000000000" pitchFamily="2" charset="-79"/>
            </a:endParaRPr>
          </a:p>
          <a:p>
            <a:r>
              <a:rPr lang="he-IL" dirty="0">
                <a:latin typeface="Varela Round" panose="00000500000000000000" pitchFamily="2" charset="-79"/>
                <a:cs typeface="Varela Round" panose="00000500000000000000" pitchFamily="2" charset="-79"/>
              </a:rPr>
              <a:t> זיהוי המוען יכול לשנות את הבנת התוכן / להדגיש או להבליט חלק מהתוכן שללא ההבנה של הקורא מיהו המוען הבנת החלק הזה בתוכן לא הייתה מתקיימת. </a:t>
            </a:r>
          </a:p>
          <a:p>
            <a:endParaRPr lang="he-IL" dirty="0">
              <a:latin typeface="Varela Round" panose="00000500000000000000" pitchFamily="2" charset="-79"/>
              <a:cs typeface="Varela Round" panose="00000500000000000000" pitchFamily="2" charset="-79"/>
            </a:endParaRPr>
          </a:p>
          <a:p>
            <a:r>
              <a:rPr lang="he-IL" dirty="0">
                <a:latin typeface="Varela Round" panose="00000500000000000000" pitchFamily="2" charset="-79"/>
                <a:cs typeface="Varela Round" panose="00000500000000000000" pitchFamily="2" charset="-79"/>
              </a:rPr>
              <a:t>ראו את הכרזה הזו – לוקחים אחריות על המילים...    מרכז רבין מטעין את זה  במשמעות נוספת. </a:t>
            </a:r>
          </a:p>
          <a:p>
            <a:r>
              <a:rPr lang="he-IL" dirty="0">
                <a:latin typeface="Varela Round" panose="00000500000000000000" pitchFamily="2" charset="-79"/>
                <a:cs typeface="Varela Round" panose="00000500000000000000" pitchFamily="2" charset="-79"/>
              </a:rPr>
              <a:t>ללא הכיתוב למטה המעיד מי המוען  - יכולנו לחשוב שזו עוד כרזה שעיקרה "חיים ומוות ביד הלשון " –  הפעלת שיקול דעת ובחירה של מילים לפני שמדברים. </a:t>
            </a:r>
          </a:p>
          <a:p>
            <a:endParaRPr lang="he-IL" dirty="0">
              <a:latin typeface="Varela Round" panose="00000500000000000000" pitchFamily="2" charset="-79"/>
              <a:cs typeface="Varela Round" panose="00000500000000000000" pitchFamily="2" charset="-79"/>
            </a:endParaRPr>
          </a:p>
          <a:p>
            <a:r>
              <a:rPr lang="he-IL" dirty="0">
                <a:latin typeface="Varela Round" panose="00000500000000000000" pitchFamily="2" charset="-79"/>
                <a:cs typeface="Varela Round" panose="00000500000000000000" pitchFamily="2" charset="-79"/>
              </a:rPr>
              <a:t>ברגע שהכיתוב של מרכז יצחק רבין מופיע כי שאחראי על הכרזה ועל הפצתה – ההבנה וההכרה של הציבור הישראלי בגוף / במוסד הזה – מרכז רבין </a:t>
            </a:r>
          </a:p>
          <a:p>
            <a:endParaRPr lang="he-IL" dirty="0">
              <a:latin typeface="Varela Round" panose="00000500000000000000" pitchFamily="2" charset="-79"/>
              <a:cs typeface="Varela Round" panose="00000500000000000000" pitchFamily="2" charset="-79"/>
            </a:endParaRPr>
          </a:p>
          <a:p>
            <a:r>
              <a:rPr lang="he-IL" dirty="0">
                <a:latin typeface="Varela Round" panose="00000500000000000000" pitchFamily="2" charset="-79"/>
                <a:cs typeface="Varela Round" panose="00000500000000000000" pitchFamily="2" charset="-79"/>
              </a:rPr>
              <a:t>הנמען – הוא כללי – ציבורי אין קבוצה מיוחדת. </a:t>
            </a: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11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השקופית הקודמת תעזור לי / תוביל אותי לעניין ההקשר.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3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בואו ננסה לנתח את הטקסט הזעיר שכאן על פי תבחין </a:t>
            </a:r>
            <a:r>
              <a:rPr lang="he-IL" b="1" u="sng" dirty="0"/>
              <a:t>נוסף</a:t>
            </a:r>
            <a:r>
              <a:rPr lang="he-IL" dirty="0"/>
              <a:t> – על פי ההקשר. </a:t>
            </a:r>
          </a:p>
          <a:p>
            <a:endParaRPr lang="he-IL" dirty="0"/>
          </a:p>
          <a:p>
            <a:r>
              <a:rPr lang="he-IL" dirty="0"/>
              <a:t>מהו הקשר? כל הסיטואציה שגרמה לבעלי האינטרסים להוציא את התוכן החוצה / את המסר. מה הוביל את המוען לכתוב ... סיפור או מקרה/ תופעה / מחשבה. </a:t>
            </a:r>
          </a:p>
          <a:p>
            <a:endParaRPr lang="he-IL" dirty="0"/>
          </a:p>
          <a:p>
            <a:r>
              <a:rPr lang="he-IL" dirty="0"/>
              <a:t>ראינו כבר קודם את המוען  וזיהינו את הנמען . נמען – ציבור הנהגים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949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 לדעתכם </a:t>
            </a:r>
            <a:r>
              <a:rPr lang="he-IL" b="1" dirty="0"/>
              <a:t>ההקשר</a:t>
            </a:r>
            <a:r>
              <a:rPr lang="he-IL" dirty="0"/>
              <a:t> בטקסט הזעיר של התווית שבשקופית? </a:t>
            </a:r>
          </a:p>
          <a:p>
            <a:r>
              <a:rPr lang="he-IL" dirty="0"/>
              <a:t>מה הרקע  - מה המידע שאתם כבר יודעים על ההקשר התווית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מדובר בתווית ישראלית שמסמנת מוצרים חקלאיים מיוצרים בישראל  - שיוך של המוצר לתוצרת ישראל .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a:p>
            <a:r>
              <a:rPr lang="he-IL" dirty="0"/>
              <a:t>ההקשר הוא רחב  - יותר ויותר יבוא מחו"ל  / רוצים ליצור תחרות ולהעלות מחדש את הצרכן הישראלי לקנות תוצרת הארץ . </a:t>
            </a:r>
          </a:p>
          <a:p>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0185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ומה תאמרו על הדוגמה הזו  - בואו ננסה </a:t>
            </a:r>
            <a:r>
              <a:rPr lang="he-IL" b="1" dirty="0"/>
              <a:t>לשער </a:t>
            </a:r>
            <a:r>
              <a:rPr lang="he-IL" dirty="0"/>
              <a:t>את ההקשר </a:t>
            </a:r>
          </a:p>
          <a:p>
            <a:endParaRPr lang="he-IL" dirty="0"/>
          </a:p>
          <a:p>
            <a:r>
              <a:rPr lang="he-IL" dirty="0"/>
              <a:t>יש כאן כתובת כניסה לאתר שהוא מאגר הארצי לאימוץ כלבים. </a:t>
            </a:r>
          </a:p>
          <a:p>
            <a:r>
              <a:rPr lang="he-IL" dirty="0"/>
              <a:t>המוען איננו ידוע והנמען – אנחנו משערים מופנה לכל מי שרוצה לאמץ כלבים.</a:t>
            </a:r>
          </a:p>
          <a:p>
            <a:r>
              <a:rPr lang="he-IL" dirty="0"/>
              <a:t>בעלי חיים שננטשים- צער בעלי חיים.  </a:t>
            </a:r>
          </a:p>
          <a:p>
            <a:r>
              <a:rPr lang="he-IL" dirty="0"/>
              <a:t>הקשר רחב – הרבה מאוד בע"ח / כלבים שזקוקים לבית.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404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he-IL" dirty="0"/>
              <a:t>הקשר קרוב הקשר </a:t>
            </a:r>
            <a:r>
              <a:rPr lang="he-IL" dirty="0" err="1"/>
              <a:t>רחחוק</a:t>
            </a:r>
            <a:r>
              <a:rPr lang="he-IL" dirty="0"/>
              <a:t> </a:t>
            </a:r>
          </a:p>
          <a:p>
            <a:pPr marL="0" lvl="0" indent="0" algn="r" rtl="1">
              <a:spcBef>
                <a:spcPts val="0"/>
              </a:spcBef>
              <a:spcAft>
                <a:spcPts val="0"/>
              </a:spcAft>
              <a:buClr>
                <a:schemeClr val="dk1"/>
              </a:buClr>
              <a:buSzPts val="1200"/>
              <a:buFont typeface="Calibri"/>
              <a:buNone/>
            </a:pPr>
            <a:r>
              <a:rPr lang="he-IL" dirty="0"/>
              <a:t>הקשר צר – רחב </a:t>
            </a:r>
          </a:p>
          <a:p>
            <a:pPr marL="0" lvl="0" indent="0" algn="r" rtl="1">
              <a:spcBef>
                <a:spcPts val="0"/>
              </a:spcBef>
              <a:spcAft>
                <a:spcPts val="0"/>
              </a:spcAft>
              <a:buClr>
                <a:schemeClr val="dk1"/>
              </a:buClr>
              <a:buSzPts val="1200"/>
              <a:buFont typeface="Calibri"/>
              <a:buNone/>
            </a:pPr>
            <a:r>
              <a:rPr lang="he-IL" dirty="0"/>
              <a:t>ידע עולם משותף כדי להבין סיטואציות </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מוען – ידע עול</a:t>
            </a:r>
            <a:endParaRPr dirty="0"/>
          </a:p>
        </p:txBody>
      </p:sp>
    </p:spTree>
    <p:extLst>
      <p:ext uri="{BB962C8B-B14F-4D97-AF65-F5344CB8AC3E}">
        <p14:creationId xmlns:p14="http://schemas.microsoft.com/office/powerpoint/2010/main" val="173566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השקופית הקודמת תעזור לי / תוביל אותי לעניין ההקשר.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14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בואו נצפה בסרטון הקצר.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a:t>מוען</a:t>
            </a:r>
            <a:r>
              <a:rPr lang="he-IL" dirty="0"/>
              <a:t> – שיתוף פעולה בין כמה משרדי ממשלה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a:t>נמען </a:t>
            </a:r>
            <a:r>
              <a:rPr lang="he-IL" dirty="0"/>
              <a:t>– ציבור ההורים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a:t>הקשר</a:t>
            </a:r>
            <a:r>
              <a:rPr lang="he-IL" dirty="0"/>
              <a:t> – עליה במקרי טביעה והתנהגות לא אחראית בסביבת מים </a:t>
            </a:r>
          </a:p>
          <a:p>
            <a:endParaRPr lang="he-IL" dirty="0"/>
          </a:p>
          <a:p>
            <a:r>
              <a:rPr lang="he-IL" dirty="0"/>
              <a:t>בואו ננסה לבחון את מרכיב המטרה בטקסט הזעיר הזה / סלוגן – במים לא מורידים מהילדים את העיניים ! </a:t>
            </a:r>
          </a:p>
          <a:p>
            <a:r>
              <a:rPr lang="he-IL" b="1" dirty="0"/>
              <a:t>המטרה</a:t>
            </a:r>
            <a:r>
              <a:rPr lang="he-IL" dirty="0"/>
              <a:t> – חזקה וברורה – להזהיר אולי גם קצת להפחיד מפני   חוסר אחריות  /  להראות את הסכנה הגדולה    להיות אחראי בקרבה למים /בסביבת מים עם ילדים קטנים ובכלל..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415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סיכום קצר </a:t>
            </a:r>
          </a:p>
          <a:p>
            <a:r>
              <a:rPr lang="he-IL" dirty="0"/>
              <a:t>זיהינו בטקסטים הזעירים שהוצגו את המוען את הנמען ואת ההקשר וכעת אנחנו מנסים להבין את המטרה – לשם מה נכתב הטקסט ? </a:t>
            </a:r>
          </a:p>
          <a:p>
            <a:r>
              <a:rPr lang="he-IL" dirty="0"/>
              <a:t>חניית נכים – לבקר את מי שנוהג לחנות בחניית נכים – לשלול את התופעה. </a:t>
            </a:r>
          </a:p>
          <a:p>
            <a:r>
              <a:rPr lang="he-IL" dirty="0"/>
              <a:t>להגביר מודעות – השגחה מוגברת על ילדים בסביבת מים , בדיקה של הרכב לפני עזיבה – לא משאירים ילד ברכב ! </a:t>
            </a:r>
          </a:p>
          <a:p>
            <a:r>
              <a:rPr lang="he-IL" dirty="0" err="1"/>
              <a:t>לתזכר</a:t>
            </a:r>
            <a:r>
              <a:rPr lang="he-IL" dirty="0"/>
              <a:t> – לוקחים אחריות על המילים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9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תוך כדי צפייה – תחשבו מה מטרת הסרטון ?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a:t>לצין את המוען/ נמען / הקשר </a:t>
            </a:r>
          </a:p>
          <a:p>
            <a:r>
              <a:rPr lang="he-IL" dirty="0"/>
              <a:t>מה עומד מאחורי זה...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AutoNum type="arabicPeriod"/>
              <a:tabLst/>
              <a:defRPr/>
            </a:pPr>
            <a:r>
              <a:rPr lang="he-IL" dirty="0"/>
              <a:t>להעלות את המודעות של הציבור לגבי התו החברתי - הקהל הוא כלי חשוב למרות שהוא לא המשלם ולא בעל העסק – צריך להיות לו אכפת – ערכית וחברתית. </a:t>
            </a:r>
          </a:p>
          <a:p>
            <a:pPr>
              <a:buAutoNum type="arabicPeriod"/>
            </a:pPr>
            <a:endParaRPr lang="he-IL" dirty="0"/>
          </a:p>
          <a:p>
            <a:pPr>
              <a:buAutoNum type="arabicPeriod"/>
            </a:pPr>
            <a:r>
              <a:rPr lang="he-IL" dirty="0"/>
              <a:t>יש כאן רצון לשינוי בהתנהגות בעלי העסקים ובהתייחסות שווה. </a:t>
            </a:r>
          </a:p>
          <a:p>
            <a:pPr marL="228600" indent="0">
              <a:buNone/>
            </a:pPr>
            <a:r>
              <a:rPr lang="he-IL" dirty="0"/>
              <a:t>      לא כולם עדיין </a:t>
            </a:r>
            <a:r>
              <a:rPr lang="he-IL" dirty="0" err="1"/>
              <a:t>מגוייסים</a:t>
            </a:r>
            <a:r>
              <a:rPr lang="he-IL" dirty="0"/>
              <a:t> ומקפידים על נגישות ועל זכויות עובדים. </a:t>
            </a:r>
          </a:p>
          <a:p>
            <a:endParaRPr lang="he-IL"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דוגמה טובה על העברת ביקורת בצורה לא מתלהמת ומלחמתית.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414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he-IL" dirty="0"/>
              <a:t>הצגה אישית </a:t>
            </a:r>
          </a:p>
          <a:p>
            <a:pPr marL="0" lvl="0" indent="0" algn="r" rtl="1">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159031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עוד התבוננות אחת לפני ההפסקה: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b="1" dirty="0"/>
              <a:t>לתאר במילים את מה שרואים</a:t>
            </a:r>
            <a:endParaRPr lang="he-IL" dirty="0"/>
          </a:p>
          <a:p>
            <a:endParaRPr lang="he-IL" dirty="0"/>
          </a:p>
          <a:p>
            <a:r>
              <a:rPr lang="he-IL" dirty="0"/>
              <a:t>אין כאן מוען מפורש , ואנחנו צריכים להפיק את זה באופן עצמאי-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a:solidFill>
                  <a:schemeClr val="dk1"/>
                </a:solidFill>
                <a:effectLst/>
                <a:latin typeface="Calibri"/>
                <a:ea typeface="Calibri"/>
                <a:cs typeface="Calibri"/>
                <a:sym typeface="Calibri"/>
              </a:rPr>
              <a:t>המוען – לא ידוע, אך ניתן להסיק שיש מאחורי הקלעים גוף כלשהו</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err="1">
                <a:solidFill>
                  <a:schemeClr val="dk1"/>
                </a:solidFill>
                <a:effectLst/>
                <a:latin typeface="Calibri"/>
                <a:ea typeface="Calibri"/>
                <a:cs typeface="Calibri"/>
                <a:sym typeface="Calibri"/>
              </a:rPr>
              <a:t>שמגוייס</a:t>
            </a:r>
            <a:r>
              <a:rPr lang="he-IL" sz="1200" b="0" i="0" u="none" strike="noStrike" cap="none" dirty="0">
                <a:solidFill>
                  <a:schemeClr val="dk1"/>
                </a:solidFill>
                <a:effectLst/>
                <a:latin typeface="Calibri"/>
                <a:ea typeface="Calibri"/>
                <a:cs typeface="Calibri"/>
                <a:sym typeface="Calibri"/>
              </a:rPr>
              <a:t> לפעילות בעד הסביבה , ושינוי בהרגלי הצרכנות של בני האדם. </a:t>
            </a:r>
            <a:endParaRPr lang="he-IL" dirty="0"/>
          </a:p>
          <a:p>
            <a:endParaRPr lang="he-IL" dirty="0"/>
          </a:p>
          <a:p>
            <a:pPr rtl="1"/>
            <a:r>
              <a:rPr lang="he-IL" sz="1200" b="0" i="0" u="none" strike="noStrike" cap="none" dirty="0">
                <a:solidFill>
                  <a:schemeClr val="dk1"/>
                </a:solidFill>
                <a:effectLst/>
                <a:latin typeface="Calibri"/>
                <a:ea typeface="Calibri"/>
                <a:cs typeface="Calibri"/>
                <a:sym typeface="Calibri"/>
              </a:rPr>
              <a:t>לגבי הנמען – הנושא הוא רווח, חובק עולם ומכאן שהוא מופנה לכלל</a:t>
            </a:r>
          </a:p>
          <a:p>
            <a:pPr rtl="1"/>
            <a:r>
              <a:rPr lang="he-IL" sz="1200" b="0" i="0" u="none" strike="noStrike" cap="none" dirty="0">
                <a:solidFill>
                  <a:schemeClr val="dk1"/>
                </a:solidFill>
                <a:effectLst/>
                <a:latin typeface="Calibri"/>
                <a:ea typeface="Calibri"/>
                <a:cs typeface="Calibri"/>
                <a:sym typeface="Calibri"/>
              </a:rPr>
              <a:t>האנשים. </a:t>
            </a:r>
            <a:endParaRPr lang="en-US" sz="1200" b="0" i="0" u="none" strike="noStrike" cap="none" dirty="0">
              <a:solidFill>
                <a:schemeClr val="dk1"/>
              </a:solidFill>
              <a:effectLst/>
              <a:latin typeface="Calibri"/>
              <a:ea typeface="Calibri"/>
              <a:cs typeface="Calibri"/>
              <a:sym typeface="Calibri"/>
            </a:endParaRPr>
          </a:p>
          <a:p>
            <a:endParaRPr lang="he-IL" dirty="0"/>
          </a:p>
          <a:p>
            <a:r>
              <a:rPr lang="he-IL" dirty="0"/>
              <a:t>מבחינת ההקשר:  תחום / נושא קבוע – איכות הסביבה/ צרכנות – מערכת</a:t>
            </a:r>
          </a:p>
          <a:p>
            <a:r>
              <a:rPr lang="he-IL" dirty="0"/>
              <a:t>היחסים בין האדם לסביבה. </a:t>
            </a:r>
          </a:p>
          <a:p>
            <a:r>
              <a:rPr lang="he-IL" dirty="0"/>
              <a:t>מה המטרה: </a:t>
            </a:r>
          </a:p>
          <a:p>
            <a:pPr rtl="1"/>
            <a:r>
              <a:rPr lang="he-IL" sz="1200" b="0" i="0" u="none" strike="noStrike" cap="none" dirty="0">
                <a:solidFill>
                  <a:schemeClr val="dk1"/>
                </a:solidFill>
                <a:effectLst/>
                <a:latin typeface="Calibri"/>
                <a:ea typeface="Calibri"/>
                <a:cs typeface="Calibri"/>
                <a:sym typeface="Calibri"/>
              </a:rPr>
              <a:t>להעלות למודעות שוב ושוב ולומר </a:t>
            </a:r>
            <a:r>
              <a:rPr lang="he-IL" sz="1200" b="0" i="0" u="none" strike="noStrike" cap="none" dirty="0" err="1">
                <a:solidFill>
                  <a:schemeClr val="dk1"/>
                </a:solidFill>
                <a:effectLst/>
                <a:latin typeface="Calibri"/>
                <a:ea typeface="Calibri"/>
                <a:cs typeface="Calibri"/>
                <a:sym typeface="Calibri"/>
              </a:rPr>
              <a:t>ההניווט</a:t>
            </a:r>
            <a:r>
              <a:rPr lang="he-IL" sz="1200" b="0" i="0" u="none" strike="noStrike" cap="none" dirty="0">
                <a:solidFill>
                  <a:schemeClr val="dk1"/>
                </a:solidFill>
                <a:effectLst/>
                <a:latin typeface="Calibri"/>
                <a:ea typeface="Calibri"/>
                <a:cs typeface="Calibri"/>
                <a:sym typeface="Calibri"/>
              </a:rPr>
              <a:t> של העגלה מצוי בידינו בידי כל</a:t>
            </a:r>
          </a:p>
          <a:p>
            <a:pPr rtl="1"/>
            <a:r>
              <a:rPr lang="he-IL" sz="1200" b="0" i="0" u="none" strike="noStrike" cap="none" dirty="0">
                <a:solidFill>
                  <a:schemeClr val="dk1"/>
                </a:solidFill>
                <a:effectLst/>
                <a:latin typeface="Calibri"/>
                <a:ea typeface="Calibri"/>
                <a:cs typeface="Calibri"/>
                <a:sym typeface="Calibri"/>
              </a:rPr>
              <a:t>אדם.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להזהיר מפני הניצול הסביבה / הצרכנות לא מושכלת של האדם והתוצאות.</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204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4843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מוען – אגודה לאיכות הסביבה </a:t>
            </a:r>
          </a:p>
          <a:p>
            <a:r>
              <a:rPr lang="he-IL" dirty="0"/>
              <a:t>נמען </a:t>
            </a:r>
          </a:p>
          <a:p>
            <a:r>
              <a:rPr lang="he-IL" dirty="0"/>
              <a:t>תרגיל פני יציאה להפסקה </a:t>
            </a:r>
          </a:p>
          <a:p>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950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05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2e488cb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2e488cbc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ערוצי התקשורת : </a:t>
            </a:r>
          </a:p>
          <a:p>
            <a:pPr marL="0" lvl="0" indent="0" algn="r" rtl="1">
              <a:spcBef>
                <a:spcPts val="0"/>
              </a:spcBef>
              <a:spcAft>
                <a:spcPts val="0"/>
              </a:spcAft>
              <a:buNone/>
            </a:pPr>
            <a:r>
              <a:rPr lang="he-IL" dirty="0"/>
              <a:t>הדרך בה בחר המוען לפרסם – מהי הבמה שהוא בחר ? </a:t>
            </a:r>
          </a:p>
          <a:p>
            <a:pPr marL="0" lvl="0" indent="0" algn="r" rtl="1">
              <a:spcBef>
                <a:spcPts val="0"/>
              </a:spcBef>
              <a:spcAft>
                <a:spcPts val="0"/>
              </a:spcAft>
              <a:buNone/>
            </a:pPr>
            <a:endParaRPr lang="he-IL" dirty="0"/>
          </a:p>
          <a:p>
            <a:pPr marL="0" lvl="0" indent="0" algn="r" rtl="1">
              <a:spcBef>
                <a:spcPts val="0"/>
              </a:spcBef>
              <a:spcAft>
                <a:spcPts val="0"/>
              </a:spcAft>
              <a:buNone/>
            </a:pPr>
            <a:r>
              <a:rPr lang="he-IL" dirty="0"/>
              <a:t>ערוץ כתוב / דבור </a:t>
            </a:r>
          </a:p>
          <a:p>
            <a:pPr marL="0" lvl="0" indent="0" algn="r" rtl="1">
              <a:spcBef>
                <a:spcPts val="0"/>
              </a:spcBef>
              <a:spcAft>
                <a:spcPts val="0"/>
              </a:spcAft>
              <a:buNone/>
            </a:pPr>
            <a:r>
              <a:rPr lang="he-IL" dirty="0"/>
              <a:t>ערוץ מקוון  - מרשתת-מדיה חברתית וכד' / לא מקוון – סטיקר, שלט חוצות, כיתוב על מתנה וכד'. </a:t>
            </a:r>
          </a:p>
          <a:p>
            <a:pPr marL="0" lvl="0" indent="0" algn="r" rtl="1">
              <a:spcBef>
                <a:spcPts val="0"/>
              </a:spcBef>
              <a:spcAft>
                <a:spcPts val="0"/>
              </a:spcAft>
              <a:buNone/>
            </a:pPr>
            <a:r>
              <a:rPr lang="he-IL" dirty="0"/>
              <a:t> </a:t>
            </a:r>
          </a:p>
          <a:p>
            <a:pPr marL="0" lvl="0" indent="0" algn="r" rtl="1">
              <a:spcBef>
                <a:spcPts val="0"/>
              </a:spcBef>
              <a:spcAft>
                <a:spcPts val="0"/>
              </a:spcAft>
              <a:buNone/>
            </a:pPr>
            <a:r>
              <a:rPr lang="he-IL" dirty="0"/>
              <a:t>אפשר לחלק את מרכיב הערוץ לתת-קטגוריות נוספות, אבל אנחנו נסתפק בהבחנה הזו בין כתוב/ דבור מקוון  ולא מקוון. </a:t>
            </a:r>
          </a:p>
          <a:p>
            <a:pPr marL="0" lvl="0" indent="0" algn="r" rtl="1">
              <a:spcBef>
                <a:spcPts val="0"/>
              </a:spcBef>
              <a:spcAft>
                <a:spcPts val="0"/>
              </a:spcAft>
              <a:buNone/>
            </a:pPr>
            <a:endParaRPr dirty="0"/>
          </a:p>
        </p:txBody>
      </p:sp>
      <p:sp>
        <p:nvSpPr>
          <p:cNvPr id="140" name="Google Shape;140;g82e488cbc7_0_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27</a:t>
            </a:fld>
            <a:endParaRPr/>
          </a:p>
        </p:txBody>
      </p:sp>
    </p:spTree>
    <p:extLst>
      <p:ext uri="{BB962C8B-B14F-4D97-AF65-F5344CB8AC3E}">
        <p14:creationId xmlns:p14="http://schemas.microsoft.com/office/powerpoint/2010/main" val="3003305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לקחת ממקור אקדמי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1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2e488cbc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2e488cbc7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rtl="1"/>
            <a:r>
              <a:rPr lang="he-IL" sz="1200" b="0" i="0" u="none" strike="noStrike" cap="none" dirty="0">
                <a:solidFill>
                  <a:schemeClr val="dk1"/>
                </a:solidFill>
                <a:effectLst/>
                <a:latin typeface="Calibri"/>
                <a:ea typeface="Calibri"/>
                <a:cs typeface="Calibri"/>
                <a:sym typeface="Calibri"/>
              </a:rPr>
              <a:t>מה יש לנו בטקסט הזעיר כאן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מגפת הקורונה הביאה אותנו להתנסויות חדשות, והעלתה בבת אחת צרכים מיוחדים.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המיזם שלפניכם- עלה לאוויר לטובת אוכלוסיית הגיל השלישי והצורך לעזור להם להתגבר על </a:t>
            </a:r>
          </a:p>
          <a:p>
            <a:pPr rtl="1"/>
            <a:r>
              <a:rPr lang="he-IL" sz="1200" b="0" i="0" u="none" strike="noStrike" cap="none" dirty="0">
                <a:solidFill>
                  <a:schemeClr val="dk1"/>
                </a:solidFill>
                <a:effectLst/>
                <a:latin typeface="Calibri"/>
                <a:ea typeface="Calibri"/>
                <a:cs typeface="Calibri"/>
                <a:sym typeface="Calibri"/>
              </a:rPr>
              <a:t>כשל טכנולוגי ויצירת קשר קלה ונוחה יותר עם המשפחה בימים  של בידוד.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למיזם הזה חברה חב' </a:t>
            </a:r>
            <a:r>
              <a:rPr lang="he-IL" sz="1200" b="0" i="0" u="none" strike="noStrike" cap="none" dirty="0" err="1">
                <a:solidFill>
                  <a:schemeClr val="dk1"/>
                </a:solidFill>
                <a:effectLst/>
                <a:latin typeface="Calibri"/>
                <a:ea typeface="Calibri"/>
                <a:cs typeface="Calibri"/>
                <a:sym typeface="Calibri"/>
              </a:rPr>
              <a:t>פייסבוק</a:t>
            </a:r>
            <a:r>
              <a:rPr lang="he-IL" sz="1200" b="0" i="0" u="none" strike="noStrike" cap="none" dirty="0">
                <a:solidFill>
                  <a:schemeClr val="dk1"/>
                </a:solidFill>
                <a:effectLst/>
                <a:latin typeface="Calibri"/>
                <a:ea typeface="Calibri"/>
                <a:cs typeface="Calibri"/>
                <a:sym typeface="Calibri"/>
              </a:rPr>
              <a:t> ישראל לארגון דור לדור וליוזמים.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הפרסום – ערוץ כתוב  ומגיע אלינו באופן מקוון </a:t>
            </a:r>
            <a:endParaRPr lang="en-US" sz="1200" b="0" i="0" u="none" strike="noStrike" cap="none" dirty="0">
              <a:solidFill>
                <a:schemeClr val="dk1"/>
              </a:solidFill>
              <a:effectLst/>
              <a:latin typeface="Calibri"/>
              <a:ea typeface="Calibri"/>
              <a:cs typeface="Calibri"/>
              <a:sym typeface="Calibri"/>
            </a:endParaRPr>
          </a:p>
          <a:p>
            <a:pPr rtl="1"/>
            <a:r>
              <a:rPr lang="he-IL" sz="1200" b="0" i="0" u="none" strike="noStrike" cap="none" dirty="0">
                <a:solidFill>
                  <a:schemeClr val="dk1"/>
                </a:solidFill>
                <a:effectLst/>
                <a:latin typeface="Calibri"/>
                <a:ea typeface="Calibri"/>
                <a:cs typeface="Calibri"/>
                <a:sym typeface="Calibri"/>
              </a:rPr>
              <a:t>כשבהמשכו – השיחה היא כבר ערוץ דבור לא מקוון כמובן. </a:t>
            </a:r>
            <a:endParaRPr lang="en-US" sz="1200" b="0" i="0" u="none" strike="noStrike" cap="none" dirty="0">
              <a:solidFill>
                <a:schemeClr val="dk1"/>
              </a:solidFill>
              <a:effectLst/>
              <a:latin typeface="Calibri"/>
              <a:ea typeface="Calibri"/>
              <a:cs typeface="Calibri"/>
              <a:sym typeface="Calibri"/>
            </a:endParaRPr>
          </a:p>
          <a:p>
            <a:pPr marL="0" lvl="0" indent="0" algn="r" rtl="1">
              <a:spcBef>
                <a:spcPts val="0"/>
              </a:spcBef>
              <a:spcAft>
                <a:spcPts val="0"/>
              </a:spcAft>
              <a:buNone/>
            </a:pPr>
            <a:endParaRPr dirty="0"/>
          </a:p>
        </p:txBody>
      </p:sp>
      <p:sp>
        <p:nvSpPr>
          <p:cNvPr id="156" name="Google Shape;156;g82e488cbc7_0_1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29</a:t>
            </a:fld>
            <a:endParaRPr/>
          </a:p>
        </p:txBody>
      </p:sp>
    </p:spTree>
    <p:extLst>
      <p:ext uri="{BB962C8B-B14F-4D97-AF65-F5344CB8AC3E}">
        <p14:creationId xmlns:p14="http://schemas.microsoft.com/office/powerpoint/2010/main" val="3093141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ערוץ – כתוב מקוון </a:t>
            </a:r>
          </a:p>
          <a:p>
            <a:endParaRPr lang="he-IL" dirty="0"/>
          </a:p>
          <a:p>
            <a:r>
              <a:rPr lang="he-IL" dirty="0"/>
              <a:t>זה העסק של כולנו – עמוד ייעודי </a:t>
            </a:r>
          </a:p>
          <a:p>
            <a:r>
              <a:rPr lang="he-IL" dirty="0"/>
              <a:t>לתת גב (מתבקש) לעסקים קטנים (שנבלעים) שלא עומדים בלהחזיק את העסק בימים הללו. </a:t>
            </a:r>
          </a:p>
          <a:p>
            <a:r>
              <a:rPr lang="he-IL" dirty="0"/>
              <a:t>יש כאן רעיון של חוסן – לשרוד תקופה ארוכה ולרתום את המשקיעים הגדולים שיאמצו עסק קטן ליום חשיפה. </a:t>
            </a:r>
          </a:p>
          <a:p>
            <a:r>
              <a:rPr lang="he-IL" dirty="0"/>
              <a:t>לעודד לקנות. </a:t>
            </a:r>
          </a:p>
          <a:p>
            <a:r>
              <a:rPr lang="he-IL" dirty="0"/>
              <a:t>מאות עסקים גדולים קטנים השתתפו בפרויקט. </a:t>
            </a:r>
          </a:p>
          <a:p>
            <a:endParaRPr lang="he-IL" dirty="0"/>
          </a:p>
          <a:p>
            <a:r>
              <a:rPr lang="he-IL" dirty="0"/>
              <a:t>גם לשכנע וגם להביע ביקורת..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17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לשון – ניתוח המלל </a:t>
            </a:r>
          </a:p>
          <a:p>
            <a:r>
              <a:rPr lang="he-IL" dirty="0"/>
              <a:t>איך הלשון משרתת אל כלל המרכיבים שציינו לאורך המפגש </a:t>
            </a:r>
          </a:p>
          <a:p>
            <a:endParaRPr lang="he-IL" dirty="0"/>
          </a:p>
          <a:p>
            <a:r>
              <a:rPr lang="he-IL" dirty="0"/>
              <a:t>מה המאפיין הלשוני הבולט באותו טקסט זעיר </a:t>
            </a:r>
          </a:p>
          <a:p>
            <a:r>
              <a:rPr lang="he-IL" dirty="0"/>
              <a:t>בחירת מילה / פיסוק / חריזה וכד'. / שבירת צירופים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665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בואו נתבונן בשקופית הבאה : </a:t>
            </a:r>
          </a:p>
          <a:p>
            <a:r>
              <a:rPr lang="he-IL" b="1" dirty="0"/>
              <a:t>להוסיף הנפשות </a:t>
            </a:r>
          </a:p>
          <a:p>
            <a:endParaRPr lang="he-IL" dirty="0"/>
          </a:p>
          <a:p>
            <a:r>
              <a:rPr lang="he-IL" dirty="0"/>
              <a:t>לעבור על כל אחת מהתמונות עם תאורת המצגת ולהגדיר </a:t>
            </a:r>
          </a:p>
          <a:p>
            <a:r>
              <a:rPr lang="he-IL" dirty="0"/>
              <a:t>חפש את החברים שלך – סטיקר אימוץ בעלי חיים </a:t>
            </a:r>
          </a:p>
          <a:p>
            <a:r>
              <a:rPr lang="he-IL" dirty="0"/>
              <a:t>תגית – סחורה ישראלית תוצאת ישראלית. </a:t>
            </a:r>
          </a:p>
          <a:p>
            <a:r>
              <a:rPr lang="he-IL" dirty="0"/>
              <a:t>צילום אותנטי במרחב ציבורי – צילום של חברה – לא צילום חופשי שלנו סימון לחניית נכים עם כיתוב "לא נכה – אל תחנה !" </a:t>
            </a:r>
          </a:p>
          <a:p>
            <a:endParaRPr lang="he-IL" dirty="0"/>
          </a:p>
          <a:p>
            <a:r>
              <a:rPr lang="he-IL" b="1" dirty="0">
                <a:solidFill>
                  <a:srgbClr val="FF0000"/>
                </a:solidFill>
              </a:rPr>
              <a:t>האם הייתם קוראים להם טקסט? האם אתם מזהים את התמונות הללו כטקסט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875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כיצד הלשון משלימה לנו את ההבנה של ה"טקסט הזעיר"  /  מסייעת לנו להבין את התמונה</a:t>
            </a:r>
          </a:p>
          <a:p>
            <a:r>
              <a:rPr lang="he-IL" dirty="0"/>
              <a:t>המלאה </a:t>
            </a:r>
          </a:p>
          <a:p>
            <a:r>
              <a:rPr lang="he-IL" dirty="0"/>
              <a:t>אני משערת שכל אחד מכם שמע כבר את האמרה </a:t>
            </a:r>
            <a:r>
              <a:rPr lang="he-IL" dirty="0" err="1"/>
              <a:t>הכל</a:t>
            </a:r>
            <a:r>
              <a:rPr lang="he-IL" dirty="0"/>
              <a:t> כך נפוצה הזו...</a:t>
            </a:r>
          </a:p>
          <a:p>
            <a:endParaRPr lang="he-IL" dirty="0"/>
          </a:p>
          <a:p>
            <a:r>
              <a:rPr lang="he-IL" dirty="0"/>
              <a:t>סימני פיסוק – גם סימן שאלה וגם סימן קריאה </a:t>
            </a:r>
          </a:p>
          <a:p>
            <a:r>
              <a:rPr lang="he-IL" dirty="0"/>
              <a:t>בחירת המילים -  המילה </a:t>
            </a:r>
            <a:r>
              <a:rPr lang="he-IL" dirty="0" err="1"/>
              <a:t>הכל</a:t>
            </a:r>
            <a:r>
              <a:rPr lang="he-IL" dirty="0"/>
              <a:t>   - האם באמת </a:t>
            </a:r>
            <a:r>
              <a:rPr lang="he-IL" dirty="0" err="1"/>
              <a:t>הכלללל</a:t>
            </a:r>
            <a:r>
              <a:rPr lang="he-IL" dirty="0"/>
              <a:t>   / הגזמה   תמיד...</a:t>
            </a:r>
          </a:p>
          <a:p>
            <a:endParaRPr lang="he-IL" dirty="0"/>
          </a:p>
          <a:p>
            <a:r>
              <a:rPr lang="he-IL" dirty="0"/>
              <a:t>טענה כשאלה– אל תדחו לרגע האחרון  / כולנו דוחים לרגע האחרון. </a:t>
            </a:r>
          </a:p>
          <a:p>
            <a:r>
              <a:rPr lang="he-IL" dirty="0"/>
              <a:t>יש כאן שכנוע לדרך חיים טובה יותר, לשינוי בדרך חיים.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4591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צורת הפועל – הכללית בזמן הווה </a:t>
            </a:r>
          </a:p>
          <a:p>
            <a:r>
              <a:rPr lang="he-IL" dirty="0"/>
              <a:t>אין פה פנייה מפורשת – יש היגד כללי הפונה לכלל הנהגים </a:t>
            </a:r>
          </a:p>
          <a:p>
            <a:r>
              <a:rPr lang="he-IL" dirty="0"/>
              <a:t>האמצעי הלשוני לכך הוא ללא ציון פניה מפורשת של גוף אתם אנחנו וכד'  </a:t>
            </a:r>
          </a:p>
          <a:p>
            <a:endParaRPr lang="he-IL" dirty="0"/>
          </a:p>
          <a:p>
            <a:r>
              <a:rPr lang="he-IL" dirty="0"/>
              <a:t>שימוש כפול במילת שלילה שמדגישה את המסר </a:t>
            </a:r>
          </a:p>
          <a:p>
            <a:r>
              <a:rPr lang="he-IL" dirty="0"/>
              <a:t>לא מרוכך  - אמירה חד משמעית </a:t>
            </a:r>
          </a:p>
          <a:p>
            <a:r>
              <a:rPr lang="he-IL" dirty="0"/>
              <a:t>חריזה </a:t>
            </a:r>
          </a:p>
          <a:p>
            <a:r>
              <a:rPr lang="he-IL" dirty="0"/>
              <a:t>סימן קריאה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302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האם הצירוף רובין פוד מהדהד לכם מצירוף אחר – מוכר לכם... מספר או מסרטי וולט דיסני?  </a:t>
            </a:r>
          </a:p>
          <a:p>
            <a:endParaRPr lang="he-IL" dirty="0"/>
          </a:p>
          <a:p>
            <a:r>
              <a:rPr lang="he-IL" dirty="0"/>
              <a:t>דמות </a:t>
            </a:r>
            <a:r>
              <a:rPr lang="he-IL" dirty="0" err="1"/>
              <a:t>מצויירת</a:t>
            </a:r>
            <a:r>
              <a:rPr lang="he-IL" dirty="0"/>
              <a:t> של רובין הוד – שמזוהה כל כך עם צדק למען האנשים – למען הנזקקים </a:t>
            </a:r>
          </a:p>
          <a:p>
            <a:endParaRPr lang="he-IL" dirty="0"/>
          </a:p>
          <a:p>
            <a:r>
              <a:rPr lang="he-IL" dirty="0"/>
              <a:t>צירוף כבול – רובין הוד    ששברו לרובין פוד </a:t>
            </a:r>
          </a:p>
          <a:p>
            <a:r>
              <a:rPr lang="he-IL" dirty="0"/>
              <a:t>אז מה עומד מאחורי הלוגו הזה ? </a:t>
            </a:r>
          </a:p>
          <a:p>
            <a:endParaRPr lang="he-IL" dirty="0"/>
          </a:p>
          <a:p>
            <a:r>
              <a:rPr lang="he-IL" sz="1200" b="0" i="0" u="none" strike="noStrike" cap="none" dirty="0">
                <a:solidFill>
                  <a:schemeClr val="dk1"/>
                </a:solidFill>
                <a:effectLst/>
                <a:latin typeface="Calibri"/>
                <a:ea typeface="Calibri"/>
                <a:cs typeface="Calibri"/>
                <a:sym typeface="Calibri"/>
              </a:rPr>
              <a:t>בית האוכל החברתי הראשון בישראל! מבוסס על עודפי מזון - ומוכן על ידי שף וצוות מתנדבים.</a:t>
            </a:r>
          </a:p>
          <a:p>
            <a:r>
              <a:rPr lang="he-IL" sz="1200" b="0" i="0" u="none" strike="noStrike" cap="none" dirty="0">
                <a:solidFill>
                  <a:schemeClr val="dk1"/>
                </a:solidFill>
                <a:effectLst/>
                <a:latin typeface="Calibri"/>
                <a:ea typeface="Calibri"/>
                <a:cs typeface="Calibri"/>
                <a:sym typeface="Calibri"/>
              </a:rPr>
              <a:t>התשלום - לפי רצונכם! בואו לאכול.  נמצא בחיפה. </a:t>
            </a:r>
          </a:p>
          <a:p>
            <a:br>
              <a:rPr lang="he-IL" sz="1200" b="0" i="0" u="none" strike="noStrike" cap="none" dirty="0">
                <a:solidFill>
                  <a:schemeClr val="dk1"/>
                </a:solidFill>
                <a:effectLst/>
                <a:latin typeface="Calibri"/>
                <a:ea typeface="Calibri"/>
                <a:cs typeface="Calibri"/>
                <a:sym typeface="Calibri"/>
              </a:rPr>
            </a:br>
            <a:endParaRPr lang="he-IL" dirty="0"/>
          </a:p>
          <a:p>
            <a:endParaRPr lang="he-IL" dirty="0"/>
          </a:p>
          <a:p>
            <a:endParaRPr lang="he-IL" dirty="0"/>
          </a:p>
          <a:p>
            <a:r>
              <a:rPr lang="he-IL" dirty="0"/>
              <a:t>להוסיף את הכתבה </a:t>
            </a:r>
          </a:p>
          <a:p>
            <a:r>
              <a:rPr lang="he-IL" dirty="0"/>
              <a:t>חייבים הקשר </a:t>
            </a:r>
          </a:p>
          <a:p>
            <a:r>
              <a:rPr lang="he-IL" dirty="0"/>
              <a:t>לפעמים חייבים שיתנו לנו את ההקשר </a:t>
            </a:r>
          </a:p>
          <a:p>
            <a:r>
              <a:rPr lang="he-IL" dirty="0"/>
              <a:t>מסקנה – כדי להבין טוב טקסט זעיר צריך הקשר לפעמים יש לנו אותו לפעמים צריך אותו ... </a:t>
            </a:r>
          </a:p>
          <a:p>
            <a:r>
              <a:rPr lang="he-IL" dirty="0"/>
              <a:t>כמה פעמים אמרתי לך.. </a:t>
            </a:r>
          </a:p>
          <a:p>
            <a:r>
              <a:rPr lang="he-IL" dirty="0"/>
              <a:t>מייד אין ישראל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64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a:solidFill>
                  <a:schemeClr val="dk1"/>
                </a:solidFill>
                <a:effectLst/>
                <a:latin typeface="Calibri"/>
                <a:ea typeface="Calibri"/>
                <a:cs typeface="Calibri"/>
                <a:sym typeface="Calibri"/>
              </a:rPr>
              <a:t>בואו נדמיין מצב שבו מגיע תלמיד חדש לכיתה/לשכבה  ואחד החברים לכיתה/ שכבה מתחיל</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a:solidFill>
                  <a:schemeClr val="dk1"/>
                </a:solidFill>
                <a:effectLst/>
                <a:latin typeface="Calibri"/>
                <a:ea typeface="Calibri"/>
                <a:cs typeface="Calibri"/>
                <a:sym typeface="Calibri"/>
              </a:rPr>
              <a:t>לרכל ולהפיץ דברים על אותו תלמיד. ההפצה יכולה להיות גם דרך הרשתות החברתיות. יוצרים</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a:solidFill>
                  <a:schemeClr val="dk1"/>
                </a:solidFill>
                <a:effectLst/>
                <a:latin typeface="Calibri"/>
                <a:ea typeface="Calibri"/>
                <a:cs typeface="Calibri"/>
                <a:sym typeface="Calibri"/>
              </a:rPr>
              <a:t>סביב אותו תלמיד שיח שלילי ופרשנות פוגענית.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i="0" u="none" strike="noStrike" cap="none" dirty="0" err="1">
                <a:solidFill>
                  <a:schemeClr val="dk1"/>
                </a:solidFill>
                <a:effectLst/>
                <a:latin typeface="Calibri"/>
                <a:ea typeface="Calibri"/>
                <a:cs typeface="Calibri"/>
                <a:sym typeface="Calibri"/>
              </a:rPr>
              <a:t>שיימינג</a:t>
            </a:r>
            <a:r>
              <a:rPr lang="he-IL" sz="1200" b="0" i="0" u="none" strike="noStrike" cap="none" dirty="0">
                <a:solidFill>
                  <a:schemeClr val="dk1"/>
                </a:solidFill>
                <a:effectLst/>
                <a:latin typeface="Calibri"/>
                <a:ea typeface="Calibri"/>
                <a:cs typeface="Calibri"/>
                <a:sym typeface="Calibri"/>
              </a:rPr>
              <a:t> זה אחת התוצאות – נגזרות  של לשון הרע.</a:t>
            </a: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576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124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he-IL" dirty="0"/>
              <a:t>היום נלמד איך אנחנו מבינים טקסט זעיר </a:t>
            </a:r>
          </a:p>
          <a:p>
            <a:pPr marL="0" lvl="0" indent="0" algn="r" rtl="1">
              <a:spcBef>
                <a:spcPts val="0"/>
              </a:spcBef>
              <a:spcAft>
                <a:spcPts val="0"/>
              </a:spcAft>
              <a:buClr>
                <a:schemeClr val="dk1"/>
              </a:buClr>
              <a:buSzPts val="1200"/>
              <a:buFont typeface="Calibri"/>
              <a:buNone/>
            </a:pPr>
            <a:r>
              <a:rPr lang="he-IL" dirty="0"/>
              <a:t>ננסה לעמוד על מאחורי הקלעים של הטקסט הזעיר </a:t>
            </a:r>
          </a:p>
          <a:p>
            <a:pPr marL="0" lvl="0" indent="0" algn="r" rtl="1">
              <a:spcBef>
                <a:spcPts val="0"/>
              </a:spcBef>
              <a:spcAft>
                <a:spcPts val="0"/>
              </a:spcAft>
              <a:buClr>
                <a:schemeClr val="dk1"/>
              </a:buClr>
              <a:buSzPts val="1200"/>
              <a:buFont typeface="Calibri"/>
              <a:buNone/>
            </a:pPr>
            <a:r>
              <a:rPr lang="he-IL" dirty="0"/>
              <a:t>מטרה </a:t>
            </a:r>
          </a:p>
          <a:p>
            <a:pPr marL="0" lvl="0" indent="0" algn="r" rtl="1">
              <a:spcBef>
                <a:spcPts val="0"/>
              </a:spcBef>
              <a:spcAft>
                <a:spcPts val="0"/>
              </a:spcAft>
              <a:buClr>
                <a:schemeClr val="dk1"/>
              </a:buClr>
              <a:buSzPts val="1200"/>
              <a:buFont typeface="Calibri"/>
              <a:buNone/>
            </a:pPr>
            <a:r>
              <a:rPr lang="he-IL" dirty="0"/>
              <a:t>אמצעים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he-IL" dirty="0"/>
              <a:t>טקסט זעיר הוא טקסט קצרצר כמו..... סיסמאות פתגמים מכיוון שהוא קצר נתקלים בו בחיי היום יום. </a:t>
            </a:r>
          </a:p>
          <a:p>
            <a:pPr marL="0" lvl="0" indent="0" algn="r" rtl="1">
              <a:spcBef>
                <a:spcPts val="0"/>
              </a:spcBef>
              <a:spcAft>
                <a:spcPts val="0"/>
              </a:spcAft>
              <a:buClr>
                <a:schemeClr val="dk1"/>
              </a:buClr>
              <a:buSzPts val="1200"/>
              <a:buFont typeface="Calibri"/>
              <a:buNone/>
            </a:pPr>
            <a:r>
              <a:rPr lang="he-IL" dirty="0"/>
              <a:t>והמטרה שלהם להעביר מסרים </a:t>
            </a:r>
            <a:r>
              <a:rPr lang="he-IL" dirty="0" err="1"/>
              <a:t>מסויימים</a:t>
            </a:r>
            <a:r>
              <a:rPr lang="he-IL" dirty="0"/>
              <a:t>. </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r>
              <a:rPr lang="he-IL" dirty="0"/>
              <a:t>הקשר</a:t>
            </a:r>
          </a:p>
          <a:p>
            <a:pPr marL="0" lvl="0" indent="0" algn="r" rtl="1">
              <a:spcBef>
                <a:spcPts val="0"/>
              </a:spcBef>
              <a:spcAft>
                <a:spcPts val="0"/>
              </a:spcAft>
              <a:buClr>
                <a:schemeClr val="dk1"/>
              </a:buClr>
              <a:buSzPts val="1200"/>
              <a:buFont typeface="Calibri"/>
              <a:buNone/>
            </a:pPr>
            <a:r>
              <a:rPr lang="he-IL" dirty="0"/>
              <a:t>הם תחת תת-קטגוריה של סוגות </a:t>
            </a:r>
          </a:p>
          <a:p>
            <a:pPr marL="0" lvl="0" indent="0" algn="r" rtl="1">
              <a:spcBef>
                <a:spcPts val="0"/>
              </a:spcBef>
              <a:spcAft>
                <a:spcPts val="0"/>
              </a:spcAft>
              <a:buClr>
                <a:schemeClr val="dk1"/>
              </a:buClr>
              <a:buSzPts val="1200"/>
              <a:buFont typeface="Calibri"/>
              <a:buNone/>
            </a:pPr>
            <a:r>
              <a:rPr lang="he-IL" dirty="0"/>
              <a:t>זעיר – קשור לדחיסות / קשור לכיווץ המידע לאורך </a:t>
            </a:r>
          </a:p>
          <a:p>
            <a:pPr marL="0" lvl="0" indent="0" algn="r" rtl="1">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95790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he-IL" dirty="0"/>
              <a:t>נציג סוגים שונים וננתח </a:t>
            </a:r>
          </a:p>
          <a:p>
            <a:pPr marL="0" lvl="0" indent="0" algn="r" rtl="1">
              <a:spcBef>
                <a:spcPts val="0"/>
              </a:spcBef>
              <a:spcAft>
                <a:spcPts val="0"/>
              </a:spcAft>
              <a:buClr>
                <a:schemeClr val="dk1"/>
              </a:buClr>
              <a:buSzPts val="1200"/>
              <a:buFont typeface="Calibri"/>
              <a:buNone/>
            </a:pPr>
            <a:endParaRPr lang="he-IL" dirty="0"/>
          </a:p>
          <a:p>
            <a:pPr marL="0" lvl="0" indent="0" algn="r" rtl="1">
              <a:spcBef>
                <a:spcPts val="0"/>
              </a:spcBef>
              <a:spcAft>
                <a:spcPts val="0"/>
              </a:spcAft>
              <a:buClr>
                <a:schemeClr val="dk1"/>
              </a:buClr>
              <a:buSzPts val="1200"/>
              <a:buFont typeface="Calibri"/>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378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90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1" dirty="0"/>
              <a:t>מוען</a:t>
            </a:r>
            <a:r>
              <a:rPr lang="he-IL" dirty="0"/>
              <a:t>  -  מי עומד מאחורי הטקסט הזה.....  מי רצה לפרסם את זה..  בעלי האינטרסים לפרסום </a:t>
            </a:r>
          </a:p>
          <a:p>
            <a:r>
              <a:rPr lang="he-IL" b="1" dirty="0"/>
              <a:t>הנמען</a:t>
            </a:r>
            <a:r>
              <a:rPr lang="he-IL" dirty="0"/>
              <a:t>  - קהל היעד - הקהל אליו תוכן הטקסט הזעיר מופנה </a:t>
            </a:r>
          </a:p>
          <a:p>
            <a:r>
              <a:rPr lang="he-IL" dirty="0"/>
              <a:t> </a:t>
            </a:r>
          </a:p>
          <a:p>
            <a:r>
              <a:rPr lang="he-IL" dirty="0"/>
              <a:t>בואו נתבונן בשקופית וננתח את הדוגמאות: </a:t>
            </a:r>
          </a:p>
          <a:p>
            <a:pPr>
              <a:buAutoNum type="arabicPeriod"/>
            </a:pPr>
            <a:r>
              <a:rPr lang="he-IL" dirty="0"/>
              <a:t>עתיד ירוק יותר </a:t>
            </a:r>
          </a:p>
          <a:p>
            <a:pPr>
              <a:buAutoNum type="arabicPeriod"/>
            </a:pPr>
            <a:r>
              <a:rPr lang="he-IL" dirty="0"/>
              <a:t>לא משאירים ילד ברכב – משרד התחבורה והבטיחות בדרכים, </a:t>
            </a:r>
            <a:r>
              <a:rPr lang="he-IL" dirty="0" err="1"/>
              <a:t>רלב"ד</a:t>
            </a:r>
            <a:r>
              <a:rPr lang="he-IL" dirty="0"/>
              <a:t>, עיריית ראשל"צ  </a:t>
            </a:r>
          </a:p>
          <a:p>
            <a:pPr>
              <a:buAutoNum type="arabicPeriod"/>
            </a:pPr>
            <a:r>
              <a:rPr lang="he-IL" dirty="0"/>
              <a:t>לא נכה – אל תחנה – עמותת נגישות ישראל נגישות ישראל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807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טקסט גדול\קטן">
    <p:spTree>
      <p:nvGrpSpPr>
        <p:cNvPr id="1" name=""/>
        <p:cNvGrpSpPr/>
        <p:nvPr/>
      </p:nvGrpSpPr>
      <p:grpSpPr>
        <a:xfrm>
          <a:off x="0" y="0"/>
          <a:ext cx="0" cy="0"/>
          <a:chOff x="0" y="0"/>
          <a:chExt cx="0" cy="0"/>
        </a:xfrm>
      </p:grpSpPr>
      <p:sp>
        <p:nvSpPr>
          <p:cNvPr id="2" name="כותרת 1"/>
          <p:cNvSpPr>
            <a:spLocks noGrp="1"/>
          </p:cNvSpPr>
          <p:nvPr>
            <p:ph type="ctrTitle"/>
          </p:nvPr>
        </p:nvSpPr>
        <p:spPr>
          <a:xfrm>
            <a:off x="551145" y="334188"/>
            <a:ext cx="10872592" cy="2845206"/>
          </a:xfrm>
          <a:prstGeom prst="rect">
            <a:avLst/>
          </a:prstGeom>
        </p:spPr>
        <p:txBody>
          <a:bodyPr anchor="b">
            <a:noAutofit/>
          </a:bodyPr>
          <a:lstStyle>
            <a:lvl1pPr algn="ctr">
              <a:defRPr sz="7999">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7" name="מלבן מעוגל 6"/>
          <p:cNvSpPr/>
          <p:nvPr userDrawn="1"/>
        </p:nvSpPr>
        <p:spPr>
          <a:xfrm>
            <a:off x="-540326" y="6319520"/>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654627" y="6109857"/>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795108" y="59018"/>
            <a:ext cx="2968915"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8183759" y="5982096"/>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ציין מיקום טקסט 16"/>
          <p:cNvSpPr>
            <a:spLocks noGrp="1"/>
          </p:cNvSpPr>
          <p:nvPr>
            <p:ph type="body" sz="quarter" idx="10" hasCustomPrompt="1"/>
          </p:nvPr>
        </p:nvSpPr>
        <p:spPr>
          <a:xfrm>
            <a:off x="485775" y="3554413"/>
            <a:ext cx="10780713" cy="1073150"/>
          </a:xfrm>
          <a:prstGeom prst="rect">
            <a:avLst/>
          </a:prstGeom>
        </p:spPr>
        <p:txBody>
          <a:bodyPr/>
          <a:lstStyle>
            <a:lvl1pPr marL="0" indent="0" algn="ctr">
              <a:buNone/>
              <a:defRPr sz="2800">
                <a:latin typeface="Varela Round" panose="00000500000000000000" pitchFamily="2" charset="-79"/>
                <a:ea typeface="Verdana" panose="020B0604030504040204" pitchFamily="34" charset="0"/>
                <a:cs typeface="Varela Round" panose="00000500000000000000" pitchFamily="2" charset="-79"/>
              </a:defRPr>
            </a:lvl1pPr>
          </a:lstStyle>
          <a:p>
            <a:r>
              <a:rPr lang="he-IL" sz="4800" dirty="0"/>
              <a:t>לחץ כדי לערוך סגנון כותרת משנה</a:t>
            </a:r>
          </a:p>
        </p:txBody>
      </p:sp>
      <p:sp>
        <p:nvSpPr>
          <p:cNvPr id="10" name="מלבן 9">
            <a:extLst>
              <a:ext uri="{FF2B5EF4-FFF2-40B4-BE49-F238E27FC236}">
                <a16:creationId xmlns:a16="http://schemas.microsoft.com/office/drawing/2014/main" id="{CF5A1B73-95BC-422C-899A-B67AB1BC4569}"/>
              </a:ext>
            </a:extLst>
          </p:cNvPr>
          <p:cNvSpPr/>
          <p:nvPr userDrawn="1"/>
        </p:nvSpPr>
        <p:spPr>
          <a:xfrm>
            <a:off x="9645163" y="5424856"/>
            <a:ext cx="2430087"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002060"/>
                </a:solidFill>
                <a:latin typeface="Assistant SemiBold" panose="00000700000000000000" pitchFamily="2" charset="-79"/>
                <a:cs typeface="Assistant SemiBold" panose="00000700000000000000" pitchFamily="2" charset="-79"/>
              </a:rPr>
              <a:t>חלון מורה</a:t>
            </a:r>
            <a:br>
              <a:rPr lang="en-US" sz="1800" dirty="0">
                <a:solidFill>
                  <a:srgbClr val="002060"/>
                </a:solidFill>
                <a:latin typeface="Assistant SemiBold" panose="00000700000000000000" pitchFamily="2" charset="-79"/>
                <a:cs typeface="Assistant SemiBold" panose="00000700000000000000" pitchFamily="2" charset="-79"/>
              </a:rPr>
            </a:br>
            <a:r>
              <a:rPr lang="he-IL" sz="1800"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334652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https://he.wikipedia.org/wiki/%D7%A9%D7%9B%D7%97%D7%AA_%D7%99%D7%9C%D7%93_%D7%91%D7%A8%D7%9B%D7%9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https://www.globes.co.il/news/article.aspx?did=100118630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jdQEuFanhEA?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videoseries?list=PLszsE_diGI3kJqcGNoeqxBtchPSN9bR68"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zT22jmYFOgo?feature=oembed" TargetMode="External"/><Relationship Id="rId6" Type="http://schemas.openxmlformats.org/officeDocument/2006/relationships/hyperlink" Target="https://www.gov.il/he/Departments/publications/reports/campaign_2018_helmets"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97B2MCBcH1I?feature=oembed"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97B2MCBcH1I?feature=oembed"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hyperlink" Target="https://www.haaretz.co.il/food/food-news/.premium-1.5975983" TargetMode="Externa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5.xml"/><Relationship Id="rId1" Type="http://schemas.openxmlformats.org/officeDocument/2006/relationships/video" Target="https://www.youtube.com/embed/lPjMxahGPPs?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mailto:https://timeout.co.il/%D7%9E%D7%99-%D7%A2%D7%95%D7%9E%D7%93-%D7%9E%D7%90%D7%97%D7%95%D7%A8%D7%99-%D7%94%D7%A1%D7%9C%D7%95%D7%92%D7%9F-%D7%9C%D7%A9%D7%95%D7%9F-%D7%94%D7%A8%D7%A2-%D7%9C%D7%90-%D7%9E%D7%93%D7%91%D7%A8-%D7%9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https://hebrew-academy.org.il/2011/11/23/%d7%9c%d7%a9%d7%95%d7%9f-%d7%94%d7%a8%d7%a2-%d7%a2%d7%99%d7%9f-%d7%94%d7%a8%d7%a2/"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iw-IL" dirty="0">
                <a:latin typeface="Varela Round" panose="00000500000000000000" charset="-79"/>
                <a:cs typeface="Varela Round" panose="00000500000000000000" charset="-79"/>
              </a:rPr>
              <a:t>מערכת</a:t>
            </a:r>
            <a:r>
              <a:rPr lang="iw-IL" dirty="0"/>
              <a:t>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8EAEAC-5DAD-4308-B3CC-665E8BE7A092}"/>
              </a:ext>
            </a:extLst>
          </p:cNvPr>
          <p:cNvSpPr>
            <a:spLocks noGrp="1"/>
          </p:cNvSpPr>
          <p:nvPr>
            <p:ph type="title"/>
          </p:nvPr>
        </p:nvSpPr>
        <p:spPr/>
        <p:txBody>
          <a:bodyPr/>
          <a:lstStyle/>
          <a:p>
            <a:pPr>
              <a:buClr>
                <a:srgbClr val="192A72"/>
              </a:buClr>
            </a:pPr>
            <a:r>
              <a:rPr lang="he-IL" dirty="0">
                <a:solidFill>
                  <a:srgbClr val="192A72"/>
                </a:solidFill>
              </a:rPr>
              <a:t>מוען - נמען </a:t>
            </a:r>
          </a:p>
        </p:txBody>
      </p:sp>
      <p:pic>
        <p:nvPicPr>
          <p:cNvPr id="3" name="Picture 12">
            <a:extLst>
              <a:ext uri="{FF2B5EF4-FFF2-40B4-BE49-F238E27FC236}">
                <a16:creationId xmlns:a16="http://schemas.microsoft.com/office/drawing/2014/main" id="{10239F59-801C-42C9-B985-FBE30032A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749" y="1781011"/>
            <a:ext cx="5930714" cy="2213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56EB37D-BBC1-4826-A982-E6F4C6E57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34" y="367847"/>
            <a:ext cx="3657600" cy="55032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תושבות ותושבים יקרים! בחום המטורף של ימי... - רז קינסטליך - ראש ...">
            <a:extLst>
              <a:ext uri="{FF2B5EF4-FFF2-40B4-BE49-F238E27FC236}">
                <a16:creationId xmlns:a16="http://schemas.microsoft.com/office/drawing/2014/main" id="{390A6A6B-4B29-4A90-82B7-DEDDCE65C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598" y="1352504"/>
            <a:ext cx="4551321" cy="353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100"/>
                                  </p:stCondLst>
                                  <p:childTnLst>
                                    <p:animEffect transition="out" filter="wheel(1)">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nodeType="clickEffect">
                                  <p:stCondLst>
                                    <p:cond delay="0"/>
                                  </p:stCondLst>
                                  <p:childTnLst>
                                    <p:animEffect transition="out" filter="wheel(1)">
                                      <p:cBhvr>
                                        <p:cTn id="20" dur="2000"/>
                                        <p:tgtEl>
                                          <p:spTgt spid="2050"/>
                                        </p:tgtEl>
                                      </p:cBhvr>
                                    </p:animEffect>
                                    <p:set>
                                      <p:cBhvr>
                                        <p:cTn id="21" dur="1" fill="hold">
                                          <p:stCondLst>
                                            <p:cond delay="1999"/>
                                          </p:stCondLst>
                                        </p:cTn>
                                        <p:tgtEl>
                                          <p:spTgt spid="205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FCEEB8-9767-4419-8526-05E0CB75DFEF}"/>
              </a:ext>
            </a:extLst>
          </p:cNvPr>
          <p:cNvSpPr>
            <a:spLocks noGrp="1"/>
          </p:cNvSpPr>
          <p:nvPr>
            <p:ph type="title"/>
          </p:nvPr>
        </p:nvSpPr>
        <p:spPr>
          <a:xfrm>
            <a:off x="3093327" y="24004"/>
            <a:ext cx="5284621" cy="720000"/>
          </a:xfrm>
        </p:spPr>
        <p:txBody>
          <a:bodyPr/>
          <a:lstStyle/>
          <a:p>
            <a:pPr>
              <a:buClr>
                <a:srgbClr val="192A72"/>
              </a:buClr>
            </a:pPr>
            <a:r>
              <a:rPr lang="he-IL" dirty="0">
                <a:solidFill>
                  <a:srgbClr val="192A72"/>
                </a:solidFill>
              </a:rPr>
              <a:t>מוען – נמען </a:t>
            </a:r>
          </a:p>
        </p:txBody>
      </p:sp>
      <p:pic>
        <p:nvPicPr>
          <p:cNvPr id="27650" name="Picture 2">
            <a:extLst>
              <a:ext uri="{FF2B5EF4-FFF2-40B4-BE49-F238E27FC236}">
                <a16:creationId xmlns:a16="http://schemas.microsoft.com/office/drawing/2014/main" id="{78569356-E18A-4A18-B6C7-69B8FDA50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498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רבין- מערך שיעור - שכבה ז'- עדה ואילנה">
            <a:extLst>
              <a:ext uri="{FF2B5EF4-FFF2-40B4-BE49-F238E27FC236}">
                <a16:creationId xmlns:a16="http://schemas.microsoft.com/office/drawing/2014/main" id="{02AE8E05-442F-4117-9FAA-9523F67C7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316" y="291023"/>
            <a:ext cx="3486649" cy="4301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רבין">
            <a:extLst>
              <a:ext uri="{FF2B5EF4-FFF2-40B4-BE49-F238E27FC236}">
                <a16:creationId xmlns:a16="http://schemas.microsoft.com/office/drawing/2014/main" id="{C095B7D5-F1A2-4668-9725-697DB60CD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82712"/>
            <a:ext cx="7877485" cy="170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3458514904"/>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75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תושבות ותושבים יקרים! בחום המטורף של ימי... - רז קינסטליך - ראש ...">
            <a:extLst>
              <a:ext uri="{FF2B5EF4-FFF2-40B4-BE49-F238E27FC236}">
                <a16:creationId xmlns:a16="http://schemas.microsoft.com/office/drawing/2014/main" id="{1977B1F0-B042-45DD-B08E-7ECA6B3D7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03" y="1187547"/>
            <a:ext cx="4912589" cy="381448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E1E999B1-F7F7-4908-89E4-20D93D5D834A}"/>
              </a:ext>
            </a:extLst>
          </p:cNvPr>
          <p:cNvSpPr txBox="1"/>
          <p:nvPr/>
        </p:nvSpPr>
        <p:spPr>
          <a:xfrm>
            <a:off x="6096000" y="504728"/>
            <a:ext cx="4470400" cy="4924425"/>
          </a:xfrm>
          <a:prstGeom prst="rect">
            <a:avLst/>
          </a:prstGeom>
          <a:noFill/>
        </p:spPr>
        <p:txBody>
          <a:bodyPr wrap="square" rtlCol="1">
            <a:spAutoFit/>
          </a:bodyPr>
          <a:lstStyle/>
          <a:p>
            <a:pPr algn="r" rtl="1"/>
            <a:r>
              <a:rPr lang="he-IL" sz="2000" dirty="0">
                <a:latin typeface="Varela Round" panose="00000500000000000000" pitchFamily="2" charset="-79"/>
                <a:cs typeface="Varela Round" panose="00000500000000000000" pitchFamily="2" charset="-79"/>
              </a:rPr>
              <a:t>מוך ויקיפדיה : </a:t>
            </a:r>
            <a:r>
              <a:rPr lang="he-IL" sz="2000" dirty="0">
                <a:latin typeface="Varela Round" panose="00000500000000000000" pitchFamily="2" charset="-79"/>
                <a:cs typeface="Varela Round" panose="00000500000000000000" pitchFamily="2" charset="-79"/>
                <a:hlinkClick r:id="rId4"/>
              </a:rPr>
              <a:t>שכחת ילד ברכב</a:t>
            </a:r>
            <a:endParaRPr lang="he-IL" sz="2000" dirty="0">
              <a:latin typeface="Varela Round" panose="00000500000000000000" pitchFamily="2" charset="-79"/>
              <a:cs typeface="Varela Round" panose="00000500000000000000" pitchFamily="2" charset="-79"/>
            </a:endParaRPr>
          </a:p>
          <a:p>
            <a:pPr algn="r" rtl="1"/>
            <a:endParaRPr lang="he-IL" sz="2000" dirty="0">
              <a:latin typeface="Varela Round" panose="00000500000000000000" pitchFamily="2" charset="-79"/>
              <a:cs typeface="Varela Round" panose="00000500000000000000" pitchFamily="2" charset="-79"/>
            </a:endParaRPr>
          </a:p>
          <a:p>
            <a:pPr algn="r" rtl="1"/>
            <a:r>
              <a:rPr lang="he-IL" sz="2000" b="1" dirty="0">
                <a:latin typeface="Varela Round" panose="00000500000000000000" pitchFamily="2" charset="-79"/>
                <a:cs typeface="Varela Round" panose="00000500000000000000" pitchFamily="2" charset="-79"/>
              </a:rPr>
              <a:t>מתחילת 2008 ועד אמצע 2013 </a:t>
            </a:r>
            <a:r>
              <a:rPr lang="he-IL" sz="2000" dirty="0">
                <a:latin typeface="Varela Round" panose="00000500000000000000" pitchFamily="2" charset="-79"/>
                <a:cs typeface="Varela Round" panose="00000500000000000000" pitchFamily="2" charset="-79"/>
              </a:rPr>
              <a:t>נרשמו 205 מקרים של השארת ילדים ברכב בישראל, שבהם נספו 12 ילדים. </a:t>
            </a:r>
          </a:p>
          <a:p>
            <a:pPr algn="r" rtl="1"/>
            <a:endParaRPr lang="he-IL" sz="2000" dirty="0">
              <a:latin typeface="Varela Round" panose="00000500000000000000" pitchFamily="2" charset="-79"/>
              <a:cs typeface="Varela Round" panose="00000500000000000000" pitchFamily="2" charset="-79"/>
            </a:endParaRPr>
          </a:p>
          <a:p>
            <a:pPr algn="r" rtl="1"/>
            <a:r>
              <a:rPr lang="he-IL" sz="2000" b="1" dirty="0">
                <a:latin typeface="Varela Round" panose="00000500000000000000" pitchFamily="2" charset="-79"/>
                <a:cs typeface="Varela Round" panose="00000500000000000000" pitchFamily="2" charset="-79"/>
              </a:rPr>
              <a:t>בעקבות ריבוי המקרים</a:t>
            </a:r>
            <a:r>
              <a:rPr lang="he-IL" sz="2000" dirty="0">
                <a:latin typeface="Varela Round" panose="00000500000000000000" pitchFamily="2" charset="-79"/>
                <a:cs typeface="Varela Round" panose="00000500000000000000" pitchFamily="2" charset="-79"/>
              </a:rPr>
              <a:t>, פותחו אפליקציות וטכנולוגיות, שמטרתן למנוע שכחת ילדים ברכב.</a:t>
            </a:r>
            <a:r>
              <a:rPr lang="he-IL" sz="2000" baseline="30000" dirty="0">
                <a:latin typeface="Varela Round" panose="00000500000000000000" pitchFamily="2" charset="-79"/>
                <a:cs typeface="Varela Round" panose="00000500000000000000" pitchFamily="2" charset="-79"/>
              </a:rPr>
              <a:t>[6</a:t>
            </a:r>
          </a:p>
          <a:p>
            <a:pPr algn="r" rtl="1"/>
            <a:r>
              <a:rPr lang="he-IL" sz="2000" dirty="0">
                <a:latin typeface="Varela Round" panose="00000500000000000000" pitchFamily="2" charset="-79"/>
                <a:cs typeface="Varela Round" panose="00000500000000000000" pitchFamily="2" charset="-79"/>
              </a:rPr>
              <a:t>באמצע 2012 הוגש למשרד התחבורה בישראל, דו"ח על שכחת ילדים במכונית, שממליץ לפתוח במסע הסברה נרחב בנושא ולקדם תקינה של פתרונות אלקטרוניים למניעת שכחת הילדים.</a:t>
            </a:r>
          </a:p>
          <a:p>
            <a:pPr algn="r" rtl="1"/>
            <a:endParaRPr lang="he-IL" dirty="0"/>
          </a:p>
        </p:txBody>
      </p:sp>
    </p:spTree>
    <p:extLst>
      <p:ext uri="{BB962C8B-B14F-4D97-AF65-F5344CB8AC3E}">
        <p14:creationId xmlns:p14="http://schemas.microsoft.com/office/powerpoint/2010/main" val="34509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B0074795-AACD-4F2E-BB9D-DDFEE8C68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47856">
            <a:off x="228466" y="2021441"/>
            <a:ext cx="5342079" cy="3192016"/>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1C93A9B9-AB1A-4E9C-8108-5AD93C071044}"/>
              </a:ext>
            </a:extLst>
          </p:cNvPr>
          <p:cNvSpPr/>
          <p:nvPr/>
        </p:nvSpPr>
        <p:spPr>
          <a:xfrm>
            <a:off x="144445" y="320457"/>
            <a:ext cx="11903109" cy="2369880"/>
          </a:xfrm>
          <a:prstGeom prst="rect">
            <a:avLst/>
          </a:prstGeom>
        </p:spPr>
        <p:txBody>
          <a:bodyPr wrap="square">
            <a:spAutoFit/>
          </a:bodyPr>
          <a:lstStyle/>
          <a:p>
            <a:pPr algn="ctr"/>
            <a:r>
              <a:rPr lang="he-IL" sz="3200" b="1" dirty="0">
                <a:solidFill>
                  <a:srgbClr val="1A1A1A"/>
                </a:solidFill>
                <a:latin typeface="Varela Round" panose="00000500000000000000" pitchFamily="2" charset="-79"/>
                <a:cs typeface="Varela Round" panose="00000500000000000000" pitchFamily="2" charset="-79"/>
              </a:rPr>
              <a:t>מעכשיו: תו "מיוצר בישראל" – </a:t>
            </a:r>
          </a:p>
          <a:p>
            <a:pPr algn="ctr"/>
            <a:r>
              <a:rPr lang="he-IL" sz="3200" b="1" dirty="0">
                <a:solidFill>
                  <a:srgbClr val="1A1A1A"/>
                </a:solidFill>
                <a:latin typeface="Varela Round" panose="00000500000000000000" pitchFamily="2" charset="-79"/>
                <a:cs typeface="Varela Round" panose="00000500000000000000" pitchFamily="2" charset="-79"/>
              </a:rPr>
              <a:t>גם על פירות וירקות מקומיים</a:t>
            </a:r>
          </a:p>
          <a:p>
            <a:pPr algn="ctr"/>
            <a:r>
              <a:rPr lang="he-IL" sz="2800" dirty="0">
                <a:solidFill>
                  <a:srgbClr val="1A1A1A"/>
                </a:solidFill>
                <a:latin typeface="Varela Round" panose="00000500000000000000" pitchFamily="2" charset="-79"/>
                <a:cs typeface="Varela Round" panose="00000500000000000000" pitchFamily="2" charset="-79"/>
              </a:rPr>
              <a:t>הצמדת התו היא וולונטרית ונתונה לשיקול-דעתו של החקלאי, ובמשרד החקלאות מקווים שבכך תגדל המודעות הצרכנית לנושא, ושהתו ירומם את גאוותם של המגדלים  </a:t>
            </a:r>
            <a:r>
              <a:rPr lang="he-IL" dirty="0">
                <a:latin typeface="Varela Round" panose="00000500000000000000" pitchFamily="2" charset="-79"/>
                <a:cs typeface="Varela Round" panose="00000500000000000000" pitchFamily="2" charset="-79"/>
              </a:rPr>
              <a:t>מיכל רז-חיימוביץ'26.04.2017</a:t>
            </a:r>
            <a:endParaRPr lang="he-IL" sz="3600" dirty="0">
              <a:solidFill>
                <a:srgbClr val="1A1A1A"/>
              </a:solidFill>
              <a:latin typeface="Varela Round" panose="00000500000000000000" pitchFamily="2" charset="-79"/>
              <a:cs typeface="Varela Round" panose="00000500000000000000" pitchFamily="2" charset="-79"/>
            </a:endParaRPr>
          </a:p>
        </p:txBody>
      </p:sp>
      <p:sp>
        <p:nvSpPr>
          <p:cNvPr id="6" name="תיבת טקסט 5">
            <a:extLst>
              <a:ext uri="{FF2B5EF4-FFF2-40B4-BE49-F238E27FC236}">
                <a16:creationId xmlns:a16="http://schemas.microsoft.com/office/drawing/2014/main" id="{1EF05182-7C6F-4431-B942-5890233D35B2}"/>
              </a:ext>
            </a:extLst>
          </p:cNvPr>
          <p:cNvSpPr txBox="1"/>
          <p:nvPr/>
        </p:nvSpPr>
        <p:spPr>
          <a:xfrm>
            <a:off x="-212036" y="5211897"/>
            <a:ext cx="6308036" cy="307777"/>
          </a:xfrm>
          <a:prstGeom prst="rect">
            <a:avLst/>
          </a:prstGeom>
          <a:noFill/>
        </p:spPr>
        <p:txBody>
          <a:bodyPr wrap="square" rtlCol="1">
            <a:spAutoFit/>
          </a:bodyPr>
          <a:lstStyle/>
          <a:p>
            <a:pPr algn="r" rtl="1"/>
            <a:r>
              <a:rPr lang="en-US" dirty="0">
                <a:hlinkClick r:id="rId4"/>
              </a:rPr>
              <a:t>mailto:https://www.globes.co.il/news/article.aspx?did=1001186309</a:t>
            </a:r>
            <a:endParaRPr lang="he-IL" dirty="0"/>
          </a:p>
        </p:txBody>
      </p:sp>
    </p:spTree>
    <p:extLst>
      <p:ext uri="{BB962C8B-B14F-4D97-AF65-F5344CB8AC3E}">
        <p14:creationId xmlns:p14="http://schemas.microsoft.com/office/powerpoint/2010/main" val="30768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a:extLst>
              <a:ext uri="{FF2B5EF4-FFF2-40B4-BE49-F238E27FC236}">
                <a16:creationId xmlns:a16="http://schemas.microsoft.com/office/drawing/2014/main" id="{0260D603-40F3-4EC4-BF15-F92906B0A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385061"/>
            <a:ext cx="9544049" cy="2087878"/>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EEBF9AF7-7878-4E4B-8ABB-E2EAF96F3582}"/>
              </a:ext>
            </a:extLst>
          </p:cNvPr>
          <p:cNvSpPr txBox="1"/>
          <p:nvPr/>
        </p:nvSpPr>
        <p:spPr>
          <a:xfrm>
            <a:off x="1713130" y="601250"/>
            <a:ext cx="8229600" cy="1098827"/>
          </a:xfrm>
          <a:prstGeom prst="rect">
            <a:avLst/>
          </a:prstGeom>
          <a:noFill/>
        </p:spPr>
        <p:txBody>
          <a:bodyPr wrap="square" rtlCol="1">
            <a:spAutoFit/>
          </a:bodyPr>
          <a:lstStyle/>
          <a:p>
            <a:pPr marL="76200" algn="ctr" rtl="1">
              <a:lnSpc>
                <a:spcPct val="150000"/>
              </a:lnSpc>
              <a:buClr>
                <a:srgbClr val="002060"/>
              </a:buClr>
              <a:buSzPts val="2400"/>
            </a:pPr>
            <a:r>
              <a:rPr lang="he-IL" sz="4800" b="1" dirty="0">
                <a:solidFill>
                  <a:srgbClr val="002060"/>
                </a:solidFill>
                <a:latin typeface="Varela Round"/>
                <a:cs typeface="Varela Round"/>
                <a:sym typeface="Varela Round"/>
              </a:rPr>
              <a:t>משערים מה ההקשר </a:t>
            </a:r>
          </a:p>
        </p:txBody>
      </p:sp>
    </p:spTree>
    <p:extLst>
      <p:ext uri="{BB962C8B-B14F-4D97-AF65-F5344CB8AC3E}">
        <p14:creationId xmlns:p14="http://schemas.microsoft.com/office/powerpoint/2010/main" val="309385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006003" y="797571"/>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סיכום ביניים </a:t>
            </a:r>
            <a:endParaRPr dirty="0"/>
          </a:p>
        </p:txBody>
      </p:sp>
      <p:sp>
        <p:nvSpPr>
          <p:cNvPr id="123" name="Google Shape;123;p3"/>
          <p:cNvSpPr txBox="1">
            <a:spLocks noGrp="1"/>
          </p:cNvSpPr>
          <p:nvPr>
            <p:ph type="body" idx="2"/>
          </p:nvPr>
        </p:nvSpPr>
        <p:spPr>
          <a:xfrm>
            <a:off x="101600" y="1517571"/>
            <a:ext cx="12090400" cy="4153058"/>
          </a:xfrm>
          <a:prstGeom prst="rect">
            <a:avLst/>
          </a:prstGeom>
          <a:noFill/>
          <a:ln>
            <a:noFill/>
          </a:ln>
        </p:spPr>
        <p:txBody>
          <a:bodyPr spcFirstLastPara="1" wrap="square" lIns="91425" tIns="45700" rIns="91425" bIns="45700" anchor="t" anchorCtr="0">
            <a:normAutofit/>
          </a:bodyPr>
          <a:lstStyle/>
          <a:p>
            <a:pPr marL="820748" indent="-571500">
              <a:lnSpc>
                <a:spcPct val="200000"/>
              </a:lnSpc>
              <a:buFont typeface="Wingdings" panose="05000000000000000000" pitchFamily="2" charset="2"/>
              <a:buChar char="v"/>
            </a:pPr>
            <a:r>
              <a:rPr lang="he-IL" sz="4400" b="1" dirty="0">
                <a:solidFill>
                  <a:srgbClr val="00B0F0"/>
                </a:solidFill>
              </a:rPr>
              <a:t>הכרנו דוגמאות לטקסט זעיר</a:t>
            </a:r>
          </a:p>
          <a:p>
            <a:pPr marL="820748" indent="-571500">
              <a:lnSpc>
                <a:spcPct val="200000"/>
              </a:lnSpc>
              <a:buFont typeface="Wingdings" panose="05000000000000000000" pitchFamily="2" charset="2"/>
              <a:buChar char="v"/>
            </a:pPr>
            <a:r>
              <a:rPr lang="he-IL" sz="4400" b="1" dirty="0">
                <a:solidFill>
                  <a:srgbClr val="00B0F0"/>
                </a:solidFill>
              </a:rPr>
              <a:t>ניתחנו על פי שלושה</a:t>
            </a:r>
            <a:r>
              <a:rPr lang="en-US" sz="4400" b="1" dirty="0">
                <a:solidFill>
                  <a:srgbClr val="00B0F0"/>
                </a:solidFill>
              </a:rPr>
              <a:t> </a:t>
            </a:r>
            <a:r>
              <a:rPr lang="he-IL" sz="4400" b="1" dirty="0">
                <a:solidFill>
                  <a:srgbClr val="00B0F0"/>
                </a:solidFill>
              </a:rPr>
              <a:t>מרכיבים: מוען-נמען והקשר </a:t>
            </a:r>
          </a:p>
        </p:txBody>
      </p:sp>
    </p:spTree>
    <p:extLst>
      <p:ext uri="{BB962C8B-B14F-4D97-AF65-F5344CB8AC3E}">
        <p14:creationId xmlns:p14="http://schemas.microsoft.com/office/powerpoint/2010/main" val="264116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1152628529"/>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83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7CA2BC7-B889-4F2E-9E0E-42D205B5FEF1}"/>
              </a:ext>
            </a:extLst>
          </p:cNvPr>
          <p:cNvPicPr>
            <a:picLocks noChangeAspect="1"/>
          </p:cNvPicPr>
          <p:nvPr/>
        </p:nvPicPr>
        <p:blipFill>
          <a:blip r:embed="rId4"/>
          <a:stretch>
            <a:fillRect/>
          </a:stretch>
        </p:blipFill>
        <p:spPr>
          <a:xfrm>
            <a:off x="538619" y="66675"/>
            <a:ext cx="11653381" cy="4755846"/>
          </a:xfrm>
          <a:prstGeom prst="rect">
            <a:avLst/>
          </a:prstGeom>
        </p:spPr>
      </p:pic>
      <p:pic>
        <p:nvPicPr>
          <p:cNvPr id="6" name="מדיה מקוונת 5" title="ￗﾑￗﾞￗﾙￗﾝ - ￗﾜￗﾐ ￗﾞￗﾕￗﾨￗﾙￗﾓￗﾙￗﾝ ￗﾞￗﾔￗﾙￗﾜￗﾓￗﾙￗﾝ ￗﾐￗﾪ ￗﾔￗﾢￗﾙￗﾠￗﾙￗﾙￗﾝ!">
            <a:hlinkClick r:id="" action="ppaction://media"/>
            <a:extLst>
              <a:ext uri="{FF2B5EF4-FFF2-40B4-BE49-F238E27FC236}">
                <a16:creationId xmlns:a16="http://schemas.microsoft.com/office/drawing/2014/main" id="{CDB2EEEA-6D80-49D4-8448-FA453432B1ED}"/>
              </a:ext>
            </a:extLst>
          </p:cNvPr>
          <p:cNvPicPr>
            <a:picLocks noRot="1" noChangeAspect="1"/>
          </p:cNvPicPr>
          <p:nvPr>
            <a:videoFile r:link="rId1"/>
          </p:nvPr>
        </p:nvPicPr>
        <p:blipFill>
          <a:blip r:embed="rId5"/>
          <a:stretch>
            <a:fillRect/>
          </a:stretch>
        </p:blipFill>
        <p:spPr>
          <a:xfrm>
            <a:off x="225425" y="2729237"/>
            <a:ext cx="4895851" cy="2753916"/>
          </a:xfrm>
          <a:prstGeom prst="rect">
            <a:avLst/>
          </a:prstGeom>
        </p:spPr>
      </p:pic>
    </p:spTree>
    <p:extLst>
      <p:ext uri="{BB962C8B-B14F-4D97-AF65-F5344CB8AC3E}">
        <p14:creationId xmlns:p14="http://schemas.microsoft.com/office/powerpoint/2010/main" val="32633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1;p3">
            <a:extLst>
              <a:ext uri="{FF2B5EF4-FFF2-40B4-BE49-F238E27FC236}">
                <a16:creationId xmlns:a16="http://schemas.microsoft.com/office/drawing/2014/main" id="{778F5139-3929-4F4F-A0F4-44614D4CB525}"/>
              </a:ext>
            </a:extLst>
          </p:cNvPr>
          <p:cNvSpPr txBox="1">
            <a:spLocks noGrp="1"/>
          </p:cNvSpPr>
          <p:nvPr>
            <p:ph type="title"/>
          </p:nvPr>
        </p:nvSpPr>
        <p:spPr>
          <a:xfrm>
            <a:off x="8004132" y="297372"/>
            <a:ext cx="3954220" cy="579449"/>
          </a:xfrm>
          <a:prstGeom prst="rect">
            <a:avLst/>
          </a:prstGeom>
          <a:noFill/>
          <a:ln>
            <a:noFill/>
          </a:ln>
        </p:spPr>
        <p:txBody>
          <a:bodyPr spcFirstLastPara="1" wrap="square" lIns="91425" tIns="45700" rIns="91425" bIns="45700" anchor="ctr" anchorCtr="0">
            <a:noAutofit/>
          </a:bodyPr>
          <a:lstStyle/>
          <a:p>
            <a:pPr>
              <a:buClr>
                <a:srgbClr val="192A72"/>
              </a:buClr>
            </a:pPr>
            <a:r>
              <a:rPr lang="he-IL" dirty="0">
                <a:solidFill>
                  <a:srgbClr val="192A72"/>
                </a:solidFill>
              </a:rPr>
              <a:t>מטרות</a:t>
            </a:r>
            <a:endParaRPr dirty="0">
              <a:solidFill>
                <a:srgbClr val="192A72"/>
              </a:solidFill>
            </a:endParaRPr>
          </a:p>
        </p:txBody>
      </p:sp>
      <p:sp>
        <p:nvSpPr>
          <p:cNvPr id="2" name="מלבן 1">
            <a:extLst>
              <a:ext uri="{FF2B5EF4-FFF2-40B4-BE49-F238E27FC236}">
                <a16:creationId xmlns:a16="http://schemas.microsoft.com/office/drawing/2014/main" id="{B5166FE7-DCAD-4C58-A27C-0C93EE8C1E38}"/>
              </a:ext>
            </a:extLst>
          </p:cNvPr>
          <p:cNvSpPr/>
          <p:nvPr/>
        </p:nvSpPr>
        <p:spPr>
          <a:xfrm>
            <a:off x="889348" y="655163"/>
            <a:ext cx="7726180" cy="5547673"/>
          </a:xfrm>
          <a:prstGeom prst="rect">
            <a:avLst/>
          </a:prstGeom>
        </p:spPr>
        <p:txBody>
          <a:bodyPr wrap="square">
            <a:spAutoFit/>
          </a:bodyPr>
          <a:lstStyle/>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לבקר</a:t>
            </a:r>
          </a:p>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להגביר מודעות </a:t>
            </a:r>
          </a:p>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לשנות התנהגות </a:t>
            </a:r>
          </a:p>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להזהיר </a:t>
            </a:r>
          </a:p>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להזכיר </a:t>
            </a:r>
          </a:p>
          <a:p>
            <a:pPr marL="571500" indent="-571500" algn="r" rtl="1">
              <a:lnSpc>
                <a:spcPct val="150000"/>
              </a:lnSpc>
              <a:buFont typeface="Arial" panose="020B0604020202020204" pitchFamily="34" charset="0"/>
              <a:buChar char="•"/>
            </a:pPr>
            <a:r>
              <a:rPr lang="he-IL" sz="4000" dirty="0">
                <a:latin typeface="Varela Round" panose="00000500000000000000" pitchFamily="2" charset="-79"/>
                <a:cs typeface="Varela Round" panose="00000500000000000000" pitchFamily="2" charset="-79"/>
              </a:rPr>
              <a:t>לדווח  </a:t>
            </a:r>
          </a:p>
        </p:txBody>
      </p:sp>
    </p:spTree>
    <p:extLst>
      <p:ext uri="{BB962C8B-B14F-4D97-AF65-F5344CB8AC3E}">
        <p14:creationId xmlns:p14="http://schemas.microsoft.com/office/powerpoint/2010/main" val="141808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10309" y="2050877"/>
            <a:ext cx="10871176" cy="1378124"/>
          </a:xfrm>
        </p:spPr>
        <p:txBody>
          <a:bodyPr/>
          <a:lstStyle/>
          <a:p>
            <a:r>
              <a:rPr lang="he-IL" b="1" dirty="0">
                <a:solidFill>
                  <a:srgbClr val="192A72"/>
                </a:solidFill>
              </a:rPr>
              <a:t>מערכת שידורים לאומית</a:t>
            </a:r>
            <a:endParaRPr lang="en-US" b="1" dirty="0">
              <a:solidFill>
                <a:srgbClr val="192A72"/>
              </a:solidFill>
            </a:endParaRPr>
          </a:p>
        </p:txBody>
      </p:sp>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b="26248"/>
          <a:stretch/>
        </p:blipFill>
        <p:spPr>
          <a:xfrm>
            <a:off x="4103743" y="370315"/>
            <a:ext cx="3892404" cy="1378124"/>
          </a:xfrm>
          <a:prstGeom prst="rect">
            <a:avLst/>
          </a:prstGeom>
        </p:spPr>
      </p:pic>
      <p:sp>
        <p:nvSpPr>
          <p:cNvPr id="3" name="מלבן 2">
            <a:extLst>
              <a:ext uri="{FF2B5EF4-FFF2-40B4-BE49-F238E27FC236}">
                <a16:creationId xmlns:a16="http://schemas.microsoft.com/office/drawing/2014/main" id="{284F58AC-D51D-4D59-AA52-C55F7A626F22}"/>
              </a:ext>
            </a:extLst>
          </p:cNvPr>
          <p:cNvSpPr/>
          <p:nvPr/>
        </p:nvSpPr>
        <p:spPr>
          <a:xfrm>
            <a:off x="905137" y="370316"/>
            <a:ext cx="3040978" cy="118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a:r>
              <a:rPr lang="he-IL" dirty="0">
                <a:ln w="0"/>
                <a:solidFill>
                  <a:schemeClr val="tx1"/>
                </a:solidFill>
                <a:effectLst>
                  <a:outerShdw blurRad="38100" dist="19050" dir="2700000" algn="tl" rotWithShape="0">
                    <a:schemeClr val="dk1">
                      <a:alpha val="40000"/>
                    </a:schemeClr>
                  </a:outerShdw>
                </a:effectLst>
              </a:rPr>
              <a:t>המזכירות הפדגוגית</a:t>
            </a:r>
          </a:p>
          <a:p>
            <a:pPr algn="ctr"/>
            <a:r>
              <a:rPr lang="he-IL" dirty="0">
                <a:ln w="0"/>
                <a:solidFill>
                  <a:schemeClr val="tx1"/>
                </a:solidFill>
                <a:effectLst>
                  <a:outerShdw blurRad="38100" dist="19050" dir="2700000" algn="tl" rotWithShape="0">
                    <a:schemeClr val="dk1">
                      <a:alpha val="40000"/>
                    </a:schemeClr>
                  </a:outerShdw>
                </a:effectLst>
              </a:rPr>
              <a:t>אגף שפות </a:t>
            </a:r>
          </a:p>
          <a:p>
            <a:pPr algn="ctr"/>
            <a:r>
              <a:rPr lang="he-IL" dirty="0">
                <a:ln w="0"/>
                <a:solidFill>
                  <a:schemeClr val="tx1"/>
                </a:solidFill>
                <a:effectLst>
                  <a:outerShdw blurRad="38100" dist="19050" dir="2700000" algn="tl" rotWithShape="0">
                    <a:schemeClr val="dk1">
                      <a:alpha val="40000"/>
                    </a:schemeClr>
                  </a:outerShdw>
                </a:effectLst>
              </a:rPr>
              <a:t>הפיקוח על הוראת העברית</a:t>
            </a:r>
          </a:p>
        </p:txBody>
      </p:sp>
      <p:sp>
        <p:nvSpPr>
          <p:cNvPr id="4" name="TextBox 3">
            <a:extLst>
              <a:ext uri="{FF2B5EF4-FFF2-40B4-BE49-F238E27FC236}">
                <a16:creationId xmlns:a16="http://schemas.microsoft.com/office/drawing/2014/main" id="{E2AC7117-583A-4C57-9ED5-51B31BE84E46}"/>
              </a:ext>
            </a:extLst>
          </p:cNvPr>
          <p:cNvSpPr txBox="1"/>
          <p:nvPr/>
        </p:nvSpPr>
        <p:spPr>
          <a:xfrm>
            <a:off x="1322580" y="4183610"/>
            <a:ext cx="8796248" cy="904342"/>
          </a:xfrm>
          <a:prstGeom prst="rect">
            <a:avLst/>
          </a:prstGeom>
        </p:spPr>
        <p:txBody>
          <a:bodyPr vert="horz" wrap="square" lIns="91428" tIns="45714" rIns="91428" bIns="45714" rtlCol="1" anchor="b">
            <a:noAutofit/>
          </a:bodyPr>
          <a:lstStyle/>
          <a:p>
            <a:pPr algn="ctr">
              <a:lnSpc>
                <a:spcPct val="150000"/>
              </a:lnSpc>
            </a:pPr>
            <a:r>
              <a:rPr lang="he-IL" sz="2400" b="1" dirty="0">
                <a:solidFill>
                  <a:srgbClr val="002060"/>
                </a:solidFill>
                <a:latin typeface="Varela Round"/>
                <a:cs typeface="Varela Round"/>
                <a:sym typeface="Varela Round"/>
              </a:rPr>
              <a:t>מפמ"ר עברית: תומר בוזמן </a:t>
            </a:r>
          </a:p>
          <a:p>
            <a:pPr algn="ctr">
              <a:lnSpc>
                <a:spcPct val="150000"/>
              </a:lnSpc>
            </a:pPr>
            <a:r>
              <a:rPr lang="he-IL" sz="2400" b="1" dirty="0">
                <a:solidFill>
                  <a:srgbClr val="002060"/>
                </a:solidFill>
                <a:latin typeface="Varela Round"/>
                <a:cs typeface="Varela Round"/>
                <a:sym typeface="Varela Round"/>
              </a:rPr>
              <a:t>ייעוץ דידקטי ואקדמי: ד"ר עליזה עמיר</a:t>
            </a:r>
          </a:p>
          <a:p>
            <a:pPr algn="ctr">
              <a:lnSpc>
                <a:spcPct val="150000"/>
              </a:lnSpc>
            </a:pPr>
            <a:r>
              <a:rPr lang="he-IL" sz="2400" b="1" dirty="0">
                <a:solidFill>
                  <a:srgbClr val="002060"/>
                </a:solidFill>
                <a:latin typeface="Varela Round"/>
                <a:cs typeface="Varela Round"/>
                <a:sym typeface="Varela Round"/>
              </a:rPr>
              <a:t>פיתוח: יעל גז, ד"ר עליזה עמיר, חגית אהרוני</a:t>
            </a:r>
          </a:p>
        </p:txBody>
      </p:sp>
    </p:spTree>
    <p:extLst>
      <p:ext uri="{BB962C8B-B14F-4D97-AF65-F5344CB8AC3E}">
        <p14:creationId xmlns:p14="http://schemas.microsoft.com/office/powerpoint/2010/main" val="123791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B0D9CAB-D47B-42B5-93C1-7CFFB3B04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776029">
            <a:off x="7226132" y="1592318"/>
            <a:ext cx="5016621" cy="204609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799BD31D-AF8C-47E1-A53F-2E4BBC3623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64170"/>
            <a:ext cx="12192000" cy="1658112"/>
          </a:xfrm>
          <a:prstGeom prst="rect">
            <a:avLst/>
          </a:prstGeom>
          <a:noFill/>
          <a:extLst>
            <a:ext uri="{909E8E84-426E-40DD-AFC4-6F175D3DCCD1}">
              <a14:hiddenFill xmlns:a14="http://schemas.microsoft.com/office/drawing/2010/main">
                <a:solidFill>
                  <a:srgbClr val="FFFFFF"/>
                </a:solidFill>
              </a14:hiddenFill>
            </a:ext>
          </a:extLst>
        </p:spPr>
      </p:pic>
      <p:pic>
        <p:nvPicPr>
          <p:cNvPr id="3" name="מדיה מקוונת 2" title="ￗﾪￗﾕￗﾓￗﾔ ￗﾩￗﾑￗﾐￗﾪ">
            <a:hlinkClick r:id="" action="ppaction://media"/>
            <a:extLst>
              <a:ext uri="{FF2B5EF4-FFF2-40B4-BE49-F238E27FC236}">
                <a16:creationId xmlns:a16="http://schemas.microsoft.com/office/drawing/2014/main" id="{458A098A-3FA9-4C7A-8B18-5B8C40371C31}"/>
              </a:ext>
            </a:extLst>
          </p:cNvPr>
          <p:cNvPicPr>
            <a:picLocks noRot="1" noChangeAspect="1"/>
          </p:cNvPicPr>
          <p:nvPr>
            <a:videoFile r:link="rId1"/>
          </p:nvPr>
        </p:nvPicPr>
        <p:blipFill>
          <a:blip r:embed="rId6"/>
          <a:stretch>
            <a:fillRect/>
          </a:stretch>
        </p:blipFill>
        <p:spPr>
          <a:xfrm>
            <a:off x="-55710" y="82077"/>
            <a:ext cx="8011244" cy="4506325"/>
          </a:xfrm>
          <a:prstGeom prst="rect">
            <a:avLst/>
          </a:prstGeom>
        </p:spPr>
      </p:pic>
    </p:spTree>
    <p:extLst>
      <p:ext uri="{BB962C8B-B14F-4D97-AF65-F5344CB8AC3E}">
        <p14:creationId xmlns:p14="http://schemas.microsoft.com/office/powerpoint/2010/main" val="10508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0D84621-C6FD-4D19-86AA-1D269FC17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05" y="360197"/>
            <a:ext cx="5462513" cy="521700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C86D4043-1504-48AF-A331-34F8EFBD6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1036"/>
            <a:ext cx="5896199" cy="2395331"/>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1;p3">
            <a:extLst>
              <a:ext uri="{FF2B5EF4-FFF2-40B4-BE49-F238E27FC236}">
                <a16:creationId xmlns:a16="http://schemas.microsoft.com/office/drawing/2014/main" id="{778F5139-3929-4F4F-A0F4-44614D4CB525}"/>
              </a:ext>
            </a:extLst>
          </p:cNvPr>
          <p:cNvSpPr txBox="1">
            <a:spLocks noGrp="1"/>
          </p:cNvSpPr>
          <p:nvPr>
            <p:ph type="title"/>
          </p:nvPr>
        </p:nvSpPr>
        <p:spPr>
          <a:xfrm>
            <a:off x="1091603" y="213371"/>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מטרה</a:t>
            </a:r>
            <a:endParaRPr dirty="0"/>
          </a:p>
        </p:txBody>
      </p:sp>
    </p:spTree>
    <p:extLst>
      <p:ext uri="{BB962C8B-B14F-4D97-AF65-F5344CB8AC3E}">
        <p14:creationId xmlns:p14="http://schemas.microsoft.com/office/powerpoint/2010/main" val="99783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58FA5F-12DF-4B5B-BC51-BE8D6A13F3A6}"/>
              </a:ext>
            </a:extLst>
          </p:cNvPr>
          <p:cNvSpPr>
            <a:spLocks noGrp="1"/>
          </p:cNvSpPr>
          <p:nvPr>
            <p:ph type="title"/>
          </p:nvPr>
        </p:nvSpPr>
        <p:spPr/>
        <p:txBody>
          <a:bodyPr/>
          <a:lstStyle/>
          <a:p>
            <a:r>
              <a:rPr lang="he-IL" dirty="0"/>
              <a:t>תרגול לזמן הפסקה </a:t>
            </a:r>
          </a:p>
        </p:txBody>
      </p:sp>
      <p:pic>
        <p:nvPicPr>
          <p:cNvPr id="3" name="מדיה מקוונת 2" title="ￗﾩￗﾙￗﾞￗﾕ ￗﾧￗﾡￗﾓￗﾔ ￗﾢￗﾜ ￗﾞￗﾔ ￗﾩￗﾛￗﾕￗﾜￗﾝ ￗﾗￗﾕￗﾩￗﾑￗﾙￗﾝ - ￗﾡￗﾒￗﾕￗﾕￗﾙ (ￗﾨￗﾛￗﾙￗﾠￗﾕￗﾢ)">
            <a:hlinkClick r:id="" action="ppaction://media"/>
            <a:extLst>
              <a:ext uri="{FF2B5EF4-FFF2-40B4-BE49-F238E27FC236}">
                <a16:creationId xmlns:a16="http://schemas.microsoft.com/office/drawing/2014/main" id="{04E8E5B5-4CDB-4F1F-9C15-E3C9A6B7C0C8}"/>
              </a:ext>
            </a:extLst>
          </p:cNvPr>
          <p:cNvPicPr>
            <a:picLocks noRot="1" noChangeAspect="1"/>
          </p:cNvPicPr>
          <p:nvPr>
            <a:videoFile r:link="rId1"/>
          </p:nvPr>
        </p:nvPicPr>
        <p:blipFill>
          <a:blip r:embed="rId4"/>
          <a:stretch>
            <a:fillRect/>
          </a:stretch>
        </p:blipFill>
        <p:spPr>
          <a:xfrm>
            <a:off x="7674744" y="3361713"/>
            <a:ext cx="4267200" cy="2400300"/>
          </a:xfrm>
          <a:prstGeom prst="rect">
            <a:avLst/>
          </a:prstGeom>
        </p:spPr>
      </p:pic>
      <p:pic>
        <p:nvPicPr>
          <p:cNvPr id="4" name="תמונה 3">
            <a:extLst>
              <a:ext uri="{FF2B5EF4-FFF2-40B4-BE49-F238E27FC236}">
                <a16:creationId xmlns:a16="http://schemas.microsoft.com/office/drawing/2014/main" id="{AB94C13D-47A7-4CE4-9DC8-95188619A99E}"/>
              </a:ext>
            </a:extLst>
          </p:cNvPr>
          <p:cNvPicPr>
            <a:picLocks noChangeAspect="1"/>
          </p:cNvPicPr>
          <p:nvPr/>
        </p:nvPicPr>
        <p:blipFill>
          <a:blip r:embed="rId5"/>
          <a:stretch>
            <a:fillRect/>
          </a:stretch>
        </p:blipFill>
        <p:spPr>
          <a:xfrm>
            <a:off x="0" y="2968164"/>
            <a:ext cx="7323551" cy="2831467"/>
          </a:xfrm>
          <a:prstGeom prst="rect">
            <a:avLst/>
          </a:prstGeom>
        </p:spPr>
      </p:pic>
      <p:sp>
        <p:nvSpPr>
          <p:cNvPr id="5" name="תיבת טקסט 4">
            <a:extLst>
              <a:ext uri="{FF2B5EF4-FFF2-40B4-BE49-F238E27FC236}">
                <a16:creationId xmlns:a16="http://schemas.microsoft.com/office/drawing/2014/main" id="{21567B23-512D-4F29-AF69-E1ADC539F8B8}"/>
              </a:ext>
            </a:extLst>
          </p:cNvPr>
          <p:cNvSpPr txBox="1"/>
          <p:nvPr/>
        </p:nvSpPr>
        <p:spPr>
          <a:xfrm>
            <a:off x="549057" y="1095987"/>
            <a:ext cx="11093885" cy="1169551"/>
          </a:xfrm>
          <a:prstGeom prst="rect">
            <a:avLst/>
          </a:prstGeom>
          <a:noFill/>
        </p:spPr>
        <p:txBody>
          <a:bodyPr wrap="square" rtlCol="1">
            <a:spAutoFit/>
          </a:bodyPr>
          <a:lstStyle/>
          <a:p>
            <a:pPr algn="r" rtl="1"/>
            <a:r>
              <a:rPr lang="he-IL" sz="2800" b="1" dirty="0">
                <a:solidFill>
                  <a:srgbClr val="002060"/>
                </a:solidFill>
                <a:latin typeface="Varela Round"/>
                <a:cs typeface="Varela Round"/>
                <a:sym typeface="Varela Round"/>
              </a:rPr>
              <a:t>צפו בסרטון ובמידע הקצר העוזר להבין את ההקשר. .</a:t>
            </a:r>
          </a:p>
          <a:p>
            <a:pPr algn="r" rtl="1"/>
            <a:r>
              <a:rPr lang="he-IL" sz="2800" b="1" dirty="0">
                <a:solidFill>
                  <a:srgbClr val="002060"/>
                </a:solidFill>
                <a:latin typeface="Varela Round"/>
                <a:cs typeface="Varela Round"/>
                <a:sym typeface="Varela Round"/>
              </a:rPr>
              <a:t>נתחו את המרכיבים שנלמדו עד כה : הקשר; מוען – נמען; מטרה </a:t>
            </a:r>
          </a:p>
          <a:p>
            <a:endParaRPr lang="he-IL" dirty="0"/>
          </a:p>
        </p:txBody>
      </p:sp>
      <p:sp>
        <p:nvSpPr>
          <p:cNvPr id="6" name="מלבן 5">
            <a:extLst>
              <a:ext uri="{FF2B5EF4-FFF2-40B4-BE49-F238E27FC236}">
                <a16:creationId xmlns:a16="http://schemas.microsoft.com/office/drawing/2014/main" id="{D3974B7E-9B6B-40DB-9CF0-109B066DDD11}"/>
              </a:ext>
            </a:extLst>
          </p:cNvPr>
          <p:cNvSpPr/>
          <p:nvPr/>
        </p:nvSpPr>
        <p:spPr>
          <a:xfrm>
            <a:off x="2580362" y="2043710"/>
            <a:ext cx="6855912" cy="307777"/>
          </a:xfrm>
          <a:prstGeom prst="rect">
            <a:avLst/>
          </a:prstGeom>
        </p:spPr>
        <p:txBody>
          <a:bodyPr wrap="square">
            <a:spAutoFit/>
          </a:bodyPr>
          <a:lstStyle/>
          <a:p>
            <a:r>
              <a:rPr lang="en-US" dirty="0">
                <a:hlinkClick r:id="rId6"/>
              </a:rPr>
              <a:t>https://www.gov.il/he/Departments/publications/reports/campaign_2018_helmets</a:t>
            </a:r>
            <a:endParaRPr lang="he-IL" dirty="0"/>
          </a:p>
        </p:txBody>
      </p:sp>
    </p:spTree>
    <p:extLst>
      <p:ext uri="{BB962C8B-B14F-4D97-AF65-F5344CB8AC3E}">
        <p14:creationId xmlns:p14="http://schemas.microsoft.com/office/powerpoint/2010/main" val="27595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דיה מקוונת 1" title="ￗﾞￗﾪￗﾗￗﾙￗﾜￗﾙￗﾝ ￗﾜￗﾧￗﾗￗﾪ ￗﾛￗﾜ ￗﾩￗﾧￗﾙￗﾪ ￗﾑￗﾨￗﾦￗﾙￗﾠￗﾕￗﾪ!">
            <a:hlinkClick r:id="" action="ppaction://media"/>
            <a:extLst>
              <a:ext uri="{FF2B5EF4-FFF2-40B4-BE49-F238E27FC236}">
                <a16:creationId xmlns:a16="http://schemas.microsoft.com/office/drawing/2014/main" id="{D9D0A96F-2D7D-45F0-BA62-3AE88AE4ED97}"/>
              </a:ext>
            </a:extLst>
          </p:cNvPr>
          <p:cNvPicPr>
            <a:picLocks noRot="1" noChangeAspect="1"/>
          </p:cNvPicPr>
          <p:nvPr>
            <a:videoFile r:link="rId1"/>
          </p:nvPr>
        </p:nvPicPr>
        <p:blipFill>
          <a:blip r:embed="rId4"/>
          <a:stretch>
            <a:fillRect/>
          </a:stretch>
        </p:blipFill>
        <p:spPr>
          <a:xfrm>
            <a:off x="2639745" y="2392472"/>
            <a:ext cx="7704667" cy="3356975"/>
          </a:xfrm>
          <a:prstGeom prst="rect">
            <a:avLst/>
          </a:prstGeom>
        </p:spPr>
      </p:pic>
      <p:sp>
        <p:nvSpPr>
          <p:cNvPr id="4" name="כותרת 1">
            <a:extLst>
              <a:ext uri="{FF2B5EF4-FFF2-40B4-BE49-F238E27FC236}">
                <a16:creationId xmlns:a16="http://schemas.microsoft.com/office/drawing/2014/main" id="{C223E45B-2846-4C88-90CE-DF9952269B2B}"/>
              </a:ext>
            </a:extLst>
          </p:cNvPr>
          <p:cNvSpPr txBox="1">
            <a:spLocks/>
          </p:cNvSpPr>
          <p:nvPr/>
        </p:nvSpPr>
        <p:spPr>
          <a:xfrm>
            <a:off x="-457199" y="0"/>
            <a:ext cx="12192000" cy="126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dirty="0"/>
              <a:t>תרגול לזמן ההפסקה  </a:t>
            </a:r>
          </a:p>
        </p:txBody>
      </p:sp>
      <p:sp>
        <p:nvSpPr>
          <p:cNvPr id="5" name="תיבת טקסט 4">
            <a:extLst>
              <a:ext uri="{FF2B5EF4-FFF2-40B4-BE49-F238E27FC236}">
                <a16:creationId xmlns:a16="http://schemas.microsoft.com/office/drawing/2014/main" id="{769FE950-A167-4CDF-A2BB-D78E249BE9DE}"/>
              </a:ext>
            </a:extLst>
          </p:cNvPr>
          <p:cNvSpPr txBox="1"/>
          <p:nvPr/>
        </p:nvSpPr>
        <p:spPr>
          <a:xfrm>
            <a:off x="250521" y="993194"/>
            <a:ext cx="10202682" cy="1292662"/>
          </a:xfrm>
          <a:prstGeom prst="rect">
            <a:avLst/>
          </a:prstGeom>
          <a:noFill/>
        </p:spPr>
        <p:txBody>
          <a:bodyPr wrap="square" rtlCol="1">
            <a:spAutoFit/>
          </a:bodyPr>
          <a:lstStyle/>
          <a:p>
            <a:pPr algn="r" rtl="1"/>
            <a:r>
              <a:rPr lang="he-IL" sz="3200" b="1" dirty="0">
                <a:latin typeface="Varela Round" panose="00000500000000000000" pitchFamily="2" charset="-79"/>
                <a:cs typeface="Varela Round" panose="00000500000000000000" pitchFamily="2" charset="-79"/>
              </a:rPr>
              <a:t>צפו בסרטון ונתחו את המרכיבים שנלמדו עד כה: </a:t>
            </a:r>
          </a:p>
          <a:p>
            <a:pPr algn="r" rtl="1"/>
            <a:r>
              <a:rPr lang="he-IL" sz="3200" b="1" dirty="0">
                <a:latin typeface="Varela Round" panose="00000500000000000000" pitchFamily="2" charset="-79"/>
                <a:cs typeface="Varela Round" panose="00000500000000000000" pitchFamily="2" charset="-79"/>
              </a:rPr>
              <a:t>הקשר, מוען – נמען, מטרה.</a:t>
            </a:r>
            <a:r>
              <a:rPr lang="he-IL" sz="3200" b="1" dirty="0"/>
              <a:t> </a:t>
            </a:r>
          </a:p>
          <a:p>
            <a:endParaRPr lang="he-IL" dirty="0"/>
          </a:p>
        </p:txBody>
      </p:sp>
    </p:spTree>
    <p:extLst>
      <p:ext uri="{BB962C8B-B14F-4D97-AF65-F5344CB8AC3E}">
        <p14:creationId xmlns:p14="http://schemas.microsoft.com/office/powerpoint/2010/main" val="9678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AC92E3-BEA2-4158-9815-CCD7B680D29C}"/>
              </a:ext>
            </a:extLst>
          </p:cNvPr>
          <p:cNvSpPr>
            <a:spLocks noGrp="1"/>
          </p:cNvSpPr>
          <p:nvPr>
            <p:ph type="ctrTitle"/>
          </p:nvPr>
        </p:nvSpPr>
        <p:spPr/>
        <p:txBody>
          <a:bodyPr/>
          <a:lstStyle/>
          <a:p>
            <a:r>
              <a:rPr lang="he-IL" sz="8800" dirty="0"/>
              <a:t>הפסקה</a:t>
            </a:r>
            <a:r>
              <a:rPr lang="he-IL" dirty="0"/>
              <a:t> </a:t>
            </a:r>
          </a:p>
        </p:txBody>
      </p:sp>
    </p:spTree>
    <p:extLst>
      <p:ext uri="{BB962C8B-B14F-4D97-AF65-F5344CB8AC3E}">
        <p14:creationId xmlns:p14="http://schemas.microsoft.com/office/powerpoint/2010/main" val="80893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דיה מקוונת 1" title="ￗﾞￗﾪￗﾗￗﾙￗﾜￗﾙￗﾝ ￗﾜￗﾧￗﾗￗﾪ ￗﾛￗﾜ ￗﾩￗﾧￗﾙￗﾪ ￗﾑￗﾨￗﾦￗﾙￗﾠￗﾕￗﾪ!">
            <a:hlinkClick r:id="" action="ppaction://media"/>
            <a:extLst>
              <a:ext uri="{FF2B5EF4-FFF2-40B4-BE49-F238E27FC236}">
                <a16:creationId xmlns:a16="http://schemas.microsoft.com/office/drawing/2014/main" id="{D9D0A96F-2D7D-45F0-BA62-3AE88AE4ED97}"/>
              </a:ext>
            </a:extLst>
          </p:cNvPr>
          <p:cNvPicPr>
            <a:picLocks noRot="1" noChangeAspect="1"/>
          </p:cNvPicPr>
          <p:nvPr>
            <a:videoFile r:link="rId1"/>
          </p:nvPr>
        </p:nvPicPr>
        <p:blipFill>
          <a:blip r:embed="rId4"/>
          <a:stretch>
            <a:fillRect/>
          </a:stretch>
        </p:blipFill>
        <p:spPr>
          <a:xfrm>
            <a:off x="2639745" y="2392472"/>
            <a:ext cx="7704667" cy="3356975"/>
          </a:xfrm>
          <a:prstGeom prst="rect">
            <a:avLst/>
          </a:prstGeom>
        </p:spPr>
      </p:pic>
      <p:sp>
        <p:nvSpPr>
          <p:cNvPr id="4" name="כותרת 1">
            <a:extLst>
              <a:ext uri="{FF2B5EF4-FFF2-40B4-BE49-F238E27FC236}">
                <a16:creationId xmlns:a16="http://schemas.microsoft.com/office/drawing/2014/main" id="{C223E45B-2846-4C88-90CE-DF9952269B2B}"/>
              </a:ext>
            </a:extLst>
          </p:cNvPr>
          <p:cNvSpPr txBox="1">
            <a:spLocks/>
          </p:cNvSpPr>
          <p:nvPr/>
        </p:nvSpPr>
        <p:spPr>
          <a:xfrm>
            <a:off x="-457199" y="0"/>
            <a:ext cx="12192000" cy="126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dirty="0"/>
              <a:t>תרגול לזמן ההפסקה  </a:t>
            </a:r>
          </a:p>
        </p:txBody>
      </p:sp>
      <p:sp>
        <p:nvSpPr>
          <p:cNvPr id="5" name="תיבת טקסט 4">
            <a:extLst>
              <a:ext uri="{FF2B5EF4-FFF2-40B4-BE49-F238E27FC236}">
                <a16:creationId xmlns:a16="http://schemas.microsoft.com/office/drawing/2014/main" id="{769FE950-A167-4CDF-A2BB-D78E249BE9DE}"/>
              </a:ext>
            </a:extLst>
          </p:cNvPr>
          <p:cNvSpPr txBox="1"/>
          <p:nvPr/>
        </p:nvSpPr>
        <p:spPr>
          <a:xfrm>
            <a:off x="250521" y="993194"/>
            <a:ext cx="10202682" cy="1292662"/>
          </a:xfrm>
          <a:prstGeom prst="rect">
            <a:avLst/>
          </a:prstGeom>
          <a:noFill/>
        </p:spPr>
        <p:txBody>
          <a:bodyPr wrap="square" rtlCol="1">
            <a:spAutoFit/>
          </a:bodyPr>
          <a:lstStyle/>
          <a:p>
            <a:pPr algn="r" rtl="1"/>
            <a:r>
              <a:rPr lang="he-IL" sz="3200" b="1" dirty="0">
                <a:latin typeface="Varela Round" panose="00000500000000000000" pitchFamily="2" charset="-79"/>
                <a:cs typeface="Varela Round" panose="00000500000000000000" pitchFamily="2" charset="-79"/>
              </a:rPr>
              <a:t>צפו בסרטון ונתחו את המרכיבים שנלמדו עד כה: </a:t>
            </a:r>
          </a:p>
          <a:p>
            <a:pPr algn="r" rtl="1"/>
            <a:r>
              <a:rPr lang="he-IL" sz="3200" b="1" dirty="0">
                <a:latin typeface="Varela Round" panose="00000500000000000000" pitchFamily="2" charset="-79"/>
                <a:cs typeface="Varela Round" panose="00000500000000000000" pitchFamily="2" charset="-79"/>
              </a:rPr>
              <a:t>הקשר, מוען – נמען, מטרה</a:t>
            </a:r>
            <a:r>
              <a:rPr lang="he-IL" sz="3200" b="1" dirty="0"/>
              <a:t> </a:t>
            </a:r>
          </a:p>
          <a:p>
            <a:endParaRPr lang="he-IL" dirty="0"/>
          </a:p>
        </p:txBody>
      </p:sp>
    </p:spTree>
    <p:extLst>
      <p:ext uri="{BB962C8B-B14F-4D97-AF65-F5344CB8AC3E}">
        <p14:creationId xmlns:p14="http://schemas.microsoft.com/office/powerpoint/2010/main" val="26255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2558539897"/>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59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2e488cbc7_0_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ערוצי התקשורת </a:t>
            </a:r>
            <a:endParaRPr dirty="0"/>
          </a:p>
        </p:txBody>
      </p:sp>
      <p:pic>
        <p:nvPicPr>
          <p:cNvPr id="6146" name="Picture 2">
            <a:extLst>
              <a:ext uri="{FF2B5EF4-FFF2-40B4-BE49-F238E27FC236}">
                <a16:creationId xmlns:a16="http://schemas.microsoft.com/office/drawing/2014/main" id="{A58D1715-5ECE-4B53-A14D-55B087BB6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2" y="1393521"/>
            <a:ext cx="11348581" cy="407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5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973D31-7D76-4822-AB3F-AF1D1DAB2A88}"/>
              </a:ext>
            </a:extLst>
          </p:cNvPr>
          <p:cNvSpPr>
            <a:spLocks noGrp="1"/>
          </p:cNvSpPr>
          <p:nvPr>
            <p:ph type="title"/>
          </p:nvPr>
        </p:nvSpPr>
        <p:spPr/>
        <p:txBody>
          <a:bodyPr/>
          <a:lstStyle/>
          <a:p>
            <a:r>
              <a:rPr lang="he-IL" dirty="0"/>
              <a:t>ערוצי תקשורת</a:t>
            </a:r>
          </a:p>
        </p:txBody>
      </p:sp>
      <p:sp>
        <p:nvSpPr>
          <p:cNvPr id="3" name="מלבן 2">
            <a:extLst>
              <a:ext uri="{FF2B5EF4-FFF2-40B4-BE49-F238E27FC236}">
                <a16:creationId xmlns:a16="http://schemas.microsoft.com/office/drawing/2014/main" id="{CBCF3CCD-7E53-4CE0-BE62-00FEC6E5107B}"/>
              </a:ext>
            </a:extLst>
          </p:cNvPr>
          <p:cNvSpPr/>
          <p:nvPr/>
        </p:nvSpPr>
        <p:spPr>
          <a:xfrm>
            <a:off x="1868792" y="1011933"/>
            <a:ext cx="10171134" cy="1754326"/>
          </a:xfrm>
          <a:prstGeom prst="rect">
            <a:avLst/>
          </a:prstGeom>
        </p:spPr>
        <p:txBody>
          <a:bodyPr wrap="square">
            <a:spAutoFit/>
          </a:bodyPr>
          <a:lstStyle/>
          <a:p>
            <a:pPr lvl="0" algn="r" rtl="1">
              <a:buClr>
                <a:srgbClr val="002060"/>
              </a:buClr>
              <a:buSzPts val="4400"/>
            </a:pPr>
            <a:r>
              <a:rPr lang="he-IL" sz="3600" b="1" dirty="0">
                <a:solidFill>
                  <a:srgbClr val="002060"/>
                </a:solidFill>
                <a:latin typeface="Varela Round"/>
                <a:cs typeface="Varela Round"/>
                <a:sym typeface="Varela Round"/>
              </a:rPr>
              <a:t> הדרכים שבהן בוחר המוען לפרסם</a:t>
            </a:r>
          </a:p>
          <a:p>
            <a:pPr lvl="0" algn="r" rtl="1">
              <a:buClr>
                <a:srgbClr val="002060"/>
              </a:buClr>
              <a:buSzPts val="4400"/>
            </a:pPr>
            <a:endParaRPr lang="he-IL" sz="3600" b="1" dirty="0">
              <a:solidFill>
                <a:srgbClr val="002060"/>
              </a:solidFill>
              <a:latin typeface="Varela Round"/>
              <a:cs typeface="Varela Round"/>
              <a:sym typeface="Varela Round"/>
            </a:endParaRPr>
          </a:p>
          <a:p>
            <a:pPr lvl="0" algn="r" rtl="1">
              <a:buClr>
                <a:srgbClr val="002060"/>
              </a:buClr>
              <a:buSzPts val="4400"/>
            </a:pPr>
            <a:endParaRPr lang="he-IL" sz="3600" b="1" dirty="0">
              <a:solidFill>
                <a:srgbClr val="002060"/>
              </a:solidFill>
              <a:latin typeface="Varela Round"/>
              <a:cs typeface="Varela Round"/>
              <a:sym typeface="Varela Round"/>
            </a:endParaRPr>
          </a:p>
        </p:txBody>
      </p:sp>
      <p:graphicFrame>
        <p:nvGraphicFramePr>
          <p:cNvPr id="4" name="דיאגרמה 3">
            <a:extLst>
              <a:ext uri="{FF2B5EF4-FFF2-40B4-BE49-F238E27FC236}">
                <a16:creationId xmlns:a16="http://schemas.microsoft.com/office/drawing/2014/main" id="{238D7AA9-6807-4086-8C0D-C4A5CF9B6A02}"/>
              </a:ext>
            </a:extLst>
          </p:cNvPr>
          <p:cNvGraphicFramePr/>
          <p:nvPr>
            <p:extLst>
              <p:ext uri="{D42A27DB-BD31-4B8C-83A1-F6EECF244321}">
                <p14:modId xmlns:p14="http://schemas.microsoft.com/office/powerpoint/2010/main" val="3141749344"/>
              </p:ext>
            </p:extLst>
          </p:nvPr>
        </p:nvGraphicFramePr>
        <p:xfrm>
          <a:off x="1721647" y="872496"/>
          <a:ext cx="8128000" cy="427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מלבן 4">
            <a:extLst>
              <a:ext uri="{FF2B5EF4-FFF2-40B4-BE49-F238E27FC236}">
                <a16:creationId xmlns:a16="http://schemas.microsoft.com/office/drawing/2014/main" id="{06935DAC-4C5B-44F5-A785-23C23E9F4F03}"/>
              </a:ext>
            </a:extLst>
          </p:cNvPr>
          <p:cNvSpPr/>
          <p:nvPr/>
        </p:nvSpPr>
        <p:spPr>
          <a:xfrm>
            <a:off x="3688540" y="4817759"/>
            <a:ext cx="4494882" cy="1005341"/>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lgn="ctr" rtl="1"/>
            <a:r>
              <a:rPr lang="he-IL" sz="3600" b="1" dirty="0">
                <a:solidFill>
                  <a:srgbClr val="002060"/>
                </a:solidFill>
                <a:latin typeface="Varela Round"/>
                <a:ea typeface="Arial"/>
                <a:cs typeface="Varela Round"/>
              </a:rPr>
              <a:t>מקוון/לא מקוון</a:t>
            </a:r>
            <a:endParaRPr lang="he-IL" sz="3600" dirty="0"/>
          </a:p>
        </p:txBody>
      </p:sp>
      <p:sp>
        <p:nvSpPr>
          <p:cNvPr id="6" name="חץ: למטה 5">
            <a:extLst>
              <a:ext uri="{FF2B5EF4-FFF2-40B4-BE49-F238E27FC236}">
                <a16:creationId xmlns:a16="http://schemas.microsoft.com/office/drawing/2014/main" id="{D4A6E521-C565-43A0-BB51-E4A9AE317E27}"/>
              </a:ext>
            </a:extLst>
          </p:cNvPr>
          <p:cNvSpPr/>
          <p:nvPr/>
        </p:nvSpPr>
        <p:spPr>
          <a:xfrm rot="2045939">
            <a:off x="7635945" y="4274992"/>
            <a:ext cx="385591" cy="493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למטה 6">
            <a:extLst>
              <a:ext uri="{FF2B5EF4-FFF2-40B4-BE49-F238E27FC236}">
                <a16:creationId xmlns:a16="http://schemas.microsoft.com/office/drawing/2014/main" id="{B3A62C63-7EEA-4E58-91F7-5E8E85DBA9CE}"/>
              </a:ext>
            </a:extLst>
          </p:cNvPr>
          <p:cNvSpPr/>
          <p:nvPr/>
        </p:nvSpPr>
        <p:spPr>
          <a:xfrm rot="20143609">
            <a:off x="3995991" y="4266775"/>
            <a:ext cx="385591" cy="493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92344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9218" name="Picture 2">
            <a:extLst>
              <a:ext uri="{FF2B5EF4-FFF2-40B4-BE49-F238E27FC236}">
                <a16:creationId xmlns:a16="http://schemas.microsoft.com/office/drawing/2014/main" id="{6CCB3858-BAE2-4105-8128-1ABD19215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15" y="832977"/>
            <a:ext cx="11035430" cy="38235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64FFABEF-E3A7-424F-8F16-0E11CE55F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06" y="4754375"/>
            <a:ext cx="4460240" cy="192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7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dirty="0"/>
              <a:t>עברית לכיתות חטיבת הביניים </a:t>
            </a:r>
            <a:endParaRPr dirty="0"/>
          </a:p>
        </p:txBody>
      </p:sp>
      <p:sp>
        <p:nvSpPr>
          <p:cNvPr id="116" name="Google Shape;116;p2"/>
          <p:cNvSpPr txBox="1">
            <a:spLocks noGrp="1"/>
          </p:cNvSpPr>
          <p:nvPr>
            <p:ph type="body" idx="2"/>
          </p:nvPr>
        </p:nvSpPr>
        <p:spPr>
          <a:xfrm>
            <a:off x="78925" y="3428994"/>
            <a:ext cx="12309600" cy="1125900"/>
          </a:xfrm>
          <a:prstGeom prst="rect">
            <a:avLst/>
          </a:prstGeom>
          <a:noFill/>
          <a:ln>
            <a:noFill/>
          </a:ln>
        </p:spPr>
        <p:txBody>
          <a:bodyPr spcFirstLastPara="1" wrap="square" lIns="91425" tIns="45700" rIns="91425" bIns="45700" anchor="ctr" anchorCtr="0">
            <a:noAutofit/>
          </a:bodyPr>
          <a:lstStyle/>
          <a:p>
            <a:pPr marL="0" indent="0"/>
            <a:r>
              <a:rPr lang="he-IL" dirty="0"/>
              <a:t>מורה: יעל גֵז </a:t>
            </a:r>
          </a:p>
          <a:p>
            <a:pPr marL="0" lvl="0" indent="0" algn="ctr" rtl="1">
              <a:lnSpc>
                <a:spcPct val="100000"/>
              </a:lnSpc>
              <a:spcBef>
                <a:spcPts val="0"/>
              </a:spcBef>
              <a:spcAft>
                <a:spcPts val="0"/>
              </a:spcAft>
              <a:buClr>
                <a:srgbClr val="002060"/>
              </a:buClr>
              <a:buSzPts val="2800"/>
              <a:buFont typeface="Arial"/>
              <a:buNone/>
            </a:pPr>
            <a:endParaRPr dirty="0"/>
          </a:p>
        </p:txBody>
      </p:sp>
    </p:spTree>
    <p:extLst>
      <p:ext uri="{BB962C8B-B14F-4D97-AF65-F5344CB8AC3E}">
        <p14:creationId xmlns:p14="http://schemas.microsoft.com/office/powerpoint/2010/main" val="426779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076795F-453F-4DBB-B497-B713F94E0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024" y="426720"/>
            <a:ext cx="9158736" cy="531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3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3976982031"/>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81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לבית – הפולניה">
            <a:extLst>
              <a:ext uri="{FF2B5EF4-FFF2-40B4-BE49-F238E27FC236}">
                <a16:creationId xmlns:a16="http://schemas.microsoft.com/office/drawing/2014/main" id="{1ABD678D-00E4-4104-A1FB-9505222F6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257" y="416788"/>
            <a:ext cx="6110316" cy="557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88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E016F08-601D-4309-9E7A-25BCA9A25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269" y="1165465"/>
            <a:ext cx="5707483" cy="3201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3076FF6-FF22-4AED-9D53-3CDB9B318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23" y="188685"/>
            <a:ext cx="3610961" cy="543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01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442B30-BE91-49D2-B4CA-1F3D226A7746}"/>
              </a:ext>
            </a:extLst>
          </p:cNvPr>
          <p:cNvSpPr>
            <a:spLocks noGrp="1"/>
          </p:cNvSpPr>
          <p:nvPr>
            <p:ph type="title"/>
          </p:nvPr>
        </p:nvSpPr>
        <p:spPr/>
        <p:txBody>
          <a:bodyPr/>
          <a:lstStyle/>
          <a:p>
            <a:r>
              <a:rPr lang="he-IL" dirty="0"/>
              <a:t>אמצעים לשוניים </a:t>
            </a:r>
          </a:p>
        </p:txBody>
      </p:sp>
      <p:pic>
        <p:nvPicPr>
          <p:cNvPr id="19458" name="Picture 2">
            <a:extLst>
              <a:ext uri="{FF2B5EF4-FFF2-40B4-BE49-F238E27FC236}">
                <a16:creationId xmlns:a16="http://schemas.microsoft.com/office/drawing/2014/main" id="{F4AFEDDF-A217-4E69-A566-7EB59DE3A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2" y="933094"/>
            <a:ext cx="4809632" cy="480963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5534A353-44B3-4E31-AFA2-D105CA85A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115" y="1078237"/>
            <a:ext cx="5485603" cy="349438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BEA70AEE-060D-4472-8772-C68CAA589FA5}"/>
              </a:ext>
            </a:extLst>
          </p:cNvPr>
          <p:cNvSpPr/>
          <p:nvPr/>
        </p:nvSpPr>
        <p:spPr>
          <a:xfrm>
            <a:off x="5581637" y="4717768"/>
            <a:ext cx="5097870" cy="307777"/>
          </a:xfrm>
          <a:prstGeom prst="rect">
            <a:avLst/>
          </a:prstGeom>
        </p:spPr>
        <p:txBody>
          <a:bodyPr wrap="none">
            <a:spAutoFit/>
          </a:bodyPr>
          <a:lstStyle/>
          <a:p>
            <a:r>
              <a:rPr lang="en-US" dirty="0">
                <a:hlinkClick r:id="rId5"/>
              </a:rPr>
              <a:t>https://www.haaretz.co.il/food/food-news/.premium-1.5975983</a:t>
            </a:r>
            <a:endParaRPr lang="he-IL" dirty="0"/>
          </a:p>
        </p:txBody>
      </p:sp>
      <p:pic>
        <p:nvPicPr>
          <p:cNvPr id="6" name="Picture 2" descr="Playmobil Set: 0000 - Robin Hood Plastoy SAS - Klickypedia">
            <a:extLst>
              <a:ext uri="{FF2B5EF4-FFF2-40B4-BE49-F238E27FC236}">
                <a16:creationId xmlns:a16="http://schemas.microsoft.com/office/drawing/2014/main" id="{3AD61C6F-DEDA-4D62-8914-36C1E34B3ED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167" b="96667" l="10000" r="90000">
                        <a14:foregroundMark x1="53500" y1="28833" x2="53667" y2="28833"/>
                        <a14:foregroundMark x1="38167" y1="88167" x2="34333" y2="90833"/>
                        <a14:foregroundMark x1="34833" y1="91333" x2="50500" y2="96667"/>
                        <a14:foregroundMark x1="51000" y1="95000" x2="65833" y2="87833"/>
                        <a14:foregroundMark x1="65500" y1="87000" x2="56167" y2="82833"/>
                        <a14:foregroundMark x1="51500" y1="7167" x2="52667" y2="28333"/>
                      </a14:backgroundRemoval>
                    </a14:imgEffect>
                  </a14:imgLayer>
                </a14:imgProps>
              </a:ext>
              <a:ext uri="{28A0092B-C50C-407E-A947-70E740481C1C}">
                <a14:useLocalDpi xmlns:a14="http://schemas.microsoft.com/office/drawing/2010/main" val="0"/>
              </a:ext>
            </a:extLst>
          </a:blip>
          <a:srcRect/>
          <a:stretch>
            <a:fillRect/>
          </a:stretch>
        </p:blipFill>
        <p:spPr bwMode="auto">
          <a:xfrm>
            <a:off x="3040196" y="780821"/>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843E9E-0763-4DC0-BED1-3B28C9F36C5D}"/>
              </a:ext>
            </a:extLst>
          </p:cNvPr>
          <p:cNvSpPr>
            <a:spLocks noGrp="1"/>
          </p:cNvSpPr>
          <p:nvPr>
            <p:ph type="title"/>
          </p:nvPr>
        </p:nvSpPr>
        <p:spPr>
          <a:xfrm>
            <a:off x="275773" y="2158009"/>
            <a:ext cx="12191999" cy="720000"/>
          </a:xfrm>
        </p:spPr>
        <p:txBody>
          <a:bodyPr/>
          <a:lstStyle/>
          <a:p>
            <a:r>
              <a:rPr lang="he-IL" sz="8800" dirty="0"/>
              <a:t>לקראת סיום</a:t>
            </a:r>
          </a:p>
        </p:txBody>
      </p:sp>
    </p:spTree>
    <p:extLst>
      <p:ext uri="{BB962C8B-B14F-4D97-AF65-F5344CB8AC3E}">
        <p14:creationId xmlns:p14="http://schemas.microsoft.com/office/powerpoint/2010/main" val="2667382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ￗﾢￗﾕￗﾞￗﾨ ￗﾐￗﾓￗﾝ -  ￗﾜￗﾩￗﾕￗﾟ ￗﾔￗﾨￗﾢ ￗﾜￗﾐ ￗﾞￗﾓￗﾑￗﾨ ￗﾐￗﾜￗﾙ">
            <a:hlinkClick r:id="" action="ppaction://media"/>
            <a:extLst>
              <a:ext uri="{FF2B5EF4-FFF2-40B4-BE49-F238E27FC236}">
                <a16:creationId xmlns:a16="http://schemas.microsoft.com/office/drawing/2014/main" id="{8439B66F-7637-4B09-BDE5-C1BFA9964199}"/>
              </a:ext>
            </a:extLst>
          </p:cNvPr>
          <p:cNvPicPr>
            <a:picLocks noGrp="1" noRot="1" noChangeAspect="1"/>
          </p:cNvPicPr>
          <p:nvPr>
            <p:ph type="media" idx="2"/>
            <a:videoFile r:link="rId1"/>
          </p:nvPr>
        </p:nvPicPr>
        <p:blipFill>
          <a:blip r:embed="rId3"/>
          <a:stretch>
            <a:fillRect/>
          </a:stretch>
        </p:blipFill>
        <p:spPr>
          <a:xfrm>
            <a:off x="1253139" y="581474"/>
            <a:ext cx="8616074" cy="4846462"/>
          </a:xfrm>
          <a:prstGeom prst="rect">
            <a:avLst/>
          </a:prstGeom>
        </p:spPr>
      </p:pic>
    </p:spTree>
    <p:extLst>
      <p:ext uri="{BB962C8B-B14F-4D97-AF65-F5344CB8AC3E}">
        <p14:creationId xmlns:p14="http://schemas.microsoft.com/office/powerpoint/2010/main" val="15004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חנות • לשון הרע לא מדבר אלי">
            <a:extLst>
              <a:ext uri="{FF2B5EF4-FFF2-40B4-BE49-F238E27FC236}">
                <a16:creationId xmlns:a16="http://schemas.microsoft.com/office/drawing/2014/main" id="{2468EA06-DD7C-4766-85F0-56D4B4DAE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796" y="3903798"/>
            <a:ext cx="2120348" cy="2120348"/>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AD935818-6C35-421F-8F94-8B818FE61862}"/>
              </a:ext>
            </a:extLst>
          </p:cNvPr>
          <p:cNvSpPr>
            <a:spLocks noGrp="1"/>
          </p:cNvSpPr>
          <p:nvPr>
            <p:ph type="title"/>
          </p:nvPr>
        </p:nvSpPr>
        <p:spPr/>
        <p:txBody>
          <a:bodyPr/>
          <a:lstStyle/>
          <a:p>
            <a:r>
              <a:rPr lang="he-IL" dirty="0"/>
              <a:t>גלגולו של סלוגן  </a:t>
            </a:r>
          </a:p>
        </p:txBody>
      </p:sp>
      <p:pic>
        <p:nvPicPr>
          <p:cNvPr id="3" name="Picture 2">
            <a:extLst>
              <a:ext uri="{FF2B5EF4-FFF2-40B4-BE49-F238E27FC236}">
                <a16:creationId xmlns:a16="http://schemas.microsoft.com/office/drawing/2014/main" id="{10993E89-441B-4BF1-BA7E-8D2F91F08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871" y="1224032"/>
            <a:ext cx="7215188" cy="44099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לשון הרע, לא מדבר אלי - المنشورات | فيسبوك">
            <a:extLst>
              <a:ext uri="{FF2B5EF4-FFF2-40B4-BE49-F238E27FC236}">
                <a16:creationId xmlns:a16="http://schemas.microsoft.com/office/drawing/2014/main" id="{E1DC0DD7-EC01-4EEB-934E-BD2BBCA81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79341">
            <a:off x="22878" y="303425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צמידי סיליקון • לשון הרע לא מדבר אלי">
            <a:extLst>
              <a:ext uri="{FF2B5EF4-FFF2-40B4-BE49-F238E27FC236}">
                <a16:creationId xmlns:a16="http://schemas.microsoft.com/office/drawing/2014/main" id="{BA8A7490-DB49-4F88-8D8B-53F286575A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91" y="83251"/>
            <a:ext cx="2120348" cy="21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צמיד סיליקון תכלת שיש, אותיות כחולות • לשון הרע לא מדבר אלי">
            <a:extLst>
              <a:ext uri="{FF2B5EF4-FFF2-40B4-BE49-F238E27FC236}">
                <a16:creationId xmlns:a16="http://schemas.microsoft.com/office/drawing/2014/main" id="{2B64226D-DCD1-4CD4-9208-3C04CB0A53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66449">
            <a:off x="1168194" y="687882"/>
            <a:ext cx="3031435" cy="303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6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855F954-39A6-4282-B44F-070C36E14868}"/>
              </a:ext>
            </a:extLst>
          </p:cNvPr>
          <p:cNvPicPr>
            <a:picLocks noChangeAspect="1"/>
          </p:cNvPicPr>
          <p:nvPr/>
        </p:nvPicPr>
        <p:blipFill>
          <a:blip r:embed="rId3"/>
          <a:stretch>
            <a:fillRect/>
          </a:stretch>
        </p:blipFill>
        <p:spPr>
          <a:xfrm>
            <a:off x="1658658" y="153889"/>
            <a:ext cx="9426437" cy="2024642"/>
          </a:xfrm>
          <a:prstGeom prst="rect">
            <a:avLst/>
          </a:prstGeom>
        </p:spPr>
      </p:pic>
      <p:sp>
        <p:nvSpPr>
          <p:cNvPr id="5" name="תיבת טקסט 4">
            <a:extLst>
              <a:ext uri="{FF2B5EF4-FFF2-40B4-BE49-F238E27FC236}">
                <a16:creationId xmlns:a16="http://schemas.microsoft.com/office/drawing/2014/main" id="{3535F273-4256-4D3B-A17E-92E1D2C0AE8B}"/>
              </a:ext>
            </a:extLst>
          </p:cNvPr>
          <p:cNvSpPr txBox="1"/>
          <p:nvPr/>
        </p:nvSpPr>
        <p:spPr>
          <a:xfrm>
            <a:off x="1039947" y="2291802"/>
            <a:ext cx="10045148" cy="307777"/>
          </a:xfrm>
          <a:prstGeom prst="rect">
            <a:avLst/>
          </a:prstGeom>
          <a:noFill/>
        </p:spPr>
        <p:txBody>
          <a:bodyPr wrap="square" rtlCol="1">
            <a:spAutoFit/>
          </a:bodyPr>
          <a:lstStyle/>
          <a:p>
            <a:pPr algn="r" rtl="1"/>
            <a:r>
              <a:rPr lang="he-IL" dirty="0"/>
              <a:t>מתוך</a:t>
            </a:r>
            <a:r>
              <a:rPr lang="en-US" dirty="0"/>
              <a:t>: </a:t>
            </a:r>
            <a:r>
              <a:rPr lang="he-IL" dirty="0"/>
              <a:t> </a:t>
            </a:r>
            <a:r>
              <a:rPr lang="he-IL" dirty="0">
                <a:hlinkClick r:id="rId4"/>
              </a:rPr>
              <a:t>מגזין </a:t>
            </a:r>
            <a:r>
              <a:rPr lang="he-IL" dirty="0" err="1">
                <a:hlinkClick r:id="rId4"/>
              </a:rPr>
              <a:t>טטים</a:t>
            </a:r>
            <a:r>
              <a:rPr lang="he-IL" dirty="0">
                <a:hlinkClick r:id="rId4"/>
              </a:rPr>
              <a:t> </a:t>
            </a:r>
            <a:r>
              <a:rPr lang="he-IL" dirty="0" err="1">
                <a:hlinkClick r:id="rId4"/>
              </a:rPr>
              <a:t>אאווט</a:t>
            </a:r>
            <a:r>
              <a:rPr lang="he-IL" dirty="0">
                <a:hlinkClick r:id="rId4"/>
              </a:rPr>
              <a:t> </a:t>
            </a:r>
            <a:endParaRPr lang="he-IL" dirty="0"/>
          </a:p>
        </p:txBody>
      </p:sp>
      <p:sp>
        <p:nvSpPr>
          <p:cNvPr id="6" name="תיבת טקסט 5">
            <a:extLst>
              <a:ext uri="{FF2B5EF4-FFF2-40B4-BE49-F238E27FC236}">
                <a16:creationId xmlns:a16="http://schemas.microsoft.com/office/drawing/2014/main" id="{FF3695A4-60A4-4D08-B3F9-106806CA7B84}"/>
              </a:ext>
            </a:extLst>
          </p:cNvPr>
          <p:cNvSpPr txBox="1"/>
          <p:nvPr/>
        </p:nvSpPr>
        <p:spPr>
          <a:xfrm>
            <a:off x="477710" y="2712851"/>
            <a:ext cx="10879336" cy="2308324"/>
          </a:xfrm>
          <a:prstGeom prst="rect">
            <a:avLst/>
          </a:prstGeom>
          <a:noFill/>
        </p:spPr>
        <p:txBody>
          <a:bodyPr wrap="square" rtlCol="1">
            <a:spAutoFit/>
          </a:bodyPr>
          <a:lstStyle/>
          <a:p>
            <a:pPr algn="r" rtl="1"/>
            <a:r>
              <a:rPr lang="he-IL" sz="1800" b="1" dirty="0"/>
              <a:t>מתוך סקרנות</a:t>
            </a:r>
            <a:r>
              <a:rPr lang="he-IL" sz="1800" dirty="0"/>
              <a:t>.... , פנינו לאתר בניסיון לברר מי עומד מאחורי המיזם המדהים הזה. הגילוי הפתיע </a:t>
            </a:r>
            <a:r>
              <a:rPr lang="he-IL" sz="1800" b="1" dirty="0"/>
              <a:t>..... מדובר בדוד הלפרין, ... מאופטיקה הלפרין. </a:t>
            </a:r>
            <a:r>
              <a:rPr lang="he-IL" sz="1800" dirty="0"/>
              <a:t>אתם בטח זוכרים את אחיו הגדול יעקב מהפרסומת עם המשפט האלמותי "זה מוצר צריכה בסיסי!!!". ....</a:t>
            </a:r>
          </a:p>
          <a:p>
            <a:pPr algn="r" rtl="1"/>
            <a:r>
              <a:rPr lang="he-IL" sz="1800" dirty="0"/>
              <a:t>את הלפרין לא היה פשוט להשיג, אך ברגע שהשגנו, הוא </a:t>
            </a:r>
            <a:r>
              <a:rPr lang="he-IL" sz="1800" b="1" dirty="0"/>
              <a:t>סירב</a:t>
            </a:r>
            <a:r>
              <a:rPr lang="he-IL" sz="1800" dirty="0"/>
              <a:t> להתייחס למיזם הנפלא שלו באקט של לקיחת קרדיט, וכל שהצלחנו לחלץ ממנו היה "עלי אני ממש מעדיף שלא תכתבי אבל על לשון הרע אני מאוד אשמח..... . </a:t>
            </a:r>
          </a:p>
          <a:p>
            <a:pPr algn="r" rtl="1"/>
            <a:r>
              <a:rPr lang="he-IL" sz="1800" dirty="0"/>
              <a:t>.....</a:t>
            </a:r>
            <a:r>
              <a:rPr lang="he-IL" sz="1800" b="1" dirty="0"/>
              <a:t>הלפרין הסכים לספר לנו </a:t>
            </a:r>
            <a:r>
              <a:rPr lang="he-IL" sz="1800" b="1" dirty="0" err="1"/>
              <a:t>שהכל</a:t>
            </a:r>
            <a:r>
              <a:rPr lang="he-IL" sz="1800" b="1" dirty="0"/>
              <a:t> התחיל "בעקבות מקרה שנחשפתי אליו לפני 11 וחצי שנים, בו שני אנשים רבו בגלל לשון הרע. במקום לצקצק בלשון ולעבור הלאה החלטתי לעשות מעשה וחשבתי על סלוגן שיחבר את האנשים ויגרום להם לא לדבר רע, אלא טוב. ככה זה נולד. .......".</a:t>
            </a:r>
          </a:p>
        </p:txBody>
      </p:sp>
    </p:spTree>
    <p:extLst>
      <p:ext uri="{BB962C8B-B14F-4D97-AF65-F5344CB8AC3E}">
        <p14:creationId xmlns:p14="http://schemas.microsoft.com/office/powerpoint/2010/main" val="253764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a:extLst>
              <a:ext uri="{FF2B5EF4-FFF2-40B4-BE49-F238E27FC236}">
                <a16:creationId xmlns:a16="http://schemas.microsoft.com/office/drawing/2014/main" id="{3FAEB0B5-415E-47A6-ABED-7603FCF86DB3}"/>
              </a:ext>
            </a:extLst>
          </p:cNvPr>
          <p:cNvSpPr txBox="1">
            <a:spLocks/>
          </p:cNvSpPr>
          <p:nvPr/>
        </p:nvSpPr>
        <p:spPr>
          <a:xfrm>
            <a:off x="-388738" y="1296111"/>
            <a:ext cx="12192000" cy="14700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sz="6600" dirty="0"/>
              <a:t>מִי שמְדַבֵּר אִתְּךָ לָשון הָרַע </a:t>
            </a:r>
            <a:br>
              <a:rPr lang="he-IL" sz="6600" dirty="0"/>
            </a:br>
            <a:r>
              <a:rPr lang="he-IL" sz="6600" dirty="0"/>
              <a:t>יְדַבֵּר עָלֶיךָ לָשון הָרַע </a:t>
            </a:r>
          </a:p>
        </p:txBody>
      </p:sp>
      <p:sp>
        <p:nvSpPr>
          <p:cNvPr id="3" name="תיבת טקסט 2">
            <a:extLst>
              <a:ext uri="{FF2B5EF4-FFF2-40B4-BE49-F238E27FC236}">
                <a16:creationId xmlns:a16="http://schemas.microsoft.com/office/drawing/2014/main" id="{E7DF98C0-6081-4ABE-BFFB-508A187DDEDA}"/>
              </a:ext>
            </a:extLst>
          </p:cNvPr>
          <p:cNvSpPr txBox="1"/>
          <p:nvPr/>
        </p:nvSpPr>
        <p:spPr>
          <a:xfrm>
            <a:off x="309617" y="4237696"/>
            <a:ext cx="6446783" cy="307777"/>
          </a:xfrm>
          <a:prstGeom prst="rect">
            <a:avLst/>
          </a:prstGeom>
          <a:noFill/>
        </p:spPr>
        <p:txBody>
          <a:bodyPr wrap="square" rtlCol="1">
            <a:spAutoFit/>
          </a:bodyPr>
          <a:lstStyle/>
          <a:p>
            <a:pPr algn="r" rtl="1"/>
            <a:r>
              <a:rPr lang="he-IL" dirty="0">
                <a:hlinkClick r:id="rId3"/>
              </a:rPr>
              <a:t>אקדמיה ללשון עברית - לשון הרע </a:t>
            </a:r>
            <a:endParaRPr lang="he-IL" dirty="0"/>
          </a:p>
        </p:txBody>
      </p:sp>
    </p:spTree>
    <p:extLst>
      <p:ext uri="{BB962C8B-B14F-4D97-AF65-F5344CB8AC3E}">
        <p14:creationId xmlns:p14="http://schemas.microsoft.com/office/powerpoint/2010/main" val="185122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91A1612F-DB9F-4949-8D4A-B7989606E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583"/>
            <a:ext cx="4924822" cy="740996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a:extLst>
              <a:ext uri="{FF2B5EF4-FFF2-40B4-BE49-F238E27FC236}">
                <a16:creationId xmlns:a16="http://schemas.microsoft.com/office/drawing/2014/main" id="{0260D603-40F3-4EC4-BF15-F92906B0A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774" y="978603"/>
            <a:ext cx="8845070" cy="2582761"/>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a:extLst>
              <a:ext uri="{FF2B5EF4-FFF2-40B4-BE49-F238E27FC236}">
                <a16:creationId xmlns:a16="http://schemas.microsoft.com/office/drawing/2014/main" id="{BD540123-9E27-494A-9791-E6F4C3FB8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5683" y="1395311"/>
            <a:ext cx="4924822" cy="276270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a:extLst>
              <a:ext uri="{FF2B5EF4-FFF2-40B4-BE49-F238E27FC236}">
                <a16:creationId xmlns:a16="http://schemas.microsoft.com/office/drawing/2014/main" id="{78EC9A0A-B392-415C-93F5-B74016D3A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156" y="1888536"/>
            <a:ext cx="6145055" cy="3671813"/>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a:extLst>
              <a:ext uri="{FF2B5EF4-FFF2-40B4-BE49-F238E27FC236}">
                <a16:creationId xmlns:a16="http://schemas.microsoft.com/office/drawing/2014/main" id="{71F75292-4E38-4505-8FBF-04AA9F01BD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495" y="1297651"/>
            <a:ext cx="8306411" cy="310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heel(1)">
                                      <p:cBhvr>
                                        <p:cTn id="7" dur="20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582"/>
                                        </p:tgtEl>
                                      </p:cBhvr>
                                    </p:animEffect>
                                    <p:set>
                                      <p:cBhvr>
                                        <p:cTn id="12" dur="1" fill="hold">
                                          <p:stCondLst>
                                            <p:cond delay="499"/>
                                          </p:stCondLst>
                                        </p:cTn>
                                        <p:tgtEl>
                                          <p:spTgt spid="2458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down)">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barn(inVertical)">
                                      <p:cBhvr>
                                        <p:cTn id="27" dur="500"/>
                                        <p:tgtEl>
                                          <p:spTgt spid="2458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24584"/>
                                        </p:tgtEl>
                                      </p:cBhvr>
                                    </p:animEffect>
                                    <p:set>
                                      <p:cBhvr>
                                        <p:cTn id="32" dur="1" fill="hold">
                                          <p:stCondLst>
                                            <p:cond delay="499"/>
                                          </p:stCondLst>
                                        </p:cTn>
                                        <p:tgtEl>
                                          <p:spTgt spid="2458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nodeType="clickEffect">
                                  <p:stCondLst>
                                    <p:cond delay="0"/>
                                  </p:stCondLst>
                                  <p:childTnLst>
                                    <p:animEffect transition="out" filter="fade">
                                      <p:cBhvr>
                                        <p:cTn id="40" dur="2000"/>
                                        <p:tgtEl>
                                          <p:spTgt spid="24588"/>
                                        </p:tgtEl>
                                      </p:cBhvr>
                                    </p:animEffect>
                                    <p:anim calcmode="lin" valueType="num">
                                      <p:cBhvr>
                                        <p:cTn id="41" dur="2000"/>
                                        <p:tgtEl>
                                          <p:spTgt spid="2458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2000"/>
                                        <p:tgtEl>
                                          <p:spTgt spid="24588"/>
                                        </p:tgtEl>
                                        <p:attrNameLst>
                                          <p:attrName>ppt_h</p:attrName>
                                        </p:attrNameLst>
                                      </p:cBhvr>
                                      <p:tavLst>
                                        <p:tav tm="0">
                                          <p:val>
                                            <p:strVal val="ppt_h"/>
                                          </p:val>
                                        </p:tav>
                                        <p:tav tm="100000">
                                          <p:val>
                                            <p:strVal val="ppt_h"/>
                                          </p:val>
                                        </p:tav>
                                      </p:tavLst>
                                    </p:anim>
                                    <p:set>
                                      <p:cBhvr>
                                        <p:cTn id="43" dur="1" fill="hold">
                                          <p:stCondLst>
                                            <p:cond delay="1999"/>
                                          </p:stCondLst>
                                        </p:cTn>
                                        <p:tgtEl>
                                          <p:spTgt spid="2458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78"/>
                                        </p:tgtEl>
                                        <p:attrNameLst>
                                          <p:attrName>style.visibility</p:attrName>
                                        </p:attrNameLst>
                                      </p:cBhvr>
                                      <p:to>
                                        <p:strVal val="visible"/>
                                      </p:to>
                                    </p:set>
                                    <p:anim calcmode="lin" valueType="num">
                                      <p:cBhvr additive="base">
                                        <p:cTn id="48" dur="500" fill="hold"/>
                                        <p:tgtEl>
                                          <p:spTgt spid="24578"/>
                                        </p:tgtEl>
                                        <p:attrNameLst>
                                          <p:attrName>ppt_x</p:attrName>
                                        </p:attrNameLst>
                                      </p:cBhvr>
                                      <p:tavLst>
                                        <p:tav tm="0">
                                          <p:val>
                                            <p:strVal val="#ppt_x"/>
                                          </p:val>
                                        </p:tav>
                                        <p:tav tm="100000">
                                          <p:val>
                                            <p:strVal val="#ppt_x"/>
                                          </p:val>
                                        </p:tav>
                                      </p:tavLst>
                                    </p:anim>
                                    <p:anim calcmode="lin" valueType="num">
                                      <p:cBhvr additive="base">
                                        <p:cTn id="49"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xit" presetSubtype="0" fill="hold" nodeType="clickEffect">
                                  <p:stCondLst>
                                    <p:cond delay="0"/>
                                  </p:stCondLst>
                                  <p:childTnLst>
                                    <p:animEffect transition="out" filter="wipe(down)">
                                      <p:cBhvr>
                                        <p:cTn id="53" dur="180" accel="50000">
                                          <p:stCondLst>
                                            <p:cond delay="1820"/>
                                          </p:stCondLst>
                                        </p:cTn>
                                        <p:tgtEl>
                                          <p:spTgt spid="24578"/>
                                        </p:tgtEl>
                                      </p:cBhvr>
                                    </p:animEffect>
                                    <p:anim calcmode="lin" valueType="num">
                                      <p:cBhvr>
                                        <p:cTn id="54" dur="1822" tmFilter="0,0; 0.14,0.31; 0.43,0.73; 0.71,0.91; 1.0,1.0">
                                          <p:stCondLst>
                                            <p:cond delay="0"/>
                                          </p:stCondLst>
                                        </p:cTn>
                                        <p:tgtEl>
                                          <p:spTgt spid="24578"/>
                                        </p:tgtEl>
                                        <p:attrNameLst>
                                          <p:attrName>ppt_x</p:attrName>
                                        </p:attrNameLst>
                                      </p:cBhvr>
                                      <p:tavLst>
                                        <p:tav tm="0">
                                          <p:val>
                                            <p:strVal val="ppt_x"/>
                                          </p:val>
                                        </p:tav>
                                        <p:tav tm="100000">
                                          <p:val>
                                            <p:strVal val="#ppt_x+0.25"/>
                                          </p:val>
                                        </p:tav>
                                      </p:tavLst>
                                    </p:anim>
                                    <p:anim calcmode="lin" valueType="num">
                                      <p:cBhvr>
                                        <p:cTn id="55" dur="178">
                                          <p:stCondLst>
                                            <p:cond delay="1822"/>
                                          </p:stCondLst>
                                        </p:cTn>
                                        <p:tgtEl>
                                          <p:spTgt spid="24578"/>
                                        </p:tgtEl>
                                        <p:attrNameLst>
                                          <p:attrName>ppt_x</p:attrName>
                                        </p:attrNameLst>
                                      </p:cBhvr>
                                      <p:tavLst>
                                        <p:tav tm="0">
                                          <p:val>
                                            <p:strVal val="ppt_x"/>
                                          </p:val>
                                        </p:tav>
                                        <p:tav tm="100000">
                                          <p:val>
                                            <p:strVal val="ppt_x"/>
                                          </p:val>
                                        </p:tav>
                                      </p:tavLst>
                                    </p:anim>
                                    <p:anim calcmode="lin" valueType="num">
                                      <p:cBhvr>
                                        <p:cTn id="56" dur="664" tmFilter="0.0,0.0;0.25,0.07;0.50,0.2;0.75,0.467;1.0,1.0">
                                          <p:stCondLst>
                                            <p:cond delay="0"/>
                                          </p:stCondLst>
                                        </p:cTn>
                                        <p:tgtEl>
                                          <p:spTgt spid="2457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7" dur="664" tmFilter="0, 0; 0.125,0.2665; 0.25,0.4; 0.375,0.465; 0.5,0.5;  0.625,0.535; 0.75,0.6; 0.875,0.7335; 1,1">
                                          <p:stCondLst>
                                            <p:cond delay="664"/>
                                          </p:stCondLst>
                                        </p:cTn>
                                        <p:tgtEl>
                                          <p:spTgt spid="2457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8" dur="332" tmFilter="0, 0; 0.125,0.2665; 0.25,0.4; 0.375,0.465; 0.5,0.5;  0.625,0.535; 0.75,0.6; 0.875,0.7335; 1,1">
                                          <p:stCondLst>
                                            <p:cond delay="1324"/>
                                          </p:stCondLst>
                                        </p:cTn>
                                        <p:tgtEl>
                                          <p:spTgt spid="2457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9" dur="164" tmFilter="0, 0; 0.125,0.2665; 0.25,0.4; 0.375,0.465; 0.5,0.5;  0.625,0.535; 0.75,0.6; 0.875,0.7335; 1,1">
                                          <p:stCondLst>
                                            <p:cond delay="1656"/>
                                          </p:stCondLst>
                                        </p:cTn>
                                        <p:tgtEl>
                                          <p:spTgt spid="2457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0" dur="180" accel="50000">
                                          <p:stCondLst>
                                            <p:cond delay="1820"/>
                                          </p:stCondLst>
                                        </p:cTn>
                                        <p:tgtEl>
                                          <p:spTgt spid="24578"/>
                                        </p:tgtEl>
                                        <p:attrNameLst>
                                          <p:attrName>ppt_y</p:attrName>
                                        </p:attrNameLst>
                                      </p:cBhvr>
                                      <p:tavLst>
                                        <p:tav tm="0">
                                          <p:val>
                                            <p:strVal val="ppt_y"/>
                                          </p:val>
                                        </p:tav>
                                        <p:tav tm="100000">
                                          <p:val>
                                            <p:strVal val="ppt_y+ppt_h"/>
                                          </p:val>
                                        </p:tav>
                                      </p:tavLst>
                                    </p:anim>
                                    <p:animScale>
                                      <p:cBhvr>
                                        <p:cTn id="61" dur="26">
                                          <p:stCondLst>
                                            <p:cond delay="620"/>
                                          </p:stCondLst>
                                        </p:cTn>
                                        <p:tgtEl>
                                          <p:spTgt spid="24578"/>
                                        </p:tgtEl>
                                      </p:cBhvr>
                                      <p:to x="100000" y="60000"/>
                                    </p:animScale>
                                    <p:animScale>
                                      <p:cBhvr>
                                        <p:cTn id="62" dur="166" decel="50000">
                                          <p:stCondLst>
                                            <p:cond delay="646"/>
                                          </p:stCondLst>
                                        </p:cTn>
                                        <p:tgtEl>
                                          <p:spTgt spid="24578"/>
                                        </p:tgtEl>
                                      </p:cBhvr>
                                      <p:to x="100000" y="100000"/>
                                    </p:animScale>
                                    <p:animScale>
                                      <p:cBhvr>
                                        <p:cTn id="63" dur="26">
                                          <p:stCondLst>
                                            <p:cond delay="1312"/>
                                          </p:stCondLst>
                                        </p:cTn>
                                        <p:tgtEl>
                                          <p:spTgt spid="24578"/>
                                        </p:tgtEl>
                                      </p:cBhvr>
                                      <p:to x="100000" y="80000"/>
                                    </p:animScale>
                                    <p:animScale>
                                      <p:cBhvr>
                                        <p:cTn id="64" dur="166" decel="50000">
                                          <p:stCondLst>
                                            <p:cond delay="1338"/>
                                          </p:stCondLst>
                                        </p:cTn>
                                        <p:tgtEl>
                                          <p:spTgt spid="24578"/>
                                        </p:tgtEl>
                                      </p:cBhvr>
                                      <p:to x="100000" y="100000"/>
                                    </p:animScale>
                                    <p:animScale>
                                      <p:cBhvr>
                                        <p:cTn id="65" dur="26">
                                          <p:stCondLst>
                                            <p:cond delay="1642"/>
                                          </p:stCondLst>
                                        </p:cTn>
                                        <p:tgtEl>
                                          <p:spTgt spid="24578"/>
                                        </p:tgtEl>
                                      </p:cBhvr>
                                      <p:to x="100000" y="90000"/>
                                    </p:animScale>
                                    <p:animScale>
                                      <p:cBhvr>
                                        <p:cTn id="66" dur="166" decel="50000">
                                          <p:stCondLst>
                                            <p:cond delay="1668"/>
                                          </p:stCondLst>
                                        </p:cTn>
                                        <p:tgtEl>
                                          <p:spTgt spid="24578"/>
                                        </p:tgtEl>
                                      </p:cBhvr>
                                      <p:to x="100000" y="100000"/>
                                    </p:animScale>
                                    <p:animScale>
                                      <p:cBhvr>
                                        <p:cTn id="67" dur="26">
                                          <p:stCondLst>
                                            <p:cond delay="1808"/>
                                          </p:stCondLst>
                                        </p:cTn>
                                        <p:tgtEl>
                                          <p:spTgt spid="24578"/>
                                        </p:tgtEl>
                                      </p:cBhvr>
                                      <p:to x="100000" y="95000"/>
                                    </p:animScale>
                                    <p:animScale>
                                      <p:cBhvr>
                                        <p:cTn id="68" dur="166" decel="50000">
                                          <p:stCondLst>
                                            <p:cond delay="1834"/>
                                          </p:stCondLst>
                                        </p:cTn>
                                        <p:tgtEl>
                                          <p:spTgt spid="24578"/>
                                        </p:tgtEl>
                                      </p:cBhvr>
                                      <p:to x="100000" y="100000"/>
                                    </p:animScale>
                                    <p:set>
                                      <p:cBhvr>
                                        <p:cTn id="69" dur="1" fill="hold">
                                          <p:stCondLst>
                                            <p:cond delay="19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F46D3F-EFB4-414E-9CA0-1BE191BD4DB2}"/>
              </a:ext>
            </a:extLst>
          </p:cNvPr>
          <p:cNvSpPr>
            <a:spLocks noGrp="1"/>
          </p:cNvSpPr>
          <p:nvPr>
            <p:ph type="ctrTitle"/>
          </p:nvPr>
        </p:nvSpPr>
        <p:spPr/>
        <p:txBody>
          <a:bodyPr>
            <a:noAutofit/>
          </a:bodyPr>
          <a:lstStyle/>
          <a:p>
            <a:r>
              <a:rPr lang="he-IL" sz="8000" dirty="0"/>
              <a:t>תודה שהייתם איתי </a:t>
            </a:r>
            <a:br>
              <a:rPr lang="he-IL" sz="8000" dirty="0"/>
            </a:br>
            <a:r>
              <a:rPr lang="he-IL" sz="8000" dirty="0"/>
              <a:t>יעל -</a:t>
            </a:r>
            <a:r>
              <a:rPr lang="he-IL" sz="8000" dirty="0">
                <a:sym typeface="Wingdings" panose="05000000000000000000" pitchFamily="2" charset="2"/>
              </a:rPr>
              <a:t></a:t>
            </a:r>
            <a:endParaRPr lang="he-IL" sz="8000" dirty="0"/>
          </a:p>
        </p:txBody>
      </p:sp>
    </p:spTree>
    <p:extLst>
      <p:ext uri="{BB962C8B-B14F-4D97-AF65-F5344CB8AC3E}">
        <p14:creationId xmlns:p14="http://schemas.microsoft.com/office/powerpoint/2010/main" val="336730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508" y="3016112"/>
            <a:ext cx="10473243"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2"/>
          <p:cNvSpPr txBox="1">
            <a:spLocks noGrp="1"/>
          </p:cNvSpPr>
          <p:nvPr>
            <p:ph type="ctrTitle"/>
          </p:nvPr>
        </p:nvSpPr>
        <p:spPr>
          <a:xfrm>
            <a:off x="139701" y="2168836"/>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8800" dirty="0"/>
              <a:t>הטקסט הזעיר</a:t>
            </a:r>
            <a:endParaRPr sz="8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84D037A-E195-42C7-9A1D-38363874F498}"/>
              </a:ext>
            </a:extLst>
          </p:cNvPr>
          <p:cNvSpPr>
            <a:spLocks noGrp="1"/>
          </p:cNvSpPr>
          <p:nvPr>
            <p:ph type="body" idx="2"/>
          </p:nvPr>
        </p:nvSpPr>
        <p:spPr>
          <a:xfrm>
            <a:off x="195470" y="728870"/>
            <a:ext cx="11625469" cy="5473148"/>
          </a:xfrm>
        </p:spPr>
        <p:txBody>
          <a:bodyPr>
            <a:normAutofit/>
          </a:bodyPr>
          <a:lstStyle/>
          <a:p>
            <a:pPr marL="76200" indent="0" algn="ctr">
              <a:lnSpc>
                <a:spcPct val="150000"/>
              </a:lnSpc>
              <a:buNone/>
            </a:pPr>
            <a:r>
              <a:rPr lang="he-IL" sz="4800" b="1" dirty="0"/>
              <a:t>טקסטים זעירים </a:t>
            </a:r>
          </a:p>
          <a:p>
            <a:pPr marL="76200" indent="0" algn="ctr">
              <a:lnSpc>
                <a:spcPct val="150000"/>
              </a:lnSpc>
              <a:buNone/>
            </a:pPr>
            <a:r>
              <a:rPr lang="he-IL" sz="3900" dirty="0"/>
              <a:t>סיסמאות</a:t>
            </a:r>
            <a:r>
              <a:rPr lang="en-US" sz="3900" dirty="0"/>
              <a:t>,</a:t>
            </a:r>
            <a:r>
              <a:rPr lang="he-IL" sz="3900" dirty="0"/>
              <a:t> פתגמים</a:t>
            </a:r>
            <a:r>
              <a:rPr lang="en-US" sz="3900" dirty="0"/>
              <a:t>,</a:t>
            </a:r>
            <a:r>
              <a:rPr lang="he-IL" sz="3900" dirty="0"/>
              <a:t> שלטים</a:t>
            </a:r>
            <a:r>
              <a:rPr lang="en-US" sz="3900" dirty="0"/>
              <a:t>,</a:t>
            </a:r>
            <a:r>
              <a:rPr lang="he-IL" sz="3900" dirty="0"/>
              <a:t> כותרות</a:t>
            </a:r>
            <a:r>
              <a:rPr lang="en-US" sz="3900" dirty="0"/>
              <a:t>,</a:t>
            </a:r>
            <a:r>
              <a:rPr lang="he-IL" sz="3900" dirty="0"/>
              <a:t> דבקיות </a:t>
            </a:r>
            <a:r>
              <a:rPr lang="en-US" sz="3900" dirty="0"/>
              <a:t>)</a:t>
            </a:r>
            <a:r>
              <a:rPr lang="he-IL" sz="3900" dirty="0"/>
              <a:t>סטיקרים</a:t>
            </a:r>
            <a:r>
              <a:rPr lang="en-US" sz="3900" dirty="0"/>
              <a:t>(</a:t>
            </a:r>
            <a:r>
              <a:rPr lang="he-IL" sz="3900" dirty="0"/>
              <a:t> היגדים על מתנות קטנות</a:t>
            </a:r>
            <a:r>
              <a:rPr lang="en-US" sz="3900" dirty="0"/>
              <a:t>,</a:t>
            </a:r>
            <a:r>
              <a:rPr lang="he-IL" sz="3900" dirty="0"/>
              <a:t> פרסומות</a:t>
            </a:r>
            <a:r>
              <a:rPr lang="en-US" sz="3900" dirty="0"/>
              <a:t>,</a:t>
            </a:r>
            <a:r>
              <a:rPr lang="he-IL" sz="3900" dirty="0"/>
              <a:t> סמלילים </a:t>
            </a:r>
            <a:r>
              <a:rPr lang="en-US" sz="3900" dirty="0"/>
              <a:t>)</a:t>
            </a:r>
            <a:r>
              <a:rPr lang="he-IL" sz="3900" dirty="0"/>
              <a:t>לוגו</a:t>
            </a:r>
            <a:r>
              <a:rPr lang="en-US" sz="3900" dirty="0"/>
              <a:t> ,(</a:t>
            </a:r>
            <a:r>
              <a:rPr lang="he-IL" sz="3900" dirty="0" err="1"/>
              <a:t>פידים</a:t>
            </a:r>
            <a:r>
              <a:rPr lang="en-US" sz="4800" dirty="0"/>
              <a:t>, </a:t>
            </a:r>
            <a:r>
              <a:rPr lang="he-IL" sz="3900" dirty="0"/>
              <a:t>כרזות ועוד...</a:t>
            </a:r>
          </a:p>
          <a:p>
            <a:pPr marL="76200" indent="0" algn="ctr">
              <a:lnSpc>
                <a:spcPct val="150000"/>
              </a:lnSpc>
              <a:buNone/>
            </a:pPr>
            <a:r>
              <a:rPr lang="he-IL" sz="4800" b="1" dirty="0"/>
              <a:t>המעבירים מסר כלשהו. </a:t>
            </a:r>
          </a:p>
        </p:txBody>
      </p:sp>
    </p:spTree>
    <p:extLst>
      <p:ext uri="{BB962C8B-B14F-4D97-AF65-F5344CB8AC3E}">
        <p14:creationId xmlns:p14="http://schemas.microsoft.com/office/powerpoint/2010/main" val="305361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942503" y="4797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מטרות השיעור </a:t>
            </a:r>
            <a:endParaRPr dirty="0"/>
          </a:p>
        </p:txBody>
      </p:sp>
      <p:sp>
        <p:nvSpPr>
          <p:cNvPr id="123" name="Google Shape;123;p3"/>
          <p:cNvSpPr txBox="1">
            <a:spLocks noGrp="1"/>
          </p:cNvSpPr>
          <p:nvPr>
            <p:ph type="body" idx="2"/>
          </p:nvPr>
        </p:nvSpPr>
        <p:spPr>
          <a:xfrm>
            <a:off x="0" y="1614202"/>
            <a:ext cx="12090400" cy="4153058"/>
          </a:xfrm>
          <a:prstGeom prst="rect">
            <a:avLst/>
          </a:prstGeom>
          <a:noFill/>
          <a:ln>
            <a:noFill/>
          </a:ln>
        </p:spPr>
        <p:txBody>
          <a:bodyPr spcFirstLastPara="1" wrap="square" lIns="91425" tIns="45700" rIns="91425" bIns="45700" anchor="t" anchorCtr="0">
            <a:normAutofit/>
          </a:bodyPr>
          <a:lstStyle/>
          <a:p>
            <a:pPr marL="820748" indent="-571500">
              <a:lnSpc>
                <a:spcPct val="200000"/>
              </a:lnSpc>
              <a:buFont typeface="Wingdings" panose="05000000000000000000" pitchFamily="2" charset="2"/>
              <a:buChar char="v"/>
            </a:pPr>
            <a:r>
              <a:rPr lang="he-IL" sz="3900" dirty="0"/>
              <a:t>להכיר סוגים שונים של טקסטים זעירים</a:t>
            </a:r>
          </a:p>
          <a:p>
            <a:pPr marL="820748" indent="-571500">
              <a:lnSpc>
                <a:spcPct val="200000"/>
              </a:lnSpc>
              <a:buFont typeface="Wingdings" panose="05000000000000000000" pitchFamily="2" charset="2"/>
              <a:buChar char="v"/>
            </a:pPr>
            <a:r>
              <a:rPr lang="he-IL" sz="3900" dirty="0"/>
              <a:t>לנתח טקסטים זעירים.</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1717618935"/>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43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a:extLst>
              <a:ext uri="{FF2B5EF4-FFF2-40B4-BE49-F238E27FC236}">
                <a16:creationId xmlns:a16="http://schemas.microsoft.com/office/drawing/2014/main" id="{18234CC0-4002-403B-A36F-2A699C1A160B}"/>
              </a:ext>
            </a:extLst>
          </p:cNvPr>
          <p:cNvGraphicFramePr/>
          <p:nvPr>
            <p:extLst>
              <p:ext uri="{D42A27DB-BD31-4B8C-83A1-F6EECF244321}">
                <p14:modId xmlns:p14="http://schemas.microsoft.com/office/powerpoint/2010/main" val="2176983149"/>
              </p:ext>
            </p:extLst>
          </p:nvPr>
        </p:nvGraphicFramePr>
        <p:xfrm>
          <a:off x="1442461" y="180109"/>
          <a:ext cx="9310253" cy="6192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73535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DB27CB-856A-4240-A23E-3766B6279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C6BE33-31F2-4ED1-BFFB-DC9D1222F558}">
  <ds:schemaRefs>
    <ds:schemaRef ds:uri="http://schemas.microsoft.com/sharepoint/v3/contenttype/forms"/>
  </ds:schemaRefs>
</ds:datastoreItem>
</file>

<file path=customXml/itemProps3.xml><?xml version="1.0" encoding="utf-8"?>
<ds:datastoreItem xmlns:ds="http://schemas.openxmlformats.org/officeDocument/2006/customXml" ds:itemID="{F42B006C-F78E-4757-8DB1-C375B0E310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TotalTime>
  <Words>2110</Words>
  <Application>Microsoft Office PowerPoint</Application>
  <PresentationFormat>מסך רחב</PresentationFormat>
  <Paragraphs>312</Paragraphs>
  <Slides>41</Slides>
  <Notes>35</Notes>
  <HiddenSlides>3</HiddenSlides>
  <MMClips>6</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41</vt:i4>
      </vt:variant>
    </vt:vector>
  </HeadingPairs>
  <TitlesOfParts>
    <vt:vector size="48" baseType="lpstr">
      <vt:lpstr>Varela Round</vt:lpstr>
      <vt:lpstr>Arial</vt:lpstr>
      <vt:lpstr>Calibri</vt:lpstr>
      <vt:lpstr>Assistant SemiBold</vt:lpstr>
      <vt:lpstr>Wingdings</vt:lpstr>
      <vt:lpstr>Verdana</vt:lpstr>
      <vt:lpstr>ערכת נושא Office</vt:lpstr>
      <vt:lpstr>מערכת שידורים לאומית</vt:lpstr>
      <vt:lpstr>מערכת שידורים לאומית</vt:lpstr>
      <vt:lpstr>עברית לכיתות חטיבת הביניים </vt:lpstr>
      <vt:lpstr>מצגת של PowerPoint‏</vt:lpstr>
      <vt:lpstr>הטקסט הזעיר</vt:lpstr>
      <vt:lpstr>מצגת של PowerPoint‏</vt:lpstr>
      <vt:lpstr>מטרות השיעור </vt:lpstr>
      <vt:lpstr>מצגת של PowerPoint‏</vt:lpstr>
      <vt:lpstr>מצגת של PowerPoint‏</vt:lpstr>
      <vt:lpstr>מוען - נמען </vt:lpstr>
      <vt:lpstr>מוען – נמען </vt:lpstr>
      <vt:lpstr>מצגת של PowerPoint‏</vt:lpstr>
      <vt:lpstr>מצגת של PowerPoint‏</vt:lpstr>
      <vt:lpstr>מצגת של PowerPoint‏</vt:lpstr>
      <vt:lpstr>מצגת של PowerPoint‏</vt:lpstr>
      <vt:lpstr>סיכום ביניים </vt:lpstr>
      <vt:lpstr>מצגת של PowerPoint‏</vt:lpstr>
      <vt:lpstr>מצגת של PowerPoint‏</vt:lpstr>
      <vt:lpstr>מטרות</vt:lpstr>
      <vt:lpstr>מצגת של PowerPoint‏</vt:lpstr>
      <vt:lpstr>מטרה</vt:lpstr>
      <vt:lpstr>תרגול לזמן הפסקה </vt:lpstr>
      <vt:lpstr>מצגת של PowerPoint‏</vt:lpstr>
      <vt:lpstr>הפסקה </vt:lpstr>
      <vt:lpstr>מצגת של PowerPoint‏</vt:lpstr>
      <vt:lpstr>מצגת של PowerPoint‏</vt:lpstr>
      <vt:lpstr>ערוצי התקשורת </vt:lpstr>
      <vt:lpstr>ערוצי תקשורת</vt:lpstr>
      <vt:lpstr>מצגת של PowerPoint‏</vt:lpstr>
      <vt:lpstr>מצגת של PowerPoint‏</vt:lpstr>
      <vt:lpstr>מצגת של PowerPoint‏</vt:lpstr>
      <vt:lpstr>מצגת של PowerPoint‏</vt:lpstr>
      <vt:lpstr>מצגת של PowerPoint‏</vt:lpstr>
      <vt:lpstr>אמצעים לשוניים </vt:lpstr>
      <vt:lpstr>לקראת סיום</vt:lpstr>
      <vt:lpstr>מצגת של PowerPoint‏</vt:lpstr>
      <vt:lpstr>גלגולו של סלוגן  </vt:lpstr>
      <vt:lpstr>מצגת של PowerPoint‏</vt:lpstr>
      <vt:lpstr>מצגת של PowerPoint‏</vt:lpstr>
      <vt:lpstr>תודה שהייתם איתי  יעל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215</cp:revision>
  <dcterms:created xsi:type="dcterms:W3CDTF">2020-03-15T19:13:03Z</dcterms:created>
  <dcterms:modified xsi:type="dcterms:W3CDTF">2022-09-11T08:33:59Z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