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6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arela Round" panose="00000500000000000000" pitchFamily="2" charset="-79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uWrWGNhIhAVfwhHfeYABkcEP8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18" y="31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9f5a8beb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89f5a8beb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9f5a8beb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89f5a8beb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a0534acc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8a0534acc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8a0534acc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8a0534acc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89f5a8be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89f5a8be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a0534acc8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g8a0534acc8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a0534acc8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8a0534acc8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8a0534acc8_0_9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8a0534acc8_0_9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a0534acc8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g8a0534acc8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86761bd64_2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886761bd64_2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07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9f5a8be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g89f5a8be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9f5a8beb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89f5a8beb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 - מערכת שידורים לאומית">
  <p:cSld name="שער - מערכת שידורים לאומית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Arial"/>
              <a:buNone/>
              <a:defRPr sz="6601" b="1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7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25227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8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8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8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8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8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696000" y="1959646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Arial"/>
              <a:buNone/>
              <a:defRPr sz="6601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0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0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1461052" y="3379305"/>
            <a:ext cx="9203635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1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1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1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1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1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1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23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5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None/>
              <a:defRPr sz="2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5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5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iw-IL" sz="1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2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6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youtu.be/Nan3NqupCUM" TargetMode="External"/><Relationship Id="rId4" Type="http://schemas.openxmlformats.org/officeDocument/2006/relationships/hyperlink" Target="https://youtu.be/vQvplI6u0O0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/>
          <p:cNvSpPr txBox="1">
            <a:spLocks noGrp="1"/>
          </p:cNvSpPr>
          <p:nvPr>
            <p:ph type="ctrTitle"/>
          </p:nvPr>
        </p:nvSpPr>
        <p:spPr>
          <a:xfrm>
            <a:off x="1" y="2693893"/>
            <a:ext cx="12192000" cy="147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iw-IL"/>
              <a:t>מערכת שידורים לאומית</a:t>
            </a:r>
            <a:endParaRPr/>
          </a:p>
        </p:txBody>
      </p:sp>
      <p:sp>
        <p:nvSpPr>
          <p:cNvPr id="147" name="Google Shape;147;p1"/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שקופית זו היא חובה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12279398" y="746985"/>
            <a:ext cx="2404790" cy="4230129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בשפה הערבית יש להשתמש באחד הפונטים הבאים: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Calibri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Simplified Arabic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(שימו לב </a:t>
            </a:r>
            <a:r>
              <a:rPr lang="iw-IL" sz="18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להימנע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מהשימוש ב-Varela Round  בו נעשה שימוש במצגות בשפות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העברית והאנגלית,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כיוון שהוא משבש את השפה הערבית)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9f5a8beb4_0_106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42" name="Google Shape;242;g89f5a8beb4_0_106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243" name="Google Shape;243;g89f5a8beb4_0_106"/>
          <p:cNvSpPr txBox="1">
            <a:spLocks noGrp="1"/>
          </p:cNvSpPr>
          <p:nvPr>
            <p:ph type="body" idx="2"/>
          </p:nvPr>
        </p:nvSpPr>
        <p:spPr>
          <a:xfrm>
            <a:off x="515250" y="1240400"/>
            <a:ext cx="10526400" cy="1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في يوم مولد سعيد قرر والديه فتح حساب ادخار وبدءوا بإيداع مبلغ 150 شيكل كل شهر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يستطيع سعيد سحب المبلغ الموجود في هذا الحساب عند بلوغه سن 22 سنة.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اذا كانت نسبة الفائدة الشهرية تساوي 0.33%. احسب القيمة الحالية لسلسلة الايداعات هذه.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89f5a8beb4_0_106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89f5a8beb4_0_106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3700">
                <a:solidFill>
                  <a:schemeClr val="lt1"/>
                </a:solidFill>
              </a:rPr>
              <a:t>المعطيات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89f5a8beb4_0_106"/>
          <p:cNvSpPr/>
          <p:nvPr/>
        </p:nvSpPr>
        <p:spPr>
          <a:xfrm>
            <a:off x="6648900" y="5176500"/>
            <a:ext cx="20925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= </a:t>
            </a:r>
            <a:r>
              <a:rPr lang="iw-IL" sz="3100">
                <a:solidFill>
                  <a:schemeClr val="lt1"/>
                </a:solidFill>
              </a:rPr>
              <a:t>0.0033</a:t>
            </a:r>
            <a:endParaRPr sz="3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89f5a8beb4_0_106"/>
          <p:cNvSpPr/>
          <p:nvPr/>
        </p:nvSpPr>
        <p:spPr>
          <a:xfrm>
            <a:off x="6648900" y="3999700"/>
            <a:ext cx="2277600" cy="986075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= </a:t>
            </a:r>
            <a:r>
              <a:rPr lang="iw-IL" sz="3200" dirty="0">
                <a:solidFill>
                  <a:schemeClr val="lt1"/>
                </a:solidFill>
              </a:rPr>
              <a:t>22*12</a:t>
            </a:r>
            <a:endParaRPr sz="3200" dirty="0">
              <a:solidFill>
                <a:schemeClr val="lt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t = 264	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48" name="Google Shape;248;g89f5a8beb4_0_106"/>
          <p:cNvSpPr/>
          <p:nvPr/>
        </p:nvSpPr>
        <p:spPr>
          <a:xfrm>
            <a:off x="6648900" y="3148650"/>
            <a:ext cx="20925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900">
                <a:solidFill>
                  <a:schemeClr val="lt1"/>
                </a:solidFill>
              </a:rPr>
              <a:t>PMT </a:t>
            </a:r>
            <a:r>
              <a:rPr lang="iw-IL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iw-IL" sz="2900">
                <a:solidFill>
                  <a:schemeClr val="lt1"/>
                </a:solidFill>
              </a:rPr>
              <a:t>150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89f5a8beb4_0_106"/>
          <p:cNvSpPr/>
          <p:nvPr/>
        </p:nvSpPr>
        <p:spPr>
          <a:xfrm>
            <a:off x="103650" y="3069000"/>
            <a:ext cx="6177600" cy="3201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PV = PMT*  </a:t>
            </a:r>
            <a:r>
              <a:rPr lang="iw-IL" sz="3100" u="sng">
                <a:solidFill>
                  <a:schemeClr val="lt1"/>
                </a:solidFill>
              </a:rPr>
              <a:t>1-(1+r)^-t</a:t>
            </a:r>
            <a:r>
              <a:rPr lang="iw-IL" sz="3100">
                <a:solidFill>
                  <a:schemeClr val="lt1"/>
                </a:solidFill>
              </a:rPr>
              <a:t> </a:t>
            </a:r>
            <a:endParaRPr sz="3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                        r      </a:t>
            </a:r>
            <a:endParaRPr sz="3100">
              <a:solidFill>
                <a:schemeClr val="lt1"/>
              </a:solidFill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PV = 150*  </a:t>
            </a:r>
            <a:r>
              <a:rPr lang="iw-IL" sz="3100" u="sng">
                <a:solidFill>
                  <a:schemeClr val="lt1"/>
                </a:solidFill>
              </a:rPr>
              <a:t>1 - (1 + 0.0033)^-264</a:t>
            </a:r>
            <a:endParaRPr sz="3100" u="sng">
              <a:solidFill>
                <a:schemeClr val="lt1"/>
              </a:solidFill>
            </a:endParaRP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               0.0033</a:t>
            </a:r>
            <a:endParaRPr sz="3100">
              <a:solidFill>
                <a:schemeClr val="lt1"/>
              </a:solidFill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PV = 52814</a:t>
            </a:r>
            <a:endParaRPr sz="3100">
              <a:solidFill>
                <a:schemeClr val="lt1"/>
              </a:solidFill>
            </a:endParaRPr>
          </a:p>
        </p:txBody>
      </p:sp>
      <p:sp>
        <p:nvSpPr>
          <p:cNvPr id="250" name="Google Shape;250;g89f5a8beb4_0_106"/>
          <p:cNvSpPr/>
          <p:nvPr/>
        </p:nvSpPr>
        <p:spPr>
          <a:xfrm>
            <a:off x="2432750" y="3410750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89f5a8beb4_0_106"/>
          <p:cNvSpPr/>
          <p:nvPr/>
        </p:nvSpPr>
        <p:spPr>
          <a:xfrm>
            <a:off x="4240475" y="3410750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89f5a8beb4_0_106"/>
          <p:cNvSpPr/>
          <p:nvPr/>
        </p:nvSpPr>
        <p:spPr>
          <a:xfrm>
            <a:off x="2235800" y="4407500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89f5a8beb4_0_106"/>
          <p:cNvSpPr/>
          <p:nvPr/>
        </p:nvSpPr>
        <p:spPr>
          <a:xfrm>
            <a:off x="6060850" y="4407500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9f5a8beb4_0_83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59" name="Google Shape;259;g89f5a8beb4_0_83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 sz="2700"/>
              <a:t>7.3.2 حساب القيمة الحالية PV لسلسلة دفعات بواسطة معامل القيمة الحالية מענס</a:t>
            </a:r>
            <a:endParaRPr sz="2700"/>
          </a:p>
        </p:txBody>
      </p:sp>
      <p:sp>
        <p:nvSpPr>
          <p:cNvPr id="260" name="Google Shape;260;g89f5a8beb4_0_83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61" name="Google Shape;261;g89f5a8beb4_0_83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89f5a8beb4_0_83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89f5a8beb4_0_83"/>
          <p:cNvSpPr/>
          <p:nvPr/>
        </p:nvSpPr>
        <p:spPr>
          <a:xfrm>
            <a:off x="8714900" y="2402788"/>
            <a:ext cx="2114400" cy="1025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ملاحظة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89f5a8beb4_0_83"/>
          <p:cNvSpPr/>
          <p:nvPr/>
        </p:nvSpPr>
        <p:spPr>
          <a:xfrm>
            <a:off x="1026925" y="2402800"/>
            <a:ext cx="7013100" cy="17739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iw-IL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يمكن حساب القيمة الحالية لسلسلة الدفعات </a:t>
            </a:r>
            <a:r>
              <a:rPr lang="iw-IL" sz="3100">
                <a:solidFill>
                  <a:schemeClr val="lt1"/>
                </a:solidFill>
              </a:rPr>
              <a:t>PMT باستخدام</a:t>
            </a:r>
            <a:r>
              <a:rPr lang="iw-IL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جدول أولي للقيمة الحالية التسلسلية (מענס)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89f5a8beb4_0_83"/>
          <p:cNvSpPr/>
          <p:nvPr/>
        </p:nvSpPr>
        <p:spPr>
          <a:xfrm>
            <a:off x="1026925" y="4756200"/>
            <a:ext cx="7013100" cy="10254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iw-IL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FV = PMT * (מע</a:t>
            </a:r>
            <a:r>
              <a:rPr lang="iw-IL" sz="3100">
                <a:solidFill>
                  <a:schemeClr val="lt1"/>
                </a:solidFill>
              </a:rPr>
              <a:t>נ</a:t>
            </a:r>
            <a:r>
              <a:rPr lang="iw-IL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ס)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Arial"/>
              <a:buNone/>
            </a:pPr>
            <a:r>
              <a:rPr lang="iw-IL"/>
              <a:t>שם הסרט והקרדיט</a:t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12279398" y="30480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אם ברצונכם לשלב סרטוני יוטיוב במצגות שלכם, תוכלו לעשות זאת בקלות.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צפו בסרטון הבא: </a:t>
            </a:r>
            <a:b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https://youtu.be/vQvplI6u0O0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9"/>
          <p:cNvSpPr/>
          <p:nvPr/>
        </p:nvSpPr>
        <p:spPr>
          <a:xfrm>
            <a:off x="12279398" y="2440073"/>
            <a:ext cx="2884402" cy="230886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אם ברצונכם לשלב סרטון יוטיוב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החל מרגע מדויק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תוכלו לעשות זאת בקלות.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צפו בסרטון הבא: </a:t>
            </a:r>
            <a:b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iw-IL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https://youtu.be/Nan3NqupCUM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12279398" y="4849666"/>
            <a:ext cx="2884402" cy="199309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שימו לב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חל איסור להוריד סרטונים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מ-Youtube או אתרי וידאו אחרים, ניתן להציגם רק באמצעות הטמעה.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w-IL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(אם אין לכם צורך בשקופית זו, </a:t>
            </a:r>
            <a:br>
              <a:rPr lang="iw-IL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אותה)</a:t>
            </a:r>
            <a:endParaRPr sz="16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a0534acc8_0_42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81" name="Google Shape;281;g8a0534acc8_0_42"/>
          <p:cNvSpPr txBox="1">
            <a:spLocks noGrp="1"/>
          </p:cNvSpPr>
          <p:nvPr>
            <p:ph type="body" idx="1"/>
          </p:nvPr>
        </p:nvSpPr>
        <p:spPr>
          <a:xfrm>
            <a:off x="515248" y="1165046"/>
            <a:ext cx="111615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282" name="Google Shape;282;g8a0534acc8_0_42"/>
          <p:cNvSpPr txBox="1">
            <a:spLocks noGrp="1"/>
          </p:cNvSpPr>
          <p:nvPr>
            <p:ph type="body" idx="2"/>
          </p:nvPr>
        </p:nvSpPr>
        <p:spPr>
          <a:xfrm>
            <a:off x="515250" y="1240400"/>
            <a:ext cx="10526400" cy="17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في يوم مولد سعيد قرر والديه فتح حساب ادخار وبدءوا بإيداع مبلغ 1500 شيكل كل سنة</a:t>
            </a:r>
            <a:endParaRPr sz="2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يستطيع سعيد سحب المبلغ الموجود في هذا الحساب عند بلوغه سن 22 سنة.</a:t>
            </a:r>
            <a:endParaRPr sz="2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w-IL" sz="2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اذا كانت نسبة الفائدة الشهرية تساوي 7%. احسب القيمة الحالية لسلسلة الايداعات هذه.</a:t>
            </a:r>
            <a:endParaRPr sz="2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5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8a0534acc8_0_42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8a0534acc8_0_42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3700">
                <a:solidFill>
                  <a:schemeClr val="lt1"/>
                </a:solidFill>
              </a:rPr>
              <a:t>المعطيات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8a0534acc8_0_42"/>
          <p:cNvSpPr/>
          <p:nvPr/>
        </p:nvSpPr>
        <p:spPr>
          <a:xfrm>
            <a:off x="6648900" y="5176500"/>
            <a:ext cx="2185800" cy="1000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=</a:t>
            </a:r>
            <a:r>
              <a:rPr lang="iw-IL" sz="3100">
                <a:solidFill>
                  <a:schemeClr val="lt1"/>
                </a:solidFill>
              </a:rPr>
              <a:t> 0.07</a:t>
            </a:r>
            <a:endParaRPr sz="3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8a0534acc8_0_42"/>
          <p:cNvSpPr/>
          <p:nvPr/>
        </p:nvSpPr>
        <p:spPr>
          <a:xfrm>
            <a:off x="6557100" y="4059375"/>
            <a:ext cx="2277600" cy="926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= </a:t>
            </a:r>
            <a:r>
              <a:rPr lang="iw-IL" sz="3200">
                <a:solidFill>
                  <a:schemeClr val="lt1"/>
                </a:solidFill>
              </a:rPr>
              <a:t>22	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87" name="Google Shape;287;g8a0534acc8_0_42"/>
          <p:cNvSpPr/>
          <p:nvPr/>
        </p:nvSpPr>
        <p:spPr>
          <a:xfrm>
            <a:off x="6557125" y="3148650"/>
            <a:ext cx="22776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900">
                <a:solidFill>
                  <a:schemeClr val="lt1"/>
                </a:solidFill>
              </a:rPr>
              <a:t>PMT </a:t>
            </a:r>
            <a:r>
              <a:rPr lang="iw-IL" sz="2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iw-IL" sz="2900">
                <a:solidFill>
                  <a:schemeClr val="lt1"/>
                </a:solidFill>
              </a:rPr>
              <a:t>1500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8a0534acc8_0_42"/>
          <p:cNvSpPr/>
          <p:nvPr/>
        </p:nvSpPr>
        <p:spPr>
          <a:xfrm>
            <a:off x="180574" y="3069000"/>
            <a:ext cx="6177600" cy="3201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PV = PMT * (מענס)       </a:t>
            </a:r>
            <a:endParaRPr sz="3100">
              <a:solidFill>
                <a:schemeClr val="lt1"/>
              </a:solidFill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PV  = 1500 * 11.081</a:t>
            </a:r>
            <a:endParaRPr sz="3100">
              <a:solidFill>
                <a:schemeClr val="lt1"/>
              </a:solidFill>
            </a:endParaRPr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100">
                <a:solidFill>
                  <a:schemeClr val="lt1"/>
                </a:solidFill>
              </a:rPr>
              <a:t>PV = 16621.5  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a0534acc8_0_26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94" name="Google Shape;294;g8a0534acc8_0_26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7.3.3 حساب القيمة الحالية PV لسلسلة دفعات لا نهائية</a:t>
            </a:r>
            <a:endParaRPr/>
          </a:p>
        </p:txBody>
      </p:sp>
      <p:sp>
        <p:nvSpPr>
          <p:cNvPr id="295" name="Google Shape;295;g8a0534acc8_0_26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79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96" name="Google Shape;296;g8a0534acc8_0_26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8a0534acc8_0_26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8a0534acc8_0_26"/>
          <p:cNvSpPr/>
          <p:nvPr/>
        </p:nvSpPr>
        <p:spPr>
          <a:xfrm>
            <a:off x="1360550" y="2962275"/>
            <a:ext cx="2880000" cy="2022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iw-IL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PMT</a:t>
            </a:r>
            <a:endParaRPr sz="32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  r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299" name="Google Shape;299;g8a0534acc8_0_26"/>
          <p:cNvSpPr/>
          <p:nvPr/>
        </p:nvSpPr>
        <p:spPr>
          <a:xfrm>
            <a:off x="5170100" y="2962263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PMT قيمة الدفعة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8a0534acc8_0_26"/>
          <p:cNvSpPr/>
          <p:nvPr/>
        </p:nvSpPr>
        <p:spPr>
          <a:xfrm>
            <a:off x="5170100" y="39589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نسبة الفائدة الاسمية عن الفترة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9f5a8beb4_0_6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06" name="Google Shape;306;g89f5a8beb4_0_6"/>
          <p:cNvSpPr txBox="1">
            <a:spLocks noGrp="1"/>
          </p:cNvSpPr>
          <p:nvPr>
            <p:ph type="body" idx="1"/>
          </p:nvPr>
        </p:nvSpPr>
        <p:spPr>
          <a:xfrm>
            <a:off x="515275" y="1569550"/>
            <a:ext cx="1087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307" name="Google Shape;307;g89f5a8beb4_0_6"/>
          <p:cNvSpPr txBox="1">
            <a:spLocks noGrp="1"/>
          </p:cNvSpPr>
          <p:nvPr>
            <p:ph type="body" idx="2"/>
          </p:nvPr>
        </p:nvSpPr>
        <p:spPr>
          <a:xfrm>
            <a:off x="516850" y="2102301"/>
            <a:ext cx="1116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iw-IL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ما هي القيمة المستقبلية لسلسلة دفعات بقيمة 100 شيكل المودعة شهريا بمعدل شهري قدره 5% ?</a:t>
            </a:r>
            <a:endParaRPr sz="3500"/>
          </a:p>
        </p:txBody>
      </p:sp>
      <p:sp>
        <p:nvSpPr>
          <p:cNvPr id="308" name="Google Shape;308;g89f5a8beb4_0_6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89f5a8beb4_0_6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المعطيات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89f5a8beb4_0_6"/>
          <p:cNvSpPr/>
          <p:nvPr/>
        </p:nvSpPr>
        <p:spPr>
          <a:xfrm>
            <a:off x="5823600" y="4129450"/>
            <a:ext cx="3046500" cy="541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= </a:t>
            </a:r>
            <a:r>
              <a:rPr lang="iw-IL" sz="3200">
                <a:solidFill>
                  <a:schemeClr val="lt1"/>
                </a:solidFill>
              </a:rPr>
              <a:t>5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89f5a8beb4_0_6"/>
          <p:cNvSpPr/>
          <p:nvPr/>
        </p:nvSpPr>
        <p:spPr>
          <a:xfrm>
            <a:off x="5823588" y="2995050"/>
            <a:ext cx="3046500" cy="793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PV = </a:t>
            </a:r>
            <a:r>
              <a:rPr lang="iw-IL" sz="3200">
                <a:solidFill>
                  <a:schemeClr val="lt1"/>
                </a:solidFill>
              </a:rPr>
              <a:t>100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89f5a8beb4_0_6"/>
          <p:cNvSpPr/>
          <p:nvPr/>
        </p:nvSpPr>
        <p:spPr>
          <a:xfrm>
            <a:off x="1360550" y="2962275"/>
            <a:ext cx="2880000" cy="2022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iw-IL" sz="3200" u="sng">
                <a:solidFill>
                  <a:schemeClr val="lt1"/>
                </a:solidFill>
              </a:rPr>
              <a:t>100</a:t>
            </a:r>
            <a:endParaRPr sz="32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0.05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2000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13" name="Google Shape;313;g89f5a8beb4_0_6"/>
          <p:cNvSpPr txBox="1">
            <a:spLocks noGrp="1"/>
          </p:cNvSpPr>
          <p:nvPr>
            <p:ph type="body" idx="1"/>
          </p:nvPr>
        </p:nvSpPr>
        <p:spPr>
          <a:xfrm>
            <a:off x="1874276" y="112375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7.3.3 حساب القيمة الحالية PV لسلسلة دفعات لا نهائية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a0534acc8_0_948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19" name="Google Shape;319;g8a0534acc8_0_948"/>
          <p:cNvSpPr txBox="1">
            <a:spLocks noGrp="1"/>
          </p:cNvSpPr>
          <p:nvPr>
            <p:ph type="body" idx="1"/>
          </p:nvPr>
        </p:nvSpPr>
        <p:spPr>
          <a:xfrm>
            <a:off x="10297675" y="1735025"/>
            <a:ext cx="11217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320" name="Google Shape;320;g8a0534acc8_0_948"/>
          <p:cNvSpPr txBox="1">
            <a:spLocks noGrp="1"/>
          </p:cNvSpPr>
          <p:nvPr>
            <p:ph type="body" idx="2"/>
          </p:nvPr>
        </p:nvSpPr>
        <p:spPr>
          <a:xfrm>
            <a:off x="-420825" y="1569548"/>
            <a:ext cx="11161500" cy="20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</a:rPr>
              <a:t>لأحد العمال في مصنع معيّن عرضوا عليه خيارين:</a:t>
            </a:r>
            <a:endParaRPr sz="2300">
              <a:solidFill>
                <a:srgbClr val="00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أخذ مكافأة بمبلغ 50000 بنهاية كل سنة لمدة خمس سنوات.</a:t>
            </a:r>
            <a:endParaRPr sz="2000">
              <a:solidFill>
                <a:srgbClr val="000000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أخذ مكافأة بمبلغ 240000 بعد سنة. 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على فرض أنّ الفائدة السنويّة هي 5%.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</a:rPr>
              <a:t>أيّ الخيارين أفضل؟</a:t>
            </a:r>
            <a:endParaRPr sz="2300">
              <a:solidFill>
                <a:srgbClr val="000000"/>
              </a:solidFill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8a0534acc8_0_948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8a0534acc8_0_948"/>
          <p:cNvSpPr/>
          <p:nvPr/>
        </p:nvSpPr>
        <p:spPr>
          <a:xfrm>
            <a:off x="8633375" y="4132025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المعطيات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8a0534acc8_0_948"/>
          <p:cNvSpPr/>
          <p:nvPr/>
        </p:nvSpPr>
        <p:spPr>
          <a:xfrm>
            <a:off x="5010590" y="5927154"/>
            <a:ext cx="3046500" cy="541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8a0534acc8_0_948"/>
          <p:cNvSpPr/>
          <p:nvPr/>
        </p:nvSpPr>
        <p:spPr>
          <a:xfrm>
            <a:off x="807913" y="3591550"/>
            <a:ext cx="3046500" cy="793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/>
              <a:t>PV = 216474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8a0534acc8_0_948"/>
          <p:cNvSpPr/>
          <p:nvPr/>
        </p:nvSpPr>
        <p:spPr>
          <a:xfrm>
            <a:off x="974413" y="4446654"/>
            <a:ext cx="2880000" cy="2022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= 228571 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326" name="Google Shape;326;g8a0534acc8_0_948"/>
          <p:cNvSpPr txBox="1">
            <a:spLocks noGrp="1"/>
          </p:cNvSpPr>
          <p:nvPr>
            <p:ph type="body" idx="1"/>
          </p:nvPr>
        </p:nvSpPr>
        <p:spPr>
          <a:xfrm>
            <a:off x="1874276" y="112375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7.3.3 حساب القيمة الحالية PV لسلسلة دفعات لا نهائية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a0534acc8_0_962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32" name="Google Shape;332;g8a0534acc8_0_962"/>
          <p:cNvSpPr txBox="1">
            <a:spLocks noGrp="1"/>
          </p:cNvSpPr>
          <p:nvPr>
            <p:ph type="body" idx="1"/>
          </p:nvPr>
        </p:nvSpPr>
        <p:spPr>
          <a:xfrm>
            <a:off x="9141775" y="1735025"/>
            <a:ext cx="2277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الخيار الأول</a:t>
            </a:r>
            <a:endParaRPr sz="2800"/>
          </a:p>
        </p:txBody>
      </p:sp>
      <p:sp>
        <p:nvSpPr>
          <p:cNvPr id="333" name="Google Shape;333;g8a0534acc8_0_962"/>
          <p:cNvSpPr txBox="1">
            <a:spLocks noGrp="1"/>
          </p:cNvSpPr>
          <p:nvPr>
            <p:ph type="body" idx="2"/>
          </p:nvPr>
        </p:nvSpPr>
        <p:spPr>
          <a:xfrm>
            <a:off x="1243575" y="1569550"/>
            <a:ext cx="75384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أخذ مكافأة بمبلغ 50000 بنهاية كل سنة لمدة خمس سنوات.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على فرض أنّ الفائدة السنويّة هي 5%.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8a0534acc8_0_962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8a0534acc8_0_962"/>
          <p:cNvSpPr/>
          <p:nvPr/>
        </p:nvSpPr>
        <p:spPr>
          <a:xfrm>
            <a:off x="9141775" y="29022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المعطيات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8a0534acc8_0_962"/>
          <p:cNvSpPr/>
          <p:nvPr/>
        </p:nvSpPr>
        <p:spPr>
          <a:xfrm>
            <a:off x="6687875" y="2939100"/>
            <a:ext cx="19101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>
                <a:solidFill>
                  <a:srgbClr val="FFFFFF"/>
                </a:solidFill>
              </a:rPr>
              <a:t>PMT = 50000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8a0534acc8_0_962"/>
          <p:cNvSpPr/>
          <p:nvPr/>
        </p:nvSpPr>
        <p:spPr>
          <a:xfrm>
            <a:off x="581675" y="2684375"/>
            <a:ext cx="5828400" cy="34749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PMT*  </a:t>
            </a:r>
            <a:r>
              <a:rPr lang="iw-IL" sz="2800" u="sng">
                <a:solidFill>
                  <a:schemeClr val="lt1"/>
                </a:solidFill>
              </a:rPr>
              <a:t>1-(1+r)^-t</a:t>
            </a:r>
            <a:r>
              <a:rPr lang="iw-IL" sz="2800">
                <a:solidFill>
                  <a:schemeClr val="lt1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                        r     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50000*  </a:t>
            </a:r>
            <a:r>
              <a:rPr lang="iw-IL" sz="2800" u="sng">
                <a:solidFill>
                  <a:schemeClr val="lt1"/>
                </a:solidFill>
              </a:rPr>
              <a:t>1-(1.05)^-5</a:t>
            </a:r>
            <a:r>
              <a:rPr lang="iw-IL" sz="2800">
                <a:solidFill>
                  <a:schemeClr val="lt1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                        0.05     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216473.83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38" name="Google Shape;338;g8a0534acc8_0_962"/>
          <p:cNvSpPr txBox="1">
            <a:spLocks noGrp="1"/>
          </p:cNvSpPr>
          <p:nvPr>
            <p:ph type="body" idx="1"/>
          </p:nvPr>
        </p:nvSpPr>
        <p:spPr>
          <a:xfrm>
            <a:off x="1874276" y="112375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7.3.3 حساب القيمة الحالية PV لسلسلة دفعات لا نهائية</a:t>
            </a:r>
            <a:endParaRPr/>
          </a:p>
        </p:txBody>
      </p:sp>
      <p:sp>
        <p:nvSpPr>
          <p:cNvPr id="339" name="Google Shape;339;g8a0534acc8_0_962"/>
          <p:cNvSpPr/>
          <p:nvPr/>
        </p:nvSpPr>
        <p:spPr>
          <a:xfrm>
            <a:off x="6687875" y="3822050"/>
            <a:ext cx="19101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>
                <a:solidFill>
                  <a:srgbClr val="FFFFFF"/>
                </a:solidFill>
              </a:rPr>
              <a:t>t = 5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8a0534acc8_0_962"/>
          <p:cNvSpPr/>
          <p:nvPr/>
        </p:nvSpPr>
        <p:spPr>
          <a:xfrm>
            <a:off x="6687875" y="4705000"/>
            <a:ext cx="19101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>
                <a:solidFill>
                  <a:srgbClr val="FFFFFF"/>
                </a:solidFill>
              </a:rPr>
              <a:t>r = 5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8a0534acc8_0_962"/>
          <p:cNvSpPr/>
          <p:nvPr/>
        </p:nvSpPr>
        <p:spPr>
          <a:xfrm>
            <a:off x="2696025" y="3069000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8a0534acc8_0_962"/>
          <p:cNvSpPr/>
          <p:nvPr/>
        </p:nvSpPr>
        <p:spPr>
          <a:xfrm rot="10800000">
            <a:off x="4345927" y="3069002"/>
            <a:ext cx="73500" cy="720000"/>
          </a:xfrm>
          <a:prstGeom prst="leftBracket">
            <a:avLst>
              <a:gd name="adj" fmla="val 0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8a0534acc8_0_962"/>
          <p:cNvSpPr/>
          <p:nvPr/>
        </p:nvSpPr>
        <p:spPr>
          <a:xfrm>
            <a:off x="3008625" y="3985000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8a0534acc8_0_962"/>
          <p:cNvSpPr/>
          <p:nvPr/>
        </p:nvSpPr>
        <p:spPr>
          <a:xfrm rot="10800000">
            <a:off x="4848252" y="3985002"/>
            <a:ext cx="73500" cy="720000"/>
          </a:xfrm>
          <a:prstGeom prst="leftBracket">
            <a:avLst>
              <a:gd name="adj" fmla="val 0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a0534acc8_0_981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50" name="Google Shape;350;g8a0534acc8_0_981"/>
          <p:cNvSpPr txBox="1">
            <a:spLocks noGrp="1"/>
          </p:cNvSpPr>
          <p:nvPr>
            <p:ph type="body" idx="1"/>
          </p:nvPr>
        </p:nvSpPr>
        <p:spPr>
          <a:xfrm>
            <a:off x="9141775" y="1735025"/>
            <a:ext cx="2277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الخيار الثاني</a:t>
            </a:r>
            <a:endParaRPr sz="2800"/>
          </a:p>
        </p:txBody>
      </p:sp>
      <p:sp>
        <p:nvSpPr>
          <p:cNvPr id="351" name="Google Shape;351;g8a0534acc8_0_981"/>
          <p:cNvSpPr txBox="1">
            <a:spLocks noGrp="1"/>
          </p:cNvSpPr>
          <p:nvPr>
            <p:ph type="body" idx="2"/>
          </p:nvPr>
        </p:nvSpPr>
        <p:spPr>
          <a:xfrm>
            <a:off x="1243575" y="1569550"/>
            <a:ext cx="75384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أخذ مكافأة بمبلغ 240000 بعد سنة. 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على فرض أنّ الفائدة السنويّة هي 5%.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8a0534acc8_0_981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8a0534acc8_0_981"/>
          <p:cNvSpPr/>
          <p:nvPr/>
        </p:nvSpPr>
        <p:spPr>
          <a:xfrm>
            <a:off x="9141775" y="29022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المعطيات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8a0534acc8_0_981"/>
          <p:cNvSpPr/>
          <p:nvPr/>
        </p:nvSpPr>
        <p:spPr>
          <a:xfrm>
            <a:off x="6687875" y="2939100"/>
            <a:ext cx="20940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>
                <a:solidFill>
                  <a:srgbClr val="FFFFFF"/>
                </a:solidFill>
              </a:rPr>
              <a:t>FV = 240000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8a0534acc8_0_981"/>
          <p:cNvSpPr/>
          <p:nvPr/>
        </p:nvSpPr>
        <p:spPr>
          <a:xfrm>
            <a:off x="581675" y="2684375"/>
            <a:ext cx="5828400" cy="34749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   </a:t>
            </a:r>
            <a:r>
              <a:rPr lang="iw-IL" sz="2800" u="sng">
                <a:solidFill>
                  <a:schemeClr val="lt1"/>
                </a:solidFill>
              </a:rPr>
              <a:t>FV</a:t>
            </a:r>
            <a:r>
              <a:rPr lang="iw-IL" sz="2800">
                <a:solidFill>
                  <a:schemeClr val="lt1"/>
                </a:solidFill>
              </a:rPr>
              <a:t>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         (1+r)^t     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</a:t>
            </a:r>
            <a:r>
              <a:rPr lang="iw-IL" sz="2800" u="sng">
                <a:solidFill>
                  <a:schemeClr val="lt1"/>
                </a:solidFill>
              </a:rPr>
              <a:t>240000 </a:t>
            </a:r>
            <a:r>
              <a:rPr lang="iw-IL" sz="2800">
                <a:solidFill>
                  <a:schemeClr val="lt1"/>
                </a:solidFill>
              </a:rPr>
              <a:t>    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         (1.05)1</a:t>
            </a:r>
            <a:endParaRPr sz="28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228571.42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56" name="Google Shape;356;g8a0534acc8_0_981"/>
          <p:cNvSpPr txBox="1">
            <a:spLocks noGrp="1"/>
          </p:cNvSpPr>
          <p:nvPr>
            <p:ph type="body" idx="1"/>
          </p:nvPr>
        </p:nvSpPr>
        <p:spPr>
          <a:xfrm>
            <a:off x="1874276" y="112375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7.3.3 حساب القيمة الحالية PV لسلسلة دفعات لا نهائية</a:t>
            </a:r>
            <a:endParaRPr/>
          </a:p>
        </p:txBody>
      </p:sp>
      <p:sp>
        <p:nvSpPr>
          <p:cNvPr id="357" name="Google Shape;357;g8a0534acc8_0_981"/>
          <p:cNvSpPr/>
          <p:nvPr/>
        </p:nvSpPr>
        <p:spPr>
          <a:xfrm>
            <a:off x="6687875" y="3985000"/>
            <a:ext cx="20940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>
                <a:solidFill>
                  <a:srgbClr val="FFFFFF"/>
                </a:solidFill>
              </a:rPr>
              <a:t>r = 5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8a0534acc8_0_981"/>
          <p:cNvSpPr/>
          <p:nvPr/>
        </p:nvSpPr>
        <p:spPr>
          <a:xfrm>
            <a:off x="6766725" y="5030900"/>
            <a:ext cx="2094000" cy="720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200">
                <a:solidFill>
                  <a:srgbClr val="FFFFFF"/>
                </a:solidFill>
              </a:rPr>
              <a:t>t = 1</a:t>
            </a:r>
            <a:endParaRPr sz="2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8a0534acc8_0_999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364" name="Google Shape;364;g8a0534acc8_0_999"/>
          <p:cNvSpPr/>
          <p:nvPr/>
        </p:nvSpPr>
        <p:spPr>
          <a:xfrm>
            <a:off x="12279398" y="0"/>
            <a:ext cx="22776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8a0534acc8_0_999"/>
          <p:cNvSpPr/>
          <p:nvPr/>
        </p:nvSpPr>
        <p:spPr>
          <a:xfrm>
            <a:off x="2132500" y="2551550"/>
            <a:ext cx="3144000" cy="25923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الخيار الثاني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228571.42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66" name="Google Shape;366;g8a0534acc8_0_999"/>
          <p:cNvSpPr txBox="1">
            <a:spLocks noGrp="1"/>
          </p:cNvSpPr>
          <p:nvPr>
            <p:ph type="body" idx="1"/>
          </p:nvPr>
        </p:nvSpPr>
        <p:spPr>
          <a:xfrm>
            <a:off x="1874276" y="112375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7.3.3 حساب القيمة الحالية PV لسلسلة دفعات لا نهائية</a:t>
            </a:r>
            <a:endParaRPr/>
          </a:p>
        </p:txBody>
      </p:sp>
      <p:sp>
        <p:nvSpPr>
          <p:cNvPr id="367" name="Google Shape;367;g8a0534acc8_0_999"/>
          <p:cNvSpPr/>
          <p:nvPr/>
        </p:nvSpPr>
        <p:spPr>
          <a:xfrm>
            <a:off x="7481725" y="2551550"/>
            <a:ext cx="3144000" cy="25923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الخيار الأول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2800">
                <a:solidFill>
                  <a:schemeClr val="lt1"/>
                </a:solidFill>
              </a:rPr>
              <a:t>PV = 216473.83</a:t>
            </a:r>
            <a:endParaRPr sz="2800">
              <a:solidFill>
                <a:schemeClr val="lt1"/>
              </a:solidFill>
            </a:endParaRPr>
          </a:p>
        </p:txBody>
      </p:sp>
      <p:cxnSp>
        <p:nvCxnSpPr>
          <p:cNvPr id="368" name="Google Shape;368;g8a0534acc8_0_999"/>
          <p:cNvCxnSpPr/>
          <p:nvPr/>
        </p:nvCxnSpPr>
        <p:spPr>
          <a:xfrm>
            <a:off x="5729775" y="2868225"/>
            <a:ext cx="1231800" cy="717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9" name="Google Shape;369;g8a0534acc8_0_999"/>
          <p:cNvCxnSpPr/>
          <p:nvPr/>
        </p:nvCxnSpPr>
        <p:spPr>
          <a:xfrm flipH="1">
            <a:off x="5855163" y="3585225"/>
            <a:ext cx="1047900" cy="717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53;p2">
            <a:extLst>
              <a:ext uri="{FF2B5EF4-FFF2-40B4-BE49-F238E27FC236}">
                <a16:creationId xmlns:a16="http://schemas.microsoft.com/office/drawing/2014/main" id="{8E6E8A45-9DBD-45C9-B946-A14195CC5240}"/>
              </a:ext>
            </a:extLst>
          </p:cNvPr>
          <p:cNvSpPr txBox="1">
            <a:spLocks/>
          </p:cNvSpPr>
          <p:nvPr/>
        </p:nvSpPr>
        <p:spPr>
          <a:xfrm>
            <a:off x="696000" y="1480843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AE" dirty="0"/>
              <a:t>(القيمة الحالية</a:t>
            </a:r>
            <a:r>
              <a:rPr lang="en-US" dirty="0"/>
              <a:t>PV (</a:t>
            </a:r>
          </a:p>
        </p:txBody>
      </p:sp>
      <p:sp>
        <p:nvSpPr>
          <p:cNvPr id="36" name="Google Shape;154;p2">
            <a:extLst>
              <a:ext uri="{FF2B5EF4-FFF2-40B4-BE49-F238E27FC236}">
                <a16:creationId xmlns:a16="http://schemas.microsoft.com/office/drawing/2014/main" id="{D15D5902-1086-47E5-BA0B-B963E9B17073}"/>
              </a:ext>
            </a:extLst>
          </p:cNvPr>
          <p:cNvSpPr txBox="1">
            <a:spLocks/>
          </p:cNvSpPr>
          <p:nvPr/>
        </p:nvSpPr>
        <p:spPr>
          <a:xfrm>
            <a:off x="696000" y="2906639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34" indent="-342934">
              <a:spcAft>
                <a:spcPts val="600"/>
              </a:spcAft>
            </a:pPr>
            <a:r>
              <a:rPr lang="ar-AE" dirty="0"/>
              <a:t>(ادارة واقتصاد 70% -تمويل- )</a:t>
            </a:r>
          </a:p>
        </p:txBody>
      </p:sp>
      <p:sp>
        <p:nvSpPr>
          <p:cNvPr id="37" name="Google Shape;155;p2">
            <a:extLst>
              <a:ext uri="{FF2B5EF4-FFF2-40B4-BE49-F238E27FC236}">
                <a16:creationId xmlns:a16="http://schemas.microsoft.com/office/drawing/2014/main" id="{AAE1E384-DB5B-4DD3-8CDA-26CD37CF4F95}"/>
              </a:ext>
            </a:extLst>
          </p:cNvPr>
          <p:cNvSpPr txBox="1">
            <a:spLocks/>
          </p:cNvSpPr>
          <p:nvPr/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/>
            <a:r>
              <a:rPr lang="he-IL"/>
              <a:t>שם המורה:</a:t>
            </a:r>
            <a:r>
              <a:rPr lang="ar-AE"/>
              <a:t>عزالدين اشتية</a:t>
            </a:r>
          </a:p>
        </p:txBody>
      </p:sp>
      <p:sp>
        <p:nvSpPr>
          <p:cNvPr id="38" name="Google Shape;156;p2">
            <a:extLst>
              <a:ext uri="{FF2B5EF4-FFF2-40B4-BE49-F238E27FC236}">
                <a16:creationId xmlns:a16="http://schemas.microsoft.com/office/drawing/2014/main" id="{6D4E9BA4-304F-4AD9-AA13-1441F8A288F1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שקופית זו היא חובה</a:t>
            </a: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57;p2">
            <a:extLst>
              <a:ext uri="{FF2B5EF4-FFF2-40B4-BE49-F238E27FC236}">
                <a16:creationId xmlns:a16="http://schemas.microsoft.com/office/drawing/2014/main" id="{5303E05C-7D94-4679-9F39-718A709E00D7}"/>
              </a:ext>
            </a:extLst>
          </p:cNvPr>
          <p:cNvSpPr/>
          <p:nvPr/>
        </p:nvSpPr>
        <p:spPr>
          <a:xfrm>
            <a:off x="12279398" y="1450917"/>
            <a:ext cx="2277745" cy="363144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יש לכתוב את שם השיעור, המקצוע ושם המורה בשפה </a:t>
            </a:r>
            <a:r>
              <a:rPr lang="iw-IL" sz="1800" b="1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הערבית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(ניתן להוסיף את הטקסט גם בשפה העברית אם תעדיפו)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8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6173" y="895"/>
            <a:ext cx="3241545" cy="183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8"/>
          <p:cNvSpPr txBox="1"/>
          <p:nvPr/>
        </p:nvSpPr>
        <p:spPr>
          <a:xfrm>
            <a:off x="1433040" y="3016222"/>
            <a:ext cx="10387979" cy="1815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88" rIns="91409" bIns="45688" anchor="t" anchorCtr="0">
            <a:noAutofit/>
          </a:bodyPr>
          <a:lstStyle/>
          <a:p>
            <a:pPr marL="897287" algn="r" rtl="1"/>
            <a:r>
              <a:rPr lang="en" sz="2800" dirty="0">
                <a:solidFill>
                  <a:srgbClr val="192A72"/>
                </a:solidFill>
                <a:latin typeface="+mj-lt"/>
                <a:ea typeface="Varela Round"/>
                <a:cs typeface="Varela Round" panose="00000500000000000000" pitchFamily="2" charset="-79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dirty="0">
              <a:solidFill>
                <a:srgbClr val="192A72"/>
              </a:solidFill>
              <a:latin typeface="+mj-lt"/>
              <a:ea typeface="Varela Round"/>
              <a:cs typeface="Varela Round" panose="00000500000000000000" pitchFamily="2" charset="-79"/>
              <a:sym typeface="Varela Round"/>
            </a:endParaRPr>
          </a:p>
        </p:txBody>
      </p:sp>
      <p:sp>
        <p:nvSpPr>
          <p:cNvPr id="317" name="Google Shape;317;p48"/>
          <p:cNvSpPr/>
          <p:nvPr/>
        </p:nvSpPr>
        <p:spPr>
          <a:xfrm>
            <a:off x="1590" y="1838891"/>
            <a:ext cx="12188837" cy="76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9" tIns="45688" rIns="91409" bIns="45688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3200" b="1" dirty="0">
                <a:solidFill>
                  <a:srgbClr val="192A72"/>
                </a:solidFill>
                <a:latin typeface="+mj-lt"/>
                <a:ea typeface="Varela Round"/>
                <a:cs typeface="Varela Round" panose="00000500000000000000" pitchFamily="2" charset="-79"/>
                <a:sym typeface="Varela Round"/>
              </a:rPr>
              <a:t>שימוש ביצירות מוגנות בזכויות יוצרים ואיתור בעלי זכויות </a:t>
            </a:r>
            <a:endParaRPr sz="1467" dirty="0">
              <a:latin typeface="+mj-lt"/>
              <a:cs typeface="Varela Round" panose="00000500000000000000" pitchFamily="2" charset="-79"/>
            </a:endParaRPr>
          </a:p>
        </p:txBody>
      </p:sp>
      <p:sp>
        <p:nvSpPr>
          <p:cNvPr id="318" name="Google Shape;318;p48"/>
          <p:cNvSpPr txBox="1">
            <a:spLocks noGrp="1"/>
          </p:cNvSpPr>
          <p:nvPr>
            <p:ph type="sldNum" idx="12"/>
          </p:nvPr>
        </p:nvSpPr>
        <p:spPr>
          <a:xfrm>
            <a:off x="11409840" y="6333135"/>
            <a:ext cx="731496" cy="525000"/>
          </a:xfrm>
          <a:prstGeom prst="rect">
            <a:avLst/>
          </a:prstGeom>
        </p:spPr>
        <p:txBody>
          <a:bodyPr spcFirstLastPara="1" vert="horz" wrap="square" lIns="68575" tIns="34275" rIns="68575" bIns="34275" rtlCol="1" anchor="t" anchorCtr="0">
            <a:noAutofit/>
          </a:bodyPr>
          <a:lstStyle>
            <a:defPPr>
              <a:defRPr lang="he-IL"/>
            </a:defPPr>
            <a:lvl1pPr marL="0" lvl="0" algn="l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lvl="1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lvl="2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lvl="3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lvl="4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lvl="5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lvl="6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lvl="7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lvl="8" algn="r" defTabSz="914400" rtl="1" eaLnBrk="1" latinLnBrk="0" hangingPunct="1">
              <a:buNone/>
              <a:defRPr sz="1333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00000000-1234-1234-1234-123412341234}" type="slidenum">
              <a:rPr lang="en" smtClean="0"/>
              <a:pPr algn="r" rtl="0"/>
              <a:t>20</a:t>
            </a:fld>
            <a:endParaRPr sz="1467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510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</a:pPr>
            <a:r>
              <a:rPr lang="iw-IL"/>
              <a:t>ماذا سنتعلم اليوم؟</a:t>
            </a:r>
            <a:endParaRPr/>
          </a:p>
        </p:txBody>
      </p:sp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/>
              <a:t>7.3.1 حساب القيمة الحالية لمبلغ لمرة واحدة</a:t>
            </a:r>
            <a:endParaRPr/>
          </a:p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/>
              <a:t>7.3.2 </a:t>
            </a:r>
            <a:r>
              <a:rPr lang="iw-IL">
                <a:solidFill>
                  <a:schemeClr val="dk1"/>
                </a:solidFill>
              </a:rPr>
              <a:t>حساب القيمة الحالية لسلسلة دفعات نهائية </a:t>
            </a:r>
            <a:endParaRPr>
              <a:solidFill>
                <a:schemeClr val="dk1"/>
              </a:solidFill>
            </a:endParaRPr>
          </a:p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>
                <a:solidFill>
                  <a:schemeClr val="dk1"/>
                </a:solidFill>
              </a:rPr>
              <a:t>7.3.3 حساب القيمة الحالية لسلسلة دفعات لا نهائية</a:t>
            </a:r>
            <a:endParaRPr>
              <a:solidFill>
                <a:schemeClr val="dk1"/>
              </a:solidFill>
            </a:endParaRPr>
          </a:p>
          <a:p>
            <a:pPr marL="342934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פרטו בשקופית זו את נושאי הלימוד של השיעור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ctrTitle"/>
          </p:nvPr>
        </p:nvSpPr>
        <p:spPr>
          <a:xfrm>
            <a:off x="696000" y="1959646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iw-IL" sz="6101" dirty="0"/>
              <a:t>(7.3.1 حساب القيمة الحالية لمرة واحدة)</a:t>
            </a:r>
            <a:endParaRPr sz="6101" dirty="0"/>
          </a:p>
        </p:txBody>
      </p:sp>
      <p:sp>
        <p:nvSpPr>
          <p:cNvPr id="170" name="Google Shape;170;p4"/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(אין צורך להשאיר את הכיתובים "שם הפרק" , "כותרת משנה",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Font typeface="Arial"/>
              <a:buNone/>
            </a:pPr>
            <a:r>
              <a:rPr lang="iw-IL" sz="3400">
                <a:solidFill>
                  <a:srgbClr val="351C75"/>
                </a:solidFill>
                <a:latin typeface="+mn-lt"/>
              </a:rPr>
              <a:t>7.3.1 حساب القيمة الحالية PV لمرة واحدة</a:t>
            </a:r>
            <a:endParaRPr sz="4800">
              <a:solidFill>
                <a:srgbClr val="351C75"/>
              </a:solidFill>
              <a:latin typeface="+mn-lt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>
                <a:latin typeface="+mn-lt"/>
              </a:rPr>
              <a:t>7.2.1 ما هي القيمة الحالية PV</a:t>
            </a:r>
            <a:endParaRPr>
              <a:latin typeface="+mn-lt"/>
            </a:endParaRPr>
          </a:p>
        </p:txBody>
      </p:sp>
      <p:sp>
        <p:nvSpPr>
          <p:cNvPr id="178" name="Google Shape;178;p5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3100" dirty="0">
                <a:latin typeface="+mn-lt"/>
                <a:ea typeface="Calibri"/>
                <a:cs typeface="Calibri"/>
                <a:sym typeface="Calibri"/>
              </a:rPr>
              <a:t>هي المبلغ المطلوب استثماره اليوم لعدد فترات معروفة (t) ، مع سعر فائدة اسمية (r) من أجل الحصول على مبلغ مالي محدد في المستقبل (FV).</a:t>
            </a:r>
            <a:endParaRPr sz="4600" dirty="0">
              <a:latin typeface="+mn-lt"/>
              <a:ea typeface="Calibri"/>
              <a:cs typeface="Calibri"/>
              <a:sym typeface="Calibri"/>
            </a:endParaRPr>
          </a:p>
          <a:p>
            <a:pPr marL="268287" lvl="0" indent="0" algn="just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4600" dirty="0"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46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פריסה 1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7.3.1 حساب القيمة الحالية PV لمرة واحدة</a:t>
            </a:r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39781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026925" y="3162975"/>
            <a:ext cx="3921600" cy="12087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   </a:t>
            </a:r>
            <a:r>
              <a:rPr lang="iw-IL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w-IL" sz="3200" u="sng">
                <a:solidFill>
                  <a:schemeClr val="lt1"/>
                </a:solidFill>
              </a:rPr>
              <a:t>FV</a:t>
            </a:r>
            <a:r>
              <a:rPr lang="iw-IL" sz="3200">
                <a:solidFill>
                  <a:schemeClr val="lt1"/>
                </a:solidFill>
              </a:rPr>
              <a:t> </a:t>
            </a:r>
            <a:endParaRPr sz="32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            (1+r)^t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170100" y="196565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FV القيمة المستقبلية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170100" y="2962263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PV القيمة الحالية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5170100" y="39589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نسبة الفائدة الاسمية عن الفترة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5170100" y="4955525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عدد مرات احتساب الفائدة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1076446" y="389346"/>
            <a:ext cx="1062154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515273" y="1569546"/>
            <a:ext cx="11161453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 sz="2800"/>
              <a:t>مثال</a:t>
            </a:r>
            <a:endParaRPr sz="2800"/>
          </a:p>
        </p:txBody>
      </p:sp>
      <p:sp>
        <p:nvSpPr>
          <p:cNvPr id="201" name="Google Shape;201;p14"/>
          <p:cNvSpPr txBox="1">
            <a:spLocks noGrp="1"/>
          </p:cNvSpPr>
          <p:nvPr>
            <p:ph type="body" idx="2"/>
          </p:nvPr>
        </p:nvSpPr>
        <p:spPr>
          <a:xfrm>
            <a:off x="516850" y="2102300"/>
            <a:ext cx="111615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2400"/>
              <a:buNone/>
            </a:pPr>
            <a:r>
              <a:rPr lang="iw-IL" sz="2500" dirty="0">
                <a:latin typeface="Calibri"/>
                <a:ea typeface="Calibri"/>
                <a:cs typeface="Calibri"/>
                <a:sym typeface="Calibri"/>
              </a:rPr>
              <a:t>ما هو المبلغ الواجب استثماره اليوم في حساب ادخار من اجل الحصول على مبلغ 10000 شيكل بعد مرور 5 سنوات اذا كانت نسبة الفائدة 4%؟</a:t>
            </a:r>
            <a:endParaRPr sz="3500" dirty="0"/>
          </a:p>
        </p:txBody>
      </p:sp>
      <p:sp>
        <p:nvSpPr>
          <p:cNvPr id="202" name="Google Shape;202;p14"/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מחקו שקופית זו בסיום הכנת המצגת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9479050" y="3069000"/>
            <a:ext cx="22776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المعطيات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5823625" y="4717800"/>
            <a:ext cx="3046500" cy="541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= 4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5823625" y="3982575"/>
            <a:ext cx="3046500" cy="541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= 5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5823588" y="2995050"/>
            <a:ext cx="3046500" cy="793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FV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10000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/>
          <p:nvPr/>
        </p:nvSpPr>
        <p:spPr>
          <a:xfrm>
            <a:off x="1076446" y="2981845"/>
            <a:ext cx="3921600" cy="34218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PV</a:t>
            </a:r>
            <a:r>
              <a:rPr lang="iw-IL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   </a:t>
            </a:r>
            <a:r>
              <a:rPr lang="iw-IL" sz="3200" b="0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iw-IL" sz="3200" u="sng" dirty="0">
                <a:solidFill>
                  <a:schemeClr val="lt1"/>
                </a:solidFill>
              </a:rPr>
              <a:t>FV</a:t>
            </a:r>
            <a:r>
              <a:rPr lang="iw-IL" sz="3200" dirty="0">
                <a:solidFill>
                  <a:schemeClr val="lt1"/>
                </a:solidFill>
              </a:rPr>
              <a:t> </a:t>
            </a:r>
            <a:endParaRPr sz="32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            (1+r)^t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PV=    </a:t>
            </a:r>
            <a:r>
              <a:rPr lang="iw-IL" sz="3200" u="sng" dirty="0">
                <a:solidFill>
                  <a:schemeClr val="lt1"/>
                </a:solidFill>
              </a:rPr>
              <a:t>  10000</a:t>
            </a:r>
            <a:endParaRPr sz="3200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            (1+0.05)^4</a:t>
            </a:r>
            <a:endParaRPr sz="3200" dirty="0">
              <a:solidFill>
                <a:schemeClr val="lt1"/>
              </a:solidFill>
            </a:endParaRPr>
          </a:p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dirty="0">
                <a:solidFill>
                  <a:schemeClr val="lt1"/>
                </a:solidFill>
              </a:rPr>
              <a:t>PV=    8219.27</a:t>
            </a: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208" name="Google Shape;208;p14"/>
          <p:cNvSpPr txBox="1">
            <a:spLocks noGrp="1"/>
          </p:cNvSpPr>
          <p:nvPr>
            <p:ph type="body" idx="1"/>
          </p:nvPr>
        </p:nvSpPr>
        <p:spPr>
          <a:xfrm>
            <a:off x="2222026" y="112375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7.3.1 حساب القيمة الحالية PV لمرة واحدة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9f5a8beb4_0_30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14" name="Google Shape;214;g89f5a8beb4_0_30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7.3.2 حساب القيمة الحالية PV لسلسلة دفعات نهائية</a:t>
            </a:r>
            <a:endParaRPr/>
          </a:p>
        </p:txBody>
      </p:sp>
      <p:sp>
        <p:nvSpPr>
          <p:cNvPr id="215" name="Google Shape;215;g89f5a8beb4_0_30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216" name="Google Shape;216;g89f5a8beb4_0_30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89f5a8beb4_0_30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89f5a8beb4_0_30"/>
          <p:cNvSpPr/>
          <p:nvPr/>
        </p:nvSpPr>
        <p:spPr>
          <a:xfrm>
            <a:off x="588350" y="2933525"/>
            <a:ext cx="4387500" cy="20220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>
                <a:solidFill>
                  <a:schemeClr val="lt1"/>
                </a:solidFill>
              </a:rPr>
              <a:t>PV 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 PMT*  </a:t>
            </a:r>
            <a:r>
              <a:rPr lang="iw-IL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1-(1+r)^-t</a:t>
            </a: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r      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89f5a8beb4_0_30"/>
          <p:cNvSpPr/>
          <p:nvPr/>
        </p:nvSpPr>
        <p:spPr>
          <a:xfrm>
            <a:off x="5170100" y="196565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FV القيمة المستقبلية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89f5a8beb4_0_30"/>
          <p:cNvSpPr/>
          <p:nvPr/>
        </p:nvSpPr>
        <p:spPr>
          <a:xfrm>
            <a:off x="5170100" y="2962263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PMT قيمة الدفعة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89f5a8beb4_0_30"/>
          <p:cNvSpPr/>
          <p:nvPr/>
        </p:nvSpPr>
        <p:spPr>
          <a:xfrm>
            <a:off x="5170100" y="39589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 نسبة الفائدة الاسمية عن الفترة الواحدة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89f5a8beb4_0_30"/>
          <p:cNvSpPr/>
          <p:nvPr/>
        </p:nvSpPr>
        <p:spPr>
          <a:xfrm>
            <a:off x="5170100" y="4955525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 عدد مرات احتساب الفائدة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89f5a8beb4_0_30"/>
          <p:cNvSpPr/>
          <p:nvPr/>
        </p:nvSpPr>
        <p:spPr>
          <a:xfrm>
            <a:off x="2832850" y="3584525"/>
            <a:ext cx="73500" cy="720000"/>
          </a:xfrm>
          <a:prstGeom prst="leftBracket">
            <a:avLst>
              <a:gd name="adj" fmla="val 8333"/>
            </a:avLst>
          </a:prstGeom>
          <a:solidFill>
            <a:srgbClr val="12B4BC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89f5a8beb4_0_30"/>
          <p:cNvSpPr/>
          <p:nvPr/>
        </p:nvSpPr>
        <p:spPr>
          <a:xfrm>
            <a:off x="4755250" y="3584525"/>
            <a:ext cx="73500" cy="720000"/>
          </a:xfrm>
          <a:prstGeom prst="rightBracket">
            <a:avLst>
              <a:gd name="adj" fmla="val 8333"/>
            </a:avLst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9f5a8beb4_0_49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5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iw-IL">
                <a:solidFill>
                  <a:schemeClr val="dk1"/>
                </a:solidFill>
              </a:rPr>
              <a:t>7. التمويل</a:t>
            </a:r>
            <a:endParaRPr/>
          </a:p>
        </p:txBody>
      </p:sp>
      <p:sp>
        <p:nvSpPr>
          <p:cNvPr id="230" name="Google Shape;230;g89f5a8beb4_0_49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5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6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</a:pPr>
            <a:r>
              <a:rPr lang="iw-IL"/>
              <a:t>7.3.2 حساب القيمة الحالية PV لسلسلة دفعات نهائية</a:t>
            </a:r>
            <a:endParaRPr/>
          </a:p>
        </p:txBody>
      </p:sp>
      <p:sp>
        <p:nvSpPr>
          <p:cNvPr id="231" name="Google Shape;231;g89f5a8beb4_0_49"/>
          <p:cNvSpPr txBox="1">
            <a:spLocks noGrp="1"/>
          </p:cNvSpPr>
          <p:nvPr>
            <p:ph type="body" idx="2"/>
          </p:nvPr>
        </p:nvSpPr>
        <p:spPr>
          <a:xfrm>
            <a:off x="1026925" y="1710450"/>
            <a:ext cx="102921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978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232" name="Google Shape;232;g89f5a8beb4_0_49"/>
          <p:cNvSpPr/>
          <p:nvPr/>
        </p:nvSpPr>
        <p:spPr>
          <a:xfrm>
            <a:off x="12313717" y="1533283"/>
            <a:ext cx="2531700" cy="4520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את השקופית הזו תוכלו לשכפל, על מנת ליצור שקופיות נוספות הזהות לה – אליהן תוכלו להכניס את התכנים.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כדי לשכפל אותה, לחצו עליה 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קליק ימיני 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בתפריט השקופיות בצד ובחרו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שכפל שקופית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או "</a:t>
            </a: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Duplicate Slide</a:t>
            </a: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(מחקו ריבוע זה לאחר הקריאה)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89f5a8beb4_0_49"/>
          <p:cNvSpPr/>
          <p:nvPr/>
        </p:nvSpPr>
        <p:spPr>
          <a:xfrm>
            <a:off x="12300270" y="0"/>
            <a:ext cx="2558700" cy="14388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פריסה 3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(הפריסות שונות זו מזו במיקום תיבות הטקסט וגרפיקת הרקע, </a:t>
            </a:r>
            <a:b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ותוכלו לגוון ביניהן)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89f5a8beb4_0_49"/>
          <p:cNvSpPr/>
          <p:nvPr/>
        </p:nvSpPr>
        <p:spPr>
          <a:xfrm>
            <a:off x="8714900" y="2402788"/>
            <a:ext cx="2114400" cy="10254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iw-IL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ملاحظة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89f5a8beb4_0_49"/>
          <p:cNvSpPr/>
          <p:nvPr/>
        </p:nvSpPr>
        <p:spPr>
          <a:xfrm>
            <a:off x="2283500" y="2402788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مبالغ</a:t>
            </a:r>
            <a:r>
              <a:rPr lang="iw-IL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الدفع</a:t>
            </a:r>
            <a:r>
              <a:rPr lang="iw-IL" sz="1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w-I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متساوية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89f5a8beb4_0_49"/>
          <p:cNvSpPr/>
          <p:nvPr/>
        </p:nvSpPr>
        <p:spPr>
          <a:xfrm>
            <a:off x="2283500" y="3650100"/>
            <a:ext cx="5659200" cy="72000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w-I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الفارق الزمني بين الدفعة والدفعة متساوي وثابت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1476</Words>
  <Application>Microsoft Office PowerPoint</Application>
  <PresentationFormat>Widescreen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Varela Round</vt:lpstr>
      <vt:lpstr>ערכת נושא Office</vt:lpstr>
      <vt:lpstr>מערכת שידורים לאומית</vt:lpstr>
      <vt:lpstr>PowerPoint Presentation</vt:lpstr>
      <vt:lpstr>ماذا سنتعلم اليوم؟</vt:lpstr>
      <vt:lpstr>(7.3.1 حساب القيمة الحالية لمرة واحدة)</vt:lpstr>
      <vt:lpstr>7.3.1 حساب القيمة الحالية PV لمرة واحدة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PowerPoint Presentation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7. التمويل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 Mano</cp:lastModifiedBy>
  <cp:revision>1</cp:revision>
  <dcterms:created xsi:type="dcterms:W3CDTF">2020-03-15T19:13:03Z</dcterms:created>
  <dcterms:modified xsi:type="dcterms:W3CDTF">2020-06-24T16:00:45Z</dcterms:modified>
</cp:coreProperties>
</file>