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43"/>
  </p:notesMasterIdLst>
  <p:sldIdLst>
    <p:sldId id="257" r:id="rId5"/>
    <p:sldId id="262" r:id="rId6"/>
    <p:sldId id="356" r:id="rId7"/>
    <p:sldId id="423" r:id="rId8"/>
    <p:sldId id="424" r:id="rId9"/>
    <p:sldId id="425" r:id="rId10"/>
    <p:sldId id="426" r:id="rId11"/>
    <p:sldId id="427" r:id="rId12"/>
    <p:sldId id="428" r:id="rId13"/>
    <p:sldId id="430" r:id="rId14"/>
    <p:sldId id="431" r:id="rId15"/>
    <p:sldId id="410" r:id="rId16"/>
    <p:sldId id="40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438" r:id="rId31"/>
    <p:sldId id="432" r:id="rId32"/>
    <p:sldId id="433" r:id="rId33"/>
    <p:sldId id="434" r:id="rId34"/>
    <p:sldId id="435" r:id="rId35"/>
    <p:sldId id="436" r:id="rId36"/>
    <p:sldId id="437" r:id="rId37"/>
    <p:sldId id="411" r:id="rId38"/>
    <p:sldId id="420" r:id="rId39"/>
    <p:sldId id="421" r:id="rId40"/>
    <p:sldId id="422" r:id="rId41"/>
    <p:sldId id="291" r:id="rId42"/>
  </p:sldIdLst>
  <p:sldSz cx="12190413" cy="6858000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a Aizenberg" initials="M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279A58-0300-4E36-B325-A0B25BEF2805}" v="109" dt="2020-05-25T22:11:25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830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B806C677-02AE-46F1-BD04-7A7004A3FE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5F8139F3-D22B-4DC2-B1B0-095E6F2DD2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D9A3658-805D-45FD-9BB5-09CFF0AC27BF}" type="datetimeFigureOut">
              <a:rPr lang="he-IL"/>
              <a:pPr>
                <a:defRPr/>
              </a:pPr>
              <a:t>ט"ו/אלול/תשפ"ב</a:t>
            </a:fld>
            <a:endParaRPr lang="he-IL"/>
          </a:p>
        </p:txBody>
      </p:sp>
      <p:sp>
        <p:nvSpPr>
          <p:cNvPr id="4" name="מציין מיקום של תמונת שקופית 3">
            <a:extLst>
              <a:ext uri="{FF2B5EF4-FFF2-40B4-BE49-F238E27FC236}">
                <a16:creationId xmlns:a16="http://schemas.microsoft.com/office/drawing/2014/main" id="{51E628CC-8AE4-489F-8931-AFA8AD3CCE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מציין מיקום של הערות 4">
            <a:extLst>
              <a:ext uri="{FF2B5EF4-FFF2-40B4-BE49-F238E27FC236}">
                <a16:creationId xmlns:a16="http://schemas.microsoft.com/office/drawing/2014/main" id="{D715C3CC-CE9A-4560-8877-DF949AFBD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4FCF810-A9C8-48ED-BE87-520FF0BE1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39A7DB6-6357-4189-B76F-23CF91854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2EFAEAE3-EC39-431B-8CEC-6FA846A889CA}" type="slidenum">
              <a:rPr lang="he-IL" altLang="he-IL"/>
              <a:pPr/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51;g37bb09f989_0_0:notes">
            <a:extLst>
              <a:ext uri="{FF2B5EF4-FFF2-40B4-BE49-F238E27FC236}">
                <a16:creationId xmlns:a16="http://schemas.microsoft.com/office/drawing/2014/main" id="{13C50258-F61E-4AE4-9D5F-43C25F7DBF9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Google Shape;52;g37bb09f989_0_0:notes">
            <a:extLst>
              <a:ext uri="{FF2B5EF4-FFF2-40B4-BE49-F238E27FC236}">
                <a16:creationId xmlns:a16="http://schemas.microsoft.com/office/drawing/2014/main" id="{3462A8BF-B8E6-4257-8C4A-6FFBA24027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algn="l" rtl="0" eaLnBrk="1" hangingPunct="1">
              <a:spcBef>
                <a:spcPct val="0"/>
              </a:spcBef>
            </a:pPr>
            <a:endParaRPr lang="he-IL" alt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9189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08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8AFB81CF-1E96-4526-B517-0084EFA5D371}"/>
              </a:ext>
            </a:extLst>
          </p:cNvPr>
          <p:cNvSpPr/>
          <p:nvPr userDrawn="1"/>
        </p:nvSpPr>
        <p:spPr>
          <a:xfrm>
            <a:off x="-669925" y="6569075"/>
            <a:ext cx="2624138" cy="45878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D02C7EE4-153C-4CEA-A2BF-245462CD75BB}"/>
              </a:ext>
            </a:extLst>
          </p:cNvPr>
          <p:cNvSpPr/>
          <p:nvPr userDrawn="1"/>
        </p:nvSpPr>
        <p:spPr>
          <a:xfrm>
            <a:off x="-1489075" y="6410325"/>
            <a:ext cx="3246438" cy="8731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9B57088C-BAD6-4E1F-A046-6A63F1DB1B63}"/>
              </a:ext>
            </a:extLst>
          </p:cNvPr>
          <p:cNvSpPr/>
          <p:nvPr userDrawn="1"/>
        </p:nvSpPr>
        <p:spPr>
          <a:xfrm>
            <a:off x="9985375" y="-439738"/>
            <a:ext cx="4205288" cy="63182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6" name="מלבן מעוגל 9">
            <a:extLst>
              <a:ext uri="{FF2B5EF4-FFF2-40B4-BE49-F238E27FC236}">
                <a16:creationId xmlns:a16="http://schemas.microsoft.com/office/drawing/2014/main" id="{51B3C75A-1E7C-41B3-861B-DC3DD6A54A35}"/>
              </a:ext>
            </a:extLst>
          </p:cNvPr>
          <p:cNvSpPr/>
          <p:nvPr userDrawn="1"/>
        </p:nvSpPr>
        <p:spPr>
          <a:xfrm>
            <a:off x="8258175" y="6564313"/>
            <a:ext cx="4433888" cy="79692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7" name="תמונה 10">
            <a:extLst>
              <a:ext uri="{FF2B5EF4-FFF2-40B4-BE49-F238E27FC236}">
                <a16:creationId xmlns:a16="http://schemas.microsoft.com/office/drawing/2014/main" id="{00AD2039-F7F2-4743-8139-BDD60D632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>
            <a:fillRect/>
          </a:stretch>
        </p:blipFill>
        <p:spPr bwMode="auto">
          <a:xfrm>
            <a:off x="5445125" y="369888"/>
            <a:ext cx="13001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281" y="2693988"/>
            <a:ext cx="10361851" cy="1470025"/>
          </a:xfrm>
        </p:spPr>
        <p:txBody>
          <a:bodyPr rtlCol="1">
            <a:normAutofit/>
          </a:bodyPr>
          <a:lstStyle>
            <a:lvl1pPr>
              <a:defRPr kumimoji="0" lang="he-IL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</a:t>
            </a:r>
          </a:p>
        </p:txBody>
      </p:sp>
    </p:spTree>
    <p:extLst>
      <p:ext uri="{BB962C8B-B14F-4D97-AF65-F5344CB8AC3E}">
        <p14:creationId xmlns:p14="http://schemas.microsoft.com/office/powerpoint/2010/main" val="169084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ם השיעו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מעוגל 6">
            <a:extLst>
              <a:ext uri="{FF2B5EF4-FFF2-40B4-BE49-F238E27FC236}">
                <a16:creationId xmlns:a16="http://schemas.microsoft.com/office/drawing/2014/main" id="{54BDD2B9-5165-42B1-B8A0-03CE1DB13721}"/>
              </a:ext>
            </a:extLst>
          </p:cNvPr>
          <p:cNvSpPr/>
          <p:nvPr userDrawn="1"/>
        </p:nvSpPr>
        <p:spPr>
          <a:xfrm>
            <a:off x="212725" y="1397000"/>
            <a:ext cx="13176250" cy="297815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e-IL" dirty="0"/>
              <a:t>  </a:t>
            </a:r>
          </a:p>
        </p:txBody>
      </p:sp>
      <p:sp>
        <p:nvSpPr>
          <p:cNvPr id="6" name="מלבן מעוגל 7">
            <a:extLst>
              <a:ext uri="{FF2B5EF4-FFF2-40B4-BE49-F238E27FC236}">
                <a16:creationId xmlns:a16="http://schemas.microsoft.com/office/drawing/2014/main" id="{802FC505-7289-4C04-9AAF-BE4DB94E12E7}"/>
              </a:ext>
            </a:extLst>
          </p:cNvPr>
          <p:cNvSpPr/>
          <p:nvPr userDrawn="1"/>
        </p:nvSpPr>
        <p:spPr>
          <a:xfrm>
            <a:off x="7329488" y="6578600"/>
            <a:ext cx="5332412" cy="558800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7" name="מלבן מעוגל 8">
            <a:extLst>
              <a:ext uri="{FF2B5EF4-FFF2-40B4-BE49-F238E27FC236}">
                <a16:creationId xmlns:a16="http://schemas.microsoft.com/office/drawing/2014/main" id="{6CDD9156-34CD-4756-A434-FCF86CAE2E49}"/>
              </a:ext>
            </a:extLst>
          </p:cNvPr>
          <p:cNvSpPr/>
          <p:nvPr userDrawn="1"/>
        </p:nvSpPr>
        <p:spPr>
          <a:xfrm>
            <a:off x="9499600" y="6294438"/>
            <a:ext cx="3049588" cy="20637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8" name="מלבן מעוגל 9">
            <a:extLst>
              <a:ext uri="{FF2B5EF4-FFF2-40B4-BE49-F238E27FC236}">
                <a16:creationId xmlns:a16="http://schemas.microsoft.com/office/drawing/2014/main" id="{B3FB90C5-F63E-4531-88F5-468F692A68E7}"/>
              </a:ext>
            </a:extLst>
          </p:cNvPr>
          <p:cNvSpPr/>
          <p:nvPr userDrawn="1"/>
        </p:nvSpPr>
        <p:spPr>
          <a:xfrm>
            <a:off x="9994900" y="-234950"/>
            <a:ext cx="2768600" cy="45085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9" name="מלבן מעוגל 10">
            <a:extLst>
              <a:ext uri="{FF2B5EF4-FFF2-40B4-BE49-F238E27FC236}">
                <a16:creationId xmlns:a16="http://schemas.microsoft.com/office/drawing/2014/main" id="{B72B20D9-4B2C-4C8C-AA1D-18C73564E9CF}"/>
              </a:ext>
            </a:extLst>
          </p:cNvPr>
          <p:cNvSpPr/>
          <p:nvPr userDrawn="1"/>
        </p:nvSpPr>
        <p:spPr>
          <a:xfrm>
            <a:off x="-501650" y="163513"/>
            <a:ext cx="1428750" cy="3222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8940" y="1640910"/>
            <a:ext cx="10871177" cy="126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66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38117" y="2918492"/>
            <a:ext cx="10872000" cy="720000"/>
          </a:xfrm>
          <a:prstGeom prst="rect">
            <a:avLst/>
          </a:prstGeom>
        </p:spPr>
        <p:txBody>
          <a:bodyPr spcFirstLastPara="1" lIns="36000" tIns="36000" rIns="36000" bIns="36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738117" y="3655832"/>
            <a:ext cx="10872000" cy="720000"/>
          </a:xfrm>
        </p:spPr>
        <p:txBody>
          <a:bodyPr>
            <a:noAutofit/>
          </a:bodyPr>
          <a:lstStyle>
            <a:lvl1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23803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מעוגל 6">
            <a:extLst>
              <a:ext uri="{FF2B5EF4-FFF2-40B4-BE49-F238E27FC236}">
                <a16:creationId xmlns:a16="http://schemas.microsoft.com/office/drawing/2014/main" id="{C6792510-CCDF-4875-96B7-AF33CE8B1A35}"/>
              </a:ext>
            </a:extLst>
          </p:cNvPr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7">
            <a:extLst>
              <a:ext uri="{FF2B5EF4-FFF2-40B4-BE49-F238E27FC236}">
                <a16:creationId xmlns:a16="http://schemas.microsoft.com/office/drawing/2014/main" id="{789AEF60-CD1C-42AC-9A6F-B7E9FD3272FF}"/>
              </a:ext>
            </a:extLst>
          </p:cNvPr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6" name="מלבן מעוגל 8">
            <a:extLst>
              <a:ext uri="{FF2B5EF4-FFF2-40B4-BE49-F238E27FC236}">
                <a16:creationId xmlns:a16="http://schemas.microsoft.com/office/drawing/2014/main" id="{EE78BDC3-F64A-4C82-872E-FE68650FAFC9}"/>
              </a:ext>
            </a:extLst>
          </p:cNvPr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</p:spPr>
        <p:txBody>
          <a:bodyPr lIns="36000" tIns="0" rIns="36000" bIns="0">
            <a:noAutofit/>
          </a:bodyPr>
          <a:lstStyle>
            <a:lvl1pPr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06" y="1195757"/>
            <a:ext cx="11160000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109063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17C8DA19-F646-4B05-9B35-43C62623C16D}"/>
              </a:ext>
            </a:extLst>
          </p:cNvPr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>
            <a:extLst>
              <a:ext uri="{FF2B5EF4-FFF2-40B4-BE49-F238E27FC236}">
                <a16:creationId xmlns:a16="http://schemas.microsoft.com/office/drawing/2014/main" id="{8F1C3E46-2B1C-42E2-9F20-2F50293D462D}"/>
              </a:ext>
            </a:extLst>
          </p:cNvPr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FF46E056-0580-470E-BDAE-F9FBBCFFF988}"/>
              </a:ext>
            </a:extLst>
          </p:cNvPr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rtlCol="1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06" y="1185681"/>
            <a:ext cx="11159999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Varela Round" pitchFamily="2" charset="-79"/>
                <a:cs typeface="Varela Round" pitchFamily="2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06" y="1725681"/>
            <a:ext cx="11160000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</p:spTree>
    <p:extLst>
      <p:ext uri="{BB962C8B-B14F-4D97-AF65-F5344CB8AC3E}">
        <p14:creationId xmlns:p14="http://schemas.microsoft.com/office/powerpoint/2010/main" val="319133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6">
            <a:extLst>
              <a:ext uri="{FF2B5EF4-FFF2-40B4-BE49-F238E27FC236}">
                <a16:creationId xmlns:a16="http://schemas.microsoft.com/office/drawing/2014/main" id="{10684D7E-C5C3-4743-A811-104B2694A1C3}"/>
              </a:ext>
            </a:extLst>
          </p:cNvPr>
          <p:cNvSpPr/>
          <p:nvPr userDrawn="1"/>
        </p:nvSpPr>
        <p:spPr>
          <a:xfrm>
            <a:off x="0" y="5878513"/>
            <a:ext cx="4765675" cy="35718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לבן מעוגל 7">
            <a:extLst>
              <a:ext uri="{FF2B5EF4-FFF2-40B4-BE49-F238E27FC236}">
                <a16:creationId xmlns:a16="http://schemas.microsoft.com/office/drawing/2014/main" id="{B0A352E5-33F4-40CF-9650-E65754571E80}"/>
              </a:ext>
            </a:extLst>
          </p:cNvPr>
          <p:cNvSpPr/>
          <p:nvPr userDrawn="1"/>
        </p:nvSpPr>
        <p:spPr>
          <a:xfrm>
            <a:off x="8666163" y="-111125"/>
            <a:ext cx="5299075" cy="222250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מלבן מעוגל 8">
            <a:extLst>
              <a:ext uri="{FF2B5EF4-FFF2-40B4-BE49-F238E27FC236}">
                <a16:creationId xmlns:a16="http://schemas.microsoft.com/office/drawing/2014/main" id="{7DC3F4B9-E447-4535-BD95-33CFE9CA2D59}"/>
              </a:ext>
            </a:extLst>
          </p:cNvPr>
          <p:cNvSpPr/>
          <p:nvPr userDrawn="1"/>
        </p:nvSpPr>
        <p:spPr>
          <a:xfrm>
            <a:off x="0" y="6307138"/>
            <a:ext cx="7723188" cy="67468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06" y="213094"/>
            <a:ext cx="11160000" cy="720000"/>
          </a:xfrm>
          <a:noFill/>
        </p:spPr>
        <p:txBody>
          <a:bodyPr rtlCol="1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lvl="0"/>
            <a:r>
              <a:rPr lang="he-IL" dirty="0"/>
              <a:t>לחץ כדי לערוך סגנון כותרת של תבנית</a:t>
            </a:r>
          </a:p>
        </p:txBody>
      </p:sp>
    </p:spTree>
    <p:extLst>
      <p:ext uri="{BB962C8B-B14F-4D97-AF65-F5344CB8AC3E}">
        <p14:creationId xmlns:p14="http://schemas.microsoft.com/office/powerpoint/2010/main" val="380396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>
            <a:extLst>
              <a:ext uri="{FF2B5EF4-FFF2-40B4-BE49-F238E27FC236}">
                <a16:creationId xmlns:a16="http://schemas.microsoft.com/office/drawing/2014/main" id="{878F0BBF-ADFE-4C18-AC74-114BBB6A95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1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>
            <a:extLst>
              <a:ext uri="{FF2B5EF4-FFF2-40B4-BE49-F238E27FC236}">
                <a16:creationId xmlns:a16="http://schemas.microsoft.com/office/drawing/2014/main" id="{F0A11DDA-D14B-45E4-9D17-DA3F5B91C1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12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1C46124-CE83-426B-BF72-A01E99110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ABFA3B-951B-43C3-94F6-3087B2583604}" type="datetimeFigureOut">
              <a:rPr lang="he-IL"/>
              <a:pPr>
                <a:defRPr/>
              </a:pPr>
              <a:t>ט"ו/אלול/תשפ"ב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4059905-8FBD-4A35-8BA8-6363608ED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FED8FB6-3048-4304-8973-872FA4AFA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C788CFC-D89C-4523-BC79-9DFB2467264B}" type="slidenum">
              <a:rPr lang="he-IL" altLang="he-IL"/>
              <a:pPr/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10.jpe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כותרת 6">
            <a:extLst>
              <a:ext uri="{FF2B5EF4-FFF2-40B4-BE49-F238E27FC236}">
                <a16:creationId xmlns:a16="http://schemas.microsoft.com/office/drawing/2014/main" id="{09D8DE09-F7B3-465D-A78F-E833BE0A2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93988"/>
            <a:ext cx="10361613" cy="1470025"/>
          </a:xfrm>
        </p:spPr>
        <p:txBody>
          <a:bodyPr/>
          <a:lstStyle/>
          <a:p>
            <a:pPr eaLnBrk="1" hangingPunct="1"/>
            <a:r>
              <a:rPr altLang="he-IL"/>
              <a:t>מערכת שידורים לאומית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515206" y="4864748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ענן    עב</a:t>
            </a:r>
          </a:p>
        </p:txBody>
      </p:sp>
      <p:pic>
        <p:nvPicPr>
          <p:cNvPr id="54274" name="Picture 2" descr="White fluffy clouds in blue sky">
            <a:extLst>
              <a:ext uri="{FF2B5EF4-FFF2-40B4-BE49-F238E27FC236}">
                <a16:creationId xmlns:a16="http://schemas.microsoft.com/office/drawing/2014/main" id="{FC558D07-46C6-4E74-9808-27BF637CB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" r="43072" b="46345"/>
          <a:stretch/>
        </p:blipFill>
        <p:spPr bwMode="auto">
          <a:xfrm>
            <a:off x="3318828" y="1283563"/>
            <a:ext cx="5756592" cy="32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920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515206" y="4864748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סל    טנא</a:t>
            </a:r>
          </a:p>
        </p:txBody>
      </p:sp>
      <p:pic>
        <p:nvPicPr>
          <p:cNvPr id="55298" name="Picture 2" descr="Basket realistic side view image">
            <a:extLst>
              <a:ext uri="{FF2B5EF4-FFF2-40B4-BE49-F238E27FC236}">
                <a16:creationId xmlns:a16="http://schemas.microsoft.com/office/drawing/2014/main" id="{BFCB39BC-B909-410B-ADE9-D4B7C368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1095375"/>
            <a:ext cx="321945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8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FB9B45-9079-416B-A05F-797F787E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לאה גולדברג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4801DCD2-2E7D-4016-967B-AE42BAF9A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108617"/>
            <a:ext cx="3832859" cy="46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3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מעשה בשלושה אגוזים  </a:t>
            </a:r>
            <a:r>
              <a:rPr lang="he-IL" sz="2000" dirty="0"/>
              <a:t>כתבה: לאה גולדברג, אייר: שמואל כץ</a:t>
            </a:r>
          </a:p>
        </p:txBody>
      </p:sp>
      <p:pic>
        <p:nvPicPr>
          <p:cNvPr id="1026" name="Picture 2" descr="ספריית פיג'מה - מסורת של סיפורי לילה טו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" y="2056719"/>
            <a:ext cx="3460731" cy="1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 descr="תמונה שמכילה עפיפון, בד, צבעוני, שולחן&#10;&#10;התיאור נוצר באופן אוטומטי">
            <a:extLst>
              <a:ext uri="{FF2B5EF4-FFF2-40B4-BE49-F238E27FC236}">
                <a16:creationId xmlns:a16="http://schemas.microsoft.com/office/drawing/2014/main" id="{782F88E5-1171-4D71-B266-C38B7241B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5" y="1121076"/>
            <a:ext cx="5235750" cy="48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תמונה 1">
            <a:extLst>
              <a:ext uri="{FF2B5EF4-FFF2-40B4-BE49-F238E27FC236}">
                <a16:creationId xmlns:a16="http://schemas.microsoft.com/office/drawing/2014/main" id="{AA4A6A2B-D6C7-4BED-93DC-26CA1E796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b="1834"/>
          <a:stretch>
            <a:fillRect/>
          </a:stretch>
        </p:blipFill>
        <p:spPr bwMode="auto">
          <a:xfrm>
            <a:off x="0" y="300038"/>
            <a:ext cx="1219041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תמונה 1">
            <a:extLst>
              <a:ext uri="{FF2B5EF4-FFF2-40B4-BE49-F238E27FC236}">
                <a16:creationId xmlns:a16="http://schemas.microsoft.com/office/drawing/2014/main" id="{B0957E06-6B41-4584-A106-32C9B466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" b="1468"/>
          <a:stretch>
            <a:fillRect/>
          </a:stretch>
        </p:blipFill>
        <p:spPr bwMode="auto">
          <a:xfrm>
            <a:off x="0" y="396875"/>
            <a:ext cx="12190413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תמונה 1">
            <a:extLst>
              <a:ext uri="{FF2B5EF4-FFF2-40B4-BE49-F238E27FC236}">
                <a16:creationId xmlns:a16="http://schemas.microsoft.com/office/drawing/2014/main" id="{58535C4D-E472-4704-B7A5-55A0D8B1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"/>
          <a:stretch>
            <a:fillRect/>
          </a:stretch>
        </p:blipFill>
        <p:spPr bwMode="auto">
          <a:xfrm>
            <a:off x="0" y="161925"/>
            <a:ext cx="12190413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תמונה 1">
            <a:extLst>
              <a:ext uri="{FF2B5EF4-FFF2-40B4-BE49-F238E27FC236}">
                <a16:creationId xmlns:a16="http://schemas.microsoft.com/office/drawing/2014/main" id="{549265AD-0581-4ED6-9265-D9440073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"/>
            <a:ext cx="12190413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תמונה 1">
            <a:extLst>
              <a:ext uri="{FF2B5EF4-FFF2-40B4-BE49-F238E27FC236}">
                <a16:creationId xmlns:a16="http://schemas.microsoft.com/office/drawing/2014/main" id="{27BC1500-987E-4B6C-9F16-06F8A99D9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" r="851"/>
          <a:stretch>
            <a:fillRect/>
          </a:stretch>
        </p:blipFill>
        <p:spPr bwMode="auto">
          <a:xfrm>
            <a:off x="0" y="334963"/>
            <a:ext cx="12198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תמונה 1">
            <a:extLst>
              <a:ext uri="{FF2B5EF4-FFF2-40B4-BE49-F238E27FC236}">
                <a16:creationId xmlns:a16="http://schemas.microsoft.com/office/drawing/2014/main" id="{51DE19AA-2AF3-4C71-A0CF-4176E1CA3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"/>
          <a:stretch>
            <a:fillRect/>
          </a:stretch>
        </p:blipFill>
        <p:spPr bwMode="auto">
          <a:xfrm>
            <a:off x="0" y="266700"/>
            <a:ext cx="12171363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55;p13">
            <a:extLst>
              <a:ext uri="{FF2B5EF4-FFF2-40B4-BE49-F238E27FC236}">
                <a16:creationId xmlns:a16="http://schemas.microsoft.com/office/drawing/2014/main" id="{6BF25AAD-5897-48AF-8DA7-3A47FB7F3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775" y="2695575"/>
            <a:ext cx="92075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88" tIns="121888" rIns="121888" bIns="121888"/>
          <a:lstStyle>
            <a:lvl1pPr marL="608013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4" name="כותרת 4">
            <a:extLst>
              <a:ext uri="{FF2B5EF4-FFF2-40B4-BE49-F238E27FC236}">
                <a16:creationId xmlns:a16="http://schemas.microsoft.com/office/drawing/2014/main" id="{CA122052-2BF3-41D0-A055-C45DFB1EB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97298"/>
            <a:ext cx="12315826" cy="1260000"/>
          </a:xfrm>
        </p:spPr>
        <p:txBody>
          <a:bodyPr/>
          <a:lstStyle/>
          <a:p>
            <a:r>
              <a:rPr lang="he-IL" dirty="0">
                <a:sym typeface="Varela Round"/>
              </a:rPr>
              <a:t>מעשה בשלושה אגוזים-</a:t>
            </a:r>
            <a:br>
              <a:rPr lang="he-IL" dirty="0">
                <a:sym typeface="Varela Round"/>
              </a:rPr>
            </a:br>
            <a:r>
              <a:rPr lang="he-IL" dirty="0">
                <a:sym typeface="Varela Round"/>
              </a:rPr>
              <a:t>מילים נרדפות</a:t>
            </a:r>
          </a:p>
        </p:txBody>
      </p:sp>
      <p:sp>
        <p:nvSpPr>
          <p:cNvPr id="5" name="מציין מיקום תוכן 3">
            <a:extLst>
              <a:ext uri="{FF2B5EF4-FFF2-40B4-BE49-F238E27FC236}">
                <a16:creationId xmlns:a16="http://schemas.microsoft.com/office/drawing/2014/main" id="{401149F1-0BD0-45B9-A924-34522C64EE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06" y="3440703"/>
            <a:ext cx="12190413" cy="720000"/>
          </a:xfrm>
        </p:spPr>
        <p:txBody>
          <a:bodyPr/>
          <a:lstStyle/>
          <a:p>
            <a:r>
              <a:rPr lang="he-IL" sz="4000" dirty="0">
                <a:sym typeface="Varela Round"/>
              </a:rPr>
              <a:t>עם רינת אלפיה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תמונה 1">
            <a:extLst>
              <a:ext uri="{FF2B5EF4-FFF2-40B4-BE49-F238E27FC236}">
                <a16:creationId xmlns:a16="http://schemas.microsoft.com/office/drawing/2014/main" id="{D4DDEA7B-1A0E-4F37-9AF2-3A9D20E45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 b="1816"/>
          <a:stretch>
            <a:fillRect/>
          </a:stretch>
        </p:blipFill>
        <p:spPr bwMode="auto">
          <a:xfrm>
            <a:off x="-3175" y="271463"/>
            <a:ext cx="12193588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תמונה 1">
            <a:extLst>
              <a:ext uri="{FF2B5EF4-FFF2-40B4-BE49-F238E27FC236}">
                <a16:creationId xmlns:a16="http://schemas.microsoft.com/office/drawing/2014/main" id="{2C40E380-B40F-4683-851B-D84A85481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/>
          <a:stretch>
            <a:fillRect/>
          </a:stretch>
        </p:blipFill>
        <p:spPr bwMode="auto">
          <a:xfrm>
            <a:off x="0" y="101600"/>
            <a:ext cx="1219041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תמונה 1">
            <a:extLst>
              <a:ext uri="{FF2B5EF4-FFF2-40B4-BE49-F238E27FC236}">
                <a16:creationId xmlns:a16="http://schemas.microsoft.com/office/drawing/2014/main" id="{CA260ADB-E8B1-405E-972C-5D941FF57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"/>
          <a:stretch>
            <a:fillRect/>
          </a:stretch>
        </p:blipFill>
        <p:spPr bwMode="auto">
          <a:xfrm>
            <a:off x="0" y="265113"/>
            <a:ext cx="12190413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תמונה 1">
            <a:extLst>
              <a:ext uri="{FF2B5EF4-FFF2-40B4-BE49-F238E27FC236}">
                <a16:creationId xmlns:a16="http://schemas.microsoft.com/office/drawing/2014/main" id="{CA8DA80A-7FF6-43E8-9EEE-506B6C06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 r="1286" b="1974"/>
          <a:stretch>
            <a:fillRect/>
          </a:stretch>
        </p:blipFill>
        <p:spPr bwMode="auto">
          <a:xfrm>
            <a:off x="0" y="433388"/>
            <a:ext cx="12190413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תמונה 1">
            <a:extLst>
              <a:ext uri="{FF2B5EF4-FFF2-40B4-BE49-F238E27FC236}">
                <a16:creationId xmlns:a16="http://schemas.microsoft.com/office/drawing/2014/main" id="{9321FA71-665C-415B-8BFE-79F3DDD96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88"/>
            <a:ext cx="12190413" cy="553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תמונה 1">
            <a:extLst>
              <a:ext uri="{FF2B5EF4-FFF2-40B4-BE49-F238E27FC236}">
                <a16:creationId xmlns:a16="http://schemas.microsoft.com/office/drawing/2014/main" id="{2265ACAC-FE63-4E09-86D1-35487AD9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213"/>
            <a:ext cx="12190413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תמונה 1">
            <a:extLst>
              <a:ext uri="{FF2B5EF4-FFF2-40B4-BE49-F238E27FC236}">
                <a16:creationId xmlns:a16="http://schemas.microsoft.com/office/drawing/2014/main" id="{AB61B7C9-AE07-41E8-8D77-499B33B3B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" b="2403"/>
          <a:stretch>
            <a:fillRect/>
          </a:stretch>
        </p:blipFill>
        <p:spPr bwMode="auto">
          <a:xfrm>
            <a:off x="0" y="254000"/>
            <a:ext cx="121904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1">
            <a:extLst>
              <a:ext uri="{FF2B5EF4-FFF2-40B4-BE49-F238E27FC236}">
                <a16:creationId xmlns:a16="http://schemas.microsoft.com/office/drawing/2014/main" id="{EDD2A2E9-AA2C-4943-BAD0-212854C5F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1" r="803" b="1816"/>
          <a:stretch/>
        </p:blipFill>
        <p:spPr bwMode="auto">
          <a:xfrm>
            <a:off x="2952352" y="236544"/>
            <a:ext cx="6095207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19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42" descr="Grass, Meadow, Polyana, Field, Summer, Nature, Green">
            <a:extLst>
              <a:ext uri="{FF2B5EF4-FFF2-40B4-BE49-F238E27FC236}">
                <a16:creationId xmlns:a16="http://schemas.microsoft.com/office/drawing/2014/main" id="{84A0CB09-F1B3-4BBD-AB5F-193C3681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67183"/>
            <a:ext cx="12190412" cy="501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Watercolor clouds background">
            <a:extLst>
              <a:ext uri="{FF2B5EF4-FFF2-40B4-BE49-F238E27FC236}">
                <a16:creationId xmlns:a16="http://schemas.microsoft.com/office/drawing/2014/main" id="{BAFD2EA2-6A6F-4012-AB12-134E7299F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 bwMode="auto">
          <a:xfrm>
            <a:off x="0" y="541920"/>
            <a:ext cx="12190413" cy="342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ילד עם כובע | וקטורים לשימוש ציבורי">
            <a:extLst>
              <a:ext uri="{FF2B5EF4-FFF2-40B4-BE49-F238E27FC236}">
                <a16:creationId xmlns:a16="http://schemas.microsoft.com/office/drawing/2014/main" id="{A6E54663-3302-483A-8374-8944DCA61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11" b="96066" l="6667" r="97576">
                        <a14:foregroundMark x1="47273" y1="5574" x2="62424" y2="5574"/>
                        <a14:foregroundMark x1="89697" y1="41311" x2="97576" y2="44590"/>
                        <a14:foregroundMark x1="95758" y1="39344" x2="94545" y2="45574"/>
                        <a14:foregroundMark x1="66667" y1="93443" x2="31515" y2="96393"/>
                        <a14:foregroundMark x1="76970" y1="92459" x2="56364" y2="92459"/>
                        <a14:foregroundMark x1="6667" y1="32787" x2="7273" y2="39344"/>
                        <a14:foregroundMark x1="47879" y1="1311" x2="60606" y2="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085" y="3178514"/>
            <a:ext cx="15716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Basket realistic side view image">
            <a:extLst>
              <a:ext uri="{FF2B5EF4-FFF2-40B4-BE49-F238E27FC236}">
                <a16:creationId xmlns:a16="http://schemas.microsoft.com/office/drawing/2014/main" id="{3BF0EDC3-CB0B-400A-BE38-54061B14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39" y="3845263"/>
            <a:ext cx="15716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שמש זוהרים דקורטיבי עם חישורים וקטור אוסף | וקטורים לשימוש ציבורי">
            <a:extLst>
              <a:ext uri="{FF2B5EF4-FFF2-40B4-BE49-F238E27FC236}">
                <a16:creationId xmlns:a16="http://schemas.microsoft.com/office/drawing/2014/main" id="{FF2BF291-756B-44E8-827B-98A2D851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5556" l="5778" r="93778">
                        <a14:foregroundMark x1="48889" y1="11111" x2="48889" y2="7111"/>
                        <a14:foregroundMark x1="88444" y1="50222" x2="94222" y2="50222"/>
                        <a14:foregroundMark x1="7556" y1="51556" x2="5778" y2="51556"/>
                        <a14:foregroundMark x1="52000" y1="89333" x2="51556" y2="95556"/>
                        <a14:foregroundMark x1="49333" y1="3556" x2="49333" y2="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5" y="2143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Tree, Apple, Apple Tree, Nature, Fruit, Leaf, Food">
            <a:extLst>
              <a:ext uri="{FF2B5EF4-FFF2-40B4-BE49-F238E27FC236}">
                <a16:creationId xmlns:a16="http://schemas.microsoft.com/office/drawing/2014/main" id="{FC7E32FD-A1F2-4350-AD75-E55EF899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57" y="541920"/>
            <a:ext cx="3847967" cy="57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0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42" descr="Grass, Meadow, Polyana, Field, Summer, Nature, Green">
            <a:extLst>
              <a:ext uri="{FF2B5EF4-FFF2-40B4-BE49-F238E27FC236}">
                <a16:creationId xmlns:a16="http://schemas.microsoft.com/office/drawing/2014/main" id="{84A0CB09-F1B3-4BBD-AB5F-193C3681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67183"/>
            <a:ext cx="12190412" cy="501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Watercolor clouds background">
            <a:extLst>
              <a:ext uri="{FF2B5EF4-FFF2-40B4-BE49-F238E27FC236}">
                <a16:creationId xmlns:a16="http://schemas.microsoft.com/office/drawing/2014/main" id="{BAFD2EA2-6A6F-4012-AB12-134E7299F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 bwMode="auto">
          <a:xfrm>
            <a:off x="0" y="18261"/>
            <a:ext cx="12190413" cy="342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8F295BD-6ACB-4D5D-9F08-63451A1DFFFF}"/>
              </a:ext>
            </a:extLst>
          </p:cNvPr>
          <p:cNvGrpSpPr/>
          <p:nvPr/>
        </p:nvGrpSpPr>
        <p:grpSpPr>
          <a:xfrm>
            <a:off x="8440239" y="3178514"/>
            <a:ext cx="2580471" cy="2905125"/>
            <a:chOff x="8440239" y="3178514"/>
            <a:chExt cx="2580471" cy="2905125"/>
          </a:xfrm>
        </p:grpSpPr>
        <p:pic>
          <p:nvPicPr>
            <p:cNvPr id="1058" name="Picture 34" descr="ילד עם כובע | וקטורים לשימוש ציבורי">
              <a:extLst>
                <a:ext uri="{FF2B5EF4-FFF2-40B4-BE49-F238E27FC236}">
                  <a16:creationId xmlns:a16="http://schemas.microsoft.com/office/drawing/2014/main" id="{A6E54663-3302-483A-8374-8944DCA61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11" b="96066" l="6667" r="97576">
                          <a14:foregroundMark x1="47273" y1="5574" x2="62424" y2="5574"/>
                          <a14:foregroundMark x1="89697" y1="41311" x2="97576" y2="44590"/>
                          <a14:foregroundMark x1="95758" y1="39344" x2="94545" y2="45574"/>
                          <a14:foregroundMark x1="66667" y1="93443" x2="31515" y2="96393"/>
                          <a14:foregroundMark x1="76970" y1="92459" x2="56364" y2="92459"/>
                          <a14:foregroundMark x1="6667" y1="32787" x2="7273" y2="39344"/>
                          <a14:foregroundMark x1="47879" y1="1311" x2="60606" y2="1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085" y="3178514"/>
              <a:ext cx="1571625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Basket realistic side view image">
              <a:extLst>
                <a:ext uri="{FF2B5EF4-FFF2-40B4-BE49-F238E27FC236}">
                  <a16:creationId xmlns:a16="http://schemas.microsoft.com/office/drawing/2014/main" id="{3BF0EDC3-CB0B-400A-BE38-54061B14B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0239" y="3845263"/>
              <a:ext cx="15716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60" name="Picture 36" descr="שמש זוהרים דקורטיבי עם חישורים וקטור אוסף | וקטורים לשימוש ציבורי">
            <a:extLst>
              <a:ext uri="{FF2B5EF4-FFF2-40B4-BE49-F238E27FC236}">
                <a16:creationId xmlns:a16="http://schemas.microsoft.com/office/drawing/2014/main" id="{FF2BF291-756B-44E8-827B-98A2D851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5556" l="5778" r="93778">
                        <a14:foregroundMark x1="48889" y1="11111" x2="48889" y2="7111"/>
                        <a14:foregroundMark x1="88444" y1="50222" x2="94222" y2="50222"/>
                        <a14:foregroundMark x1="7556" y1="51556" x2="5778" y2="51556"/>
                        <a14:foregroundMark x1="52000" y1="89333" x2="51556" y2="95556"/>
                        <a14:foregroundMark x1="49333" y1="3556" x2="49333" y2="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5" y="2143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Tree, Apple, Apple Tree, Nature, Fruit, Leaf, Food">
            <a:extLst>
              <a:ext uri="{FF2B5EF4-FFF2-40B4-BE49-F238E27FC236}">
                <a16:creationId xmlns:a16="http://schemas.microsoft.com/office/drawing/2014/main" id="{FC7E32FD-A1F2-4350-AD75-E55EF899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57" y="541920"/>
            <a:ext cx="3847967" cy="57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נעשה היום?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588FE57-5A4A-4A5F-BEF3-D576BD588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017" y="1159500"/>
            <a:ext cx="10509369" cy="572183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he-IL" sz="4400" dirty="0"/>
              <a:t>נכיר מילים נרדפות </a:t>
            </a:r>
          </a:p>
          <a:p>
            <a:pPr>
              <a:lnSpc>
                <a:spcPct val="200000"/>
              </a:lnSpc>
            </a:pPr>
            <a:r>
              <a:rPr lang="he-IL" sz="4400" dirty="0"/>
              <a:t>נקשיב לסיפור </a:t>
            </a:r>
          </a:p>
          <a:p>
            <a:pPr>
              <a:lnSpc>
                <a:spcPct val="200000"/>
              </a:lnSpc>
            </a:pPr>
            <a:r>
              <a:rPr lang="he-IL" sz="4400" dirty="0"/>
              <a:t>נשחק במשחק עם מילים נרדפות</a:t>
            </a:r>
          </a:p>
          <a:p>
            <a:pPr>
              <a:lnSpc>
                <a:spcPct val="200000"/>
              </a:lnSpc>
            </a:pPr>
            <a:endParaRPr lang="he-IL" sz="4400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EFDC6BD-464C-4A3D-BE9F-1FF5F282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758" y="2941332"/>
            <a:ext cx="1932599" cy="107908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E37BEE2-587B-4A51-AF12-A2F1B775E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80" y="1063638"/>
            <a:ext cx="1504022" cy="1652772"/>
          </a:xfrm>
          <a:prstGeom prst="rect">
            <a:avLst/>
          </a:prstGeom>
        </p:spPr>
      </p:pic>
      <p:pic>
        <p:nvPicPr>
          <p:cNvPr id="46082" name="Picture 2" descr="212414221">
            <a:extLst>
              <a:ext uri="{FF2B5EF4-FFF2-40B4-BE49-F238E27FC236}">
                <a16:creationId xmlns:a16="http://schemas.microsoft.com/office/drawing/2014/main" id="{EA6D7408-8507-463F-9C4D-7E108A47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7" y="353421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8">
            <a:extLst>
              <a:ext uri="{FF2B5EF4-FFF2-40B4-BE49-F238E27FC236}">
                <a16:creationId xmlns:a16="http://schemas.microsoft.com/office/drawing/2014/main" id="{75DE8F12-92CE-42FE-9DC6-D15B0702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23" y="4051596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1D5EF9A4-833D-47BA-B6CE-CFCB6DAC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803" y="3927563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Grass, Meadow, Polyana, Field, Summer, Nature, Green">
            <a:extLst>
              <a:ext uri="{FF2B5EF4-FFF2-40B4-BE49-F238E27FC236}">
                <a16:creationId xmlns:a16="http://schemas.microsoft.com/office/drawing/2014/main" id="{84A0CB09-F1B3-4BBD-AB5F-193C36812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0"/>
          <a:stretch/>
        </p:blipFill>
        <p:spPr bwMode="auto">
          <a:xfrm>
            <a:off x="1" y="5013789"/>
            <a:ext cx="12190412" cy="32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Watercolor clouds background">
            <a:extLst>
              <a:ext uri="{FF2B5EF4-FFF2-40B4-BE49-F238E27FC236}">
                <a16:creationId xmlns:a16="http://schemas.microsoft.com/office/drawing/2014/main" id="{BAFD2EA2-6A6F-4012-AB12-134E7299F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 bwMode="auto">
          <a:xfrm>
            <a:off x="0" y="18261"/>
            <a:ext cx="12190413" cy="342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6A9EDA6E-1C94-4281-A2C1-7C3A5FCBAEF3}"/>
              </a:ext>
            </a:extLst>
          </p:cNvPr>
          <p:cNvGrpSpPr/>
          <p:nvPr/>
        </p:nvGrpSpPr>
        <p:grpSpPr>
          <a:xfrm>
            <a:off x="5376745" y="3048204"/>
            <a:ext cx="2580471" cy="2905125"/>
            <a:chOff x="8440239" y="3178514"/>
            <a:chExt cx="2580471" cy="2905125"/>
          </a:xfrm>
        </p:grpSpPr>
        <p:pic>
          <p:nvPicPr>
            <p:cNvPr id="1058" name="Picture 34" descr="ילד עם כובע | וקטורים לשימוש ציבורי">
              <a:extLst>
                <a:ext uri="{FF2B5EF4-FFF2-40B4-BE49-F238E27FC236}">
                  <a16:creationId xmlns:a16="http://schemas.microsoft.com/office/drawing/2014/main" id="{A6E54663-3302-483A-8374-8944DCA61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11" b="96066" l="6667" r="97576">
                          <a14:foregroundMark x1="47273" y1="5574" x2="62424" y2="5574"/>
                          <a14:foregroundMark x1="89697" y1="41311" x2="97576" y2="44590"/>
                          <a14:foregroundMark x1="95758" y1="39344" x2="94545" y2="45574"/>
                          <a14:foregroundMark x1="66667" y1="93443" x2="31515" y2="96393"/>
                          <a14:foregroundMark x1="76970" y1="92459" x2="56364" y2="92459"/>
                          <a14:foregroundMark x1="6667" y1="32787" x2="7273" y2="39344"/>
                          <a14:foregroundMark x1="47879" y1="1311" x2="60606" y2="1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085" y="3178514"/>
              <a:ext cx="1571625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Basket realistic side view image">
              <a:extLst>
                <a:ext uri="{FF2B5EF4-FFF2-40B4-BE49-F238E27FC236}">
                  <a16:creationId xmlns:a16="http://schemas.microsoft.com/office/drawing/2014/main" id="{3BF0EDC3-CB0B-400A-BE38-54061B14B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0239" y="3845263"/>
              <a:ext cx="15716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60" name="Picture 36" descr="שמש זוהרים דקורטיבי עם חישורים וקטור אוסף | וקטורים לשימוש ציבורי">
            <a:extLst>
              <a:ext uri="{FF2B5EF4-FFF2-40B4-BE49-F238E27FC236}">
                <a16:creationId xmlns:a16="http://schemas.microsoft.com/office/drawing/2014/main" id="{FF2BF291-756B-44E8-827B-98A2D851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8" b="95556" l="5778" r="93778">
                        <a14:foregroundMark x1="48889" y1="11111" x2="48889" y2="7111"/>
                        <a14:foregroundMark x1="88444" y1="50222" x2="94222" y2="50222"/>
                        <a14:foregroundMark x1="7556" y1="51556" x2="5778" y2="51556"/>
                        <a14:foregroundMark x1="52000" y1="89333" x2="51556" y2="95556"/>
                        <a14:foregroundMark x1="49333" y1="3556" x2="49333" y2="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5" y="2143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>
            <a:extLst>
              <a:ext uri="{FF2B5EF4-FFF2-40B4-BE49-F238E27FC236}">
                <a16:creationId xmlns:a16="http://schemas.microsoft.com/office/drawing/2014/main" id="{0B1890A3-FEC1-41E8-9182-C5ADBA23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38" y="4222678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Tree, Apple, Apple Tree, Nature, Fruit, Leaf, Food">
            <a:extLst>
              <a:ext uri="{FF2B5EF4-FFF2-40B4-BE49-F238E27FC236}">
                <a16:creationId xmlns:a16="http://schemas.microsoft.com/office/drawing/2014/main" id="{FC7E32FD-A1F2-4350-AD75-E55EF899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66" y="316894"/>
            <a:ext cx="3847967" cy="57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>
            <a:extLst>
              <a:ext uri="{FF2B5EF4-FFF2-40B4-BE49-F238E27FC236}">
                <a16:creationId xmlns:a16="http://schemas.microsoft.com/office/drawing/2014/main" id="{D831983F-96E9-4AA6-B8E3-30A1F217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13" y="4202545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1154DC5B-57B0-4D71-B8B8-9218B703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78" y="4152915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4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Watercolor clouds background">
            <a:extLst>
              <a:ext uri="{FF2B5EF4-FFF2-40B4-BE49-F238E27FC236}">
                <a16:creationId xmlns:a16="http://schemas.microsoft.com/office/drawing/2014/main" id="{9B559CCB-D45B-40AC-9768-C06E00A07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 bwMode="auto">
          <a:xfrm>
            <a:off x="0" y="18261"/>
            <a:ext cx="12190413" cy="342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8">
            <a:extLst>
              <a:ext uri="{FF2B5EF4-FFF2-40B4-BE49-F238E27FC236}">
                <a16:creationId xmlns:a16="http://schemas.microsoft.com/office/drawing/2014/main" id="{75DE8F12-92CE-42FE-9DC6-D15B0702E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363" y="3812150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8">
            <a:extLst>
              <a:ext uri="{FF2B5EF4-FFF2-40B4-BE49-F238E27FC236}">
                <a16:creationId xmlns:a16="http://schemas.microsoft.com/office/drawing/2014/main" id="{1D5EF9A4-833D-47BA-B6CE-CFCB6DAC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43" y="3688117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Grass, Meadow, Polyana, Field, Summer, Nature, Green">
            <a:extLst>
              <a:ext uri="{FF2B5EF4-FFF2-40B4-BE49-F238E27FC236}">
                <a16:creationId xmlns:a16="http://schemas.microsoft.com/office/drawing/2014/main" id="{84A0CB09-F1B3-4BBD-AB5F-193C36812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0"/>
          <a:stretch/>
        </p:blipFill>
        <p:spPr bwMode="auto">
          <a:xfrm>
            <a:off x="1" y="5013789"/>
            <a:ext cx="12190412" cy="32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6A9EDA6E-1C94-4281-A2C1-7C3A5FCBAEF3}"/>
              </a:ext>
            </a:extLst>
          </p:cNvPr>
          <p:cNvGrpSpPr/>
          <p:nvPr/>
        </p:nvGrpSpPr>
        <p:grpSpPr>
          <a:xfrm>
            <a:off x="8421785" y="2808758"/>
            <a:ext cx="2580471" cy="2905125"/>
            <a:chOff x="8440239" y="3178514"/>
            <a:chExt cx="2580471" cy="2905125"/>
          </a:xfrm>
        </p:grpSpPr>
        <p:pic>
          <p:nvPicPr>
            <p:cNvPr id="1058" name="Picture 34" descr="ילד עם כובע | וקטורים לשימוש ציבורי">
              <a:extLst>
                <a:ext uri="{FF2B5EF4-FFF2-40B4-BE49-F238E27FC236}">
                  <a16:creationId xmlns:a16="http://schemas.microsoft.com/office/drawing/2014/main" id="{A6E54663-3302-483A-8374-8944DCA61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11" b="96066" l="6667" r="97576">
                          <a14:foregroundMark x1="47273" y1="5574" x2="62424" y2="5574"/>
                          <a14:foregroundMark x1="89697" y1="41311" x2="97576" y2="44590"/>
                          <a14:foregroundMark x1="95758" y1="39344" x2="94545" y2="45574"/>
                          <a14:foregroundMark x1="66667" y1="93443" x2="31515" y2="96393"/>
                          <a14:foregroundMark x1="76970" y1="92459" x2="56364" y2="92459"/>
                          <a14:foregroundMark x1="6667" y1="32787" x2="7273" y2="39344"/>
                          <a14:foregroundMark x1="47879" y1="1311" x2="60606" y2="1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9085" y="3178514"/>
              <a:ext cx="1571625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Basket realistic side view image">
              <a:extLst>
                <a:ext uri="{FF2B5EF4-FFF2-40B4-BE49-F238E27FC236}">
                  <a16:creationId xmlns:a16="http://schemas.microsoft.com/office/drawing/2014/main" id="{3BF0EDC3-CB0B-400A-BE38-54061B14B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0239" y="3845263"/>
              <a:ext cx="15716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60" name="Picture 36" descr="שמש זוהרים דקורטיבי עם חישורים וקטור אוסף | וקטורים לשימוש ציבורי">
            <a:extLst>
              <a:ext uri="{FF2B5EF4-FFF2-40B4-BE49-F238E27FC236}">
                <a16:creationId xmlns:a16="http://schemas.microsoft.com/office/drawing/2014/main" id="{FF2BF291-756B-44E8-827B-98A2D851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8" b="95556" l="5778" r="93778">
                        <a14:foregroundMark x1="48889" y1="11111" x2="48889" y2="7111"/>
                        <a14:foregroundMark x1="88444" y1="50222" x2="94222" y2="50222"/>
                        <a14:foregroundMark x1="7556" y1="51556" x2="5778" y2="51556"/>
                        <a14:foregroundMark x1="52000" y1="89333" x2="51556" y2="95556"/>
                        <a14:foregroundMark x1="49333" y1="3556" x2="49333" y2="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5" y="2143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>
            <a:extLst>
              <a:ext uri="{FF2B5EF4-FFF2-40B4-BE49-F238E27FC236}">
                <a16:creationId xmlns:a16="http://schemas.microsoft.com/office/drawing/2014/main" id="{0B1890A3-FEC1-41E8-9182-C5ADBA234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8" y="3983232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8">
            <a:extLst>
              <a:ext uri="{FF2B5EF4-FFF2-40B4-BE49-F238E27FC236}">
                <a16:creationId xmlns:a16="http://schemas.microsoft.com/office/drawing/2014/main" id="{D831983F-96E9-4AA6-B8E3-30A1F217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753" y="3963099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1154DC5B-57B0-4D71-B8B8-9218B703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418" y="3913469"/>
            <a:ext cx="423695" cy="4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loud, Day, Dark, Cludy, Weather, Blue Clouds">
            <a:extLst>
              <a:ext uri="{FF2B5EF4-FFF2-40B4-BE49-F238E27FC236}">
                <a16:creationId xmlns:a16="http://schemas.microsoft.com/office/drawing/2014/main" id="{E3FB6AD2-C9D2-42A8-8A4B-7CFB894D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006" y="214313"/>
            <a:ext cx="3902854" cy="23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rops, Rain, Rainy, Wet, Weather, Climate">
            <a:extLst>
              <a:ext uri="{FF2B5EF4-FFF2-40B4-BE49-F238E27FC236}">
                <a16:creationId xmlns:a16="http://schemas.microsoft.com/office/drawing/2014/main" id="{30661685-952E-444F-AAF3-6B8A4CDD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7" y="691066"/>
            <a:ext cx="7639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loud, Day, Dark, Cludy, Weather, Blue Clouds">
            <a:extLst>
              <a:ext uri="{FF2B5EF4-FFF2-40B4-BE49-F238E27FC236}">
                <a16:creationId xmlns:a16="http://schemas.microsoft.com/office/drawing/2014/main" id="{1631BC52-388B-4DA8-8793-7E5881F08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25" y="374115"/>
            <a:ext cx="3902854" cy="23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Tree, Apple, Apple Tree, Nature, Fruit, Leaf, Food">
            <a:extLst>
              <a:ext uri="{FF2B5EF4-FFF2-40B4-BE49-F238E27FC236}">
                <a16:creationId xmlns:a16="http://schemas.microsoft.com/office/drawing/2014/main" id="{FC7E32FD-A1F2-4350-AD75-E55EF899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92" y="415748"/>
            <a:ext cx="3847967" cy="57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5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Watercolor clouds background">
            <a:extLst>
              <a:ext uri="{FF2B5EF4-FFF2-40B4-BE49-F238E27FC236}">
                <a16:creationId xmlns:a16="http://schemas.microsoft.com/office/drawing/2014/main" id="{F39CDB46-C708-4F89-A3F2-1AE45B0AB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 bwMode="auto">
          <a:xfrm>
            <a:off x="0" y="18261"/>
            <a:ext cx="12190413" cy="342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Grass, Meadow, Polyana, Field, Summer, Nature, Green">
            <a:extLst>
              <a:ext uri="{FF2B5EF4-FFF2-40B4-BE49-F238E27FC236}">
                <a16:creationId xmlns:a16="http://schemas.microsoft.com/office/drawing/2014/main" id="{84A0CB09-F1B3-4BBD-AB5F-193C36812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0"/>
          <a:stretch/>
        </p:blipFill>
        <p:spPr bwMode="auto">
          <a:xfrm>
            <a:off x="1" y="5013789"/>
            <a:ext cx="12190412" cy="326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שמש זוהרים דקורטיבי עם חישורים וקטור אוסף | וקטורים לשימוש ציבורי">
            <a:extLst>
              <a:ext uri="{FF2B5EF4-FFF2-40B4-BE49-F238E27FC236}">
                <a16:creationId xmlns:a16="http://schemas.microsoft.com/office/drawing/2014/main" id="{FF2BF291-756B-44E8-827B-98A2D851F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5556" l="5778" r="93778">
                        <a14:foregroundMark x1="48889" y1="11111" x2="48889" y2="7111"/>
                        <a14:foregroundMark x1="88444" y1="50222" x2="94222" y2="50222"/>
                        <a14:foregroundMark x1="7556" y1="51556" x2="5778" y2="51556"/>
                        <a14:foregroundMark x1="52000" y1="89333" x2="51556" y2="95556"/>
                        <a14:foregroundMark x1="49333" y1="3556" x2="49333" y2="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5" y="2143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6E66EF55-0783-4CB1-9536-E198CE122135}"/>
              </a:ext>
            </a:extLst>
          </p:cNvPr>
          <p:cNvGrpSpPr/>
          <p:nvPr/>
        </p:nvGrpSpPr>
        <p:grpSpPr>
          <a:xfrm>
            <a:off x="9839696" y="3590918"/>
            <a:ext cx="2103893" cy="2238376"/>
            <a:chOff x="5376745" y="3048204"/>
            <a:chExt cx="2580471" cy="2905125"/>
          </a:xfrm>
        </p:grpSpPr>
        <p:pic>
          <p:nvPicPr>
            <p:cNvPr id="13" name="Picture 38">
              <a:extLst>
                <a:ext uri="{FF2B5EF4-FFF2-40B4-BE49-F238E27FC236}">
                  <a16:creationId xmlns:a16="http://schemas.microsoft.com/office/drawing/2014/main" id="{75DE8F12-92CE-42FE-9DC6-D15B0702E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323" y="4051596"/>
              <a:ext cx="423695" cy="449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8">
              <a:extLst>
                <a:ext uri="{FF2B5EF4-FFF2-40B4-BE49-F238E27FC236}">
                  <a16:creationId xmlns:a16="http://schemas.microsoft.com/office/drawing/2014/main" id="{1D5EF9A4-833D-47BA-B6CE-CFCB6DACCF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8803" y="3927563"/>
              <a:ext cx="423695" cy="449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6A9EDA6E-1C94-4281-A2C1-7C3A5FCBAEF3}"/>
                </a:ext>
              </a:extLst>
            </p:cNvPr>
            <p:cNvGrpSpPr/>
            <p:nvPr/>
          </p:nvGrpSpPr>
          <p:grpSpPr>
            <a:xfrm>
              <a:off x="5376745" y="3048204"/>
              <a:ext cx="2580471" cy="2905125"/>
              <a:chOff x="8440239" y="3178514"/>
              <a:chExt cx="2580471" cy="2905125"/>
            </a:xfrm>
          </p:grpSpPr>
          <p:pic>
            <p:nvPicPr>
              <p:cNvPr id="1058" name="Picture 34" descr="ילד עם כובע | וקטורים לשימוש ציבורי">
                <a:extLst>
                  <a:ext uri="{FF2B5EF4-FFF2-40B4-BE49-F238E27FC236}">
                    <a16:creationId xmlns:a16="http://schemas.microsoft.com/office/drawing/2014/main" id="{A6E54663-3302-483A-8374-8944DCA61A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311" b="96066" l="6667" r="97576">
                            <a14:foregroundMark x1="47273" y1="5574" x2="62424" y2="5574"/>
                            <a14:foregroundMark x1="89697" y1="41311" x2="97576" y2="44590"/>
                            <a14:foregroundMark x1="95758" y1="39344" x2="94545" y2="45574"/>
                            <a14:foregroundMark x1="66667" y1="93443" x2="31515" y2="96393"/>
                            <a14:foregroundMark x1="76970" y1="92459" x2="56364" y2="92459"/>
                            <a14:foregroundMark x1="6667" y1="32787" x2="7273" y2="39344"/>
                            <a14:foregroundMark x1="47879" y1="1311" x2="60606" y2="19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49085" y="3178514"/>
                <a:ext cx="1571625" cy="2905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Basket realistic side view image">
                <a:extLst>
                  <a:ext uri="{FF2B5EF4-FFF2-40B4-BE49-F238E27FC236}">
                    <a16:creationId xmlns:a16="http://schemas.microsoft.com/office/drawing/2014/main" id="{3BF0EDC3-CB0B-400A-BE38-54061B14B2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0239" y="3845263"/>
                <a:ext cx="1571625" cy="1571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0" name="Picture 38">
              <a:extLst>
                <a:ext uri="{FF2B5EF4-FFF2-40B4-BE49-F238E27FC236}">
                  <a16:creationId xmlns:a16="http://schemas.microsoft.com/office/drawing/2014/main" id="{0B1890A3-FEC1-41E8-9182-C5ADBA234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138" y="4222678"/>
              <a:ext cx="423695" cy="449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8">
              <a:extLst>
                <a:ext uri="{FF2B5EF4-FFF2-40B4-BE49-F238E27FC236}">
                  <a16:creationId xmlns:a16="http://schemas.microsoft.com/office/drawing/2014/main" id="{D831983F-96E9-4AA6-B8E3-30A1F2171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713" y="4202545"/>
              <a:ext cx="423695" cy="449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8">
              <a:extLst>
                <a:ext uri="{FF2B5EF4-FFF2-40B4-BE49-F238E27FC236}">
                  <a16:creationId xmlns:a16="http://schemas.microsoft.com/office/drawing/2014/main" id="{1154DC5B-57B0-4D71-B8B8-9218B703B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378" y="4152915"/>
              <a:ext cx="423695" cy="449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Home, House, Building, Architecture, Window, Roof">
            <a:extLst>
              <a:ext uri="{FF2B5EF4-FFF2-40B4-BE49-F238E27FC236}">
                <a16:creationId xmlns:a16="http://schemas.microsoft.com/office/drawing/2014/main" id="{53C627C5-4093-4025-A88F-1E848FC6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" y="698418"/>
            <a:ext cx="6360681" cy="616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0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8702E-6 4.44444E-6 L -0.5407 0.01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35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unrise, Sunset, Pyramids, Gizeh, Cheops, Egypt, Cairo">
            <a:extLst>
              <a:ext uri="{FF2B5EF4-FFF2-40B4-BE49-F238E27FC236}">
                <a16:creationId xmlns:a16="http://schemas.microsoft.com/office/drawing/2014/main" id="{F64AA198-E4F1-4F83-B206-27D0ED6C6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59" y="0"/>
            <a:ext cx="5039025" cy="355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able,tablecloth,dining table,gastronomy,graphic - free image from ...">
            <a:extLst>
              <a:ext uri="{FF2B5EF4-FFF2-40B4-BE49-F238E27FC236}">
                <a16:creationId xmlns:a16="http://schemas.microsoft.com/office/drawing/2014/main" id="{4098AB0C-8EDC-40A2-A22C-2A985B0C6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4" b="89796" l="4063" r="98203">
                        <a14:foregroundMark x1="22031" y1="26304" x2="46797" y2="30839"/>
                        <a14:foregroundMark x1="46797" y1="30839" x2="60938" y2="29932"/>
                        <a14:foregroundMark x1="60938" y1="29932" x2="78125" y2="31179"/>
                        <a14:foregroundMark x1="21016" y1="46485" x2="28281" y2="46485"/>
                        <a14:foregroundMark x1="28281" y1="46485" x2="94922" y2="39116"/>
                        <a14:foregroundMark x1="94922" y1="39116" x2="98281" y2="39116"/>
                        <a14:foregroundMark x1="86328" y1="41270" x2="45313" y2="41723"/>
                        <a14:foregroundMark x1="45313" y1="41723" x2="41172" y2="45465"/>
                        <a14:foregroundMark x1="41172" y1="45465" x2="23672" y2="46145"/>
                        <a14:foregroundMark x1="23672" y1="46145" x2="21094" y2="39002"/>
                        <a14:foregroundMark x1="21094" y1="39002" x2="16250" y2="42290"/>
                        <a14:foregroundMark x1="16250" y1="42290" x2="16016" y2="49320"/>
                        <a14:foregroundMark x1="16016" y1="49320" x2="22344" y2="51020"/>
                        <a14:foregroundMark x1="22344" y1="51020" x2="43750" y2="49206"/>
                        <a14:foregroundMark x1="43750" y1="49206" x2="63828" y2="53288"/>
                        <a14:foregroundMark x1="63828" y1="53288" x2="68828" y2="53175"/>
                        <a14:foregroundMark x1="68828" y1="53175" x2="74844" y2="54649"/>
                        <a14:foregroundMark x1="74844" y1="54649" x2="80313" y2="54308"/>
                        <a14:foregroundMark x1="80313" y1="54308" x2="82500" y2="52608"/>
                        <a14:foregroundMark x1="39922" y1="25397" x2="50625" y2="26077"/>
                        <a14:foregroundMark x1="50625" y1="26077" x2="66094" y2="25170"/>
                        <a14:foregroundMark x1="66094" y1="25170" x2="72266" y2="26304"/>
                        <a14:foregroundMark x1="72266" y1="26304" x2="72422" y2="26531"/>
                        <a14:foregroundMark x1="77656" y1="27438" x2="85391" y2="27438"/>
                        <a14:foregroundMark x1="12969" y1="34921" x2="10703" y2="42857"/>
                        <a14:foregroundMark x1="10703" y1="42857" x2="10234" y2="49887"/>
                        <a14:foregroundMark x1="10234" y1="49887" x2="14375" y2="54649"/>
                        <a14:foregroundMark x1="14375" y1="54649" x2="20391" y2="54762"/>
                        <a14:foregroundMark x1="5625" y1="46712" x2="4063" y2="60544"/>
                        <a14:foregroundMark x1="4063" y1="60544" x2="4063" y2="60544"/>
                        <a14:foregroundMark x1="17578" y1="28685" x2="21875" y2="26984"/>
                        <a14:foregroundMark x1="16328" y1="65760" x2="16328" y2="72222"/>
                        <a14:foregroundMark x1="83281" y1="65420" x2="82891" y2="70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38" b="22342"/>
          <a:stretch/>
        </p:blipFill>
        <p:spPr bwMode="auto">
          <a:xfrm>
            <a:off x="3195123" y="3262184"/>
            <a:ext cx="6369007" cy="31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pple Pie, Dessert, Apple, Delicious, Sweet, Bake">
            <a:extLst>
              <a:ext uri="{FF2B5EF4-FFF2-40B4-BE49-F238E27FC236}">
                <a16:creationId xmlns:a16="http://schemas.microsoft.com/office/drawing/2014/main" id="{6E93304B-57B0-4EF7-8E6A-6871CD28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09" y="3107375"/>
            <a:ext cx="1727414" cy="10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4" descr="ילד עם כובע | וקטורים לשימוש ציבורי">
            <a:extLst>
              <a:ext uri="{FF2B5EF4-FFF2-40B4-BE49-F238E27FC236}">
                <a16:creationId xmlns:a16="http://schemas.microsoft.com/office/drawing/2014/main" id="{D600A63F-18F6-42E6-BBFB-8EDE18BB7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1" b="96066" l="6667" r="97576">
                        <a14:foregroundMark x1="47273" y1="5574" x2="62424" y2="5574"/>
                        <a14:foregroundMark x1="89697" y1="41311" x2="97576" y2="44590"/>
                        <a14:foregroundMark x1="95758" y1="39344" x2="94545" y2="45574"/>
                        <a14:foregroundMark x1="66667" y1="93443" x2="31515" y2="96393"/>
                        <a14:foregroundMark x1="76970" y1="92459" x2="56364" y2="92459"/>
                        <a14:foregroundMark x1="6667" y1="32787" x2="7273" y2="39344"/>
                        <a14:foregroundMark x1="47879" y1="1311" x2="60606" y2="1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400" y="2452883"/>
            <a:ext cx="1959331" cy="34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oon, Planet, Space, Astronomy, Universe, Science">
            <a:extLst>
              <a:ext uri="{FF2B5EF4-FFF2-40B4-BE49-F238E27FC236}">
                <a16:creationId xmlns:a16="http://schemas.microsoft.com/office/drawing/2014/main" id="{6BA0572F-6424-431F-9284-081A7D8C0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76" y="252965"/>
            <a:ext cx="1276718" cy="12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2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cs typeface="Varela Round"/>
              </a:rPr>
              <a:t>מה עשינו היום? 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588FE57-5A4A-4A5F-BEF3-D576BD588C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017" y="1159500"/>
            <a:ext cx="10509369" cy="5721837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he-IL" sz="4400" dirty="0"/>
              <a:t>הכרנו מילים נרדפות </a:t>
            </a:r>
          </a:p>
          <a:p>
            <a:pPr>
              <a:lnSpc>
                <a:spcPct val="200000"/>
              </a:lnSpc>
            </a:pPr>
            <a:r>
              <a:rPr lang="he-IL" sz="4400" dirty="0"/>
              <a:t>הקשבנו לסיפור </a:t>
            </a:r>
          </a:p>
          <a:p>
            <a:pPr>
              <a:lnSpc>
                <a:spcPct val="200000"/>
              </a:lnSpc>
            </a:pPr>
            <a:r>
              <a:rPr lang="he-IL" sz="4400" dirty="0"/>
              <a:t>שחקנו במשחק עם מילים נרדפות</a:t>
            </a:r>
          </a:p>
          <a:p>
            <a:pPr>
              <a:lnSpc>
                <a:spcPct val="200000"/>
              </a:lnSpc>
            </a:pPr>
            <a:endParaRPr lang="he-IL" sz="4400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DEFDC6BD-464C-4A3D-BE9F-1FF5F282E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01" y="2994672"/>
            <a:ext cx="1932599" cy="107908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E37BEE2-587B-4A51-AF12-A2F1B775E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80" y="1063638"/>
            <a:ext cx="1504022" cy="1652772"/>
          </a:xfrm>
          <a:prstGeom prst="rect">
            <a:avLst/>
          </a:prstGeom>
        </p:spPr>
      </p:pic>
      <p:pic>
        <p:nvPicPr>
          <p:cNvPr id="46082" name="Picture 2" descr="212414221">
            <a:extLst>
              <a:ext uri="{FF2B5EF4-FFF2-40B4-BE49-F238E27FC236}">
                <a16:creationId xmlns:a16="http://schemas.microsoft.com/office/drawing/2014/main" id="{EA6D7408-8507-463F-9C4D-7E108A47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7" y="3534215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535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prstGeom prst="downArrow">
            <a:avLst/>
          </a:prstGeom>
        </p:spPr>
        <p:txBody>
          <a:bodyPr/>
          <a:lstStyle/>
          <a:p>
            <a:r>
              <a:rPr lang="he-IL" dirty="0">
                <a:cs typeface="Varela Round"/>
              </a:rPr>
              <a:t>ומה עוד ? </a:t>
            </a:r>
          </a:p>
        </p:txBody>
      </p:sp>
      <p:sp>
        <p:nvSpPr>
          <p:cNvPr id="4" name="AutoShape 4" descr="blob:https://web.whatsapp.com/ccb6c81e-54ae-4254-b284-2724a7c256e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EF7093B3-7C75-4532-842C-03B4E1E0FB1D}"/>
              </a:ext>
            </a:extLst>
          </p:cNvPr>
          <p:cNvGrpSpPr/>
          <p:nvPr/>
        </p:nvGrpSpPr>
        <p:grpSpPr>
          <a:xfrm>
            <a:off x="1316736" y="1152054"/>
            <a:ext cx="5052987" cy="2500692"/>
            <a:chOff x="1316736" y="1152054"/>
            <a:chExt cx="5052987" cy="2500692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6736" y="1152054"/>
              <a:ext cx="5052987" cy="2066723"/>
            </a:xfrm>
            <a:prstGeom prst="rect">
              <a:avLst/>
            </a:prstGeom>
          </p:spPr>
        </p:pic>
        <p:sp>
          <p:nvSpPr>
            <p:cNvPr id="16" name="מלבן 15"/>
            <p:cNvSpPr/>
            <p:nvPr/>
          </p:nvSpPr>
          <p:spPr>
            <a:xfrm>
              <a:off x="1720426" y="2513973"/>
              <a:ext cx="4374779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e-IL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/>
                </a:rPr>
                <a:t>ליצור משחק קלפים עם מילים נרדפות ולשחק עם חברים</a:t>
              </a:r>
              <a:endParaRPr lang="he-IL" sz="16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  <a:p>
              <a:pPr algn="ctr"/>
              <a:endParaRPr lang="he-IL" sz="16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  <a:p>
              <a:pPr algn="ctr"/>
              <a:endParaRPr lang="he-IL" sz="16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</p:txBody>
        </p:sp>
      </p:grp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0B0B5C01-E62F-405B-BF42-6F9633BFE241}"/>
              </a:ext>
            </a:extLst>
          </p:cNvPr>
          <p:cNvGrpSpPr/>
          <p:nvPr/>
        </p:nvGrpSpPr>
        <p:grpSpPr>
          <a:xfrm>
            <a:off x="6186114" y="1134443"/>
            <a:ext cx="5942649" cy="2078293"/>
            <a:chOff x="3214473" y="3548052"/>
            <a:chExt cx="6092825" cy="2290590"/>
          </a:xfrm>
        </p:grpSpPr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11570" y="3548052"/>
              <a:ext cx="5173318" cy="2290590"/>
            </a:xfrm>
            <a:prstGeom prst="rect">
              <a:avLst/>
            </a:prstGeom>
          </p:spPr>
        </p:pic>
        <p:sp>
          <p:nvSpPr>
            <p:cNvPr id="12" name="מלבן 11"/>
            <p:cNvSpPr/>
            <p:nvPr/>
          </p:nvSpPr>
          <p:spPr>
            <a:xfrm>
              <a:off x="3214473" y="4638324"/>
              <a:ext cx="6092825" cy="11194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  <a:p>
              <a:pPr algn="ctr"/>
              <a:r>
                <a:rPr lang="he-IL" sz="20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/>
                </a:rPr>
                <a:t>להכיר סוגים שונים של אגוזים</a:t>
              </a:r>
            </a:p>
            <a:p>
              <a:pPr algn="ctr"/>
              <a:r>
                <a:rPr lang="he-IL" sz="2000" b="1" dirty="0">
                  <a:solidFill>
                    <a:srgbClr val="002060"/>
                  </a:solidFill>
                  <a:latin typeface="Varela Round" pitchFamily="2" charset="-79"/>
                  <a:ea typeface="+mj-ea"/>
                  <a:cs typeface="Varela Round"/>
                </a:rPr>
                <a:t> ולשחק במשחקי אגוזים</a:t>
              </a:r>
              <a:endParaRPr lang="en-US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</p:txBody>
        </p:sp>
      </p:grpSp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740A767E-8D34-4837-8E87-ABB72B306C1D}"/>
              </a:ext>
            </a:extLst>
          </p:cNvPr>
          <p:cNvGrpSpPr/>
          <p:nvPr/>
        </p:nvGrpSpPr>
        <p:grpSpPr>
          <a:xfrm>
            <a:off x="155575" y="3497339"/>
            <a:ext cx="6234421" cy="2066723"/>
            <a:chOff x="5629685" y="1057615"/>
            <a:chExt cx="6234421" cy="2066723"/>
          </a:xfrm>
        </p:grpSpPr>
        <p:pic>
          <p:nvPicPr>
            <p:cNvPr id="27" name="תמונה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2323" y="1057615"/>
              <a:ext cx="5101783" cy="2066723"/>
            </a:xfrm>
            <a:prstGeom prst="rect">
              <a:avLst/>
            </a:prstGeom>
          </p:spPr>
        </p:pic>
        <p:sp>
          <p:nvSpPr>
            <p:cNvPr id="28" name="מלבן 27"/>
            <p:cNvSpPr/>
            <p:nvPr/>
          </p:nvSpPr>
          <p:spPr>
            <a:xfrm>
              <a:off x="5629685" y="2306137"/>
              <a:ext cx="609282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</p:txBody>
        </p:sp>
      </p:grpSp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0" y="4359113"/>
            <a:ext cx="1195367" cy="114103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468" y="3604059"/>
            <a:ext cx="652329" cy="652329"/>
          </a:xfrm>
          <a:prstGeom prst="rect">
            <a:avLst/>
          </a:prstGeom>
        </p:spPr>
      </p:pic>
      <p:grpSp>
        <p:nvGrpSpPr>
          <p:cNvPr id="32" name="קבוצה 31">
            <a:extLst>
              <a:ext uri="{FF2B5EF4-FFF2-40B4-BE49-F238E27FC236}">
                <a16:creationId xmlns:a16="http://schemas.microsoft.com/office/drawing/2014/main" id="{740A767E-8D34-4837-8E87-ABB72B306C1D}"/>
              </a:ext>
            </a:extLst>
          </p:cNvPr>
          <p:cNvGrpSpPr/>
          <p:nvPr/>
        </p:nvGrpSpPr>
        <p:grpSpPr>
          <a:xfrm>
            <a:off x="5440784" y="3497339"/>
            <a:ext cx="6234421" cy="2066723"/>
            <a:chOff x="5629685" y="1057615"/>
            <a:chExt cx="6234421" cy="2066723"/>
          </a:xfrm>
        </p:grpSpPr>
        <p:pic>
          <p:nvPicPr>
            <p:cNvPr id="33" name="תמונה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2323" y="1057615"/>
              <a:ext cx="5101783" cy="2066723"/>
            </a:xfrm>
            <a:prstGeom prst="rect">
              <a:avLst/>
            </a:prstGeom>
          </p:spPr>
        </p:pic>
        <p:sp>
          <p:nvSpPr>
            <p:cNvPr id="34" name="מלבן 33"/>
            <p:cNvSpPr/>
            <p:nvPr/>
          </p:nvSpPr>
          <p:spPr>
            <a:xfrm>
              <a:off x="5629685" y="2306137"/>
              <a:ext cx="6092825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he-IL" sz="2000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endParaRPr>
            </a:p>
          </p:txBody>
        </p:sp>
      </p:grpSp>
      <p:sp>
        <p:nvSpPr>
          <p:cNvPr id="35" name="מלבן 34"/>
          <p:cNvSpPr/>
          <p:nvPr/>
        </p:nvSpPr>
        <p:spPr>
          <a:xfrm>
            <a:off x="3251996" y="4822805"/>
            <a:ext cx="568641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לשתף אותנו </a:t>
            </a:r>
            <a:r>
              <a:rPr lang="he-IL" b="1" dirty="0" err="1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בפייסבוק</a:t>
            </a:r>
            <a:endParaRPr lang="he-IL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  <a:p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 של האגף לחינוך קדם יסודי</a:t>
            </a:r>
            <a:endParaRPr lang="en-US" sz="16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sp>
        <p:nvSpPr>
          <p:cNvPr id="29" name="מלבן 28"/>
          <p:cNvSpPr/>
          <p:nvPr/>
        </p:nvSpPr>
        <p:spPr>
          <a:xfrm>
            <a:off x="7981682" y="5119334"/>
            <a:ext cx="3049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  <a:latin typeface="Varela Round" pitchFamily="2" charset="-79"/>
                <a:ea typeface="+mj-ea"/>
                <a:cs typeface="Varela Round"/>
              </a:rPr>
              <a:t>להכין מילון מילים נרדפות</a:t>
            </a:r>
            <a:endParaRPr lang="en-US" sz="1600" b="1" dirty="0">
              <a:solidFill>
                <a:srgbClr val="002060"/>
              </a:solidFill>
              <a:latin typeface="Varela Round" pitchFamily="2" charset="-79"/>
              <a:ea typeface="+mj-ea"/>
              <a:cs typeface="Varela Round"/>
            </a:endParaRPr>
          </a:p>
        </p:txBody>
      </p:sp>
      <p:pic>
        <p:nvPicPr>
          <p:cNvPr id="56322" name="Picture 2" descr="Set vector icons of nuts">
            <a:extLst>
              <a:ext uri="{FF2B5EF4-FFF2-40B4-BE49-F238E27FC236}">
                <a16:creationId xmlns:a16="http://schemas.microsoft.com/office/drawing/2014/main" id="{941D7C7B-FE58-4886-BF5E-FB38DB399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4"/>
          <a:stretch/>
        </p:blipFill>
        <p:spPr bwMode="auto">
          <a:xfrm>
            <a:off x="8103105" y="1306567"/>
            <a:ext cx="2108665" cy="124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256224400">
            <a:extLst>
              <a:ext uri="{FF2B5EF4-FFF2-40B4-BE49-F238E27FC236}">
                <a16:creationId xmlns:a16="http://schemas.microsoft.com/office/drawing/2014/main" id="{F11893F4-8D5C-441C-BB26-530AC8F7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6" y="1335688"/>
            <a:ext cx="1266664" cy="115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 descr="197659281">
            <a:extLst>
              <a:ext uri="{FF2B5EF4-FFF2-40B4-BE49-F238E27FC236}">
                <a16:creationId xmlns:a16="http://schemas.microsoft.com/office/drawing/2014/main" id="{11B02440-ABB0-48B5-89E9-FD3D5C274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19399"/>
          <a:stretch/>
        </p:blipFill>
        <p:spPr bwMode="auto">
          <a:xfrm>
            <a:off x="7866213" y="3638632"/>
            <a:ext cx="2286000" cy="135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304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ערכו והכינו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95757"/>
            <a:ext cx="11484706" cy="4680000"/>
          </a:xfrm>
        </p:spPr>
        <p:txBody>
          <a:bodyPr>
            <a:normAutofit/>
          </a:bodyPr>
          <a:lstStyle/>
          <a:p>
            <a:r>
              <a:rPr lang="he-IL" dirty="0"/>
              <a:t>ד"ר מירב תורג'מן, מנהלת המחלקה לפיתוח והפעלה פדגוגית, האגף לחינוך קדם יסודי</a:t>
            </a:r>
            <a:endParaRPr lang="he-IL" altLang="he-IL" dirty="0"/>
          </a:p>
          <a:p>
            <a:r>
              <a:rPr lang="he-IL" altLang="he-IL" dirty="0"/>
              <a:t>רינת אלפיה, מדריכה ארצית ללמידה מרחוק, </a:t>
            </a:r>
            <a:r>
              <a:rPr lang="he-IL" altLang="he-IL" dirty="0" err="1"/>
              <a:t>מינהל</a:t>
            </a:r>
            <a:r>
              <a:rPr lang="he-IL" altLang="he-IL" dirty="0"/>
              <a:t> תקשוב טכנולוגיה ומערכות מידע, האגף לחינוך קדם יסודי</a:t>
            </a:r>
          </a:p>
          <a:p>
            <a:r>
              <a:rPr lang="he-IL" dirty="0"/>
              <a:t>אינה </a:t>
            </a:r>
            <a:r>
              <a:rPr lang="he-IL" dirty="0" err="1"/>
              <a:t>פלוטוב</a:t>
            </a:r>
            <a:r>
              <a:rPr lang="he-IL" dirty="0"/>
              <a:t>, מנהלת היחידה למידענות וטכנולוגיות דיגיטליות באגף לחינוך קדם יסודי</a:t>
            </a:r>
            <a:endParaRPr lang="he-IL" altLang="he-IL" dirty="0"/>
          </a:p>
          <a:p>
            <a:r>
              <a:rPr lang="he-IL" altLang="he-IL" dirty="0"/>
              <a:t>סמדר בר מדריכה ארצית ללמידה מרחוק , האגף לחינוך קדם יסודי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18166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ABE1E-1825-4F77-A219-E165C65A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קרדיטים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BF5F4BA-8660-4A38-BA38-3CDFFA9EB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b="1" dirty="0"/>
              <a:t>ספר "מעשה בשלושה אגוזים", כתבה: לאה גולדברג / אייר: שמואל כץ / הוצאת הקיבוץ המאוחד, </a:t>
            </a:r>
            <a:r>
              <a:rPr lang="he-IL" dirty="0"/>
              <a:t>חולק במסגרת ספריית פיג'מה</a:t>
            </a:r>
          </a:p>
          <a:p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2111067" y="2060589"/>
            <a:ext cx="10745951" cy="720000"/>
          </a:xfrm>
          <a:prstGeom prst="rect">
            <a:avLst/>
          </a:prstGeom>
        </p:spPr>
        <p:txBody>
          <a:bodyPr vert="horz" lIns="36000" tIns="0" rIns="36000" bIns="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800" b="1" kern="1200">
                <a:solidFill>
                  <a:srgbClr val="002060"/>
                </a:solidFill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he-IL" sz="2400" dirty="0">
                <a:ea typeface="+mn-e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78680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תמונה 1">
            <a:extLst>
              <a:ext uri="{FF2B5EF4-FFF2-40B4-BE49-F238E27FC236}">
                <a16:creationId xmlns:a16="http://schemas.microsoft.com/office/drawing/2014/main" id="{C8C05FFC-5D5D-4EDF-919A-E17769353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2" r="34235" b="66411"/>
          <a:stretch>
            <a:fillRect/>
          </a:stretch>
        </p:blipFill>
        <p:spPr bwMode="auto">
          <a:xfrm>
            <a:off x="4775200" y="0"/>
            <a:ext cx="32416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תיבת טקסט 3">
            <a:extLst>
              <a:ext uri="{FF2B5EF4-FFF2-40B4-BE49-F238E27FC236}">
                <a16:creationId xmlns:a16="http://schemas.microsoft.com/office/drawing/2014/main" id="{396A6554-5B4F-4208-B452-C8398F3FC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016250"/>
            <a:ext cx="11172825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93763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altLang="he-IL"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altLang="he-IL" sz="280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3796" name="מלבן 4">
            <a:extLst>
              <a:ext uri="{FF2B5EF4-FFF2-40B4-BE49-F238E27FC236}">
                <a16:creationId xmlns:a16="http://schemas.microsoft.com/office/drawing/2014/main" id="{F4B6BBC9-1773-4DE0-8B1D-C59D5F40E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1838325"/>
            <a:ext cx="121888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he-IL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pic>
        <p:nvPicPr>
          <p:cNvPr id="47106" name="Picture 2" descr="Gift box isolated on white background.">
            <a:extLst>
              <a:ext uri="{FF2B5EF4-FFF2-40B4-BE49-F238E27FC236}">
                <a16:creationId xmlns:a16="http://schemas.microsoft.com/office/drawing/2014/main" id="{44CBC970-56D5-424F-9125-F9A6B4F7E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t="50000" r="45112" b="10721"/>
          <a:stretch/>
        </p:blipFill>
        <p:spPr bwMode="auto">
          <a:xfrm>
            <a:off x="3992879" y="1451700"/>
            <a:ext cx="3850993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637126" y="4137394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מתנה              שי</a:t>
            </a:r>
          </a:p>
        </p:txBody>
      </p:sp>
    </p:spTree>
    <p:extLst>
      <p:ext uri="{BB962C8B-B14F-4D97-AF65-F5344CB8AC3E}">
        <p14:creationId xmlns:p14="http://schemas.microsoft.com/office/powerpoint/2010/main" val="89217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637126" y="4137394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ירח              לבנה</a:t>
            </a:r>
          </a:p>
        </p:txBody>
      </p:sp>
      <p:pic>
        <p:nvPicPr>
          <p:cNvPr id="49154" name="Picture 2" descr="A dark full moon night">
            <a:extLst>
              <a:ext uri="{FF2B5EF4-FFF2-40B4-BE49-F238E27FC236}">
                <a16:creationId xmlns:a16="http://schemas.microsoft.com/office/drawing/2014/main" id="{E6456F3F-F8A5-47A5-8CB2-5BFA2134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20" y="1444494"/>
            <a:ext cx="3508692" cy="23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637126" y="4137394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שמש    חמה</a:t>
            </a:r>
          </a:p>
        </p:txBody>
      </p:sp>
      <p:pic>
        <p:nvPicPr>
          <p:cNvPr id="50178" name="Picture 2" descr="Yellow sun">
            <a:extLst>
              <a:ext uri="{FF2B5EF4-FFF2-40B4-BE49-F238E27FC236}">
                <a16:creationId xmlns:a16="http://schemas.microsoft.com/office/drawing/2014/main" id="{906E4000-CBC0-42B2-A4CC-3A50A84C7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0"/>
          <a:stretch/>
        </p:blipFill>
        <p:spPr bwMode="auto">
          <a:xfrm>
            <a:off x="4485481" y="1179195"/>
            <a:ext cx="3219450" cy="287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8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515206" y="4864748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עץ     אילן</a:t>
            </a:r>
          </a:p>
        </p:txBody>
      </p:sp>
      <p:pic>
        <p:nvPicPr>
          <p:cNvPr id="51202" name="Picture 2" descr="Tree">
            <a:extLst>
              <a:ext uri="{FF2B5EF4-FFF2-40B4-BE49-F238E27FC236}">
                <a16:creationId xmlns:a16="http://schemas.microsoft.com/office/drawing/2014/main" id="{04827E62-9637-4FBA-ADCF-D42FE4F7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48" y="1273252"/>
            <a:ext cx="3996372" cy="342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8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515206" y="4864748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גשם    מטר</a:t>
            </a:r>
          </a:p>
        </p:txBody>
      </p:sp>
      <p:pic>
        <p:nvPicPr>
          <p:cNvPr id="53250" name="Picture 2" descr="42861877">
            <a:extLst>
              <a:ext uri="{FF2B5EF4-FFF2-40B4-BE49-F238E27FC236}">
                <a16:creationId xmlns:a16="http://schemas.microsoft.com/office/drawing/2014/main" id="{5D476F53-A0B7-4023-A1AF-284A4027F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7" y="1151332"/>
            <a:ext cx="3326238" cy="329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160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E4998C-FE2E-4532-B380-038CFB56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מילים נרדפות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DDD252B1-40AA-4875-8BCD-41F3632C175A}"/>
              </a:ext>
            </a:extLst>
          </p:cNvPr>
          <p:cNvSpPr txBox="1">
            <a:spLocks/>
          </p:cNvSpPr>
          <p:nvPr/>
        </p:nvSpPr>
        <p:spPr bwMode="auto">
          <a:xfrm>
            <a:off x="515206" y="4864748"/>
            <a:ext cx="1116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  <a:noAutofit/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r>
              <a:rPr lang="he-IL" dirty="0">
                <a:solidFill>
                  <a:schemeClr val="accent1">
                    <a:lumMod val="75000"/>
                  </a:schemeClr>
                </a:solidFill>
              </a:rPr>
              <a:t>שמיים     רקיע</a:t>
            </a:r>
          </a:p>
        </p:txBody>
      </p:sp>
      <p:pic>
        <p:nvPicPr>
          <p:cNvPr id="52226" name="Picture 2" descr="Watercolor clouds background">
            <a:extLst>
              <a:ext uri="{FF2B5EF4-FFF2-40B4-BE49-F238E27FC236}">
                <a16:creationId xmlns:a16="http://schemas.microsoft.com/office/drawing/2014/main" id="{4DFF69B5-293E-4970-918A-2C8BE39C7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3"/>
          <a:stretch/>
        </p:blipFill>
        <p:spPr bwMode="auto">
          <a:xfrm>
            <a:off x="3326448" y="1318972"/>
            <a:ext cx="5962650" cy="342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380194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D405C3C5E2144991A82FB03AD36A29" ma:contentTypeVersion="12" ma:contentTypeDescription="Create a new document." ma:contentTypeScope="" ma:versionID="e4f0827a931059b31765ed3d04ced2b4">
  <xsd:schema xmlns:xsd="http://www.w3.org/2001/XMLSchema" xmlns:xs="http://www.w3.org/2001/XMLSchema" xmlns:p="http://schemas.microsoft.com/office/2006/metadata/properties" xmlns:ns3="3fb18b26-9745-44e6-b802-7b00fa7a1430" xmlns:ns4="e3d15af0-53cc-4fdd-8ebf-c94b218c505a" targetNamespace="http://schemas.microsoft.com/office/2006/metadata/properties" ma:root="true" ma:fieldsID="4b78d8332063f637b049228e2d456018" ns3:_="" ns4:_="">
    <xsd:import namespace="3fb18b26-9745-44e6-b802-7b00fa7a1430"/>
    <xsd:import namespace="e3d15af0-53cc-4fdd-8ebf-c94b218c50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18b26-9745-44e6-b802-7b00fa7a14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5af0-53cc-4fdd-8ebf-c94b218c505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B9E79F-9ED7-451D-8E43-4A963B15D0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18b26-9745-44e6-b802-7b00fa7a1430"/>
    <ds:schemaRef ds:uri="e3d15af0-53cc-4fdd-8ebf-c94b218c50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054C4A-6BFC-4DF6-8F8C-61A6FBF827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9320B1-EA05-4CF3-8F1A-6D687D65684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fb18b26-9745-44e6-b802-7b00fa7a1430"/>
    <ds:schemaRef ds:uri="http://purl.org/dc/terms/"/>
    <ds:schemaRef ds:uri="http://schemas.openxmlformats.org/package/2006/metadata/core-properties"/>
    <ds:schemaRef ds:uri="e3d15af0-53cc-4fdd-8ebf-c94b218c505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252</Words>
  <Application>Microsoft Office PowerPoint</Application>
  <PresentationFormat>מותאם אישית</PresentationFormat>
  <Paragraphs>48</Paragraphs>
  <Slides>38</Slides>
  <Notes>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Varela Round</vt:lpstr>
      <vt:lpstr>ערכת נושא Office</vt:lpstr>
      <vt:lpstr>מערכת שידורים לאומית</vt:lpstr>
      <vt:lpstr>מעשה בשלושה אגוזים- מילים נרדפות</vt:lpstr>
      <vt:lpstr>מה נעשה היום? </vt:lpstr>
      <vt:lpstr>מילים נרדפות</vt:lpstr>
      <vt:lpstr>מילים נרדפות</vt:lpstr>
      <vt:lpstr>מילים נרדפות</vt:lpstr>
      <vt:lpstr>מילים נרדפות</vt:lpstr>
      <vt:lpstr>מילים נרדפות</vt:lpstr>
      <vt:lpstr>מילים נרדפות</vt:lpstr>
      <vt:lpstr>מילים נרדפות</vt:lpstr>
      <vt:lpstr>מילים נרדפות</vt:lpstr>
      <vt:lpstr>לאה גולדברג</vt:lpstr>
      <vt:lpstr>מעשה בשלושה אגוזים  כתבה: לאה גולדברג, אייר: שמואל כץ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מה עשינו היום? </vt:lpstr>
      <vt:lpstr>ומה עוד ? </vt:lpstr>
      <vt:lpstr>ערכו והכינו</vt:lpstr>
      <vt:lpstr>קרדיטים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Tzuri Mesika</dc:creator>
  <cp:lastModifiedBy>שני שמלה/Shani Chemla</cp:lastModifiedBy>
  <cp:revision>117</cp:revision>
  <dcterms:created xsi:type="dcterms:W3CDTF">2020-03-28T15:56:54Z</dcterms:created>
  <dcterms:modified xsi:type="dcterms:W3CDTF">2022-09-11T06:40:14Z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0x01010033D405C3C5E2144991A82FB03AD36A29</vt:lpwstr>
  </property>
</Properties>
</file>