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262" r:id="rId3"/>
    <p:sldId id="263" r:id="rId4"/>
    <p:sldId id="303" r:id="rId5"/>
    <p:sldId id="288" r:id="rId6"/>
    <p:sldId id="289" r:id="rId7"/>
    <p:sldId id="304" r:id="rId8"/>
    <p:sldId id="306" r:id="rId9"/>
    <p:sldId id="307" r:id="rId10"/>
    <p:sldId id="308" r:id="rId11"/>
    <p:sldId id="311" r:id="rId12"/>
    <p:sldId id="309" r:id="rId13"/>
    <p:sldId id="310" r:id="rId14"/>
    <p:sldId id="312" r:id="rId15"/>
    <p:sldId id="313" r:id="rId16"/>
    <p:sldId id="314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3" r:id="rId31"/>
    <p:sldId id="331" r:id="rId32"/>
    <p:sldId id="332" r:id="rId33"/>
    <p:sldId id="334" r:id="rId34"/>
    <p:sldId id="335" r:id="rId35"/>
    <p:sldId id="336" r:id="rId36"/>
    <p:sldId id="316" r:id="rId37"/>
    <p:sldId id="317" r:id="rId38"/>
    <p:sldId id="291" r:id="rId3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82" y="6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י"ב/ניסן/תש"ף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84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6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70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5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79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5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80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8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43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0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417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158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611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292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790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716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97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3285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099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35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960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517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875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318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97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527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848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81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4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97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49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1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י"ב/ניסן/תש"ף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72E8FCB-C4F8-434B-8B0F-1870438C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76" y="364040"/>
            <a:ext cx="2944619" cy="36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AF0D4BE-F3C9-4FB6-ABB3-268CF9700FAA}"/>
              </a:ext>
            </a:extLst>
          </p:cNvPr>
          <p:cNvSpPr txBox="1"/>
          <p:nvPr/>
        </p:nvSpPr>
        <p:spPr>
          <a:xfrm>
            <a:off x="-577851" y="3981157"/>
            <a:ext cx="718124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איזה טעם אתם מעדיפים?</a:t>
            </a:r>
          </a:p>
        </p:txBody>
      </p:sp>
    </p:spTree>
    <p:extLst>
      <p:ext uri="{BB962C8B-B14F-4D97-AF65-F5344CB8AC3E}">
        <p14:creationId xmlns:p14="http://schemas.microsoft.com/office/powerpoint/2010/main" val="32184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תוצאת תמונה עבור ‪ flavoures gelateria‬‏">
            <a:extLst>
              <a:ext uri="{FF2B5EF4-FFF2-40B4-BE49-F238E27FC236}">
                <a16:creationId xmlns:a16="http://schemas.microsoft.com/office/drawing/2014/main" id="{8AA4B9A4-5AE6-4D1B-BB86-DFD1BF28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6" y="1006728"/>
            <a:ext cx="7182800" cy="36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1E5F416-7D26-44EC-8513-94A0603C4FE5}"/>
              </a:ext>
            </a:extLst>
          </p:cNvPr>
          <p:cNvSpPr txBox="1"/>
          <p:nvPr/>
        </p:nvSpPr>
        <p:spPr>
          <a:xfrm>
            <a:off x="5650727" y="175731"/>
            <a:ext cx="19911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וכעת ?</a:t>
            </a:r>
          </a:p>
        </p:txBody>
      </p:sp>
    </p:spTree>
    <p:extLst>
      <p:ext uri="{BB962C8B-B14F-4D97-AF65-F5344CB8AC3E}">
        <p14:creationId xmlns:p14="http://schemas.microsoft.com/office/powerpoint/2010/main" val="35909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80552" y="2974418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עומס היתר </a:t>
            </a:r>
            <a:br>
              <a:rPr lang="he-IL" sz="8800" dirty="0">
                <a:solidFill>
                  <a:srgbClr val="002060"/>
                </a:solidFill>
              </a:rPr>
            </a:br>
            <a:r>
              <a:rPr lang="he-IL" sz="5400" dirty="0">
                <a:solidFill>
                  <a:srgbClr val="C00000"/>
                </a:solidFill>
              </a:rPr>
              <a:t>אנשים מתקשים לקבל החלטה כאשר קיימות אפשרויות רבות</a:t>
            </a:r>
            <a:br>
              <a:rPr lang="he-IL" sz="6000" dirty="0">
                <a:solidFill>
                  <a:srgbClr val="C00000"/>
                </a:solidFill>
              </a:rPr>
            </a:br>
            <a:br>
              <a:rPr lang="he-IL" sz="6000" dirty="0"/>
            </a:b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26422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עומס היתר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115140" y="1016371"/>
            <a:ext cx="9484223" cy="54007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אנשים מתקשים לקבל החלטה כאשר קיימות אפשרויות רבות</a:t>
            </a:r>
            <a:br>
              <a:rPr lang="he-IL" dirty="0"/>
            </a:b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28004" y="1604351"/>
            <a:ext cx="7968884" cy="4413250"/>
          </a:xfrm>
        </p:spPr>
        <p:txBody>
          <a:bodyPr>
            <a:normAutofit lnSpcReduction="10000"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מצב שבו אנשים מתקשים בקבלת החלטה כאשר הם עומדים בפני אפשרויות בחירה מרובות.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ריבוי האפשרויות, המאפיין את חברת השפע, נחשב יתרון משמעותי וסממן של חופש ושגשוג, אך כשאנחנו מנסים לקבל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החלטה הוא עלול להעיק משום שהוא דורש מאמץ גדול יותר ועלול לבלבל.</a:t>
            </a:r>
          </a:p>
        </p:txBody>
      </p:sp>
    </p:spTree>
    <p:extLst>
      <p:ext uri="{BB962C8B-B14F-4D97-AF65-F5344CB8AC3E}">
        <p14:creationId xmlns:p14="http://schemas.microsoft.com/office/powerpoint/2010/main" val="284550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92CE2B23-1EB1-4F4A-8546-5DA8DD3225CD}"/>
              </a:ext>
            </a:extLst>
          </p:cNvPr>
          <p:cNvSpPr txBox="1"/>
          <p:nvPr/>
        </p:nvSpPr>
        <p:spPr>
          <a:xfrm>
            <a:off x="-869528" y="88628"/>
            <a:ext cx="9336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האם הוא שירת בצבא ?</a:t>
            </a:r>
            <a:endParaRPr lang="en-US" sz="4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" name="תמונה 2" descr="תמונה שמכילה אדם, איש, לובש, עמידה&#10;&#10;התיאור נוצר באופן אוטומטי">
            <a:extLst>
              <a:ext uri="{FF2B5EF4-FFF2-40B4-BE49-F238E27FC236}">
                <a16:creationId xmlns:a16="http://schemas.microsoft.com/office/drawing/2014/main" id="{B113ED1F-D9B3-45B1-AD93-0B73B8A9A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1298389"/>
            <a:ext cx="7454103" cy="42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187287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הייצוגיות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478558" y="2706629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5400" dirty="0">
                <a:solidFill>
                  <a:srgbClr val="C00000"/>
                </a:solidFill>
              </a:rPr>
              <a:t>שיפוט/החלטה על סמך דמיון לדבר אחר המוכר מן העבר (סטראוטיפים)</a:t>
            </a:r>
          </a:p>
        </p:txBody>
      </p:sp>
    </p:spTree>
    <p:extLst>
      <p:ext uri="{BB962C8B-B14F-4D97-AF65-F5344CB8AC3E}">
        <p14:creationId xmlns:p14="http://schemas.microsoft.com/office/powerpoint/2010/main" val="76192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הייצוגיות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671230" y="899318"/>
            <a:ext cx="10273894" cy="54007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אנשים מתקשים לקבל החלטה כאשר קיימות אפשרויות רבות</a:t>
            </a:r>
            <a:br>
              <a:rPr lang="he-IL" dirty="0"/>
            </a:b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729969" y="1341062"/>
            <a:ext cx="8554708" cy="5106239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שבו אנשים שופטים הסתברות של דבר-מה על סמך דמיון שהם רואים בו לדבר אחר שהם מכירים מן העבר, </a:t>
            </a:r>
            <a:r>
              <a:rPr lang="he-IL" sz="2800" b="1" dirty="0"/>
              <a:t>וכי הוא חלק מקבוצה</a:t>
            </a:r>
            <a:r>
              <a:rPr lang="he-IL" sz="2800" dirty="0"/>
              <a:t> - בדרך כלל עפ"י </a:t>
            </a:r>
            <a:r>
              <a:rPr lang="he-IL" sz="2800" b="1" dirty="0"/>
              <a:t>תכונות שטחיות וסטראוטיפים</a:t>
            </a:r>
            <a:r>
              <a:rPr lang="he-IL" sz="2800" dirty="0"/>
              <a:t>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כאשר אנו פוגשים אדם חרדי, אנו מניחים שהוא לא עובד ולא שירת בצבא.</a:t>
            </a:r>
          </a:p>
        </p:txBody>
      </p:sp>
    </p:spTree>
    <p:extLst>
      <p:ext uri="{BB962C8B-B14F-4D97-AF65-F5344CB8AC3E}">
        <p14:creationId xmlns:p14="http://schemas.microsoft.com/office/powerpoint/2010/main" val="114996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9A7BC0F-766D-4087-B47F-B108D97B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" y="1436585"/>
            <a:ext cx="3015175" cy="404853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EA008E2-4F4D-4266-AEE6-A7F05BCB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89" y="2295665"/>
            <a:ext cx="2304984" cy="30949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9761100-771E-442B-AF6E-3C18B1A8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28" y="1810943"/>
            <a:ext cx="2665985" cy="3579667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CA82732-6B0B-4389-93A1-4A8D4121ACBE}"/>
              </a:ext>
            </a:extLst>
          </p:cNvPr>
          <p:cNvSpPr txBox="1"/>
          <p:nvPr/>
        </p:nvSpPr>
        <p:spPr>
          <a:xfrm>
            <a:off x="7406590" y="1526224"/>
            <a:ext cx="165622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10 ₪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51D5FE0-E901-4A8C-A7A4-B3DD8B7FFD55}"/>
              </a:ext>
            </a:extLst>
          </p:cNvPr>
          <p:cNvSpPr txBox="1"/>
          <p:nvPr/>
        </p:nvSpPr>
        <p:spPr>
          <a:xfrm>
            <a:off x="632737" y="911095"/>
            <a:ext cx="165622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18 ₪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F8FE9ED-E219-487C-827F-FF423ACE3647}"/>
              </a:ext>
            </a:extLst>
          </p:cNvPr>
          <p:cNvSpPr txBox="1"/>
          <p:nvPr/>
        </p:nvSpPr>
        <p:spPr>
          <a:xfrm>
            <a:off x="4304146" y="1116218"/>
            <a:ext cx="165622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17 ₪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1D201C2-2D14-410E-BA01-75EA5D958F0F}"/>
              </a:ext>
            </a:extLst>
          </p:cNvPr>
          <p:cNvSpPr txBox="1"/>
          <p:nvPr/>
        </p:nvSpPr>
        <p:spPr>
          <a:xfrm>
            <a:off x="7540867" y="0"/>
            <a:ext cx="44994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תבחרו ?</a:t>
            </a:r>
          </a:p>
        </p:txBody>
      </p:sp>
    </p:spTree>
    <p:extLst>
      <p:ext uri="{BB962C8B-B14F-4D97-AF65-F5344CB8AC3E}">
        <p14:creationId xmlns:p14="http://schemas.microsoft.com/office/powerpoint/2010/main" val="139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271692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הפיתיון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478558" y="2791034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5400" dirty="0">
                <a:solidFill>
                  <a:srgbClr val="C00000"/>
                </a:solidFill>
              </a:rPr>
              <a:t>מתן אפשרות נוספת (כפיתיון) ע"מ לשנות את הבחירה</a:t>
            </a:r>
          </a:p>
        </p:txBody>
      </p:sp>
    </p:spTree>
    <p:extLst>
      <p:ext uri="{BB962C8B-B14F-4D97-AF65-F5344CB8AC3E}">
        <p14:creationId xmlns:p14="http://schemas.microsoft.com/office/powerpoint/2010/main" val="345389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0772" y="22955"/>
            <a:ext cx="12191999" cy="720094"/>
          </a:xfrm>
        </p:spPr>
        <p:txBody>
          <a:bodyPr/>
          <a:lstStyle/>
          <a:p>
            <a:r>
              <a:rPr lang="he-IL" dirty="0"/>
              <a:t>אפקט הפיתיון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0" y="841189"/>
            <a:ext cx="8485865" cy="540070"/>
          </a:xfrm>
        </p:spPr>
        <p:txBody>
          <a:bodyPr/>
          <a:lstStyle/>
          <a:p>
            <a:r>
              <a:rPr lang="he-IL" dirty="0"/>
              <a:t>מתן אפשרות נוספת (כפיתיון) ע"מ לשנות את הבחירה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750381" y="1195719"/>
            <a:ext cx="7577693" cy="3983663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כאשר מציעים לנו שתי אפשרויות- נבחר לפי העדפתנו. כאשר מוסיפים אפשרות פיתיון שלישית, נטה לבחור באפשרות היקרה. לאור התועלת גבוהה בפופקורן גדול בעבור 1 ₪ בלבד.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B744823-BAF7-4D12-9AF6-1A236C04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81" y="4550002"/>
            <a:ext cx="1618525" cy="217322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E76B90B-7D81-4B9C-BE91-A6CF3A19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81" y="5432259"/>
            <a:ext cx="870698" cy="116910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D2037E5-C9AA-4725-BB1A-011D74AE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470" y="4934722"/>
            <a:ext cx="1294350" cy="1737948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726D536-A9E8-40B2-AA23-0EC9A9683B25}"/>
              </a:ext>
            </a:extLst>
          </p:cNvPr>
          <p:cNvSpPr txBox="1"/>
          <p:nvPr/>
        </p:nvSpPr>
        <p:spPr>
          <a:xfrm>
            <a:off x="4729012" y="4652145"/>
            <a:ext cx="14310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/>
              <a:t>10 ₪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3551602-3C6B-4A58-B5B4-86AB32DC9DE4}"/>
              </a:ext>
            </a:extLst>
          </p:cNvPr>
          <p:cNvSpPr txBox="1"/>
          <p:nvPr/>
        </p:nvSpPr>
        <p:spPr>
          <a:xfrm>
            <a:off x="703865" y="3953166"/>
            <a:ext cx="15520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/>
              <a:t>18 ₪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1DE6D15-6C43-4DFB-9F8F-89FF6A1035D4}"/>
              </a:ext>
            </a:extLst>
          </p:cNvPr>
          <p:cNvSpPr txBox="1"/>
          <p:nvPr/>
        </p:nvSpPr>
        <p:spPr>
          <a:xfrm>
            <a:off x="2896738" y="4235494"/>
            <a:ext cx="14310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/>
              <a:t>17 ₪ </a:t>
            </a:r>
          </a:p>
        </p:txBody>
      </p:sp>
    </p:spTree>
    <p:extLst>
      <p:ext uri="{BB962C8B-B14F-4D97-AF65-F5344CB8AC3E}">
        <p14:creationId xmlns:p14="http://schemas.microsoft.com/office/powerpoint/2010/main" val="29675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/>
              <a:t>הטיות בקבלת החלטות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מנהל וכלכלה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אורן קלר</a:t>
            </a:r>
          </a:p>
          <a:p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949ACB3-498E-4B88-92F8-6599CCCDA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90" y="1244540"/>
            <a:ext cx="7181210" cy="4196450"/>
          </a:xfrm>
          <a:prstGeom prst="rect">
            <a:avLst/>
          </a:prstGeom>
        </p:spPr>
      </p:pic>
      <p:pic>
        <p:nvPicPr>
          <p:cNvPr id="3" name="תמונה 2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B5E5493B-7347-49B5-B354-4F1627DBD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540"/>
            <a:ext cx="5552226" cy="41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285759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שנאת ההפסד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478558" y="2805101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5400" dirty="0">
                <a:solidFill>
                  <a:srgbClr val="C00000"/>
                </a:solidFill>
              </a:rPr>
              <a:t>הנטייה לבחור באפשרות בעלת  </a:t>
            </a:r>
          </a:p>
          <a:p>
            <a:r>
              <a:rPr lang="he-IL" sz="5400" dirty="0">
                <a:solidFill>
                  <a:srgbClr val="C00000"/>
                </a:solidFill>
              </a:rPr>
              <a:t>הסיכון הנמוך</a:t>
            </a:r>
          </a:p>
        </p:txBody>
      </p:sp>
    </p:spTree>
    <p:extLst>
      <p:ext uri="{BB962C8B-B14F-4D97-AF65-F5344CB8AC3E}">
        <p14:creationId xmlns:p14="http://schemas.microsoft.com/office/powerpoint/2010/main" val="244800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74E041E-D981-4184-8F85-B437A74EDBC6}"/>
              </a:ext>
            </a:extLst>
          </p:cNvPr>
          <p:cNvSpPr txBox="1"/>
          <p:nvPr/>
        </p:nvSpPr>
        <p:spPr>
          <a:xfrm>
            <a:off x="4384113" y="-89297"/>
            <a:ext cx="752321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6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אפקט שנאת ההפסד</a:t>
            </a:r>
          </a:p>
        </p:txBody>
      </p:sp>
      <p:sp>
        <p:nvSpPr>
          <p:cNvPr id="18" name="חץ: למעלה 17">
            <a:extLst>
              <a:ext uri="{FF2B5EF4-FFF2-40B4-BE49-F238E27FC236}">
                <a16:creationId xmlns:a16="http://schemas.microsoft.com/office/drawing/2014/main" id="{5F4D8718-7AC5-4A71-986C-36162D788C6E}"/>
              </a:ext>
            </a:extLst>
          </p:cNvPr>
          <p:cNvSpPr/>
          <p:nvPr/>
        </p:nvSpPr>
        <p:spPr>
          <a:xfrm>
            <a:off x="7008409" y="1761068"/>
            <a:ext cx="2816647" cy="485422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8021FA0-7C88-46BA-BB49-D644BEF5781E}"/>
              </a:ext>
            </a:extLst>
          </p:cNvPr>
          <p:cNvSpPr txBox="1"/>
          <p:nvPr/>
        </p:nvSpPr>
        <p:spPr>
          <a:xfrm rot="5400000">
            <a:off x="7120600" y="4343984"/>
            <a:ext cx="269657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סיכון / הפסד</a:t>
            </a:r>
          </a:p>
        </p:txBody>
      </p:sp>
      <p:sp>
        <p:nvSpPr>
          <p:cNvPr id="20" name="חץ: למעלה 19">
            <a:extLst>
              <a:ext uri="{FF2B5EF4-FFF2-40B4-BE49-F238E27FC236}">
                <a16:creationId xmlns:a16="http://schemas.microsoft.com/office/drawing/2014/main" id="{40527984-375E-4E4B-9601-A720BC406713}"/>
              </a:ext>
            </a:extLst>
          </p:cNvPr>
          <p:cNvSpPr/>
          <p:nvPr/>
        </p:nvSpPr>
        <p:spPr>
          <a:xfrm>
            <a:off x="-99581" y="1761068"/>
            <a:ext cx="2816647" cy="485422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28EE295-AB21-4120-9F43-3C97B1137CB0}"/>
              </a:ext>
            </a:extLst>
          </p:cNvPr>
          <p:cNvSpPr txBox="1"/>
          <p:nvPr/>
        </p:nvSpPr>
        <p:spPr>
          <a:xfrm rot="5400000">
            <a:off x="-939630" y="4068661"/>
            <a:ext cx="449674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קושי בקבלת ההחלטה</a:t>
            </a:r>
          </a:p>
        </p:txBody>
      </p:sp>
      <p:sp>
        <p:nvSpPr>
          <p:cNvPr id="22" name="חץ: שמאלה 21">
            <a:extLst>
              <a:ext uri="{FF2B5EF4-FFF2-40B4-BE49-F238E27FC236}">
                <a16:creationId xmlns:a16="http://schemas.microsoft.com/office/drawing/2014/main" id="{5E8D15ED-CEBF-4881-99F7-E6769380B8A2}"/>
              </a:ext>
            </a:extLst>
          </p:cNvPr>
          <p:cNvSpPr/>
          <p:nvPr/>
        </p:nvSpPr>
        <p:spPr>
          <a:xfrm>
            <a:off x="2908688" y="5113867"/>
            <a:ext cx="3488266" cy="107244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3C47395-FFA3-4CD3-A280-22799ADFAB89}"/>
              </a:ext>
            </a:extLst>
          </p:cNvPr>
          <p:cNvSpPr txBox="1"/>
          <p:nvPr/>
        </p:nvSpPr>
        <p:spPr>
          <a:xfrm>
            <a:off x="2094191" y="3853217"/>
            <a:ext cx="553709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ככל שהסיכון להפסד עולה</a:t>
            </a:r>
          </a:p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כך ההחלטה הופכת לקשה יותר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0A484FC7-26CC-45F8-8C2D-28333A15439F}"/>
              </a:ext>
            </a:extLst>
          </p:cNvPr>
          <p:cNvSpPr txBox="1"/>
          <p:nvPr/>
        </p:nvSpPr>
        <p:spPr>
          <a:xfrm>
            <a:off x="5539877" y="899604"/>
            <a:ext cx="636744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800" b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הנטייה לבחור באפשרות עם הסיכון הנמוך</a:t>
            </a:r>
          </a:p>
        </p:txBody>
      </p:sp>
    </p:spTree>
    <p:extLst>
      <p:ext uri="{BB962C8B-B14F-4D97-AF65-F5344CB8AC3E}">
        <p14:creationId xmlns:p14="http://schemas.microsoft.com/office/powerpoint/2010/main" val="3659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EC14BA7-9BCE-4AE3-85C0-4377C555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075" y="1432313"/>
            <a:ext cx="3113352" cy="421891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F9100E4-18AE-4D11-9FA8-C2333A13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28" y="1389341"/>
            <a:ext cx="3145064" cy="426188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08B114B-D5DC-41A5-AB94-B82B923B5B2A}"/>
              </a:ext>
            </a:extLst>
          </p:cNvPr>
          <p:cNvSpPr txBox="1"/>
          <p:nvPr/>
        </p:nvSpPr>
        <p:spPr>
          <a:xfrm>
            <a:off x="1519125" y="4180402"/>
            <a:ext cx="33345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70% </a:t>
            </a:r>
            <a:r>
              <a:rPr lang="he-IL" sz="36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פחות</a:t>
            </a:r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סוכר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6A339DD-E634-4EF0-829E-4F73743097D7}"/>
              </a:ext>
            </a:extLst>
          </p:cNvPr>
          <p:cNvSpPr txBox="1"/>
          <p:nvPr/>
        </p:nvSpPr>
        <p:spPr>
          <a:xfrm>
            <a:off x="7711054" y="4190159"/>
            <a:ext cx="323037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מכיל 30% סוכר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0E42A00-0ACE-4924-96D9-61DC89283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692" y="2317561"/>
            <a:ext cx="2719034" cy="271903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7E20609-A006-475C-912D-2ABD57ADF339}"/>
              </a:ext>
            </a:extLst>
          </p:cNvPr>
          <p:cNvSpPr txBox="1"/>
          <p:nvPr/>
        </p:nvSpPr>
        <p:spPr>
          <a:xfrm>
            <a:off x="1260963" y="-13313"/>
            <a:ext cx="103557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במה תבחרו ?</a:t>
            </a:r>
            <a:endParaRPr lang="he-IL" sz="72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61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249805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המסגור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571745" y="2815741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5400" dirty="0">
                <a:solidFill>
                  <a:srgbClr val="C00000"/>
                </a:solidFill>
              </a:rPr>
              <a:t>אפשרות הבחירה על-פי דרך הצגתה כרווח או כהפסד</a:t>
            </a:r>
          </a:p>
        </p:txBody>
      </p:sp>
    </p:spTree>
    <p:extLst>
      <p:ext uri="{BB962C8B-B14F-4D97-AF65-F5344CB8AC3E}">
        <p14:creationId xmlns:p14="http://schemas.microsoft.com/office/powerpoint/2010/main" val="109856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7">
            <a:extLst>
              <a:ext uri="{FF2B5EF4-FFF2-40B4-BE49-F238E27FC236}">
                <a16:creationId xmlns:a16="http://schemas.microsoft.com/office/drawing/2014/main" id="{A71AFD7F-358B-47D2-96BA-3D1B264C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המסגור</a:t>
            </a:r>
          </a:p>
        </p:txBody>
      </p:sp>
      <p:sp>
        <p:nvSpPr>
          <p:cNvPr id="12" name="מציין מיקום תוכן 10">
            <a:extLst>
              <a:ext uri="{FF2B5EF4-FFF2-40B4-BE49-F238E27FC236}">
                <a16:creationId xmlns:a16="http://schemas.microsoft.com/office/drawing/2014/main" id="{222040E6-B55A-4DEB-B566-3834F99DD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207867"/>
            <a:ext cx="8683564" cy="3947314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אנשים יעדיפו לצרוך דגני בוקר הממותג כ-70% פחות סוכר (נתפס כ"רווח") 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על פני זה הממותג כדגני בוקר המכיל 30% סוכר.</a:t>
            </a:r>
          </a:p>
        </p:txBody>
      </p:sp>
    </p:spTree>
    <p:extLst>
      <p:ext uri="{BB962C8B-B14F-4D97-AF65-F5344CB8AC3E}">
        <p14:creationId xmlns:p14="http://schemas.microsoft.com/office/powerpoint/2010/main" val="3525757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EA81D24D-1798-48D1-BA1C-9D136B04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6" y="1156876"/>
            <a:ext cx="4531481" cy="3499184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F23F1E4-E52D-43AA-956B-A245B7A9A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38" y="1153041"/>
            <a:ext cx="4558514" cy="3503019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A974F6CE-32FA-4D3C-8295-196C0C1BFCD8}"/>
              </a:ext>
            </a:extLst>
          </p:cNvPr>
          <p:cNvSpPr txBox="1"/>
          <p:nvPr/>
        </p:nvSpPr>
        <p:spPr>
          <a:xfrm>
            <a:off x="2105269" y="194653"/>
            <a:ext cx="10070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מי מהן היא אחות ? ומי מהן היא רופאה ?</a:t>
            </a:r>
            <a:endParaRPr lang="en-US" sz="4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18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342031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הדעות הקדומות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571745" y="2907967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5400" dirty="0">
                <a:solidFill>
                  <a:srgbClr val="C00000"/>
                </a:solidFill>
              </a:rPr>
              <a:t>עמדה כלפי אדם או נושא שאינה מבוססת על עובדות בדוקות</a:t>
            </a:r>
          </a:p>
        </p:txBody>
      </p:sp>
    </p:spTree>
    <p:extLst>
      <p:ext uri="{BB962C8B-B14F-4D97-AF65-F5344CB8AC3E}">
        <p14:creationId xmlns:p14="http://schemas.microsoft.com/office/powerpoint/2010/main" val="248744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7">
            <a:extLst>
              <a:ext uri="{FF2B5EF4-FFF2-40B4-BE49-F238E27FC236}">
                <a16:creationId xmlns:a16="http://schemas.microsoft.com/office/drawing/2014/main" id="{A71AFD7F-358B-47D2-96BA-3D1B264C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הדעות הקדומות</a:t>
            </a:r>
          </a:p>
        </p:txBody>
      </p:sp>
      <p:sp>
        <p:nvSpPr>
          <p:cNvPr id="12" name="מציין מיקום תוכן 10">
            <a:extLst>
              <a:ext uri="{FF2B5EF4-FFF2-40B4-BE49-F238E27FC236}">
                <a16:creationId xmlns:a16="http://schemas.microsoft.com/office/drawing/2014/main" id="{222040E6-B55A-4DEB-B566-3834F99DD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676220" y="1001056"/>
            <a:ext cx="10458328" cy="485588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דעה קדומה היא עמדה כלפי אדם או נושא שאינה מבוססת על עובדות בדוקות. </a:t>
            </a:r>
            <a:r>
              <a:rPr lang="he-IL" sz="2800" b="1" dirty="0"/>
              <a:t>דעות קדומות </a:t>
            </a:r>
            <a:r>
              <a:rPr lang="he-IL" sz="2800" dirty="0"/>
              <a:t>נוטות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להיות </a:t>
            </a:r>
            <a:r>
              <a:rPr lang="he-IL" sz="2800" b="1" dirty="0"/>
              <a:t>שליליות</a:t>
            </a:r>
            <a:r>
              <a:rPr lang="he-IL" sz="2800" dirty="0"/>
              <a:t>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במיוחד כאשר אנו נוטים לשייך אדם כלשהו לקבוצת מיעוט.</a:t>
            </a:r>
          </a:p>
        </p:txBody>
      </p:sp>
    </p:spTree>
    <p:extLst>
      <p:ext uri="{BB962C8B-B14F-4D97-AF65-F5344CB8AC3E}">
        <p14:creationId xmlns:p14="http://schemas.microsoft.com/office/powerpoint/2010/main" val="259327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אדם, חוץ, דשא, עמידה&#10;&#10;התיאור נוצר באופן אוטומטי">
            <a:extLst>
              <a:ext uri="{FF2B5EF4-FFF2-40B4-BE49-F238E27FC236}">
                <a16:creationId xmlns:a16="http://schemas.microsoft.com/office/drawing/2014/main" id="{33D80BF9-9A08-4B93-A48E-4DA0443C0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3" y="1017264"/>
            <a:ext cx="8014105" cy="54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7F40E7CB-1F62-4CB6-8A01-B1A731C8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2DE9284B-33A6-44B7-8548-75D90ACCA817}"/>
              </a:ext>
            </a:extLst>
          </p:cNvPr>
          <p:cNvCxnSpPr/>
          <p:nvPr/>
        </p:nvCxnSpPr>
        <p:spPr>
          <a:xfrm>
            <a:off x="2945613" y="1619129"/>
            <a:ext cx="0" cy="26267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F131D282-3448-45EA-9599-DC5C93CB8A14}"/>
              </a:ext>
            </a:extLst>
          </p:cNvPr>
          <p:cNvCxnSpPr>
            <a:cxnSpLocks/>
          </p:cNvCxnSpPr>
          <p:nvPr/>
        </p:nvCxnSpPr>
        <p:spPr>
          <a:xfrm>
            <a:off x="3517355" y="1723965"/>
            <a:ext cx="0" cy="2521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BE42295A-6474-4DA1-A2B3-C8293A2131B8}"/>
              </a:ext>
            </a:extLst>
          </p:cNvPr>
          <p:cNvCxnSpPr/>
          <p:nvPr/>
        </p:nvCxnSpPr>
        <p:spPr>
          <a:xfrm>
            <a:off x="4176462" y="1619129"/>
            <a:ext cx="0" cy="26267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F6704D53-4742-47DC-818B-4E8410C0DF48}"/>
              </a:ext>
            </a:extLst>
          </p:cNvPr>
          <p:cNvCxnSpPr/>
          <p:nvPr/>
        </p:nvCxnSpPr>
        <p:spPr>
          <a:xfrm>
            <a:off x="4835567" y="1619129"/>
            <a:ext cx="0" cy="26267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E8FD31D-1FEC-439D-9BF4-24B929B5608F}"/>
              </a:ext>
            </a:extLst>
          </p:cNvPr>
          <p:cNvCxnSpPr/>
          <p:nvPr/>
        </p:nvCxnSpPr>
        <p:spPr>
          <a:xfrm>
            <a:off x="5506321" y="1619129"/>
            <a:ext cx="0" cy="26267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1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327962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הלחץ החברתי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571745" y="2893898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5400" dirty="0">
                <a:solidFill>
                  <a:srgbClr val="C00000"/>
                </a:solidFill>
              </a:rPr>
              <a:t>בחירה עפ"י דעת / בחירת הכלל</a:t>
            </a:r>
          </a:p>
        </p:txBody>
      </p:sp>
    </p:spTree>
    <p:extLst>
      <p:ext uri="{BB962C8B-B14F-4D97-AF65-F5344CB8AC3E}">
        <p14:creationId xmlns:p14="http://schemas.microsoft.com/office/powerpoint/2010/main" val="3077145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7">
            <a:extLst>
              <a:ext uri="{FF2B5EF4-FFF2-40B4-BE49-F238E27FC236}">
                <a16:creationId xmlns:a16="http://schemas.microsoft.com/office/drawing/2014/main" id="{A71AFD7F-358B-47D2-96BA-3D1B264C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הלחץ החברתי</a:t>
            </a:r>
          </a:p>
        </p:txBody>
      </p:sp>
      <p:sp>
        <p:nvSpPr>
          <p:cNvPr id="12" name="מציין מיקום תוכן 10">
            <a:extLst>
              <a:ext uri="{FF2B5EF4-FFF2-40B4-BE49-F238E27FC236}">
                <a16:creationId xmlns:a16="http://schemas.microsoft.com/office/drawing/2014/main" id="{222040E6-B55A-4DEB-B566-3834F99DD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4199" y="1055679"/>
            <a:ext cx="7655229" cy="485588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רוב בני האדם אינם מעזים לקבל החלטות שונות מאחרים או להגן על בחירה כאשר הרוב מתנגדים לה, אפילו כשהדבר סותר את דעתם.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הסיכוי של נהג צעיר להיות מעורב בתאונה עולה פי שניים כשיושב לידו צעירים נוספים.</a:t>
            </a:r>
          </a:p>
        </p:txBody>
      </p:sp>
    </p:spTree>
    <p:extLst>
      <p:ext uri="{BB962C8B-B14F-4D97-AF65-F5344CB8AC3E}">
        <p14:creationId xmlns:p14="http://schemas.microsoft.com/office/powerpoint/2010/main" val="944077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אלקטרוניקה, תצוגה, מחשב, מעופף&#10;&#10;התיאור נוצר באופן אוטומטי">
            <a:extLst>
              <a:ext uri="{FF2B5EF4-FFF2-40B4-BE49-F238E27FC236}">
                <a16:creationId xmlns:a16="http://schemas.microsoft.com/office/drawing/2014/main" id="{4E11F895-F943-4727-981A-23EBEBD43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5" b="14579"/>
          <a:stretch/>
        </p:blipFill>
        <p:spPr>
          <a:xfrm>
            <a:off x="4674532" y="194586"/>
            <a:ext cx="3333749" cy="2323857"/>
          </a:xfrm>
          <a:prstGeom prst="rect">
            <a:avLst/>
          </a:prstGeom>
        </p:spPr>
      </p:pic>
      <p:pic>
        <p:nvPicPr>
          <p:cNvPr id="10" name="תמונה 9" descr="תמונה שמכילה כביש, מכונית, אדום, נהיגה&#10;&#10;התיאור נוצר באופן אוטומטי">
            <a:extLst>
              <a:ext uri="{FF2B5EF4-FFF2-40B4-BE49-F238E27FC236}">
                <a16:creationId xmlns:a16="http://schemas.microsoft.com/office/drawing/2014/main" id="{348C803E-2F0D-445C-A92D-FA4B6A738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54" y="2955085"/>
            <a:ext cx="3762700" cy="2116519"/>
          </a:xfrm>
          <a:prstGeom prst="rect">
            <a:avLst/>
          </a:prstGeom>
        </p:spPr>
      </p:pic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95FCC915-D3E4-4F8E-B96F-60B8B1CA4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3501" y="795930"/>
            <a:ext cx="4272053" cy="1233233"/>
          </a:xfrm>
        </p:spPr>
        <p:txBody>
          <a:bodyPr>
            <a:normAutofit fontScale="92500"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4000" dirty="0"/>
              <a:t>הנחה של 300 ש"ח</a:t>
            </a:r>
          </a:p>
        </p:txBody>
      </p:sp>
      <p:sp>
        <p:nvSpPr>
          <p:cNvPr id="12" name="מציין מיקום תוכן 10">
            <a:extLst>
              <a:ext uri="{FF2B5EF4-FFF2-40B4-BE49-F238E27FC236}">
                <a16:creationId xmlns:a16="http://schemas.microsoft.com/office/drawing/2014/main" id="{228158D2-9986-45DE-8C84-2F599A4B11A1}"/>
              </a:ext>
            </a:extLst>
          </p:cNvPr>
          <p:cNvSpPr txBox="1">
            <a:spLocks/>
          </p:cNvSpPr>
          <p:nvPr/>
        </p:nvSpPr>
        <p:spPr>
          <a:xfrm>
            <a:off x="0" y="3626102"/>
            <a:ext cx="4272053" cy="123323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lnSpc>
                <a:spcPct val="150000"/>
              </a:lnSpc>
              <a:buFont typeface="Arial" pitchFamily="34" charset="0"/>
              <a:buNone/>
            </a:pPr>
            <a:r>
              <a:rPr lang="he-IL" sz="4000" dirty="0"/>
              <a:t>הנחה של 300 ש"ח</a:t>
            </a:r>
          </a:p>
        </p:txBody>
      </p:sp>
      <p:sp>
        <p:nvSpPr>
          <p:cNvPr id="13" name="מציין מיקום תוכן 10">
            <a:extLst>
              <a:ext uri="{FF2B5EF4-FFF2-40B4-BE49-F238E27FC236}">
                <a16:creationId xmlns:a16="http://schemas.microsoft.com/office/drawing/2014/main" id="{58F0B50F-5EE7-467E-9B42-92E5AF3E60CF}"/>
              </a:ext>
            </a:extLst>
          </p:cNvPr>
          <p:cNvSpPr txBox="1">
            <a:spLocks/>
          </p:cNvSpPr>
          <p:nvPr/>
        </p:nvSpPr>
        <p:spPr>
          <a:xfrm>
            <a:off x="7919947" y="3442329"/>
            <a:ext cx="4272053" cy="123323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lnSpc>
                <a:spcPct val="150000"/>
              </a:lnSpc>
              <a:buFont typeface="Arial" pitchFamily="34" charset="0"/>
              <a:buNone/>
            </a:pPr>
            <a:r>
              <a:rPr lang="he-IL" sz="4000" dirty="0"/>
              <a:t>מחיר: 140,000 ₪ </a:t>
            </a:r>
          </a:p>
        </p:txBody>
      </p:sp>
      <p:sp>
        <p:nvSpPr>
          <p:cNvPr id="14" name="מציין מיקום תוכן 10">
            <a:extLst>
              <a:ext uri="{FF2B5EF4-FFF2-40B4-BE49-F238E27FC236}">
                <a16:creationId xmlns:a16="http://schemas.microsoft.com/office/drawing/2014/main" id="{D3609020-EB2E-45FA-BCA8-C26CB1B56EFC}"/>
              </a:ext>
            </a:extLst>
          </p:cNvPr>
          <p:cNvSpPr txBox="1">
            <a:spLocks/>
          </p:cNvSpPr>
          <p:nvPr/>
        </p:nvSpPr>
        <p:spPr>
          <a:xfrm>
            <a:off x="7850096" y="745378"/>
            <a:ext cx="4272053" cy="123323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lnSpc>
                <a:spcPct val="150000"/>
              </a:lnSpc>
              <a:buFont typeface="Arial" pitchFamily="34" charset="0"/>
              <a:buNone/>
            </a:pPr>
            <a:r>
              <a:rPr lang="he-IL" sz="4000" dirty="0"/>
              <a:t>מחיר: 2,000 ₪ </a:t>
            </a:r>
          </a:p>
        </p:txBody>
      </p:sp>
    </p:spTree>
    <p:extLst>
      <p:ext uri="{BB962C8B-B14F-4D97-AF65-F5344CB8AC3E}">
        <p14:creationId xmlns:p14="http://schemas.microsoft.com/office/powerpoint/2010/main" val="23959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285757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הטיית ההֶקשר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571745" y="2851693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5400" dirty="0">
                <a:solidFill>
                  <a:srgbClr val="C00000"/>
                </a:solidFill>
              </a:rPr>
              <a:t>הנטייה לשפוט דברים בתוך </a:t>
            </a:r>
          </a:p>
          <a:p>
            <a:r>
              <a:rPr lang="he-IL" sz="5400" dirty="0">
                <a:solidFill>
                  <a:srgbClr val="C00000"/>
                </a:solidFill>
              </a:rPr>
              <a:t>הֶקשר מסוים</a:t>
            </a:r>
          </a:p>
        </p:txBody>
      </p:sp>
    </p:spTree>
    <p:extLst>
      <p:ext uri="{BB962C8B-B14F-4D97-AF65-F5344CB8AC3E}">
        <p14:creationId xmlns:p14="http://schemas.microsoft.com/office/powerpoint/2010/main" val="1559503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7">
            <a:extLst>
              <a:ext uri="{FF2B5EF4-FFF2-40B4-BE49-F238E27FC236}">
                <a16:creationId xmlns:a16="http://schemas.microsoft.com/office/drawing/2014/main" id="{A71AFD7F-358B-47D2-96BA-3D1B264C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הטיית ההֶקשר</a:t>
            </a:r>
          </a:p>
        </p:txBody>
      </p:sp>
      <p:sp>
        <p:nvSpPr>
          <p:cNvPr id="12" name="מציין מיקום תוכן 10">
            <a:extLst>
              <a:ext uri="{FF2B5EF4-FFF2-40B4-BE49-F238E27FC236}">
                <a16:creationId xmlns:a16="http://schemas.microsoft.com/office/drawing/2014/main" id="{222040E6-B55A-4DEB-B566-3834F99DD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6609" y="1055679"/>
            <a:ext cx="7849773" cy="485588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חישוב דברים באופן יחסי ולא באופן מוחלט.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מאמץ להשיג הנחה של 300 ₪ כאשר מדובר במוצר זול.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ויתור על אותה הנחה כאשר מדובר במוצר יקר.</a:t>
            </a:r>
          </a:p>
        </p:txBody>
      </p:sp>
    </p:spTree>
    <p:extLst>
      <p:ext uri="{BB962C8B-B14F-4D97-AF65-F5344CB8AC3E}">
        <p14:creationId xmlns:p14="http://schemas.microsoft.com/office/powerpoint/2010/main" val="1054928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63062" y="1201353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המחויבות</a:t>
            </a: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6C14A933-0E90-4263-A71B-1819502B8E4F}"/>
              </a:ext>
            </a:extLst>
          </p:cNvPr>
          <p:cNvSpPr txBox="1">
            <a:spLocks/>
          </p:cNvSpPr>
          <p:nvPr/>
        </p:nvSpPr>
        <p:spPr>
          <a:xfrm>
            <a:off x="478558" y="2482289"/>
            <a:ext cx="12192001" cy="126016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sz="6000" dirty="0">
              <a:solidFill>
                <a:srgbClr val="C00000"/>
              </a:solidFill>
            </a:endParaRPr>
          </a:p>
          <a:p>
            <a:r>
              <a:rPr lang="he-IL" sz="5400" dirty="0">
                <a:solidFill>
                  <a:srgbClr val="C00000"/>
                </a:solidFill>
              </a:rPr>
              <a:t>הנטייה לשמור על עקיבות בנוגע למה שכבר עשינו או אמרנו בעבר</a:t>
            </a:r>
          </a:p>
        </p:txBody>
      </p:sp>
    </p:spTree>
    <p:extLst>
      <p:ext uri="{BB962C8B-B14F-4D97-AF65-F5344CB8AC3E}">
        <p14:creationId xmlns:p14="http://schemas.microsoft.com/office/powerpoint/2010/main" val="2024163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המחויבות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26609" y="1205853"/>
            <a:ext cx="7962314" cy="3947314"/>
          </a:xfrm>
        </p:spPr>
        <p:txBody>
          <a:bodyPr>
            <a:normAutofit fontScale="77500" lnSpcReduction="20000"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4000" dirty="0"/>
              <a:t>הנטייה לשמור על עקיבות בנוגע למה שכבר עשינו או אמרנו בעבר, בייחוד אם נאמר או בוצע בפומבי.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4000" dirty="0"/>
              <a:t>כאשר מישהו מצהיר על חשיבות איכות הסביבה, הוא "ייאלץ" להסכים להתנדב לפעילות בתחום.</a:t>
            </a:r>
          </a:p>
        </p:txBody>
      </p:sp>
    </p:spTree>
    <p:extLst>
      <p:ext uri="{BB962C8B-B14F-4D97-AF65-F5344CB8AC3E}">
        <p14:creationId xmlns:p14="http://schemas.microsoft.com/office/powerpoint/2010/main" val="827740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ECE64FE-5202-406F-89DC-EA6271DA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32970" y="1844524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העיגון</a:t>
            </a:r>
            <a:br>
              <a:rPr lang="he-IL" sz="8800" dirty="0">
                <a:solidFill>
                  <a:srgbClr val="002060"/>
                </a:solidFill>
              </a:rPr>
            </a:br>
            <a:r>
              <a:rPr lang="he-IL" sz="5400" dirty="0">
                <a:solidFill>
                  <a:srgbClr val="C00000"/>
                </a:solidFill>
              </a:rPr>
              <a:t>מידע ראשוני מהווה בסיס להשוואה</a:t>
            </a:r>
            <a:endParaRPr lang="he-IL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העיגון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מידע ראשוני מהווה בסיס להשוואה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10649726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4000" dirty="0"/>
              <a:t>הטיה קוגניטיבית המגלמת את הנטייה של אנשים לסמוך יותר מדי על פיסת המידע הראשונה שמוצעת להם</a:t>
            </a:r>
            <a:r>
              <a:rPr lang="en-US" sz="4000" dirty="0"/>
              <a:t>)</a:t>
            </a:r>
            <a:r>
              <a:rPr lang="he-IL" sz="4000" dirty="0"/>
              <a:t>זהו העוגן</a:t>
            </a:r>
            <a:r>
              <a:rPr lang="en-US" sz="4000" dirty="0"/>
              <a:t> (</a:t>
            </a:r>
            <a:r>
              <a:rPr lang="he-IL" sz="4000" dirty="0"/>
              <a:t>לשם קבלת החלטה.</a:t>
            </a:r>
            <a:endParaRPr lang="en-US" sz="4000" dirty="0"/>
          </a:p>
          <a:p>
            <a:pPr marL="96848" indent="0">
              <a:lnSpc>
                <a:spcPct val="150000"/>
              </a:lnSpc>
              <a:buNone/>
            </a:pP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D2440AB-28C3-4BE9-BD1B-CF78136A3B3F}"/>
              </a:ext>
            </a:extLst>
          </p:cNvPr>
          <p:cNvSpPr txBox="1"/>
          <p:nvPr/>
        </p:nvSpPr>
        <p:spPr>
          <a:xfrm>
            <a:off x="1893988" y="0"/>
            <a:ext cx="1029801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מהסיבות הבאות היא סיבת המוות הגבוהה ביותר </a:t>
            </a:r>
          </a:p>
          <a:p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בשנים 2010-2016 בישראל?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6296365-BBBB-43CF-9DCC-826D202F2304}"/>
              </a:ext>
            </a:extLst>
          </p:cNvPr>
          <p:cNvSpPr txBox="1"/>
          <p:nvPr/>
        </p:nvSpPr>
        <p:spPr>
          <a:xfrm>
            <a:off x="2969707" y="1195695"/>
            <a:ext cx="6833061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תאונות דרכים</a:t>
            </a:r>
          </a:p>
          <a:p>
            <a:pPr marL="342900" indent="-342900">
              <a:buAutoNum type="arabicPeriod"/>
            </a:pP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תאונות אחרות</a:t>
            </a:r>
          </a:p>
          <a:p>
            <a:pPr marL="342900" indent="-342900">
              <a:buAutoNum type="arabicPeriod"/>
            </a:pP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רצח</a:t>
            </a:r>
          </a:p>
          <a:p>
            <a:pPr marL="342900" indent="-342900">
              <a:buAutoNum type="arabicPeriod"/>
            </a:pP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התאבדויות </a:t>
            </a:r>
          </a:p>
          <a:p>
            <a:pPr marL="342900" indent="-342900">
              <a:buAutoNum type="arabicPeriod"/>
            </a:pP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מחלות לב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4F19CAAA-695E-4006-90C0-485C9B4C54B1}"/>
              </a:ext>
            </a:extLst>
          </p:cNvPr>
          <p:cNvSpPr txBox="1"/>
          <p:nvPr/>
        </p:nvSpPr>
        <p:spPr>
          <a:xfrm>
            <a:off x="-1684330" y="3474795"/>
            <a:ext cx="70072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14.6% מכל מקרי המוות </a:t>
            </a:r>
            <a:b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בישראל בין 2010-2016</a:t>
            </a:r>
          </a:p>
        </p:txBody>
      </p:sp>
      <p:sp>
        <p:nvSpPr>
          <p:cNvPr id="2" name="סוגר מסולסל שמאלי 1">
            <a:extLst>
              <a:ext uri="{FF2B5EF4-FFF2-40B4-BE49-F238E27FC236}">
                <a16:creationId xmlns:a16="http://schemas.microsoft.com/office/drawing/2014/main" id="{7701EE88-55FF-4257-B6AD-CD191D3488E5}"/>
              </a:ext>
            </a:extLst>
          </p:cNvPr>
          <p:cNvSpPr/>
          <p:nvPr/>
        </p:nvSpPr>
        <p:spPr>
          <a:xfrm>
            <a:off x="5641144" y="1200329"/>
            <a:ext cx="454856" cy="245492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סוגר מסולסל שמאלי 6">
            <a:extLst>
              <a:ext uri="{FF2B5EF4-FFF2-40B4-BE49-F238E27FC236}">
                <a16:creationId xmlns:a16="http://schemas.microsoft.com/office/drawing/2014/main" id="{D1332141-A066-4F27-BA60-D0F3E0188EAF}"/>
              </a:ext>
            </a:extLst>
          </p:cNvPr>
          <p:cNvSpPr/>
          <p:nvPr/>
        </p:nvSpPr>
        <p:spPr>
          <a:xfrm>
            <a:off x="5641144" y="3655255"/>
            <a:ext cx="529478" cy="59318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0216F8-150F-4120-88F4-E3FAC108CE2F}"/>
              </a:ext>
            </a:extLst>
          </p:cNvPr>
          <p:cNvSpPr/>
          <p:nvPr/>
        </p:nvSpPr>
        <p:spPr>
          <a:xfrm>
            <a:off x="-773125" y="19513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4.1% </a:t>
            </a:r>
            <a:b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מקרי המוות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7646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355278" y="2584197"/>
            <a:ext cx="12192001" cy="1260164"/>
          </a:xfrm>
        </p:spPr>
        <p:txBody>
          <a:bodyPr/>
          <a:lstStyle/>
          <a:p>
            <a:r>
              <a:rPr lang="he-IL" sz="8800" dirty="0">
                <a:solidFill>
                  <a:srgbClr val="002060"/>
                </a:solidFill>
              </a:rPr>
              <a:t>אפקט הזמינות</a:t>
            </a:r>
            <a:br>
              <a:rPr lang="he-IL" sz="8800" dirty="0">
                <a:solidFill>
                  <a:srgbClr val="002060"/>
                </a:solidFill>
              </a:rPr>
            </a:br>
            <a:r>
              <a:rPr lang="he-IL" sz="5400" dirty="0">
                <a:solidFill>
                  <a:srgbClr val="C00000"/>
                </a:solidFill>
              </a:rPr>
              <a:t>אירועים שאנחנו זוכרים נראים לנו שכיחים יותר</a:t>
            </a:r>
            <a:br>
              <a:rPr lang="he-IL" sz="6000" dirty="0"/>
            </a:b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16282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אפקט הזמינות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" y="1008632"/>
            <a:ext cx="8072546" cy="540070"/>
          </a:xfrm>
        </p:spPr>
        <p:txBody>
          <a:bodyPr/>
          <a:lstStyle/>
          <a:p>
            <a:r>
              <a:rPr lang="he-IL" dirty="0"/>
              <a:t>אירועים שאנחנו זוכרים נראים לנו שכיחים יותר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88686" y="1662294"/>
            <a:ext cx="7883862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דוגמאות מיידיות שקופצות לנו לראש כאשר מעריכים נושא מסוים או החלטה. 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/>
              <a:t>אנו נוטים להישען באופן משמעותי על פיסת המידע החדשה או האחרונה שהגיעה לידינו.</a:t>
            </a:r>
          </a:p>
        </p:txBody>
      </p:sp>
    </p:spTree>
    <p:extLst>
      <p:ext uri="{BB962C8B-B14F-4D97-AF65-F5344CB8AC3E}">
        <p14:creationId xmlns:p14="http://schemas.microsoft.com/office/powerpoint/2010/main" val="32560107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709</Words>
  <Application>Microsoft Office PowerPoint</Application>
  <PresentationFormat>מסך רחב</PresentationFormat>
  <Paragraphs>97</Paragraphs>
  <Slides>38</Slides>
  <Notes>36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2" baseType="lpstr">
      <vt:lpstr>Arial</vt:lpstr>
      <vt:lpstr>Calibri</vt:lpstr>
      <vt:lpstr>Varela Round</vt:lpstr>
      <vt:lpstr>ערכת נושא Office</vt:lpstr>
      <vt:lpstr>מערכת שידורים לאומית</vt:lpstr>
      <vt:lpstr>הטיות בקבלת החלטות</vt:lpstr>
      <vt:lpstr>מצגת של PowerPoint‏</vt:lpstr>
      <vt:lpstr>מצגת של PowerPoint‏</vt:lpstr>
      <vt:lpstr>אפקט העיגון מידע ראשוני מהווה בסיס להשוואה</vt:lpstr>
      <vt:lpstr>אפקט העיגון</vt:lpstr>
      <vt:lpstr>מצגת של PowerPoint‏</vt:lpstr>
      <vt:lpstr>אפקט הזמינות אירועים שאנחנו זוכרים נראים לנו שכיחים יותר </vt:lpstr>
      <vt:lpstr>אפקט הזמינות</vt:lpstr>
      <vt:lpstr>מצגת של PowerPoint‏</vt:lpstr>
      <vt:lpstr>מצגת של PowerPoint‏</vt:lpstr>
      <vt:lpstr>אפקט עומס היתר  אנשים מתקשים לקבל החלטה כאשר קיימות אפשרויות רבות  </vt:lpstr>
      <vt:lpstr>אפקט עומס היתר</vt:lpstr>
      <vt:lpstr>מצגת של PowerPoint‏</vt:lpstr>
      <vt:lpstr>אפקט הייצוגיות</vt:lpstr>
      <vt:lpstr>אפקט הייצוגיות</vt:lpstr>
      <vt:lpstr>מצגת של PowerPoint‏</vt:lpstr>
      <vt:lpstr>אפקט הפיתיון</vt:lpstr>
      <vt:lpstr>אפקט הפיתיון</vt:lpstr>
      <vt:lpstr>מצגת של PowerPoint‏</vt:lpstr>
      <vt:lpstr>אפקט שנאת ההפסד</vt:lpstr>
      <vt:lpstr>מצגת של PowerPoint‏</vt:lpstr>
      <vt:lpstr>מצגת של PowerPoint‏</vt:lpstr>
      <vt:lpstr>אפקט המסגור</vt:lpstr>
      <vt:lpstr>אפקט המסגור</vt:lpstr>
      <vt:lpstr>מצגת של PowerPoint‏</vt:lpstr>
      <vt:lpstr>אפקט הדעות הקדומות</vt:lpstr>
      <vt:lpstr>אפקט הדעות הקדומות</vt:lpstr>
      <vt:lpstr>מצגת של PowerPoint‏</vt:lpstr>
      <vt:lpstr>מצגת של PowerPoint‏</vt:lpstr>
      <vt:lpstr>אפקט הלחץ החברתי</vt:lpstr>
      <vt:lpstr>אפקט הלחץ החברתי</vt:lpstr>
      <vt:lpstr>מצגת של PowerPoint‏</vt:lpstr>
      <vt:lpstr>הטיית ההֶקשר</vt:lpstr>
      <vt:lpstr>הטיית ההֶקשר</vt:lpstr>
      <vt:lpstr>אפקט המחויבות</vt:lpstr>
      <vt:lpstr>אפקט המחויבות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Shir Keren</cp:lastModifiedBy>
  <cp:revision>84</cp:revision>
  <dcterms:created xsi:type="dcterms:W3CDTF">2020-03-15T19:13:03Z</dcterms:created>
  <dcterms:modified xsi:type="dcterms:W3CDTF">2020-04-06T18:25:35Z</dcterms:modified>
</cp:coreProperties>
</file>