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3"/>
  </p:notesMasterIdLst>
  <p:sldIdLst>
    <p:sldId id="257" r:id="rId2"/>
    <p:sldId id="309" r:id="rId3"/>
    <p:sldId id="409" r:id="rId4"/>
    <p:sldId id="353" r:id="rId5"/>
    <p:sldId id="411" r:id="rId6"/>
    <p:sldId id="359" r:id="rId7"/>
    <p:sldId id="361" r:id="rId8"/>
    <p:sldId id="412" r:id="rId9"/>
    <p:sldId id="420" r:id="rId10"/>
    <p:sldId id="360" r:id="rId11"/>
    <p:sldId id="413" r:id="rId12"/>
    <p:sldId id="415" r:id="rId13"/>
    <p:sldId id="416" r:id="rId14"/>
    <p:sldId id="329" r:id="rId15"/>
    <p:sldId id="385" r:id="rId16"/>
    <p:sldId id="417" r:id="rId17"/>
    <p:sldId id="386" r:id="rId18"/>
    <p:sldId id="387" r:id="rId19"/>
    <p:sldId id="390" r:id="rId20"/>
    <p:sldId id="378" r:id="rId21"/>
    <p:sldId id="418" r:id="rId22"/>
    <p:sldId id="389" r:id="rId23"/>
    <p:sldId id="392" r:id="rId24"/>
    <p:sldId id="423" r:id="rId25"/>
    <p:sldId id="393" r:id="rId26"/>
    <p:sldId id="421" r:id="rId27"/>
    <p:sldId id="424" r:id="rId28"/>
    <p:sldId id="425" r:id="rId29"/>
    <p:sldId id="394" r:id="rId30"/>
    <p:sldId id="426" r:id="rId31"/>
    <p:sldId id="395" r:id="rId32"/>
    <p:sldId id="427" r:id="rId33"/>
    <p:sldId id="435" r:id="rId34"/>
    <p:sldId id="438" r:id="rId35"/>
    <p:sldId id="436" r:id="rId36"/>
    <p:sldId id="437" r:id="rId37"/>
    <p:sldId id="441" r:id="rId38"/>
    <p:sldId id="396" r:id="rId39"/>
    <p:sldId id="440" r:id="rId40"/>
    <p:sldId id="419" r:id="rId41"/>
    <p:sldId id="291" r:id="rId4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F0FF"/>
    <a:srgbClr val="92D050"/>
    <a:srgbClr val="192A72"/>
    <a:srgbClr val="E0E0E0"/>
    <a:srgbClr val="E6E6E6"/>
    <a:srgbClr val="11A4AB"/>
    <a:srgbClr val="12B4BC"/>
    <a:srgbClr val="8DD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745" autoAdjust="0"/>
    <p:restoredTop sz="93875" autoAdjust="0"/>
  </p:normalViewPr>
  <p:slideViewPr>
    <p:cSldViewPr snapToGrid="0" snapToObjects="1">
      <p:cViewPr varScale="1">
        <p:scale>
          <a:sx n="72" d="100"/>
          <a:sy n="72" d="100"/>
        </p:scale>
        <p:origin x="1498" y="480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ל'/תשרי/תשפ"א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0661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7811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1667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5698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0655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16920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316197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3752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15649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91202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18343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7986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9026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5916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36338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2820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18343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- מערכת שידורים לאומ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D798A-D3EB-4AD6-BA0D-6AF5A272CB65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1D397-1081-475E-877E-2C0275DD9CD7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9C924-5BCF-44F6-9D2C-C85E4D329EC9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07856-A797-4811-9A80-36465708097A}"/>
              </a:ext>
            </a:extLst>
          </p:cNvPr>
          <p:cNvSpPr/>
          <p:nvPr userDrawn="1"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טי השיעור, מקצוע ו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000014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24059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872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לבן מעוגל 7">
            <a:extLst>
              <a:ext uri="{FF2B5EF4-FFF2-40B4-BE49-F238E27FC236}">
                <a16:creationId xmlns:a16="http://schemas.microsoft.com/office/drawing/2014/main" id="{F6801116-CC43-4B2A-8C30-E06B51438E5F}"/>
              </a:ext>
            </a:extLst>
          </p:cNvPr>
          <p:cNvSpPr/>
          <p:nvPr userDrawn="1"/>
        </p:nvSpPr>
        <p:spPr>
          <a:xfrm>
            <a:off x="9066088" y="593003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3851AC-7C39-4D24-80F3-E23F47BEFFD4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AEE328-D2C3-444A-8724-BDAF608C4860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96B898-2CF0-49F5-BBD6-BB8ACC47A495}"/>
              </a:ext>
            </a:extLst>
          </p:cNvPr>
          <p:cNvSpPr/>
          <p:nvPr userDrawn="1"/>
        </p:nvSpPr>
        <p:spPr>
          <a:xfrm rot="5400000">
            <a:off x="10107939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EA7E53-F4C8-4E78-8841-55D753889071}"/>
              </a:ext>
            </a:extLst>
          </p:cNvPr>
          <p:cNvSpPr/>
          <p:nvPr userDrawn="1"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6AF90618-5011-488D-8577-8090B2BE5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23" name="Google Shape;11;p2">
            <a:extLst>
              <a:ext uri="{FF2B5EF4-FFF2-40B4-BE49-F238E27FC236}">
                <a16:creationId xmlns:a16="http://schemas.microsoft.com/office/drawing/2014/main" id="{60774046-55DB-47C4-8731-49E4A217CD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24" name="מציין מיקום תוכן 2">
            <a:extLst>
              <a:ext uri="{FF2B5EF4-FFF2-40B4-BE49-F238E27FC236}">
                <a16:creationId xmlns:a16="http://schemas.microsoft.com/office/drawing/2014/main" id="{4EE53297-C04D-4B07-99F8-BCEC4E3B9E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6000" y="3655832"/>
            <a:ext cx="10800000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20" name="מציין מיקום של מספר שקופית 22">
            <a:extLst>
              <a:ext uri="{FF2B5EF4-FFF2-40B4-BE49-F238E27FC236}">
                <a16:creationId xmlns:a16="http://schemas.microsoft.com/office/drawing/2014/main" id="{58C13A1B-004E-44B4-BBDC-E08548A96B8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EAE132D4-D270-4859-A0A8-0EABA938935B}"/>
              </a:ext>
            </a:extLst>
          </p:cNvPr>
          <p:cNvSpPr/>
          <p:nvPr userDrawn="1"/>
        </p:nvSpPr>
        <p:spPr>
          <a:xfrm>
            <a:off x="6581228" y="6447542"/>
            <a:ext cx="5993234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8A467694-CC08-4C30-BF05-885FCBD4CAB0}"/>
              </a:ext>
            </a:extLst>
          </p:cNvPr>
          <p:cNvSpPr/>
          <p:nvPr userDrawn="1"/>
        </p:nvSpPr>
        <p:spPr>
          <a:xfrm>
            <a:off x="9704146" y="5381191"/>
            <a:ext cx="3496396" cy="442359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998859"/>
            <a:ext cx="11161453" cy="4062435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226982" y="101748"/>
            <a:ext cx="2160598" cy="21681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54055" y="390797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53219EEB-A406-4AC2-B87E-54A955D7D483}"/>
              </a:ext>
            </a:extLst>
          </p:cNvPr>
          <p:cNvSpPr/>
          <p:nvPr userDrawn="1"/>
        </p:nvSpPr>
        <p:spPr>
          <a:xfrm>
            <a:off x="7978665" y="5944772"/>
            <a:ext cx="4766811" cy="3815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5BA376-F667-4A43-9264-CB356AE2FBF1}"/>
              </a:ext>
            </a:extLst>
          </p:cNvPr>
          <p:cNvSpPr/>
          <p:nvPr userDrawn="1"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CE73A552-D52C-4EE0-9E7A-557CEB6CE479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208D21-C13C-48D3-8634-05FCD1520B3D}"/>
              </a:ext>
            </a:extLst>
          </p:cNvPr>
          <p:cNvSpPr/>
          <p:nvPr userDrawn="1"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FFA872-60FE-48B4-B509-3F90F2F53575}"/>
              </a:ext>
            </a:extLst>
          </p:cNvPr>
          <p:cNvSpPr/>
          <p:nvPr userDrawn="1"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25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3522187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8A91BCC4-EC47-43E2-9595-B89F757E1A7A}"/>
              </a:ext>
            </a:extLst>
          </p:cNvPr>
          <p:cNvSpPr/>
          <p:nvPr userDrawn="1"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238EE3F7-5012-4191-9ABD-A8E69370622E}"/>
              </a:ext>
            </a:extLst>
          </p:cNvPr>
          <p:cNvSpPr/>
          <p:nvPr userDrawn="1"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31BF6EDC-D21A-4961-802C-6C57056DED88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09765D6C-4312-45BD-AEDC-93B641915820}"/>
              </a:ext>
            </a:extLst>
          </p:cNvPr>
          <p:cNvSpPr/>
          <p:nvPr userDrawn="1"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EF58C-1955-4299-80B8-7931E9453E0B}"/>
              </a:ext>
            </a:extLst>
          </p:cNvPr>
          <p:cNvSpPr/>
          <p:nvPr userDrawn="1"/>
        </p:nvSpPr>
        <p:spPr>
          <a:xfrm rot="5400000">
            <a:off x="10107939" y="1954539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E651A-F01C-47F6-93CB-FED077AFFFB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 פריסה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</p:spPr>
        <p:txBody>
          <a:bodyPr lIns="36000" tIns="0" rIns="36000" bIns="0">
            <a:noAutofit/>
          </a:bodyPr>
          <a:lstStyle>
            <a:lvl1pPr marL="0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24128" y="1049185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1218431" y="239177"/>
            <a:ext cx="1706880" cy="4583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C6E834-92B3-4A32-920C-9FA2D69874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60292-D9F7-4A35-9D0A-68A9095BDE1E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53CA14-A360-48A3-A071-94DFC2B62EDC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536A81-6863-4B7C-BB9A-6F6DBBAB87E2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6A93F88D-0694-4107-9D3A-245864065D84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 פריסה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>
            <a:extLst>
              <a:ext uri="{FF2B5EF4-FFF2-40B4-BE49-F238E27FC236}">
                <a16:creationId xmlns:a16="http://schemas.microsoft.com/office/drawing/2014/main" id="{469E9F25-935E-4A65-8AF2-C1B8F105C612}"/>
              </a:ext>
            </a:extLst>
          </p:cNvPr>
          <p:cNvSpPr/>
          <p:nvPr userDrawn="1"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10">
            <a:extLst>
              <a:ext uri="{FF2B5EF4-FFF2-40B4-BE49-F238E27FC236}">
                <a16:creationId xmlns:a16="http://schemas.microsoft.com/office/drawing/2014/main" id="{DD33049F-8FB3-46DC-B84B-8E763BCBCAC1}"/>
              </a:ext>
            </a:extLst>
          </p:cNvPr>
          <p:cNvSpPr/>
          <p:nvPr userDrawn="1"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61EC8D2-662F-4FBE-BF29-06100D51DE7E}"/>
              </a:ext>
            </a:extLst>
          </p:cNvPr>
          <p:cNvSpPr/>
          <p:nvPr userDrawn="1"/>
        </p:nvSpPr>
        <p:spPr>
          <a:xfrm rot="5400000">
            <a:off x="9360283" y="2733622"/>
            <a:ext cx="6987520" cy="129719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ציין מיקום של מספר שקופית 22">
            <a:extLst>
              <a:ext uri="{FF2B5EF4-FFF2-40B4-BE49-F238E27FC236}">
                <a16:creationId xmlns:a16="http://schemas.microsoft.com/office/drawing/2014/main" id="{23075256-456E-41D8-BDFD-8C3A8EA654D2}"/>
              </a:ext>
            </a:extLst>
          </p:cNvPr>
          <p:cNvSpPr txBox="1">
            <a:spLocks/>
          </p:cNvSpPr>
          <p:nvPr userDrawn="1"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42163-9C8B-4AEB-9C50-F5529BD5C36B}"/>
              </a:ext>
            </a:extLst>
          </p:cNvPr>
          <p:cNvSpPr/>
          <p:nvPr userDrawn="1"/>
        </p:nvSpPr>
        <p:spPr>
          <a:xfrm rot="162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6CB3A-BCA5-4171-BE99-1D6F46911786}"/>
              </a:ext>
            </a:extLst>
          </p:cNvPr>
          <p:cNvSpPr/>
          <p:nvPr userDrawn="1"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64ABF-EE59-4E45-BC5F-A3665732FD21}"/>
              </a:ext>
            </a:extLst>
          </p:cNvPr>
          <p:cNvSpPr/>
          <p:nvPr userDrawn="1"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6A93-68B7-48E8-8354-9EAE3F818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1578" y="1212161"/>
            <a:ext cx="7885112" cy="40909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04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820BD794-101C-426F-8015-9C33A0E995FA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1026926" y="1025601"/>
            <a:ext cx="9802368" cy="431447"/>
          </a:xfrm>
        </p:spPr>
        <p:txBody>
          <a:bodyPr anchor="ctr">
            <a:noAutofit/>
          </a:bodyPr>
          <a:lstStyle>
            <a:lvl1pPr marL="185757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1026927" y="1710442"/>
            <a:ext cx="8212766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84947B-AFA4-410D-A793-689C573D144E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D4F41F-EAD8-495C-A662-C4F40F404DB3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A1181A-6B49-4EE5-AE44-1B5B124FA758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13178B-7D7E-4A10-9724-453DF758F663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ציין מיקום של מספר שקופית 22">
            <a:extLst>
              <a:ext uri="{FF2B5EF4-FFF2-40B4-BE49-F238E27FC236}">
                <a16:creationId xmlns:a16="http://schemas.microsoft.com/office/drawing/2014/main" id="{7947FE0C-D7CF-4209-91A5-93564F2C3543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 userDrawn="1"/>
        </p:nvSpPr>
        <p:spPr>
          <a:xfrm>
            <a:off x="8667715" y="-161750"/>
            <a:ext cx="5300119" cy="3823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26196-3340-4F6C-9B09-34934599BAD7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1965B-48C3-4AD9-9066-E67195630BFD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CB16E1-D93B-440E-81F5-6366FDB428B8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020DF7-29CF-4A0A-BC0A-7568981BF8AD}"/>
              </a:ext>
            </a:extLst>
          </p:cNvPr>
          <p:cNvSpPr/>
          <p:nvPr userDrawn="1"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F0C566-C47D-446F-9E8E-EC9B0F5F1BF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63A8D2-0547-47E3-84C0-5D60CFDB7CB1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0104F3-C98B-4790-842F-F7B1B2FBDE13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7C576E-38DA-426A-9C16-921DE9A0835B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מציין מיקום של מספר שקופית 22">
            <a:extLst>
              <a:ext uri="{FF2B5EF4-FFF2-40B4-BE49-F238E27FC236}">
                <a16:creationId xmlns:a16="http://schemas.microsoft.com/office/drawing/2014/main" id="{5F1A13CD-CEB6-4958-B99A-46020ADA9375}"/>
              </a:ext>
            </a:extLst>
          </p:cNvPr>
          <p:cNvSpPr txBox="1">
            <a:spLocks/>
          </p:cNvSpPr>
          <p:nvPr userDrawn="1"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6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6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FEA3643-4251-43C2-A891-4C9664978E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360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C304FB8B-5E14-469F-8BA4-BF0F011B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8">
            <a:extLst>
              <a:ext uri="{FF2B5EF4-FFF2-40B4-BE49-F238E27FC236}">
                <a16:creationId xmlns:a16="http://schemas.microsoft.com/office/drawing/2014/main" id="{B712628B-0991-4441-8324-4563256F9B32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26E72AF6-8AD0-4AAD-B906-30424D022CD1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1" name="מלבן מעוגל 8">
            <a:extLst>
              <a:ext uri="{FF2B5EF4-FFF2-40B4-BE49-F238E27FC236}">
                <a16:creationId xmlns:a16="http://schemas.microsoft.com/office/drawing/2014/main" id="{68D073A7-D8C0-45AA-A5E4-B6122A52E8F5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0">
            <a:extLst>
              <a:ext uri="{FF2B5EF4-FFF2-40B4-BE49-F238E27FC236}">
                <a16:creationId xmlns:a16="http://schemas.microsoft.com/office/drawing/2014/main" id="{DF89C8AF-9EDF-46EF-BAB7-2D35F683552B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52FC1393-B378-4A8A-8716-61E038E3D6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315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01DEB-EE2D-463E-B92D-20469AC2DACB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DC8B5D-6FF7-4E76-819C-95A4A6017B9C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0F30E8-13B7-4C55-A126-67529F765268}"/>
              </a:ext>
            </a:extLst>
          </p:cNvPr>
          <p:cNvSpPr/>
          <p:nvPr userDrawn="1"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7D38CE-7F73-4533-B25A-F628D3EBA7C1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4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ל'/תשרי/תשפ"א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74" r:id="rId3"/>
    <p:sldLayoutId id="2147483675" r:id="rId4"/>
    <p:sldLayoutId id="2147483650" r:id="rId5"/>
    <p:sldLayoutId id="2147483676" r:id="rId6"/>
    <p:sldLayoutId id="2147483653" r:id="rId7"/>
    <p:sldLayoutId id="2147483666" r:id="rId8"/>
    <p:sldLayoutId id="2147483677" r:id="rId9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N9IgGTwbF0&amp;feature=youtu.be" TargetMode="External"/><Relationship Id="rId2" Type="http://schemas.openxmlformats.org/officeDocument/2006/relationships/hyperlink" Target="https://youtu.be/NN9IgGTwbF0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rive.google.com/open?id=1825Jnh59ECpyLkwk_TBAzvosMxiEoCG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096B80-AF29-435E-8795-1A387C87F6BD}"/>
              </a:ext>
            </a:extLst>
          </p:cNvPr>
          <p:cNvSpPr/>
          <p:nvPr/>
        </p:nvSpPr>
        <p:spPr>
          <a:xfrm>
            <a:off x="12279398" y="6653"/>
            <a:ext cx="2404790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94B9A1-1541-45E7-9ACE-02721554E39F}"/>
              </a:ext>
            </a:extLst>
          </p:cNvPr>
          <p:cNvSpPr/>
          <p:nvPr/>
        </p:nvSpPr>
        <p:spPr>
          <a:xfrm>
            <a:off x="12279398" y="746985"/>
            <a:ext cx="2404790" cy="42396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b="1" dirty="0">
                <a:solidFill>
                  <a:srgbClr val="002060"/>
                </a:solidFill>
              </a:rPr>
              <a:t>עליכם להתקין את הפונט </a:t>
            </a:r>
            <a:r>
              <a:rPr lang="en-US" b="1" dirty="0">
                <a:solidFill>
                  <a:srgbClr val="002060"/>
                </a:solidFill>
              </a:rPr>
              <a:t>Varela</a:t>
            </a:r>
            <a:r>
              <a:rPr lang="he-IL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Round</a:t>
            </a:r>
            <a:r>
              <a:rPr lang="he-IL" b="1" dirty="0">
                <a:solidFill>
                  <a:srgbClr val="002060"/>
                </a:solidFill>
              </a:rPr>
              <a:t> לפני תחילת העבודה.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לצפות בהנחיות להתקנת פונט </a:t>
            </a:r>
            <a:r>
              <a:rPr lang="en-US" dirty="0">
                <a:solidFill>
                  <a:srgbClr val="002060"/>
                </a:solidFill>
              </a:rPr>
              <a:t>Varela Round</a:t>
            </a:r>
            <a:r>
              <a:rPr lang="he-IL" dirty="0">
                <a:solidFill>
                  <a:srgbClr val="002060"/>
                </a:solidFill>
              </a:rPr>
              <a:t>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  <a:hlinkClick r:id="rId2"/>
              </a:rPr>
            </a:br>
            <a:r>
              <a:rPr lang="en-US" dirty="0">
                <a:solidFill>
                  <a:srgbClr val="002060"/>
                </a:solidFill>
                <a:hlinkClick r:id="rId3"/>
              </a:rPr>
              <a:t>https://www.youtube.com/watch?v=NN9IgGTwbF0&amp;feature=youtu.be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7336567-3BEF-48E7-A00C-1582E175DD05}"/>
              </a:ext>
            </a:extLst>
          </p:cNvPr>
          <p:cNvSpPr/>
          <p:nvPr/>
        </p:nvSpPr>
        <p:spPr>
          <a:xfrm>
            <a:off x="12279398" y="5063135"/>
            <a:ext cx="2404790" cy="1156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  <a:hlinkClick r:id="rId4"/>
              </a:rPr>
              <a:t>קישור</a:t>
            </a:r>
            <a:r>
              <a:rPr lang="he-IL" dirty="0">
                <a:solidFill>
                  <a:srgbClr val="002060"/>
                </a:solidFill>
              </a:rPr>
              <a:t> להורדת הפונט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(אשרו את הודעת האבטחה)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תיקון הדוגמה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Picture 2" descr="http://www.daliaresnitzky.com/wp-content/uploads/2014/08/mind-training.jpg">
            <a:extLst>
              <a:ext uri="{FF2B5EF4-FFF2-40B4-BE49-F238E27FC236}">
                <a16:creationId xmlns:a16="http://schemas.microsoft.com/office/drawing/2014/main" id="{F6FA979B-8EED-4D14-B9AD-D1CF4B3FA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666" y="306883"/>
            <a:ext cx="760776" cy="82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4">
            <a:extLst>
              <a:ext uri="{FF2B5EF4-FFF2-40B4-BE49-F238E27FC236}">
                <a16:creationId xmlns:a16="http://schemas.microsoft.com/office/drawing/2014/main" id="{60AA8B64-8FD9-4401-9689-B9AABE78A098}"/>
              </a:ext>
            </a:extLst>
          </p:cNvPr>
          <p:cNvSpPr/>
          <p:nvPr/>
        </p:nvSpPr>
        <p:spPr>
          <a:xfrm>
            <a:off x="813804" y="1209990"/>
            <a:ext cx="1037163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e-IL" sz="2000" dirty="0"/>
              <a:t>דרך אפשרית לתיקון – כך שהתוכנית תעבוד באופן תקין גם עבור </a:t>
            </a:r>
            <a:r>
              <a:rPr lang="en-US" sz="2000" dirty="0" err="1"/>
              <a:t>TimesToPrintX</a:t>
            </a:r>
            <a:r>
              <a:rPr lang="en-US" sz="2000" dirty="0"/>
              <a:t>=0</a:t>
            </a:r>
            <a:r>
              <a:rPr lang="he-IL" sz="2000" dirty="0"/>
              <a:t> </a:t>
            </a:r>
            <a:br>
              <a:rPr lang="en-US" sz="2000" dirty="0"/>
            </a:br>
            <a:r>
              <a:rPr lang="he-IL" sz="2000" dirty="0"/>
              <a:t>ע"י בדיקה של מקרה הקצה </a:t>
            </a:r>
            <a:r>
              <a:rPr lang="en-US" sz="2000" dirty="0"/>
              <a:t>CX=0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E92C27-B791-4285-9772-AFCF7EF37210}"/>
              </a:ext>
            </a:extLst>
          </p:cNvPr>
          <p:cNvSpPr txBox="1"/>
          <p:nvPr/>
        </p:nvSpPr>
        <p:spPr>
          <a:xfrm>
            <a:off x="575604" y="2557032"/>
            <a:ext cx="4060612" cy="2031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dirty="0"/>
              <a:t>	mov	[</a:t>
            </a:r>
            <a:r>
              <a:rPr lang="en-US" dirty="0" err="1"/>
              <a:t>TimesToPrintX</a:t>
            </a:r>
            <a:r>
              <a:rPr lang="en-US" dirty="0"/>
              <a:t>], 0</a:t>
            </a:r>
          </a:p>
          <a:p>
            <a:pPr algn="l" rtl="0"/>
            <a:r>
              <a:rPr lang="en-US" dirty="0"/>
              <a:t>	mov	cx, </a:t>
            </a:r>
            <a:r>
              <a:rPr lang="en-US" dirty="0" err="1"/>
              <a:t>TimesToPrintX</a:t>
            </a:r>
            <a:r>
              <a:rPr lang="en-US" dirty="0"/>
              <a:t>]</a:t>
            </a:r>
          </a:p>
          <a:p>
            <a:pPr algn="l" rtl="0"/>
            <a:r>
              <a:rPr lang="en-US" dirty="0" err="1"/>
              <a:t>PrintX</a:t>
            </a:r>
            <a:r>
              <a:rPr lang="en-US" dirty="0"/>
              <a:t>:</a:t>
            </a:r>
          </a:p>
          <a:p>
            <a:pPr algn="l" rtl="0"/>
            <a:r>
              <a:rPr lang="en-US" dirty="0"/>
              <a:t>	</a:t>
            </a:r>
            <a:r>
              <a:rPr lang="en-US" dirty="0" err="1"/>
              <a:t>mov</a:t>
            </a:r>
            <a:r>
              <a:rPr lang="en-US" dirty="0"/>
              <a:t>	dl, 'x'</a:t>
            </a:r>
          </a:p>
          <a:p>
            <a:pPr algn="l" rtl="0"/>
            <a:r>
              <a:rPr lang="en-US" dirty="0"/>
              <a:t>	</a:t>
            </a:r>
            <a:r>
              <a:rPr lang="en-US" dirty="0" err="1"/>
              <a:t>mov</a:t>
            </a:r>
            <a:r>
              <a:rPr lang="en-US" dirty="0"/>
              <a:t>	ah, 2h</a:t>
            </a:r>
          </a:p>
          <a:p>
            <a:pPr algn="l" rtl="0"/>
            <a:r>
              <a:rPr lang="en-US" dirty="0"/>
              <a:t>	</a:t>
            </a:r>
            <a:r>
              <a:rPr lang="en-US" dirty="0" err="1"/>
              <a:t>int</a:t>
            </a:r>
            <a:r>
              <a:rPr lang="en-US" dirty="0"/>
              <a:t>	21h</a:t>
            </a:r>
          </a:p>
          <a:p>
            <a:pPr algn="l" rtl="0"/>
            <a:r>
              <a:rPr lang="en-US" dirty="0"/>
              <a:t>	loop	</a:t>
            </a:r>
            <a:r>
              <a:rPr lang="en-US" dirty="0" err="1"/>
              <a:t>PrintX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5A8F0E-93F4-4E38-8FB6-B22D37E8C0DC}"/>
              </a:ext>
            </a:extLst>
          </p:cNvPr>
          <p:cNvSpPr txBox="1"/>
          <p:nvPr/>
        </p:nvSpPr>
        <p:spPr>
          <a:xfrm>
            <a:off x="6023437" y="2114554"/>
            <a:ext cx="4060612" cy="3416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dirty="0"/>
              <a:t>	mov	[</a:t>
            </a:r>
            <a:r>
              <a:rPr lang="en-US" dirty="0" err="1"/>
              <a:t>TimesToPrintX</a:t>
            </a:r>
            <a:r>
              <a:rPr lang="en-US" dirty="0"/>
              <a:t>], 0</a:t>
            </a:r>
          </a:p>
          <a:p>
            <a:pPr algn="l" rtl="0"/>
            <a:r>
              <a:rPr lang="en-US" dirty="0"/>
              <a:t>	mov	cx, [</a:t>
            </a:r>
            <a:r>
              <a:rPr lang="en-US" dirty="0" err="1"/>
              <a:t>TimesToPrintX</a:t>
            </a:r>
            <a:r>
              <a:rPr lang="en-US" dirty="0"/>
              <a:t>]</a:t>
            </a:r>
            <a:endParaRPr lang="he-IL" dirty="0"/>
          </a:p>
          <a:p>
            <a:pPr algn="l" rtl="0"/>
            <a:r>
              <a:rPr lang="en-US" dirty="0"/>
              <a:t>	</a:t>
            </a:r>
            <a:r>
              <a:rPr lang="en-US" b="1" dirty="0" err="1"/>
              <a:t>cmp</a:t>
            </a:r>
            <a:r>
              <a:rPr lang="en-US" b="1" dirty="0"/>
              <a:t> 	cx,0</a:t>
            </a:r>
          </a:p>
          <a:p>
            <a:pPr algn="l" rtl="0"/>
            <a:r>
              <a:rPr lang="en-US" b="1" dirty="0"/>
              <a:t>	je </a:t>
            </a:r>
            <a:r>
              <a:rPr lang="en-US" b="1" dirty="0" err="1"/>
              <a:t>exitLoop</a:t>
            </a:r>
            <a:endParaRPr lang="en-US" b="1" dirty="0"/>
          </a:p>
          <a:p>
            <a:pPr algn="l" rtl="0"/>
            <a:r>
              <a:rPr lang="en-US" dirty="0" err="1"/>
              <a:t>PrintX</a:t>
            </a:r>
            <a:r>
              <a:rPr lang="en-US" dirty="0"/>
              <a:t>:</a:t>
            </a:r>
          </a:p>
          <a:p>
            <a:pPr algn="l" rtl="0"/>
            <a:r>
              <a:rPr lang="en-US" dirty="0"/>
              <a:t>	</a:t>
            </a:r>
            <a:r>
              <a:rPr lang="en-US" dirty="0" err="1"/>
              <a:t>mov</a:t>
            </a:r>
            <a:r>
              <a:rPr lang="en-US" dirty="0"/>
              <a:t>	dl, 'x'</a:t>
            </a:r>
          </a:p>
          <a:p>
            <a:pPr algn="l" rtl="0"/>
            <a:r>
              <a:rPr lang="en-US" dirty="0"/>
              <a:t>	</a:t>
            </a:r>
            <a:r>
              <a:rPr lang="en-US" dirty="0" err="1"/>
              <a:t>mov</a:t>
            </a:r>
            <a:r>
              <a:rPr lang="en-US" dirty="0"/>
              <a:t>	ah, 2h</a:t>
            </a:r>
          </a:p>
          <a:p>
            <a:pPr algn="l" rtl="0"/>
            <a:r>
              <a:rPr lang="en-US" dirty="0"/>
              <a:t>	</a:t>
            </a:r>
            <a:r>
              <a:rPr lang="en-US" dirty="0" err="1"/>
              <a:t>int</a:t>
            </a:r>
            <a:r>
              <a:rPr lang="en-US" dirty="0"/>
              <a:t>	21h</a:t>
            </a:r>
          </a:p>
          <a:p>
            <a:pPr algn="l" rtl="0"/>
            <a:r>
              <a:rPr lang="en-US" dirty="0"/>
              <a:t>	loop	</a:t>
            </a:r>
            <a:r>
              <a:rPr lang="en-US" dirty="0" err="1"/>
              <a:t>PrintX</a:t>
            </a:r>
            <a:endParaRPr lang="en-US" dirty="0"/>
          </a:p>
          <a:p>
            <a:pPr algn="l" rtl="0"/>
            <a:r>
              <a:rPr lang="en-US" b="1" dirty="0" err="1"/>
              <a:t>exitLoop</a:t>
            </a:r>
            <a:r>
              <a:rPr lang="en-US" dirty="0"/>
              <a:t>:</a:t>
            </a:r>
          </a:p>
          <a:p>
            <a:pPr algn="l" rtl="0"/>
            <a:r>
              <a:rPr lang="en-US" dirty="0"/>
              <a:t>…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0B825158-2F4B-4312-B7D9-CF87DBCEA765}"/>
              </a:ext>
            </a:extLst>
          </p:cNvPr>
          <p:cNvSpPr/>
          <p:nvPr/>
        </p:nvSpPr>
        <p:spPr>
          <a:xfrm>
            <a:off x="4735725" y="2800639"/>
            <a:ext cx="1239187" cy="628361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סוגר מסולסל ימני 9">
            <a:extLst>
              <a:ext uri="{FF2B5EF4-FFF2-40B4-BE49-F238E27FC236}">
                <a16:creationId xmlns:a16="http://schemas.microsoft.com/office/drawing/2014/main" id="{9868FBBE-1CF8-4D0B-8F8C-3514B9781DAC}"/>
              </a:ext>
            </a:extLst>
          </p:cNvPr>
          <p:cNvSpPr/>
          <p:nvPr/>
        </p:nvSpPr>
        <p:spPr>
          <a:xfrm>
            <a:off x="8318406" y="2883998"/>
            <a:ext cx="925133" cy="649857"/>
          </a:xfrm>
          <a:prstGeom prst="rightBrace">
            <a:avLst>
              <a:gd name="adj1" fmla="val 8333"/>
              <a:gd name="adj2" fmla="val 45034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531985-5EA7-445B-9692-522CE4310DD9}"/>
              </a:ext>
            </a:extLst>
          </p:cNvPr>
          <p:cNvSpPr txBox="1"/>
          <p:nvPr/>
        </p:nvSpPr>
        <p:spPr>
          <a:xfrm flipH="1">
            <a:off x="9243539" y="2916538"/>
            <a:ext cx="142998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1600" dirty="0"/>
              <a:t>בדיקה של מקרה קצה</a:t>
            </a:r>
          </a:p>
        </p:txBody>
      </p:sp>
    </p:spTree>
    <p:extLst>
      <p:ext uri="{BB962C8B-B14F-4D97-AF65-F5344CB8AC3E}">
        <p14:creationId xmlns:p14="http://schemas.microsoft.com/office/powerpoint/2010/main" val="158998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22DB66-BE27-4404-B02C-535D447E03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52225" y="998859"/>
            <a:ext cx="6679580" cy="4062435"/>
          </a:xfrm>
        </p:spPr>
        <p:txBody>
          <a:bodyPr>
            <a:normAutofit fontScale="92500" lnSpcReduction="10000"/>
          </a:bodyPr>
          <a:lstStyle/>
          <a:p>
            <a:r>
              <a:rPr lang="he-IL" dirty="0"/>
              <a:t>קורה שנדרש לבצע לולאה  (עבור משימה מסוימת) ובתוכה לולאה פנימית (עבור משימה אחרת).</a:t>
            </a:r>
            <a:r>
              <a:rPr lang="en-US" dirty="0"/>
              <a:t> </a:t>
            </a:r>
          </a:p>
          <a:p>
            <a:r>
              <a:rPr lang="he-IL" dirty="0"/>
              <a:t>דוגמה: יש לבצע את הלולאה </a:t>
            </a:r>
            <a:r>
              <a:rPr lang="en-US" dirty="0" err="1"/>
              <a:t>loopX</a:t>
            </a:r>
            <a:r>
              <a:rPr lang="he-IL" dirty="0"/>
              <a:t> 5 פעמים, ובתוך כל מחזור שלה לבצע את הלולאה </a:t>
            </a:r>
            <a:r>
              <a:rPr lang="en-US" dirty="0" err="1"/>
              <a:t>loopY</a:t>
            </a:r>
            <a:r>
              <a:rPr lang="he-IL" dirty="0"/>
              <a:t> 3 פעמים.</a:t>
            </a:r>
          </a:p>
          <a:p>
            <a:pPr marL="0" indent="0">
              <a:buNone/>
            </a:pPr>
            <a:endParaRPr lang="he-IL" dirty="0"/>
          </a:p>
          <a:p>
            <a:endParaRPr lang="en-US" dirty="0"/>
          </a:p>
          <a:p>
            <a:r>
              <a:rPr lang="en-US" dirty="0"/>
              <a:t>2</a:t>
            </a:r>
            <a:r>
              <a:rPr lang="he-IL" dirty="0"/>
              <a:t> הלולאות משתמשות ב- </a:t>
            </a:r>
            <a:r>
              <a:rPr lang="en-US" dirty="0"/>
              <a:t>CX</a:t>
            </a:r>
            <a:r>
              <a:rPr lang="he-IL" dirty="0"/>
              <a:t> ומשנות את ערכו.</a:t>
            </a:r>
          </a:p>
          <a:p>
            <a:r>
              <a:rPr lang="he-IL" dirty="0"/>
              <a:t>בסיום </a:t>
            </a:r>
            <a:r>
              <a:rPr lang="en-US" dirty="0" err="1"/>
              <a:t>LoopY</a:t>
            </a:r>
            <a:r>
              <a:rPr lang="he-IL" dirty="0"/>
              <a:t>  - </a:t>
            </a:r>
            <a:r>
              <a:rPr lang="en-US" dirty="0"/>
              <a:t>CX</a:t>
            </a:r>
            <a:r>
              <a:rPr lang="he-IL" dirty="0"/>
              <a:t> יהיה 0. </a:t>
            </a:r>
          </a:p>
          <a:p>
            <a:r>
              <a:rPr lang="he-IL" dirty="0"/>
              <a:t>ואז כשהקוד יחזור ל –</a:t>
            </a:r>
            <a:r>
              <a:rPr lang="en-US" dirty="0" err="1"/>
              <a:t>loopX</a:t>
            </a:r>
            <a:r>
              <a:rPr lang="he-IL" dirty="0"/>
              <a:t> ויסיים אותו, יוריד 1 </a:t>
            </a:r>
            <a:br>
              <a:rPr lang="en-US" dirty="0"/>
            </a:br>
            <a:r>
              <a:rPr lang="he-IL" dirty="0"/>
              <a:t>מ- </a:t>
            </a:r>
            <a:r>
              <a:rPr lang="en-US" dirty="0"/>
              <a:t>CX</a:t>
            </a:r>
            <a:r>
              <a:rPr lang="he-IL" dirty="0"/>
              <a:t> ,ואז ערכו יהיה </a:t>
            </a:r>
            <a:r>
              <a:rPr lang="en-US" dirty="0"/>
              <a:t>0FFFFh</a:t>
            </a:r>
            <a:endParaRPr lang="he-IL" dirty="0"/>
          </a:p>
          <a:p>
            <a:r>
              <a:rPr lang="he-IL" b="1" u="sng" dirty="0"/>
              <a:t>המשמעות</a:t>
            </a:r>
            <a:r>
              <a:rPr lang="he-IL" dirty="0"/>
              <a:t>:  ניכנס ללולאה אינסופית!</a:t>
            </a:r>
            <a:endParaRPr lang="en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956250-C0CA-40A0-B120-08809C96D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לולאה בתוך לולאה – </a:t>
            </a:r>
            <a:r>
              <a:rPr lang="en-US" dirty="0"/>
              <a:t>nested loops</a:t>
            </a:r>
            <a:endParaRPr lang="en-I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D3CD47-3526-4A52-B327-60141CF87E3F}"/>
              </a:ext>
            </a:extLst>
          </p:cNvPr>
          <p:cNvSpPr txBox="1"/>
          <p:nvPr/>
        </p:nvSpPr>
        <p:spPr>
          <a:xfrm>
            <a:off x="1079884" y="1110490"/>
            <a:ext cx="4070195" cy="34778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2000" dirty="0"/>
              <a:t>	mov	cx, </a:t>
            </a:r>
            <a:r>
              <a:rPr lang="he-IL" sz="2000" dirty="0"/>
              <a:t>5</a:t>
            </a:r>
            <a:endParaRPr lang="en-US" sz="2000" dirty="0"/>
          </a:p>
          <a:p>
            <a:pPr algn="l" rtl="0"/>
            <a:r>
              <a:rPr lang="en-US" sz="2000" dirty="0" err="1"/>
              <a:t>loopX</a:t>
            </a:r>
            <a:r>
              <a:rPr lang="en-US" sz="2000" dirty="0"/>
              <a:t>:</a:t>
            </a:r>
            <a:endParaRPr lang="he-IL" sz="2000" dirty="0"/>
          </a:p>
          <a:p>
            <a:pPr algn="l" rtl="0"/>
            <a:r>
              <a:rPr lang="en-US" sz="2000" dirty="0"/>
              <a:t>             mov       cx, 3</a:t>
            </a:r>
          </a:p>
          <a:p>
            <a:pPr algn="l" rtl="0"/>
            <a:r>
              <a:rPr lang="en-US" sz="2000" dirty="0" err="1"/>
              <a:t>loopY</a:t>
            </a:r>
            <a:r>
              <a:rPr lang="en-US" sz="2000" dirty="0"/>
              <a:t>:</a:t>
            </a:r>
          </a:p>
          <a:p>
            <a:pPr algn="l" rtl="0"/>
            <a:r>
              <a:rPr lang="en-US" sz="2000" dirty="0"/>
              <a:t>	;some code for </a:t>
            </a:r>
            <a:r>
              <a:rPr lang="en-US" sz="2000" b="1" u="sng" dirty="0" err="1"/>
              <a:t>loopY</a:t>
            </a:r>
            <a:endParaRPr lang="en-US" sz="2000" b="1" u="sng" dirty="0"/>
          </a:p>
          <a:p>
            <a:pPr algn="l" rtl="0"/>
            <a:r>
              <a:rPr lang="en-US" sz="2000" dirty="0"/>
              <a:t>              …………….</a:t>
            </a:r>
          </a:p>
          <a:p>
            <a:pPr algn="l" rtl="0"/>
            <a:r>
              <a:rPr lang="en-US" sz="2000" dirty="0"/>
              <a:t>	loop </a:t>
            </a:r>
            <a:r>
              <a:rPr lang="en-US" sz="2000" dirty="0" err="1"/>
              <a:t>loopY</a:t>
            </a:r>
            <a:br>
              <a:rPr lang="en-US" sz="2000" dirty="0"/>
            </a:br>
            <a:endParaRPr lang="en-US" sz="2000" dirty="0"/>
          </a:p>
          <a:p>
            <a:pPr algn="l" rtl="0"/>
            <a:r>
              <a:rPr lang="en-US" sz="2000" dirty="0"/>
              <a:t>              ; some code for </a:t>
            </a:r>
            <a:r>
              <a:rPr lang="en-US" sz="2000" b="1" u="sng" dirty="0" err="1"/>
              <a:t>loopX</a:t>
            </a:r>
            <a:endParaRPr lang="en-US" sz="2000" b="1" u="sng" dirty="0"/>
          </a:p>
          <a:p>
            <a:pPr algn="l" rtl="0"/>
            <a:r>
              <a:rPr lang="en-US" sz="2000" dirty="0"/>
              <a:t>              ………………</a:t>
            </a:r>
          </a:p>
          <a:p>
            <a:pPr algn="l" rtl="0"/>
            <a:r>
              <a:rPr lang="en-US" sz="2000" dirty="0"/>
              <a:t>              loop </a:t>
            </a:r>
            <a:r>
              <a:rPr lang="en-US" sz="2000" dirty="0" err="1"/>
              <a:t>loopX</a:t>
            </a:r>
            <a:endParaRPr lang="en-US" sz="2000" dirty="0"/>
          </a:p>
        </p:txBody>
      </p:sp>
      <p:sp>
        <p:nvSpPr>
          <p:cNvPr id="6" name="Left Bracket 5">
            <a:extLst>
              <a:ext uri="{FF2B5EF4-FFF2-40B4-BE49-F238E27FC236}">
                <a16:creationId xmlns:a16="http://schemas.microsoft.com/office/drawing/2014/main" id="{5B67AAFB-53AD-4E72-BE09-966433485B43}"/>
              </a:ext>
            </a:extLst>
          </p:cNvPr>
          <p:cNvSpPr/>
          <p:nvPr/>
        </p:nvSpPr>
        <p:spPr>
          <a:xfrm>
            <a:off x="532802" y="1669627"/>
            <a:ext cx="651965" cy="2720898"/>
          </a:xfrm>
          <a:prstGeom prst="leftBracket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Left Bracket 7">
            <a:extLst>
              <a:ext uri="{FF2B5EF4-FFF2-40B4-BE49-F238E27FC236}">
                <a16:creationId xmlns:a16="http://schemas.microsoft.com/office/drawing/2014/main" id="{B3AC906B-F072-4937-9617-B00A356E9367}"/>
              </a:ext>
            </a:extLst>
          </p:cNvPr>
          <p:cNvSpPr/>
          <p:nvPr/>
        </p:nvSpPr>
        <p:spPr>
          <a:xfrm>
            <a:off x="699468" y="2264277"/>
            <a:ext cx="479503" cy="1031198"/>
          </a:xfrm>
          <a:prstGeom prst="leftBracket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5E4875-2932-45B4-8286-BF08746DB0CD}"/>
              </a:ext>
            </a:extLst>
          </p:cNvPr>
          <p:cNvSpPr txBox="1"/>
          <p:nvPr/>
        </p:nvSpPr>
        <p:spPr>
          <a:xfrm>
            <a:off x="532802" y="5103674"/>
            <a:ext cx="54851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b="1" u="sng" dirty="0"/>
              <a:t>פתרון</a:t>
            </a:r>
            <a:r>
              <a:rPr lang="he-IL" sz="2000" dirty="0"/>
              <a:t>:  מכיוון שרק </a:t>
            </a:r>
            <a:r>
              <a:rPr lang="en-US" sz="2000" dirty="0"/>
              <a:t>CX</a:t>
            </a:r>
            <a:r>
              <a:rPr lang="he-IL" sz="2000" dirty="0"/>
              <a:t> יכול לשמש כמונה ללולאת </a:t>
            </a:r>
            <a:r>
              <a:rPr lang="en-US" sz="2000" dirty="0"/>
              <a:t>loop</a:t>
            </a:r>
            <a:r>
              <a:rPr lang="he-IL" sz="2000" dirty="0"/>
              <a:t>, אין ברירה אלא להשתמש בו בלולאה החיצונית, ובלולאה הפנימית להשתמש בקוד רגיל עם רגיסטר אחר.</a:t>
            </a:r>
          </a:p>
          <a:p>
            <a:r>
              <a:rPr lang="he-IL" sz="2000" b="1" u="sng" dirty="0"/>
              <a:t>בהמשך נראה איך אפשר בכ"ז להשתמש ב - </a:t>
            </a:r>
            <a:r>
              <a:rPr lang="en-US" sz="2000" b="1" u="sng" dirty="0"/>
              <a:t>CX</a:t>
            </a:r>
            <a:endParaRPr lang="en-IL" sz="2000" b="1" u="sng" dirty="0"/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C8677CB2-2A65-455D-8488-1C7CA2C17874}"/>
              </a:ext>
            </a:extLst>
          </p:cNvPr>
          <p:cNvSpPr/>
          <p:nvPr/>
        </p:nvSpPr>
        <p:spPr>
          <a:xfrm>
            <a:off x="7393259" y="2568411"/>
            <a:ext cx="293121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מה הבעיה כאן?</a:t>
            </a:r>
            <a:endParaRPr lang="en-US" sz="2400" b="1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9208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45F62F-0317-48EA-B3F5-C4C34B444F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137" y="998859"/>
            <a:ext cx="5398589" cy="4062435"/>
          </a:xfrm>
        </p:spPr>
        <p:txBody>
          <a:bodyPr/>
          <a:lstStyle/>
          <a:p>
            <a:r>
              <a:rPr lang="he-IL" dirty="0"/>
              <a:t>נדרש להדפיס למסך 5 שורות, כשבכל שורה יודפס 10 פעמים *.</a:t>
            </a:r>
          </a:p>
          <a:p>
            <a:r>
              <a:rPr lang="he-IL" dirty="0"/>
              <a:t>נגדיר 2 משתנים:</a:t>
            </a:r>
          </a:p>
          <a:p>
            <a:pPr lvl="1"/>
            <a:r>
              <a:rPr lang="he-IL" dirty="0"/>
              <a:t>מספר הפעמים לכתיבת * בשורה</a:t>
            </a:r>
          </a:p>
          <a:p>
            <a:pPr lvl="1"/>
            <a:r>
              <a:rPr lang="he-IL" dirty="0"/>
              <a:t>מספר השורות</a:t>
            </a:r>
            <a:endParaRPr lang="en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62544D-226D-4425-A283-2E9F703E9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דוגמה ל-</a:t>
            </a:r>
            <a:r>
              <a:rPr lang="en-US" dirty="0"/>
              <a:t>nested loop</a:t>
            </a:r>
            <a:endParaRPr lang="en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D62F9D-9DF1-464C-8D60-F13F89755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32" y="1165078"/>
            <a:ext cx="4652142" cy="432132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07FA911-1F3C-46CD-8E82-EBF88FF4EBDB}"/>
              </a:ext>
            </a:extLst>
          </p:cNvPr>
          <p:cNvCxnSpPr>
            <a:cxnSpLocks/>
          </p:cNvCxnSpPr>
          <p:nvPr/>
        </p:nvCxnSpPr>
        <p:spPr>
          <a:xfrm flipH="1">
            <a:off x="3902928" y="2464420"/>
            <a:ext cx="2687443" cy="122663"/>
          </a:xfrm>
          <a:prstGeom prst="straightConnector1">
            <a:avLst/>
          </a:prstGeom>
          <a:ln w="57150">
            <a:solidFill>
              <a:srgbClr val="192A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2B9D158-989B-425B-8350-CA534293289A}"/>
              </a:ext>
            </a:extLst>
          </p:cNvPr>
          <p:cNvCxnSpPr>
            <a:cxnSpLocks/>
          </p:cNvCxnSpPr>
          <p:nvPr/>
        </p:nvCxnSpPr>
        <p:spPr>
          <a:xfrm flipH="1" flipV="1">
            <a:off x="3309258" y="2852766"/>
            <a:ext cx="5573485" cy="151691"/>
          </a:xfrm>
          <a:prstGeom prst="straightConnector1">
            <a:avLst/>
          </a:prstGeom>
          <a:ln w="57150">
            <a:solidFill>
              <a:srgbClr val="192A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637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CB1767-32BD-4072-B2BD-5026B2A87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790" y="32037"/>
            <a:ext cx="6805090" cy="6825963"/>
          </a:xfrm>
          <a:prstGeom prst="rect">
            <a:avLst/>
          </a:prstGeom>
        </p:spPr>
      </p:pic>
      <p:sp>
        <p:nvSpPr>
          <p:cNvPr id="9" name="Left Bracket 8">
            <a:extLst>
              <a:ext uri="{FF2B5EF4-FFF2-40B4-BE49-F238E27FC236}">
                <a16:creationId xmlns:a16="http://schemas.microsoft.com/office/drawing/2014/main" id="{5C41C579-79B6-47E3-9C88-1D95EA23A067}"/>
              </a:ext>
            </a:extLst>
          </p:cNvPr>
          <p:cNvSpPr/>
          <p:nvPr/>
        </p:nvSpPr>
        <p:spPr>
          <a:xfrm>
            <a:off x="2149789" y="1323940"/>
            <a:ext cx="651965" cy="4329728"/>
          </a:xfrm>
          <a:prstGeom prst="leftBracket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853586-1683-4CDB-849F-19D672DC3A19}"/>
              </a:ext>
            </a:extLst>
          </p:cNvPr>
          <p:cNvSpPr txBox="1"/>
          <p:nvPr/>
        </p:nvSpPr>
        <p:spPr>
          <a:xfrm>
            <a:off x="-39317" y="3985449"/>
            <a:ext cx="17955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/>
              <a:t>לולאה חיצונית, לצורך ירידת שורה, 5 פעמים. משתמשת ב </a:t>
            </a:r>
            <a:r>
              <a:rPr lang="en-US" b="1" dirty="0"/>
              <a:t>BX</a:t>
            </a:r>
            <a:r>
              <a:rPr lang="he-IL" b="1" dirty="0"/>
              <a:t> כמונה</a:t>
            </a:r>
            <a:endParaRPr lang="en-IL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D6C415-9E24-4FF9-A5AF-BE055A6121EC}"/>
              </a:ext>
            </a:extLst>
          </p:cNvPr>
          <p:cNvSpPr txBox="1"/>
          <p:nvPr/>
        </p:nvSpPr>
        <p:spPr>
          <a:xfrm>
            <a:off x="-164669" y="2490052"/>
            <a:ext cx="19325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>
                <a:solidFill>
                  <a:srgbClr val="00B050"/>
                </a:solidFill>
              </a:rPr>
              <a:t>לולאה פנימית, להדפסת 10 *  בכל שורה. משתמשת ב- </a:t>
            </a:r>
            <a:r>
              <a:rPr lang="en-US" b="1" dirty="0">
                <a:solidFill>
                  <a:srgbClr val="00B050"/>
                </a:solidFill>
              </a:rPr>
              <a:t>CX</a:t>
            </a:r>
            <a:r>
              <a:rPr lang="he-IL" b="1" dirty="0">
                <a:solidFill>
                  <a:srgbClr val="00B050"/>
                </a:solidFill>
              </a:rPr>
              <a:t> כמונה</a:t>
            </a:r>
            <a:endParaRPr lang="en-IL" b="1" dirty="0">
              <a:solidFill>
                <a:srgbClr val="00B050"/>
              </a:solidFill>
            </a:endParaRPr>
          </a:p>
        </p:txBody>
      </p:sp>
      <p:sp>
        <p:nvSpPr>
          <p:cNvPr id="14" name="Left Bracket 13">
            <a:extLst>
              <a:ext uri="{FF2B5EF4-FFF2-40B4-BE49-F238E27FC236}">
                <a16:creationId xmlns:a16="http://schemas.microsoft.com/office/drawing/2014/main" id="{7AD55C5D-7E1F-43EF-8611-F2870512D3D1}"/>
              </a:ext>
            </a:extLst>
          </p:cNvPr>
          <p:cNvSpPr/>
          <p:nvPr/>
        </p:nvSpPr>
        <p:spPr>
          <a:xfrm>
            <a:off x="2562002" y="2397801"/>
            <a:ext cx="479503" cy="1293253"/>
          </a:xfrm>
          <a:prstGeom prst="leftBracket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9" name="סוגר מסולסל ימני 9">
            <a:extLst>
              <a:ext uri="{FF2B5EF4-FFF2-40B4-BE49-F238E27FC236}">
                <a16:creationId xmlns:a16="http://schemas.microsoft.com/office/drawing/2014/main" id="{62108ED0-492B-4379-9A41-7718F747C994}"/>
              </a:ext>
            </a:extLst>
          </p:cNvPr>
          <p:cNvSpPr/>
          <p:nvPr/>
        </p:nvSpPr>
        <p:spPr>
          <a:xfrm>
            <a:off x="4082319" y="2561425"/>
            <a:ext cx="1123292" cy="867575"/>
          </a:xfrm>
          <a:prstGeom prst="rightBrace">
            <a:avLst>
              <a:gd name="adj1" fmla="val 8333"/>
              <a:gd name="adj2" fmla="val 45034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057522-02C7-4BC9-93E6-718F1D16E24E}"/>
              </a:ext>
            </a:extLst>
          </p:cNvPr>
          <p:cNvSpPr txBox="1"/>
          <p:nvPr/>
        </p:nvSpPr>
        <p:spPr>
          <a:xfrm flipH="1">
            <a:off x="5355963" y="2561425"/>
            <a:ext cx="1870027" cy="923330"/>
          </a:xfrm>
          <a:prstGeom prst="rect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88189">
                <a:srgbClr val="FFDAC9"/>
              </a:gs>
              <a:gs pos="69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dirty="0"/>
              <a:t>3 הפקודות מבצעות הדפסה למסך של התו </a:t>
            </a:r>
            <a:r>
              <a:rPr lang="en-US" dirty="0"/>
              <a:t>‘</a:t>
            </a:r>
            <a:r>
              <a:rPr lang="he-IL" dirty="0"/>
              <a:t>*</a:t>
            </a:r>
            <a:r>
              <a:rPr lang="en-US" dirty="0"/>
              <a:t>’</a:t>
            </a:r>
            <a:endParaRPr lang="he-IL" dirty="0"/>
          </a:p>
        </p:txBody>
      </p:sp>
      <p:sp>
        <p:nvSpPr>
          <p:cNvPr id="21" name="סוגר מסולסל ימני 9">
            <a:extLst>
              <a:ext uri="{FF2B5EF4-FFF2-40B4-BE49-F238E27FC236}">
                <a16:creationId xmlns:a16="http://schemas.microsoft.com/office/drawing/2014/main" id="{AA14074B-24B3-4D86-9578-2C3FB8C106CF}"/>
              </a:ext>
            </a:extLst>
          </p:cNvPr>
          <p:cNvSpPr/>
          <p:nvPr/>
        </p:nvSpPr>
        <p:spPr>
          <a:xfrm>
            <a:off x="4085501" y="3908684"/>
            <a:ext cx="740240" cy="741556"/>
          </a:xfrm>
          <a:prstGeom prst="rightBrace">
            <a:avLst>
              <a:gd name="adj1" fmla="val 8333"/>
              <a:gd name="adj2" fmla="val 45034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E1DEB8-7A8D-4521-ACBD-742B202F0AA6}"/>
              </a:ext>
            </a:extLst>
          </p:cNvPr>
          <p:cNvSpPr txBox="1"/>
          <p:nvPr/>
        </p:nvSpPr>
        <p:spPr>
          <a:xfrm flipH="1">
            <a:off x="4969855" y="3951127"/>
            <a:ext cx="211117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dirty="0"/>
              <a:t>3 הפקודות מבצעות ירידת שורה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443075-EABF-40C3-80A4-A7ACE45FB93F}"/>
              </a:ext>
            </a:extLst>
          </p:cNvPr>
          <p:cNvSpPr txBox="1"/>
          <p:nvPr/>
        </p:nvSpPr>
        <p:spPr>
          <a:xfrm>
            <a:off x="6615383" y="300883"/>
            <a:ext cx="1661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b="1" dirty="0"/>
              <a:t>אתחול הלולאה החיצונית</a:t>
            </a:r>
            <a:endParaRPr lang="en-IL" b="1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0748299-7D40-417E-A217-2DB605196DB9}"/>
              </a:ext>
            </a:extLst>
          </p:cNvPr>
          <p:cNvCxnSpPr>
            <a:cxnSpLocks/>
          </p:cNvCxnSpPr>
          <p:nvPr/>
        </p:nvCxnSpPr>
        <p:spPr>
          <a:xfrm flipH="1">
            <a:off x="5531008" y="746754"/>
            <a:ext cx="1084376" cy="167206"/>
          </a:xfrm>
          <a:prstGeom prst="straightConnector1">
            <a:avLst/>
          </a:prstGeom>
          <a:ln w="57150">
            <a:solidFill>
              <a:srgbClr val="192A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FDEFB73-1A89-43AF-9147-794D7A1A6511}"/>
              </a:ext>
            </a:extLst>
          </p:cNvPr>
          <p:cNvSpPr txBox="1"/>
          <p:nvPr/>
        </p:nvSpPr>
        <p:spPr>
          <a:xfrm>
            <a:off x="6615384" y="1091361"/>
            <a:ext cx="1661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b="1" dirty="0">
                <a:solidFill>
                  <a:srgbClr val="00B050"/>
                </a:solidFill>
              </a:rPr>
              <a:t>אתחול הלולאה הפנימית</a:t>
            </a:r>
            <a:endParaRPr lang="en-IL" b="1" dirty="0">
              <a:solidFill>
                <a:srgbClr val="00B050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400F2B5-5AC3-4186-A6B7-9C0796B96740}"/>
              </a:ext>
            </a:extLst>
          </p:cNvPr>
          <p:cNvCxnSpPr>
            <a:cxnSpLocks/>
          </p:cNvCxnSpPr>
          <p:nvPr/>
        </p:nvCxnSpPr>
        <p:spPr>
          <a:xfrm flipH="1">
            <a:off x="5843242" y="1457410"/>
            <a:ext cx="925549" cy="1544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6773A07B-872D-4C5A-A7D7-E2D7619EC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2514" y="306683"/>
            <a:ext cx="3905027" cy="4182235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2EE3895-16A2-44D8-BFD3-12332816BD33}"/>
              </a:ext>
            </a:extLst>
          </p:cNvPr>
          <p:cNvSpPr/>
          <p:nvPr/>
        </p:nvSpPr>
        <p:spPr>
          <a:xfrm>
            <a:off x="8276914" y="2732049"/>
            <a:ext cx="2028909" cy="1371600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3786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  <p:bldP spid="14" grpId="0" animBg="1"/>
      <p:bldP spid="19" grpId="0" animBg="1"/>
      <p:bldP spid="20" grpId="0" animBg="1"/>
      <p:bldP spid="21" grpId="0" animBg="1"/>
      <p:bldP spid="22" grpId="0" animBg="1"/>
      <p:bldP spid="23" grpId="0"/>
      <p:bldP spid="27" grpId="0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206033-1EF9-46E8-81B0-0D4CBA61264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למדנו להכיר את פקודת </a:t>
            </a:r>
            <a:r>
              <a:rPr lang="en-US" dirty="0"/>
              <a:t>loop</a:t>
            </a:r>
            <a:r>
              <a:rPr lang="he-IL" dirty="0"/>
              <a:t>.</a:t>
            </a:r>
          </a:p>
          <a:p>
            <a:r>
              <a:rPr lang="he-IL" dirty="0"/>
              <a:t>עקבנו אחר מנגנון הספירה ב-</a:t>
            </a:r>
            <a:r>
              <a:rPr lang="en-US" dirty="0"/>
              <a:t>loop</a:t>
            </a:r>
            <a:r>
              <a:rPr lang="he-IL" dirty="0"/>
              <a:t> (שימוש ב</a:t>
            </a:r>
            <a:r>
              <a:rPr lang="en-US" dirty="0"/>
              <a:t>-</a:t>
            </a:r>
            <a:r>
              <a:rPr lang="he-IL" dirty="0"/>
              <a:t> </a:t>
            </a:r>
            <a:r>
              <a:rPr lang="en-US" dirty="0"/>
              <a:t>CX</a:t>
            </a:r>
            <a:r>
              <a:rPr lang="he-IL" dirty="0"/>
              <a:t> כמונה)</a:t>
            </a:r>
          </a:p>
          <a:p>
            <a:r>
              <a:rPr lang="he-IL" dirty="0"/>
              <a:t>למדנו איך לטפל במקרי קצה.</a:t>
            </a:r>
          </a:p>
          <a:p>
            <a:r>
              <a:rPr lang="he-IL" dirty="0"/>
              <a:t>ראינו איך לבצע לולאה בתוך לולאה – </a:t>
            </a:r>
            <a:r>
              <a:rPr lang="en-US" dirty="0"/>
              <a:t>nested loop</a:t>
            </a:r>
            <a:r>
              <a:rPr lang="he-IL" dirty="0"/>
              <a:t>.</a:t>
            </a:r>
            <a:endParaRPr lang="en-US" dirty="0"/>
          </a:p>
          <a:p>
            <a:endParaRPr lang="en-US" dirty="0"/>
          </a:p>
          <a:p>
            <a:r>
              <a:rPr lang="he-IL" dirty="0"/>
              <a:t>בדרך למדנו איך להדפיס תווים למסך.</a:t>
            </a:r>
          </a:p>
          <a:p>
            <a:r>
              <a:rPr lang="he-IL" dirty="0"/>
              <a:t>ואיך להריץ תוכנית ישירות ללא ה- </a:t>
            </a:r>
            <a:r>
              <a:rPr lang="en-US" dirty="0"/>
              <a:t>TD</a:t>
            </a:r>
            <a:r>
              <a:rPr lang="he-IL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ECB766-899D-4655-AFF7-6BFC91BDF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סיכום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016843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3C8272-9717-423C-95E3-DC4C9A74C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171" y="155448"/>
            <a:ext cx="9802206" cy="720000"/>
          </a:xfrm>
        </p:spPr>
        <p:txBody>
          <a:bodyPr/>
          <a:lstStyle/>
          <a:p>
            <a:r>
              <a:rPr lang="he-IL" dirty="0"/>
              <a:t>מה נלמד היום </a:t>
            </a:r>
            <a:endParaRPr lang="en-US" dirty="0"/>
          </a:p>
        </p:txBody>
      </p:sp>
      <p:sp>
        <p:nvSpPr>
          <p:cNvPr id="4" name="מציין מיקום טקסט 2">
            <a:extLst>
              <a:ext uri="{FF2B5EF4-FFF2-40B4-BE49-F238E27FC236}">
                <a16:creationId xmlns:a16="http://schemas.microsoft.com/office/drawing/2014/main" id="{C521D1D5-06C5-47F3-89FE-002193816822}"/>
              </a:ext>
            </a:extLst>
          </p:cNvPr>
          <p:cNvSpPr txBox="1">
            <a:spLocks/>
          </p:cNvSpPr>
          <p:nvPr/>
        </p:nvSpPr>
        <p:spPr>
          <a:xfrm>
            <a:off x="572182" y="1026315"/>
            <a:ext cx="8676921" cy="4611559"/>
          </a:xfrm>
          <a:prstGeom prst="rect">
            <a:avLst/>
          </a:prstGeom>
        </p:spPr>
        <p:txBody>
          <a:bodyPr>
            <a:normAutofit/>
          </a:bodyPr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800" dirty="0">
                <a:sym typeface="Varela Round"/>
              </a:rPr>
              <a:t>נכיר את המחסנית</a:t>
            </a:r>
          </a:p>
          <a:p>
            <a:r>
              <a:rPr lang="he-IL" sz="2800" dirty="0">
                <a:sym typeface="Varela Round"/>
              </a:rPr>
              <a:t>ואת הפקודות הייחודיות למחסנית</a:t>
            </a:r>
          </a:p>
        </p:txBody>
      </p:sp>
      <p:pic>
        <p:nvPicPr>
          <p:cNvPr id="8" name="Picture 2" descr="http://www.shopdirect.co.il/content/images/thumbs/0023558__.jpeg">
            <a:extLst>
              <a:ext uri="{FF2B5EF4-FFF2-40B4-BE49-F238E27FC236}">
                <a16:creationId xmlns:a16="http://schemas.microsoft.com/office/drawing/2014/main" id="{99FF7476-DD46-4E77-9935-B2474BB0A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650" y="3124005"/>
            <a:ext cx="2033716" cy="203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מחסנית פולימר caa - מחסניות וציוד נוסף">
            <a:extLst>
              <a:ext uri="{FF2B5EF4-FFF2-40B4-BE49-F238E27FC236}">
                <a16:creationId xmlns:a16="http://schemas.microsoft.com/office/drawing/2014/main" id="{17026E96-79C4-49F8-9F68-CFEE1968A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970" y="3124005"/>
            <a:ext cx="2033716" cy="203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tack Data Structure - Dev Clash">
            <a:extLst>
              <a:ext uri="{FF2B5EF4-FFF2-40B4-BE49-F238E27FC236}">
                <a16:creationId xmlns:a16="http://schemas.microsoft.com/office/drawing/2014/main" id="{57B1B65E-880B-4BC1-B16F-F0D5658D7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966" y="2531328"/>
            <a:ext cx="3988670" cy="259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15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המחסנית </a:t>
            </a:r>
            <a:r>
              <a:rPr lang="he-IL" dirty="0" err="1"/>
              <a:t>באסמבלי</a:t>
            </a:r>
            <a:r>
              <a:rPr lang="he-IL" dirty="0"/>
              <a:t> - </a:t>
            </a:r>
            <a:r>
              <a:rPr lang="en-US" dirty="0"/>
              <a:t>Stack</a:t>
            </a:r>
            <a:endParaRPr lang="he-I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22345161-C33D-458F-9A8B-1118CC5AC1B3}"/>
              </a:ext>
            </a:extLst>
          </p:cNvPr>
          <p:cNvSpPr/>
          <p:nvPr/>
        </p:nvSpPr>
        <p:spPr>
          <a:xfrm>
            <a:off x="748356" y="1533283"/>
            <a:ext cx="10695288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he-IL" sz="2400" dirty="0"/>
              <a:t>המחסנית היא מבנה נתונים בזיכרון הראשי בו אנו מסוגלים לשמור נתונים באופן שמני, ולשלוף אותם בחזרה מאוחר יותר.</a:t>
            </a: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C91CC1DC-69B9-4FE1-81AC-B1828F36614A}"/>
              </a:ext>
            </a:extLst>
          </p:cNvPr>
          <p:cNvSpPr/>
          <p:nvPr/>
        </p:nvSpPr>
        <p:spPr>
          <a:xfrm>
            <a:off x="3300282" y="2407066"/>
            <a:ext cx="8143362" cy="169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he-IL" sz="2400" dirty="0"/>
              <a:t>הנתונים נשמרים במחסנית לפי עקרון של: </a:t>
            </a:r>
            <a:br>
              <a:rPr lang="en-US" sz="2400" dirty="0"/>
            </a:br>
            <a:r>
              <a:rPr lang="he-IL" sz="2400" dirty="0"/>
              <a:t>  </a:t>
            </a:r>
            <a:r>
              <a:rPr lang="en-US" sz="3200" b="1" dirty="0"/>
              <a:t>LIFO</a:t>
            </a:r>
            <a:r>
              <a:rPr lang="en-US" sz="3200" dirty="0"/>
              <a:t> (Last In First Out)    </a:t>
            </a:r>
            <a:r>
              <a:rPr lang="he-IL" sz="3200" dirty="0"/>
              <a:t>  </a:t>
            </a:r>
            <a:r>
              <a:rPr lang="en-US" sz="3200" dirty="0"/>
              <a:t> </a:t>
            </a:r>
            <a:r>
              <a:rPr lang="he-IL" sz="3200" dirty="0"/>
              <a:t> </a:t>
            </a:r>
          </a:p>
          <a:p>
            <a:r>
              <a:rPr lang="he-IL" sz="2400" dirty="0"/>
              <a:t>כלומר, הנתון האחרון שנכנס אל המחסנית, הוא הנתון </a:t>
            </a:r>
            <a:br>
              <a:rPr lang="en-US" sz="2400" dirty="0"/>
            </a:br>
            <a:r>
              <a:rPr lang="he-IL" sz="2400" dirty="0"/>
              <a:t>הראשון שייצא ממנה.</a:t>
            </a:r>
            <a:endParaRPr lang="he-IL" sz="2000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620843BE-042D-402F-99BB-17B2E02DC6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6" t="29555" r="31777" b="35223"/>
          <a:stretch/>
        </p:blipFill>
        <p:spPr bwMode="auto">
          <a:xfrm>
            <a:off x="277511" y="2032032"/>
            <a:ext cx="3526347" cy="413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9AA080-E0E7-44A2-8EB1-16C56CB1B35A}"/>
              </a:ext>
            </a:extLst>
          </p:cNvPr>
          <p:cNvSpPr txBox="1"/>
          <p:nvPr/>
        </p:nvSpPr>
        <p:spPr>
          <a:xfrm>
            <a:off x="-4118221" y="6353520"/>
            <a:ext cx="91597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e-IL" sz="1600" dirty="0"/>
              <a:t>(*) מתוך ספר אסמבלי של המרכז לחינוך סייבר</a:t>
            </a:r>
          </a:p>
        </p:txBody>
      </p:sp>
    </p:spTree>
    <p:extLst>
      <p:ext uri="{BB962C8B-B14F-4D97-AF65-F5344CB8AC3E}">
        <p14:creationId xmlns:p14="http://schemas.microsoft.com/office/powerpoint/2010/main" val="2180011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המחסנית - </a:t>
            </a:r>
            <a:r>
              <a:rPr lang="en-US" dirty="0"/>
              <a:t>Stack</a:t>
            </a:r>
            <a:endParaRPr lang="he-I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5260DB01-BC05-40B2-8D24-A106F8E80639}"/>
              </a:ext>
            </a:extLst>
          </p:cNvPr>
          <p:cNvSpPr/>
          <p:nvPr/>
        </p:nvSpPr>
        <p:spPr>
          <a:xfrm>
            <a:off x="666750" y="1242443"/>
            <a:ext cx="10515600" cy="163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he-IL" sz="2400" dirty="0">
                <a:latin typeface="David" pitchFamily="34" charset="-79"/>
              </a:rPr>
              <a:t>המחסנית מיועדת לשמירת נתונים באופן זמני בשלושה מצבים:</a:t>
            </a:r>
          </a:p>
          <a:p>
            <a:pPr marL="342900" indent="-342900" algn="r" rtl="1">
              <a:buAutoNum type="arabicPeriod"/>
              <a:defRPr/>
            </a:pPr>
            <a:r>
              <a:rPr lang="he-IL" sz="2400" dirty="0">
                <a:latin typeface="David" pitchFamily="34" charset="-79"/>
              </a:rPr>
              <a:t>לצרכים של המתכנת ע"י ביצוע פקודות שמירה - </a:t>
            </a:r>
            <a:r>
              <a:rPr lang="en-US" sz="2400" b="1" dirty="0">
                <a:solidFill>
                  <a:srgbClr val="002060"/>
                </a:solidFill>
                <a:latin typeface="Varela Round" pitchFamily="2" charset="-79"/>
                <a:ea typeface="+mj-ea"/>
                <a:cs typeface="Varela Round" panose="00000500000000000000" pitchFamily="2" charset="-79"/>
              </a:rPr>
              <a:t>PUSH</a:t>
            </a:r>
            <a:r>
              <a:rPr lang="he-IL" sz="2400" dirty="0">
                <a:latin typeface="David" pitchFamily="34" charset="-79"/>
              </a:rPr>
              <a:t> </a:t>
            </a:r>
          </a:p>
          <a:p>
            <a:pPr marL="342900" indent="-342900" algn="r" rtl="1">
              <a:buAutoNum type="arabicPeriod"/>
              <a:defRPr/>
            </a:pPr>
            <a:r>
              <a:rPr lang="he-IL" sz="2400" dirty="0">
                <a:latin typeface="David" pitchFamily="34" charset="-79"/>
              </a:rPr>
              <a:t>קריאה לפרוצדורות -   </a:t>
            </a:r>
            <a:r>
              <a:rPr lang="en-US" sz="2400" dirty="0">
                <a:solidFill>
                  <a:srgbClr val="002060"/>
                </a:solidFill>
                <a:latin typeface="Varela Round" pitchFamily="2" charset="-79"/>
                <a:ea typeface="+mj-ea"/>
                <a:cs typeface="Varela Round" panose="00000500000000000000" pitchFamily="2" charset="-79"/>
              </a:rPr>
              <a:t>procedure call</a:t>
            </a:r>
            <a:r>
              <a:rPr lang="he-IL" sz="2400" dirty="0">
                <a:solidFill>
                  <a:srgbClr val="002060"/>
                </a:solidFill>
                <a:latin typeface="Varela Round" pitchFamily="2" charset="-79"/>
                <a:ea typeface="+mj-ea"/>
                <a:cs typeface="Varela Round" panose="00000500000000000000" pitchFamily="2" charset="-79"/>
              </a:rPr>
              <a:t> (בדומה לקריאה לפונקציה)</a:t>
            </a:r>
          </a:p>
          <a:p>
            <a:pPr marL="342900" indent="-342900" algn="r" rtl="1">
              <a:buAutoNum type="arabicPeriod"/>
              <a:defRPr/>
            </a:pPr>
            <a:r>
              <a:rPr lang="he-IL" sz="2400" dirty="0">
                <a:solidFill>
                  <a:srgbClr val="002060"/>
                </a:solidFill>
                <a:latin typeface="Varela Round" pitchFamily="2" charset="-79"/>
                <a:ea typeface="+mj-ea"/>
                <a:cs typeface="Varela Round" panose="00000500000000000000" pitchFamily="2" charset="-79"/>
              </a:rPr>
              <a:t>ביצוע פסיקות -  </a:t>
            </a:r>
            <a:r>
              <a:rPr lang="en-US" sz="2400" dirty="0">
                <a:solidFill>
                  <a:srgbClr val="002060"/>
                </a:solidFill>
                <a:latin typeface="Varela Round" pitchFamily="2" charset="-79"/>
                <a:ea typeface="+mj-ea"/>
                <a:cs typeface="Varela Round" panose="00000500000000000000" pitchFamily="2" charset="-79"/>
              </a:rPr>
              <a:t>interrupt exception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869BACAF-9383-4888-A5C4-147C7BDBE755}"/>
              </a:ext>
            </a:extLst>
          </p:cNvPr>
          <p:cNvSpPr/>
          <p:nvPr/>
        </p:nvSpPr>
        <p:spPr>
          <a:xfrm>
            <a:off x="666750" y="3080903"/>
            <a:ext cx="10515600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he-IL" sz="2400" dirty="0">
                <a:latin typeface="David" pitchFamily="34" charset="-79"/>
              </a:rPr>
              <a:t>כאשר אנו קופצים אל פרוצדורה, או בעת ביצוע פסיקה, כתובת החזרה (הכתובת אליה נחזור כאשר הפרוצדורה/הפסיקה תסתיים) נשמרת על המחסנית, ונשלפת כשאנו חוזרים אל התוכנית הקוראת. (נרחיב על נושאים אלו בהמשך)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C73AE8FA-F2BF-4A67-ACE2-DE736D5558D5}"/>
              </a:ext>
            </a:extLst>
          </p:cNvPr>
          <p:cNvSpPr/>
          <p:nvPr/>
        </p:nvSpPr>
        <p:spPr>
          <a:xfrm>
            <a:off x="666750" y="4550032"/>
            <a:ext cx="105156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he-IL" sz="2400" dirty="0">
                <a:latin typeface="David" pitchFamily="34" charset="-79"/>
              </a:rPr>
              <a:t>כמו כן, המתכנת מסוגל לשמור נתונים על המחסנית לפי רצונו.</a:t>
            </a:r>
          </a:p>
        </p:txBody>
      </p:sp>
    </p:spTree>
    <p:extLst>
      <p:ext uri="{BB962C8B-B14F-4D97-AF65-F5344CB8AC3E}">
        <p14:creationId xmlns:p14="http://schemas.microsoft.com/office/powerpoint/2010/main" val="375618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המחסנית - </a:t>
            </a:r>
            <a:r>
              <a:rPr lang="en-US" dirty="0"/>
              <a:t>Stack</a:t>
            </a:r>
            <a:endParaRPr lang="he-I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E00CA7F7-BCA4-4F70-8A75-7261199E6B55}"/>
              </a:ext>
            </a:extLst>
          </p:cNvPr>
          <p:cNvSpPr/>
          <p:nvPr/>
        </p:nvSpPr>
        <p:spPr>
          <a:xfrm>
            <a:off x="806034" y="1309682"/>
            <a:ext cx="10490616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he-IL" sz="2400" dirty="0"/>
              <a:t>המחסנית נוצרת בזמן שהתכנית עולה לזיכרון הראשי.</a:t>
            </a:r>
          </a:p>
          <a:p>
            <a:pPr marL="457200" indent="-457200" algn="r" rtl="1">
              <a:buFont typeface="Arial" panose="020B0604020202020204" pitchFamily="34" charset="0"/>
              <a:buChar char="•"/>
              <a:defRPr/>
            </a:pPr>
            <a:r>
              <a:rPr lang="he-IL" sz="2400" dirty="0"/>
              <a:t>רגיסטר</a:t>
            </a:r>
            <a:r>
              <a:rPr lang="he-IL" sz="2800" dirty="0">
                <a:cs typeface="David" pitchFamily="34" charset="-79"/>
              </a:rPr>
              <a:t> </a:t>
            </a:r>
            <a:r>
              <a:rPr lang="en-US" sz="2800" dirty="0">
                <a:cs typeface="David" pitchFamily="34" charset="-79"/>
              </a:rPr>
              <a:t>Stack Segment (</a:t>
            </a:r>
            <a:r>
              <a:rPr lang="en-US" sz="2800" b="1" dirty="0">
                <a:cs typeface="David" pitchFamily="34" charset="-79"/>
              </a:rPr>
              <a:t>SS</a:t>
            </a:r>
            <a:r>
              <a:rPr lang="en-US" sz="2800" dirty="0">
                <a:cs typeface="David" pitchFamily="34" charset="-79"/>
              </a:rPr>
              <a:t>)</a:t>
            </a:r>
            <a:r>
              <a:rPr lang="he-IL" sz="2800" dirty="0">
                <a:cs typeface="David" pitchFamily="34" charset="-79"/>
              </a:rPr>
              <a:t> </a:t>
            </a:r>
            <a:r>
              <a:rPr lang="he-IL" sz="2400" dirty="0">
                <a:cs typeface="David" pitchFamily="34" charset="-79"/>
              </a:rPr>
              <a:t>– </a:t>
            </a:r>
            <a:r>
              <a:rPr lang="he-IL" sz="2400" dirty="0"/>
              <a:t>מקבל ערך התחלתי ממערכת ההפעלה.</a:t>
            </a:r>
          </a:p>
          <a:p>
            <a:pPr marL="457200" indent="-457200" algn="r" rtl="1">
              <a:buFont typeface="Arial" panose="020B0604020202020204" pitchFamily="34" charset="0"/>
              <a:buChar char="•"/>
              <a:defRPr/>
            </a:pPr>
            <a:r>
              <a:rPr lang="he-IL" sz="2400" dirty="0"/>
              <a:t>רגיסטר</a:t>
            </a:r>
            <a:r>
              <a:rPr lang="he-IL" sz="2800" dirty="0">
                <a:cs typeface="David" pitchFamily="34" charset="-79"/>
              </a:rPr>
              <a:t> </a:t>
            </a:r>
            <a:r>
              <a:rPr lang="en-US" sz="2800" dirty="0">
                <a:cs typeface="David" pitchFamily="34" charset="-79"/>
              </a:rPr>
              <a:t>Stack Pointer (</a:t>
            </a:r>
            <a:r>
              <a:rPr lang="en-US" sz="2800" b="1" dirty="0">
                <a:cs typeface="David" pitchFamily="34" charset="-79"/>
              </a:rPr>
              <a:t>SP</a:t>
            </a:r>
            <a:r>
              <a:rPr lang="en-US" sz="2800" dirty="0">
                <a:cs typeface="David" pitchFamily="34" charset="-79"/>
              </a:rPr>
              <a:t>)</a:t>
            </a:r>
            <a:r>
              <a:rPr lang="he-IL" sz="2800" dirty="0">
                <a:cs typeface="David" pitchFamily="34" charset="-79"/>
              </a:rPr>
              <a:t> </a:t>
            </a:r>
            <a:r>
              <a:rPr lang="he-IL" sz="2400" dirty="0">
                <a:cs typeface="David" pitchFamily="34" charset="-79"/>
              </a:rPr>
              <a:t>– </a:t>
            </a:r>
            <a:r>
              <a:rPr lang="he-IL" sz="2400" dirty="0"/>
              <a:t>מחזיק את מיקום ראש המחסנית.</a:t>
            </a:r>
            <a:endParaRPr lang="he-IL" sz="2400" dirty="0">
              <a:cs typeface="David" pitchFamily="34" charset="-79"/>
            </a:endParaRP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94F858FF-CCDE-467E-A127-5AB12FBC827B}"/>
              </a:ext>
            </a:extLst>
          </p:cNvPr>
          <p:cNvSpPr/>
          <p:nvPr/>
        </p:nvSpPr>
        <p:spPr>
          <a:xfrm>
            <a:off x="2163337" y="2949685"/>
            <a:ext cx="9133313" cy="193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he-IL" sz="2400" b="1" dirty="0"/>
              <a:t>בעזרת </a:t>
            </a:r>
            <a:r>
              <a:rPr lang="en-US" sz="2400" b="1" dirty="0"/>
              <a:t>SP</a:t>
            </a:r>
            <a:r>
              <a:rPr lang="he-IL" sz="2400" b="1" dirty="0"/>
              <a:t> :</a:t>
            </a:r>
          </a:p>
          <a:p>
            <a:pPr marL="285750" indent="-285750" algn="r" rtl="1">
              <a:buFont typeface="Arial" pitchFamily="34" charset="0"/>
              <a:buChar char="•"/>
              <a:defRPr/>
            </a:pPr>
            <a:r>
              <a:rPr lang="he-IL" sz="2400" dirty="0"/>
              <a:t>ניתן להגיע לכל כתובת ב- </a:t>
            </a:r>
            <a:r>
              <a:rPr lang="en-US" sz="2400" dirty="0"/>
              <a:t>STACK</a:t>
            </a:r>
            <a:r>
              <a:rPr lang="he-IL" sz="2400" dirty="0"/>
              <a:t> בעזרת הצירוף </a:t>
            </a:r>
            <a:r>
              <a:rPr lang="en-US" sz="2400" dirty="0"/>
              <a:t>SS:SP</a:t>
            </a:r>
            <a:endParaRPr lang="he-IL" sz="2400" dirty="0"/>
          </a:p>
          <a:p>
            <a:pPr marL="285750" indent="-285750" algn="r" rtl="1">
              <a:buFont typeface="Arial" pitchFamily="34" charset="0"/>
              <a:buChar char="•"/>
              <a:defRPr/>
            </a:pPr>
            <a:endParaRPr lang="he-IL" sz="24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he-IL" sz="2400" dirty="0"/>
              <a:t>כמו שניתן להגיע לכל כתובת ב- </a:t>
            </a:r>
            <a:r>
              <a:rPr lang="en-US" sz="2400" dirty="0"/>
              <a:t>DATASEG</a:t>
            </a:r>
            <a:r>
              <a:rPr lang="he-IL" sz="2400" dirty="0"/>
              <a:t> בעזרת  הצירוף </a:t>
            </a:r>
            <a:r>
              <a:rPr lang="en-US" sz="2400" dirty="0"/>
              <a:t>DS:BX</a:t>
            </a:r>
            <a:endParaRPr lang="he-IL" sz="2400" dirty="0"/>
          </a:p>
          <a:p>
            <a:pPr marL="285750" indent="-285750" algn="r" rtl="1">
              <a:buFont typeface="Arial" pitchFamily="34" charset="0"/>
              <a:buChar char="•"/>
              <a:defRPr/>
            </a:pPr>
            <a:endParaRPr lang="en-US" sz="2400" dirty="0"/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940223D6-8667-4FA0-A5E1-FB99461B6CCF}"/>
              </a:ext>
            </a:extLst>
          </p:cNvPr>
          <p:cNvSpPr/>
          <p:nvPr/>
        </p:nvSpPr>
        <p:spPr>
          <a:xfrm>
            <a:off x="2729170" y="4731591"/>
            <a:ext cx="8001645" cy="4616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defRPr/>
            </a:pPr>
            <a:r>
              <a:rPr lang="he-IL" sz="2400" dirty="0"/>
              <a:t>בתחילת התוכנית ערכו של רגיסטר </a:t>
            </a:r>
            <a:r>
              <a:rPr lang="en-US" sz="2400" b="1" dirty="0"/>
              <a:t>SP</a:t>
            </a:r>
            <a:r>
              <a:rPr lang="he-IL" sz="2400" dirty="0"/>
              <a:t> שווה לגודל המחסנית.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9090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הגדרת המחסנית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97844728-5F54-4A28-B1E9-4D9676AA87B5}"/>
              </a:ext>
            </a:extLst>
          </p:cNvPr>
          <p:cNvSpPr/>
          <p:nvPr/>
        </p:nvSpPr>
        <p:spPr>
          <a:xfrm>
            <a:off x="3806558" y="2930024"/>
            <a:ext cx="7994917" cy="2369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he-IL" sz="2800" b="1" dirty="0">
                <a:latin typeface="David" pitchFamily="34" charset="-79"/>
              </a:rPr>
              <a:t>הגדרת המחסנית תעשה על ידי הפעולות הבאות: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>
                <a:latin typeface="David" pitchFamily="34" charset="-79"/>
              </a:rPr>
              <a:t>הגדרת סגמנט חדש - תוך שימוש במילה השמורה </a:t>
            </a:r>
            <a:r>
              <a:rPr lang="en-US" sz="2400" dirty="0">
                <a:solidFill>
                  <a:srgbClr val="002060"/>
                </a:solidFill>
                <a:latin typeface="Varela Round" pitchFamily="2" charset="-79"/>
                <a:ea typeface="+mj-ea"/>
                <a:cs typeface="Varela Round" panose="00000500000000000000" pitchFamily="2" charset="-79"/>
              </a:rPr>
              <a:t>stack</a:t>
            </a:r>
            <a:r>
              <a:rPr lang="he-IL" sz="2400" dirty="0">
                <a:latin typeface="David" pitchFamily="34" charset="-79"/>
              </a:rPr>
              <a:t>.</a:t>
            </a:r>
            <a:endParaRPr lang="en-US" sz="2400" dirty="0">
              <a:latin typeface="David" pitchFamily="34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>
                <a:latin typeface="David" pitchFamily="34" charset="-79"/>
              </a:rPr>
              <a:t>הגדרת גודל המחסנית באמצעות הקצאת מספר רצוי של תאי זיכרון.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>
                <a:latin typeface="David" pitchFamily="34" charset="-79"/>
              </a:rPr>
              <a:t>אנחנו נוהגים להגדיר בתחילת התוכנית </a:t>
            </a:r>
            <a:r>
              <a:rPr lang="en-US" sz="2400" dirty="0">
                <a:solidFill>
                  <a:srgbClr val="002060"/>
                </a:solidFill>
                <a:latin typeface="Varela Round" pitchFamily="2" charset="-79"/>
                <a:ea typeface="+mj-ea"/>
                <a:cs typeface="Varela Round" panose="00000500000000000000" pitchFamily="2" charset="-79"/>
              </a:rPr>
              <a:t>stack 100h</a:t>
            </a:r>
            <a:endParaRPr lang="he-IL" sz="2400" dirty="0">
              <a:solidFill>
                <a:srgbClr val="002060"/>
              </a:solidFill>
              <a:latin typeface="Varela Round" pitchFamily="2" charset="-79"/>
              <a:ea typeface="+mj-ea"/>
              <a:cs typeface="Varela Round" panose="00000500000000000000" pitchFamily="2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  <a:latin typeface="Varela Round" pitchFamily="2" charset="-79"/>
                <a:ea typeface="+mj-ea"/>
                <a:cs typeface="Varela Round" panose="00000500000000000000" pitchFamily="2" charset="-79"/>
              </a:rPr>
              <a:t>מרחב הכתובות של המחסנית הוא </a:t>
            </a:r>
            <a:r>
              <a:rPr lang="en-US" sz="2400" dirty="0">
                <a:solidFill>
                  <a:srgbClr val="002060"/>
                </a:solidFill>
                <a:latin typeface="Varela Round" pitchFamily="2" charset="-79"/>
                <a:ea typeface="+mj-ea"/>
                <a:cs typeface="Varela Round" panose="00000500000000000000" pitchFamily="2" charset="-79"/>
              </a:rPr>
              <a:t>ss:0000  - ss:0FFFFh</a:t>
            </a:r>
            <a:endParaRPr lang="he-IL" sz="2400" dirty="0">
              <a:solidFill>
                <a:srgbClr val="002060"/>
              </a:solidFill>
              <a:latin typeface="Varela Round" pitchFamily="2" charset="-79"/>
              <a:ea typeface="+mj-ea"/>
              <a:cs typeface="Varela Round" panose="00000500000000000000" pitchFamily="2" charset="-79"/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B5BA7971-2DDB-4A4F-B6BE-AC35B8C6E69C}"/>
              </a:ext>
            </a:extLst>
          </p:cNvPr>
          <p:cNvSpPr/>
          <p:nvPr/>
        </p:nvSpPr>
        <p:spPr>
          <a:xfrm>
            <a:off x="4132286" y="1087128"/>
            <a:ext cx="7550102" cy="163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he-IL" sz="2800" b="1" dirty="0">
                <a:latin typeface="David" pitchFamily="34" charset="-79"/>
              </a:rPr>
              <a:t>חובה להגדיר מחסנית במקרים הבאים: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dirty="0">
                <a:latin typeface="David" pitchFamily="34" charset="-79"/>
              </a:rPr>
              <a:t>התוכנית כוללת פסיקות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dirty="0">
                <a:latin typeface="David" pitchFamily="34" charset="-79"/>
              </a:rPr>
              <a:t>התוכנית כוללת פרוצדורות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dirty="0">
                <a:latin typeface="David" pitchFamily="34" charset="-79"/>
              </a:rPr>
              <a:t>המתכנת משתמש בפקודות הנוגעות במחסנית.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65A4E3-3918-424A-A8AB-9933D1229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3" y="4157703"/>
            <a:ext cx="3159496" cy="254484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9F35C3C-FF74-4E5E-BA51-EAF909D91355}"/>
              </a:ext>
            </a:extLst>
          </p:cNvPr>
          <p:cNvCxnSpPr>
            <a:cxnSpLocks/>
          </p:cNvCxnSpPr>
          <p:nvPr/>
        </p:nvCxnSpPr>
        <p:spPr>
          <a:xfrm flipH="1">
            <a:off x="1638300" y="4711701"/>
            <a:ext cx="2946400" cy="355599"/>
          </a:xfrm>
          <a:prstGeom prst="straightConnector1">
            <a:avLst/>
          </a:prstGeom>
          <a:ln w="41275">
            <a:solidFill>
              <a:schemeClr val="tx1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807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sz="6601" dirty="0">
                <a:solidFill>
                  <a:srgbClr val="192A72"/>
                </a:solidFill>
              </a:rPr>
              <a:t>מבוא למבנה המחשב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b="0" dirty="0">
                <a:sym typeface="Varela Round"/>
              </a:rPr>
              <a:t>קורס מערכות מחשב </a:t>
            </a:r>
            <a:r>
              <a:rPr lang="he-IL" b="0" dirty="0" err="1">
                <a:sym typeface="Varela Round"/>
              </a:rPr>
              <a:t>ואסמבלי</a:t>
            </a:r>
            <a:endParaRPr lang="he-IL" b="0" dirty="0">
              <a:sym typeface="Varela Round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he-IL" sz="3600" b="0" dirty="0">
                <a:sym typeface="Varela Round"/>
              </a:rPr>
              <a:t>צביקה שטרקמן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280C11-EEDB-487A-98F6-634F6A554FCC}"/>
              </a:ext>
            </a:extLst>
          </p:cNvPr>
          <p:cNvSpPr/>
          <p:nvPr/>
        </p:nvSpPr>
        <p:spPr>
          <a:xfrm>
            <a:off x="12279398" y="634420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F7BCA-4B13-4E9D-B292-F022F48139C2}"/>
              </a:ext>
            </a:extLst>
          </p:cNvPr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מלאו את פרטי השיעור, המקצוע והמורה 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(אין צורך להשאיר את הכיתובים "שם השיעור" , "המקצוע", מחקו אותם וכתבו רק את הפרטים עצמם).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מציין מיקום תוכן 3">
            <a:extLst>
              <a:ext uri="{FF2B5EF4-FFF2-40B4-BE49-F238E27FC236}">
                <a16:creationId xmlns:a16="http://schemas.microsoft.com/office/drawing/2014/main" id="{E00F15FA-9347-4727-AA0F-6E987B43BEEF}"/>
              </a:ext>
            </a:extLst>
          </p:cNvPr>
          <p:cNvSpPr txBox="1">
            <a:spLocks/>
          </p:cNvSpPr>
          <p:nvPr/>
        </p:nvSpPr>
        <p:spPr>
          <a:xfrm>
            <a:off x="816869" y="4981845"/>
            <a:ext cx="10800000" cy="720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3pPr>
            <a:lvl4pPr marL="1600360" indent="-228623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4pPr>
            <a:lvl5pPr marL="2057606" indent="-228623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400" dirty="0">
                <a:sym typeface="Varela Round"/>
              </a:rPr>
              <a:t>תודה למרי גבע על העזרה בהכנת המצגות ובבדיקת התכנים </a:t>
            </a:r>
          </a:p>
        </p:txBody>
      </p:sp>
    </p:spTree>
    <p:extLst>
      <p:ext uri="{BB962C8B-B14F-4D97-AF65-F5344CB8AC3E}">
        <p14:creationId xmlns:p14="http://schemas.microsoft.com/office/powerpoint/2010/main" val="2294568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FFD3DC-CE22-4E36-88BD-F879C4DA82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97729" y="1035032"/>
            <a:ext cx="7728858" cy="4062435"/>
          </a:xfrm>
        </p:spPr>
        <p:txBody>
          <a:bodyPr/>
          <a:lstStyle/>
          <a:p>
            <a:r>
              <a:rPr lang="he-IL" dirty="0"/>
              <a:t>בהמשך נראה שכל סגמנט משמש לסוג מסוים של מידע:</a:t>
            </a:r>
          </a:p>
          <a:p>
            <a:pPr lvl="1"/>
            <a:r>
              <a:rPr lang="en-US" dirty="0"/>
              <a:t>Data segment</a:t>
            </a:r>
            <a:r>
              <a:rPr lang="he-IL" dirty="0"/>
              <a:t> (</a:t>
            </a:r>
            <a:r>
              <a:rPr lang="en-US" dirty="0"/>
              <a:t>DS</a:t>
            </a:r>
            <a:r>
              <a:rPr lang="he-IL" dirty="0"/>
              <a:t>) – קוד התוכנית</a:t>
            </a:r>
            <a:endParaRPr lang="en-US" dirty="0"/>
          </a:p>
          <a:p>
            <a:pPr lvl="1"/>
            <a:r>
              <a:rPr lang="en-US" dirty="0"/>
              <a:t>Code segment</a:t>
            </a:r>
            <a:r>
              <a:rPr lang="he-IL" dirty="0"/>
              <a:t>  (</a:t>
            </a:r>
            <a:r>
              <a:rPr lang="en-US" dirty="0"/>
              <a:t>CS</a:t>
            </a:r>
            <a:r>
              <a:rPr lang="he-IL" dirty="0"/>
              <a:t>) – משתני התוכנית</a:t>
            </a:r>
            <a:endParaRPr lang="en-US" dirty="0"/>
          </a:p>
          <a:p>
            <a:pPr lvl="1"/>
            <a:r>
              <a:rPr lang="en-US" dirty="0"/>
              <a:t>Stack segment</a:t>
            </a:r>
            <a:r>
              <a:rPr lang="he-IL" dirty="0"/>
              <a:t> (</a:t>
            </a:r>
            <a:r>
              <a:rPr lang="en-US" dirty="0"/>
              <a:t>SS</a:t>
            </a:r>
            <a:r>
              <a:rPr lang="he-IL" dirty="0"/>
              <a:t>) - המחסנית</a:t>
            </a:r>
            <a:endParaRPr lang="en-US" dirty="0"/>
          </a:p>
          <a:p>
            <a:pPr lvl="1"/>
            <a:r>
              <a:rPr lang="en-US" dirty="0"/>
              <a:t>Extra segment</a:t>
            </a:r>
            <a:r>
              <a:rPr lang="he-IL" dirty="0"/>
              <a:t> (</a:t>
            </a:r>
            <a:r>
              <a:rPr lang="en-US" dirty="0"/>
              <a:t>ES</a:t>
            </a:r>
            <a:r>
              <a:rPr lang="he-IL" dirty="0"/>
              <a:t>)</a:t>
            </a:r>
            <a:endParaRPr lang="en-US" dirty="0"/>
          </a:p>
          <a:p>
            <a:pPr lvl="1"/>
            <a:endParaRPr lang="en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A3B2A1-79DD-4BB8-AC96-BC65AE901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155448"/>
            <a:ext cx="11065091" cy="720000"/>
          </a:xfrm>
        </p:spPr>
        <p:txBody>
          <a:bodyPr/>
          <a:lstStyle/>
          <a:p>
            <a:r>
              <a:rPr lang="he-IL" dirty="0"/>
              <a:t>תזכורת משיעור 5 - למה משמשים הסגמנטים</a:t>
            </a:r>
            <a:endParaRPr lang="en-I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0CB0DB-1F40-4992-8B49-3EC36D29119A}"/>
              </a:ext>
            </a:extLst>
          </p:cNvPr>
          <p:cNvSpPr/>
          <p:nvPr/>
        </p:nvSpPr>
        <p:spPr>
          <a:xfrm>
            <a:off x="515274" y="998858"/>
            <a:ext cx="1555264" cy="5591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A840E9-D0C8-4C34-AF52-6B55FC9B6651}"/>
              </a:ext>
            </a:extLst>
          </p:cNvPr>
          <p:cNvSpPr/>
          <p:nvPr/>
        </p:nvSpPr>
        <p:spPr>
          <a:xfrm>
            <a:off x="515274" y="1284892"/>
            <a:ext cx="1555264" cy="798786"/>
          </a:xfrm>
          <a:prstGeom prst="rect">
            <a:avLst/>
          </a:prstGeom>
          <a:solidFill>
            <a:srgbClr val="6CF0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  segment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1AF7C8-CC9A-44AE-B58B-080D6534D733}"/>
              </a:ext>
            </a:extLst>
          </p:cNvPr>
          <p:cNvSpPr/>
          <p:nvPr/>
        </p:nvSpPr>
        <p:spPr>
          <a:xfrm>
            <a:off x="515274" y="3514961"/>
            <a:ext cx="1555264" cy="798786"/>
          </a:xfrm>
          <a:prstGeom prst="rect">
            <a:avLst/>
          </a:prstGeom>
          <a:solidFill>
            <a:srgbClr val="6CF0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Stack  segment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725C0A-A590-473B-B957-BFBC3C9F11D6}"/>
              </a:ext>
            </a:extLst>
          </p:cNvPr>
          <p:cNvSpPr/>
          <p:nvPr/>
        </p:nvSpPr>
        <p:spPr>
          <a:xfrm>
            <a:off x="515274" y="2394859"/>
            <a:ext cx="1555264" cy="798786"/>
          </a:xfrm>
          <a:prstGeom prst="rect">
            <a:avLst/>
          </a:prstGeom>
          <a:solidFill>
            <a:srgbClr val="6CF0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Code  segment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53FE2E-F823-4491-9C02-E352F10A3F94}"/>
              </a:ext>
            </a:extLst>
          </p:cNvPr>
          <p:cNvSpPr txBox="1"/>
          <p:nvPr/>
        </p:nvSpPr>
        <p:spPr>
          <a:xfrm>
            <a:off x="693682" y="5713017"/>
            <a:ext cx="1261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זיכרון המעבד </a:t>
            </a:r>
            <a:r>
              <a:rPr lang="en-US" dirty="0"/>
              <a:t>1Mbyte</a:t>
            </a:r>
            <a:endParaRPr lang="en-I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C2F5FA-4E28-4690-9499-15B73116B945}"/>
              </a:ext>
            </a:extLst>
          </p:cNvPr>
          <p:cNvSpPr/>
          <p:nvPr/>
        </p:nvSpPr>
        <p:spPr>
          <a:xfrm>
            <a:off x="515274" y="4613989"/>
            <a:ext cx="1555264" cy="798786"/>
          </a:xfrm>
          <a:prstGeom prst="rect">
            <a:avLst/>
          </a:prstGeom>
          <a:solidFill>
            <a:srgbClr val="6CF0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Extra  segment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590EB5A-CF55-45B5-8E61-729F99D18DA6}"/>
              </a:ext>
            </a:extLst>
          </p:cNvPr>
          <p:cNvCxnSpPr>
            <a:cxnSpLocks/>
          </p:cNvCxnSpPr>
          <p:nvPr/>
        </p:nvCxnSpPr>
        <p:spPr>
          <a:xfrm flipH="1">
            <a:off x="2222502" y="2173816"/>
            <a:ext cx="2870198" cy="467784"/>
          </a:xfrm>
          <a:prstGeom prst="straightConnector1">
            <a:avLst/>
          </a:prstGeom>
          <a:ln w="41275">
            <a:solidFill>
              <a:schemeClr val="tx1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DC9EDCE-4D64-4ECE-BC58-1D07B7EADB7B}"/>
              </a:ext>
            </a:extLst>
          </p:cNvPr>
          <p:cNvCxnSpPr>
            <a:cxnSpLocks/>
          </p:cNvCxnSpPr>
          <p:nvPr/>
        </p:nvCxnSpPr>
        <p:spPr>
          <a:xfrm flipH="1">
            <a:off x="2222502" y="1718955"/>
            <a:ext cx="3289298" cy="0"/>
          </a:xfrm>
          <a:prstGeom prst="straightConnector1">
            <a:avLst/>
          </a:prstGeom>
          <a:ln w="412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C18760E-5C11-40D0-8A51-2E66CA123978}"/>
              </a:ext>
            </a:extLst>
          </p:cNvPr>
          <p:cNvCxnSpPr>
            <a:cxnSpLocks/>
          </p:cNvCxnSpPr>
          <p:nvPr/>
        </p:nvCxnSpPr>
        <p:spPr>
          <a:xfrm flipH="1">
            <a:off x="2222502" y="2641600"/>
            <a:ext cx="3682998" cy="1272754"/>
          </a:xfrm>
          <a:prstGeom prst="straightConnector1">
            <a:avLst/>
          </a:prstGeom>
          <a:ln w="41275">
            <a:solidFill>
              <a:srgbClr val="6CF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17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A702BB64-FA93-4F05-A0D6-7FB0BAC68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082" y="2708055"/>
            <a:ext cx="3257996" cy="3857845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המחסנית - </a:t>
            </a:r>
            <a:r>
              <a:rPr lang="en-US" dirty="0"/>
              <a:t>Stack</a:t>
            </a:r>
            <a:endParaRPr lang="he-I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108C158A-39C0-4356-AFAA-BB8E85598130}"/>
              </a:ext>
            </a:extLst>
          </p:cNvPr>
          <p:cNvSpPr/>
          <p:nvPr/>
        </p:nvSpPr>
        <p:spPr>
          <a:xfrm>
            <a:off x="5040351" y="1071618"/>
            <a:ext cx="6993674" cy="4616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defRPr/>
            </a:pPr>
            <a:r>
              <a:rPr lang="he-IL" sz="2400" dirty="0"/>
              <a:t>בתחילת התכנית הרגיסטר </a:t>
            </a:r>
            <a:r>
              <a:rPr lang="en-US" sz="2400" b="1" dirty="0"/>
              <a:t>SP</a:t>
            </a:r>
            <a:r>
              <a:rPr lang="he-IL" sz="2400" dirty="0"/>
              <a:t> שווה לגודל המחסנית.</a:t>
            </a:r>
            <a:endParaRPr lang="en-US" sz="2400" dirty="0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93E4603C-80A6-43FE-8BEF-7DFDC9244085}"/>
              </a:ext>
            </a:extLst>
          </p:cNvPr>
          <p:cNvSpPr/>
          <p:nvPr/>
        </p:nvSpPr>
        <p:spPr>
          <a:xfrm>
            <a:off x="6188927" y="2156067"/>
            <a:ext cx="5845098" cy="3046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he-IL" sz="2400" b="1" dirty="0"/>
              <a:t>לדוגמא</a:t>
            </a:r>
            <a:r>
              <a:rPr lang="he-IL" sz="2400" dirty="0"/>
              <a:t>: </a:t>
            </a:r>
          </a:p>
          <a:p>
            <a:pPr marL="342900" indent="-342900" algn="r" rtl="1">
              <a:buFont typeface="Arial" panose="020B0604020202020204" pitchFamily="34" charset="0"/>
              <a:buChar char="•"/>
              <a:defRPr/>
            </a:pPr>
            <a:r>
              <a:rPr lang="he-IL" sz="2400" dirty="0"/>
              <a:t>מחסנית בגודל </a:t>
            </a:r>
            <a:r>
              <a:rPr lang="en-US" sz="2400" b="1" dirty="0"/>
              <a:t>100h</a:t>
            </a:r>
            <a:r>
              <a:rPr lang="he-IL" sz="2400" dirty="0"/>
              <a:t>. (מגדירים בתחילת הקוד)</a:t>
            </a:r>
          </a:p>
          <a:p>
            <a:pPr marL="342900" indent="-342900" algn="r" rtl="1">
              <a:buFont typeface="Arial" panose="020B0604020202020204" pitchFamily="34" charset="0"/>
              <a:buChar char="•"/>
              <a:defRPr/>
            </a:pPr>
            <a:r>
              <a:rPr lang="he-IL" sz="2400" dirty="0"/>
              <a:t>רגיסטר </a:t>
            </a:r>
            <a:r>
              <a:rPr lang="en-US" sz="2400" dirty="0"/>
              <a:t>SS</a:t>
            </a:r>
            <a:r>
              <a:rPr lang="he-IL" sz="2400" dirty="0"/>
              <a:t> – יצביע על תחילת סגמנט המחסנית (כתובת </a:t>
            </a:r>
            <a:r>
              <a:rPr lang="en-US" sz="2400" dirty="0"/>
              <a:t>ss:0000</a:t>
            </a:r>
            <a:r>
              <a:rPr lang="he-IL" sz="2400" dirty="0"/>
              <a:t>)</a:t>
            </a:r>
          </a:p>
          <a:p>
            <a:pPr marL="342900" indent="-342900" algn="r" rtl="1">
              <a:buFont typeface="Arial" panose="020B0604020202020204" pitchFamily="34" charset="0"/>
              <a:buChar char="•"/>
              <a:defRPr/>
            </a:pPr>
            <a:r>
              <a:rPr lang="he-IL" sz="2400" dirty="0"/>
              <a:t>רגיסטר </a:t>
            </a:r>
            <a:r>
              <a:rPr lang="en-US" sz="2400" dirty="0"/>
              <a:t>SP</a:t>
            </a:r>
            <a:r>
              <a:rPr lang="he-IL" sz="2400" dirty="0"/>
              <a:t>  - מאותחל לראש המחסנית </a:t>
            </a:r>
            <a:r>
              <a:rPr lang="en-US" sz="2400" dirty="0"/>
              <a:t>ss:0100h</a:t>
            </a:r>
            <a:r>
              <a:rPr lang="he-IL" sz="2400" dirty="0"/>
              <a:t> (ערך שנמצא מחוץ למחסנית) – בהמשך נבין למה...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C44B07-228F-43C6-82AB-B825A74B7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3" y="23316"/>
            <a:ext cx="3159496" cy="254484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BF9A5F2-88DA-44A6-A03F-25D5143AC56C}"/>
              </a:ext>
            </a:extLst>
          </p:cNvPr>
          <p:cNvCxnSpPr>
            <a:cxnSpLocks/>
          </p:cNvCxnSpPr>
          <p:nvPr/>
        </p:nvCxnSpPr>
        <p:spPr>
          <a:xfrm flipH="1" flipV="1">
            <a:off x="1708596" y="865694"/>
            <a:ext cx="4666804" cy="1847303"/>
          </a:xfrm>
          <a:prstGeom prst="straightConnector1">
            <a:avLst/>
          </a:prstGeom>
          <a:ln w="41275">
            <a:solidFill>
              <a:schemeClr val="tx1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C8256D1B-6B48-4AEC-B643-BCE514C9D6B2}"/>
              </a:ext>
            </a:extLst>
          </p:cNvPr>
          <p:cNvCxnSpPr>
            <a:cxnSpLocks/>
          </p:cNvCxnSpPr>
          <p:nvPr/>
        </p:nvCxnSpPr>
        <p:spPr>
          <a:xfrm rot="10800000" flipV="1">
            <a:off x="3846139" y="3793102"/>
            <a:ext cx="4048398" cy="2354155"/>
          </a:xfrm>
          <a:prstGeom prst="curvedConnector3">
            <a:avLst>
              <a:gd name="adj1" fmla="val 50000"/>
            </a:avLst>
          </a:prstGeom>
          <a:ln w="41275">
            <a:solidFill>
              <a:schemeClr val="tx1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466F36A-49E0-4E94-92BE-4D10BF1F9E33}"/>
              </a:ext>
            </a:extLst>
          </p:cNvPr>
          <p:cNvCxnSpPr>
            <a:cxnSpLocks/>
          </p:cNvCxnSpPr>
          <p:nvPr/>
        </p:nvCxnSpPr>
        <p:spPr>
          <a:xfrm rot="10800000">
            <a:off x="3846139" y="3064898"/>
            <a:ext cx="3145677" cy="1735702"/>
          </a:xfrm>
          <a:prstGeom prst="curvedConnector3">
            <a:avLst>
              <a:gd name="adj1" fmla="val 50000"/>
            </a:avLst>
          </a:prstGeom>
          <a:ln w="412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9AFD719-E7FB-450F-8500-8ED9C97A684B}"/>
              </a:ext>
            </a:extLst>
          </p:cNvPr>
          <p:cNvSpPr txBox="1"/>
          <p:nvPr/>
        </p:nvSpPr>
        <p:spPr>
          <a:xfrm>
            <a:off x="4346405" y="6096805"/>
            <a:ext cx="157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ss:0000h</a:t>
            </a:r>
            <a:endParaRPr lang="en-IL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7B12C2-5DC0-4055-8E49-A85BDD29B56E}"/>
              </a:ext>
            </a:extLst>
          </p:cNvPr>
          <p:cNvSpPr txBox="1"/>
          <p:nvPr/>
        </p:nvSpPr>
        <p:spPr>
          <a:xfrm>
            <a:off x="3711405" y="2818882"/>
            <a:ext cx="157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ss:0100h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58144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3C8272-9717-423C-95E3-DC4C9A74C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600" b="0" dirty="0"/>
              <a:t>שימוש במחסנית - </a:t>
            </a:r>
            <a:r>
              <a:rPr lang="en-US" sz="3600" b="0" dirty="0"/>
              <a:t>Stack</a:t>
            </a:r>
            <a:endParaRPr lang="en-US" dirty="0"/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E4CBA2EE-A6F8-4D7F-831E-29864899E89C}"/>
              </a:ext>
            </a:extLst>
          </p:cNvPr>
          <p:cNvSpPr/>
          <p:nvPr/>
        </p:nvSpPr>
        <p:spPr>
          <a:xfrm>
            <a:off x="2800350" y="1719262"/>
            <a:ext cx="8522460" cy="2677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  <a:defRPr/>
            </a:pPr>
            <a:r>
              <a:rPr lang="he-IL" sz="2800" dirty="0">
                <a:latin typeface="David" pitchFamily="34" charset="-79"/>
              </a:rPr>
              <a:t>במחסנית שהגדרנו יש </a:t>
            </a:r>
            <a:r>
              <a:rPr lang="en-US" sz="2800" dirty="0">
                <a:solidFill>
                  <a:srgbClr val="002060"/>
                </a:solidFill>
                <a:latin typeface="Varela Round" pitchFamily="2" charset="-79"/>
                <a:ea typeface="+mj-ea"/>
                <a:cs typeface="Varela Round" panose="00000500000000000000" pitchFamily="2" charset="-79"/>
              </a:rPr>
              <a:t>100h bytes</a:t>
            </a:r>
            <a:r>
              <a:rPr lang="he-IL" sz="2800" dirty="0">
                <a:latin typeface="David" pitchFamily="34" charset="-79"/>
              </a:rPr>
              <a:t>, כלומר 256 בתים.</a:t>
            </a:r>
          </a:p>
          <a:p>
            <a:pPr marL="457200" indent="-457200" algn="r" rtl="1">
              <a:buFont typeface="Arial" panose="020B0604020202020204" pitchFamily="34" charset="0"/>
              <a:buChar char="•"/>
              <a:defRPr/>
            </a:pPr>
            <a:r>
              <a:rPr lang="he-IL" sz="2800" dirty="0">
                <a:latin typeface="David" pitchFamily="34" charset="-79"/>
              </a:rPr>
              <a:t>אבל פעולות שמירת ושליפת הנתונים מאפשרות רק שימוש ב- </a:t>
            </a:r>
            <a:r>
              <a:rPr lang="en-US" sz="2800" dirty="0">
                <a:solidFill>
                  <a:srgbClr val="002060"/>
                </a:solidFill>
                <a:latin typeface="Varela Round" pitchFamily="2" charset="-79"/>
                <a:ea typeface="+mj-ea"/>
                <a:cs typeface="Varela Round" panose="00000500000000000000" pitchFamily="2" charset="-79"/>
              </a:rPr>
              <a:t>word</a:t>
            </a:r>
            <a:r>
              <a:rPr lang="he-IL" sz="2800" dirty="0">
                <a:latin typeface="David" pitchFamily="34" charset="-79"/>
              </a:rPr>
              <a:t>  - </a:t>
            </a:r>
            <a:r>
              <a:rPr lang="en-US" sz="2800" dirty="0">
                <a:solidFill>
                  <a:srgbClr val="002060"/>
                </a:solidFill>
                <a:latin typeface="Varela Round" pitchFamily="2" charset="-79"/>
                <a:ea typeface="+mj-ea"/>
                <a:cs typeface="Varela Round" panose="00000500000000000000" pitchFamily="2" charset="-79"/>
              </a:rPr>
              <a:t>2</a:t>
            </a:r>
            <a:r>
              <a:rPr lang="en-US" sz="2800" dirty="0">
                <a:latin typeface="David" pitchFamily="34" charset="-79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Varela Round" pitchFamily="2" charset="-79"/>
                <a:ea typeface="+mj-ea"/>
                <a:cs typeface="Varela Round" panose="00000500000000000000" pitchFamily="2" charset="-79"/>
              </a:rPr>
              <a:t>bytes</a:t>
            </a:r>
            <a:r>
              <a:rPr lang="he-IL" sz="2800" dirty="0">
                <a:latin typeface="David" pitchFamily="34" charset="-79"/>
              </a:rPr>
              <a:t> בכל פעולה.</a:t>
            </a:r>
            <a:endParaRPr lang="en-US" sz="2800" dirty="0">
              <a:latin typeface="David" pitchFamily="34" charset="-79"/>
            </a:endParaRPr>
          </a:p>
          <a:p>
            <a:pPr algn="r" rtl="1">
              <a:defRPr/>
            </a:pPr>
            <a:endParaRPr lang="he-IL" sz="2800" dirty="0">
              <a:latin typeface="David" pitchFamily="34" charset="-79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  <a:defRPr/>
            </a:pPr>
            <a:r>
              <a:rPr lang="he-IL" sz="2800" dirty="0">
                <a:latin typeface="David" pitchFamily="34" charset="-79"/>
              </a:rPr>
              <a:t>אי אפשר לשמור נתונים בגודל </a:t>
            </a:r>
            <a:r>
              <a:rPr lang="en-US" sz="2800" dirty="0">
                <a:solidFill>
                  <a:srgbClr val="002060"/>
                </a:solidFill>
                <a:latin typeface="Varela Round" pitchFamily="2" charset="-79"/>
                <a:ea typeface="+mj-ea"/>
                <a:cs typeface="Varela Round" panose="00000500000000000000" pitchFamily="2" charset="-79"/>
              </a:rPr>
              <a:t>byte</a:t>
            </a:r>
            <a:r>
              <a:rPr lang="he-IL" sz="2800" dirty="0">
                <a:solidFill>
                  <a:srgbClr val="002060"/>
                </a:solidFill>
                <a:latin typeface="Varela Round" pitchFamily="2" charset="-79"/>
                <a:ea typeface="+mj-ea"/>
                <a:cs typeface="Varela Round" panose="00000500000000000000" pitchFamily="2" charset="-79"/>
              </a:rPr>
              <a:t>.</a:t>
            </a:r>
          </a:p>
        </p:txBody>
      </p:sp>
      <p:pic>
        <p:nvPicPr>
          <p:cNvPr id="10" name="Picture 2" descr="http://static.tumblr.com/5e685fe86b3573d6193ba1cdb6b1ab49/j4gdruv/BcYn093f2/tumblr_static_batman___word_by_defiant_ant.jpg">
            <a:extLst>
              <a:ext uri="{FF2B5EF4-FFF2-40B4-BE49-F238E27FC236}">
                <a16:creationId xmlns:a16="http://schemas.microsoft.com/office/drawing/2014/main" id="{A4E6381B-1656-49BF-A3F0-5C766E5A2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91" y="4172487"/>
            <a:ext cx="3149117" cy="196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869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897" y="167434"/>
            <a:ext cx="9802206" cy="720000"/>
          </a:xfrm>
        </p:spPr>
        <p:txBody>
          <a:bodyPr/>
          <a:lstStyle/>
          <a:p>
            <a:r>
              <a:rPr lang="he-IL" dirty="0"/>
              <a:t>פקודות דחיפה למחסנית (</a:t>
            </a:r>
            <a:r>
              <a:rPr lang="en-US" dirty="0"/>
              <a:t>push</a:t>
            </a:r>
            <a:r>
              <a:rPr lang="he-IL" dirty="0"/>
              <a:t>)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C78580A1-9B37-4C93-BD97-FD5373E97045}"/>
              </a:ext>
            </a:extLst>
          </p:cNvPr>
          <p:cNvSpPr/>
          <p:nvPr/>
        </p:nvSpPr>
        <p:spPr>
          <a:xfrm>
            <a:off x="2817559" y="5107676"/>
            <a:ext cx="6335461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he-IL" sz="2800" dirty="0">
                <a:latin typeface="David" pitchFamily="34" charset="-79"/>
              </a:rPr>
              <a:t>עיקרון מנחה – </a:t>
            </a:r>
            <a:r>
              <a:rPr lang="en-US" sz="2800" dirty="0">
                <a:solidFill>
                  <a:srgbClr val="002060"/>
                </a:solidFill>
                <a:latin typeface="Varela Round" pitchFamily="2" charset="-79"/>
                <a:ea typeface="+mj-ea"/>
                <a:cs typeface="Varela Round" panose="00000500000000000000" pitchFamily="2" charset="-79"/>
              </a:rPr>
              <a:t>LIFO – Last In First Out</a:t>
            </a:r>
          </a:p>
        </p:txBody>
      </p:sp>
      <p:pic>
        <p:nvPicPr>
          <p:cNvPr id="5" name="Picture 2" descr="http://www.cs.cmu.edu/~mrmiller/15-121/Homework/hw8/stack.png">
            <a:extLst>
              <a:ext uri="{FF2B5EF4-FFF2-40B4-BE49-F238E27FC236}">
                <a16:creationId xmlns:a16="http://schemas.microsoft.com/office/drawing/2014/main" id="{268CC95D-FC84-42EA-9D4A-739D8C406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979" y="1449132"/>
            <a:ext cx="6114041" cy="318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F54936-02D2-43A6-AC90-164AA5DAC12C}"/>
              </a:ext>
            </a:extLst>
          </p:cNvPr>
          <p:cNvSpPr txBox="1"/>
          <p:nvPr/>
        </p:nvSpPr>
        <p:spPr>
          <a:xfrm>
            <a:off x="3204078" y="939214"/>
            <a:ext cx="1723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Push 3</a:t>
            </a:r>
          </a:p>
          <a:p>
            <a:pPr algn="l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Push 2 </a:t>
            </a:r>
          </a:p>
          <a:p>
            <a:pPr algn="l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push 1</a:t>
            </a:r>
            <a:endParaRPr lang="en-IL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4E3E26-9FD8-4B36-9CC2-C25CE066BC7D}"/>
              </a:ext>
            </a:extLst>
          </p:cNvPr>
          <p:cNvSpPr txBox="1"/>
          <p:nvPr/>
        </p:nvSpPr>
        <p:spPr>
          <a:xfrm>
            <a:off x="5870989" y="3937000"/>
            <a:ext cx="301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en-IL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25809C-9F26-4AF9-B458-EC54795006B2}"/>
              </a:ext>
            </a:extLst>
          </p:cNvPr>
          <p:cNvSpPr txBox="1"/>
          <p:nvPr/>
        </p:nvSpPr>
        <p:spPr>
          <a:xfrm>
            <a:off x="5883689" y="3492500"/>
            <a:ext cx="301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en-IL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9D78AA-ED6C-48A2-828A-3C0944C113C1}"/>
              </a:ext>
            </a:extLst>
          </p:cNvPr>
          <p:cNvSpPr txBox="1"/>
          <p:nvPr/>
        </p:nvSpPr>
        <p:spPr>
          <a:xfrm>
            <a:off x="5883689" y="2963654"/>
            <a:ext cx="301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lang="en-IL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49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897" y="167434"/>
            <a:ext cx="9802206" cy="720000"/>
          </a:xfrm>
        </p:spPr>
        <p:txBody>
          <a:bodyPr/>
          <a:lstStyle/>
          <a:p>
            <a:r>
              <a:rPr lang="he-IL" dirty="0"/>
              <a:t>פקודות הוצאה (</a:t>
            </a:r>
            <a:r>
              <a:rPr lang="en-US" dirty="0"/>
              <a:t>pop</a:t>
            </a:r>
            <a:r>
              <a:rPr lang="he-IL" dirty="0"/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C78580A1-9B37-4C93-BD97-FD5373E97045}"/>
              </a:ext>
            </a:extLst>
          </p:cNvPr>
          <p:cNvSpPr/>
          <p:nvPr/>
        </p:nvSpPr>
        <p:spPr>
          <a:xfrm>
            <a:off x="2817559" y="5107676"/>
            <a:ext cx="6335461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he-IL" sz="2800" dirty="0">
                <a:latin typeface="David" pitchFamily="34" charset="-79"/>
              </a:rPr>
              <a:t>עיקרון מנחה – </a:t>
            </a:r>
            <a:r>
              <a:rPr lang="en-US" sz="2800" dirty="0">
                <a:solidFill>
                  <a:srgbClr val="002060"/>
                </a:solidFill>
                <a:latin typeface="Varela Round" pitchFamily="2" charset="-79"/>
                <a:ea typeface="+mj-ea"/>
                <a:cs typeface="Varela Round" panose="00000500000000000000" pitchFamily="2" charset="-79"/>
              </a:rPr>
              <a:t>LIFO – Last In First Out</a:t>
            </a:r>
          </a:p>
        </p:txBody>
      </p:sp>
      <p:pic>
        <p:nvPicPr>
          <p:cNvPr id="5" name="Picture 2" descr="http://www.cs.cmu.edu/~mrmiller/15-121/Homework/hw8/stack.png">
            <a:extLst>
              <a:ext uri="{FF2B5EF4-FFF2-40B4-BE49-F238E27FC236}">
                <a16:creationId xmlns:a16="http://schemas.microsoft.com/office/drawing/2014/main" id="{268CC95D-FC84-42EA-9D4A-739D8C406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979" y="1449132"/>
            <a:ext cx="6114041" cy="318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4E3E26-9FD8-4B36-9CC2-C25CE066BC7D}"/>
              </a:ext>
            </a:extLst>
          </p:cNvPr>
          <p:cNvSpPr txBox="1"/>
          <p:nvPr/>
        </p:nvSpPr>
        <p:spPr>
          <a:xfrm>
            <a:off x="5870989" y="3937000"/>
            <a:ext cx="301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en-IL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25809C-9F26-4AF9-B458-EC54795006B2}"/>
              </a:ext>
            </a:extLst>
          </p:cNvPr>
          <p:cNvSpPr txBox="1"/>
          <p:nvPr/>
        </p:nvSpPr>
        <p:spPr>
          <a:xfrm>
            <a:off x="5883689" y="3492500"/>
            <a:ext cx="301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en-IL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9D78AA-ED6C-48A2-828A-3C0944C113C1}"/>
              </a:ext>
            </a:extLst>
          </p:cNvPr>
          <p:cNvSpPr txBox="1"/>
          <p:nvPr/>
        </p:nvSpPr>
        <p:spPr>
          <a:xfrm>
            <a:off x="5883689" y="2963654"/>
            <a:ext cx="301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lang="en-IL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8CA11F-14F4-40E0-8A1C-F471239D73A1}"/>
              </a:ext>
            </a:extLst>
          </p:cNvPr>
          <p:cNvSpPr txBox="1"/>
          <p:nvPr/>
        </p:nvSpPr>
        <p:spPr>
          <a:xfrm>
            <a:off x="7594598" y="952308"/>
            <a:ext cx="1723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Pop ax</a:t>
            </a:r>
          </a:p>
          <a:p>
            <a:pPr algn="l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Pop bx </a:t>
            </a:r>
          </a:p>
          <a:p>
            <a:pPr algn="l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Pop [var]</a:t>
            </a:r>
            <a:endParaRPr lang="en-IL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89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897" y="167434"/>
            <a:ext cx="9802206" cy="720000"/>
          </a:xfrm>
        </p:spPr>
        <p:txBody>
          <a:bodyPr/>
          <a:lstStyle/>
          <a:p>
            <a:r>
              <a:rPr lang="he-IL" dirty="0"/>
              <a:t>הפקודה </a:t>
            </a:r>
            <a:r>
              <a:rPr lang="en-US" dirty="0"/>
              <a:t>PUSH</a:t>
            </a:r>
            <a:endParaRPr lang="he-I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7F8FB73D-A176-4F7C-BC52-AB1F7A933BA0}"/>
              </a:ext>
            </a:extLst>
          </p:cNvPr>
          <p:cNvSpPr/>
          <p:nvPr/>
        </p:nvSpPr>
        <p:spPr>
          <a:xfrm>
            <a:off x="1371599" y="1069503"/>
            <a:ext cx="9625503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he-IL" sz="2400" dirty="0">
                <a:latin typeface="David" pitchFamily="34" charset="-79"/>
              </a:rPr>
              <a:t>הפקודה </a:t>
            </a:r>
            <a:r>
              <a:rPr lang="en-US" sz="2000" dirty="0">
                <a:solidFill>
                  <a:srgbClr val="002060"/>
                </a:solidFill>
                <a:latin typeface="Varela Round" pitchFamily="2" charset="-79"/>
                <a:ea typeface="+mj-ea"/>
                <a:cs typeface="Varela Round" panose="00000500000000000000" pitchFamily="2" charset="-79"/>
              </a:rPr>
              <a:t>Push</a:t>
            </a:r>
            <a:r>
              <a:rPr lang="en-US" sz="2400" dirty="0">
                <a:latin typeface="David" pitchFamily="34" charset="-79"/>
              </a:rPr>
              <a:t> </a:t>
            </a:r>
            <a:r>
              <a:rPr lang="he-IL" sz="2400" dirty="0">
                <a:latin typeface="David" pitchFamily="34" charset="-79"/>
              </a:rPr>
              <a:t> דוחפת נתון למחסנית - שמה אותו בראש המחסנית. הפקודה מקבלת אופרנד יחיד (אותו נתון) שחייב להיות בגודל </a:t>
            </a:r>
            <a:r>
              <a:rPr lang="en-US" sz="2000" dirty="0">
                <a:solidFill>
                  <a:srgbClr val="002060"/>
                </a:solidFill>
                <a:latin typeface="Varela Round" pitchFamily="2" charset="-79"/>
                <a:ea typeface="+mj-ea"/>
                <a:cs typeface="Varela Round" panose="00000500000000000000" pitchFamily="2" charset="-79"/>
              </a:rPr>
              <a:t>word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9AD32855-117C-4FF0-B06D-0C95E0B3B483}"/>
              </a:ext>
            </a:extLst>
          </p:cNvPr>
          <p:cNvSpPr/>
          <p:nvPr/>
        </p:nvSpPr>
        <p:spPr>
          <a:xfrm>
            <a:off x="444500" y="1966688"/>
            <a:ext cx="10552603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he-IL" sz="2400" dirty="0">
                <a:latin typeface="David" pitchFamily="34" charset="-79"/>
              </a:rPr>
              <a:t>ביצוע הפקודה:</a:t>
            </a:r>
            <a:endParaRPr lang="en-US" sz="2400" dirty="0">
              <a:latin typeface="David" pitchFamily="34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>
                <a:latin typeface="David" pitchFamily="34" charset="-79"/>
              </a:rPr>
              <a:t>ערכו של </a:t>
            </a:r>
            <a:r>
              <a:rPr lang="en-US" sz="2000" dirty="0" err="1">
                <a:solidFill>
                  <a:srgbClr val="002060"/>
                </a:solidFill>
                <a:latin typeface="Varela Round" pitchFamily="2" charset="-79"/>
                <a:ea typeface="+mj-ea"/>
                <a:cs typeface="Varela Round" panose="00000500000000000000" pitchFamily="2" charset="-79"/>
              </a:rPr>
              <a:t>sp</a:t>
            </a:r>
            <a:r>
              <a:rPr lang="en-US" sz="2400" dirty="0">
                <a:latin typeface="David" pitchFamily="34" charset="-79"/>
              </a:rPr>
              <a:t> </a:t>
            </a:r>
            <a:r>
              <a:rPr lang="he-IL" sz="2400" dirty="0">
                <a:latin typeface="David" pitchFamily="34" charset="-79"/>
              </a:rPr>
              <a:t> יורד ב- 2:    </a:t>
            </a:r>
            <a:r>
              <a:rPr lang="en-US" sz="2000" dirty="0" err="1">
                <a:solidFill>
                  <a:srgbClr val="002060"/>
                </a:solidFill>
                <a:latin typeface="Varela Round" pitchFamily="2" charset="-79"/>
                <a:ea typeface="+mj-ea"/>
                <a:cs typeface="Varela Round" panose="00000500000000000000" pitchFamily="2" charset="-79"/>
              </a:rPr>
              <a:t>sp</a:t>
            </a:r>
            <a:r>
              <a:rPr lang="en-US" sz="2000" dirty="0">
                <a:solidFill>
                  <a:srgbClr val="002060"/>
                </a:solidFill>
                <a:latin typeface="Varela Round" pitchFamily="2" charset="-79"/>
                <a:ea typeface="+mj-ea"/>
                <a:cs typeface="Varela Round" panose="00000500000000000000" pitchFamily="2" charset="-79"/>
              </a:rPr>
              <a:t> = sp-2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>
                <a:latin typeface="David" pitchFamily="34" charset="-79"/>
              </a:rPr>
              <a:t>ערכו של האופרנד יועתק למחסנית לכתובת </a:t>
            </a:r>
            <a:r>
              <a:rPr lang="en-US" sz="2000" dirty="0">
                <a:solidFill>
                  <a:srgbClr val="002060"/>
                </a:solidFill>
                <a:latin typeface="Varela Round" pitchFamily="2" charset="-79"/>
                <a:ea typeface="+mj-ea"/>
                <a:cs typeface="Varela Round" panose="00000500000000000000" pitchFamily="2" charset="-79"/>
              </a:rPr>
              <a:t>SS:SP</a:t>
            </a:r>
            <a:r>
              <a:rPr lang="he-IL" sz="2400" dirty="0">
                <a:latin typeface="David" pitchFamily="34" charset="-79"/>
              </a:rPr>
              <a:t>, ויישמר בשני בתים עוקבים.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>
                <a:latin typeface="David" pitchFamily="34" charset="-79"/>
              </a:rPr>
              <a:t>האופרנד עצמו נשאר בלא שינוי.</a:t>
            </a:r>
            <a:endParaRPr lang="en-US" sz="2400" dirty="0">
              <a:latin typeface="David" pitchFamily="34" charset="-79"/>
            </a:endParaRPr>
          </a:p>
        </p:txBody>
      </p:sp>
      <p:graphicFrame>
        <p:nvGraphicFramePr>
          <p:cNvPr id="8" name="טבלה 6">
            <a:extLst>
              <a:ext uri="{FF2B5EF4-FFF2-40B4-BE49-F238E27FC236}">
                <a16:creationId xmlns:a16="http://schemas.microsoft.com/office/drawing/2014/main" id="{8F78D627-F07D-48D2-9E45-2C50E6B94D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100519"/>
              </p:ext>
            </p:extLst>
          </p:nvPr>
        </p:nvGraphicFramePr>
        <p:xfrm>
          <a:off x="1156247" y="3843442"/>
          <a:ext cx="6971125" cy="14935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675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5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0" dirty="0">
                          <a:cs typeface="+mn-cs"/>
                        </a:rPr>
                        <a:t>push 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2000" b="0" dirty="0">
                          <a:cs typeface="+mn-cs"/>
                        </a:rPr>
                        <a:t>ערך שנמצא ב-</a:t>
                      </a:r>
                      <a:r>
                        <a:rPr lang="en-US" sz="2000" b="0" dirty="0">
                          <a:cs typeface="+mn-cs"/>
                        </a:rPr>
                        <a:t>ax</a:t>
                      </a:r>
                      <a:r>
                        <a:rPr lang="he-IL" sz="2000" b="0" dirty="0">
                          <a:cs typeface="+mn-cs"/>
                        </a:rPr>
                        <a:t> יידחף למחסנית</a:t>
                      </a:r>
                      <a:endParaRPr lang="en-US" sz="2000" b="0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218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0" dirty="0">
                          <a:cs typeface="+mn-cs"/>
                        </a:rPr>
                        <a:t>push</a:t>
                      </a:r>
                      <a:r>
                        <a:rPr lang="en-US" sz="2000" b="0" baseline="0" dirty="0">
                          <a:cs typeface="+mn-cs"/>
                        </a:rPr>
                        <a:t> [sum]</a:t>
                      </a:r>
                      <a:endParaRPr lang="en-US" sz="2000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2000" b="0" baseline="0" dirty="0">
                          <a:cs typeface="+mn-cs"/>
                        </a:rPr>
                        <a:t>המשתנה </a:t>
                      </a:r>
                      <a:r>
                        <a:rPr lang="en-US" sz="2000" b="0" baseline="0" dirty="0">
                          <a:cs typeface="+mn-cs"/>
                        </a:rPr>
                        <a:t>sum</a:t>
                      </a:r>
                      <a:r>
                        <a:rPr lang="he-IL" sz="2000" b="0" baseline="0" dirty="0">
                          <a:cs typeface="+mn-cs"/>
                        </a:rPr>
                        <a:t>יידחף לזיכרון. המשתנה חייב להיות מטיפוס </a:t>
                      </a:r>
                      <a:r>
                        <a:rPr lang="en-US" sz="2000" b="0" baseline="0" dirty="0">
                          <a:cs typeface="+mn-cs"/>
                        </a:rPr>
                        <a:t>word</a:t>
                      </a:r>
                      <a:r>
                        <a:rPr lang="he-IL" sz="2000" b="0" baseline="0" dirty="0">
                          <a:cs typeface="+mn-cs"/>
                        </a:rPr>
                        <a:t>. </a:t>
                      </a:r>
                      <a:endParaRPr lang="en-US" sz="2000" b="0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0" dirty="0">
                          <a:cs typeface="+mn-cs"/>
                        </a:rPr>
                        <a:t>push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2000" b="0" dirty="0">
                          <a:cs typeface="+mn-cs"/>
                        </a:rPr>
                        <a:t>המספר </a:t>
                      </a:r>
                      <a:r>
                        <a:rPr lang="en-US" sz="2000" b="0" dirty="0">
                          <a:cs typeface="+mn-cs"/>
                        </a:rPr>
                        <a:t>20</a:t>
                      </a:r>
                      <a:r>
                        <a:rPr lang="he-IL" sz="2000" b="0" dirty="0">
                          <a:cs typeface="+mn-cs"/>
                        </a:rPr>
                        <a:t> יידחף למחסנית (בצורתו כ-</a:t>
                      </a:r>
                      <a:r>
                        <a:rPr lang="en-US" sz="2000" b="0" dirty="0">
                          <a:cs typeface="+mn-cs"/>
                        </a:rPr>
                        <a:t>word</a:t>
                      </a:r>
                      <a:r>
                        <a:rPr lang="he-IL" sz="2000" b="0" dirty="0">
                          <a:cs typeface="+mn-cs"/>
                        </a:rPr>
                        <a:t>)</a:t>
                      </a:r>
                      <a:endParaRPr lang="en-US" sz="2000" b="0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Rectangle 17">
            <a:extLst>
              <a:ext uri="{FF2B5EF4-FFF2-40B4-BE49-F238E27FC236}">
                <a16:creationId xmlns:a16="http://schemas.microsoft.com/office/drawing/2014/main" id="{18C6097E-7990-48CE-831E-0B1FE8A2F633}"/>
              </a:ext>
            </a:extLst>
          </p:cNvPr>
          <p:cNvSpPr/>
          <p:nvPr/>
        </p:nvSpPr>
        <p:spPr>
          <a:xfrm>
            <a:off x="8677918" y="4106321"/>
            <a:ext cx="211895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he-IL" sz="2400" b="1" dirty="0"/>
              <a:t>דוגמאות:</a:t>
            </a:r>
            <a:endParaRPr lang="en-US" sz="2400" b="1" dirty="0">
              <a:latin typeface="David" pitchFamily="34" charset="-79"/>
            </a:endParaRP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540C9A11-5E61-4120-8309-C09B72D06702}"/>
              </a:ext>
            </a:extLst>
          </p:cNvPr>
          <p:cNvSpPr/>
          <p:nvPr/>
        </p:nvSpPr>
        <p:spPr>
          <a:xfrm>
            <a:off x="1371599" y="5637830"/>
            <a:ext cx="4025901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e-IL" sz="2400" dirty="0"/>
              <a:t>הפקודה </a:t>
            </a:r>
            <a:r>
              <a:rPr lang="en-US" sz="2400" dirty="0"/>
              <a:t>push cl</a:t>
            </a:r>
            <a:r>
              <a:rPr lang="he-IL" sz="2400" dirty="0"/>
              <a:t> אינה חוקית.  </a:t>
            </a:r>
            <a:r>
              <a:rPr lang="he-IL" sz="2400" b="1" dirty="0"/>
              <a:t>למה?</a:t>
            </a:r>
            <a:endParaRPr lang="en-US" sz="2400" b="1" dirty="0">
              <a:latin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1326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6E920E-4503-4887-92C4-FC0856108A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62500" y="1116748"/>
            <a:ext cx="7333326" cy="4062435"/>
          </a:xfrm>
        </p:spPr>
        <p:txBody>
          <a:bodyPr>
            <a:normAutofit fontScale="85000" lnSpcReduction="20000"/>
          </a:bodyPr>
          <a:lstStyle/>
          <a:p>
            <a:r>
              <a:rPr lang="he-IL" dirty="0"/>
              <a:t>נתונה מחסנית בגודל </a:t>
            </a:r>
            <a:r>
              <a:rPr lang="en-US" dirty="0"/>
              <a:t>100h</a:t>
            </a:r>
          </a:p>
          <a:p>
            <a:r>
              <a:rPr lang="he-IL" dirty="0"/>
              <a:t>מבוצעת הפקודה:  </a:t>
            </a:r>
            <a:endParaRPr lang="en-US" dirty="0"/>
          </a:p>
          <a:p>
            <a:pPr marL="914491" lvl="2" indent="0">
              <a:buNone/>
            </a:pPr>
            <a:r>
              <a:rPr lang="he-IL" sz="2800" dirty="0"/>
              <a:t> </a:t>
            </a:r>
            <a:r>
              <a:rPr lang="en-US" sz="2400" dirty="0"/>
              <a:t>mov ax, 0AABBh</a:t>
            </a:r>
          </a:p>
          <a:p>
            <a:pPr marL="914491" lvl="2" indent="0">
              <a:buNone/>
            </a:pPr>
            <a:r>
              <a:rPr lang="en-US" sz="2400" dirty="0"/>
              <a:t>push ax                 </a:t>
            </a:r>
            <a:endParaRPr lang="en-US" sz="2800" dirty="0"/>
          </a:p>
          <a:p>
            <a:r>
              <a:rPr lang="he-IL" dirty="0"/>
              <a:t>מה יהיה מצב המחסנית לאחר ביצוע הפקודה?</a:t>
            </a:r>
            <a:endParaRPr lang="en-US" dirty="0"/>
          </a:p>
          <a:p>
            <a:r>
              <a:rPr lang="he-IL" dirty="0"/>
              <a:t>שלבי הביצוע:</a:t>
            </a:r>
          </a:p>
          <a:p>
            <a:pPr lvl="1"/>
            <a:r>
              <a:rPr lang="he-IL" dirty="0"/>
              <a:t>לפני הפקודה היה </a:t>
            </a:r>
            <a:r>
              <a:rPr lang="en-US" dirty="0" err="1"/>
              <a:t>sp</a:t>
            </a:r>
            <a:r>
              <a:rPr lang="en-US" dirty="0"/>
              <a:t> = 100h</a:t>
            </a:r>
          </a:p>
          <a:p>
            <a:pPr lvl="1"/>
            <a:r>
              <a:rPr lang="he-IL" dirty="0"/>
              <a:t>פקודת </a:t>
            </a:r>
            <a:r>
              <a:rPr lang="en-US" dirty="0"/>
              <a:t>push</a:t>
            </a:r>
            <a:r>
              <a:rPr lang="he-IL" dirty="0"/>
              <a:t> הורידה את </a:t>
            </a:r>
            <a:r>
              <a:rPr lang="en-US" dirty="0" err="1"/>
              <a:t>sp</a:t>
            </a:r>
            <a:r>
              <a:rPr lang="he-IL" dirty="0"/>
              <a:t>:   </a:t>
            </a:r>
            <a:r>
              <a:rPr lang="en-US" dirty="0" err="1"/>
              <a:t>sp</a:t>
            </a:r>
            <a:r>
              <a:rPr lang="en-US" dirty="0"/>
              <a:t>= sp-2 = 0FEh</a:t>
            </a:r>
          </a:p>
          <a:p>
            <a:pPr lvl="1"/>
            <a:r>
              <a:rPr lang="he-IL" dirty="0"/>
              <a:t>החלק העליון  של </a:t>
            </a:r>
            <a:r>
              <a:rPr lang="en-US" dirty="0"/>
              <a:t>ax</a:t>
            </a:r>
            <a:r>
              <a:rPr lang="he-IL" dirty="0"/>
              <a:t> נדחף לכתובת הגבוהה יותר.</a:t>
            </a:r>
          </a:p>
          <a:p>
            <a:pPr lvl="1"/>
            <a:endParaRPr lang="he-IL" dirty="0"/>
          </a:p>
          <a:p>
            <a:pPr lvl="1"/>
            <a:r>
              <a:rPr lang="he-IL" b="1" u="sng" dirty="0"/>
              <a:t>שימו לב: </a:t>
            </a:r>
            <a:r>
              <a:rPr lang="he-IL" dirty="0"/>
              <a:t>תחתית המחסנית נמצאת בכתובות הגבוהות יותר  בזיכרון.</a:t>
            </a:r>
          </a:p>
          <a:p>
            <a:pPr marL="0" indent="0">
              <a:buNone/>
            </a:pPr>
            <a:endParaRPr lang="he-IL" dirty="0"/>
          </a:p>
          <a:p>
            <a:endParaRPr lang="en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17AF20-8DB7-4200-9312-5C28C8970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0" dirty="0"/>
              <a:t>דוגמאות לשימוש ב-</a:t>
            </a:r>
            <a:r>
              <a:rPr lang="en-US" b="0" dirty="0"/>
              <a:t>push</a:t>
            </a:r>
            <a:endParaRPr lang="en-IL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2C144D-103C-47E0-AD8D-EEB6D81CF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74" y="1269939"/>
            <a:ext cx="4207440" cy="495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6776D0-D705-4058-B74C-60504538D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שימו לב: הנתונים נדחפים למעלה</a:t>
            </a:r>
            <a:endParaRPr lang="en-IL" dirty="0"/>
          </a:p>
        </p:txBody>
      </p:sp>
      <p:pic>
        <p:nvPicPr>
          <p:cNvPr id="5" name="Picture 2" descr="http://www.cs.cmu.edu/~mrmiller/15-121/Homework/hw8/stack.png">
            <a:extLst>
              <a:ext uri="{FF2B5EF4-FFF2-40B4-BE49-F238E27FC236}">
                <a16:creationId xmlns:a16="http://schemas.microsoft.com/office/drawing/2014/main" id="{E62EC257-FEEE-41FD-9A49-E6BE3FE9C803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489393" y="1932438"/>
            <a:ext cx="6933333" cy="360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5C55D2-10B5-4CA3-9210-6B39A44D5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74" y="1650939"/>
            <a:ext cx="4207440" cy="495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3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6E920E-4503-4887-92C4-FC0856108A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62500" y="1116748"/>
            <a:ext cx="7333326" cy="4062435"/>
          </a:xfrm>
        </p:spPr>
        <p:txBody>
          <a:bodyPr>
            <a:normAutofit/>
          </a:bodyPr>
          <a:lstStyle/>
          <a:p>
            <a:r>
              <a:rPr lang="he-IL" dirty="0"/>
              <a:t>מבוצעות הפקודות:  </a:t>
            </a:r>
            <a:endParaRPr lang="en-US" dirty="0"/>
          </a:p>
          <a:p>
            <a:pPr marL="914491" lvl="2" indent="0">
              <a:buNone/>
            </a:pPr>
            <a:r>
              <a:rPr lang="he-IL" sz="2800" dirty="0"/>
              <a:t> </a:t>
            </a:r>
            <a:r>
              <a:rPr lang="en-US" sz="2400" dirty="0"/>
              <a:t>mov ax, 0CCDDh</a:t>
            </a:r>
          </a:p>
          <a:p>
            <a:pPr marL="914491" lvl="2" indent="0">
              <a:buNone/>
            </a:pPr>
            <a:r>
              <a:rPr lang="en-US" sz="2400" dirty="0"/>
              <a:t>push ax                 </a:t>
            </a:r>
            <a:endParaRPr lang="en-US" sz="2800" dirty="0"/>
          </a:p>
          <a:p>
            <a:r>
              <a:rPr lang="he-IL" dirty="0"/>
              <a:t>מה יהיה מצב המחסנית לאחר ביצוע הפקודה?</a:t>
            </a:r>
            <a:endParaRPr lang="en-US" dirty="0"/>
          </a:p>
          <a:p>
            <a:r>
              <a:rPr lang="he-IL" dirty="0"/>
              <a:t>שלבי הביצוע:</a:t>
            </a:r>
          </a:p>
          <a:p>
            <a:pPr lvl="1"/>
            <a:r>
              <a:rPr lang="he-IL" dirty="0"/>
              <a:t>לפני הפקודה היה </a:t>
            </a:r>
            <a:r>
              <a:rPr lang="en-US" dirty="0" err="1"/>
              <a:t>sp</a:t>
            </a:r>
            <a:r>
              <a:rPr lang="en-US" dirty="0"/>
              <a:t> = 0FEh</a:t>
            </a:r>
          </a:p>
          <a:p>
            <a:pPr lvl="1"/>
            <a:r>
              <a:rPr lang="he-IL" dirty="0"/>
              <a:t>פקודת </a:t>
            </a:r>
            <a:r>
              <a:rPr lang="en-US" dirty="0"/>
              <a:t>push</a:t>
            </a:r>
            <a:r>
              <a:rPr lang="he-IL" dirty="0"/>
              <a:t> הורידה את </a:t>
            </a:r>
            <a:r>
              <a:rPr lang="en-US" dirty="0" err="1"/>
              <a:t>sp</a:t>
            </a:r>
            <a:r>
              <a:rPr lang="he-IL" dirty="0"/>
              <a:t>:   </a:t>
            </a:r>
            <a:r>
              <a:rPr lang="en-US" dirty="0" err="1"/>
              <a:t>sp</a:t>
            </a:r>
            <a:r>
              <a:rPr lang="en-US" dirty="0"/>
              <a:t>= sp-2 = 0FCh</a:t>
            </a:r>
          </a:p>
          <a:p>
            <a:pPr marL="0" indent="0">
              <a:buNone/>
            </a:pPr>
            <a:endParaRPr lang="he-IL" dirty="0"/>
          </a:p>
          <a:p>
            <a:endParaRPr lang="en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17AF20-8DB7-4200-9312-5C28C8970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0" dirty="0"/>
              <a:t>דוגמאות לשימוש ב-</a:t>
            </a:r>
            <a:r>
              <a:rPr lang="en-US" b="0" dirty="0"/>
              <a:t>push</a:t>
            </a:r>
            <a:r>
              <a:rPr lang="he-IL" b="0" dirty="0"/>
              <a:t> - המשך</a:t>
            </a:r>
            <a:endParaRPr lang="en-IL" b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FE8441-B9E0-4718-AFCE-377E7F7F6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73" y="1063290"/>
            <a:ext cx="4459345" cy="532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4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897" y="167434"/>
            <a:ext cx="9802206" cy="720000"/>
          </a:xfrm>
        </p:spPr>
        <p:txBody>
          <a:bodyPr/>
          <a:lstStyle/>
          <a:p>
            <a:r>
              <a:rPr lang="he-IL" dirty="0"/>
              <a:t>הפקודה </a:t>
            </a:r>
            <a:r>
              <a:rPr lang="en-US" dirty="0"/>
              <a:t>POP</a:t>
            </a:r>
            <a:endParaRPr lang="he-I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18C6097E-7990-48CE-831E-0B1FE8A2F633}"/>
              </a:ext>
            </a:extLst>
          </p:cNvPr>
          <p:cNvSpPr/>
          <p:nvPr/>
        </p:nvSpPr>
        <p:spPr>
          <a:xfrm>
            <a:off x="9226718" y="4249615"/>
            <a:ext cx="211895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he-IL" sz="2400" b="1" dirty="0"/>
              <a:t>דוגמאות:</a:t>
            </a:r>
            <a:endParaRPr lang="en-US" sz="2400" b="1" dirty="0">
              <a:latin typeface="David" pitchFamily="34" charset="-79"/>
            </a:endParaRP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D3369D84-B515-4E4D-B939-AE3596A9062C}"/>
              </a:ext>
            </a:extLst>
          </p:cNvPr>
          <p:cNvSpPr/>
          <p:nvPr/>
        </p:nvSpPr>
        <p:spPr>
          <a:xfrm>
            <a:off x="990600" y="1254169"/>
            <a:ext cx="10430856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he-IL" sz="2400" dirty="0">
                <a:latin typeface="David" pitchFamily="34" charset="-79"/>
              </a:rPr>
              <a:t>פקודת </a:t>
            </a:r>
            <a:r>
              <a:rPr lang="en-US" sz="2400" dirty="0">
                <a:solidFill>
                  <a:srgbClr val="002060"/>
                </a:solidFill>
                <a:latin typeface="Varela Round" pitchFamily="2" charset="-79"/>
                <a:ea typeface="+mj-ea"/>
                <a:cs typeface="Varela Round" panose="00000500000000000000" pitchFamily="2" charset="-79"/>
              </a:rPr>
              <a:t>POP</a:t>
            </a:r>
            <a:r>
              <a:rPr lang="en-US" sz="2400" dirty="0">
                <a:latin typeface="David" pitchFamily="34" charset="-79"/>
              </a:rPr>
              <a:t> </a:t>
            </a:r>
            <a:r>
              <a:rPr lang="he-IL" sz="2400" dirty="0">
                <a:latin typeface="David" pitchFamily="34" charset="-79"/>
              </a:rPr>
              <a:t> שולפת נתון מראש המחסנית. הנתון הנשלף הוא בגודל </a:t>
            </a:r>
            <a:r>
              <a:rPr lang="en-US" sz="2800" dirty="0">
                <a:solidFill>
                  <a:srgbClr val="002060"/>
                </a:solidFill>
                <a:latin typeface="Varela Round" pitchFamily="2" charset="-79"/>
                <a:ea typeface="+mj-ea"/>
                <a:cs typeface="Varela Round" panose="00000500000000000000" pitchFamily="2" charset="-79"/>
              </a:rPr>
              <a:t>word</a:t>
            </a:r>
            <a:r>
              <a:rPr lang="he-IL" sz="2400" dirty="0">
                <a:latin typeface="David" pitchFamily="34" charset="-79"/>
              </a:rPr>
              <a:t>.</a:t>
            </a:r>
            <a:r>
              <a:rPr lang="en-US" sz="2400" dirty="0">
                <a:latin typeface="David" pitchFamily="34" charset="-79"/>
              </a:rPr>
              <a:t> </a:t>
            </a:r>
            <a:r>
              <a:rPr lang="he-IL" sz="2400" dirty="0">
                <a:latin typeface="David" pitchFamily="34" charset="-79"/>
              </a:rPr>
              <a:t>הפקודה מקבלת אופרנד יחיד (</a:t>
            </a:r>
            <a:r>
              <a:rPr lang="en-US" sz="2800" dirty="0">
                <a:solidFill>
                  <a:srgbClr val="002060"/>
                </a:solidFill>
                <a:latin typeface="Varela Round" pitchFamily="2" charset="-79"/>
                <a:ea typeface="+mj-ea"/>
                <a:cs typeface="Varela Round" panose="00000500000000000000" pitchFamily="2" charset="-79"/>
              </a:rPr>
              <a:t>word</a:t>
            </a:r>
            <a:r>
              <a:rPr lang="he-IL" sz="2400" dirty="0">
                <a:latin typeface="David" pitchFamily="34" charset="-79"/>
              </a:rPr>
              <a:t>), אליו יועבר המידע מהמחסנית.</a:t>
            </a:r>
            <a:endParaRPr lang="en-US" sz="2400" dirty="0">
              <a:latin typeface="David" pitchFamily="34" charset="-79"/>
            </a:endParaRPr>
          </a:p>
        </p:txBody>
      </p:sp>
      <p:graphicFrame>
        <p:nvGraphicFramePr>
          <p:cNvPr id="9" name="טבלה 11">
            <a:extLst>
              <a:ext uri="{FF2B5EF4-FFF2-40B4-BE49-F238E27FC236}">
                <a16:creationId xmlns:a16="http://schemas.microsoft.com/office/drawing/2014/main" id="{398217CC-19CE-4FFB-8EA9-9ED8B00116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14971"/>
              </p:ext>
            </p:extLst>
          </p:nvPr>
        </p:nvGraphicFramePr>
        <p:xfrm>
          <a:off x="1619250" y="4176724"/>
          <a:ext cx="7397891" cy="12801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839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8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0" dirty="0">
                          <a:cs typeface="+mn-cs"/>
                        </a:rPr>
                        <a:t>pop </a:t>
                      </a:r>
                      <a:r>
                        <a:rPr lang="en-US" sz="2400" b="0" dirty="0" err="1">
                          <a:cs typeface="+mn-cs"/>
                        </a:rPr>
                        <a:t>si</a:t>
                      </a:r>
                      <a:endParaRPr lang="en-US" sz="2400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2400" b="0" dirty="0">
                          <a:cs typeface="+mn-cs"/>
                        </a:rPr>
                        <a:t>מילה</a:t>
                      </a:r>
                      <a:r>
                        <a:rPr lang="he-IL" sz="2400" b="0" baseline="0" dirty="0">
                          <a:cs typeface="+mn-cs"/>
                        </a:rPr>
                        <a:t> מראש המחסנית תועתק ל- </a:t>
                      </a:r>
                      <a:r>
                        <a:rPr lang="en-US" sz="2400" b="0" baseline="0" dirty="0" err="1">
                          <a:cs typeface="+mn-cs"/>
                        </a:rPr>
                        <a:t>si</a:t>
                      </a:r>
                      <a:endParaRPr lang="en-US" sz="2400" b="0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0" dirty="0">
                          <a:cs typeface="+mn-cs"/>
                        </a:rPr>
                        <a:t>pop [</a:t>
                      </a:r>
                      <a:r>
                        <a:rPr lang="en-US" sz="2400" b="0" baseline="0" dirty="0">
                          <a:cs typeface="+mn-cs"/>
                        </a:rPr>
                        <a:t>var]</a:t>
                      </a:r>
                      <a:endParaRPr lang="en-US" sz="2400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2400" b="0" dirty="0">
                          <a:cs typeface="+mn-cs"/>
                        </a:rPr>
                        <a:t>מילה מראש המחסנית</a:t>
                      </a:r>
                      <a:r>
                        <a:rPr lang="he-IL" sz="2400" b="0" baseline="0" dirty="0">
                          <a:cs typeface="+mn-cs"/>
                        </a:rPr>
                        <a:t> תועתק לתוך המשתנה </a:t>
                      </a:r>
                      <a:r>
                        <a:rPr lang="en-US" sz="2400" b="0" baseline="0" dirty="0">
                          <a:cs typeface="+mn-cs"/>
                        </a:rPr>
                        <a:t>var</a:t>
                      </a:r>
                      <a:r>
                        <a:rPr lang="he-IL" sz="2400" b="0" baseline="0" dirty="0">
                          <a:cs typeface="+mn-cs"/>
                        </a:rPr>
                        <a:t> </a:t>
                      </a:r>
                      <a:endParaRPr lang="en-US" sz="2400" b="0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7">
            <a:extLst>
              <a:ext uri="{FF2B5EF4-FFF2-40B4-BE49-F238E27FC236}">
                <a16:creationId xmlns:a16="http://schemas.microsoft.com/office/drawing/2014/main" id="{E19D2CF8-EFD8-4BA2-B120-73C56CF94E6B}"/>
              </a:ext>
            </a:extLst>
          </p:cNvPr>
          <p:cNvSpPr/>
          <p:nvPr/>
        </p:nvSpPr>
        <p:spPr>
          <a:xfrm>
            <a:off x="929726" y="2285201"/>
            <a:ext cx="10552603" cy="163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he-IL" sz="2400" b="1" u="sng" dirty="0">
                <a:latin typeface="David" pitchFamily="34" charset="-79"/>
              </a:rPr>
              <a:t>ביצוע הפקודה:</a:t>
            </a:r>
            <a:endParaRPr lang="en-US" sz="2400" b="1" u="sng" dirty="0">
              <a:latin typeface="David" pitchFamily="34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>
                <a:latin typeface="David" pitchFamily="34" charset="-79"/>
              </a:rPr>
              <a:t>הנתון שנמצא בראש המחסנית </a:t>
            </a:r>
            <a:r>
              <a:rPr lang="he-IL" sz="2800" dirty="0">
                <a:solidFill>
                  <a:srgbClr val="002060"/>
                </a:solidFill>
                <a:latin typeface="Varela Round" pitchFamily="2" charset="-79"/>
                <a:ea typeface="+mj-ea"/>
                <a:cs typeface="Varela Round" panose="00000500000000000000" pitchFamily="2" charset="-79"/>
              </a:rPr>
              <a:t>(</a:t>
            </a:r>
            <a:r>
              <a:rPr lang="en-US" sz="2400" dirty="0" err="1">
                <a:solidFill>
                  <a:srgbClr val="002060"/>
                </a:solidFill>
                <a:latin typeface="Varela Round" pitchFamily="2" charset="-79"/>
                <a:ea typeface="+mj-ea"/>
                <a:cs typeface="Varela Round" panose="00000500000000000000" pitchFamily="2" charset="-79"/>
              </a:rPr>
              <a:t>ss:sp</a:t>
            </a:r>
            <a:r>
              <a:rPr lang="he-IL" sz="2800" dirty="0">
                <a:solidFill>
                  <a:srgbClr val="002060"/>
                </a:solidFill>
                <a:latin typeface="Varela Round" pitchFamily="2" charset="-79"/>
                <a:ea typeface="+mj-ea"/>
                <a:cs typeface="Varela Round" panose="00000500000000000000" pitchFamily="2" charset="-79"/>
              </a:rPr>
              <a:t>) </a:t>
            </a:r>
            <a:r>
              <a:rPr lang="he-IL" sz="2400" dirty="0">
                <a:latin typeface="David" pitchFamily="34" charset="-79"/>
              </a:rPr>
              <a:t>יועתק לאופרנד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>
                <a:latin typeface="David" pitchFamily="34" charset="-79"/>
              </a:rPr>
              <a:t>ערכו </a:t>
            </a:r>
            <a:r>
              <a:rPr lang="he-IL" sz="2400" dirty="0">
                <a:solidFill>
                  <a:srgbClr val="002060"/>
                </a:solidFill>
                <a:latin typeface="Varela Round" pitchFamily="2" charset="-79"/>
                <a:ea typeface="+mj-ea"/>
                <a:cs typeface="Varela Round" panose="00000500000000000000" pitchFamily="2" charset="-79"/>
              </a:rPr>
              <a:t>של </a:t>
            </a:r>
            <a:r>
              <a:rPr lang="en-US" sz="2400" dirty="0" err="1">
                <a:solidFill>
                  <a:srgbClr val="002060"/>
                </a:solidFill>
                <a:latin typeface="Varela Round" pitchFamily="2" charset="-79"/>
                <a:ea typeface="+mj-ea"/>
                <a:cs typeface="Varela Round" panose="00000500000000000000" pitchFamily="2" charset="-79"/>
              </a:rPr>
              <a:t>sp</a:t>
            </a:r>
            <a:r>
              <a:rPr lang="en-US" sz="2400" dirty="0">
                <a:solidFill>
                  <a:srgbClr val="002060"/>
                </a:solidFill>
                <a:latin typeface="Varela Round" pitchFamily="2" charset="-79"/>
                <a:ea typeface="+mj-ea"/>
                <a:cs typeface="Varela Round" panose="00000500000000000000" pitchFamily="2" charset="-79"/>
              </a:rPr>
              <a:t> </a:t>
            </a:r>
            <a:r>
              <a:rPr lang="he-IL" sz="2400" dirty="0">
                <a:solidFill>
                  <a:srgbClr val="002060"/>
                </a:solidFill>
                <a:latin typeface="Varela Round" pitchFamily="2" charset="-79"/>
                <a:ea typeface="+mj-ea"/>
                <a:cs typeface="Varela Round" panose="00000500000000000000" pitchFamily="2" charset="-79"/>
              </a:rPr>
              <a:t> </a:t>
            </a:r>
            <a:r>
              <a:rPr lang="he-IL" sz="2400" dirty="0">
                <a:latin typeface="David" pitchFamily="34" charset="-79"/>
              </a:rPr>
              <a:t>עולה ב- 2:    </a:t>
            </a:r>
            <a:r>
              <a:rPr lang="en-US" sz="2400" dirty="0" err="1">
                <a:solidFill>
                  <a:srgbClr val="002060"/>
                </a:solidFill>
                <a:latin typeface="Varela Round" pitchFamily="2" charset="-79"/>
                <a:ea typeface="+mj-ea"/>
                <a:cs typeface="Varela Round" panose="00000500000000000000" pitchFamily="2" charset="-79"/>
              </a:rPr>
              <a:t>sp</a:t>
            </a:r>
            <a:r>
              <a:rPr lang="en-US" sz="2400" dirty="0">
                <a:solidFill>
                  <a:srgbClr val="002060"/>
                </a:solidFill>
                <a:latin typeface="Varela Round" pitchFamily="2" charset="-79"/>
                <a:ea typeface="+mj-ea"/>
                <a:cs typeface="Varela Round" panose="00000500000000000000" pitchFamily="2" charset="-79"/>
              </a:rPr>
              <a:t> = sp+2</a:t>
            </a:r>
            <a:endParaRPr lang="he-IL" sz="2400" dirty="0">
              <a:solidFill>
                <a:srgbClr val="002060"/>
              </a:solidFill>
              <a:latin typeface="Varela Round" pitchFamily="2" charset="-79"/>
              <a:ea typeface="+mj-ea"/>
              <a:cs typeface="Varela Round" panose="00000500000000000000" pitchFamily="2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  <a:latin typeface="Varela Round" pitchFamily="2" charset="-79"/>
              <a:ea typeface="+mj-ea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5407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600" b="0" dirty="0">
                <a:ea typeface="+mn-ea"/>
              </a:rPr>
              <a:t>מה</a:t>
            </a:r>
            <a:r>
              <a:rPr lang="he-IL" dirty="0"/>
              <a:t> נלמד היום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idx="1"/>
          </p:nvPr>
        </p:nvSpPr>
        <p:spPr>
          <a:xfrm>
            <a:off x="1174347" y="1026315"/>
            <a:ext cx="8676921" cy="4611559"/>
          </a:xfrm>
        </p:spPr>
        <p:txBody>
          <a:bodyPr>
            <a:normAutofit/>
          </a:bodyPr>
          <a:lstStyle/>
          <a:p>
            <a:r>
              <a:rPr lang="he-IL" sz="2800" dirty="0">
                <a:sym typeface="Varela Round"/>
              </a:rPr>
              <a:t>נמשיך להתקדם עם הפקודות:</a:t>
            </a:r>
          </a:p>
          <a:p>
            <a:pPr lvl="1"/>
            <a:r>
              <a:rPr lang="he-IL" sz="2800" dirty="0">
                <a:sym typeface="Varela Round"/>
              </a:rPr>
              <a:t>פקודת  לולאה - </a:t>
            </a:r>
            <a:r>
              <a:rPr lang="en-US" sz="2800" dirty="0">
                <a:sym typeface="Varela Round"/>
              </a:rPr>
              <a:t>loop</a:t>
            </a:r>
            <a:endParaRPr lang="he-IL" sz="2800" dirty="0">
              <a:sym typeface="Varela Round"/>
            </a:endParaRPr>
          </a:p>
          <a:p>
            <a:pPr lvl="1"/>
            <a:r>
              <a:rPr lang="he-IL" sz="2800" dirty="0">
                <a:sym typeface="Varela Round"/>
              </a:rPr>
              <a:t>מעקב אחר לולאה ב-</a:t>
            </a:r>
            <a:r>
              <a:rPr lang="en-US" sz="2800" dirty="0">
                <a:sym typeface="Varela Round"/>
              </a:rPr>
              <a:t>debugger</a:t>
            </a:r>
            <a:endParaRPr lang="he-IL" sz="2800" dirty="0">
              <a:sym typeface="Varela Round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58C303-E198-483E-A262-922AC5C18CB4}"/>
              </a:ext>
            </a:extLst>
          </p:cNvPr>
          <p:cNvSpPr/>
          <p:nvPr/>
        </p:nvSpPr>
        <p:spPr>
          <a:xfrm>
            <a:off x="12281852" y="0"/>
            <a:ext cx="2150428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פרטו בשקופית זו את נושאי הלימוד של השיעור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1" name="תמונה 6">
            <a:extLst>
              <a:ext uri="{FF2B5EF4-FFF2-40B4-BE49-F238E27FC236}">
                <a16:creationId xmlns:a16="http://schemas.microsoft.com/office/drawing/2014/main" id="{4624FD21-30AE-4F7B-A39B-D700F2C9A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82" y="2054228"/>
            <a:ext cx="3401198" cy="226746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85C0CE-B596-4C92-8A93-570FCAAEE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534400" y="1032312"/>
            <a:ext cx="3447126" cy="4062435"/>
          </a:xfrm>
        </p:spPr>
        <p:txBody>
          <a:bodyPr/>
          <a:lstStyle/>
          <a:p>
            <a:r>
              <a:rPr lang="he-IL" dirty="0"/>
              <a:t>נתונה המחסנית שהשתמשנו בה קודם:</a:t>
            </a:r>
          </a:p>
          <a:p>
            <a:r>
              <a:rPr lang="he-IL" dirty="0"/>
              <a:t>מבצעים </a:t>
            </a:r>
            <a:r>
              <a:rPr lang="en-US" dirty="0"/>
              <a:t>pop SI</a:t>
            </a:r>
            <a:r>
              <a:rPr lang="he-IL" dirty="0"/>
              <a:t> </a:t>
            </a:r>
            <a:endParaRPr lang="en-US" dirty="0"/>
          </a:p>
          <a:p>
            <a:r>
              <a:rPr lang="he-IL" dirty="0"/>
              <a:t>מה יהיה המצב לאחר הפקודה?</a:t>
            </a:r>
          </a:p>
          <a:p>
            <a:endParaRPr lang="he-IL" dirty="0"/>
          </a:p>
          <a:p>
            <a:r>
              <a:rPr lang="en-US" dirty="0"/>
              <a:t>SI = 0CCDDh</a:t>
            </a:r>
          </a:p>
          <a:p>
            <a:r>
              <a:rPr lang="en-US" dirty="0" err="1"/>
              <a:t>sp</a:t>
            </a:r>
            <a:r>
              <a:rPr lang="en-US" dirty="0"/>
              <a:t>= 0FEh</a:t>
            </a:r>
            <a:endParaRPr lang="en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DB2120-0771-451B-BBFB-07AAC164A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דוגמה</a:t>
            </a:r>
            <a:endParaRPr lang="en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6A2CF0-041B-40B3-AE9D-176305557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3788183" cy="45233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66FBC8-301A-4848-9871-4A6FBB1C3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641" y="1422400"/>
            <a:ext cx="3734569" cy="439639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9FF1015-7CCE-46C0-9257-9E9B57692D49}"/>
              </a:ext>
            </a:extLst>
          </p:cNvPr>
          <p:cNvCxnSpPr>
            <a:cxnSpLocks/>
          </p:cNvCxnSpPr>
          <p:nvPr/>
        </p:nvCxnSpPr>
        <p:spPr>
          <a:xfrm>
            <a:off x="3035300" y="3752850"/>
            <a:ext cx="867341" cy="0"/>
          </a:xfrm>
          <a:prstGeom prst="straightConnector1">
            <a:avLst/>
          </a:prstGeom>
          <a:ln w="12382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69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897" y="167434"/>
            <a:ext cx="9802206" cy="720000"/>
          </a:xfrm>
        </p:spPr>
        <p:txBody>
          <a:bodyPr/>
          <a:lstStyle/>
          <a:p>
            <a:r>
              <a:rPr lang="he-IL" dirty="0"/>
              <a:t>דוגמא לשימוש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D63410B8-BB1D-4ADB-BC21-E6E64CC36A27}"/>
              </a:ext>
            </a:extLst>
          </p:cNvPr>
          <p:cNvSpPr/>
          <p:nvPr/>
        </p:nvSpPr>
        <p:spPr>
          <a:xfrm>
            <a:off x="1581149" y="1156141"/>
            <a:ext cx="941595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he-IL" sz="2400" dirty="0">
                <a:latin typeface="David" pitchFamily="34" charset="-79"/>
              </a:rPr>
              <a:t>התכנית הבאה מחליפה בין תכנם של </a:t>
            </a:r>
            <a:r>
              <a:rPr lang="en-US" sz="2000" b="1" dirty="0"/>
              <a:t>AX</a:t>
            </a:r>
            <a:r>
              <a:rPr lang="he-IL" sz="2400" dirty="0">
                <a:latin typeface="David" pitchFamily="34" charset="-79"/>
              </a:rPr>
              <a:t> ו- </a:t>
            </a:r>
            <a:r>
              <a:rPr lang="en-US" sz="2000" b="1" dirty="0"/>
              <a:t>BX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1920F7F0-B419-4CE0-A24D-4B66025E2FE6}"/>
              </a:ext>
            </a:extLst>
          </p:cNvPr>
          <p:cNvSpPr/>
          <p:nvPr/>
        </p:nvSpPr>
        <p:spPr>
          <a:xfrm>
            <a:off x="5207136" y="2105561"/>
            <a:ext cx="1696096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en-US" sz="2000" b="1" dirty="0"/>
              <a:t>PUSH AX</a:t>
            </a:r>
          </a:p>
          <a:p>
            <a:pPr algn="l" rtl="0">
              <a:defRPr/>
            </a:pPr>
            <a:r>
              <a:rPr lang="en-US" sz="2000" b="1" dirty="0"/>
              <a:t>PUSH BX</a:t>
            </a:r>
          </a:p>
          <a:p>
            <a:pPr algn="l" rtl="0">
              <a:defRPr/>
            </a:pPr>
            <a:r>
              <a:rPr lang="en-US" sz="2000" b="1" dirty="0"/>
              <a:t>POP AX</a:t>
            </a:r>
          </a:p>
          <a:p>
            <a:pPr algn="l" rtl="0">
              <a:defRPr/>
            </a:pPr>
            <a:r>
              <a:rPr lang="en-US" sz="2000" b="1" dirty="0"/>
              <a:t>POP BX</a:t>
            </a:r>
          </a:p>
        </p:txBody>
      </p:sp>
      <p:pic>
        <p:nvPicPr>
          <p:cNvPr id="6" name="Picture 2" descr="http://shaytavor.com/wp-content/uploads/swap.jpg">
            <a:extLst>
              <a:ext uri="{FF2B5EF4-FFF2-40B4-BE49-F238E27FC236}">
                <a16:creationId xmlns:a16="http://schemas.microsoft.com/office/drawing/2014/main" id="{2F1CD113-9C6C-44B7-9508-2CBE80E5E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044" y="3566380"/>
            <a:ext cx="3668280" cy="183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6366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21BF50-B563-4FD3-9E66-43C820A8E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18912"/>
            <a:ext cx="3721100" cy="67390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05A22A-7B60-4414-BDFC-C0F88C4A7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545" y="669074"/>
            <a:ext cx="7349398" cy="45555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CE4EC8-26DB-4F3C-9007-6C0ED90CD058}"/>
              </a:ext>
            </a:extLst>
          </p:cNvPr>
          <p:cNvSpPr txBox="1"/>
          <p:nvPr/>
        </p:nvSpPr>
        <p:spPr>
          <a:xfrm>
            <a:off x="11290300" y="2749729"/>
            <a:ext cx="7493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sp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ss</a:t>
            </a:r>
          </a:p>
          <a:p>
            <a:endParaRPr lang="en-IL" sz="28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BFB1DA-16EA-4391-BF51-DC1CC0C41144}"/>
              </a:ext>
            </a:extLst>
          </p:cNvPr>
          <p:cNvCxnSpPr>
            <a:cxnSpLocks/>
          </p:cNvCxnSpPr>
          <p:nvPr/>
        </p:nvCxnSpPr>
        <p:spPr>
          <a:xfrm flipH="1" flipV="1">
            <a:off x="10147300" y="2749729"/>
            <a:ext cx="1244600" cy="26172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3504CF7-287F-4FFB-A003-551006DC62BF}"/>
              </a:ext>
            </a:extLst>
          </p:cNvPr>
          <p:cNvCxnSpPr>
            <a:cxnSpLocks/>
          </p:cNvCxnSpPr>
          <p:nvPr/>
        </p:nvCxnSpPr>
        <p:spPr>
          <a:xfrm flipH="1" flipV="1">
            <a:off x="10147300" y="3429000"/>
            <a:ext cx="1397000" cy="43180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2B3EBE5-692A-4188-ACCD-34F1674E05D2}"/>
              </a:ext>
            </a:extLst>
          </p:cNvPr>
          <p:cNvSpPr/>
          <p:nvPr/>
        </p:nvSpPr>
        <p:spPr>
          <a:xfrm>
            <a:off x="9156700" y="4606694"/>
            <a:ext cx="1587500" cy="61790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E5E2E7C-22F4-45DA-BC3F-429F4015B3D8}"/>
              </a:ext>
            </a:extLst>
          </p:cNvPr>
          <p:cNvCxnSpPr>
            <a:cxnSpLocks/>
          </p:cNvCxnSpPr>
          <p:nvPr/>
        </p:nvCxnSpPr>
        <p:spPr>
          <a:xfrm flipV="1">
            <a:off x="6583687" y="5130800"/>
            <a:ext cx="3208013" cy="8128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4D461DD-4B88-4BC0-93E7-6CF2AB549DA6}"/>
              </a:ext>
            </a:extLst>
          </p:cNvPr>
          <p:cNvSpPr txBox="1"/>
          <p:nvPr/>
        </p:nvSpPr>
        <p:spPr>
          <a:xfrm>
            <a:off x="3865887" y="5829300"/>
            <a:ext cx="2585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Sp</a:t>
            </a:r>
            <a:endParaRPr lang="en-US" dirty="0"/>
          </a:p>
          <a:p>
            <a:r>
              <a:rPr lang="he-IL" dirty="0"/>
              <a:t>הנתון בראש המחסנית</a:t>
            </a:r>
            <a:endParaRPr lang="en-IL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03846A2-FD1B-40FB-8B5B-BB4643B3ACE0}"/>
              </a:ext>
            </a:extLst>
          </p:cNvPr>
          <p:cNvCxnSpPr>
            <a:cxnSpLocks/>
          </p:cNvCxnSpPr>
          <p:nvPr/>
        </p:nvCxnSpPr>
        <p:spPr>
          <a:xfrm flipV="1">
            <a:off x="6443987" y="5130800"/>
            <a:ext cx="4160513" cy="11811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BE156678-365D-4592-A857-78F31E08CD05}"/>
              </a:ext>
            </a:extLst>
          </p:cNvPr>
          <p:cNvSpPr/>
          <p:nvPr/>
        </p:nvSpPr>
        <p:spPr>
          <a:xfrm>
            <a:off x="6324292" y="1475678"/>
            <a:ext cx="1765300" cy="533401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60A843F-8F4F-4299-AF52-CD97BBC99A0F}"/>
              </a:ext>
            </a:extLst>
          </p:cNvPr>
          <p:cNvSpPr/>
          <p:nvPr/>
        </p:nvSpPr>
        <p:spPr>
          <a:xfrm>
            <a:off x="9055100" y="1029324"/>
            <a:ext cx="1244600" cy="533401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5335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animBg="1"/>
      <p:bldP spid="21" grpId="0"/>
      <p:bldP spid="28" grpId="0" animBg="1"/>
      <p:bldP spid="2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2C7340-82A0-4B2E-87B2-041559A5B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620" y="954649"/>
            <a:ext cx="7027080" cy="4383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21BF50-B563-4FD3-9E66-43C820A8E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118912"/>
            <a:ext cx="3721100" cy="67390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CE4EC8-26DB-4F3C-9007-6C0ED90CD058}"/>
              </a:ext>
            </a:extLst>
          </p:cNvPr>
          <p:cNvSpPr txBox="1"/>
          <p:nvPr/>
        </p:nvSpPr>
        <p:spPr>
          <a:xfrm>
            <a:off x="11290300" y="2749729"/>
            <a:ext cx="7493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sp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ss</a:t>
            </a:r>
          </a:p>
          <a:p>
            <a:endParaRPr lang="en-IL" sz="28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BFB1DA-16EA-4391-BF51-DC1CC0C41144}"/>
              </a:ext>
            </a:extLst>
          </p:cNvPr>
          <p:cNvCxnSpPr>
            <a:cxnSpLocks/>
          </p:cNvCxnSpPr>
          <p:nvPr/>
        </p:nvCxnSpPr>
        <p:spPr>
          <a:xfrm flipH="1" flipV="1">
            <a:off x="10147300" y="2908300"/>
            <a:ext cx="1244600" cy="1143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3504CF7-287F-4FFB-A003-551006DC62BF}"/>
              </a:ext>
            </a:extLst>
          </p:cNvPr>
          <p:cNvCxnSpPr>
            <a:cxnSpLocks/>
          </p:cNvCxnSpPr>
          <p:nvPr/>
        </p:nvCxnSpPr>
        <p:spPr>
          <a:xfrm flipH="1" flipV="1">
            <a:off x="10147300" y="3513855"/>
            <a:ext cx="1397000" cy="34694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2B3EBE5-692A-4188-ACCD-34F1674E05D2}"/>
              </a:ext>
            </a:extLst>
          </p:cNvPr>
          <p:cNvSpPr/>
          <p:nvPr/>
        </p:nvSpPr>
        <p:spPr>
          <a:xfrm>
            <a:off x="9156700" y="4673600"/>
            <a:ext cx="1587500" cy="61790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E5E2E7C-22F4-45DA-BC3F-429F4015B3D8}"/>
              </a:ext>
            </a:extLst>
          </p:cNvPr>
          <p:cNvCxnSpPr>
            <a:cxnSpLocks/>
          </p:cNvCxnSpPr>
          <p:nvPr/>
        </p:nvCxnSpPr>
        <p:spPr>
          <a:xfrm flipV="1">
            <a:off x="6583687" y="5130800"/>
            <a:ext cx="3208013" cy="8128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4D461DD-4B88-4BC0-93E7-6CF2AB549DA6}"/>
              </a:ext>
            </a:extLst>
          </p:cNvPr>
          <p:cNvSpPr txBox="1"/>
          <p:nvPr/>
        </p:nvSpPr>
        <p:spPr>
          <a:xfrm>
            <a:off x="3865887" y="5829300"/>
            <a:ext cx="2585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Sp</a:t>
            </a:r>
            <a:endParaRPr lang="en-US" dirty="0"/>
          </a:p>
          <a:p>
            <a:r>
              <a:rPr lang="he-IL" dirty="0"/>
              <a:t>הנתון בראש המחסנית</a:t>
            </a:r>
            <a:endParaRPr lang="en-IL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03846A2-FD1B-40FB-8B5B-BB4643B3ACE0}"/>
              </a:ext>
            </a:extLst>
          </p:cNvPr>
          <p:cNvCxnSpPr>
            <a:cxnSpLocks/>
          </p:cNvCxnSpPr>
          <p:nvPr/>
        </p:nvCxnSpPr>
        <p:spPr>
          <a:xfrm flipV="1">
            <a:off x="6443987" y="5130800"/>
            <a:ext cx="4160513" cy="11811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5A80CF7F-D75B-4476-8CE2-A91F730AB4E4}"/>
              </a:ext>
            </a:extLst>
          </p:cNvPr>
          <p:cNvSpPr/>
          <p:nvPr/>
        </p:nvSpPr>
        <p:spPr>
          <a:xfrm>
            <a:off x="6413500" y="2159001"/>
            <a:ext cx="1371600" cy="2667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6358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BAA898-EDA5-44BE-8EB1-0DB13CE54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0" y="251780"/>
            <a:ext cx="7430736" cy="51103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21BF50-B563-4FD3-9E66-43C820A8E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118912"/>
            <a:ext cx="3721100" cy="67390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CE4EC8-26DB-4F3C-9007-6C0ED90CD058}"/>
              </a:ext>
            </a:extLst>
          </p:cNvPr>
          <p:cNvSpPr txBox="1"/>
          <p:nvPr/>
        </p:nvSpPr>
        <p:spPr>
          <a:xfrm>
            <a:off x="11290300" y="2749729"/>
            <a:ext cx="7493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sp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ss</a:t>
            </a:r>
          </a:p>
          <a:p>
            <a:endParaRPr lang="en-IL" sz="28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BFB1DA-16EA-4391-BF51-DC1CC0C41144}"/>
              </a:ext>
            </a:extLst>
          </p:cNvPr>
          <p:cNvCxnSpPr>
            <a:cxnSpLocks/>
          </p:cNvCxnSpPr>
          <p:nvPr/>
        </p:nvCxnSpPr>
        <p:spPr>
          <a:xfrm flipH="1" flipV="1">
            <a:off x="10147300" y="2908300"/>
            <a:ext cx="1244600" cy="1143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3504CF7-287F-4FFB-A003-551006DC62BF}"/>
              </a:ext>
            </a:extLst>
          </p:cNvPr>
          <p:cNvCxnSpPr>
            <a:cxnSpLocks/>
          </p:cNvCxnSpPr>
          <p:nvPr/>
        </p:nvCxnSpPr>
        <p:spPr>
          <a:xfrm flipH="1" flipV="1">
            <a:off x="10147300" y="3513855"/>
            <a:ext cx="1397000" cy="34694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2B3EBE5-692A-4188-ACCD-34F1674E05D2}"/>
              </a:ext>
            </a:extLst>
          </p:cNvPr>
          <p:cNvSpPr/>
          <p:nvPr/>
        </p:nvSpPr>
        <p:spPr>
          <a:xfrm>
            <a:off x="9156700" y="4673600"/>
            <a:ext cx="1587500" cy="61790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E5E2E7C-22F4-45DA-BC3F-429F4015B3D8}"/>
              </a:ext>
            </a:extLst>
          </p:cNvPr>
          <p:cNvCxnSpPr>
            <a:cxnSpLocks/>
          </p:cNvCxnSpPr>
          <p:nvPr/>
        </p:nvCxnSpPr>
        <p:spPr>
          <a:xfrm flipV="1">
            <a:off x="6583687" y="5130800"/>
            <a:ext cx="3208013" cy="8128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4D461DD-4B88-4BC0-93E7-6CF2AB549DA6}"/>
              </a:ext>
            </a:extLst>
          </p:cNvPr>
          <p:cNvSpPr txBox="1"/>
          <p:nvPr/>
        </p:nvSpPr>
        <p:spPr>
          <a:xfrm>
            <a:off x="3865887" y="5829300"/>
            <a:ext cx="2585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Sp</a:t>
            </a:r>
            <a:endParaRPr lang="en-US" dirty="0"/>
          </a:p>
          <a:p>
            <a:r>
              <a:rPr lang="he-IL" dirty="0"/>
              <a:t>הנתון בראש המחסנית</a:t>
            </a:r>
            <a:endParaRPr lang="en-IL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03846A2-FD1B-40FB-8B5B-BB4643B3ACE0}"/>
              </a:ext>
            </a:extLst>
          </p:cNvPr>
          <p:cNvCxnSpPr>
            <a:cxnSpLocks/>
          </p:cNvCxnSpPr>
          <p:nvPr/>
        </p:nvCxnSpPr>
        <p:spPr>
          <a:xfrm flipV="1">
            <a:off x="6443987" y="5130800"/>
            <a:ext cx="4160513" cy="11811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5A80CF7F-D75B-4476-8CE2-A91F730AB4E4}"/>
              </a:ext>
            </a:extLst>
          </p:cNvPr>
          <p:cNvSpPr/>
          <p:nvPr/>
        </p:nvSpPr>
        <p:spPr>
          <a:xfrm>
            <a:off x="6413500" y="2324101"/>
            <a:ext cx="1371600" cy="2667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5700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5C4CD1C-9402-4589-831D-12233F326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186" y="368300"/>
            <a:ext cx="7198726" cy="4914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21BF50-B563-4FD3-9E66-43C820A8E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118912"/>
            <a:ext cx="3721100" cy="67390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CE4EC8-26DB-4F3C-9007-6C0ED90CD058}"/>
              </a:ext>
            </a:extLst>
          </p:cNvPr>
          <p:cNvSpPr txBox="1"/>
          <p:nvPr/>
        </p:nvSpPr>
        <p:spPr>
          <a:xfrm>
            <a:off x="11290300" y="2749729"/>
            <a:ext cx="7493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sp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ss</a:t>
            </a:r>
          </a:p>
          <a:p>
            <a:endParaRPr lang="en-IL" sz="28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BFB1DA-16EA-4391-BF51-DC1CC0C41144}"/>
              </a:ext>
            </a:extLst>
          </p:cNvPr>
          <p:cNvCxnSpPr>
            <a:cxnSpLocks/>
          </p:cNvCxnSpPr>
          <p:nvPr/>
        </p:nvCxnSpPr>
        <p:spPr>
          <a:xfrm flipH="1" flipV="1">
            <a:off x="10147300" y="2908300"/>
            <a:ext cx="1244600" cy="1143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3504CF7-287F-4FFB-A003-551006DC62BF}"/>
              </a:ext>
            </a:extLst>
          </p:cNvPr>
          <p:cNvCxnSpPr>
            <a:cxnSpLocks/>
          </p:cNvCxnSpPr>
          <p:nvPr/>
        </p:nvCxnSpPr>
        <p:spPr>
          <a:xfrm flipH="1" flipV="1">
            <a:off x="10147300" y="3513855"/>
            <a:ext cx="1397000" cy="34694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2B3EBE5-692A-4188-ACCD-34F1674E05D2}"/>
              </a:ext>
            </a:extLst>
          </p:cNvPr>
          <p:cNvSpPr/>
          <p:nvPr/>
        </p:nvSpPr>
        <p:spPr>
          <a:xfrm>
            <a:off x="9156700" y="4673600"/>
            <a:ext cx="1587500" cy="61790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E5E2E7C-22F4-45DA-BC3F-429F4015B3D8}"/>
              </a:ext>
            </a:extLst>
          </p:cNvPr>
          <p:cNvCxnSpPr>
            <a:cxnSpLocks/>
          </p:cNvCxnSpPr>
          <p:nvPr/>
        </p:nvCxnSpPr>
        <p:spPr>
          <a:xfrm flipV="1">
            <a:off x="6583687" y="5130800"/>
            <a:ext cx="3208013" cy="8128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4D461DD-4B88-4BC0-93E7-6CF2AB549DA6}"/>
              </a:ext>
            </a:extLst>
          </p:cNvPr>
          <p:cNvSpPr txBox="1"/>
          <p:nvPr/>
        </p:nvSpPr>
        <p:spPr>
          <a:xfrm>
            <a:off x="3865887" y="5829300"/>
            <a:ext cx="2585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Sp</a:t>
            </a:r>
            <a:endParaRPr lang="en-US" dirty="0"/>
          </a:p>
          <a:p>
            <a:r>
              <a:rPr lang="he-IL" dirty="0"/>
              <a:t>הנתון בראש המחסנית</a:t>
            </a:r>
            <a:endParaRPr lang="en-IL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03846A2-FD1B-40FB-8B5B-BB4643B3ACE0}"/>
              </a:ext>
            </a:extLst>
          </p:cNvPr>
          <p:cNvCxnSpPr>
            <a:cxnSpLocks/>
          </p:cNvCxnSpPr>
          <p:nvPr/>
        </p:nvCxnSpPr>
        <p:spPr>
          <a:xfrm flipV="1">
            <a:off x="6443987" y="5130800"/>
            <a:ext cx="4160513" cy="11811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25805CF-BB09-4062-9910-12006AC45837}"/>
              </a:ext>
            </a:extLst>
          </p:cNvPr>
          <p:cNvSpPr/>
          <p:nvPr/>
        </p:nvSpPr>
        <p:spPr>
          <a:xfrm>
            <a:off x="6413500" y="2559050"/>
            <a:ext cx="1371600" cy="2667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757724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EA09E0-501B-4884-8AFE-6F9EB2CDC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618" y="530147"/>
            <a:ext cx="6929482" cy="48519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21BF50-B563-4FD3-9E66-43C820A8E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118912"/>
            <a:ext cx="3721100" cy="67390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CE4EC8-26DB-4F3C-9007-6C0ED90CD058}"/>
              </a:ext>
            </a:extLst>
          </p:cNvPr>
          <p:cNvSpPr txBox="1"/>
          <p:nvPr/>
        </p:nvSpPr>
        <p:spPr>
          <a:xfrm>
            <a:off x="11290300" y="2749729"/>
            <a:ext cx="7493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sp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ss</a:t>
            </a:r>
          </a:p>
          <a:p>
            <a:endParaRPr lang="en-IL" sz="28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BFB1DA-16EA-4391-BF51-DC1CC0C41144}"/>
              </a:ext>
            </a:extLst>
          </p:cNvPr>
          <p:cNvCxnSpPr>
            <a:cxnSpLocks/>
          </p:cNvCxnSpPr>
          <p:nvPr/>
        </p:nvCxnSpPr>
        <p:spPr>
          <a:xfrm flipH="1" flipV="1">
            <a:off x="10147300" y="2908300"/>
            <a:ext cx="1244600" cy="1143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3504CF7-287F-4FFB-A003-551006DC62BF}"/>
              </a:ext>
            </a:extLst>
          </p:cNvPr>
          <p:cNvCxnSpPr>
            <a:cxnSpLocks/>
          </p:cNvCxnSpPr>
          <p:nvPr/>
        </p:nvCxnSpPr>
        <p:spPr>
          <a:xfrm flipH="1" flipV="1">
            <a:off x="10147300" y="3513855"/>
            <a:ext cx="1397000" cy="34694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2B3EBE5-692A-4188-ACCD-34F1674E05D2}"/>
              </a:ext>
            </a:extLst>
          </p:cNvPr>
          <p:cNvSpPr/>
          <p:nvPr/>
        </p:nvSpPr>
        <p:spPr>
          <a:xfrm>
            <a:off x="9156700" y="4673600"/>
            <a:ext cx="1587500" cy="61790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E5E2E7C-22F4-45DA-BC3F-429F4015B3D8}"/>
              </a:ext>
            </a:extLst>
          </p:cNvPr>
          <p:cNvCxnSpPr>
            <a:cxnSpLocks/>
          </p:cNvCxnSpPr>
          <p:nvPr/>
        </p:nvCxnSpPr>
        <p:spPr>
          <a:xfrm flipV="1">
            <a:off x="6583687" y="5130800"/>
            <a:ext cx="3208013" cy="8128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4D461DD-4B88-4BC0-93E7-6CF2AB549DA6}"/>
              </a:ext>
            </a:extLst>
          </p:cNvPr>
          <p:cNvSpPr txBox="1"/>
          <p:nvPr/>
        </p:nvSpPr>
        <p:spPr>
          <a:xfrm>
            <a:off x="3865887" y="5829300"/>
            <a:ext cx="2585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Sp</a:t>
            </a:r>
            <a:endParaRPr lang="en-US" dirty="0"/>
          </a:p>
          <a:p>
            <a:r>
              <a:rPr lang="he-IL" dirty="0"/>
              <a:t>הנתון בראש המחסנית</a:t>
            </a:r>
            <a:endParaRPr lang="en-IL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03846A2-FD1B-40FB-8B5B-BB4643B3ACE0}"/>
              </a:ext>
            </a:extLst>
          </p:cNvPr>
          <p:cNvCxnSpPr>
            <a:cxnSpLocks/>
          </p:cNvCxnSpPr>
          <p:nvPr/>
        </p:nvCxnSpPr>
        <p:spPr>
          <a:xfrm flipV="1">
            <a:off x="6443987" y="5130800"/>
            <a:ext cx="4160513" cy="11811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25805CF-BB09-4062-9910-12006AC45837}"/>
              </a:ext>
            </a:extLst>
          </p:cNvPr>
          <p:cNvSpPr/>
          <p:nvPr/>
        </p:nvSpPr>
        <p:spPr>
          <a:xfrm>
            <a:off x="6413500" y="2844801"/>
            <a:ext cx="1371600" cy="2667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8C92CE-884F-4B0B-B4AF-89A7F9BDC0E5}"/>
              </a:ext>
            </a:extLst>
          </p:cNvPr>
          <p:cNvSpPr/>
          <p:nvPr/>
        </p:nvSpPr>
        <p:spPr>
          <a:xfrm>
            <a:off x="9055100" y="1371601"/>
            <a:ext cx="1371600" cy="492574"/>
          </a:xfrm>
          <a:prstGeom prst="rect">
            <a:avLst/>
          </a:prstGeom>
          <a:noFill/>
          <a:ln w="63500" cap="sq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155910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כותרת 1">
            <a:extLst>
              <a:ext uri="{FF2B5EF4-FFF2-40B4-BE49-F238E27FC236}">
                <a16:creationId xmlns:a16="http://schemas.microsoft.com/office/drawing/2014/main" id="{08935DFB-448F-47EE-AD43-19E6BC2D5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258" y="278946"/>
            <a:ext cx="9802206" cy="720000"/>
          </a:xfrm>
        </p:spPr>
        <p:txBody>
          <a:bodyPr/>
          <a:lstStyle/>
          <a:p>
            <a:r>
              <a:rPr lang="he-IL" dirty="0"/>
              <a:t>טיפ – פקודת </a:t>
            </a:r>
            <a:r>
              <a:rPr lang="en-US" dirty="0" err="1"/>
              <a:t>xchg</a:t>
            </a:r>
            <a:endParaRPr lang="he-IL" dirty="0"/>
          </a:p>
        </p:txBody>
      </p:sp>
      <p:sp>
        <p:nvSpPr>
          <p:cNvPr id="2" name="Rectangle 19">
            <a:extLst>
              <a:ext uri="{FF2B5EF4-FFF2-40B4-BE49-F238E27FC236}">
                <a16:creationId xmlns:a16="http://schemas.microsoft.com/office/drawing/2014/main" id="{29F1F32F-200F-4164-9F6F-AA688AD04115}"/>
              </a:ext>
            </a:extLst>
          </p:cNvPr>
          <p:cNvSpPr/>
          <p:nvPr/>
        </p:nvSpPr>
        <p:spPr>
          <a:xfrm>
            <a:off x="3768005" y="2054458"/>
            <a:ext cx="1696096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en-US" sz="2000" b="1" dirty="0"/>
              <a:t>PUSH AX</a:t>
            </a:r>
          </a:p>
          <a:p>
            <a:pPr algn="l" rtl="0">
              <a:defRPr/>
            </a:pPr>
            <a:r>
              <a:rPr lang="en-US" sz="2000" b="1" dirty="0"/>
              <a:t>PUSH BX</a:t>
            </a:r>
          </a:p>
          <a:p>
            <a:pPr algn="l" rtl="0">
              <a:defRPr/>
            </a:pPr>
            <a:r>
              <a:rPr lang="en-US" sz="2000" b="1" dirty="0"/>
              <a:t>POP AX</a:t>
            </a:r>
          </a:p>
          <a:p>
            <a:pPr algn="l" rtl="0">
              <a:defRPr/>
            </a:pPr>
            <a:r>
              <a:rPr lang="en-US" sz="2000" b="1" dirty="0"/>
              <a:t>POP BX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C4392490-2E56-4F52-BF52-7F213B492048}"/>
              </a:ext>
            </a:extLst>
          </p:cNvPr>
          <p:cNvSpPr/>
          <p:nvPr/>
        </p:nvSpPr>
        <p:spPr>
          <a:xfrm>
            <a:off x="7849832" y="2445227"/>
            <a:ext cx="2156386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en-US" sz="2000" b="1" dirty="0"/>
              <a:t>XCHG AX, BX</a:t>
            </a:r>
          </a:p>
        </p:txBody>
      </p:sp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3476DBB3-F696-4095-AB0E-83C4358DF164}"/>
              </a:ext>
            </a:extLst>
          </p:cNvPr>
          <p:cNvSpPr/>
          <p:nvPr/>
        </p:nvSpPr>
        <p:spPr>
          <a:xfrm>
            <a:off x="6076790" y="2467972"/>
            <a:ext cx="1092819" cy="39029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04556F14-5D94-41FF-A19F-D09CAD6EEC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044539" y="3897531"/>
            <a:ext cx="5891027" cy="1927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b="1" u="sng" dirty="0"/>
              <a:t>דוגמאות:</a:t>
            </a:r>
          </a:p>
          <a:p>
            <a:pPr marL="0" indent="0">
              <a:buNone/>
            </a:pPr>
            <a:r>
              <a:rPr lang="en-US" dirty="0" err="1"/>
              <a:t>xchg</a:t>
            </a:r>
            <a:r>
              <a:rPr lang="en-US" dirty="0"/>
              <a:t> ax, [var]  </a:t>
            </a:r>
          </a:p>
          <a:p>
            <a:pPr marL="0" indent="0">
              <a:buNone/>
            </a:pPr>
            <a:r>
              <a:rPr lang="en-US" dirty="0" err="1"/>
              <a:t>xchg</a:t>
            </a:r>
            <a:r>
              <a:rPr lang="en-US" dirty="0"/>
              <a:t> [sum], bx</a:t>
            </a:r>
          </a:p>
          <a:p>
            <a:pPr marL="0" indent="0">
              <a:buNone/>
            </a:pPr>
            <a:r>
              <a:rPr lang="en-US" dirty="0" err="1"/>
              <a:t>xchg</a:t>
            </a:r>
            <a:r>
              <a:rPr lang="en-US" dirty="0"/>
              <a:t> bx, ax      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9995463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897" y="167434"/>
            <a:ext cx="9802206" cy="720000"/>
          </a:xfrm>
        </p:spPr>
        <p:txBody>
          <a:bodyPr/>
          <a:lstStyle/>
          <a:p>
            <a:r>
              <a:rPr lang="he-IL" dirty="0"/>
              <a:t>פקודות מחסנית נוספות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40152614-7FEE-4B88-8AD1-59823586F3D4}"/>
              </a:ext>
            </a:extLst>
          </p:cNvPr>
          <p:cNvSpPr/>
          <p:nvPr/>
        </p:nvSpPr>
        <p:spPr>
          <a:xfrm>
            <a:off x="736813" y="1019052"/>
            <a:ext cx="10718373" cy="193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b="1" dirty="0"/>
              <a:t>PUSHA</a:t>
            </a:r>
            <a:r>
              <a:rPr lang="he-IL" sz="2400" dirty="0">
                <a:latin typeface="David" pitchFamily="34" charset="-79"/>
              </a:rPr>
              <a:t> – דחיפת כל האוגרים למחסנית</a:t>
            </a:r>
          </a:p>
          <a:p>
            <a:r>
              <a:rPr lang="en-US" sz="2000" b="1" dirty="0"/>
              <a:t>POPA</a:t>
            </a:r>
            <a:r>
              <a:rPr lang="he-IL" sz="2400" dirty="0">
                <a:latin typeface="David" pitchFamily="34" charset="-79"/>
              </a:rPr>
              <a:t> – שליפת כל האוגרים מהמחסנית</a:t>
            </a:r>
          </a:p>
          <a:p>
            <a:endParaRPr lang="he-IL" sz="2400" dirty="0">
              <a:latin typeface="David" pitchFamily="34" charset="-79"/>
            </a:endParaRPr>
          </a:p>
          <a:p>
            <a:r>
              <a:rPr lang="en-US" sz="2000" b="1" dirty="0"/>
              <a:t>PUSHF</a:t>
            </a:r>
            <a:r>
              <a:rPr lang="he-IL" sz="2400" dirty="0">
                <a:latin typeface="David" pitchFamily="34" charset="-79"/>
              </a:rPr>
              <a:t> – דחיפת כל הדגלים</a:t>
            </a:r>
          </a:p>
          <a:p>
            <a:r>
              <a:rPr lang="en-US" sz="2000" b="1" dirty="0"/>
              <a:t>POPF</a:t>
            </a:r>
            <a:r>
              <a:rPr lang="he-IL" sz="2400" dirty="0">
                <a:latin typeface="David" pitchFamily="34" charset="-79"/>
              </a:rPr>
              <a:t> – שליפת כל הדגלים</a:t>
            </a:r>
            <a:endParaRPr lang="en-US" sz="2400" dirty="0">
              <a:latin typeface="David" pitchFamily="34" charset="-79"/>
            </a:endParaRPr>
          </a:p>
        </p:txBody>
      </p:sp>
      <p:pic>
        <p:nvPicPr>
          <p:cNvPr id="9" name="Picture 2" descr="×ª××¦××ª ×ª××× × ×¢×××¨ ××××¨×">
            <a:extLst>
              <a:ext uri="{FF2B5EF4-FFF2-40B4-BE49-F238E27FC236}">
                <a16:creationId xmlns:a16="http://schemas.microsoft.com/office/drawing/2014/main" id="{83F0D851-FE50-432C-AE49-2D5C9F6F5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12" y="3708095"/>
            <a:ext cx="2622125" cy="229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7">
            <a:extLst>
              <a:ext uri="{FF2B5EF4-FFF2-40B4-BE49-F238E27FC236}">
                <a16:creationId xmlns:a16="http://schemas.microsoft.com/office/drawing/2014/main" id="{AC0982B7-EA49-4E60-8846-D06DBE8A368E}"/>
              </a:ext>
            </a:extLst>
          </p:cNvPr>
          <p:cNvSpPr/>
          <p:nvPr/>
        </p:nvSpPr>
        <p:spPr>
          <a:xfrm>
            <a:off x="3776658" y="3089663"/>
            <a:ext cx="7950637" cy="2185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he-IL" sz="2000" b="1" u="sng" dirty="0">
                <a:latin typeface="David" pitchFamily="34" charset="-79"/>
              </a:rPr>
              <a:t>זהירות!!!</a:t>
            </a:r>
          </a:p>
          <a:p>
            <a:pPr marL="342900" indent="-342900">
              <a:buFont typeface="+mj-lt"/>
              <a:buAutoNum type="arabicPeriod"/>
            </a:pPr>
            <a:r>
              <a:rPr lang="he-IL" sz="2000" dirty="0">
                <a:latin typeface="David" pitchFamily="34" charset="-79"/>
              </a:rPr>
              <a:t>הפקודות </a:t>
            </a:r>
            <a:r>
              <a:rPr lang="he-IL" sz="2000" b="1" dirty="0">
                <a:latin typeface="David" pitchFamily="34" charset="-79"/>
              </a:rPr>
              <a:t>'יקרות</a:t>
            </a:r>
            <a:r>
              <a:rPr lang="he-IL" sz="2000" dirty="0">
                <a:latin typeface="David" pitchFamily="34" charset="-79"/>
              </a:rPr>
              <a:t>' מאוד בזמן.</a:t>
            </a:r>
          </a:p>
          <a:p>
            <a:pPr marL="342900" indent="-342900">
              <a:buFont typeface="+mj-lt"/>
              <a:buAutoNum type="arabicPeriod"/>
            </a:pPr>
            <a:r>
              <a:rPr lang="he-IL" sz="2000" dirty="0">
                <a:latin typeface="David" pitchFamily="34" charset="-79"/>
              </a:rPr>
              <a:t>הם </a:t>
            </a:r>
            <a:r>
              <a:rPr lang="he-IL" sz="2000" b="1" dirty="0">
                <a:latin typeface="David" pitchFamily="34" charset="-79"/>
              </a:rPr>
              <a:t>משנות</a:t>
            </a:r>
            <a:r>
              <a:rPr lang="he-IL" sz="2000" dirty="0">
                <a:latin typeface="David" pitchFamily="34" charset="-79"/>
              </a:rPr>
              <a:t> את כל האוגרים.</a:t>
            </a:r>
          </a:p>
          <a:p>
            <a:pPr marL="342900" indent="-342900">
              <a:buFont typeface="+mj-lt"/>
              <a:buAutoNum type="arabicPeriod"/>
            </a:pPr>
            <a:endParaRPr lang="he-IL" sz="1600" dirty="0">
              <a:latin typeface="David" pitchFamily="34" charset="-79"/>
            </a:endParaRPr>
          </a:p>
          <a:p>
            <a:r>
              <a:rPr lang="he-IL" sz="2000" b="1" dirty="0">
                <a:solidFill>
                  <a:srgbClr val="FF0000"/>
                </a:solidFill>
                <a:latin typeface="David" pitchFamily="34" charset="-79"/>
              </a:rPr>
              <a:t>ולכן אם לא השתמשנו בכל האוגרים/בכל הדגלים לא יעיל ולא נכון להשתמש בפקודות הללו.</a:t>
            </a:r>
          </a:p>
          <a:p>
            <a:r>
              <a:rPr lang="he-IL" sz="2000" b="1" dirty="0">
                <a:solidFill>
                  <a:srgbClr val="FF0000"/>
                </a:solidFill>
                <a:latin typeface="David" pitchFamily="34" charset="-79"/>
              </a:rPr>
              <a:t>יש לחשוב פעמיים אם משתמשים בפקודות אלו!</a:t>
            </a:r>
            <a:endParaRPr lang="en-US" sz="2000" b="1" dirty="0">
              <a:solidFill>
                <a:srgbClr val="FF0000"/>
              </a:solidFill>
              <a:latin typeface="David" pitchFamily="34" charset="-79"/>
            </a:endParaRPr>
          </a:p>
        </p:txBody>
      </p:sp>
      <p:cxnSp>
        <p:nvCxnSpPr>
          <p:cNvPr id="11" name="מחבר ישר 6">
            <a:extLst>
              <a:ext uri="{FF2B5EF4-FFF2-40B4-BE49-F238E27FC236}">
                <a16:creationId xmlns:a16="http://schemas.microsoft.com/office/drawing/2014/main" id="{5919EB75-A423-4DED-9ABD-00EEB1237D0E}"/>
              </a:ext>
            </a:extLst>
          </p:cNvPr>
          <p:cNvCxnSpPr>
            <a:cxnSpLocks/>
            <a:endCxn id="8" idx="3"/>
          </p:cNvCxnSpPr>
          <p:nvPr/>
        </p:nvCxnSpPr>
        <p:spPr>
          <a:xfrm>
            <a:off x="5949736" y="1988548"/>
            <a:ext cx="55054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3060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22DB66-BE27-4404-B02C-535D447E03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92537" y="998859"/>
            <a:ext cx="4906536" cy="3896525"/>
          </a:xfrm>
        </p:spPr>
        <p:txBody>
          <a:bodyPr>
            <a:noAutofit/>
          </a:bodyPr>
          <a:lstStyle/>
          <a:p>
            <a:r>
              <a:rPr lang="he-IL" sz="2000" b="1" u="sng" dirty="0"/>
              <a:t>זוכרים</a:t>
            </a:r>
            <a:r>
              <a:rPr lang="he-IL" sz="2000" dirty="0"/>
              <a:t>?   נכנסנו כאן ללולאה אינסופית. </a:t>
            </a:r>
          </a:p>
          <a:p>
            <a:r>
              <a:rPr lang="he-IL" sz="2000" b="1" u="sng" dirty="0"/>
              <a:t>הפתרון שהצענו</a:t>
            </a:r>
            <a:r>
              <a:rPr lang="he-IL" sz="2000" dirty="0"/>
              <a:t>:   להשתמש ב-</a:t>
            </a:r>
            <a:r>
              <a:rPr lang="en-US" sz="2000" dirty="0"/>
              <a:t>CX</a:t>
            </a:r>
            <a:r>
              <a:rPr lang="he-IL" sz="2000" dirty="0"/>
              <a:t> בלולאה החיצונית, וברגיסטר אחר בלולאה הפנימית.</a:t>
            </a:r>
          </a:p>
          <a:p>
            <a:endParaRPr lang="he-IL" sz="2000" b="1" u="sng" dirty="0"/>
          </a:p>
          <a:p>
            <a:r>
              <a:rPr lang="he-IL" sz="2000" b="1" u="sng" dirty="0"/>
              <a:t>נציג פתרון נוסף</a:t>
            </a:r>
            <a:r>
              <a:rPr lang="en-US" sz="2000" b="1" u="sng" dirty="0"/>
              <a:t>:</a:t>
            </a:r>
            <a:endParaRPr lang="en-IL" sz="2000" b="1" u="sng" dirty="0"/>
          </a:p>
          <a:p>
            <a:pPr lvl="1"/>
            <a:r>
              <a:rPr lang="he-IL" sz="2000" dirty="0"/>
              <a:t>נוסיף פקודת </a:t>
            </a:r>
            <a:r>
              <a:rPr lang="en-US" sz="2000" dirty="0"/>
              <a:t>push</a:t>
            </a:r>
            <a:r>
              <a:rPr lang="he-IL" sz="2000" dirty="0"/>
              <a:t> לפני הכניסה ללולאה הפנימית, ו-</a:t>
            </a:r>
            <a:r>
              <a:rPr lang="en-US" sz="2000" dirty="0"/>
              <a:t>pop</a:t>
            </a:r>
            <a:r>
              <a:rPr lang="he-IL" sz="2000" dirty="0"/>
              <a:t> ביציאה ממנה.</a:t>
            </a:r>
          </a:p>
          <a:p>
            <a:pPr lvl="1"/>
            <a:r>
              <a:rPr lang="he-IL" sz="2000" dirty="0"/>
              <a:t>המונה של הלולאה החיצונית יישמר זמנית עד שהלולאה הפנימית תסיים.</a:t>
            </a:r>
          </a:p>
          <a:p>
            <a:pPr marL="0" indent="0">
              <a:buNone/>
            </a:pPr>
            <a:endParaRPr lang="he-IL" dirty="0"/>
          </a:p>
          <a:p>
            <a:endParaRPr lang="en-US" dirty="0"/>
          </a:p>
          <a:p>
            <a:endParaRPr lang="en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956250-C0CA-40A0-B120-08809C96D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33916"/>
            <a:ext cx="9802206" cy="720000"/>
          </a:xfrm>
        </p:spPr>
        <p:txBody>
          <a:bodyPr/>
          <a:lstStyle/>
          <a:p>
            <a:r>
              <a:rPr lang="he-IL" dirty="0"/>
              <a:t>תזכורת: </a:t>
            </a:r>
            <a:r>
              <a:rPr lang="en-US" dirty="0"/>
              <a:t>nested loops</a:t>
            </a:r>
            <a:endParaRPr lang="en-I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D3CD47-3526-4A52-B327-60141CF87E3F}"/>
              </a:ext>
            </a:extLst>
          </p:cNvPr>
          <p:cNvSpPr txBox="1"/>
          <p:nvPr/>
        </p:nvSpPr>
        <p:spPr>
          <a:xfrm>
            <a:off x="756506" y="1110490"/>
            <a:ext cx="5339494" cy="45243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/>
              <a:t>	mov	cx, </a:t>
            </a:r>
            <a:r>
              <a:rPr lang="he-IL" sz="2400" dirty="0"/>
              <a:t>5</a:t>
            </a:r>
            <a:endParaRPr lang="en-US" sz="2400" dirty="0"/>
          </a:p>
          <a:p>
            <a:pPr algn="l" rtl="0"/>
            <a:r>
              <a:rPr lang="en-US" sz="2400" dirty="0" err="1"/>
              <a:t>loopX</a:t>
            </a:r>
            <a:r>
              <a:rPr lang="en-US" sz="2400" dirty="0"/>
              <a:t>:</a:t>
            </a:r>
          </a:p>
          <a:p>
            <a:pPr algn="l" rtl="0"/>
            <a:r>
              <a:rPr lang="en-US" sz="2400" dirty="0"/>
              <a:t>            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push cx</a:t>
            </a:r>
            <a:endParaRPr lang="he-IL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l" rtl="0"/>
            <a:r>
              <a:rPr lang="en-US" sz="2400" dirty="0"/>
              <a:t>             mov       cx, 3</a:t>
            </a:r>
          </a:p>
          <a:p>
            <a:pPr algn="l" rtl="0"/>
            <a:r>
              <a:rPr lang="en-US" sz="2400" dirty="0" err="1"/>
              <a:t>loopY</a:t>
            </a:r>
            <a:r>
              <a:rPr lang="en-US" sz="2400" dirty="0"/>
              <a:t>:</a:t>
            </a:r>
          </a:p>
          <a:p>
            <a:pPr algn="l" rtl="0"/>
            <a:r>
              <a:rPr lang="en-US" sz="2400" dirty="0"/>
              <a:t>	;some code for </a:t>
            </a:r>
            <a:r>
              <a:rPr lang="en-US" sz="2400" b="1" u="sng" dirty="0" err="1"/>
              <a:t>loopY</a:t>
            </a:r>
            <a:endParaRPr lang="en-US" sz="2400" b="1" u="sng" dirty="0"/>
          </a:p>
          <a:p>
            <a:pPr algn="l" rtl="0"/>
            <a:r>
              <a:rPr lang="en-US" sz="2400" dirty="0"/>
              <a:t>              …………….</a:t>
            </a:r>
          </a:p>
          <a:p>
            <a:pPr algn="l" rtl="0"/>
            <a:r>
              <a:rPr lang="en-US" sz="2400" dirty="0"/>
              <a:t>	loop </a:t>
            </a:r>
            <a:r>
              <a:rPr lang="en-US" sz="2400" dirty="0" err="1"/>
              <a:t>loopY</a:t>
            </a:r>
            <a:br>
              <a:rPr lang="en-US" sz="2400" dirty="0"/>
            </a:br>
            <a:r>
              <a:rPr lang="en-US" sz="2400" dirty="0"/>
              <a:t>           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pop cx</a:t>
            </a:r>
            <a:r>
              <a:rPr lang="en-US" sz="2400" dirty="0"/>
              <a:t> </a:t>
            </a:r>
          </a:p>
          <a:p>
            <a:pPr algn="l" rtl="0"/>
            <a:r>
              <a:rPr lang="en-US" sz="2400" dirty="0"/>
              <a:t>            ; some code for </a:t>
            </a:r>
            <a:r>
              <a:rPr lang="en-US" sz="2400" b="1" u="sng" dirty="0" err="1"/>
              <a:t>loopX</a:t>
            </a:r>
            <a:endParaRPr lang="en-US" sz="2400" b="1" u="sng" dirty="0"/>
          </a:p>
          <a:p>
            <a:pPr algn="l" rtl="0"/>
            <a:r>
              <a:rPr lang="en-US" sz="2400" dirty="0"/>
              <a:t>              ………………</a:t>
            </a:r>
          </a:p>
          <a:p>
            <a:pPr algn="l" rtl="0"/>
            <a:r>
              <a:rPr lang="en-US" sz="2400" dirty="0"/>
              <a:t>            loop </a:t>
            </a:r>
            <a:r>
              <a:rPr lang="en-US" sz="2400" dirty="0" err="1"/>
              <a:t>loopX</a:t>
            </a:r>
            <a:endParaRPr lang="en-US" sz="2400" dirty="0"/>
          </a:p>
        </p:txBody>
      </p:sp>
      <p:sp>
        <p:nvSpPr>
          <p:cNvPr id="6" name="Left Bracket 5">
            <a:extLst>
              <a:ext uri="{FF2B5EF4-FFF2-40B4-BE49-F238E27FC236}">
                <a16:creationId xmlns:a16="http://schemas.microsoft.com/office/drawing/2014/main" id="{5B67AAFB-53AD-4E72-BE09-966433485B43}"/>
              </a:ext>
            </a:extLst>
          </p:cNvPr>
          <p:cNvSpPr/>
          <p:nvPr/>
        </p:nvSpPr>
        <p:spPr>
          <a:xfrm>
            <a:off x="187115" y="1669627"/>
            <a:ext cx="651965" cy="3727563"/>
          </a:xfrm>
          <a:prstGeom prst="leftBracket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Left Bracket 7">
            <a:extLst>
              <a:ext uri="{FF2B5EF4-FFF2-40B4-BE49-F238E27FC236}">
                <a16:creationId xmlns:a16="http://schemas.microsoft.com/office/drawing/2014/main" id="{B3AC906B-F072-4937-9617-B00A356E9367}"/>
              </a:ext>
            </a:extLst>
          </p:cNvPr>
          <p:cNvSpPr/>
          <p:nvPr/>
        </p:nvSpPr>
        <p:spPr>
          <a:xfrm>
            <a:off x="359577" y="2782519"/>
            <a:ext cx="479503" cy="1254221"/>
          </a:xfrm>
          <a:prstGeom prst="leftBracket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4642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הקדמה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E5C628-3BB6-4087-A1B8-A5DD63CEED16}"/>
              </a:ext>
            </a:extLst>
          </p:cNvPr>
          <p:cNvSpPr txBox="1"/>
          <p:nvPr/>
        </p:nvSpPr>
        <p:spPr>
          <a:xfrm>
            <a:off x="1092522" y="1338252"/>
            <a:ext cx="1013505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2400" b="1" dirty="0"/>
              <a:t>לולאה</a:t>
            </a:r>
            <a:r>
              <a:rPr lang="he-IL" sz="2400" dirty="0"/>
              <a:t> ( </a:t>
            </a:r>
            <a:r>
              <a:rPr lang="en-US" sz="2400" b="1" dirty="0"/>
              <a:t>Loop</a:t>
            </a:r>
            <a:r>
              <a:rPr lang="en-US" sz="2400" dirty="0"/>
              <a:t> </a:t>
            </a:r>
            <a:r>
              <a:rPr lang="he-IL" sz="2400" dirty="0"/>
              <a:t> ) היא טכניקת תכנות המשמשת לבקרת זרימה ומבצעת קטע קוד מספר רב של פעמים.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458777-2475-4BC0-9847-6740A7E71A26}"/>
              </a:ext>
            </a:extLst>
          </p:cNvPr>
          <p:cNvSpPr txBox="1"/>
          <p:nvPr/>
        </p:nvSpPr>
        <p:spPr>
          <a:xfrm>
            <a:off x="1092522" y="2441983"/>
            <a:ext cx="10135055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2400" dirty="0"/>
              <a:t>טכניקה זו רבת עוצמה מכיוון שהיא מאפשרת לחזור על פעולות אלפי ומיליוני פעמים בהקשרים שונים בכל פעם. </a:t>
            </a:r>
            <a:endParaRPr lang="en-US" sz="2400" dirty="0"/>
          </a:p>
          <a:p>
            <a:endParaRPr lang="en-US" sz="2400" dirty="0"/>
          </a:p>
          <a:p>
            <a:r>
              <a:rPr lang="he-IL" sz="2400" dirty="0"/>
              <a:t>דומה לביצוע לולאת </a:t>
            </a:r>
            <a:r>
              <a:rPr lang="en-US" sz="2400" dirty="0"/>
              <a:t>for</a:t>
            </a:r>
            <a:r>
              <a:rPr lang="he-IL" sz="2400" dirty="0"/>
              <a:t> בשפה עלית.</a:t>
            </a:r>
          </a:p>
        </p:txBody>
      </p:sp>
      <p:pic>
        <p:nvPicPr>
          <p:cNvPr id="8" name="Picture 4" descr="http://mindfulbalance.files.wordpress.com/2011/06/loops.jpg">
            <a:extLst>
              <a:ext uri="{FF2B5EF4-FFF2-40B4-BE49-F238E27FC236}">
                <a16:creationId xmlns:a16="http://schemas.microsoft.com/office/drawing/2014/main" id="{2C6965B1-C648-4CEB-8261-8E46F658D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22" y="3790620"/>
            <a:ext cx="2305504" cy="172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2628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206033-1EF9-46E8-81B0-0D4CBA61264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למדנו להכיר את המחסנית.</a:t>
            </a:r>
          </a:p>
          <a:p>
            <a:r>
              <a:rPr lang="he-IL" dirty="0"/>
              <a:t>את עיקרון ה- </a:t>
            </a:r>
            <a:r>
              <a:rPr lang="en-US" dirty="0"/>
              <a:t>LIFO – Last In First Out</a:t>
            </a:r>
            <a:endParaRPr lang="he-IL" dirty="0"/>
          </a:p>
          <a:p>
            <a:r>
              <a:rPr lang="he-IL" dirty="0"/>
              <a:t>את פקודת הדחיפה למחסנית </a:t>
            </a:r>
            <a:r>
              <a:rPr lang="en-US" dirty="0"/>
              <a:t>PUSH</a:t>
            </a:r>
            <a:endParaRPr lang="he-IL" dirty="0"/>
          </a:p>
          <a:p>
            <a:r>
              <a:rPr lang="he-IL" dirty="0"/>
              <a:t>את פקודת ההוצאה </a:t>
            </a:r>
            <a:r>
              <a:rPr lang="en-US" dirty="0"/>
              <a:t>POP</a:t>
            </a:r>
          </a:p>
          <a:p>
            <a:r>
              <a:rPr lang="he-IL" dirty="0"/>
              <a:t>ראינו שימושים </a:t>
            </a:r>
            <a:r>
              <a:rPr lang="he-IL"/>
              <a:t>שונים במחסנית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ECB766-899D-4655-AFF7-6BFC91BDF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סיכום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8460378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ECEB5F-1AF1-455B-9707-912205C838FF}"/>
              </a:ext>
            </a:extLst>
          </p:cNvPr>
          <p:cNvSpPr/>
          <p:nvPr/>
        </p:nvSpPr>
        <p:spPr>
          <a:xfrm>
            <a:off x="12279398" y="302487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פקודת לולאה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6AC029-A30A-4E0A-A2E9-8F6459987A9B}"/>
              </a:ext>
            </a:extLst>
          </p:cNvPr>
          <p:cNvSpPr/>
          <p:nvPr/>
        </p:nvSpPr>
        <p:spPr>
          <a:xfrm>
            <a:off x="3177152" y="912611"/>
            <a:ext cx="534691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LOOP label</a:t>
            </a: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5B056C63-4E75-4B5A-813A-DB61789FBC92}"/>
              </a:ext>
            </a:extLst>
          </p:cNvPr>
          <p:cNvSpPr/>
          <p:nvPr/>
        </p:nvSpPr>
        <p:spPr>
          <a:xfrm>
            <a:off x="423746" y="1666668"/>
            <a:ext cx="11485756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המעבד משתמש ברגיסטר- 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CX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 כמונה המאותחל לערך כלשהוא. כל עוד ערכו אינו 0 הוא חוזר על ביצוע גוף הלולאה.</a:t>
            </a:r>
          </a:p>
          <a:p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פקודת 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loop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 מבצעת את הפעולות הבאות - לפי הסדר הבא:</a:t>
            </a:r>
          </a:p>
          <a:p>
            <a:pPr marL="800100" lvl="1" indent="-342900">
              <a:buFont typeface="+mj-lt"/>
              <a:buAutoNum type="arabicPeriod"/>
            </a:pP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מפחיתה 1 מערכו של 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cx</a:t>
            </a:r>
          </a:p>
          <a:p>
            <a:pPr marL="800100" lvl="1" indent="-342900">
              <a:buFont typeface="+mj-lt"/>
              <a:buAutoNum type="arabicPeriod"/>
            </a:pP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משווה את 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cx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 לאפס</a:t>
            </a:r>
            <a:endParaRPr lang="en-US" sz="2400" dirty="0">
              <a:solidFill>
                <a:srgbClr val="002060"/>
              </a:solidFill>
              <a:cs typeface="Varela Round" panose="00000500000000000000" pitchFamily="2" charset="-79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אם אין שוויון (כלומר, ערכו של 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cx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 אינו אפס) - מבצעת </a:t>
            </a:r>
            <a:r>
              <a:rPr lang="en-US" sz="2400" dirty="0" err="1">
                <a:solidFill>
                  <a:srgbClr val="002060"/>
                </a:solidFill>
                <a:cs typeface="Varela Round" panose="00000500000000000000" pitchFamily="2" charset="-79"/>
              </a:rPr>
              <a:t>jmp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 ל-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label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 שהגדרנו</a:t>
            </a: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B5AE2F2A-FCA3-476E-9199-925BD2E99786}"/>
              </a:ext>
            </a:extLst>
          </p:cNvPr>
          <p:cNvSpPr/>
          <p:nvPr/>
        </p:nvSpPr>
        <p:spPr>
          <a:xfrm>
            <a:off x="5341247" y="4636715"/>
            <a:ext cx="394616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קטעי הקוד הבאים זהים:</a:t>
            </a:r>
            <a:endParaRPr lang="en-US" sz="2400" b="1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1100DB-4EC4-4EF5-8F73-36DF3D7D0408}"/>
              </a:ext>
            </a:extLst>
          </p:cNvPr>
          <p:cNvSpPr txBox="1"/>
          <p:nvPr/>
        </p:nvSpPr>
        <p:spPr>
          <a:xfrm>
            <a:off x="1024129" y="5760105"/>
            <a:ext cx="2824619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Loop </a:t>
            </a:r>
            <a:r>
              <a:rPr lang="en-US" sz="2400" dirty="0" err="1">
                <a:solidFill>
                  <a:srgbClr val="002060"/>
                </a:solidFill>
                <a:cs typeface="Varela Round" panose="00000500000000000000" pitchFamily="2" charset="-79"/>
              </a:rPr>
              <a:t>SomeLabel</a:t>
            </a:r>
            <a:endParaRPr lang="en-US" sz="2400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001EA5-5A89-4A85-8DC2-C82148AFFB1C}"/>
              </a:ext>
            </a:extLst>
          </p:cNvPr>
          <p:cNvSpPr txBox="1"/>
          <p:nvPr/>
        </p:nvSpPr>
        <p:spPr>
          <a:xfrm>
            <a:off x="1024129" y="4267384"/>
            <a:ext cx="2824619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dec	cx</a:t>
            </a:r>
          </a:p>
          <a:p>
            <a:pPr algn="l" rtl="0"/>
            <a:r>
              <a:rPr lang="en-US" sz="2400" dirty="0" err="1">
                <a:solidFill>
                  <a:srgbClr val="002060"/>
                </a:solidFill>
                <a:cs typeface="Varela Round" panose="00000500000000000000" pitchFamily="2" charset="-79"/>
              </a:rPr>
              <a:t>cmp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   cx, 0</a:t>
            </a:r>
          </a:p>
          <a:p>
            <a:pPr algn="l" rtl="0"/>
            <a:r>
              <a:rPr lang="en-US" sz="2400" dirty="0" err="1">
                <a:solidFill>
                  <a:srgbClr val="002060"/>
                </a:solidFill>
                <a:cs typeface="Varela Round" panose="00000500000000000000" pitchFamily="2" charset="-79"/>
              </a:rPr>
              <a:t>jne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	SomeLabel</a:t>
            </a:r>
          </a:p>
        </p:txBody>
      </p:sp>
    </p:spTree>
    <p:extLst>
      <p:ext uri="{BB962C8B-B14F-4D97-AF65-F5344CB8AC3E}">
        <p14:creationId xmlns:p14="http://schemas.microsoft.com/office/powerpoint/2010/main" val="412958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876" y="214657"/>
            <a:ext cx="9802206" cy="720000"/>
          </a:xfrm>
        </p:spPr>
        <p:txBody>
          <a:bodyPr/>
          <a:lstStyle/>
          <a:p>
            <a:r>
              <a:rPr lang="he-IL" dirty="0"/>
              <a:t>דוגמה לשימוש ב - </a:t>
            </a:r>
            <a:r>
              <a:rPr lang="en-US" dirty="0"/>
              <a:t>loop</a:t>
            </a:r>
            <a:endParaRPr lang="he-I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60AA8B64-8FD9-4401-9689-B9AABE78A098}"/>
              </a:ext>
            </a:extLst>
          </p:cNvPr>
          <p:cNvSpPr/>
          <p:nvPr/>
        </p:nvSpPr>
        <p:spPr>
          <a:xfrm>
            <a:off x="8097929" y="1270809"/>
            <a:ext cx="3655455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e-IL" sz="2000" b="1" u="sng" dirty="0"/>
              <a:t>נתון הקוד הבא:</a:t>
            </a:r>
          </a:p>
          <a:p>
            <a:r>
              <a:rPr lang="he-IL" sz="2000" dirty="0"/>
              <a:t>הקוד מכיל לולאה שמדפיסה </a:t>
            </a:r>
            <a:br>
              <a:rPr lang="en-US" sz="2000" dirty="0"/>
            </a:br>
            <a:r>
              <a:rPr lang="he-IL" sz="2000" dirty="0"/>
              <a:t>20 פעמים את האות </a:t>
            </a:r>
            <a:r>
              <a:rPr lang="en-US" sz="2000" dirty="0"/>
              <a:t>X</a:t>
            </a:r>
            <a:r>
              <a:rPr lang="he-IL" sz="2000" dirty="0"/>
              <a:t> למסך.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E92C27-B791-4285-9772-AFCF7EF37210}"/>
              </a:ext>
            </a:extLst>
          </p:cNvPr>
          <p:cNvSpPr txBox="1"/>
          <p:nvPr/>
        </p:nvSpPr>
        <p:spPr>
          <a:xfrm>
            <a:off x="1838591" y="1970872"/>
            <a:ext cx="4436206" cy="22467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2000" dirty="0"/>
              <a:t>	mov	[</a:t>
            </a:r>
            <a:r>
              <a:rPr lang="en-US" sz="2000" dirty="0" err="1"/>
              <a:t>TimesToPrintX</a:t>
            </a:r>
            <a:r>
              <a:rPr lang="en-US" sz="2000" dirty="0"/>
              <a:t>], </a:t>
            </a:r>
            <a:r>
              <a:rPr lang="he-IL" sz="2000" dirty="0"/>
              <a:t>20</a:t>
            </a:r>
            <a:endParaRPr lang="en-US" sz="2000" dirty="0"/>
          </a:p>
          <a:p>
            <a:pPr algn="l" rtl="0"/>
            <a:r>
              <a:rPr lang="en-US" sz="2000" dirty="0"/>
              <a:t>	mov	cx, [</a:t>
            </a:r>
            <a:r>
              <a:rPr lang="en-US" sz="2000" dirty="0" err="1"/>
              <a:t>TimesToPrintX</a:t>
            </a:r>
            <a:r>
              <a:rPr lang="en-US" sz="2000" dirty="0"/>
              <a:t>]</a:t>
            </a:r>
          </a:p>
          <a:p>
            <a:pPr algn="l" rtl="0"/>
            <a:r>
              <a:rPr lang="en-US" sz="2000" dirty="0" err="1"/>
              <a:t>PrintX</a:t>
            </a:r>
            <a:r>
              <a:rPr lang="en-US" sz="2000" dirty="0"/>
              <a:t>:</a:t>
            </a:r>
          </a:p>
          <a:p>
            <a:pPr algn="l" rtl="0"/>
            <a:r>
              <a:rPr lang="en-US" sz="2000" dirty="0"/>
              <a:t>	</a:t>
            </a:r>
            <a:r>
              <a:rPr lang="en-US" sz="2000" dirty="0" err="1"/>
              <a:t>mov</a:t>
            </a:r>
            <a:r>
              <a:rPr lang="en-US" sz="2000" dirty="0"/>
              <a:t>	dl, 'x'</a:t>
            </a:r>
          </a:p>
          <a:p>
            <a:pPr algn="l" rtl="0"/>
            <a:r>
              <a:rPr lang="en-US" sz="2000" dirty="0"/>
              <a:t>	</a:t>
            </a:r>
            <a:r>
              <a:rPr lang="en-US" sz="2000" dirty="0" err="1"/>
              <a:t>mov</a:t>
            </a:r>
            <a:r>
              <a:rPr lang="en-US" sz="2000" dirty="0"/>
              <a:t>	ah, 2h</a:t>
            </a:r>
          </a:p>
          <a:p>
            <a:pPr algn="l" rtl="0"/>
            <a:r>
              <a:rPr lang="en-US" sz="2000" dirty="0"/>
              <a:t>	</a:t>
            </a:r>
            <a:r>
              <a:rPr lang="en-US" sz="2000" dirty="0" err="1"/>
              <a:t>int</a:t>
            </a:r>
            <a:r>
              <a:rPr lang="en-US" sz="2000" dirty="0"/>
              <a:t>	21h</a:t>
            </a:r>
          </a:p>
          <a:p>
            <a:pPr algn="l" rtl="0"/>
            <a:r>
              <a:rPr lang="en-US" sz="2000" dirty="0"/>
              <a:t>	loop	</a:t>
            </a:r>
            <a:r>
              <a:rPr lang="en-US" sz="2000" dirty="0" err="1"/>
              <a:t>PrintX</a:t>
            </a:r>
            <a:endParaRPr lang="en-US" sz="2000" dirty="0"/>
          </a:p>
        </p:txBody>
      </p:sp>
      <p:sp>
        <p:nvSpPr>
          <p:cNvPr id="16" name="סוגר מסולסל ימני 9">
            <a:extLst>
              <a:ext uri="{FF2B5EF4-FFF2-40B4-BE49-F238E27FC236}">
                <a16:creationId xmlns:a16="http://schemas.microsoft.com/office/drawing/2014/main" id="{FFD31625-5B31-4E3C-9559-B1EDDC4669B3}"/>
              </a:ext>
            </a:extLst>
          </p:cNvPr>
          <p:cNvSpPr/>
          <p:nvPr/>
        </p:nvSpPr>
        <p:spPr>
          <a:xfrm>
            <a:off x="4342186" y="2898347"/>
            <a:ext cx="925133" cy="894959"/>
          </a:xfrm>
          <a:prstGeom prst="rightBrace">
            <a:avLst>
              <a:gd name="adj1" fmla="val 8333"/>
              <a:gd name="adj2" fmla="val 45034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531985-5EA7-445B-9692-522CE4310DD9}"/>
              </a:ext>
            </a:extLst>
          </p:cNvPr>
          <p:cNvSpPr txBox="1"/>
          <p:nvPr/>
        </p:nvSpPr>
        <p:spPr>
          <a:xfrm flipH="1">
            <a:off x="5459500" y="2739141"/>
            <a:ext cx="216993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dirty="0"/>
              <a:t>3 הפקודות מבצעות הדפסה למסך של האות </a:t>
            </a:r>
            <a:r>
              <a:rPr lang="en-US" dirty="0"/>
              <a:t>‘x’</a:t>
            </a:r>
            <a:r>
              <a:rPr lang="he-IL" dirty="0"/>
              <a:t>, ע"י שימוש בפסיקה – </a:t>
            </a:r>
            <a:r>
              <a:rPr lang="en-US" dirty="0"/>
              <a:t>int 21h</a:t>
            </a:r>
            <a:endParaRPr lang="he-IL" dirty="0"/>
          </a:p>
        </p:txBody>
      </p:sp>
      <p:cxnSp>
        <p:nvCxnSpPr>
          <p:cNvPr id="4" name="Connector: Curved 3">
            <a:extLst>
              <a:ext uri="{FF2B5EF4-FFF2-40B4-BE49-F238E27FC236}">
                <a16:creationId xmlns:a16="http://schemas.microsoft.com/office/drawing/2014/main" id="{7AA66BF6-3AD2-479C-B39C-709C19CEA772}"/>
              </a:ext>
            </a:extLst>
          </p:cNvPr>
          <p:cNvCxnSpPr/>
          <p:nvPr/>
        </p:nvCxnSpPr>
        <p:spPr>
          <a:xfrm rot="10800000">
            <a:off x="1898877" y="2919909"/>
            <a:ext cx="1265709" cy="1252291"/>
          </a:xfrm>
          <a:prstGeom prst="curvedConnector3">
            <a:avLst>
              <a:gd name="adj1" fmla="val 150437"/>
            </a:avLst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54071F8-0CD9-44DD-8ACC-C5E8DD094519}"/>
              </a:ext>
            </a:extLst>
          </p:cNvPr>
          <p:cNvSpPr txBox="1"/>
          <p:nvPr/>
        </p:nvSpPr>
        <p:spPr>
          <a:xfrm>
            <a:off x="298825" y="3162616"/>
            <a:ext cx="1046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כל עוד </a:t>
            </a:r>
            <a:r>
              <a:rPr lang="en-US" dirty="0"/>
              <a:t>CX&gt;0</a:t>
            </a:r>
            <a:endParaRPr lang="en-IL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B84B817-DF23-4F59-A0D0-C7C8A4208EE0}"/>
              </a:ext>
            </a:extLst>
          </p:cNvPr>
          <p:cNvCxnSpPr>
            <a:cxnSpLocks/>
          </p:cNvCxnSpPr>
          <p:nvPr/>
        </p:nvCxnSpPr>
        <p:spPr>
          <a:xfrm>
            <a:off x="3164586" y="4230268"/>
            <a:ext cx="1" cy="531303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268D160-358E-41ED-8209-536AE6E01F60}"/>
              </a:ext>
            </a:extLst>
          </p:cNvPr>
          <p:cNvSpPr txBox="1"/>
          <p:nvPr/>
        </p:nvSpPr>
        <p:spPr>
          <a:xfrm>
            <a:off x="3010088" y="4230268"/>
            <a:ext cx="1046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/>
              <a:t>כאשר </a:t>
            </a:r>
            <a:r>
              <a:rPr lang="en-US" dirty="0"/>
              <a:t>CX=0</a:t>
            </a:r>
            <a:r>
              <a:rPr lang="he-IL" dirty="0"/>
              <a:t> 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2805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699" y="155448"/>
            <a:ext cx="9802206" cy="720000"/>
          </a:xfrm>
        </p:spPr>
        <p:txBody>
          <a:bodyPr/>
          <a:lstStyle/>
          <a:p>
            <a:r>
              <a:rPr lang="he-IL" dirty="0"/>
              <a:t>דוגמה: מעקב אחר ביצוע </a:t>
            </a:r>
            <a:r>
              <a:rPr lang="en-US" dirty="0"/>
              <a:t>loop</a:t>
            </a:r>
            <a:endParaRPr lang="he-I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9C5FF6-BD96-41BD-9E7C-4612995F9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" y="0"/>
            <a:ext cx="393734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CB2BE0-BB58-46F3-839B-38322F67C114}"/>
              </a:ext>
            </a:extLst>
          </p:cNvPr>
          <p:cNvSpPr txBox="1"/>
          <p:nvPr/>
        </p:nvSpPr>
        <p:spPr>
          <a:xfrm>
            <a:off x="4538546" y="981052"/>
            <a:ext cx="7569293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2400" dirty="0"/>
              <a:t>הדרישה: הדפסה למסך של האות </a:t>
            </a:r>
            <a:r>
              <a:rPr lang="en-US" sz="2400" dirty="0"/>
              <a:t>x</a:t>
            </a:r>
            <a:r>
              <a:rPr lang="he-IL" sz="2400" dirty="0"/>
              <a:t> – 20 פעמים.</a:t>
            </a:r>
          </a:p>
          <a:p>
            <a:r>
              <a:rPr lang="he-IL" sz="2400" dirty="0"/>
              <a:t>כמו הקוד שראינו בשקפים הקודמים.</a:t>
            </a:r>
          </a:p>
          <a:p>
            <a:endParaRPr lang="he-IL" sz="2400" dirty="0"/>
          </a:p>
          <a:p>
            <a:r>
              <a:rPr lang="he-IL" sz="2400" dirty="0"/>
              <a:t>תהליך העבודה:</a:t>
            </a:r>
          </a:p>
          <a:p>
            <a:pPr marL="342900" indent="-342900">
              <a:buFontTx/>
              <a:buChar char="-"/>
            </a:pPr>
            <a:r>
              <a:rPr lang="en-US" sz="2400" dirty="0" err="1"/>
              <a:t>tasm</a:t>
            </a:r>
            <a:r>
              <a:rPr lang="he-IL" sz="2400" dirty="0"/>
              <a:t>, תיקון באגים, </a:t>
            </a:r>
            <a:r>
              <a:rPr lang="en-US" sz="2400" dirty="0" err="1"/>
              <a:t>tlink</a:t>
            </a:r>
            <a:endParaRPr lang="en-US" sz="2400" dirty="0"/>
          </a:p>
          <a:p>
            <a:pPr marL="342900" indent="-342900">
              <a:buFontTx/>
              <a:buChar char="-"/>
            </a:pPr>
            <a:r>
              <a:rPr lang="he-IL" sz="2400" dirty="0"/>
              <a:t>נריץ את הקוד ללא ה</a:t>
            </a:r>
            <a:r>
              <a:rPr lang="en-US" sz="2400" dirty="0"/>
              <a:t>td- </a:t>
            </a:r>
            <a:r>
              <a:rPr lang="he-IL" sz="2400" dirty="0"/>
              <a:t>: </a:t>
            </a:r>
            <a:endParaRPr lang="en-US" sz="2400" dirty="0"/>
          </a:p>
          <a:p>
            <a:pPr marL="342900" indent="-342900">
              <a:buFontTx/>
              <a:buChar char="-"/>
            </a:pPr>
            <a:r>
              <a:rPr lang="he-IL" sz="2400" dirty="0"/>
              <a:t>פשוט כותבים את שם התוכנית: </a:t>
            </a:r>
            <a:r>
              <a:rPr lang="en-US" sz="2400" dirty="0"/>
              <a:t>loops</a:t>
            </a:r>
            <a:endParaRPr lang="he-IL" sz="2400" dirty="0"/>
          </a:p>
          <a:p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11765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80BDF6-4A8F-494F-BCE8-2FDC842B8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תוצאת ההרצה</a:t>
            </a:r>
            <a:endParaRPr lang="en-IL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9F9BAD2-F193-406C-A8A8-C5E40A52E19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312498" y="786981"/>
            <a:ext cx="5513835" cy="4557178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61F3FB-AAF4-469A-BB60-E1AF6902B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" y="0"/>
            <a:ext cx="3937342" cy="685800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4A3E322-FACE-436F-8888-B6E9DAA32C16}"/>
              </a:ext>
            </a:extLst>
          </p:cNvPr>
          <p:cNvSpPr/>
          <p:nvPr/>
        </p:nvSpPr>
        <p:spPr>
          <a:xfrm>
            <a:off x="5225414" y="4415883"/>
            <a:ext cx="3073219" cy="635619"/>
          </a:xfrm>
          <a:prstGeom prst="roundRect">
            <a:avLst/>
          </a:prstGeom>
          <a:noFill/>
          <a:ln w="984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12DF5BA0-AC6B-41D6-A11C-B47EE18408C8}"/>
              </a:ext>
            </a:extLst>
          </p:cNvPr>
          <p:cNvSpPr/>
          <p:nvPr/>
        </p:nvSpPr>
        <p:spPr>
          <a:xfrm>
            <a:off x="4125951" y="5784759"/>
            <a:ext cx="38567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אם יש באגים – לחזור ל-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TD</a:t>
            </a:r>
          </a:p>
        </p:txBody>
      </p:sp>
    </p:spTree>
    <p:extLst>
      <p:ext uri="{BB962C8B-B14F-4D97-AF65-F5344CB8AC3E}">
        <p14:creationId xmlns:p14="http://schemas.microsoft.com/office/powerpoint/2010/main" val="321026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876" y="214657"/>
            <a:ext cx="9802206" cy="720000"/>
          </a:xfrm>
        </p:spPr>
        <p:txBody>
          <a:bodyPr/>
          <a:lstStyle/>
          <a:p>
            <a:r>
              <a:rPr lang="he-IL" dirty="0"/>
              <a:t>עוד דוגמה לשימוש ב - </a:t>
            </a:r>
            <a:r>
              <a:rPr lang="en-US" dirty="0"/>
              <a:t>loop</a:t>
            </a:r>
            <a:endParaRPr lang="he-I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60AA8B64-8FD9-4401-9689-B9AABE78A098}"/>
              </a:ext>
            </a:extLst>
          </p:cNvPr>
          <p:cNvSpPr/>
          <p:nvPr/>
        </p:nvSpPr>
        <p:spPr>
          <a:xfrm>
            <a:off x="7750894" y="1079659"/>
            <a:ext cx="4320083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e-IL" sz="2000" dirty="0"/>
              <a:t>נתון הקוד הבא.</a:t>
            </a:r>
          </a:p>
          <a:p>
            <a:r>
              <a:rPr lang="he-IL" sz="2000" dirty="0"/>
              <a:t>הקוד מדפיס את האות </a:t>
            </a:r>
            <a:r>
              <a:rPr lang="en-US" sz="2000" dirty="0"/>
              <a:t>X</a:t>
            </a:r>
            <a:r>
              <a:rPr lang="he-IL" sz="2000" dirty="0"/>
              <a:t> למסך.</a:t>
            </a:r>
            <a:endParaRPr lang="en-US" sz="2000" dirty="0"/>
          </a:p>
          <a:p>
            <a:r>
              <a:rPr lang="he-IL" sz="2000" dirty="0"/>
              <a:t>שימו לב שהמשתנה מכיל את הערך 0.</a:t>
            </a:r>
          </a:p>
        </p:txBody>
      </p:sp>
      <p:sp>
        <p:nvSpPr>
          <p:cNvPr id="15" name="מציין מיקום תוכן 1">
            <a:extLst>
              <a:ext uri="{FF2B5EF4-FFF2-40B4-BE49-F238E27FC236}">
                <a16:creationId xmlns:a16="http://schemas.microsoft.com/office/drawing/2014/main" id="{36A803F8-045B-466A-9642-E19DAFC57594}"/>
              </a:ext>
            </a:extLst>
          </p:cNvPr>
          <p:cNvSpPr txBox="1">
            <a:spLocks/>
          </p:cNvSpPr>
          <p:nvPr/>
        </p:nvSpPr>
        <p:spPr>
          <a:xfrm>
            <a:off x="178420" y="4179072"/>
            <a:ext cx="11676712" cy="1186268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 fontScale="92500" lnSpcReduction="10000"/>
          </a:bodyPr>
          <a:lstStyle>
            <a:lvl1pPr marL="365760" indent="-256032" algn="r" rtl="1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r" rtl="1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r" rtl="1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r" rtl="1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he-IL" sz="2400" b="1" dirty="0"/>
              <a:t>התשובה: 65,536 פעמים.  הסבר:</a:t>
            </a:r>
          </a:p>
          <a:p>
            <a:pPr marL="480060" indent="-342900">
              <a:buFont typeface="Arial" panose="020B0604020202020204" pitchFamily="34" charset="0"/>
              <a:buChar char="•"/>
            </a:pPr>
            <a:r>
              <a:rPr lang="he-IL" sz="2400" dirty="0"/>
              <a:t>פקודת ה-</a:t>
            </a:r>
            <a:r>
              <a:rPr lang="en-US" sz="2400" dirty="0"/>
              <a:t>loop</a:t>
            </a:r>
            <a:r>
              <a:rPr lang="he-IL" sz="2400" dirty="0"/>
              <a:t> קודם מורידה את ערכו של </a:t>
            </a:r>
            <a:r>
              <a:rPr lang="en-US" sz="2400" dirty="0"/>
              <a:t>cx</a:t>
            </a:r>
            <a:r>
              <a:rPr lang="he-IL" sz="2400" dirty="0"/>
              <a:t> ורק אחר כך בודקת אם הוא גדול או שווה לאפס!</a:t>
            </a:r>
            <a:endParaRPr lang="en-US" sz="2400" dirty="0"/>
          </a:p>
          <a:p>
            <a:pPr marL="480060" indent="-342900">
              <a:buFont typeface="Arial" panose="020B0604020202020204" pitchFamily="34" charset="0"/>
              <a:buChar char="•"/>
            </a:pPr>
            <a:r>
              <a:rPr lang="he-IL" sz="2400" dirty="0"/>
              <a:t>כשהקוד יגיע לפקודת </a:t>
            </a:r>
            <a:r>
              <a:rPr lang="en-US" sz="2400" dirty="0"/>
              <a:t>loop</a:t>
            </a:r>
            <a:r>
              <a:rPr lang="he-IL" sz="2400" dirty="0"/>
              <a:t> הערך של </a:t>
            </a:r>
            <a:r>
              <a:rPr lang="en-US" sz="2400" dirty="0"/>
              <a:t>cx</a:t>
            </a:r>
            <a:r>
              <a:rPr lang="he-IL" sz="2400" dirty="0"/>
              <a:t> יהיה 0000. לאחר הפחתת 1 ערכו יהיה </a:t>
            </a:r>
            <a:r>
              <a:rPr lang="en-US" sz="2400" dirty="0"/>
              <a:t>0FFFF</a:t>
            </a:r>
            <a:r>
              <a:rPr lang="en-US" sz="1900" dirty="0"/>
              <a:t>h</a:t>
            </a:r>
          </a:p>
          <a:p>
            <a:pPr marL="137160" indent="0">
              <a:buNone/>
            </a:pPr>
            <a:endParaRPr lang="he-IL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E92C27-B791-4285-9772-AFCF7EF37210}"/>
              </a:ext>
            </a:extLst>
          </p:cNvPr>
          <p:cNvSpPr txBox="1"/>
          <p:nvPr/>
        </p:nvSpPr>
        <p:spPr>
          <a:xfrm>
            <a:off x="1964594" y="934657"/>
            <a:ext cx="4436206" cy="22467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2000" dirty="0"/>
              <a:t>	mov	[</a:t>
            </a:r>
            <a:r>
              <a:rPr lang="en-US" sz="2000" dirty="0" err="1"/>
              <a:t>TimesToPrintX</a:t>
            </a:r>
            <a:r>
              <a:rPr lang="en-US" sz="2000" dirty="0"/>
              <a:t>], 0</a:t>
            </a:r>
          </a:p>
          <a:p>
            <a:pPr algn="l" rtl="0"/>
            <a:r>
              <a:rPr lang="en-US" sz="2000" dirty="0"/>
              <a:t>	mov	cx, [</a:t>
            </a:r>
            <a:r>
              <a:rPr lang="en-US" sz="2000" dirty="0" err="1"/>
              <a:t>TimesToPrintX</a:t>
            </a:r>
            <a:r>
              <a:rPr lang="en-US" sz="2000" dirty="0"/>
              <a:t>]</a:t>
            </a:r>
          </a:p>
          <a:p>
            <a:pPr algn="l" rtl="0"/>
            <a:r>
              <a:rPr lang="en-US" sz="2000" dirty="0" err="1"/>
              <a:t>PrintX</a:t>
            </a:r>
            <a:r>
              <a:rPr lang="en-US" sz="2000" dirty="0"/>
              <a:t>:</a:t>
            </a:r>
          </a:p>
          <a:p>
            <a:pPr algn="l" rtl="0"/>
            <a:r>
              <a:rPr lang="en-US" sz="2000" dirty="0"/>
              <a:t>	</a:t>
            </a:r>
            <a:r>
              <a:rPr lang="en-US" sz="2000" dirty="0" err="1"/>
              <a:t>mov</a:t>
            </a:r>
            <a:r>
              <a:rPr lang="en-US" sz="2000" dirty="0"/>
              <a:t>	dl, 'x'</a:t>
            </a:r>
          </a:p>
          <a:p>
            <a:pPr algn="l" rtl="0"/>
            <a:r>
              <a:rPr lang="en-US" sz="2000" dirty="0"/>
              <a:t>	</a:t>
            </a:r>
            <a:r>
              <a:rPr lang="en-US" sz="2000" dirty="0" err="1"/>
              <a:t>mov</a:t>
            </a:r>
            <a:r>
              <a:rPr lang="en-US" sz="2000" dirty="0"/>
              <a:t>	ah, 2h</a:t>
            </a:r>
          </a:p>
          <a:p>
            <a:pPr algn="l" rtl="0"/>
            <a:r>
              <a:rPr lang="en-US" sz="2000" dirty="0"/>
              <a:t>	</a:t>
            </a:r>
            <a:r>
              <a:rPr lang="en-US" sz="2000" dirty="0" err="1"/>
              <a:t>int</a:t>
            </a:r>
            <a:r>
              <a:rPr lang="en-US" sz="2000" dirty="0"/>
              <a:t>	21h</a:t>
            </a:r>
          </a:p>
          <a:p>
            <a:pPr algn="l" rtl="0"/>
            <a:r>
              <a:rPr lang="en-US" sz="2000" dirty="0"/>
              <a:t>	loop	</a:t>
            </a:r>
            <a:r>
              <a:rPr lang="en-US" sz="2000" dirty="0" err="1"/>
              <a:t>PrintX</a:t>
            </a:r>
            <a:endParaRPr lang="en-US" sz="2000" dirty="0"/>
          </a:p>
        </p:txBody>
      </p:sp>
      <p:sp>
        <p:nvSpPr>
          <p:cNvPr id="16" name="סוגר מסולסל ימני 9">
            <a:extLst>
              <a:ext uri="{FF2B5EF4-FFF2-40B4-BE49-F238E27FC236}">
                <a16:creationId xmlns:a16="http://schemas.microsoft.com/office/drawing/2014/main" id="{FFD31625-5B31-4E3C-9559-B1EDDC4669B3}"/>
              </a:ext>
            </a:extLst>
          </p:cNvPr>
          <p:cNvSpPr/>
          <p:nvPr/>
        </p:nvSpPr>
        <p:spPr>
          <a:xfrm>
            <a:off x="4612555" y="1907139"/>
            <a:ext cx="925133" cy="894959"/>
          </a:xfrm>
          <a:prstGeom prst="rightBrace">
            <a:avLst>
              <a:gd name="adj1" fmla="val 8333"/>
              <a:gd name="adj2" fmla="val 45034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531985-5EA7-445B-9692-522CE4310DD9}"/>
              </a:ext>
            </a:extLst>
          </p:cNvPr>
          <p:cNvSpPr txBox="1"/>
          <p:nvPr/>
        </p:nvSpPr>
        <p:spPr>
          <a:xfrm flipH="1">
            <a:off x="5661107" y="1986848"/>
            <a:ext cx="1791305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dirty="0"/>
              <a:t>הדפסה למסך של האות </a:t>
            </a:r>
            <a:r>
              <a:rPr lang="en-US" dirty="0"/>
              <a:t>‘x’</a:t>
            </a:r>
            <a:endParaRPr lang="he-IL" dirty="0"/>
          </a:p>
        </p:txBody>
      </p:sp>
      <p:cxnSp>
        <p:nvCxnSpPr>
          <p:cNvPr id="4" name="Connector: Curved 3">
            <a:extLst>
              <a:ext uri="{FF2B5EF4-FFF2-40B4-BE49-F238E27FC236}">
                <a16:creationId xmlns:a16="http://schemas.microsoft.com/office/drawing/2014/main" id="{7AA66BF6-3AD2-479C-B39C-709C19CEA772}"/>
              </a:ext>
            </a:extLst>
          </p:cNvPr>
          <p:cNvCxnSpPr/>
          <p:nvPr/>
        </p:nvCxnSpPr>
        <p:spPr>
          <a:xfrm rot="10800000">
            <a:off x="1942421" y="1865229"/>
            <a:ext cx="1265709" cy="1252291"/>
          </a:xfrm>
          <a:prstGeom prst="curvedConnector3">
            <a:avLst>
              <a:gd name="adj1" fmla="val 150437"/>
            </a:avLst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54071F8-0CD9-44DD-8ACC-C5E8DD094519}"/>
              </a:ext>
            </a:extLst>
          </p:cNvPr>
          <p:cNvSpPr txBox="1"/>
          <p:nvPr/>
        </p:nvSpPr>
        <p:spPr>
          <a:xfrm>
            <a:off x="116273" y="2794355"/>
            <a:ext cx="1879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בפעם הראשונה: </a:t>
            </a:r>
            <a:r>
              <a:rPr lang="en-US" dirty="0"/>
              <a:t>CX-1=0FFFFh</a:t>
            </a:r>
            <a:endParaRPr lang="en-IL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B84B817-DF23-4F59-A0D0-C7C8A4208EE0}"/>
              </a:ext>
            </a:extLst>
          </p:cNvPr>
          <p:cNvCxnSpPr/>
          <p:nvPr/>
        </p:nvCxnSpPr>
        <p:spPr>
          <a:xfrm>
            <a:off x="3275153" y="3144405"/>
            <a:ext cx="0" cy="40165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268D160-358E-41ED-8209-536AE6E01F60}"/>
              </a:ext>
            </a:extLst>
          </p:cNvPr>
          <p:cNvSpPr txBox="1"/>
          <p:nvPr/>
        </p:nvSpPr>
        <p:spPr>
          <a:xfrm>
            <a:off x="3275153" y="3248714"/>
            <a:ext cx="1879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/>
              <a:t>רק אחרי 65,536 פעמים:  </a:t>
            </a:r>
            <a:r>
              <a:rPr lang="en-US" dirty="0"/>
              <a:t>CX=0</a:t>
            </a:r>
            <a:r>
              <a:rPr lang="he-IL" dirty="0"/>
              <a:t> </a:t>
            </a:r>
            <a:endParaRPr lang="en-IL" dirty="0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F4187858-B47C-4ED1-9A72-4911A6A6212F}"/>
              </a:ext>
            </a:extLst>
          </p:cNvPr>
          <p:cNvSpPr/>
          <p:nvPr/>
        </p:nvSpPr>
        <p:spPr>
          <a:xfrm>
            <a:off x="7699678" y="3640463"/>
            <a:ext cx="405370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e-IL" sz="2400" b="1" dirty="0"/>
              <a:t>כמה פעמים יודפס </a:t>
            </a:r>
            <a:r>
              <a:rPr lang="en-US" sz="2400" b="1" dirty="0"/>
              <a:t>‘x’</a:t>
            </a:r>
            <a:r>
              <a:rPr lang="he-IL" sz="2400" b="1" dirty="0"/>
              <a:t> למסך?</a:t>
            </a:r>
            <a:endParaRPr lang="en-US" sz="2400" b="1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B5E5B05-0BCA-48CF-BC79-1A7ED351C372}"/>
              </a:ext>
            </a:extLst>
          </p:cNvPr>
          <p:cNvCxnSpPr>
            <a:cxnSpLocks/>
          </p:cNvCxnSpPr>
          <p:nvPr/>
        </p:nvCxnSpPr>
        <p:spPr>
          <a:xfrm flipH="1" flipV="1">
            <a:off x="6211230" y="1070517"/>
            <a:ext cx="1539664" cy="691919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02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8" grpId="0"/>
      <p:bldP spid="11" grpId="0"/>
      <p:bldP spid="20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26411</TotalTime>
  <Words>3263</Words>
  <Application>Microsoft Office PowerPoint</Application>
  <PresentationFormat>Widescreen</PresentationFormat>
  <Paragraphs>449</Paragraphs>
  <Slides>41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David</vt:lpstr>
      <vt:lpstr>Varela Round</vt:lpstr>
      <vt:lpstr>Wingdings 3</vt:lpstr>
      <vt:lpstr>ערכת נושא Office</vt:lpstr>
      <vt:lpstr>מערכת שידורים לאומית</vt:lpstr>
      <vt:lpstr>מבוא למבנה המחשב</vt:lpstr>
      <vt:lpstr>מה נלמד היום </vt:lpstr>
      <vt:lpstr>הקדמה</vt:lpstr>
      <vt:lpstr>פקודת לולאה</vt:lpstr>
      <vt:lpstr>דוגמה לשימוש ב - loop</vt:lpstr>
      <vt:lpstr>דוגמה: מעקב אחר ביצוע loop</vt:lpstr>
      <vt:lpstr>תוצאת ההרצה</vt:lpstr>
      <vt:lpstr>עוד דוגמה לשימוש ב - loop</vt:lpstr>
      <vt:lpstr>תיקון הדוגמה</vt:lpstr>
      <vt:lpstr>לולאה בתוך לולאה – nested loops</vt:lpstr>
      <vt:lpstr>דוגמה ל-nested loop</vt:lpstr>
      <vt:lpstr>PowerPoint Presentation</vt:lpstr>
      <vt:lpstr>סיכום</vt:lpstr>
      <vt:lpstr>מה נלמד היום </vt:lpstr>
      <vt:lpstr>המחסנית באסמבלי - Stack</vt:lpstr>
      <vt:lpstr>המחסנית - Stack</vt:lpstr>
      <vt:lpstr>המחסנית - Stack</vt:lpstr>
      <vt:lpstr>הגדרת המחסנית </vt:lpstr>
      <vt:lpstr>תזכורת משיעור 5 - למה משמשים הסגמנטים</vt:lpstr>
      <vt:lpstr>המחסנית - Stack</vt:lpstr>
      <vt:lpstr>שימוש במחסנית - Stack</vt:lpstr>
      <vt:lpstr>פקודות דחיפה למחסנית (push) </vt:lpstr>
      <vt:lpstr>פקודות הוצאה (pop)</vt:lpstr>
      <vt:lpstr>הפקודה PUSH</vt:lpstr>
      <vt:lpstr>דוגמאות לשימוש ב-push</vt:lpstr>
      <vt:lpstr>שימו לב: הנתונים נדחפים למעלה</vt:lpstr>
      <vt:lpstr>דוגמאות לשימוש ב-push - המשך</vt:lpstr>
      <vt:lpstr>הפקודה POP</vt:lpstr>
      <vt:lpstr>דוגמה</vt:lpstr>
      <vt:lpstr>דוגמא לשימוש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טיפ – פקודת xchg</vt:lpstr>
      <vt:lpstr>פקודות מחסנית נוספות</vt:lpstr>
      <vt:lpstr>תזכורת: nested loops</vt:lpstr>
      <vt:lpstr>סיכום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Anat Kaldaron</cp:lastModifiedBy>
  <cp:revision>301</cp:revision>
  <dcterms:created xsi:type="dcterms:W3CDTF">2020-03-15T19:13:03Z</dcterms:created>
  <dcterms:modified xsi:type="dcterms:W3CDTF">2020-10-18T14:22:10Z</dcterms:modified>
</cp:coreProperties>
</file>