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41"/>
  </p:notesMasterIdLst>
  <p:sldIdLst>
    <p:sldId id="257" r:id="rId5"/>
    <p:sldId id="262" r:id="rId6"/>
    <p:sldId id="263" r:id="rId7"/>
    <p:sldId id="311" r:id="rId8"/>
    <p:sldId id="301" r:id="rId9"/>
    <p:sldId id="307" r:id="rId10"/>
    <p:sldId id="310" r:id="rId11"/>
    <p:sldId id="302" r:id="rId12"/>
    <p:sldId id="335" r:id="rId13"/>
    <p:sldId id="288" r:id="rId14"/>
    <p:sldId id="308" r:id="rId15"/>
    <p:sldId id="313" r:id="rId16"/>
    <p:sldId id="327" r:id="rId17"/>
    <p:sldId id="325" r:id="rId18"/>
    <p:sldId id="320" r:id="rId19"/>
    <p:sldId id="323" r:id="rId20"/>
    <p:sldId id="326" r:id="rId21"/>
    <p:sldId id="328" r:id="rId22"/>
    <p:sldId id="316" r:id="rId23"/>
    <p:sldId id="317" r:id="rId24"/>
    <p:sldId id="314" r:id="rId25"/>
    <p:sldId id="318" r:id="rId26"/>
    <p:sldId id="315" r:id="rId27"/>
    <p:sldId id="319" r:id="rId28"/>
    <p:sldId id="321" r:id="rId29"/>
    <p:sldId id="329" r:id="rId30"/>
    <p:sldId id="330" r:id="rId31"/>
    <p:sldId id="333" r:id="rId32"/>
    <p:sldId id="334" r:id="rId33"/>
    <p:sldId id="331" r:id="rId34"/>
    <p:sldId id="332" r:id="rId35"/>
    <p:sldId id="336" r:id="rId36"/>
    <p:sldId id="324" r:id="rId37"/>
    <p:sldId id="303" r:id="rId38"/>
    <p:sldId id="304" r:id="rId39"/>
    <p:sldId id="291" r:id="rId4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92D050"/>
    <a:srgbClr val="6CF0FF"/>
    <a:srgbClr val="E0E0E0"/>
    <a:srgbClr val="E6E6E6"/>
    <a:srgbClr val="11A4AB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96" autoAdjust="0"/>
    <p:restoredTop sz="91075" autoAdjust="0"/>
  </p:normalViewPr>
  <p:slideViewPr>
    <p:cSldViewPr snapToGrid="0" snapToObjects="1">
      <p:cViewPr varScale="1">
        <p:scale>
          <a:sx n="45" d="100"/>
          <a:sy n="45" d="100"/>
        </p:scale>
        <p:origin x="883" y="29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כ"ד/אב/תשפ"ב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012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272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155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כ"ד/אב/תשפ"ב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9sxaHfrB0_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andculture.google.com/partner/uffizi-galler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hyperlink" Target="https://www.itu-presentation.cet.ac.il/uploads/2017/11/%D7%94%D7%A0%D7%97%D7%99%D7%95%D7%AA-%D7%9C%D7%94%D7%95%D7%A8%D7%90%D7%AA-%D7%94%D7%9E%D7%A6%D7%92%D7%AA-%D7%9E%D7%A9%D7%97%D7%A7-%D7%A8%D7%A0%D7%A1%D7%A0%D7%A1.pdf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&#1497;&#1493;&#1496;&#1497;&#1493;&#1489;/" TargetMode="External"/><Relationship Id="rId3" Type="http://schemas.openxmlformats.org/officeDocument/2006/relationships/hyperlink" Target="https://school.kotar.cet.ac.il/KotarApp/Viewer.aspx?nBookID=94818232#203.3963.6.default" TargetMode="External"/><Relationship Id="rId7" Type="http://schemas.openxmlformats.org/officeDocument/2006/relationships/hyperlink" Target="https://he.wikipedia.org/wiki/%D7%9E%D7%99%D7%9B%D7%9C%D7%90%D7%A0%D7%92%27%D7%9C%D7%95" TargetMode="External"/><Relationship Id="rId2" Type="http://schemas.openxmlformats.org/officeDocument/2006/relationships/hyperlink" Target="https://school.kotar.cet.ac.il/KotarApp/Viewer.aspx?nBookID=94818232#202.9995.6.defaul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he.wikipedia.org/wiki/%D7%9C%D7%90%D7%95%D7%A0%D7%A8%D7%93%D7%95_%D7%93%D7%94_%D7%95%D7%99%D7%A0%D7%A6%27%D7%99" TargetMode="External"/><Relationship Id="rId5" Type="http://schemas.openxmlformats.org/officeDocument/2006/relationships/hyperlink" Target="https://www.itu-presentation.cet.ac.il/%d7%9e%d7%a9%d7%97%d7%a7-%d7%98%d7%a8%d7%99%d7%95%d7%95%d7%99%d7%94-%d7%a8%d7%a0%d7%a1%d7%a0%d7%a1/" TargetMode="External"/><Relationship Id="rId4" Type="http://schemas.openxmlformats.org/officeDocument/2006/relationships/hyperlink" Target="https://www.hamichlol.org.il/%D7%AA%D7%A8%D7%91%D7%95%D7%AA" TargetMode="External"/><Relationship Id="rId9" Type="http://schemas.openxmlformats.org/officeDocument/2006/relationships/hyperlink" Target="https://www.youtube.com/watch?v=9sxaHfrB0_4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ההומניזם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e-IL" b="1" dirty="0"/>
              <a:t>"קראתי בספרים העתיקים שאין בעולם דבר מופלא יותר מהאדם </a:t>
            </a:r>
            <a:r>
              <a:rPr lang="he-IL" b="1" dirty="0" err="1"/>
              <a:t>עצמו"</a:t>
            </a:r>
            <a:r>
              <a:rPr lang="he-IL" sz="2400" b="1" dirty="0" err="1"/>
              <a:t>הנסיך</a:t>
            </a:r>
            <a:r>
              <a:rPr lang="he-IL" sz="2400" b="1" dirty="0"/>
              <a:t> </a:t>
            </a:r>
            <a:r>
              <a:rPr lang="he-IL" sz="2400" b="1" dirty="0" err="1"/>
              <a:t>ג'יובני</a:t>
            </a:r>
            <a:r>
              <a:rPr lang="he-IL" sz="2400" b="1" dirty="0"/>
              <a:t> </a:t>
            </a:r>
            <a:r>
              <a:rPr lang="he-IL" sz="2400" b="1" dirty="0" err="1"/>
              <a:t>פיקו</a:t>
            </a:r>
            <a:r>
              <a:rPr lang="he-IL" sz="2400" b="1" dirty="0"/>
              <a:t> דה לה </a:t>
            </a:r>
            <a:r>
              <a:rPr lang="he-IL" sz="2400" b="1" dirty="0" err="1"/>
              <a:t>מירנדולה</a:t>
            </a:r>
            <a:r>
              <a:rPr lang="he-IL" sz="2400" b="1" dirty="0"/>
              <a:t>" </a:t>
            </a:r>
            <a:endParaRPr lang="en-US" sz="2400" b="1" dirty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הומניזם </a:t>
            </a:r>
          </a:p>
        </p:txBody>
      </p:sp>
      <p:sp>
        <p:nvSpPr>
          <p:cNvPr id="7" name="חץ: למטה 27">
            <a:extLst>
              <a:ext uri="{FF2B5EF4-FFF2-40B4-BE49-F238E27FC236}">
                <a16:creationId xmlns:a16="http://schemas.microsoft.com/office/drawing/2014/main" id="{CB227821-2DD5-4818-A05A-75F0F9EA8079}"/>
              </a:ext>
            </a:extLst>
          </p:cNvPr>
          <p:cNvSpPr/>
          <p:nvPr/>
        </p:nvSpPr>
        <p:spPr>
          <a:xfrm>
            <a:off x="66308" y="815580"/>
            <a:ext cx="3808078" cy="2682135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rgbClr val="192A72"/>
                </a:solidFill>
              </a:rPr>
              <a:t>הם נברו </a:t>
            </a:r>
            <a:r>
              <a:rPr lang="he-IL" sz="2000" b="1" u="sng" dirty="0">
                <a:solidFill>
                  <a:srgbClr val="192A72"/>
                </a:solidFill>
              </a:rPr>
              <a:t>בארכיונים</a:t>
            </a:r>
            <a:r>
              <a:rPr lang="he-IL" sz="2000" b="1" dirty="0">
                <a:solidFill>
                  <a:srgbClr val="192A72"/>
                </a:solidFill>
              </a:rPr>
              <a:t> ובספריות של המנזרים וחשפו יצירות שנעלמו, כמו כתבי אפלטון , שלא היו ידועים בימי הביניים </a:t>
            </a:r>
            <a:endParaRPr lang="he-IL" sz="20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חץ: למטה 29">
            <a:extLst>
              <a:ext uri="{FF2B5EF4-FFF2-40B4-BE49-F238E27FC236}">
                <a16:creationId xmlns:a16="http://schemas.microsoft.com/office/drawing/2014/main" id="{8086C8AD-62C5-4DDA-A718-B9266038D6D7}"/>
              </a:ext>
            </a:extLst>
          </p:cNvPr>
          <p:cNvSpPr/>
          <p:nvPr/>
        </p:nvSpPr>
        <p:spPr>
          <a:xfrm>
            <a:off x="-173389" y="3521622"/>
            <a:ext cx="4131140" cy="2365996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rgbClr val="192A72"/>
                </a:solidFill>
              </a:rPr>
              <a:t> </a:t>
            </a:r>
          </a:p>
          <a:p>
            <a:pPr algn="ctr"/>
            <a:r>
              <a:rPr lang="he-IL" sz="2000" b="1" dirty="0" err="1">
                <a:solidFill>
                  <a:srgbClr val="192A72"/>
                </a:solidFill>
              </a:rPr>
              <a:t>ההומיסטים</a:t>
            </a:r>
            <a:r>
              <a:rPr lang="he-IL" sz="2000" b="1" dirty="0">
                <a:solidFill>
                  <a:srgbClr val="192A72"/>
                </a:solidFill>
              </a:rPr>
              <a:t> בקשו לעסוק בשאלות "</a:t>
            </a:r>
            <a:r>
              <a:rPr lang="he-IL" sz="2000" b="1" u="sng" dirty="0">
                <a:solidFill>
                  <a:srgbClr val="192A72"/>
                </a:solidFill>
              </a:rPr>
              <a:t>רלוונטיות</a:t>
            </a:r>
            <a:r>
              <a:rPr lang="he-IL" sz="2000" b="1" dirty="0">
                <a:solidFill>
                  <a:srgbClr val="192A72"/>
                </a:solidFill>
              </a:rPr>
              <a:t>" </a:t>
            </a:r>
            <a:r>
              <a:rPr lang="he-IL" sz="2000" b="1" u="sng" dirty="0">
                <a:solidFill>
                  <a:srgbClr val="192A72"/>
                </a:solidFill>
              </a:rPr>
              <a:t>במדעי האדם</a:t>
            </a:r>
            <a:r>
              <a:rPr lang="he-IL" sz="2000" b="1" dirty="0">
                <a:solidFill>
                  <a:srgbClr val="192A72"/>
                </a:solidFill>
              </a:rPr>
              <a:t>, ולצורך זה זה החלו </a:t>
            </a:r>
            <a:r>
              <a:rPr lang="he-IL" sz="2000" b="1" u="sng" dirty="0">
                <a:solidFill>
                  <a:srgbClr val="192A72"/>
                </a:solidFill>
              </a:rPr>
              <a:t>לחשוף</a:t>
            </a:r>
            <a:r>
              <a:rPr lang="he-IL" sz="2000" b="1" dirty="0">
                <a:solidFill>
                  <a:srgbClr val="192A72"/>
                </a:solidFill>
              </a:rPr>
              <a:t> מחדש את העולם העתיק.  </a:t>
            </a:r>
            <a:endParaRPr lang="he-IL" sz="20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חץ: למטה 27">
            <a:extLst>
              <a:ext uri="{FF2B5EF4-FFF2-40B4-BE49-F238E27FC236}">
                <a16:creationId xmlns:a16="http://schemas.microsoft.com/office/drawing/2014/main" id="{CB227821-2DD5-4818-A05A-75F0F9EA8079}"/>
              </a:ext>
            </a:extLst>
          </p:cNvPr>
          <p:cNvSpPr/>
          <p:nvPr/>
        </p:nvSpPr>
        <p:spPr>
          <a:xfrm>
            <a:off x="4720445" y="815580"/>
            <a:ext cx="3246440" cy="2684479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b="1" dirty="0">
              <a:solidFill>
                <a:srgbClr val="192A72"/>
              </a:solidFill>
            </a:endParaRPr>
          </a:p>
          <a:p>
            <a:pPr algn="ctr"/>
            <a:endParaRPr lang="he-IL" sz="2000" b="1" dirty="0">
              <a:solidFill>
                <a:srgbClr val="192A72"/>
              </a:solidFill>
            </a:endParaRPr>
          </a:p>
          <a:p>
            <a:pPr algn="ctr"/>
            <a:r>
              <a:rPr lang="he-IL" sz="2000" b="1" dirty="0">
                <a:solidFill>
                  <a:srgbClr val="192A72"/>
                </a:solidFill>
              </a:rPr>
              <a:t>הם לא הסתפקו בצורת הלימוד של ימי הביניים, בוויכוח על עניינים הנראים מהצד שוליים וטפלים</a:t>
            </a:r>
            <a:endParaRPr lang="he-IL" sz="20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חץ: למטה 29">
            <a:extLst>
              <a:ext uri="{FF2B5EF4-FFF2-40B4-BE49-F238E27FC236}">
                <a16:creationId xmlns:a16="http://schemas.microsoft.com/office/drawing/2014/main" id="{8086C8AD-62C5-4DDA-A718-B9266038D6D7}"/>
              </a:ext>
            </a:extLst>
          </p:cNvPr>
          <p:cNvSpPr/>
          <p:nvPr/>
        </p:nvSpPr>
        <p:spPr>
          <a:xfrm>
            <a:off x="9050254" y="3609400"/>
            <a:ext cx="3075438" cy="2684479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rgbClr val="192A72"/>
                </a:solidFill>
              </a:rPr>
              <a:t>ההומניסטים פנו להחייאת </a:t>
            </a:r>
            <a:r>
              <a:rPr lang="he-IL" b="1" u="sng" dirty="0">
                <a:solidFill>
                  <a:srgbClr val="192A72"/>
                </a:solidFill>
              </a:rPr>
              <a:t>אוצרות האמנות ש</a:t>
            </a:r>
            <a:r>
              <a:rPr lang="he-IL" b="1" dirty="0">
                <a:solidFill>
                  <a:srgbClr val="192A72"/>
                </a:solidFill>
              </a:rPr>
              <a:t>ל </a:t>
            </a:r>
            <a:r>
              <a:rPr lang="he-IL" b="1" u="sng" dirty="0">
                <a:solidFill>
                  <a:srgbClr val="192A72"/>
                </a:solidFill>
              </a:rPr>
              <a:t>העולם העתיק ,</a:t>
            </a:r>
            <a:r>
              <a:rPr lang="he-IL" b="1" dirty="0">
                <a:solidFill>
                  <a:srgbClr val="192A72"/>
                </a:solidFill>
              </a:rPr>
              <a:t> ועסקו בעיקר בספרות ובבלשנות</a:t>
            </a:r>
            <a:endParaRPr lang="he-IL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חץ: למטה 27">
            <a:extLst>
              <a:ext uri="{FF2B5EF4-FFF2-40B4-BE49-F238E27FC236}">
                <a16:creationId xmlns:a16="http://schemas.microsoft.com/office/drawing/2014/main" id="{CB227821-2DD5-4818-A05A-75F0F9EA8079}"/>
              </a:ext>
            </a:extLst>
          </p:cNvPr>
          <p:cNvSpPr/>
          <p:nvPr/>
        </p:nvSpPr>
        <p:spPr>
          <a:xfrm>
            <a:off x="8879252" y="829821"/>
            <a:ext cx="3246440" cy="2684479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rgbClr val="192A72"/>
                </a:solidFill>
              </a:rPr>
              <a:t>הומניזם-</a:t>
            </a:r>
          </a:p>
          <a:p>
            <a:pPr algn="ctr"/>
            <a:r>
              <a:rPr lang="he-IL" b="1" dirty="0">
                <a:solidFill>
                  <a:srgbClr val="192A72"/>
                </a:solidFill>
              </a:rPr>
              <a:t>שיטת חשיבה הממקמת את </a:t>
            </a:r>
            <a:r>
              <a:rPr lang="he-IL" b="1" u="sng" dirty="0">
                <a:solidFill>
                  <a:srgbClr val="192A72"/>
                </a:solidFill>
              </a:rPr>
              <a:t>האדם במרכז היקום. </a:t>
            </a: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172" y="3609400"/>
            <a:ext cx="2207173" cy="172402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946" y="3583296"/>
            <a:ext cx="2541317" cy="17501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54370" y="5333425"/>
            <a:ext cx="16238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192A72"/>
                </a:solidFill>
              </a:rPr>
              <a:t>מתוך מט"ח</a:t>
            </a:r>
          </a:p>
        </p:txBody>
      </p:sp>
    </p:spTree>
    <p:extLst>
      <p:ext uri="{BB962C8B-B14F-4D97-AF65-F5344CB8AC3E}">
        <p14:creationId xmlns:p14="http://schemas.microsoft.com/office/powerpoint/2010/main" val="210779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הומניזם- המשך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ההומניסטים שואפים לחקות את העולם העתיק</a:t>
            </a:r>
          </a:p>
        </p:txBody>
      </p:sp>
      <p:sp>
        <p:nvSpPr>
          <p:cNvPr id="8" name="חץ: למטה 27">
            <a:extLst>
              <a:ext uri="{FF2B5EF4-FFF2-40B4-BE49-F238E27FC236}">
                <a16:creationId xmlns:a16="http://schemas.microsoft.com/office/drawing/2014/main" id="{CB227821-2DD5-4818-A05A-75F0F9EA8079}"/>
              </a:ext>
            </a:extLst>
          </p:cNvPr>
          <p:cNvSpPr/>
          <p:nvPr/>
        </p:nvSpPr>
        <p:spPr>
          <a:xfrm>
            <a:off x="6684913" y="1705323"/>
            <a:ext cx="3489960" cy="1904247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20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0"/>
            <a:endParaRPr lang="he-IL" sz="20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0"/>
            <a:r>
              <a:rPr lang="he-IL" sz="2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מהו הערך בחיקוי?</a:t>
            </a:r>
          </a:p>
          <a:p>
            <a:pPr algn="ctr" rtl="0"/>
            <a:endParaRPr lang="he-IL" sz="20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חץ: למטה 29">
            <a:extLst>
              <a:ext uri="{FF2B5EF4-FFF2-40B4-BE49-F238E27FC236}">
                <a16:creationId xmlns:a16="http://schemas.microsoft.com/office/drawing/2014/main" id="{8086C8AD-62C5-4DDA-A718-B9266038D6D7}"/>
              </a:ext>
            </a:extLst>
          </p:cNvPr>
          <p:cNvSpPr/>
          <p:nvPr/>
        </p:nvSpPr>
        <p:spPr>
          <a:xfrm>
            <a:off x="6694218" y="3833565"/>
            <a:ext cx="3480655" cy="2209800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20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0"/>
            <a:endParaRPr lang="he-IL" sz="20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0"/>
            <a:r>
              <a:rPr lang="he-IL" sz="2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בעיני </a:t>
            </a:r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ההומניסטים , החיקוי היה הדרך להגיע ליצירה ולחשיבה מקורית משלהם </a:t>
            </a:r>
          </a:p>
        </p:txBody>
      </p:sp>
      <p:sp>
        <p:nvSpPr>
          <p:cNvPr id="10" name="חץ: למטה 27">
            <a:extLst>
              <a:ext uri="{FF2B5EF4-FFF2-40B4-BE49-F238E27FC236}">
                <a16:creationId xmlns:a16="http://schemas.microsoft.com/office/drawing/2014/main" id="{CB227821-2DD5-4818-A05A-75F0F9EA8079}"/>
              </a:ext>
            </a:extLst>
          </p:cNvPr>
          <p:cNvSpPr/>
          <p:nvPr/>
        </p:nvSpPr>
        <p:spPr>
          <a:xfrm>
            <a:off x="607425" y="1701652"/>
            <a:ext cx="4722651" cy="2393484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0"/>
            <a:endParaRPr lang="he-IL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0"/>
            <a:endParaRPr lang="he-IL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0"/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"אם אתה הורג אדם-אתה הורג יצור בעל תבונה , אבל אם אתה משמיד ספר –אתה הורג את התבונה עצמה</a:t>
            </a:r>
            <a:r>
              <a:rPr lang="he-IL" sz="2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"</a:t>
            </a:r>
          </a:p>
        </p:txBody>
      </p:sp>
      <p:sp>
        <p:nvSpPr>
          <p:cNvPr id="11" name="חץ: למטה 29">
            <a:extLst>
              <a:ext uri="{FF2B5EF4-FFF2-40B4-BE49-F238E27FC236}">
                <a16:creationId xmlns:a16="http://schemas.microsoft.com/office/drawing/2014/main" id="{8086C8AD-62C5-4DDA-A718-B9266038D6D7}"/>
              </a:ext>
            </a:extLst>
          </p:cNvPr>
          <p:cNvSpPr/>
          <p:nvPr/>
        </p:nvSpPr>
        <p:spPr>
          <a:xfrm>
            <a:off x="1314663" y="4322802"/>
            <a:ext cx="3308177" cy="17205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 sz="2000" b="1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0"/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קבוצת מיעוטים . אבל אליטה חזקה מאוד , ההשפעה נכרה בטווח ארוך</a:t>
            </a:r>
          </a:p>
        </p:txBody>
      </p:sp>
    </p:spTree>
    <p:extLst>
      <p:ext uri="{BB962C8B-B14F-4D97-AF65-F5344CB8AC3E}">
        <p14:creationId xmlns:p14="http://schemas.microsoft.com/office/powerpoint/2010/main" val="7610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הלימודים בימי הביניים </a:t>
            </a:r>
          </a:p>
        </p:txBody>
      </p:sp>
      <p:sp>
        <p:nvSpPr>
          <p:cNvPr id="4" name="תרשים זרימה: תהליך חלופי 3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6414494" y="1779887"/>
            <a:ext cx="3988676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השפה- לטינית</a:t>
            </a:r>
          </a:p>
        </p:txBody>
      </p:sp>
      <p:sp>
        <p:nvSpPr>
          <p:cNvPr id="5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6414495" y="3619800"/>
            <a:ext cx="3988675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המורים והמרצים(המשכילים)- אנשי כנסייה </a:t>
            </a:r>
          </a:p>
        </p:txBody>
      </p:sp>
      <p:sp>
        <p:nvSpPr>
          <p:cNvPr id="6" name="תרשים זרימה: תהליך חלופי 5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1069985" y="1750554"/>
            <a:ext cx="4475335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נושאי המחקר- דת </a:t>
            </a:r>
          </a:p>
        </p:txBody>
      </p:sp>
      <p:sp>
        <p:nvSpPr>
          <p:cNvPr id="7" name="תרשים זרימה: תהליך חלופי 6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069984" y="3619800"/>
            <a:ext cx="4475336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לימוד כתבי יוון ורומא מכתבי יד לטיניים שתורגמו מכתבים בערבית </a:t>
            </a:r>
          </a:p>
        </p:txBody>
      </p:sp>
    </p:spTree>
    <p:extLst>
      <p:ext uri="{BB962C8B-B14F-4D97-AF65-F5344CB8AC3E}">
        <p14:creationId xmlns:p14="http://schemas.microsoft.com/office/powerpoint/2010/main" val="188964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לימודים הומניסטיים </a:t>
            </a:r>
          </a:p>
        </p:txBody>
      </p:sp>
      <p:sp>
        <p:nvSpPr>
          <p:cNvPr id="4" name="תרשים זרימה: מסיים 3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8024651" y="1003903"/>
            <a:ext cx="3665485" cy="2018703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הרחבת חוג האנשים שהתעניין בספרות ובפילוסופיה יוונית ורומית </a:t>
            </a:r>
          </a:p>
        </p:txBody>
      </p:sp>
      <p:sp>
        <p:nvSpPr>
          <p:cNvPr id="5" name="תרשים זרימה: מסיים 4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8024651" y="3111347"/>
            <a:ext cx="3974843" cy="2262757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המלומדים כתבו חיבורים – ספרי דקדוק ללשונות יוונית ורומית, מילונים ,פירושים ומאמרי ביקורת .</a:t>
            </a:r>
          </a:p>
          <a:p>
            <a:pPr algn="ctr" rtl="0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עסקו בייעוץ ובניהול ענייני המדינה </a:t>
            </a:r>
          </a:p>
        </p:txBody>
      </p:sp>
      <p:sp>
        <p:nvSpPr>
          <p:cNvPr id="6" name="תרשים זרימה: מסיים 5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4198987" y="952508"/>
            <a:ext cx="3452649" cy="1973183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לימודים הומניסטיים  כללו את תורת הנאום(רטוריקה), דקדוק, היסטוריה , פילוסופיה וספרות </a:t>
            </a:r>
          </a:p>
        </p:txBody>
      </p:sp>
      <p:sp>
        <p:nvSpPr>
          <p:cNvPr id="8" name="תרשים זרימה: מסיים 7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352588" y="915163"/>
            <a:ext cx="3452649" cy="1973183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ההומניסטים העמידו במרכז את האדם ואת יכולתו לבחור , לשקול ולהחליט לגבי גורלו </a:t>
            </a:r>
          </a:p>
        </p:txBody>
      </p:sp>
      <p:sp>
        <p:nvSpPr>
          <p:cNvPr id="10" name="חץ: למטה 28">
            <a:extLst>
              <a:ext uri="{FF2B5EF4-FFF2-40B4-BE49-F238E27FC236}">
                <a16:creationId xmlns:a16="http://schemas.microsoft.com/office/drawing/2014/main" id="{E9B092A6-0BEB-4E63-8F4D-94FE2C0B1D68}"/>
              </a:ext>
            </a:extLst>
          </p:cNvPr>
          <p:cNvSpPr/>
          <p:nvPr/>
        </p:nvSpPr>
        <p:spPr>
          <a:xfrm>
            <a:off x="4198987" y="3429000"/>
            <a:ext cx="3528410" cy="1461505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האידיאל- "האדם המשכיל"</a:t>
            </a:r>
          </a:p>
        </p:txBody>
      </p:sp>
      <p:sp>
        <p:nvSpPr>
          <p:cNvPr id="11" name="תרשים זרימה: מסיים 10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585249" y="2968720"/>
            <a:ext cx="2987326" cy="1551487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חקר הלשון העברית כאחת הלשונות העתיקות </a:t>
            </a:r>
          </a:p>
        </p:txBody>
      </p:sp>
    </p:spTree>
    <p:extLst>
      <p:ext uri="{BB962C8B-B14F-4D97-AF65-F5344CB8AC3E}">
        <p14:creationId xmlns:p14="http://schemas.microsoft.com/office/powerpoint/2010/main" val="340185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התפתחות הספרות </a:t>
            </a:r>
          </a:p>
        </p:txBody>
      </p:sp>
      <p:sp>
        <p:nvSpPr>
          <p:cNvPr id="4" name="תרשים זרימה: מסיים 3">
            <a:extLst>
              <a:ext uri="{FF2B5EF4-FFF2-40B4-BE49-F238E27FC236}">
                <a16:creationId xmlns:a16="http://schemas.microsoft.com/office/drawing/2014/main" id="{65CF19B0-B50C-40AD-BC08-14E9353DC465}"/>
              </a:ext>
            </a:extLst>
          </p:cNvPr>
          <p:cNvSpPr/>
          <p:nvPr/>
        </p:nvSpPr>
        <p:spPr>
          <a:xfrm>
            <a:off x="8460544" y="1242986"/>
            <a:ext cx="3352800" cy="1673062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000" dirty="0" err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דנטה</a:t>
            </a:r>
            <a:r>
              <a:rPr lang="he-IL" sz="2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000" dirty="0" err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אלייגירי</a:t>
            </a:r>
            <a:r>
              <a:rPr lang="he-IL" sz="2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(מאה 13-14(– הקומדיה האלוהית. כתב באיטלקית </a:t>
            </a:r>
          </a:p>
        </p:txBody>
      </p:sp>
      <p:sp>
        <p:nvSpPr>
          <p:cNvPr id="5" name="תרשים זרימה: מסיים 4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264614" y="1044417"/>
            <a:ext cx="2867204" cy="1784636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000" dirty="0" err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פרצ'סקו</a:t>
            </a:r>
            <a:r>
              <a:rPr lang="he-IL" sz="2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000" dirty="0" err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פטררקה</a:t>
            </a:r>
            <a:endParaRPr lang="he-IL" sz="20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0"/>
            <a:r>
              <a:rPr lang="he-IL" sz="2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(מאה 14)כתב באיטלקית ובלטינית </a:t>
            </a:r>
          </a:p>
        </p:txBody>
      </p:sp>
      <p:sp>
        <p:nvSpPr>
          <p:cNvPr id="6" name="תרשים זרימה: מסיים 5">
            <a:extLst>
              <a:ext uri="{FF2B5EF4-FFF2-40B4-BE49-F238E27FC236}">
                <a16:creationId xmlns:a16="http://schemas.microsoft.com/office/drawing/2014/main" id="{65CF19B0-B50C-40AD-BC08-14E9353DC465}"/>
              </a:ext>
            </a:extLst>
          </p:cNvPr>
          <p:cNvSpPr/>
          <p:nvPr/>
        </p:nvSpPr>
        <p:spPr>
          <a:xfrm>
            <a:off x="4585703" y="1112131"/>
            <a:ext cx="2632363" cy="1246909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התמקדות בתיאור עולמו האישי של האדם , רגשותיו וחוויותיו</a:t>
            </a:r>
          </a:p>
        </p:txBody>
      </p:sp>
      <p:sp>
        <p:nvSpPr>
          <p:cNvPr id="8" name="חץ: למטה 28">
            <a:extLst>
              <a:ext uri="{FF2B5EF4-FFF2-40B4-BE49-F238E27FC236}">
                <a16:creationId xmlns:a16="http://schemas.microsoft.com/office/drawing/2014/main" id="{E9B092A6-0BEB-4E63-8F4D-94FE2C0B1D68}"/>
              </a:ext>
            </a:extLst>
          </p:cNvPr>
          <p:cNvSpPr/>
          <p:nvPr/>
        </p:nvSpPr>
        <p:spPr>
          <a:xfrm>
            <a:off x="3438516" y="4128413"/>
            <a:ext cx="4926739" cy="2119487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כתיבה יצירות באיטלקית הרחיבה את מעגל הקוראים, הפצת ספרים בלשונות הלאומיות  </a:t>
            </a:r>
          </a:p>
        </p:txBody>
      </p:sp>
      <p:sp>
        <p:nvSpPr>
          <p:cNvPr id="9" name="תרשים זרימה: מסיים 8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4626276" y="2595723"/>
            <a:ext cx="2632363" cy="1246909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מהפכת הדפוס במאה ה15 </a:t>
            </a: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544" y="3044394"/>
            <a:ext cx="3352800" cy="3143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31841" y="6131324"/>
            <a:ext cx="17815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מתוך מט"ח</a:t>
            </a: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67" y="3044394"/>
            <a:ext cx="2148655" cy="3118698"/>
          </a:xfrm>
          <a:prstGeom prst="rect">
            <a:avLst/>
          </a:prstGeom>
        </p:spPr>
      </p:pic>
      <p:sp>
        <p:nvSpPr>
          <p:cNvPr id="14" name="תרשים זרימה: מסיים 13">
            <a:extLst>
              <a:ext uri="{FF2B5EF4-FFF2-40B4-BE49-F238E27FC236}">
                <a16:creationId xmlns:a16="http://schemas.microsoft.com/office/drawing/2014/main" id="{0596ECD4-B5A3-4941-BC57-E504FBC1F1AB}"/>
              </a:ext>
            </a:extLst>
          </p:cNvPr>
          <p:cNvSpPr/>
          <p:nvPr/>
        </p:nvSpPr>
        <p:spPr>
          <a:xfrm>
            <a:off x="4585705" y="2680531"/>
            <a:ext cx="2632363" cy="1246909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מהפכת הדפוס במאה ה15 </a:t>
            </a:r>
          </a:p>
        </p:txBody>
      </p:sp>
    </p:spTree>
    <p:extLst>
      <p:ext uri="{BB962C8B-B14F-4D97-AF65-F5344CB8AC3E}">
        <p14:creationId xmlns:p14="http://schemas.microsoft.com/office/powerpoint/2010/main" val="363924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sxaHfrB0_4"/>
          <p:cNvPicPr>
            <a:picLocks noGrp="1" noRot="1" noChangeAspect="1"/>
          </p:cNvPicPr>
          <p:nvPr>
            <p:ph type="media"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4175" y="895449"/>
            <a:ext cx="4839258" cy="4141772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sz="quarter" idx="14"/>
          </p:nvPr>
        </p:nvSpPr>
        <p:spPr>
          <a:xfrm>
            <a:off x="1135118" y="295374"/>
            <a:ext cx="9140211" cy="400050"/>
          </a:xfrm>
        </p:spPr>
        <p:txBody>
          <a:bodyPr/>
          <a:lstStyle/>
          <a:p>
            <a:r>
              <a:rPr lang="he-IL" b="1" dirty="0"/>
              <a:t>האם הסרטון מאפשר להזדהות עם חווית הטיפוס של פ'  </a:t>
            </a:r>
            <a:r>
              <a:rPr lang="he-IL" b="1" dirty="0" err="1"/>
              <a:t>פטררקה</a:t>
            </a:r>
            <a:r>
              <a:rPr lang="he-IL" b="1" dirty="0"/>
              <a:t>?</a:t>
            </a:r>
          </a:p>
        </p:txBody>
      </p:sp>
      <p:sp>
        <p:nvSpPr>
          <p:cNvPr id="6" name="מלבן 5"/>
          <p:cNvSpPr/>
          <p:nvPr/>
        </p:nvSpPr>
        <p:spPr>
          <a:xfrm>
            <a:off x="5107274" y="895449"/>
            <a:ext cx="691055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900" dirty="0">
                <a:latin typeface="Arial" panose="020B0604020202020204" pitchFamily="34" charset="0"/>
              </a:rPr>
              <a:t>ההעפלה על ההר ונטו - מכתב של </a:t>
            </a:r>
            <a:r>
              <a:rPr lang="he-IL" sz="1900" dirty="0" err="1">
                <a:latin typeface="Arial" panose="020B0604020202020204" pitchFamily="34" charset="0"/>
              </a:rPr>
              <a:t>פרנצ'סקו</a:t>
            </a:r>
            <a:r>
              <a:rPr lang="he-IL" sz="1900" dirty="0">
                <a:latin typeface="Arial" panose="020B0604020202020204" pitchFamily="34" charset="0"/>
              </a:rPr>
              <a:t> </a:t>
            </a:r>
            <a:r>
              <a:rPr lang="he-IL" sz="1900" dirty="0" err="1">
                <a:latin typeface="Arial" panose="020B0604020202020204" pitchFamily="34" charset="0"/>
              </a:rPr>
              <a:t>פטררקה</a:t>
            </a:r>
            <a:r>
              <a:rPr lang="he-IL" sz="1900" dirty="0">
                <a:latin typeface="Arial" panose="020B0604020202020204" pitchFamily="34" charset="0"/>
              </a:rPr>
              <a:t> , 1336</a:t>
            </a:r>
          </a:p>
          <a:p>
            <a:endParaRPr lang="he-IL" sz="1900" dirty="0">
              <a:latin typeface="Arial" panose="020B0604020202020204" pitchFamily="34" charset="0"/>
            </a:endParaRPr>
          </a:p>
          <a:p>
            <a:r>
              <a:rPr lang="he-IL" sz="1900" dirty="0">
                <a:latin typeface="Arial" panose="020B0604020202020204" pitchFamily="34" charset="0"/>
              </a:rPr>
              <a:t> היום העפלתי על ההר הגבוה ביותר באזור זה , הנקרא - ובצדק - פסגת הרוחות . רק הרצון לראות את גובהו המרשים הניעני לכך . שנים רבות שאפתי לצאת למסע זה . יודע אתה כי מאז ילדותי המוקדמת טולטלתי למחוזות אלה בידי הגורל המטלטל ענייני אנוש . והר זה , הנראה למרחקים מכל עבר , ניצב תמיד לפניך . לכן נתפסתי לבסוף בדחף לממש את מה שרציתי לעשות מאז ומתמיד . הדבר התרחש שעה שקראתי שוב בהיסטוריה הרומית של </a:t>
            </a:r>
            <a:r>
              <a:rPr lang="he-IL" sz="1900" dirty="0" err="1">
                <a:latin typeface="Arial" panose="020B0604020202020204" pitchFamily="34" charset="0"/>
              </a:rPr>
              <a:t>ליביוס</a:t>
            </a:r>
            <a:r>
              <a:rPr lang="he-IL" sz="1900" dirty="0">
                <a:latin typeface="Arial" panose="020B0604020202020204" pitchFamily="34" charset="0"/>
              </a:rPr>
              <a:t> ( היסטוריון רומי בן המאה הראשונה , ( והגעתי לקטע שבו </a:t>
            </a:r>
            <a:r>
              <a:rPr lang="he-IL" sz="1900" dirty="0" err="1">
                <a:latin typeface="Arial" panose="020B0604020202020204" pitchFamily="34" charset="0"/>
              </a:rPr>
              <a:t>פיליפוס</a:t>
            </a:r>
            <a:r>
              <a:rPr lang="he-IL" sz="1900" dirty="0">
                <a:latin typeface="Arial" panose="020B0604020202020204" pitchFamily="34" charset="0"/>
              </a:rPr>
              <a:t> , מלך מקדוניה , אותו </a:t>
            </a:r>
            <a:r>
              <a:rPr lang="he-IL" sz="1900" dirty="0" err="1">
                <a:latin typeface="Arial" panose="020B0604020202020204" pitchFamily="34" charset="0"/>
              </a:rPr>
              <a:t>פיליפוס</a:t>
            </a:r>
            <a:r>
              <a:rPr lang="he-IL" sz="1900" dirty="0">
                <a:latin typeface="Arial" panose="020B0604020202020204" pitchFamily="34" charset="0"/>
              </a:rPr>
              <a:t> שפתח במלחמה נגד העם הרומי , מעפיל להר </a:t>
            </a:r>
            <a:r>
              <a:rPr lang="he-IL" sz="1900" dirty="0" err="1">
                <a:latin typeface="Arial" panose="020B0604020202020204" pitchFamily="34" charset="0"/>
              </a:rPr>
              <a:t>בתסליה</a:t>
            </a:r>
            <a:r>
              <a:rPr lang="he-IL" sz="1900" dirty="0">
                <a:latin typeface="Arial" panose="020B0604020202020204" pitchFamily="34" charset="0"/>
              </a:rPr>
              <a:t> . [ ... ] בתחילה עמדתי שם כמעט הלום רעם , אחוז תזזית , כפי שלא חשתי מעולם , נוכח המראה הפתוח והרחב כל כך . הבטתי סביבי : עננים התקבצו לרגלי , אתוס ואולימפוס ( שני הרים ביוון ) נעשו מוחשיים יותר . [ ... ] משם הפניתי את מבטי לעבר איטליה , שאליה שוקקת </a:t>
            </a:r>
            <a:r>
              <a:rPr lang="he-IL" sz="1900" dirty="0" err="1">
                <a:latin typeface="Arial" panose="020B0604020202020204" pitchFamily="34" charset="0"/>
              </a:rPr>
              <a:t>ןשמתי</a:t>
            </a:r>
            <a:r>
              <a:rPr lang="he-IL" sz="1900" dirty="0">
                <a:latin typeface="Arial" panose="020B0604020202020204" pitchFamily="34" charset="0"/>
              </a:rPr>
              <a:t> בלהט כה גדול . האלפים היו קפואים </a:t>
            </a:r>
            <a:r>
              <a:rPr lang="he-IL" sz="1900" dirty="0" err="1">
                <a:latin typeface="Arial" panose="020B0604020202020204" pitchFamily="34" charset="0"/>
              </a:rPr>
              <a:t>ועטופי</a:t>
            </a:r>
            <a:r>
              <a:rPr lang="he-IL" sz="1900" dirty="0">
                <a:latin typeface="Arial" panose="020B0604020202020204" pitchFamily="34" charset="0"/>
              </a:rPr>
              <a:t> שלג - אותם הרים שדרכם עבר פעם אותו אויב אכזר של רומא . [ ... ] הם נראו קרובים אלי למרות ריחוקם הרב . התגעגעתי , אני מודה , לאוויר איטלקי . נתקפתי , אני מודה , ברצון עז לראות שוב את ידידי ואת מולדתי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144" y="5196007"/>
            <a:ext cx="4866289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>
                <a:latin typeface="Arial" panose="020B0604020202020204" pitchFamily="34" charset="0"/>
              </a:rPr>
              <a:t> ( ב' ארבל [ עורך , [ מקורות לתולדות העת החדשה המוקדמת , עמ' </a:t>
            </a:r>
            <a:br>
              <a:rPr lang="he-IL" sz="1200" dirty="0"/>
            </a:br>
            <a:r>
              <a:rPr lang="he-IL" sz="1200" dirty="0">
                <a:latin typeface="Arial" panose="020B0604020202020204" pitchFamily="34" charset="0"/>
              </a:rPr>
              <a:t>מחבר/ים: </a:t>
            </a:r>
            <a:r>
              <a:rPr lang="he-IL" sz="1200" dirty="0" err="1">
                <a:latin typeface="Arial" panose="020B0604020202020204" pitchFamily="34" charset="0"/>
              </a:rPr>
              <a:t>קציעה</a:t>
            </a:r>
            <a:r>
              <a:rPr lang="he-IL" sz="1200" dirty="0">
                <a:latin typeface="Arial" panose="020B0604020202020204" pitchFamily="34" charset="0"/>
              </a:rPr>
              <a:t> </a:t>
            </a:r>
            <a:r>
              <a:rPr lang="he-IL" sz="1200" dirty="0" err="1">
                <a:latin typeface="Arial" panose="020B0604020202020204" pitchFamily="34" charset="0"/>
              </a:rPr>
              <a:t>אביאלי-טביביאן</a:t>
            </a:r>
            <a:br>
              <a:rPr lang="he-IL" sz="1200" dirty="0"/>
            </a:br>
            <a:r>
              <a:rPr lang="he-IL" sz="1200" dirty="0">
                <a:latin typeface="Arial" panose="020B0604020202020204" pitchFamily="34" charset="0"/>
              </a:rPr>
              <a:t>שם הספר: מסע אל העבר : עולמות נפגשים - מאות 5 - 16</a:t>
            </a:r>
            <a:br>
              <a:rPr lang="he-IL" sz="1200" dirty="0"/>
            </a:br>
            <a:r>
              <a:rPr lang="he-IL" sz="1200" dirty="0">
                <a:latin typeface="Arial" panose="020B0604020202020204" pitchFamily="34" charset="0"/>
              </a:rPr>
              <a:t>מקום ההוצאה: תל אביב</a:t>
            </a:r>
            <a:br>
              <a:rPr lang="he-IL" sz="1200" dirty="0"/>
            </a:br>
            <a:r>
              <a:rPr lang="he-IL" sz="1200" dirty="0">
                <a:latin typeface="Arial" panose="020B0604020202020204" pitchFamily="34" charset="0"/>
              </a:rPr>
              <a:t>שם ההוצאה: מטח : המרכז לטכנולוגיה חינוכית </a:t>
            </a:r>
            <a:br>
              <a:rPr lang="he-IL" sz="1200" dirty="0"/>
            </a:br>
            <a:r>
              <a:rPr lang="he-IL" sz="1200" dirty="0">
                <a:latin typeface="Arial" panose="020B0604020202020204" pitchFamily="34" charset="0"/>
              </a:rPr>
              <a:t>שנת ההוצאה: תשע"א - 2011</a:t>
            </a:r>
            <a:br>
              <a:rPr lang="he-IL" sz="1200" dirty="0"/>
            </a:br>
            <a:r>
              <a:rPr lang="he-IL" sz="1200" dirty="0">
                <a:latin typeface="Arial" panose="020B0604020202020204" pitchFamily="34" charset="0"/>
              </a:rPr>
              <a:t>עמוד: 203</a:t>
            </a:r>
            <a:endParaRPr lang="he-IL" sz="12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9944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7" y="152134"/>
            <a:ext cx="10106327" cy="720000"/>
          </a:xfrm>
        </p:spPr>
        <p:txBody>
          <a:bodyPr/>
          <a:lstStyle/>
          <a:p>
            <a:r>
              <a:rPr lang="he-IL" dirty="0"/>
              <a:t>אפיפיורים ושליטים פועלים ברוח ההומניזם </a:t>
            </a:r>
          </a:p>
        </p:txBody>
      </p:sp>
      <p:sp>
        <p:nvSpPr>
          <p:cNvPr id="4" name="תרשים זרימה: מסיים 3">
            <a:extLst>
              <a:ext uri="{FF2B5EF4-FFF2-40B4-BE49-F238E27FC236}">
                <a16:creationId xmlns:a16="http://schemas.microsoft.com/office/drawing/2014/main" id="{65CF19B0-B50C-40AD-BC08-14E9353DC465}"/>
              </a:ext>
            </a:extLst>
          </p:cNvPr>
          <p:cNvSpPr/>
          <p:nvPr/>
        </p:nvSpPr>
        <p:spPr>
          <a:xfrm>
            <a:off x="1997211" y="1277324"/>
            <a:ext cx="4138687" cy="1691305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האפיפיורים היו פטרונים </a:t>
            </a:r>
          </a:p>
          <a:p>
            <a:pPr algn="ctr" rtl="0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לאמנים, הזמנת יצירות אמנות ותכנון בניית כנסיית סנט </a:t>
            </a:r>
            <a:r>
              <a:rPr lang="he-IL" sz="2000" dirty="0" err="1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פטרוס</a:t>
            </a: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5" name="תרשים זרימה: מסיים 4">
            <a:extLst>
              <a:ext uri="{FF2B5EF4-FFF2-40B4-BE49-F238E27FC236}">
                <a16:creationId xmlns:a16="http://schemas.microsoft.com/office/drawing/2014/main" id="{65CF19B0-B50C-40AD-BC08-14E9353DC465}"/>
              </a:ext>
            </a:extLst>
          </p:cNvPr>
          <p:cNvSpPr/>
          <p:nvPr/>
        </p:nvSpPr>
        <p:spPr>
          <a:xfrm>
            <a:off x="6913178" y="1305683"/>
            <a:ext cx="4083268" cy="1823768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האפיפיור ניקולס החמישי תמך בהומניסטים , דאג לתרגם ספרים מיוונית ללטינית </a:t>
            </a:r>
          </a:p>
        </p:txBody>
      </p:sp>
      <p:sp>
        <p:nvSpPr>
          <p:cNvPr id="6" name="תרשים זרימה: מסיים 5">
            <a:extLst>
              <a:ext uri="{FF2B5EF4-FFF2-40B4-BE49-F238E27FC236}">
                <a16:creationId xmlns:a16="http://schemas.microsoft.com/office/drawing/2014/main" id="{65CF19B0-B50C-40AD-BC08-14E9353DC465}"/>
              </a:ext>
            </a:extLst>
          </p:cNvPr>
          <p:cNvSpPr/>
          <p:nvPr/>
        </p:nvSpPr>
        <p:spPr>
          <a:xfrm>
            <a:off x="7047186" y="3799538"/>
            <a:ext cx="3949260" cy="1781600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בין היצירות שתורגמו היו של :</a:t>
            </a:r>
            <a:endParaRPr lang="en-US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0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הומרוס, אפלטון, ההיסטוריון </a:t>
            </a:r>
            <a:r>
              <a:rPr lang="he-IL" sz="2000" dirty="0" err="1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הרודוטוס</a:t>
            </a:r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0"/>
            <a:endParaRPr lang="he-IL" sz="2000" dirty="0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תרשים זרימה: מסיים 6">
            <a:extLst>
              <a:ext uri="{FF2B5EF4-FFF2-40B4-BE49-F238E27FC236}">
                <a16:creationId xmlns:a16="http://schemas.microsoft.com/office/drawing/2014/main" id="{65CF19B0-B50C-40AD-BC08-14E9353DC465}"/>
              </a:ext>
            </a:extLst>
          </p:cNvPr>
          <p:cNvSpPr/>
          <p:nvPr/>
        </p:nvSpPr>
        <p:spPr>
          <a:xfrm>
            <a:off x="1915193" y="3373819"/>
            <a:ext cx="4162097" cy="1955020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משפחת דה </a:t>
            </a:r>
            <a:r>
              <a:rPr lang="he-IL" sz="2000" dirty="0" err="1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מדיצ'י</a:t>
            </a: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הופכת את העיר פירנצה למרכז הומניזם- הקמת ספרייה, שכירת מעתיקי </a:t>
            </a:r>
            <a:r>
              <a:rPr lang="he-IL" sz="2000" dirty="0" err="1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ספרים,הקמת</a:t>
            </a:r>
            <a:r>
              <a:rPr lang="he-IL" sz="2000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האקדמיה(כמו ביוון)</a:t>
            </a:r>
          </a:p>
        </p:txBody>
      </p:sp>
    </p:spTree>
    <p:extLst>
      <p:ext uri="{BB962C8B-B14F-4D97-AF65-F5344CB8AC3E}">
        <p14:creationId xmlns:p14="http://schemas.microsoft.com/office/powerpoint/2010/main" val="403973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הרנסנס  </a:t>
            </a:r>
          </a:p>
        </p:txBody>
      </p:sp>
    </p:spTree>
    <p:extLst>
      <p:ext uri="{BB962C8B-B14F-4D97-AF65-F5344CB8AC3E}">
        <p14:creationId xmlns:p14="http://schemas.microsoft.com/office/powerpoint/2010/main" val="2271267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של תמונה 5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575" r="14575"/>
          <a:stretch>
            <a:fillRect/>
          </a:stretch>
        </p:blipFill>
        <p:spPr>
          <a:xfrm>
            <a:off x="638811" y="1295400"/>
            <a:ext cx="4511040" cy="4267200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ציור </a:t>
            </a:r>
          </a:p>
        </p:txBody>
      </p:sp>
      <p:pic>
        <p:nvPicPr>
          <p:cNvPr id="5" name="מציין מיקום של תמונה 4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3985" r="3985"/>
          <a:stretch>
            <a:fillRect/>
          </a:stretch>
        </p:blipFill>
        <p:spPr>
          <a:xfrm>
            <a:off x="6081771" y="1450428"/>
            <a:ext cx="4511040" cy="4279812"/>
          </a:xfrm>
          <a:prstGeom prst="rect">
            <a:avLst/>
          </a:prstGeom>
        </p:spPr>
      </p:pic>
      <p:sp>
        <p:nvSpPr>
          <p:cNvPr id="7" name="מציין מיקום טקסט 2"/>
          <p:cNvSpPr txBox="1">
            <a:spLocks/>
          </p:cNvSpPr>
          <p:nvPr/>
        </p:nvSpPr>
        <p:spPr>
          <a:xfrm>
            <a:off x="8337291" y="764628"/>
            <a:ext cx="2674616" cy="457200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he-IL" sz="3000" b="1" dirty="0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rPr>
              <a:t>ימי</a:t>
            </a:r>
            <a:r>
              <a:rPr lang="he-IL" dirty="0"/>
              <a:t> </a:t>
            </a:r>
            <a:r>
              <a:rPr lang="he-IL" sz="3000" b="1" dirty="0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rPr>
              <a:t>הביניים </a:t>
            </a:r>
          </a:p>
        </p:txBody>
      </p:sp>
      <p:sp>
        <p:nvSpPr>
          <p:cNvPr id="8" name="מציין מיקום טקסט 2"/>
          <p:cNvSpPr txBox="1">
            <a:spLocks/>
          </p:cNvSpPr>
          <p:nvPr/>
        </p:nvSpPr>
        <p:spPr>
          <a:xfrm>
            <a:off x="2161500" y="427906"/>
            <a:ext cx="2674616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e-IL" dirty="0"/>
              <a:t>הרנסנס </a:t>
            </a:r>
          </a:p>
        </p:txBody>
      </p:sp>
      <p:sp>
        <p:nvSpPr>
          <p:cNvPr id="9" name="מלבן 8"/>
          <p:cNvSpPr/>
          <p:nvPr/>
        </p:nvSpPr>
        <p:spPr>
          <a:xfrm>
            <a:off x="3971773" y="5495440"/>
            <a:ext cx="1321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מתוך מט"ח</a:t>
            </a:r>
          </a:p>
        </p:txBody>
      </p:sp>
      <p:sp>
        <p:nvSpPr>
          <p:cNvPr id="10" name="מציין מיקום טקסט 2"/>
          <p:cNvSpPr txBox="1">
            <a:spLocks/>
          </p:cNvSpPr>
          <p:nvPr/>
        </p:nvSpPr>
        <p:spPr>
          <a:xfrm>
            <a:off x="1957754" y="936575"/>
            <a:ext cx="2674616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e-IL" sz="2000" dirty="0"/>
              <a:t>האביב- </a:t>
            </a:r>
            <a:r>
              <a:rPr lang="he-IL" sz="2000" dirty="0" err="1"/>
              <a:t>סנדרו</a:t>
            </a:r>
            <a:r>
              <a:rPr lang="he-IL" sz="2000" dirty="0"/>
              <a:t> </a:t>
            </a:r>
            <a:r>
              <a:rPr lang="he-IL" sz="2000" dirty="0" err="1"/>
              <a:t>בוטיצ'לי</a:t>
            </a:r>
            <a:r>
              <a:rPr lang="he-IL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3051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הומניזם ורנסנס 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96000" y="2491007"/>
            <a:ext cx="10800000" cy="1334587"/>
          </a:xfrm>
        </p:spPr>
        <p:txBody>
          <a:bodyPr/>
          <a:lstStyle/>
          <a:p>
            <a:r>
              <a:rPr lang="he-IL" dirty="0">
                <a:sym typeface="Varela Round"/>
              </a:rPr>
              <a:t>היסטוריה</a:t>
            </a:r>
          </a:p>
          <a:p>
            <a:r>
              <a:rPr lang="he-IL" dirty="0">
                <a:sym typeface="Varela Round"/>
              </a:rPr>
              <a:t> </a:t>
            </a:r>
            <a:r>
              <a:rPr lang="he-IL" sz="3200" dirty="0">
                <a:sym typeface="Varela Round"/>
              </a:rPr>
              <a:t>כתה ז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לאה וינברגר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פיסול </a:t>
            </a:r>
          </a:p>
        </p:txBody>
      </p:sp>
      <p:pic>
        <p:nvPicPr>
          <p:cNvPr id="6" name="מציין מיקום של תמונה 5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1302" r="11302"/>
          <a:stretch>
            <a:fillRect/>
          </a:stretch>
        </p:blipFill>
        <p:spPr>
          <a:xfrm>
            <a:off x="6196334" y="1479331"/>
            <a:ext cx="4511040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51854" y="5581296"/>
            <a:ext cx="23926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מתוך מט"ח</a:t>
            </a:r>
          </a:p>
        </p:txBody>
      </p:sp>
      <p:pic>
        <p:nvPicPr>
          <p:cNvPr id="3074" name="Picture 2" descr="Florence, Michel Angel, Michelangelo, Tusc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1545021"/>
            <a:ext cx="4955102" cy="403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ציין מיקום טקסט 2"/>
          <p:cNvSpPr txBox="1">
            <a:spLocks/>
          </p:cNvSpPr>
          <p:nvPr/>
        </p:nvSpPr>
        <p:spPr>
          <a:xfrm>
            <a:off x="8451854" y="418248"/>
            <a:ext cx="2674616" cy="457200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he-IL" sz="3000" b="1" dirty="0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rPr>
              <a:t>ימי</a:t>
            </a:r>
            <a:r>
              <a:rPr lang="he-IL" dirty="0"/>
              <a:t> </a:t>
            </a:r>
            <a:r>
              <a:rPr lang="he-IL" sz="3000" b="1" dirty="0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rPr>
              <a:t>הביניים </a:t>
            </a:r>
          </a:p>
        </p:txBody>
      </p:sp>
      <p:sp>
        <p:nvSpPr>
          <p:cNvPr id="11" name="מציין מיקום טקסט 2"/>
          <p:cNvSpPr txBox="1">
            <a:spLocks/>
          </p:cNvSpPr>
          <p:nvPr/>
        </p:nvSpPr>
        <p:spPr>
          <a:xfrm>
            <a:off x="1859033" y="369500"/>
            <a:ext cx="2674616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e-IL" dirty="0"/>
              <a:t>הרנסנס </a:t>
            </a:r>
          </a:p>
        </p:txBody>
      </p:sp>
      <p:sp>
        <p:nvSpPr>
          <p:cNvPr id="9" name="מלבן 8"/>
          <p:cNvSpPr/>
          <p:nvPr/>
        </p:nvSpPr>
        <p:spPr>
          <a:xfrm>
            <a:off x="4356533" y="5577839"/>
            <a:ext cx="1321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מתוך מט"ח</a:t>
            </a:r>
          </a:p>
        </p:txBody>
      </p:sp>
      <p:sp>
        <p:nvSpPr>
          <p:cNvPr id="12" name="מציין מיקום טקסט 2"/>
          <p:cNvSpPr txBox="1">
            <a:spLocks/>
          </p:cNvSpPr>
          <p:nvPr/>
        </p:nvSpPr>
        <p:spPr>
          <a:xfrm>
            <a:off x="2106031" y="998323"/>
            <a:ext cx="2674616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e-IL" sz="2000" dirty="0"/>
              <a:t>דוד- </a:t>
            </a:r>
            <a:r>
              <a:rPr lang="he-IL" sz="2000" dirty="0" err="1"/>
              <a:t>מיכלאנ'לו</a:t>
            </a:r>
            <a:r>
              <a:rPr lang="he-I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514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ציור – פיסול – השוואה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8371489" y="1024128"/>
            <a:ext cx="2674616" cy="457200"/>
          </a:xfrm>
        </p:spPr>
        <p:txBody>
          <a:bodyPr/>
          <a:lstStyle/>
          <a:p>
            <a:pPr algn="l" rtl="0"/>
            <a:r>
              <a:rPr lang="he-IL" dirty="0"/>
              <a:t>ימי הביניים 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7499262" y="1913777"/>
            <a:ext cx="3935857" cy="3014289"/>
          </a:xfrm>
        </p:spPr>
        <p:txBody>
          <a:bodyPr>
            <a:normAutofit fontScale="85000" lnSpcReduction="20000"/>
          </a:bodyPr>
          <a:lstStyle/>
          <a:p>
            <a:pPr marL="285750" indent="-285750" defTabSz="914400"/>
            <a:r>
              <a:rPr lang="he-IL" sz="2100" dirty="0">
                <a:solidFill>
                  <a:schemeClr val="tx1"/>
                </a:solidFill>
                <a:latin typeface="+mn-lt"/>
                <a:cs typeface="+mn-cs"/>
              </a:rPr>
              <a:t>בעיני האמן בימי הביניים הציור היה סמל. הוא לא מצייר/מפסל את הדמות  כי אם את הרעיון של הדמות.</a:t>
            </a:r>
          </a:p>
          <a:p>
            <a:pPr marL="285750" indent="-285750" defTabSz="914400"/>
            <a:r>
              <a:rPr lang="he-IL" sz="2100" dirty="0">
                <a:solidFill>
                  <a:schemeClr val="tx1"/>
                </a:solidFill>
                <a:latin typeface="+mn-lt"/>
                <a:cs typeface="+mn-cs"/>
              </a:rPr>
              <a:t>הנושאים- פסלי קדושים בתוך הכנסיות או כחלק מן הבניינים .</a:t>
            </a:r>
          </a:p>
          <a:p>
            <a:pPr marL="285750" indent="-285750" defTabSz="914400"/>
            <a:endParaRPr lang="he-IL" sz="21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85750" defTabSz="914400"/>
            <a:r>
              <a:rPr lang="he-IL" sz="2100" dirty="0">
                <a:solidFill>
                  <a:schemeClr val="tx1"/>
                </a:solidFill>
                <a:latin typeface="+mn-lt"/>
                <a:cs typeface="+mn-cs"/>
              </a:rPr>
              <a:t>הציורים/ הפסלים לבושים </a:t>
            </a:r>
          </a:p>
          <a:p>
            <a:pPr marL="285750" indent="-285750" defTabSz="914400"/>
            <a:r>
              <a:rPr lang="he-IL" sz="2100" dirty="0">
                <a:solidFill>
                  <a:schemeClr val="tx1"/>
                </a:solidFill>
                <a:latin typeface="+mn-lt"/>
                <a:cs typeface="+mn-cs"/>
              </a:rPr>
              <a:t>חוסר תנועה , מבט, רגש</a:t>
            </a:r>
          </a:p>
          <a:p>
            <a:pPr marL="285750" indent="-285750" defTabSz="914400"/>
            <a:r>
              <a:rPr lang="he-IL" sz="2100" dirty="0">
                <a:solidFill>
                  <a:schemeClr val="tx1"/>
                </a:solidFill>
                <a:latin typeface="+mn-lt"/>
                <a:cs typeface="+mn-cs"/>
              </a:rPr>
              <a:t>האמנים היו אנונימיים</a:t>
            </a:r>
          </a:p>
          <a:p>
            <a:pPr marL="285750" indent="-285750" defTabSz="914400"/>
            <a:endParaRPr lang="he-IL" sz="1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85750" defTabSz="914400"/>
            <a:endParaRPr lang="he-IL" sz="1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85750" defTabSz="914400"/>
            <a:endParaRPr lang="he-IL" sz="1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85750" defTabSz="914400"/>
            <a:endParaRPr lang="he-IL" sz="1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85750" defTabSz="914400"/>
            <a:endParaRPr lang="he-IL" sz="1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85750" defTabSz="914400"/>
            <a:endParaRPr lang="he-IL" sz="1800" dirty="0">
              <a:solidFill>
                <a:schemeClr val="tx1"/>
              </a:solidFill>
              <a:latin typeface="+mn-lt"/>
              <a:cs typeface="+mn-cs"/>
            </a:endParaRPr>
          </a:p>
          <a:p>
            <a:endParaRPr lang="he-IL" dirty="0"/>
          </a:p>
          <a:p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245476" y="1567973"/>
            <a:ext cx="4650827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כשמגלים מחדש את אוצרות האמנות של העת העתיקה – מתעניינים באדם ולא ברעיון האדם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/ציירו פסלו בכל נושא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למדו  </a:t>
            </a:r>
            <a:r>
              <a:rPr lang="he-IL" b="1" dirty="0"/>
              <a:t>אנטומיה</a:t>
            </a:r>
            <a:r>
              <a:rPr lang="he-IL" dirty="0"/>
              <a:t> ו</a:t>
            </a:r>
            <a:r>
              <a:rPr lang="he-IL" b="1" dirty="0"/>
              <a:t>פרספקטיבה(</a:t>
            </a:r>
            <a:r>
              <a:rPr lang="he-IL" b="1" dirty="0" err="1"/>
              <a:t>אשלייה</a:t>
            </a:r>
            <a:r>
              <a:rPr lang="he-IL" b="1" dirty="0"/>
              <a:t> של עומק )</a:t>
            </a:r>
            <a:r>
              <a:rPr lang="he-IL" dirty="0"/>
              <a:t> ולצייר/לפסל כמו שהוא בטבע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בציורים ובפסלים ניתן להבחין </a:t>
            </a:r>
          </a:p>
          <a:p>
            <a:r>
              <a:rPr lang="he-IL" dirty="0"/>
              <a:t>בהבעות פנים, בתנועה ובשרירי הגוף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האמנים חתמו את שמם על יצירותיהם ולכן הפכו למפורסמים . לעיתים שילבו את דיוקנם ביצירה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endParaRPr lang="he-IL" dirty="0"/>
          </a:p>
        </p:txBody>
      </p:sp>
      <p:sp>
        <p:nvSpPr>
          <p:cNvPr id="6" name="מציין מיקום טקסט 2"/>
          <p:cNvSpPr txBox="1">
            <a:spLocks/>
          </p:cNvSpPr>
          <p:nvPr/>
        </p:nvSpPr>
        <p:spPr>
          <a:xfrm>
            <a:off x="2459821" y="1142186"/>
            <a:ext cx="2674616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he-IL" dirty="0"/>
              <a:t>הרנסנס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1091" y="4928066"/>
            <a:ext cx="34526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תרבות סביב היחיד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0867" y="4928066"/>
            <a:ext cx="34526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he-IL" dirty="0"/>
              <a:t>תרבות הדת והקבוצה </a:t>
            </a:r>
          </a:p>
        </p:txBody>
      </p:sp>
    </p:spTree>
    <p:extLst>
      <p:ext uri="{BB962C8B-B14F-4D97-AF65-F5344CB8AC3E}">
        <p14:creationId xmlns:p14="http://schemas.microsoft.com/office/powerpoint/2010/main" val="204046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של תמונה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474" r="12474"/>
          <a:stretch>
            <a:fillRect/>
          </a:stretch>
        </p:blipFill>
        <p:spPr>
          <a:xfrm>
            <a:off x="1065122" y="1274210"/>
            <a:ext cx="4511040" cy="4267200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אדריכלות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7491" y="5812297"/>
            <a:ext cx="39878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/>
              <a:t>כנסיית סנטו </a:t>
            </a:r>
            <a:r>
              <a:rPr lang="he-IL" sz="2000" b="1" dirty="0" err="1"/>
              <a:t>ספיריטו</a:t>
            </a:r>
            <a:r>
              <a:rPr lang="he-IL" sz="2000" b="1" dirty="0"/>
              <a:t>- מאה 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86480" y="5625283"/>
            <a:ext cx="36159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/>
              <a:t>נוטרה דם- פריז – מאה 12</a:t>
            </a:r>
          </a:p>
        </p:txBody>
      </p:sp>
      <p:sp>
        <p:nvSpPr>
          <p:cNvPr id="9" name="מציין מיקום של תמונה 8"/>
          <p:cNvSpPr>
            <a:spLocks noGrp="1"/>
          </p:cNvSpPr>
          <p:nvPr>
            <p:ph type="pic" sz="quarter" idx="14"/>
          </p:nvPr>
        </p:nvSpPr>
        <p:spPr>
          <a:xfrm>
            <a:off x="6602026" y="1344536"/>
            <a:ext cx="4511040" cy="4267200"/>
          </a:xfrm>
        </p:spPr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026" y="1344536"/>
            <a:ext cx="4511040" cy="4301096"/>
          </a:xfrm>
          <a:prstGeom prst="rect">
            <a:avLst/>
          </a:prstGeom>
        </p:spPr>
      </p:pic>
      <p:sp>
        <p:nvSpPr>
          <p:cNvPr id="11" name="מציין מיקום טקסט 2"/>
          <p:cNvSpPr txBox="1">
            <a:spLocks/>
          </p:cNvSpPr>
          <p:nvPr/>
        </p:nvSpPr>
        <p:spPr>
          <a:xfrm>
            <a:off x="8154678" y="663796"/>
            <a:ext cx="2674616" cy="457200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he-IL" sz="3000" b="1" dirty="0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rPr>
              <a:t>ימי</a:t>
            </a:r>
            <a:r>
              <a:rPr lang="he-IL" dirty="0"/>
              <a:t> </a:t>
            </a:r>
            <a:r>
              <a:rPr lang="he-IL" sz="3000" b="1" dirty="0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rPr>
              <a:t>הביניים </a:t>
            </a:r>
          </a:p>
        </p:txBody>
      </p:sp>
      <p:sp>
        <p:nvSpPr>
          <p:cNvPr id="12" name="מציין מיקום טקסט 2"/>
          <p:cNvSpPr txBox="1">
            <a:spLocks/>
          </p:cNvSpPr>
          <p:nvPr/>
        </p:nvSpPr>
        <p:spPr>
          <a:xfrm>
            <a:off x="1688731" y="734317"/>
            <a:ext cx="2674616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e-IL" dirty="0"/>
              <a:t>הרנסנס </a:t>
            </a:r>
          </a:p>
        </p:txBody>
      </p:sp>
      <p:sp>
        <p:nvSpPr>
          <p:cNvPr id="13" name="מלבן 12"/>
          <p:cNvSpPr/>
          <p:nvPr/>
        </p:nvSpPr>
        <p:spPr>
          <a:xfrm>
            <a:off x="4363347" y="5531782"/>
            <a:ext cx="1321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מתוך מט"ח</a:t>
            </a:r>
          </a:p>
        </p:txBody>
      </p:sp>
    </p:spTree>
    <p:extLst>
      <p:ext uri="{BB962C8B-B14F-4D97-AF65-F5344CB8AC3E}">
        <p14:creationId xmlns:p14="http://schemas.microsoft.com/office/powerpoint/2010/main" val="32787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אדריכלות 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4"/>
          </p:nvPr>
        </p:nvSpPr>
        <p:spPr>
          <a:xfrm>
            <a:off x="7337329" y="1315724"/>
            <a:ext cx="4566478" cy="3522187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האדריכלים האיטלקים במאה ה15 יצאו לרומא , חקרו את עתיקותיה ולמדו את סגנון הבניה הרומי.</a:t>
            </a:r>
          </a:p>
          <a:p>
            <a:r>
              <a:rPr lang="he-IL" dirty="0"/>
              <a:t>יצאו ליוון ולמדו את סגנון הבנייה היווני .</a:t>
            </a:r>
          </a:p>
          <a:p>
            <a:r>
              <a:rPr lang="he-IL" dirty="0"/>
              <a:t>בהשפעתם נבנו במבנים  מתקופת הרנסנס </a:t>
            </a:r>
            <a:r>
              <a:rPr lang="he-IL" u="sng" dirty="0"/>
              <a:t>עמודים, קשתות  וכיפות </a:t>
            </a:r>
            <a:endParaRPr lang="en-US" u="sng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623" y="1143000"/>
            <a:ext cx="3095625" cy="22860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623" y="3483022"/>
            <a:ext cx="3095625" cy="216217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24" y="1143000"/>
            <a:ext cx="3505200" cy="22860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23" y="3499483"/>
            <a:ext cx="3543300" cy="21457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41293" y="5645905"/>
            <a:ext cx="19076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מתוך מט"ח</a:t>
            </a:r>
          </a:p>
        </p:txBody>
      </p:sp>
    </p:spTree>
    <p:extLst>
      <p:ext uri="{BB962C8B-B14F-4D97-AF65-F5344CB8AC3E}">
        <p14:creationId xmlns:p14="http://schemas.microsoft.com/office/powerpoint/2010/main" val="121364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אופנה </a:t>
            </a:r>
          </a:p>
        </p:txBody>
      </p:sp>
      <p:pic>
        <p:nvPicPr>
          <p:cNvPr id="6" name="מציין מיקום של תמונה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2867" t="17587" b="11867"/>
          <a:stretch/>
        </p:blipFill>
        <p:spPr>
          <a:xfrm>
            <a:off x="8002578" y="1173480"/>
            <a:ext cx="3810524" cy="440436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12" y="1000058"/>
            <a:ext cx="4511040" cy="4577781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4587766" y="1585873"/>
            <a:ext cx="34148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ברנסנס -אופנת הלבוש נעשתה מהודרת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נשים לבשו שמלות קפלים מקטיפה וממשי.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השמלות היו ארוכות והודקו את המותניים.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הן נעלו נעלים גבוהות עקבים שהגנו על השמלות מפני הלכלוך שברחובות </a:t>
            </a:r>
          </a:p>
        </p:txBody>
      </p:sp>
      <p:sp>
        <p:nvSpPr>
          <p:cNvPr id="10" name="מציין מיקום טקסט 2"/>
          <p:cNvSpPr txBox="1">
            <a:spLocks/>
          </p:cNvSpPr>
          <p:nvPr/>
        </p:nvSpPr>
        <p:spPr>
          <a:xfrm>
            <a:off x="9827766" y="698856"/>
            <a:ext cx="2674616" cy="457200"/>
          </a:xfrm>
          <a:prstGeom prst="rect">
            <a:avLst/>
          </a:prstGeom>
        </p:spPr>
        <p:txBody>
          <a:bodyPr/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he-IL" sz="3000" b="1" dirty="0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rPr>
              <a:t>ימי</a:t>
            </a:r>
            <a:r>
              <a:rPr lang="he-IL" dirty="0"/>
              <a:t> </a:t>
            </a:r>
            <a:r>
              <a:rPr lang="he-IL" sz="3000" b="1" dirty="0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rPr>
              <a:t>הביניים </a:t>
            </a:r>
          </a:p>
        </p:txBody>
      </p:sp>
      <p:sp>
        <p:nvSpPr>
          <p:cNvPr id="11" name="מציין מיקום טקסט 2"/>
          <p:cNvSpPr txBox="1">
            <a:spLocks/>
          </p:cNvSpPr>
          <p:nvPr/>
        </p:nvSpPr>
        <p:spPr>
          <a:xfrm>
            <a:off x="2521432" y="716280"/>
            <a:ext cx="2674616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>
            <a:lvl1pPr marL="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rgbClr val="12B4BC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e-IL" dirty="0"/>
              <a:t>הרנסנס </a:t>
            </a:r>
          </a:p>
        </p:txBody>
      </p:sp>
    </p:spTree>
    <p:extLst>
      <p:ext uri="{BB962C8B-B14F-4D97-AF65-F5344CB8AC3E}">
        <p14:creationId xmlns:p14="http://schemas.microsoft.com/office/powerpoint/2010/main" val="17738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חיי יומיום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30055" y="1202052"/>
            <a:ext cx="3867426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העשירים אספו חפצי אמנות, הציגו ידיעה בשפות והבנה בספרות ומוזיקה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ענדו תכשיטים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הפגינו נימוסים והליכות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החלו אוכלים בעזרת מזלגות וכפות עשויים נחושת או כסף ולא בידיהם 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5" y="5502402"/>
            <a:ext cx="2266950" cy="120015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/>
          <a:srcRect l="-778" t="1" r="8582" b="4259"/>
          <a:stretch/>
        </p:blipFill>
        <p:spPr>
          <a:xfrm>
            <a:off x="159823" y="875448"/>
            <a:ext cx="6891267" cy="43221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11528" y="6162021"/>
            <a:ext cx="27747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מתוך מסע אל העבר –עולמות נפגשים , מט"ח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643" y="3429000"/>
            <a:ext cx="3681838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-האקדמיה באתונה -רפאל – מאה 15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73" y="1064634"/>
            <a:ext cx="8245365" cy="506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02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ליאונרדו דה וינצ'י</a:t>
            </a:r>
          </a:p>
        </p:txBody>
      </p:sp>
      <p:pic>
        <p:nvPicPr>
          <p:cNvPr id="5122" name="Picture 2" descr="Mona Lisa, Leonardo Da Vinci, La Gioconda, Oil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82" y="1292887"/>
            <a:ext cx="3989429" cy="461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ptism Of Christ, Leonardo De Vin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09" y="1292887"/>
            <a:ext cx="4274535" cy="446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6193" y="844783"/>
            <a:ext cx="280100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"לה </a:t>
            </a:r>
            <a:r>
              <a:rPr lang="he-IL" b="1" dirty="0" err="1"/>
              <a:t>ג'וקונדה</a:t>
            </a:r>
            <a:r>
              <a:rPr lang="he-IL" b="1" dirty="0"/>
              <a:t>"-המונה ליזה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0676" y="646556"/>
            <a:ext cx="3657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הטבלת ישו- </a:t>
            </a:r>
            <a:r>
              <a:rPr lang="he-IL" b="1" dirty="0" err="1"/>
              <a:t>אנדראה</a:t>
            </a:r>
            <a:r>
              <a:rPr lang="he-IL" b="1" dirty="0"/>
              <a:t> דל </a:t>
            </a:r>
            <a:r>
              <a:rPr lang="he-IL" b="1" dirty="0" err="1"/>
              <a:t>ורוקיו</a:t>
            </a:r>
            <a:r>
              <a:rPr lang="he-IL" b="1" dirty="0"/>
              <a:t>  וליאונרדו </a:t>
            </a:r>
          </a:p>
        </p:txBody>
      </p:sp>
    </p:spTree>
    <p:extLst>
      <p:ext uri="{BB962C8B-B14F-4D97-AF65-F5344CB8AC3E}">
        <p14:creationId xmlns:p14="http://schemas.microsoft.com/office/powerpoint/2010/main" val="15405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5/5b/Leonardo_da_Vinci_002.jpg/1024px-Leonardo_da_Vinci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99" y="845368"/>
            <a:ext cx="9130315" cy="493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8317" y="268014"/>
            <a:ext cx="35472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"</a:t>
            </a:r>
            <a:r>
              <a:rPr lang="he-IL" sz="2400" b="1" dirty="0"/>
              <a:t>הסעודה האחרונה </a:t>
            </a:r>
            <a:r>
              <a:rPr lang="he-IL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18536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לאונרדו דה וינצ'י –" איש אשכולות"</a:t>
            </a:r>
          </a:p>
        </p:txBody>
      </p:sp>
      <p:pic>
        <p:nvPicPr>
          <p:cNvPr id="10242" name="Picture 2" descr="https://upload.wikimedia.org/wikipedia/commons/0/01/Leonardo_da_Vinci_Studies_of_Embry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423" y="1133597"/>
            <a:ext cx="3107887" cy="42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upload.wikimedia.org/wikipedia/commons/b/b9/Leonardo_ta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10" y="1133598"/>
            <a:ext cx="4508938" cy="427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upload.wikimedia.org/wikipedia/commons/b/ba/Studies_of_the_Arm_showing_the_Movements_made_by_the_Bice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5" y="1133597"/>
            <a:ext cx="3419530" cy="429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79313" y="5408998"/>
            <a:ext cx="29954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מתוך ויקיפדיה </a:t>
            </a:r>
          </a:p>
        </p:txBody>
      </p:sp>
    </p:spTree>
    <p:extLst>
      <p:ext uri="{BB962C8B-B14F-4D97-AF65-F5344CB8AC3E}">
        <p14:creationId xmlns:p14="http://schemas.microsoft.com/office/powerpoint/2010/main" val="379923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היום?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1909331" y="1058119"/>
            <a:ext cx="8031962" cy="4611559"/>
          </a:xfrm>
        </p:spPr>
        <p:txBody>
          <a:bodyPr>
            <a:normAutofit fontScale="62500" lnSpcReduction="20000"/>
          </a:bodyPr>
          <a:lstStyle/>
          <a:p>
            <a:r>
              <a:rPr lang="he-IL" dirty="0"/>
              <a:t>חידה</a:t>
            </a:r>
          </a:p>
          <a:p>
            <a:r>
              <a:rPr lang="he-IL" dirty="0"/>
              <a:t>ציר זמן ומפה</a:t>
            </a:r>
          </a:p>
          <a:p>
            <a:r>
              <a:rPr lang="he-IL" dirty="0"/>
              <a:t>הסבר מושגים- תרבות, רנסנס, הומניזם</a:t>
            </a:r>
          </a:p>
          <a:p>
            <a:r>
              <a:rPr lang="he-IL" dirty="0"/>
              <a:t>מדוע התחילו ההומניזם והרנסנס בערי איטליה?</a:t>
            </a:r>
          </a:p>
          <a:p>
            <a:r>
              <a:rPr lang="he-IL" dirty="0"/>
              <a:t>מרכז עירוני באיטליה בתקופת הרנסנס- פירנצה </a:t>
            </a:r>
          </a:p>
          <a:p>
            <a:r>
              <a:rPr lang="he-IL" dirty="0"/>
              <a:t>הומניזם-הומניסטים , לימודים בימי הביניים והשינוי – אפיפיורים ושליטים פועלים ברוח הרנסנס </a:t>
            </a:r>
          </a:p>
          <a:p>
            <a:r>
              <a:rPr lang="he-IL" dirty="0"/>
              <a:t>תרבות הרנסנס מול ימי הביניים: אומנות, אדריכלות, מוסיקה , אופנה , שירה /ספרות...</a:t>
            </a:r>
          </a:p>
          <a:p>
            <a:r>
              <a:rPr lang="he-IL" dirty="0"/>
              <a:t>ציירים מפורסמים</a:t>
            </a:r>
          </a:p>
          <a:p>
            <a:r>
              <a:rPr lang="he-IL" dirty="0"/>
              <a:t>האם ההומניזם והרנסנס  שינו את פני החברה באירופה ?</a:t>
            </a:r>
          </a:p>
          <a:p>
            <a:r>
              <a:rPr lang="he-IL" dirty="0"/>
              <a:t>פתרון החידה</a:t>
            </a:r>
          </a:p>
          <a:p>
            <a:r>
              <a:rPr lang="he-IL" dirty="0"/>
              <a:t>מטלה 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מיכלאנג'לו </a:t>
            </a:r>
            <a:r>
              <a:rPr lang="he-IL" dirty="0" err="1"/>
              <a:t>בּוּאוֹנָארוֹטִי</a:t>
            </a:r>
            <a:r>
              <a:rPr lang="he-IL" dirty="0"/>
              <a:t>-"האלוהי" </a:t>
            </a:r>
          </a:p>
        </p:txBody>
      </p:sp>
      <p:pic>
        <p:nvPicPr>
          <p:cNvPr id="7170" name="Picture 2" descr="Italy, Rome, St Peter'S Basilica, Michelangelo, Pieta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 r="10352"/>
          <a:stretch>
            <a:fillRect/>
          </a:stretch>
        </p:blipFill>
        <p:spPr bwMode="auto">
          <a:xfrm>
            <a:off x="6198093" y="1311275"/>
            <a:ext cx="45116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oses, Horned, Statue, San Pietro In Vincoli, 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26" y="1311275"/>
            <a:ext cx="449525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6926" y="791726"/>
            <a:ext cx="1876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משה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7987" y="836496"/>
            <a:ext cx="18760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"</a:t>
            </a:r>
            <a:r>
              <a:rPr lang="he-IL" b="1" dirty="0" err="1"/>
              <a:t>הפייטה</a:t>
            </a:r>
            <a:r>
              <a:rPr lang="he-IL" b="1" dirty="0"/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279011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upload.wikimedia.org/wikipedia/commons/thumb/7/73/God2-Sistine_Chapel.png/1280px-God2-Sistine_Chap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855" y="1069972"/>
            <a:ext cx="4903076" cy="476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upload.wikimedia.org/wikipedia/commons/8/8e/Michelangelo_-_Fresco_of_the_Last_Judg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8" y="1069972"/>
            <a:ext cx="4776950" cy="471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45875" y="220717"/>
            <a:ext cx="354724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/>
              <a:t>הקפלה </a:t>
            </a:r>
            <a:r>
              <a:rPr lang="he-IL" sz="3200" b="1" dirty="0" err="1"/>
              <a:t>הסיסטינית</a:t>
            </a:r>
            <a:r>
              <a:rPr lang="he-IL" sz="3200" b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59766" y="513104"/>
            <a:ext cx="21362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בריאת העולם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1" y="513104"/>
            <a:ext cx="21362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sz="2400" b="1" dirty="0"/>
              <a:t>יום הדין </a:t>
            </a:r>
          </a:p>
        </p:txBody>
      </p:sp>
    </p:spTree>
    <p:extLst>
      <p:ext uri="{BB962C8B-B14F-4D97-AF65-F5344CB8AC3E}">
        <p14:creationId xmlns:p14="http://schemas.microsoft.com/office/powerpoint/2010/main" val="29243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026926" y="860186"/>
            <a:ext cx="9802368" cy="720000"/>
          </a:xfrm>
        </p:spPr>
        <p:txBody>
          <a:bodyPr/>
          <a:lstStyle/>
          <a:p>
            <a:r>
              <a:rPr lang="he-IL" dirty="0"/>
              <a:t>האם ההומניזם והרנסנס שינו את פני החברה באירופה ?</a:t>
            </a:r>
          </a:p>
        </p:txBody>
      </p:sp>
      <p:sp>
        <p:nvSpPr>
          <p:cNvPr id="5" name="תרשים זרימה: מסיים 4">
            <a:extLst>
              <a:ext uri="{FF2B5EF4-FFF2-40B4-BE49-F238E27FC236}">
                <a16:creationId xmlns:a16="http://schemas.microsoft.com/office/drawing/2014/main" id="{65CF19B0-B50C-40AD-BC08-14E9353DC465}"/>
              </a:ext>
            </a:extLst>
          </p:cNvPr>
          <p:cNvSpPr/>
          <p:nvPr/>
        </p:nvSpPr>
        <p:spPr>
          <a:xfrm>
            <a:off x="4476934" y="3854798"/>
            <a:ext cx="2632363" cy="1337412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ההומניזם לא הפך מעולם לתנועת המונים. מראש נועד למעטים בלבד </a:t>
            </a:r>
          </a:p>
        </p:txBody>
      </p:sp>
      <p:sp>
        <p:nvSpPr>
          <p:cNvPr id="6" name="תרשים זרימה: מסיים 5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8544199" y="2048934"/>
            <a:ext cx="3112654" cy="1854706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הרנסנס וההומניזם החלו כתופעה מצומצמת  בצפון איטליה במאה ה14 ובמהלך המאה ה16 התפשטו בכל רחבי אירופה </a:t>
            </a:r>
          </a:p>
        </p:txBody>
      </p:sp>
      <p:sp>
        <p:nvSpPr>
          <p:cNvPr id="7" name="תרשים זרימה: מסיים 6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4611928" y="2187854"/>
            <a:ext cx="2632363" cy="1411888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השפעתו בחינוך הילדים במערב אירופה </a:t>
            </a:r>
          </a:p>
        </p:txBody>
      </p:sp>
      <p:sp>
        <p:nvSpPr>
          <p:cNvPr id="8" name="תרשים זרימה: מסיים 7">
            <a:extLst>
              <a:ext uri="{FF2B5EF4-FFF2-40B4-BE49-F238E27FC236}">
                <a16:creationId xmlns:a16="http://schemas.microsoft.com/office/drawing/2014/main" id="{65CF19B0-B50C-40AD-BC08-14E9353DC465}"/>
              </a:ext>
            </a:extLst>
          </p:cNvPr>
          <p:cNvSpPr/>
          <p:nvPr/>
        </p:nvSpPr>
        <p:spPr>
          <a:xfrm>
            <a:off x="8544199" y="4022433"/>
            <a:ext cx="2858389" cy="1623423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אכן התחוללה מהפכה באמנויות – ציור, פיסול, אדריכלות וגם בספרות</a:t>
            </a:r>
          </a:p>
        </p:txBody>
      </p:sp>
      <p:sp>
        <p:nvSpPr>
          <p:cNvPr id="9" name="תרשים זרימה: מסיים 8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1047738" y="4317799"/>
            <a:ext cx="2414389" cy="1642533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אך לא נולדה תרבות נאורה , משוחררת מדעות קדומות , מצבם הכלכלי של המונים נשאר כשהיה </a:t>
            </a:r>
          </a:p>
        </p:txBody>
      </p:sp>
      <p:sp>
        <p:nvSpPr>
          <p:cNvPr id="10" name="תרשים זרימה: מסיים 9">
            <a:extLst>
              <a:ext uri="{FF2B5EF4-FFF2-40B4-BE49-F238E27FC236}">
                <a16:creationId xmlns:a16="http://schemas.microsoft.com/office/drawing/2014/main" id="{65CF19B0-B50C-40AD-BC08-14E9353DC465}"/>
              </a:ext>
            </a:extLst>
          </p:cNvPr>
          <p:cNvSpPr/>
          <p:nvPr/>
        </p:nvSpPr>
        <p:spPr>
          <a:xfrm>
            <a:off x="871706" y="2187853"/>
            <a:ext cx="2632363" cy="1715787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עובדה היא שרוב אנשי  הרנסנס היו אדוקים בדתם, רדפו מיעוטים כמו יהודים והעלו מכשפות על מוקד </a:t>
            </a:r>
          </a:p>
        </p:txBody>
      </p:sp>
      <p:sp>
        <p:nvSpPr>
          <p:cNvPr id="12" name="תרשים זרימה: מסיים 11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4476934" y="5447267"/>
            <a:ext cx="2632363" cy="1246909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תהליכי שינוי לוקחים זמן  </a:t>
            </a:r>
            <a:endParaRPr lang="en-US" sz="2000" b="1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0"/>
            <a:r>
              <a:rPr lang="he-IL" sz="20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ההשפעה ניכרה בטווח הארוך </a:t>
            </a:r>
          </a:p>
        </p:txBody>
      </p:sp>
    </p:spTree>
    <p:extLst>
      <p:ext uri="{BB962C8B-B14F-4D97-AF65-F5344CB8AC3E}">
        <p14:creationId xmlns:p14="http://schemas.microsoft.com/office/powerpoint/2010/main" val="131118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הקשר? מי הם צבי </a:t>
            </a:r>
            <a:r>
              <a:rPr lang="he-IL" dirty="0" err="1"/>
              <a:t>הנינג'ה</a:t>
            </a:r>
            <a:r>
              <a:rPr lang="he-IL" dirty="0"/>
              <a:t> ?</a:t>
            </a:r>
          </a:p>
        </p:txBody>
      </p:sp>
      <p:pic>
        <p:nvPicPr>
          <p:cNvPr id="2" name="Picture 2" descr="Lunchbox, Tin, Ninja Turtles, Lunch, Box, Metal,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60" y="1194658"/>
            <a:ext cx="6031865" cy="451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תרשים זרימה: מסיים 3">
            <a:extLst>
              <a:ext uri="{FF2B5EF4-FFF2-40B4-BE49-F238E27FC236}">
                <a16:creationId xmlns:a16="http://schemas.microsoft.com/office/drawing/2014/main" id="{65CF19B0-B50C-40AD-BC08-14E9353DC465}"/>
              </a:ext>
            </a:extLst>
          </p:cNvPr>
          <p:cNvSpPr/>
          <p:nvPr/>
        </p:nvSpPr>
        <p:spPr>
          <a:xfrm>
            <a:off x="8994944" y="2606255"/>
            <a:ext cx="2632363" cy="1246909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רפאל</a:t>
            </a:r>
          </a:p>
        </p:txBody>
      </p:sp>
      <p:sp>
        <p:nvSpPr>
          <p:cNvPr id="5" name="תרשים זרימה: מסיים 4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8994944" y="1156749"/>
            <a:ext cx="2632363" cy="1246909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ליאונרדו דה וינצ'י </a:t>
            </a:r>
          </a:p>
        </p:txBody>
      </p:sp>
      <p:sp>
        <p:nvSpPr>
          <p:cNvPr id="6" name="תרשים זרימה: מסיים 5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9067032" y="4055761"/>
            <a:ext cx="2632363" cy="1246909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4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מיכלאנג'לו </a:t>
            </a:r>
          </a:p>
        </p:txBody>
      </p:sp>
    </p:spTree>
    <p:extLst>
      <p:ext uri="{BB962C8B-B14F-4D97-AF65-F5344CB8AC3E}">
        <p14:creationId xmlns:p14="http://schemas.microsoft.com/office/powerpoint/2010/main" val="328865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88032"/>
            <a:ext cx="9802368" cy="720000"/>
          </a:xfrm>
        </p:spPr>
        <p:txBody>
          <a:bodyPr/>
          <a:lstStyle/>
          <a:p>
            <a:r>
              <a:rPr lang="he-IL" dirty="0"/>
              <a:t>סיור בגלריית </a:t>
            </a:r>
            <a:r>
              <a:rPr lang="he-IL" dirty="0" err="1"/>
              <a:t>אופיצי</a:t>
            </a:r>
            <a:r>
              <a:rPr lang="he-IL" dirty="0"/>
              <a:t> </a:t>
            </a:r>
            <a:r>
              <a:rPr lang="he-IL" dirty="0" err="1"/>
              <a:t>בפרנצה</a:t>
            </a:r>
            <a:r>
              <a:rPr lang="he-IL" dirty="0"/>
              <a:t>/משחק סיכום   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1578" y="1779281"/>
            <a:ext cx="7885112" cy="4090988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סרקו את הברקוד ובקרו </a:t>
            </a:r>
            <a:r>
              <a:rPr lang="he-IL" dirty="0">
                <a:hlinkClick r:id="rId3"/>
              </a:rPr>
              <a:t>בגלריית </a:t>
            </a:r>
            <a:r>
              <a:rPr lang="he-IL" dirty="0" err="1">
                <a:hlinkClick r:id="rId3"/>
              </a:rPr>
              <a:t>אופיצי</a:t>
            </a:r>
            <a:r>
              <a:rPr lang="he-IL" dirty="0">
                <a:hlinkClick r:id="rId3"/>
              </a:rPr>
              <a:t>.</a:t>
            </a:r>
          </a:p>
          <a:p>
            <a:r>
              <a:rPr lang="he-IL" dirty="0">
                <a:hlinkClick r:id="rId3"/>
              </a:rPr>
              <a:t>הציגו יצירה מימי הביניים ויצירה מהרנסנס.</a:t>
            </a:r>
          </a:p>
          <a:p>
            <a:r>
              <a:rPr lang="he-IL" dirty="0">
                <a:hlinkClick r:id="rId3"/>
              </a:rPr>
              <a:t>כתבו את שם היוצר , שנה , ומאפיינים-נושא, לבוש, צבע, אמצעים אומנותיים </a:t>
            </a:r>
            <a:r>
              <a:rPr lang="he-IL" dirty="0"/>
              <a:t>(פרספקטיבה, אור וצל..)</a:t>
            </a:r>
          </a:p>
          <a:p>
            <a:r>
              <a:rPr lang="he-IL" dirty="0"/>
              <a:t>מה מסקנותיכם מההשוואה בכל הקשור לשם , אמצעים אמנותיים?</a:t>
            </a:r>
          </a:p>
          <a:p>
            <a:r>
              <a:rPr lang="he-IL" dirty="0"/>
              <a:t>לחילופין ניתן לבצע את </a:t>
            </a:r>
            <a:r>
              <a:rPr lang="he-IL" dirty="0">
                <a:hlinkClick r:id="rId4"/>
              </a:rPr>
              <a:t>המשחק </a:t>
            </a:r>
            <a:r>
              <a:rPr lang="he-IL" dirty="0"/>
              <a:t>הבא לסיכום הנושא בכתה </a:t>
            </a: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635507" y="828252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pic>
        <p:nvPicPr>
          <p:cNvPr id="4098" name="Picture 2" descr="http://www.yo-yoo.co.il/qrcode/temp/1CYPPL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5" y="1796830"/>
            <a:ext cx="23431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97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40" y="389346"/>
            <a:ext cx="9625352" cy="720000"/>
          </a:xfrm>
        </p:spPr>
        <p:txBody>
          <a:bodyPr/>
          <a:lstStyle/>
          <a:p>
            <a:r>
              <a:rPr lang="he-IL" dirty="0"/>
              <a:t> קישור למשאבים מאושרים לשימוש </a:t>
            </a:r>
            <a:br>
              <a:rPr lang="en-US" dirty="0"/>
            </a:br>
            <a:r>
              <a:rPr lang="he-IL" dirty="0"/>
              <a:t>ע"י משרד החינוך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8153" y="1784856"/>
            <a:ext cx="11161453" cy="2881264"/>
          </a:xfrm>
        </p:spPr>
        <p:txBody>
          <a:bodyPr>
            <a:normAutofit fontScale="77500" lnSpcReduction="20000"/>
          </a:bodyPr>
          <a:lstStyle/>
          <a:p>
            <a:r>
              <a:rPr lang="he-IL" dirty="0" err="1"/>
              <a:t>טביביאן</a:t>
            </a:r>
            <a:r>
              <a:rPr lang="he-IL" dirty="0"/>
              <a:t>, </a:t>
            </a:r>
            <a:r>
              <a:rPr lang="he-IL" dirty="0" err="1"/>
              <a:t>קציעה</a:t>
            </a:r>
            <a:r>
              <a:rPr lang="he-IL" dirty="0"/>
              <a:t>. </a:t>
            </a:r>
            <a:r>
              <a:rPr lang="he-IL" dirty="0">
                <a:hlinkClick r:id="rId2"/>
              </a:rPr>
              <a:t>מסע אל העבר- עולמות נפגשים מאות 5-16</a:t>
            </a:r>
            <a:r>
              <a:rPr lang="he-IL" dirty="0"/>
              <a:t>, מט"ח, ת"א ,2011</a:t>
            </a:r>
          </a:p>
          <a:p>
            <a:r>
              <a:rPr lang="he-IL" dirty="0" err="1"/>
              <a:t>טביביאן</a:t>
            </a:r>
            <a:r>
              <a:rPr lang="he-IL" dirty="0"/>
              <a:t>, </a:t>
            </a:r>
            <a:r>
              <a:rPr lang="he-IL" dirty="0" err="1"/>
              <a:t>קציעה</a:t>
            </a:r>
            <a:r>
              <a:rPr lang="he-IL" dirty="0"/>
              <a:t>. </a:t>
            </a:r>
            <a:r>
              <a:rPr lang="he-IL" dirty="0">
                <a:hlinkClick r:id="rId3"/>
              </a:rPr>
              <a:t>מסע אל העבר- מימי הביניים ועד העת החדשה-מט"ח</a:t>
            </a:r>
            <a:r>
              <a:rPr lang="he-IL" dirty="0"/>
              <a:t>, ת"א ,1997</a:t>
            </a:r>
          </a:p>
          <a:p>
            <a:r>
              <a:rPr lang="he-IL" dirty="0"/>
              <a:t>בר נביא ,אלי. </a:t>
            </a:r>
            <a:r>
              <a:rPr lang="he-IL" dirty="0" err="1"/>
              <a:t>קליינברג</a:t>
            </a:r>
            <a:r>
              <a:rPr lang="he-IL" dirty="0"/>
              <a:t>, אביעד. </a:t>
            </a:r>
            <a:r>
              <a:rPr lang="he-IL" u="sng" dirty="0"/>
              <a:t>בימי הסהר והצלב – מדריך למורה</a:t>
            </a:r>
            <a:r>
              <a:rPr lang="he-IL" dirty="0"/>
              <a:t> .ספרי תל אביב, 1997.</a:t>
            </a:r>
          </a:p>
          <a:p>
            <a:r>
              <a:rPr lang="he-IL" dirty="0">
                <a:hlinkClick r:id="rId4"/>
              </a:rPr>
              <a:t>המכלול </a:t>
            </a:r>
            <a:endParaRPr lang="he-IL" dirty="0"/>
          </a:p>
          <a:p>
            <a:r>
              <a:rPr lang="he-IL" dirty="0"/>
              <a:t>פרזנטציה בריבוע- </a:t>
            </a:r>
            <a:r>
              <a:rPr lang="he-IL" dirty="0">
                <a:hlinkClick r:id="rId5"/>
              </a:rPr>
              <a:t>רנסנס</a:t>
            </a:r>
            <a:r>
              <a:rPr lang="he-IL" dirty="0"/>
              <a:t> </a:t>
            </a:r>
          </a:p>
          <a:p>
            <a:r>
              <a:rPr lang="he-IL" dirty="0" err="1"/>
              <a:t>ויקפדיה</a:t>
            </a:r>
            <a:r>
              <a:rPr lang="he-IL" dirty="0"/>
              <a:t> – </a:t>
            </a:r>
            <a:r>
              <a:rPr lang="he-IL" dirty="0">
                <a:hlinkClick r:id="rId6"/>
              </a:rPr>
              <a:t>ליאונרדו דה וינצ'י</a:t>
            </a:r>
          </a:p>
          <a:p>
            <a:r>
              <a:rPr lang="he-IL" dirty="0">
                <a:hlinkClick r:id="rId6"/>
              </a:rPr>
              <a:t>ויקיפדיה – </a:t>
            </a:r>
            <a:r>
              <a:rPr lang="he-IL" dirty="0">
                <a:hlinkClick r:id="rId7"/>
              </a:rPr>
              <a:t>מיכלאנג'לו </a:t>
            </a:r>
            <a:endParaRPr lang="he-IL" dirty="0"/>
          </a:p>
          <a:p>
            <a:r>
              <a:rPr lang="en-US" dirty="0">
                <a:hlinkClick r:id="rId8"/>
              </a:rPr>
              <a:t>https://pixabay.com</a:t>
            </a:r>
            <a:endParaRPr lang="he-IL" dirty="0">
              <a:hlinkClick r:id="rId8"/>
            </a:endParaRPr>
          </a:p>
          <a:p>
            <a:r>
              <a:rPr lang="he-IL" dirty="0" err="1">
                <a:hlinkClick r:id="rId8"/>
              </a:rPr>
              <a:t>יוטיוב</a:t>
            </a:r>
            <a:r>
              <a:rPr lang="he-IL" dirty="0"/>
              <a:t>- </a:t>
            </a:r>
            <a:r>
              <a:rPr lang="he-IL" dirty="0">
                <a:hlinkClick r:id="rId9"/>
              </a:rPr>
              <a:t>העפלה להר ונטו </a:t>
            </a:r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en-US" dirty="0"/>
          </a:p>
          <a:p>
            <a:pPr lvl="0"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6277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הקשר?</a:t>
            </a:r>
          </a:p>
        </p:txBody>
      </p:sp>
      <p:pic>
        <p:nvPicPr>
          <p:cNvPr id="2" name="Picture 2" descr="Lunchbox, Tin, Ninja Turtles, Lunch, Box, Metal,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15" y="981802"/>
            <a:ext cx="6426501" cy="481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51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ציר זמן </a:t>
            </a: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D913AA88-2E50-41CC-9B98-719788F6934E}"/>
              </a:ext>
            </a:extLst>
          </p:cNvPr>
          <p:cNvSpPr/>
          <p:nvPr/>
        </p:nvSpPr>
        <p:spPr>
          <a:xfrm rot="5400000">
            <a:off x="5862434" y="-3073170"/>
            <a:ext cx="903314" cy="11146223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5376" y="2362890"/>
            <a:ext cx="11795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13</a:t>
            </a:r>
            <a:r>
              <a:rPr lang="he-IL" dirty="0">
                <a:solidFill>
                  <a:schemeClr val="bg1"/>
                </a:solidFill>
              </a:rPr>
              <a:t>1300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7634214" y="2346643"/>
            <a:ext cx="11795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dirty="0"/>
              <a:t>13</a:t>
            </a:r>
            <a:r>
              <a:rPr lang="en-US" dirty="0">
                <a:solidFill>
                  <a:schemeClr val="bg1"/>
                </a:solidFill>
              </a:rPr>
              <a:t>1400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4603944" y="2336433"/>
            <a:ext cx="11795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dirty="0"/>
              <a:t>13</a:t>
            </a:r>
            <a:r>
              <a:rPr lang="en-US" dirty="0">
                <a:solidFill>
                  <a:schemeClr val="bg1"/>
                </a:solidFill>
              </a:rPr>
              <a:t>1500</a:t>
            </a:r>
            <a:endParaRPr lang="he-IL" dirty="0"/>
          </a:p>
        </p:txBody>
      </p:sp>
      <p:sp>
        <p:nvSpPr>
          <p:cNvPr id="16" name="חץ שמאלה 15"/>
          <p:cNvSpPr/>
          <p:nvPr/>
        </p:nvSpPr>
        <p:spPr>
          <a:xfrm>
            <a:off x="376434" y="1221374"/>
            <a:ext cx="4163567" cy="450376"/>
          </a:xfrm>
          <a:prstGeom prst="leftArrow">
            <a:avLst>
              <a:gd name="adj1" fmla="val 68182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he-IL" dirty="0"/>
              <a:t>ראשית העת החדשה </a:t>
            </a:r>
          </a:p>
        </p:txBody>
      </p:sp>
      <p:sp>
        <p:nvSpPr>
          <p:cNvPr id="17" name="חץ ימינה 16"/>
          <p:cNvSpPr/>
          <p:nvPr/>
        </p:nvSpPr>
        <p:spPr>
          <a:xfrm>
            <a:off x="4757919" y="1188076"/>
            <a:ext cx="7271171" cy="54758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he-IL" dirty="0"/>
              <a:t>ימי הביניים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96856" y="2847600"/>
            <a:ext cx="9296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תחילת הרנסנס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0416" y="2778083"/>
            <a:ext cx="132435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רפאל</a:t>
            </a:r>
          </a:p>
          <a:p>
            <a:r>
              <a:rPr lang="he-IL" b="1" dirty="0"/>
              <a:t>ליאונרדו דה וינצ'י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35007" y="2906990"/>
            <a:ext cx="11004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dirty="0" err="1"/>
              <a:t>פרנצ'סקו</a:t>
            </a:r>
            <a:r>
              <a:rPr lang="he-IL" dirty="0"/>
              <a:t> </a:t>
            </a:r>
            <a:r>
              <a:rPr lang="he-IL" dirty="0" err="1"/>
              <a:t>פטררקה</a:t>
            </a:r>
            <a:r>
              <a:rPr lang="he-IL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11459" y="3478104"/>
            <a:ext cx="11004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dirty="0" err="1"/>
              <a:t>דנטה</a:t>
            </a:r>
            <a:r>
              <a:rPr lang="he-IL" dirty="0"/>
              <a:t> </a:t>
            </a:r>
            <a:r>
              <a:rPr lang="he-IL" dirty="0" err="1"/>
              <a:t>אליגיירי</a:t>
            </a:r>
            <a:r>
              <a:rPr lang="he-IL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5480" y="2847600"/>
            <a:ext cx="11004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dirty="0" err="1"/>
              <a:t>סנדרו</a:t>
            </a:r>
            <a:r>
              <a:rPr lang="he-IL" dirty="0"/>
              <a:t> </a:t>
            </a:r>
            <a:r>
              <a:rPr lang="he-IL" dirty="0" err="1"/>
              <a:t>בוטיצ'לי</a:t>
            </a:r>
            <a:r>
              <a:rPr lang="he-IL" dirty="0"/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7865" y="2743601"/>
            <a:ext cx="13984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b="1" dirty="0"/>
              <a:t>מיכלאנג'לו </a:t>
            </a:r>
            <a:r>
              <a:rPr lang="he-IL" b="1" dirty="0" err="1"/>
              <a:t>בואונארוטי</a:t>
            </a:r>
            <a:r>
              <a:rPr lang="he-IL" b="1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68430" y="2313995"/>
            <a:ext cx="11795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dirty="0"/>
              <a:t>13</a:t>
            </a:r>
            <a:r>
              <a:rPr lang="en-US" dirty="0">
                <a:solidFill>
                  <a:schemeClr val="bg1"/>
                </a:solidFill>
              </a:rPr>
              <a:t>1600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4896927" y="1786868"/>
            <a:ext cx="14504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גילוי אמריקה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25619" y="1700917"/>
            <a:ext cx="14504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b="1" dirty="0"/>
              <a:t>המצאת הדפוס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3944" y="3815708"/>
            <a:ext cx="15089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ג' </a:t>
            </a:r>
            <a:r>
              <a:rPr lang="he-IL" dirty="0" err="1"/>
              <a:t>פיקו</a:t>
            </a:r>
            <a:r>
              <a:rPr lang="he-IL" dirty="0"/>
              <a:t> דה לה </a:t>
            </a:r>
            <a:r>
              <a:rPr lang="he-IL" dirty="0" err="1"/>
              <a:t>מירנדולה</a:t>
            </a:r>
            <a:r>
              <a:rPr lang="he-IL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0166" y="1668929"/>
            <a:ext cx="13289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גלילאו גליליי</a:t>
            </a: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D738C25-260D-4E3F-A8F2-64DD5B257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46" y="1257939"/>
            <a:ext cx="11161453" cy="4062435"/>
          </a:xfrm>
        </p:spPr>
        <p:txBody>
          <a:bodyPr>
            <a:normAutofit fontScale="92500"/>
          </a:bodyPr>
          <a:lstStyle/>
          <a:p>
            <a:r>
              <a:rPr lang="he-IL" b="1" dirty="0"/>
              <a:t>רנסנס</a:t>
            </a:r>
            <a:r>
              <a:rPr lang="he-IL" dirty="0"/>
              <a:t>-בצרפתית ,</a:t>
            </a:r>
            <a:r>
              <a:rPr lang="he-IL" u="sng" dirty="0"/>
              <a:t>לידה מחדש (של </a:t>
            </a:r>
            <a:r>
              <a:rPr lang="he-IL" dirty="0"/>
              <a:t>תרבות יוון ורומא) . המילה הוענקה במאה 18 למהפכת התרבות שהתרחשה באיטליה. תופעה אינטלקטואלית ותרבותית שנולדה באיטליה במאה ה14 ונמשכה קרוב ל200 שנים. המלומדים באותה תקופה קראו לשינוי "העת החדשה"</a:t>
            </a:r>
          </a:p>
          <a:p>
            <a:endParaRPr lang="he-IL" b="1" dirty="0"/>
          </a:p>
          <a:p>
            <a:r>
              <a:rPr lang="he-IL" b="1" dirty="0"/>
              <a:t>תרבות-</a:t>
            </a:r>
            <a:r>
              <a:rPr lang="he-IL" dirty="0"/>
              <a:t>, תרבות היא אותה שלמות מורכבת של ידע, אמונה, אומנות, מוסר, חוק, מנהגים וכל אותם הכישרונות וההרגלים שהאדם רוכש אותם בהיותו חלק מהחברה(מתוך המכלול).</a:t>
            </a:r>
          </a:p>
          <a:p>
            <a:pPr marL="0" indent="0">
              <a:buNone/>
            </a:pPr>
            <a:endParaRPr lang="he-IL" b="1" dirty="0"/>
          </a:p>
          <a:p>
            <a:r>
              <a:rPr lang="he-IL" b="1" dirty="0"/>
              <a:t>הומניזם</a:t>
            </a:r>
            <a:r>
              <a:rPr lang="he-IL" dirty="0"/>
              <a:t>: בלטינית, הומו – אדם (אין לבלבל עם "ההומו" היווני- זהה)- שיטת חשיבה הממקמת את האדם במרכז היקום.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הגדרת מושגים </a:t>
            </a:r>
          </a:p>
        </p:txBody>
      </p:sp>
    </p:spTree>
    <p:extLst>
      <p:ext uri="{BB962C8B-B14F-4D97-AF65-F5344CB8AC3E}">
        <p14:creationId xmlns:p14="http://schemas.microsoft.com/office/powerpoint/2010/main" val="109541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1447478" y="109555"/>
            <a:ext cx="11161453" cy="457200"/>
          </a:xfrm>
        </p:spPr>
        <p:txBody>
          <a:bodyPr/>
          <a:lstStyle/>
          <a:p>
            <a:r>
              <a:rPr lang="he-IL" dirty="0">
                <a:solidFill>
                  <a:srgbClr val="002060"/>
                </a:solidFill>
              </a:rPr>
              <a:t>איטליה וקשרי המסחר של עריה במאה ה15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726" y="749832"/>
            <a:ext cx="7525674" cy="6108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0646" y="6488668"/>
            <a:ext cx="1402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מתוך מט"ח</a:t>
            </a:r>
          </a:p>
        </p:txBody>
      </p:sp>
    </p:spTree>
    <p:extLst>
      <p:ext uri="{BB962C8B-B14F-4D97-AF65-F5344CB8AC3E}">
        <p14:creationId xmlns:p14="http://schemas.microsoft.com/office/powerpoint/2010/main" val="216361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למה הופיעו הרנסנס וההומניזם באיטליה?</a:t>
            </a:r>
          </a:p>
        </p:txBody>
      </p:sp>
      <p:sp>
        <p:nvSpPr>
          <p:cNvPr id="8" name="תרשים זרימה: תהליך חלופי 7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1255733" y="1491862"/>
            <a:ext cx="3119871" cy="1862432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באיטליה שכבה של אנשים עשירים , שהיה להם כסף למותרות כמו  השכלה ותרבות </a:t>
            </a:r>
          </a:p>
        </p:txBody>
      </p:sp>
      <p:sp>
        <p:nvSpPr>
          <p:cNvPr id="9" name="תרשים זרימה: תהליך חלופי 8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255733" y="3503706"/>
            <a:ext cx="3119871" cy="1862432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הפיצול של הערים , גרם לתחרות ביניהן ולקבלת תואר של "פטרוני אמנויות"</a:t>
            </a:r>
          </a:p>
        </p:txBody>
      </p:sp>
      <p:sp>
        <p:nvSpPr>
          <p:cNvPr id="12" name="תרשים זרימה: תהליך חלופי 11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4482578" y="3503707"/>
            <a:ext cx="3119871" cy="1862432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ערי איטליה נשארו פעילות לאורך ימי הביניים מבחינה כלכלית ותרבותית </a:t>
            </a:r>
          </a:p>
        </p:txBody>
      </p:sp>
      <p:sp>
        <p:nvSpPr>
          <p:cNvPr id="13" name="תרשים זרימה: תהליך חלופי 12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4482577" y="1491861"/>
            <a:ext cx="3119871" cy="1862432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קרבה לחופי הים , הפכה את ערי הנמל האלה למרכזי כלכלה, חברה ואמנות </a:t>
            </a:r>
          </a:p>
        </p:txBody>
      </p:sp>
      <p:sp>
        <p:nvSpPr>
          <p:cNvPr id="14" name="תרשים זרימה: תהליך חלופי 13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7709422" y="1491861"/>
            <a:ext cx="3119871" cy="1862432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מקום פעילות האמנים הגדולים של רומא </a:t>
            </a:r>
          </a:p>
        </p:txBody>
      </p:sp>
      <p:sp>
        <p:nvSpPr>
          <p:cNvPr id="15" name="תרשים זרימה: תהליך חלופי 1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7709423" y="3503707"/>
            <a:ext cx="3119871" cy="1862432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תושבי  איטליה חיו בין השרידים של רומא העתיקה </a:t>
            </a:r>
          </a:p>
        </p:txBody>
      </p:sp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7" y="155448"/>
            <a:ext cx="10122093" cy="720000"/>
          </a:xfrm>
        </p:spPr>
        <p:txBody>
          <a:bodyPr/>
          <a:lstStyle/>
          <a:p>
            <a:r>
              <a:rPr lang="he-IL" dirty="0"/>
              <a:t>פירנצה- מרכז עירוני ברנסנס-מאה 14-16 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351" y="921265"/>
            <a:ext cx="5783448" cy="484891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45" y="1195223"/>
            <a:ext cx="2964548" cy="4574956"/>
          </a:xfrm>
          <a:prstGeom prst="rect">
            <a:avLst/>
          </a:prstGeom>
        </p:spPr>
      </p:pic>
      <p:sp>
        <p:nvSpPr>
          <p:cNvPr id="7" name="תרשים זרימה: תהליך חלופי 6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3514356" y="1230501"/>
            <a:ext cx="2429163" cy="209650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פירנצה הייתה אחת  מחמשת ערי  המסחר הגדולות באיטליה</a:t>
            </a:r>
          </a:p>
        </p:txBody>
      </p:sp>
      <p:sp>
        <p:nvSpPr>
          <p:cNvPr id="8" name="תרשים זרימה: תהליך חלופי 7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3546151" y="3430774"/>
            <a:ext cx="2429163" cy="2339405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משפחת </a:t>
            </a:r>
            <a:r>
              <a:rPr lang="he-IL" sz="2000" b="1" dirty="0" err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מדיצ'י</a:t>
            </a:r>
            <a:r>
              <a:rPr lang="he-IL" sz="2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– מעשירי הסוחרים בעיר , נהלה את העיר ולכן יכלו בני המשפחה להיות גם פטרונים לאמנים רבים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4165" y="5770179"/>
            <a:ext cx="16708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מתוך מט"ח</a:t>
            </a:r>
          </a:p>
        </p:txBody>
      </p:sp>
    </p:spTree>
    <p:extLst>
      <p:ext uri="{BB962C8B-B14F-4D97-AF65-F5344CB8AC3E}">
        <p14:creationId xmlns:p14="http://schemas.microsoft.com/office/powerpoint/2010/main" val="94386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D405C3C5E2144991A82FB03AD36A29" ma:contentTypeVersion="12" ma:contentTypeDescription="Create a new document." ma:contentTypeScope="" ma:versionID="e4f0827a931059b31765ed3d04ced2b4">
  <xsd:schema xmlns:xsd="http://www.w3.org/2001/XMLSchema" xmlns:xs="http://www.w3.org/2001/XMLSchema" xmlns:p="http://schemas.microsoft.com/office/2006/metadata/properties" xmlns:ns3="3fb18b26-9745-44e6-b802-7b00fa7a1430" xmlns:ns4="e3d15af0-53cc-4fdd-8ebf-c94b218c505a" targetNamespace="http://schemas.microsoft.com/office/2006/metadata/properties" ma:root="true" ma:fieldsID="4b78d8332063f637b049228e2d456018" ns3:_="" ns4:_="">
    <xsd:import namespace="3fb18b26-9745-44e6-b802-7b00fa7a1430"/>
    <xsd:import namespace="e3d15af0-53cc-4fdd-8ebf-c94b218c50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18b26-9745-44e6-b802-7b00fa7a1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15af0-53cc-4fdd-8ebf-c94b218c505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87A308-F6FF-499B-9EC5-25CDD846DB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b18b26-9745-44e6-b802-7b00fa7a1430"/>
    <ds:schemaRef ds:uri="e3d15af0-53cc-4fdd-8ebf-c94b218c50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3D4FA6-5D5C-4165-B594-F18ED5C994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437676-8FDC-441D-BFD8-AEA7DE53C5C5}">
  <ds:schemaRefs>
    <ds:schemaRef ds:uri="http://purl.org/dc/elements/1.1/"/>
    <ds:schemaRef ds:uri="http://schemas.microsoft.com/office/2006/metadata/properties"/>
    <ds:schemaRef ds:uri="3fb18b26-9745-44e6-b802-7b00fa7a143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3d15af0-53cc-4fdd-8ebf-c94b218c505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8395</TotalTime>
  <Words>1648</Words>
  <Application>Microsoft Office PowerPoint</Application>
  <PresentationFormat>מסך רחב</PresentationFormat>
  <Paragraphs>231</Paragraphs>
  <Slides>36</Slides>
  <Notes>8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36</vt:i4>
      </vt:variant>
    </vt:vector>
  </HeadingPairs>
  <TitlesOfParts>
    <vt:vector size="40" baseType="lpstr">
      <vt:lpstr>Arial</vt:lpstr>
      <vt:lpstr>Calibri</vt:lpstr>
      <vt:lpstr>Varela Round</vt:lpstr>
      <vt:lpstr>ערכת נושא Office</vt:lpstr>
      <vt:lpstr>מערכת שידורים לאומית</vt:lpstr>
      <vt:lpstr>הומניזם ורנסנס </vt:lpstr>
      <vt:lpstr>מה נלמד היום? </vt:lpstr>
      <vt:lpstr>מה הקשר?</vt:lpstr>
      <vt:lpstr>ציר זמן </vt:lpstr>
      <vt:lpstr>הגדרת מושגים </vt:lpstr>
      <vt:lpstr>מצגת של PowerPoint‏</vt:lpstr>
      <vt:lpstr>למה הופיעו הרנסנס וההומניזם באיטליה?</vt:lpstr>
      <vt:lpstr>פירנצה- מרכז עירוני ברנסנס-מאה 14-16 </vt:lpstr>
      <vt:lpstr>ההומניזם </vt:lpstr>
      <vt:lpstr>הומניזם </vt:lpstr>
      <vt:lpstr>הומניזם- המשך</vt:lpstr>
      <vt:lpstr>הלימודים בימי הביניים </vt:lpstr>
      <vt:lpstr>לימודים הומניסטיים </vt:lpstr>
      <vt:lpstr>התפתחות הספרות </vt:lpstr>
      <vt:lpstr>מצגת של PowerPoint‏</vt:lpstr>
      <vt:lpstr>אפיפיורים ושליטים פועלים ברוח ההומניזם </vt:lpstr>
      <vt:lpstr>הרנסנס  </vt:lpstr>
      <vt:lpstr>ציור </vt:lpstr>
      <vt:lpstr>פיסול </vt:lpstr>
      <vt:lpstr>ציור – פיסול – השוואה </vt:lpstr>
      <vt:lpstr>אדריכלות </vt:lpstr>
      <vt:lpstr>אדריכלות </vt:lpstr>
      <vt:lpstr>אופנה </vt:lpstr>
      <vt:lpstr>חיי יומיום </vt:lpstr>
      <vt:lpstr>-האקדמיה באתונה -רפאל – מאה 15</vt:lpstr>
      <vt:lpstr>ליאונרדו דה וינצ'י</vt:lpstr>
      <vt:lpstr>מצגת של PowerPoint‏</vt:lpstr>
      <vt:lpstr>לאונרדו דה וינצ'י –" איש אשכולות"</vt:lpstr>
      <vt:lpstr>מיכלאנג'לו בּוּאוֹנָארוֹטִי-"האלוהי" </vt:lpstr>
      <vt:lpstr>מצגת של PowerPoint‏</vt:lpstr>
      <vt:lpstr>האם ההומניזם והרנסנס שינו את פני החברה באירופה ?</vt:lpstr>
      <vt:lpstr>מה הקשר? מי הם צבי הנינג'ה ?</vt:lpstr>
      <vt:lpstr>סיור בגלריית אופיצי בפרנצה/משחק סיכום   </vt:lpstr>
      <vt:lpstr> קישור למשאבים מאושרים לשימוש  ע"י משרד החינוך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שני שמלה/Shani Chemla</cp:lastModifiedBy>
  <cp:revision>259</cp:revision>
  <dcterms:created xsi:type="dcterms:W3CDTF">2020-03-15T19:13:03Z</dcterms:created>
  <dcterms:modified xsi:type="dcterms:W3CDTF">2022-08-21T09:40:56Z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0x01010033D405C3C5E2144991A82FB03AD36A29</vt:lpwstr>
  </property>
</Properties>
</file>