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6"/>
  </p:notesMasterIdLst>
  <p:sldIdLst>
    <p:sldId id="257" r:id="rId5"/>
    <p:sldId id="262" r:id="rId6"/>
    <p:sldId id="263" r:id="rId7"/>
    <p:sldId id="288" r:id="rId8"/>
    <p:sldId id="289" r:id="rId9"/>
    <p:sldId id="295" r:id="rId10"/>
    <p:sldId id="300" r:id="rId11"/>
    <p:sldId id="402" r:id="rId12"/>
    <p:sldId id="296" r:id="rId13"/>
    <p:sldId id="297" r:id="rId14"/>
    <p:sldId id="298" r:id="rId15"/>
    <p:sldId id="299" r:id="rId16"/>
    <p:sldId id="302" r:id="rId17"/>
    <p:sldId id="303" r:id="rId18"/>
    <p:sldId id="304" r:id="rId19"/>
    <p:sldId id="305" r:id="rId20"/>
    <p:sldId id="306" r:id="rId21"/>
    <p:sldId id="406" r:id="rId22"/>
    <p:sldId id="307" r:id="rId23"/>
    <p:sldId id="308" r:id="rId24"/>
    <p:sldId id="309" r:id="rId25"/>
    <p:sldId id="310" r:id="rId26"/>
    <p:sldId id="311" r:id="rId27"/>
    <p:sldId id="407" r:id="rId28"/>
    <p:sldId id="400" r:id="rId29"/>
    <p:sldId id="401" r:id="rId30"/>
    <p:sldId id="404" r:id="rId31"/>
    <p:sldId id="408" r:id="rId32"/>
    <p:sldId id="410" r:id="rId33"/>
    <p:sldId id="325" r:id="rId34"/>
    <p:sldId id="405" r:id="rId35"/>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686"/>
    <a:srgbClr val="B2ECE6"/>
    <a:srgbClr val="192A72"/>
    <a:srgbClr val="B2CCEC"/>
    <a:srgbClr val="006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76" d="100"/>
          <a:sy n="76" d="100"/>
        </p:scale>
        <p:origin x="917" y="5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EAF62-1557-4F64-BD46-AED420D52EBF}" type="doc">
      <dgm:prSet loTypeId="urn:microsoft.com/office/officeart/2005/8/layout/vList3" loCatId="list" qsTypeId="urn:microsoft.com/office/officeart/2005/8/quickstyle/simple1" qsCatId="simple" csTypeId="urn:microsoft.com/office/officeart/2005/8/colors/accent0_2" csCatId="mainScheme" phldr="1"/>
      <dgm:spPr/>
    </dgm:pt>
    <dgm:pt modelId="{C300C6E4-C97C-40A8-ACAF-166F34E9ED05}">
      <dgm:prSet phldrT="[Text]" custT="1"/>
      <dgm:spPr>
        <a:ln>
          <a:solidFill>
            <a:schemeClr val="bg1">
              <a:lumMod val="75000"/>
            </a:schemeClr>
          </a:solidFill>
        </a:ln>
      </dgm:spPr>
      <dgm:t>
        <a:bodyPr/>
        <a:lstStyle/>
        <a:p>
          <a:pPr rtl="1"/>
          <a:r>
            <a:rPr lang="he-IL" sz="2400" baseline="0" dirty="0">
              <a:solidFill>
                <a:srgbClr val="192A72"/>
              </a:solidFill>
              <a:latin typeface="Varela Round" panose="00000500000000000000" pitchFamily="2" charset="-79"/>
              <a:cs typeface="Varela Round" panose="00000500000000000000" pitchFamily="2" charset="-79"/>
            </a:rPr>
            <a:t>מקטע ב-</a:t>
          </a:r>
          <a:r>
            <a:rPr lang="en-US" sz="2400" baseline="0" dirty="0">
              <a:solidFill>
                <a:srgbClr val="192A72"/>
              </a:solidFill>
              <a:latin typeface="Varela Round" panose="00000500000000000000" pitchFamily="2" charset="-79"/>
              <a:cs typeface="Varela Round" panose="00000500000000000000" pitchFamily="2" charset="-79"/>
            </a:rPr>
            <a:t>DNA</a:t>
          </a:r>
          <a:r>
            <a:rPr lang="he-IL" sz="2400" baseline="0" dirty="0">
              <a:solidFill>
                <a:srgbClr val="192A72"/>
              </a:solidFill>
              <a:latin typeface="Varela Round" panose="00000500000000000000" pitchFamily="2" charset="-79"/>
              <a:cs typeface="Varela Round" panose="00000500000000000000" pitchFamily="2" charset="-79"/>
            </a:rPr>
            <a:t> המקודד לאנזים היוצר את הצבען מלנין</a:t>
          </a:r>
          <a:endParaRPr lang="en-US" sz="2400" baseline="0" dirty="0">
            <a:solidFill>
              <a:srgbClr val="192A72"/>
            </a:solidFill>
            <a:latin typeface="Varela Round" panose="00000500000000000000" pitchFamily="2" charset="-79"/>
            <a:cs typeface="Varela Round" panose="00000500000000000000" pitchFamily="2" charset="-79"/>
          </a:endParaRPr>
        </a:p>
      </dgm:t>
    </dgm:pt>
    <dgm:pt modelId="{46B3ADFA-4D30-47A9-A8A4-F67D565FD3B7}" type="parTrans" cxnId="{F8ABEDB7-CFF1-4E6C-AB1A-32113FF58E83}">
      <dgm:prSet/>
      <dgm:spPr/>
      <dgm:t>
        <a:bodyPr/>
        <a:lstStyle/>
        <a:p>
          <a:endParaRPr lang="en-US" sz="1600" baseline="0">
            <a:latin typeface="Varela Round" panose="00000500000000000000" pitchFamily="2" charset="-79"/>
            <a:cs typeface="Varela Round" panose="00000500000000000000" pitchFamily="2" charset="-79"/>
          </a:endParaRPr>
        </a:p>
      </dgm:t>
    </dgm:pt>
    <dgm:pt modelId="{E246A22C-33DE-4260-8D99-76827715CD58}" type="sibTrans" cxnId="{F8ABEDB7-CFF1-4E6C-AB1A-32113FF58E83}">
      <dgm:prSet/>
      <dgm:spPr/>
      <dgm:t>
        <a:bodyPr/>
        <a:lstStyle/>
        <a:p>
          <a:endParaRPr lang="en-US" sz="1600" baseline="0">
            <a:latin typeface="Varela Round" panose="00000500000000000000" pitchFamily="2" charset="-79"/>
            <a:cs typeface="Varela Round" panose="00000500000000000000" pitchFamily="2" charset="-79"/>
          </a:endParaRPr>
        </a:p>
      </dgm:t>
    </dgm:pt>
    <dgm:pt modelId="{6DE043A1-7B69-4892-AEF5-4490070B4222}">
      <dgm:prSet phldrT="[Text]" custT="1"/>
      <dgm:spPr>
        <a:ln>
          <a:solidFill>
            <a:schemeClr val="bg1">
              <a:lumMod val="75000"/>
            </a:schemeClr>
          </a:solidFill>
        </a:ln>
      </dgm:spPr>
      <dgm:t>
        <a:bodyPr/>
        <a:lstStyle/>
        <a:p>
          <a:r>
            <a:rPr lang="he-IL" sz="2400" baseline="0" dirty="0">
              <a:solidFill>
                <a:srgbClr val="192A72"/>
              </a:solidFill>
              <a:latin typeface="Varela Round" panose="00000500000000000000" pitchFamily="2" charset="-79"/>
              <a:cs typeface="Varela Round" panose="00000500000000000000" pitchFamily="2" charset="-79"/>
            </a:rPr>
            <a:t>שיבוש מבנה הגן לאנזים המייצר מלנין</a:t>
          </a:r>
          <a:endParaRPr lang="en-US" sz="2400" baseline="0" dirty="0">
            <a:solidFill>
              <a:srgbClr val="192A72"/>
            </a:solidFill>
            <a:latin typeface="Varela Round" panose="00000500000000000000" pitchFamily="2" charset="-79"/>
            <a:cs typeface="Varela Round" panose="00000500000000000000" pitchFamily="2" charset="-79"/>
          </a:endParaRPr>
        </a:p>
      </dgm:t>
    </dgm:pt>
    <dgm:pt modelId="{A2F210BA-AE57-4356-8545-ED5E32E806C7}" type="parTrans" cxnId="{BE6F78D6-0B9B-4487-A77D-80CA7BD8B6EE}">
      <dgm:prSet/>
      <dgm:spPr/>
      <dgm:t>
        <a:bodyPr/>
        <a:lstStyle/>
        <a:p>
          <a:endParaRPr lang="en-US" sz="1600" baseline="0">
            <a:latin typeface="Varela Round" panose="00000500000000000000" pitchFamily="2" charset="-79"/>
            <a:cs typeface="Varela Round" panose="00000500000000000000" pitchFamily="2" charset="-79"/>
          </a:endParaRPr>
        </a:p>
      </dgm:t>
    </dgm:pt>
    <dgm:pt modelId="{8A7B65DD-EDE0-47C1-A281-46DE6F3C98DB}" type="sibTrans" cxnId="{BE6F78D6-0B9B-4487-A77D-80CA7BD8B6EE}">
      <dgm:prSet/>
      <dgm:spPr/>
      <dgm:t>
        <a:bodyPr/>
        <a:lstStyle/>
        <a:p>
          <a:endParaRPr lang="en-US" sz="1600" baseline="0">
            <a:latin typeface="Varela Round" panose="00000500000000000000" pitchFamily="2" charset="-79"/>
            <a:cs typeface="Varela Round" panose="00000500000000000000" pitchFamily="2" charset="-79"/>
          </a:endParaRPr>
        </a:p>
      </dgm:t>
    </dgm:pt>
    <dgm:pt modelId="{27861DC4-51AE-4357-A206-4CA018E697E1}">
      <dgm:prSet phldrT="[Text]" custT="1"/>
      <dgm:spPr>
        <a:ln>
          <a:solidFill>
            <a:schemeClr val="bg1">
              <a:lumMod val="75000"/>
            </a:schemeClr>
          </a:solidFill>
        </a:ln>
      </dgm:spPr>
      <dgm:t>
        <a:bodyPr/>
        <a:lstStyle/>
        <a:p>
          <a:r>
            <a:rPr lang="he-IL" sz="2400" baseline="0" dirty="0">
              <a:solidFill>
                <a:srgbClr val="192A72"/>
              </a:solidFill>
              <a:latin typeface="Varela Round" panose="00000500000000000000" pitchFamily="2" charset="-79"/>
              <a:cs typeface="Varela Round" panose="00000500000000000000" pitchFamily="2" charset="-79"/>
            </a:rPr>
            <a:t>מחסור או הפחתה ניכרת בצבען מלנין </a:t>
          </a:r>
          <a:endParaRPr lang="en-US" sz="2400" baseline="0" dirty="0">
            <a:solidFill>
              <a:srgbClr val="192A72"/>
            </a:solidFill>
            <a:latin typeface="Varela Round" panose="00000500000000000000" pitchFamily="2" charset="-79"/>
            <a:cs typeface="Varela Round" panose="00000500000000000000" pitchFamily="2" charset="-79"/>
          </a:endParaRPr>
        </a:p>
      </dgm:t>
    </dgm:pt>
    <dgm:pt modelId="{716C1E41-4A0F-4242-A4E4-5D1D02371CC1}" type="parTrans" cxnId="{BDCFE2A9-2485-4117-B740-647409B5D2A1}">
      <dgm:prSet/>
      <dgm:spPr/>
      <dgm:t>
        <a:bodyPr/>
        <a:lstStyle/>
        <a:p>
          <a:endParaRPr lang="en-US" sz="1600" baseline="0">
            <a:latin typeface="Varela Round" panose="00000500000000000000" pitchFamily="2" charset="-79"/>
            <a:cs typeface="Varela Round" panose="00000500000000000000" pitchFamily="2" charset="-79"/>
          </a:endParaRPr>
        </a:p>
      </dgm:t>
    </dgm:pt>
    <dgm:pt modelId="{B4F2C4F2-E4A3-484A-A3B0-7D36E6C765FC}" type="sibTrans" cxnId="{BDCFE2A9-2485-4117-B740-647409B5D2A1}">
      <dgm:prSet/>
      <dgm:spPr/>
      <dgm:t>
        <a:bodyPr/>
        <a:lstStyle/>
        <a:p>
          <a:endParaRPr lang="en-US" sz="1600" baseline="0">
            <a:latin typeface="Varela Round" panose="00000500000000000000" pitchFamily="2" charset="-79"/>
            <a:cs typeface="Varela Round" panose="00000500000000000000" pitchFamily="2" charset="-79"/>
          </a:endParaRPr>
        </a:p>
      </dgm:t>
    </dgm:pt>
    <dgm:pt modelId="{F4877804-4540-446F-A6D4-273543677691}" type="pres">
      <dgm:prSet presAssocID="{4ACEAF62-1557-4F64-BD46-AED420D52EBF}" presName="linearFlow" presStyleCnt="0">
        <dgm:presLayoutVars>
          <dgm:dir/>
          <dgm:resizeHandles val="exact"/>
        </dgm:presLayoutVars>
      </dgm:prSet>
      <dgm:spPr/>
    </dgm:pt>
    <dgm:pt modelId="{BFD14922-533A-43D2-9312-13484381756A}" type="pres">
      <dgm:prSet presAssocID="{C300C6E4-C97C-40A8-ACAF-166F34E9ED05}" presName="composite" presStyleCnt="0"/>
      <dgm:spPr/>
    </dgm:pt>
    <dgm:pt modelId="{C0312ACF-3DB0-4B60-87C5-4A13CF605137}" type="pres">
      <dgm:prSet presAssocID="{C300C6E4-C97C-40A8-ACAF-166F34E9ED05}" presName="imgShp" presStyleLbl="fgImgPlace1" presStyleIdx="0" presStyleCnt="3"/>
      <dgm:spPr>
        <a:solidFill>
          <a:schemeClr val="bg1">
            <a:lumMod val="95000"/>
          </a:schemeClr>
        </a:solidFill>
        <a:ln>
          <a:solidFill>
            <a:schemeClr val="bg1">
              <a:lumMod val="75000"/>
            </a:schemeClr>
          </a:solidFill>
        </a:ln>
      </dgm:spPr>
    </dgm:pt>
    <dgm:pt modelId="{BA1EFBEA-171B-49E6-AC6C-1C7B4409A258}" type="pres">
      <dgm:prSet presAssocID="{C300C6E4-C97C-40A8-ACAF-166F34E9ED05}" presName="txShp" presStyleLbl="node1" presStyleIdx="0" presStyleCnt="3">
        <dgm:presLayoutVars>
          <dgm:bulletEnabled val="1"/>
        </dgm:presLayoutVars>
      </dgm:prSet>
      <dgm:spPr/>
    </dgm:pt>
    <dgm:pt modelId="{FEA2DDF1-7B20-4D0F-A29B-AE39700E012D}" type="pres">
      <dgm:prSet presAssocID="{E246A22C-33DE-4260-8D99-76827715CD58}" presName="spacing" presStyleCnt="0"/>
      <dgm:spPr/>
    </dgm:pt>
    <dgm:pt modelId="{F35965D3-9DFE-461F-9C56-134042640837}" type="pres">
      <dgm:prSet presAssocID="{6DE043A1-7B69-4892-AEF5-4490070B4222}" presName="composite" presStyleCnt="0"/>
      <dgm:spPr/>
    </dgm:pt>
    <dgm:pt modelId="{8E96CA8F-3EF1-4157-87E6-865E121CEEEF}" type="pres">
      <dgm:prSet presAssocID="{6DE043A1-7B69-4892-AEF5-4490070B4222}" presName="imgShp" presStyleLbl="fgImgPlace1" presStyleIdx="1" presStyleCnt="3"/>
      <dgm:spPr>
        <a:solidFill>
          <a:schemeClr val="bg1">
            <a:lumMod val="95000"/>
          </a:schemeClr>
        </a:solidFill>
        <a:ln>
          <a:solidFill>
            <a:schemeClr val="bg1">
              <a:lumMod val="75000"/>
            </a:schemeClr>
          </a:solidFill>
        </a:ln>
      </dgm:spPr>
    </dgm:pt>
    <dgm:pt modelId="{7BBB5CC5-4922-400B-95C6-EAA0859E4DA6}" type="pres">
      <dgm:prSet presAssocID="{6DE043A1-7B69-4892-AEF5-4490070B4222}" presName="txShp" presStyleLbl="node1" presStyleIdx="1" presStyleCnt="3">
        <dgm:presLayoutVars>
          <dgm:bulletEnabled val="1"/>
        </dgm:presLayoutVars>
      </dgm:prSet>
      <dgm:spPr/>
    </dgm:pt>
    <dgm:pt modelId="{A5D3479F-9E60-4C1D-8BD6-DF9E5D4366C2}" type="pres">
      <dgm:prSet presAssocID="{8A7B65DD-EDE0-47C1-A281-46DE6F3C98DB}" presName="spacing" presStyleCnt="0"/>
      <dgm:spPr/>
    </dgm:pt>
    <dgm:pt modelId="{E8AED814-5443-436F-A1FF-79C827FE86F0}" type="pres">
      <dgm:prSet presAssocID="{27861DC4-51AE-4357-A206-4CA018E697E1}" presName="composite" presStyleCnt="0"/>
      <dgm:spPr/>
    </dgm:pt>
    <dgm:pt modelId="{17878CBD-F8CA-4C7A-AEC8-1F123F4B3EC2}" type="pres">
      <dgm:prSet presAssocID="{27861DC4-51AE-4357-A206-4CA018E697E1}" presName="imgShp" presStyleLbl="fgImgPlace1" presStyleIdx="2" presStyleCnt="3"/>
      <dgm:spPr>
        <a:solidFill>
          <a:schemeClr val="bg1">
            <a:lumMod val="95000"/>
          </a:schemeClr>
        </a:solidFill>
        <a:ln>
          <a:solidFill>
            <a:schemeClr val="bg1">
              <a:lumMod val="75000"/>
            </a:schemeClr>
          </a:solidFill>
        </a:ln>
      </dgm:spPr>
    </dgm:pt>
    <dgm:pt modelId="{3AF45D8C-FB53-4907-8AAF-2F17B4BAEFA7}" type="pres">
      <dgm:prSet presAssocID="{27861DC4-51AE-4357-A206-4CA018E697E1}" presName="txShp" presStyleLbl="node1" presStyleIdx="2" presStyleCnt="3">
        <dgm:presLayoutVars>
          <dgm:bulletEnabled val="1"/>
        </dgm:presLayoutVars>
      </dgm:prSet>
      <dgm:spPr/>
    </dgm:pt>
  </dgm:ptLst>
  <dgm:cxnLst>
    <dgm:cxn modelId="{A788CB11-901B-455D-AC68-2F204F9E4DBA}" type="presOf" srcId="{C300C6E4-C97C-40A8-ACAF-166F34E9ED05}" destId="{BA1EFBEA-171B-49E6-AC6C-1C7B4409A258}" srcOrd="0" destOrd="0" presId="urn:microsoft.com/office/officeart/2005/8/layout/vList3"/>
    <dgm:cxn modelId="{4108615B-B6D1-43B2-AFB6-5F8BD7ABC0D9}" type="presOf" srcId="{27861DC4-51AE-4357-A206-4CA018E697E1}" destId="{3AF45D8C-FB53-4907-8AAF-2F17B4BAEFA7}" srcOrd="0" destOrd="0" presId="urn:microsoft.com/office/officeart/2005/8/layout/vList3"/>
    <dgm:cxn modelId="{6AE79571-32F2-402C-A857-A075DA5731F2}" type="presOf" srcId="{6DE043A1-7B69-4892-AEF5-4490070B4222}" destId="{7BBB5CC5-4922-400B-95C6-EAA0859E4DA6}" srcOrd="0" destOrd="0" presId="urn:microsoft.com/office/officeart/2005/8/layout/vList3"/>
    <dgm:cxn modelId="{4478D885-2BB1-4EE4-935B-35D343791091}" type="presOf" srcId="{4ACEAF62-1557-4F64-BD46-AED420D52EBF}" destId="{F4877804-4540-446F-A6D4-273543677691}" srcOrd="0" destOrd="0" presId="urn:microsoft.com/office/officeart/2005/8/layout/vList3"/>
    <dgm:cxn modelId="{BDCFE2A9-2485-4117-B740-647409B5D2A1}" srcId="{4ACEAF62-1557-4F64-BD46-AED420D52EBF}" destId="{27861DC4-51AE-4357-A206-4CA018E697E1}" srcOrd="2" destOrd="0" parTransId="{716C1E41-4A0F-4242-A4E4-5D1D02371CC1}" sibTransId="{B4F2C4F2-E4A3-484A-A3B0-7D36E6C765FC}"/>
    <dgm:cxn modelId="{F8ABEDB7-CFF1-4E6C-AB1A-32113FF58E83}" srcId="{4ACEAF62-1557-4F64-BD46-AED420D52EBF}" destId="{C300C6E4-C97C-40A8-ACAF-166F34E9ED05}" srcOrd="0" destOrd="0" parTransId="{46B3ADFA-4D30-47A9-A8A4-F67D565FD3B7}" sibTransId="{E246A22C-33DE-4260-8D99-76827715CD58}"/>
    <dgm:cxn modelId="{BE6F78D6-0B9B-4487-A77D-80CA7BD8B6EE}" srcId="{4ACEAF62-1557-4F64-BD46-AED420D52EBF}" destId="{6DE043A1-7B69-4892-AEF5-4490070B4222}" srcOrd="1" destOrd="0" parTransId="{A2F210BA-AE57-4356-8545-ED5E32E806C7}" sibTransId="{8A7B65DD-EDE0-47C1-A281-46DE6F3C98DB}"/>
    <dgm:cxn modelId="{35C5C8A1-F999-44D0-A65E-83C98F27CA1B}" type="presParOf" srcId="{F4877804-4540-446F-A6D4-273543677691}" destId="{BFD14922-533A-43D2-9312-13484381756A}" srcOrd="0" destOrd="0" presId="urn:microsoft.com/office/officeart/2005/8/layout/vList3"/>
    <dgm:cxn modelId="{4EAD606D-2BF0-416B-A1B3-43D51650495E}" type="presParOf" srcId="{BFD14922-533A-43D2-9312-13484381756A}" destId="{C0312ACF-3DB0-4B60-87C5-4A13CF605137}" srcOrd="0" destOrd="0" presId="urn:microsoft.com/office/officeart/2005/8/layout/vList3"/>
    <dgm:cxn modelId="{75A41E0C-DB2F-4B0F-90C4-A6CEEEA5EAAA}" type="presParOf" srcId="{BFD14922-533A-43D2-9312-13484381756A}" destId="{BA1EFBEA-171B-49E6-AC6C-1C7B4409A258}" srcOrd="1" destOrd="0" presId="urn:microsoft.com/office/officeart/2005/8/layout/vList3"/>
    <dgm:cxn modelId="{1BE4C5B4-09F9-4CE0-85AA-852776DAED6C}" type="presParOf" srcId="{F4877804-4540-446F-A6D4-273543677691}" destId="{FEA2DDF1-7B20-4D0F-A29B-AE39700E012D}" srcOrd="1" destOrd="0" presId="urn:microsoft.com/office/officeart/2005/8/layout/vList3"/>
    <dgm:cxn modelId="{1831E79F-B9AE-4984-BA60-FA0CE25A24BB}" type="presParOf" srcId="{F4877804-4540-446F-A6D4-273543677691}" destId="{F35965D3-9DFE-461F-9C56-134042640837}" srcOrd="2" destOrd="0" presId="urn:microsoft.com/office/officeart/2005/8/layout/vList3"/>
    <dgm:cxn modelId="{F2CE5DD5-DE5F-4B85-9D67-EF9E80F3240F}" type="presParOf" srcId="{F35965D3-9DFE-461F-9C56-134042640837}" destId="{8E96CA8F-3EF1-4157-87E6-865E121CEEEF}" srcOrd="0" destOrd="0" presId="urn:microsoft.com/office/officeart/2005/8/layout/vList3"/>
    <dgm:cxn modelId="{6989FCBD-0E7C-43CA-9EAD-58AA4AA117EE}" type="presParOf" srcId="{F35965D3-9DFE-461F-9C56-134042640837}" destId="{7BBB5CC5-4922-400B-95C6-EAA0859E4DA6}" srcOrd="1" destOrd="0" presId="urn:microsoft.com/office/officeart/2005/8/layout/vList3"/>
    <dgm:cxn modelId="{D87A4B8F-3E4B-4414-9FDE-92AA4B27FC66}" type="presParOf" srcId="{F4877804-4540-446F-A6D4-273543677691}" destId="{A5D3479F-9E60-4C1D-8BD6-DF9E5D4366C2}" srcOrd="3" destOrd="0" presId="urn:microsoft.com/office/officeart/2005/8/layout/vList3"/>
    <dgm:cxn modelId="{CB7A5AC2-B928-4B80-A971-064EC3988660}" type="presParOf" srcId="{F4877804-4540-446F-A6D4-273543677691}" destId="{E8AED814-5443-436F-A1FF-79C827FE86F0}" srcOrd="4" destOrd="0" presId="urn:microsoft.com/office/officeart/2005/8/layout/vList3"/>
    <dgm:cxn modelId="{A073E26E-2F4D-43F8-8DFB-D0E4DE00E32A}" type="presParOf" srcId="{E8AED814-5443-436F-A1FF-79C827FE86F0}" destId="{17878CBD-F8CA-4C7A-AEC8-1F123F4B3EC2}" srcOrd="0" destOrd="0" presId="urn:microsoft.com/office/officeart/2005/8/layout/vList3"/>
    <dgm:cxn modelId="{8910F41D-E0B4-4B2A-9EA6-13D9DDE200F8}" type="presParOf" srcId="{E8AED814-5443-436F-A1FF-79C827FE86F0}" destId="{3AF45D8C-FB53-4907-8AAF-2F17B4BAEFA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EAF62-1557-4F64-BD46-AED420D52EBF}" type="doc">
      <dgm:prSet loTypeId="urn:microsoft.com/office/officeart/2005/8/layout/vList3" loCatId="list" qsTypeId="urn:microsoft.com/office/officeart/2005/8/quickstyle/simple1" qsCatId="simple" csTypeId="urn:microsoft.com/office/officeart/2005/8/colors/accent0_2" csCatId="mainScheme" phldr="1"/>
      <dgm:spPr/>
    </dgm:pt>
    <dgm:pt modelId="{C300C6E4-C97C-40A8-ACAF-166F34E9ED05}">
      <dgm:prSet phldrT="[Text]" custT="1"/>
      <dgm:spPr>
        <a:ln>
          <a:solidFill>
            <a:schemeClr val="bg1">
              <a:lumMod val="75000"/>
            </a:schemeClr>
          </a:solidFill>
        </a:ln>
      </dgm:spPr>
      <dgm:t>
        <a:bodyPr/>
        <a:lstStyle/>
        <a:p>
          <a:pPr rtl="1"/>
          <a:r>
            <a:rPr lang="he-IL" sz="2400" baseline="0" dirty="0">
              <a:solidFill>
                <a:srgbClr val="192A72"/>
              </a:solidFill>
              <a:latin typeface="Varela Round" panose="00000500000000000000" pitchFamily="2" charset="-79"/>
              <a:cs typeface="Varela Round" panose="00000500000000000000" pitchFamily="2" charset="-79"/>
            </a:rPr>
            <a:t>מקטע ב-</a:t>
          </a:r>
          <a:r>
            <a:rPr lang="en-US" sz="2400" baseline="0" dirty="0">
              <a:solidFill>
                <a:srgbClr val="192A72"/>
              </a:solidFill>
              <a:latin typeface="Varela Round" panose="00000500000000000000" pitchFamily="2" charset="-79"/>
              <a:cs typeface="Varela Round" panose="00000500000000000000" pitchFamily="2" charset="-79"/>
            </a:rPr>
            <a:t>DNA</a:t>
          </a:r>
          <a:r>
            <a:rPr lang="he-IL" sz="2400" baseline="0" dirty="0">
              <a:solidFill>
                <a:srgbClr val="192A72"/>
              </a:solidFill>
              <a:latin typeface="Varela Round" panose="00000500000000000000" pitchFamily="2" charset="-79"/>
              <a:cs typeface="Varela Round" panose="00000500000000000000" pitchFamily="2" charset="-79"/>
            </a:rPr>
            <a:t> המקודד לאנזים היוצר את הצבען מלנין</a:t>
          </a:r>
          <a:endParaRPr lang="en-US" sz="2400" baseline="0" dirty="0">
            <a:solidFill>
              <a:srgbClr val="192A72"/>
            </a:solidFill>
            <a:latin typeface="Varela Round" panose="00000500000000000000" pitchFamily="2" charset="-79"/>
            <a:cs typeface="Varela Round" panose="00000500000000000000" pitchFamily="2" charset="-79"/>
          </a:endParaRPr>
        </a:p>
      </dgm:t>
    </dgm:pt>
    <dgm:pt modelId="{46B3ADFA-4D30-47A9-A8A4-F67D565FD3B7}" type="parTrans" cxnId="{F8ABEDB7-CFF1-4E6C-AB1A-32113FF58E83}">
      <dgm:prSet/>
      <dgm:spPr/>
      <dgm:t>
        <a:bodyPr/>
        <a:lstStyle/>
        <a:p>
          <a:endParaRPr lang="en-US" sz="1600" baseline="0">
            <a:latin typeface="Varela Round" panose="00000500000000000000" pitchFamily="2" charset="-79"/>
            <a:cs typeface="Varela Round" panose="00000500000000000000" pitchFamily="2" charset="-79"/>
          </a:endParaRPr>
        </a:p>
      </dgm:t>
    </dgm:pt>
    <dgm:pt modelId="{E246A22C-33DE-4260-8D99-76827715CD58}" type="sibTrans" cxnId="{F8ABEDB7-CFF1-4E6C-AB1A-32113FF58E83}">
      <dgm:prSet/>
      <dgm:spPr/>
      <dgm:t>
        <a:bodyPr/>
        <a:lstStyle/>
        <a:p>
          <a:endParaRPr lang="en-US" sz="1600" baseline="0">
            <a:latin typeface="Varela Round" panose="00000500000000000000" pitchFamily="2" charset="-79"/>
            <a:cs typeface="Varela Round" panose="00000500000000000000" pitchFamily="2" charset="-79"/>
          </a:endParaRPr>
        </a:p>
      </dgm:t>
    </dgm:pt>
    <dgm:pt modelId="{6DE043A1-7B69-4892-AEF5-4490070B4222}">
      <dgm:prSet phldrT="[Text]" custT="1"/>
      <dgm:spPr>
        <a:ln>
          <a:solidFill>
            <a:schemeClr val="bg1">
              <a:lumMod val="75000"/>
            </a:schemeClr>
          </a:solidFill>
        </a:ln>
      </dgm:spPr>
      <dgm:t>
        <a:bodyPr/>
        <a:lstStyle/>
        <a:p>
          <a:r>
            <a:rPr lang="he-IL" sz="2400" baseline="0" dirty="0">
              <a:solidFill>
                <a:srgbClr val="192A72"/>
              </a:solidFill>
              <a:latin typeface="Varela Round" panose="00000500000000000000" pitchFamily="2" charset="-79"/>
              <a:cs typeface="Varela Round" panose="00000500000000000000" pitchFamily="2" charset="-79"/>
            </a:rPr>
            <a:t>שיבוש מבנה הגן לאנזים המייצר מלנין</a:t>
          </a:r>
          <a:endParaRPr lang="en-US" sz="2400" baseline="0" dirty="0">
            <a:solidFill>
              <a:srgbClr val="192A72"/>
            </a:solidFill>
            <a:latin typeface="Varela Round" panose="00000500000000000000" pitchFamily="2" charset="-79"/>
            <a:cs typeface="Varela Round" panose="00000500000000000000" pitchFamily="2" charset="-79"/>
          </a:endParaRPr>
        </a:p>
      </dgm:t>
    </dgm:pt>
    <dgm:pt modelId="{A2F210BA-AE57-4356-8545-ED5E32E806C7}" type="parTrans" cxnId="{BE6F78D6-0B9B-4487-A77D-80CA7BD8B6EE}">
      <dgm:prSet/>
      <dgm:spPr/>
      <dgm:t>
        <a:bodyPr/>
        <a:lstStyle/>
        <a:p>
          <a:endParaRPr lang="en-US" sz="1600" baseline="0">
            <a:latin typeface="Varela Round" panose="00000500000000000000" pitchFamily="2" charset="-79"/>
            <a:cs typeface="Varela Round" panose="00000500000000000000" pitchFamily="2" charset="-79"/>
          </a:endParaRPr>
        </a:p>
      </dgm:t>
    </dgm:pt>
    <dgm:pt modelId="{8A7B65DD-EDE0-47C1-A281-46DE6F3C98DB}" type="sibTrans" cxnId="{BE6F78D6-0B9B-4487-A77D-80CA7BD8B6EE}">
      <dgm:prSet/>
      <dgm:spPr/>
      <dgm:t>
        <a:bodyPr/>
        <a:lstStyle/>
        <a:p>
          <a:endParaRPr lang="en-US" sz="1600" baseline="0">
            <a:latin typeface="Varela Round" panose="00000500000000000000" pitchFamily="2" charset="-79"/>
            <a:cs typeface="Varela Round" panose="00000500000000000000" pitchFamily="2" charset="-79"/>
          </a:endParaRPr>
        </a:p>
      </dgm:t>
    </dgm:pt>
    <dgm:pt modelId="{27861DC4-51AE-4357-A206-4CA018E697E1}">
      <dgm:prSet phldrT="[Text]" custT="1"/>
      <dgm:spPr>
        <a:ln>
          <a:solidFill>
            <a:schemeClr val="bg1">
              <a:lumMod val="75000"/>
            </a:schemeClr>
          </a:solidFill>
        </a:ln>
      </dgm:spPr>
      <dgm:t>
        <a:bodyPr/>
        <a:lstStyle/>
        <a:p>
          <a:r>
            <a:rPr lang="he-IL" sz="2400" baseline="0" dirty="0">
              <a:solidFill>
                <a:srgbClr val="192A72"/>
              </a:solidFill>
              <a:latin typeface="Varela Round" panose="00000500000000000000" pitchFamily="2" charset="-79"/>
              <a:cs typeface="Varela Round" panose="00000500000000000000" pitchFamily="2" charset="-79"/>
            </a:rPr>
            <a:t>מחסור או הפחתה ניכרת בצבען מלנין </a:t>
          </a:r>
          <a:endParaRPr lang="en-US" sz="2400" baseline="0" dirty="0">
            <a:solidFill>
              <a:srgbClr val="192A72"/>
            </a:solidFill>
            <a:latin typeface="Varela Round" panose="00000500000000000000" pitchFamily="2" charset="-79"/>
            <a:cs typeface="Varela Round" panose="00000500000000000000" pitchFamily="2" charset="-79"/>
          </a:endParaRPr>
        </a:p>
      </dgm:t>
    </dgm:pt>
    <dgm:pt modelId="{716C1E41-4A0F-4242-A4E4-5D1D02371CC1}" type="parTrans" cxnId="{BDCFE2A9-2485-4117-B740-647409B5D2A1}">
      <dgm:prSet/>
      <dgm:spPr/>
      <dgm:t>
        <a:bodyPr/>
        <a:lstStyle/>
        <a:p>
          <a:endParaRPr lang="en-US" sz="1600" baseline="0">
            <a:latin typeface="Varela Round" panose="00000500000000000000" pitchFamily="2" charset="-79"/>
            <a:cs typeface="Varela Round" panose="00000500000000000000" pitchFamily="2" charset="-79"/>
          </a:endParaRPr>
        </a:p>
      </dgm:t>
    </dgm:pt>
    <dgm:pt modelId="{B4F2C4F2-E4A3-484A-A3B0-7D36E6C765FC}" type="sibTrans" cxnId="{BDCFE2A9-2485-4117-B740-647409B5D2A1}">
      <dgm:prSet/>
      <dgm:spPr/>
      <dgm:t>
        <a:bodyPr/>
        <a:lstStyle/>
        <a:p>
          <a:endParaRPr lang="en-US" sz="1600" baseline="0">
            <a:latin typeface="Varela Round" panose="00000500000000000000" pitchFamily="2" charset="-79"/>
            <a:cs typeface="Varela Round" panose="00000500000000000000" pitchFamily="2" charset="-79"/>
          </a:endParaRPr>
        </a:p>
      </dgm:t>
    </dgm:pt>
    <dgm:pt modelId="{F4877804-4540-446F-A6D4-273543677691}" type="pres">
      <dgm:prSet presAssocID="{4ACEAF62-1557-4F64-BD46-AED420D52EBF}" presName="linearFlow" presStyleCnt="0">
        <dgm:presLayoutVars>
          <dgm:dir/>
          <dgm:resizeHandles val="exact"/>
        </dgm:presLayoutVars>
      </dgm:prSet>
      <dgm:spPr/>
    </dgm:pt>
    <dgm:pt modelId="{BFD14922-533A-43D2-9312-13484381756A}" type="pres">
      <dgm:prSet presAssocID="{C300C6E4-C97C-40A8-ACAF-166F34E9ED05}" presName="composite" presStyleCnt="0"/>
      <dgm:spPr/>
    </dgm:pt>
    <dgm:pt modelId="{C0312ACF-3DB0-4B60-87C5-4A13CF605137}" type="pres">
      <dgm:prSet presAssocID="{C300C6E4-C97C-40A8-ACAF-166F34E9ED05}" presName="imgShp" presStyleLbl="fgImgPlace1" presStyleIdx="0" presStyleCnt="3"/>
      <dgm:spPr>
        <a:solidFill>
          <a:schemeClr val="bg1">
            <a:lumMod val="95000"/>
          </a:schemeClr>
        </a:solidFill>
        <a:ln>
          <a:solidFill>
            <a:schemeClr val="bg1">
              <a:lumMod val="75000"/>
            </a:schemeClr>
          </a:solidFill>
        </a:ln>
      </dgm:spPr>
    </dgm:pt>
    <dgm:pt modelId="{BA1EFBEA-171B-49E6-AC6C-1C7B4409A258}" type="pres">
      <dgm:prSet presAssocID="{C300C6E4-C97C-40A8-ACAF-166F34E9ED05}" presName="txShp" presStyleLbl="node1" presStyleIdx="0" presStyleCnt="3">
        <dgm:presLayoutVars>
          <dgm:bulletEnabled val="1"/>
        </dgm:presLayoutVars>
      </dgm:prSet>
      <dgm:spPr/>
    </dgm:pt>
    <dgm:pt modelId="{FEA2DDF1-7B20-4D0F-A29B-AE39700E012D}" type="pres">
      <dgm:prSet presAssocID="{E246A22C-33DE-4260-8D99-76827715CD58}" presName="spacing" presStyleCnt="0"/>
      <dgm:spPr/>
    </dgm:pt>
    <dgm:pt modelId="{F35965D3-9DFE-461F-9C56-134042640837}" type="pres">
      <dgm:prSet presAssocID="{6DE043A1-7B69-4892-AEF5-4490070B4222}" presName="composite" presStyleCnt="0"/>
      <dgm:spPr/>
    </dgm:pt>
    <dgm:pt modelId="{8E96CA8F-3EF1-4157-87E6-865E121CEEEF}" type="pres">
      <dgm:prSet presAssocID="{6DE043A1-7B69-4892-AEF5-4490070B4222}" presName="imgShp" presStyleLbl="fgImgPlace1" presStyleIdx="1" presStyleCnt="3"/>
      <dgm:spPr>
        <a:solidFill>
          <a:schemeClr val="bg1">
            <a:lumMod val="95000"/>
          </a:schemeClr>
        </a:solidFill>
        <a:ln>
          <a:solidFill>
            <a:schemeClr val="bg1">
              <a:lumMod val="75000"/>
            </a:schemeClr>
          </a:solidFill>
        </a:ln>
      </dgm:spPr>
    </dgm:pt>
    <dgm:pt modelId="{7BBB5CC5-4922-400B-95C6-EAA0859E4DA6}" type="pres">
      <dgm:prSet presAssocID="{6DE043A1-7B69-4892-AEF5-4490070B4222}" presName="txShp" presStyleLbl="node1" presStyleIdx="1" presStyleCnt="3">
        <dgm:presLayoutVars>
          <dgm:bulletEnabled val="1"/>
        </dgm:presLayoutVars>
      </dgm:prSet>
      <dgm:spPr/>
    </dgm:pt>
    <dgm:pt modelId="{A5D3479F-9E60-4C1D-8BD6-DF9E5D4366C2}" type="pres">
      <dgm:prSet presAssocID="{8A7B65DD-EDE0-47C1-A281-46DE6F3C98DB}" presName="spacing" presStyleCnt="0"/>
      <dgm:spPr/>
    </dgm:pt>
    <dgm:pt modelId="{E8AED814-5443-436F-A1FF-79C827FE86F0}" type="pres">
      <dgm:prSet presAssocID="{27861DC4-51AE-4357-A206-4CA018E697E1}" presName="composite" presStyleCnt="0"/>
      <dgm:spPr/>
    </dgm:pt>
    <dgm:pt modelId="{17878CBD-F8CA-4C7A-AEC8-1F123F4B3EC2}" type="pres">
      <dgm:prSet presAssocID="{27861DC4-51AE-4357-A206-4CA018E697E1}" presName="imgShp" presStyleLbl="fgImgPlace1" presStyleIdx="2" presStyleCnt="3"/>
      <dgm:spPr>
        <a:solidFill>
          <a:schemeClr val="bg1">
            <a:lumMod val="95000"/>
          </a:schemeClr>
        </a:solidFill>
        <a:ln>
          <a:solidFill>
            <a:schemeClr val="bg1">
              <a:lumMod val="75000"/>
            </a:schemeClr>
          </a:solidFill>
        </a:ln>
      </dgm:spPr>
    </dgm:pt>
    <dgm:pt modelId="{3AF45D8C-FB53-4907-8AAF-2F17B4BAEFA7}" type="pres">
      <dgm:prSet presAssocID="{27861DC4-51AE-4357-A206-4CA018E697E1}" presName="txShp" presStyleLbl="node1" presStyleIdx="2" presStyleCnt="3">
        <dgm:presLayoutVars>
          <dgm:bulletEnabled val="1"/>
        </dgm:presLayoutVars>
      </dgm:prSet>
      <dgm:spPr/>
    </dgm:pt>
  </dgm:ptLst>
  <dgm:cxnLst>
    <dgm:cxn modelId="{A788CB11-901B-455D-AC68-2F204F9E4DBA}" type="presOf" srcId="{C300C6E4-C97C-40A8-ACAF-166F34E9ED05}" destId="{BA1EFBEA-171B-49E6-AC6C-1C7B4409A258}" srcOrd="0" destOrd="0" presId="urn:microsoft.com/office/officeart/2005/8/layout/vList3"/>
    <dgm:cxn modelId="{4108615B-B6D1-43B2-AFB6-5F8BD7ABC0D9}" type="presOf" srcId="{27861DC4-51AE-4357-A206-4CA018E697E1}" destId="{3AF45D8C-FB53-4907-8AAF-2F17B4BAEFA7}" srcOrd="0" destOrd="0" presId="urn:microsoft.com/office/officeart/2005/8/layout/vList3"/>
    <dgm:cxn modelId="{6AE79571-32F2-402C-A857-A075DA5731F2}" type="presOf" srcId="{6DE043A1-7B69-4892-AEF5-4490070B4222}" destId="{7BBB5CC5-4922-400B-95C6-EAA0859E4DA6}" srcOrd="0" destOrd="0" presId="urn:microsoft.com/office/officeart/2005/8/layout/vList3"/>
    <dgm:cxn modelId="{4478D885-2BB1-4EE4-935B-35D343791091}" type="presOf" srcId="{4ACEAF62-1557-4F64-BD46-AED420D52EBF}" destId="{F4877804-4540-446F-A6D4-273543677691}" srcOrd="0" destOrd="0" presId="urn:microsoft.com/office/officeart/2005/8/layout/vList3"/>
    <dgm:cxn modelId="{BDCFE2A9-2485-4117-B740-647409B5D2A1}" srcId="{4ACEAF62-1557-4F64-BD46-AED420D52EBF}" destId="{27861DC4-51AE-4357-A206-4CA018E697E1}" srcOrd="2" destOrd="0" parTransId="{716C1E41-4A0F-4242-A4E4-5D1D02371CC1}" sibTransId="{B4F2C4F2-E4A3-484A-A3B0-7D36E6C765FC}"/>
    <dgm:cxn modelId="{F8ABEDB7-CFF1-4E6C-AB1A-32113FF58E83}" srcId="{4ACEAF62-1557-4F64-BD46-AED420D52EBF}" destId="{C300C6E4-C97C-40A8-ACAF-166F34E9ED05}" srcOrd="0" destOrd="0" parTransId="{46B3ADFA-4D30-47A9-A8A4-F67D565FD3B7}" sibTransId="{E246A22C-33DE-4260-8D99-76827715CD58}"/>
    <dgm:cxn modelId="{BE6F78D6-0B9B-4487-A77D-80CA7BD8B6EE}" srcId="{4ACEAF62-1557-4F64-BD46-AED420D52EBF}" destId="{6DE043A1-7B69-4892-AEF5-4490070B4222}" srcOrd="1" destOrd="0" parTransId="{A2F210BA-AE57-4356-8545-ED5E32E806C7}" sibTransId="{8A7B65DD-EDE0-47C1-A281-46DE6F3C98DB}"/>
    <dgm:cxn modelId="{35C5C8A1-F999-44D0-A65E-83C98F27CA1B}" type="presParOf" srcId="{F4877804-4540-446F-A6D4-273543677691}" destId="{BFD14922-533A-43D2-9312-13484381756A}" srcOrd="0" destOrd="0" presId="urn:microsoft.com/office/officeart/2005/8/layout/vList3"/>
    <dgm:cxn modelId="{4EAD606D-2BF0-416B-A1B3-43D51650495E}" type="presParOf" srcId="{BFD14922-533A-43D2-9312-13484381756A}" destId="{C0312ACF-3DB0-4B60-87C5-4A13CF605137}" srcOrd="0" destOrd="0" presId="urn:microsoft.com/office/officeart/2005/8/layout/vList3"/>
    <dgm:cxn modelId="{75A41E0C-DB2F-4B0F-90C4-A6CEEEA5EAAA}" type="presParOf" srcId="{BFD14922-533A-43D2-9312-13484381756A}" destId="{BA1EFBEA-171B-49E6-AC6C-1C7B4409A258}" srcOrd="1" destOrd="0" presId="urn:microsoft.com/office/officeart/2005/8/layout/vList3"/>
    <dgm:cxn modelId="{1BE4C5B4-09F9-4CE0-85AA-852776DAED6C}" type="presParOf" srcId="{F4877804-4540-446F-A6D4-273543677691}" destId="{FEA2DDF1-7B20-4D0F-A29B-AE39700E012D}" srcOrd="1" destOrd="0" presId="urn:microsoft.com/office/officeart/2005/8/layout/vList3"/>
    <dgm:cxn modelId="{1831E79F-B9AE-4984-BA60-FA0CE25A24BB}" type="presParOf" srcId="{F4877804-4540-446F-A6D4-273543677691}" destId="{F35965D3-9DFE-461F-9C56-134042640837}" srcOrd="2" destOrd="0" presId="urn:microsoft.com/office/officeart/2005/8/layout/vList3"/>
    <dgm:cxn modelId="{F2CE5DD5-DE5F-4B85-9D67-EF9E80F3240F}" type="presParOf" srcId="{F35965D3-9DFE-461F-9C56-134042640837}" destId="{8E96CA8F-3EF1-4157-87E6-865E121CEEEF}" srcOrd="0" destOrd="0" presId="urn:microsoft.com/office/officeart/2005/8/layout/vList3"/>
    <dgm:cxn modelId="{6989FCBD-0E7C-43CA-9EAD-58AA4AA117EE}" type="presParOf" srcId="{F35965D3-9DFE-461F-9C56-134042640837}" destId="{7BBB5CC5-4922-400B-95C6-EAA0859E4DA6}" srcOrd="1" destOrd="0" presId="urn:microsoft.com/office/officeart/2005/8/layout/vList3"/>
    <dgm:cxn modelId="{D87A4B8F-3E4B-4414-9FDE-92AA4B27FC66}" type="presParOf" srcId="{F4877804-4540-446F-A6D4-273543677691}" destId="{A5D3479F-9E60-4C1D-8BD6-DF9E5D4366C2}" srcOrd="3" destOrd="0" presId="urn:microsoft.com/office/officeart/2005/8/layout/vList3"/>
    <dgm:cxn modelId="{CB7A5AC2-B928-4B80-A971-064EC3988660}" type="presParOf" srcId="{F4877804-4540-446F-A6D4-273543677691}" destId="{E8AED814-5443-436F-A1FF-79C827FE86F0}" srcOrd="4" destOrd="0" presId="urn:microsoft.com/office/officeart/2005/8/layout/vList3"/>
    <dgm:cxn modelId="{A073E26E-2F4D-43F8-8DFB-D0E4DE00E32A}" type="presParOf" srcId="{E8AED814-5443-436F-A1FF-79C827FE86F0}" destId="{17878CBD-F8CA-4C7A-AEC8-1F123F4B3EC2}" srcOrd="0" destOrd="0" presId="urn:microsoft.com/office/officeart/2005/8/layout/vList3"/>
    <dgm:cxn modelId="{8910F41D-E0B4-4B2A-9EA6-13D9DDE200F8}" type="presParOf" srcId="{E8AED814-5443-436F-A1FF-79C827FE86F0}" destId="{3AF45D8C-FB53-4907-8AAF-2F17B4BAEFA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EFBEA-171B-49E6-AC6C-1C7B4409A258}">
      <dsp:nvSpPr>
        <dsp:cNvPr id="0" name=""/>
        <dsp:cNvSpPr/>
      </dsp:nvSpPr>
      <dsp:spPr>
        <a:xfrm rot="10800000">
          <a:off x="1355186" y="2848"/>
          <a:ext cx="4099270" cy="1290653"/>
        </a:xfrm>
        <a:prstGeom prst="homePlate">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143" tIns="91440" rIns="170688" bIns="91440" numCol="1" spcCol="1270" anchor="ctr" anchorCtr="0">
          <a:noAutofit/>
        </a:bodyPr>
        <a:lstStyle/>
        <a:p>
          <a:pPr marL="0" lvl="0" indent="0" algn="ctr" defTabSz="1066800" rtl="1">
            <a:lnSpc>
              <a:spcPct val="90000"/>
            </a:lnSpc>
            <a:spcBef>
              <a:spcPct val="0"/>
            </a:spcBef>
            <a:spcAft>
              <a:spcPct val="35000"/>
            </a:spcAft>
            <a:buNone/>
          </a:pPr>
          <a:r>
            <a:rPr lang="he-IL" sz="2400" kern="1200" baseline="0" dirty="0">
              <a:solidFill>
                <a:srgbClr val="192A72"/>
              </a:solidFill>
              <a:latin typeface="Varela Round" panose="00000500000000000000" pitchFamily="2" charset="-79"/>
              <a:cs typeface="Varela Round" panose="00000500000000000000" pitchFamily="2" charset="-79"/>
            </a:rPr>
            <a:t>מקטע ב-</a:t>
          </a:r>
          <a:r>
            <a:rPr lang="en-US" sz="2400" kern="1200" baseline="0" dirty="0">
              <a:solidFill>
                <a:srgbClr val="192A72"/>
              </a:solidFill>
              <a:latin typeface="Varela Round" panose="00000500000000000000" pitchFamily="2" charset="-79"/>
              <a:cs typeface="Varela Round" panose="00000500000000000000" pitchFamily="2" charset="-79"/>
            </a:rPr>
            <a:t>DNA</a:t>
          </a:r>
          <a:r>
            <a:rPr lang="he-IL" sz="2400" kern="1200" baseline="0" dirty="0">
              <a:solidFill>
                <a:srgbClr val="192A72"/>
              </a:solidFill>
              <a:latin typeface="Varela Round" panose="00000500000000000000" pitchFamily="2" charset="-79"/>
              <a:cs typeface="Varela Round" panose="00000500000000000000" pitchFamily="2" charset="-79"/>
            </a:rPr>
            <a:t> המקודד לאנזים היוצר את הצבען מלנין</a:t>
          </a:r>
          <a:endParaRPr lang="en-US" sz="2400" kern="1200" baseline="0" dirty="0">
            <a:solidFill>
              <a:srgbClr val="192A72"/>
            </a:solidFill>
            <a:latin typeface="Varela Round" panose="00000500000000000000" pitchFamily="2" charset="-79"/>
            <a:cs typeface="Varela Round" panose="00000500000000000000" pitchFamily="2" charset="-79"/>
          </a:endParaRPr>
        </a:p>
      </dsp:txBody>
      <dsp:txXfrm rot="10800000">
        <a:off x="1677849" y="2848"/>
        <a:ext cx="3776607" cy="1290653"/>
      </dsp:txXfrm>
    </dsp:sp>
    <dsp:sp modelId="{C0312ACF-3DB0-4B60-87C5-4A13CF605137}">
      <dsp:nvSpPr>
        <dsp:cNvPr id="0" name=""/>
        <dsp:cNvSpPr/>
      </dsp:nvSpPr>
      <dsp:spPr>
        <a:xfrm>
          <a:off x="709859" y="2848"/>
          <a:ext cx="1290653" cy="1290653"/>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7BBB5CC5-4922-400B-95C6-EAA0859E4DA6}">
      <dsp:nvSpPr>
        <dsp:cNvPr id="0" name=""/>
        <dsp:cNvSpPr/>
      </dsp:nvSpPr>
      <dsp:spPr>
        <a:xfrm rot="10800000">
          <a:off x="1355186" y="1678772"/>
          <a:ext cx="4099270" cy="1290653"/>
        </a:xfrm>
        <a:prstGeom prst="homePlate">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143" tIns="91440" rIns="170688" bIns="91440" numCol="1" spcCol="1270" anchor="ctr" anchorCtr="0">
          <a:noAutofit/>
        </a:bodyPr>
        <a:lstStyle/>
        <a:p>
          <a:pPr marL="0" lvl="0" indent="0" algn="ctr" defTabSz="1066800">
            <a:lnSpc>
              <a:spcPct val="90000"/>
            </a:lnSpc>
            <a:spcBef>
              <a:spcPct val="0"/>
            </a:spcBef>
            <a:spcAft>
              <a:spcPct val="35000"/>
            </a:spcAft>
            <a:buNone/>
          </a:pPr>
          <a:r>
            <a:rPr lang="he-IL" sz="2400" kern="1200" baseline="0" dirty="0">
              <a:solidFill>
                <a:srgbClr val="192A72"/>
              </a:solidFill>
              <a:latin typeface="Varela Round" panose="00000500000000000000" pitchFamily="2" charset="-79"/>
              <a:cs typeface="Varela Round" panose="00000500000000000000" pitchFamily="2" charset="-79"/>
            </a:rPr>
            <a:t>שיבוש מבנה הגן לאנזים המייצר מלנין</a:t>
          </a:r>
          <a:endParaRPr lang="en-US" sz="2400" kern="1200" baseline="0" dirty="0">
            <a:solidFill>
              <a:srgbClr val="192A72"/>
            </a:solidFill>
            <a:latin typeface="Varela Round" panose="00000500000000000000" pitchFamily="2" charset="-79"/>
            <a:cs typeface="Varela Round" panose="00000500000000000000" pitchFamily="2" charset="-79"/>
          </a:endParaRPr>
        </a:p>
      </dsp:txBody>
      <dsp:txXfrm rot="10800000">
        <a:off x="1677849" y="1678772"/>
        <a:ext cx="3776607" cy="1290653"/>
      </dsp:txXfrm>
    </dsp:sp>
    <dsp:sp modelId="{8E96CA8F-3EF1-4157-87E6-865E121CEEEF}">
      <dsp:nvSpPr>
        <dsp:cNvPr id="0" name=""/>
        <dsp:cNvSpPr/>
      </dsp:nvSpPr>
      <dsp:spPr>
        <a:xfrm>
          <a:off x="709859" y="1678772"/>
          <a:ext cx="1290653" cy="1290653"/>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3AF45D8C-FB53-4907-8AAF-2F17B4BAEFA7}">
      <dsp:nvSpPr>
        <dsp:cNvPr id="0" name=""/>
        <dsp:cNvSpPr/>
      </dsp:nvSpPr>
      <dsp:spPr>
        <a:xfrm rot="10800000">
          <a:off x="1355186" y="3354696"/>
          <a:ext cx="4099270" cy="1290653"/>
        </a:xfrm>
        <a:prstGeom prst="homePlate">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143" tIns="91440" rIns="170688" bIns="91440" numCol="1" spcCol="1270" anchor="ctr" anchorCtr="0">
          <a:noAutofit/>
        </a:bodyPr>
        <a:lstStyle/>
        <a:p>
          <a:pPr marL="0" lvl="0" indent="0" algn="ctr" defTabSz="1066800">
            <a:lnSpc>
              <a:spcPct val="90000"/>
            </a:lnSpc>
            <a:spcBef>
              <a:spcPct val="0"/>
            </a:spcBef>
            <a:spcAft>
              <a:spcPct val="35000"/>
            </a:spcAft>
            <a:buNone/>
          </a:pPr>
          <a:r>
            <a:rPr lang="he-IL" sz="2400" kern="1200" baseline="0" dirty="0">
              <a:solidFill>
                <a:srgbClr val="192A72"/>
              </a:solidFill>
              <a:latin typeface="Varela Round" panose="00000500000000000000" pitchFamily="2" charset="-79"/>
              <a:cs typeface="Varela Round" panose="00000500000000000000" pitchFamily="2" charset="-79"/>
            </a:rPr>
            <a:t>מחסור או הפחתה ניכרת בצבען מלנין </a:t>
          </a:r>
          <a:endParaRPr lang="en-US" sz="2400" kern="1200" baseline="0" dirty="0">
            <a:solidFill>
              <a:srgbClr val="192A72"/>
            </a:solidFill>
            <a:latin typeface="Varela Round" panose="00000500000000000000" pitchFamily="2" charset="-79"/>
            <a:cs typeface="Varela Round" panose="00000500000000000000" pitchFamily="2" charset="-79"/>
          </a:endParaRPr>
        </a:p>
      </dsp:txBody>
      <dsp:txXfrm rot="10800000">
        <a:off x="1677849" y="3354696"/>
        <a:ext cx="3776607" cy="1290653"/>
      </dsp:txXfrm>
    </dsp:sp>
    <dsp:sp modelId="{17878CBD-F8CA-4C7A-AEC8-1F123F4B3EC2}">
      <dsp:nvSpPr>
        <dsp:cNvPr id="0" name=""/>
        <dsp:cNvSpPr/>
      </dsp:nvSpPr>
      <dsp:spPr>
        <a:xfrm>
          <a:off x="709859" y="3354696"/>
          <a:ext cx="1290653" cy="1290653"/>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EFBEA-171B-49E6-AC6C-1C7B4409A258}">
      <dsp:nvSpPr>
        <dsp:cNvPr id="0" name=""/>
        <dsp:cNvSpPr/>
      </dsp:nvSpPr>
      <dsp:spPr>
        <a:xfrm rot="10800000">
          <a:off x="1355186" y="2848"/>
          <a:ext cx="4099270" cy="1290653"/>
        </a:xfrm>
        <a:prstGeom prst="homePlate">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143" tIns="91440" rIns="170688" bIns="91440" numCol="1" spcCol="1270" anchor="ctr" anchorCtr="0">
          <a:noAutofit/>
        </a:bodyPr>
        <a:lstStyle/>
        <a:p>
          <a:pPr marL="0" lvl="0" indent="0" algn="ctr" defTabSz="1066800" rtl="1">
            <a:lnSpc>
              <a:spcPct val="90000"/>
            </a:lnSpc>
            <a:spcBef>
              <a:spcPct val="0"/>
            </a:spcBef>
            <a:spcAft>
              <a:spcPct val="35000"/>
            </a:spcAft>
            <a:buNone/>
          </a:pPr>
          <a:r>
            <a:rPr lang="he-IL" sz="2400" kern="1200" baseline="0" dirty="0">
              <a:solidFill>
                <a:srgbClr val="192A72"/>
              </a:solidFill>
              <a:latin typeface="Varela Round" panose="00000500000000000000" pitchFamily="2" charset="-79"/>
              <a:cs typeface="Varela Round" panose="00000500000000000000" pitchFamily="2" charset="-79"/>
            </a:rPr>
            <a:t>מקטע ב-</a:t>
          </a:r>
          <a:r>
            <a:rPr lang="en-US" sz="2400" kern="1200" baseline="0" dirty="0">
              <a:solidFill>
                <a:srgbClr val="192A72"/>
              </a:solidFill>
              <a:latin typeface="Varela Round" panose="00000500000000000000" pitchFamily="2" charset="-79"/>
              <a:cs typeface="Varela Round" panose="00000500000000000000" pitchFamily="2" charset="-79"/>
            </a:rPr>
            <a:t>DNA</a:t>
          </a:r>
          <a:r>
            <a:rPr lang="he-IL" sz="2400" kern="1200" baseline="0" dirty="0">
              <a:solidFill>
                <a:srgbClr val="192A72"/>
              </a:solidFill>
              <a:latin typeface="Varela Round" panose="00000500000000000000" pitchFamily="2" charset="-79"/>
              <a:cs typeface="Varela Round" panose="00000500000000000000" pitchFamily="2" charset="-79"/>
            </a:rPr>
            <a:t> המקודד לאנזים היוצר את הצבען מלנין</a:t>
          </a:r>
          <a:endParaRPr lang="en-US" sz="2400" kern="1200" baseline="0" dirty="0">
            <a:solidFill>
              <a:srgbClr val="192A72"/>
            </a:solidFill>
            <a:latin typeface="Varela Round" panose="00000500000000000000" pitchFamily="2" charset="-79"/>
            <a:cs typeface="Varela Round" panose="00000500000000000000" pitchFamily="2" charset="-79"/>
          </a:endParaRPr>
        </a:p>
      </dsp:txBody>
      <dsp:txXfrm rot="10800000">
        <a:off x="1677849" y="2848"/>
        <a:ext cx="3776607" cy="1290653"/>
      </dsp:txXfrm>
    </dsp:sp>
    <dsp:sp modelId="{C0312ACF-3DB0-4B60-87C5-4A13CF605137}">
      <dsp:nvSpPr>
        <dsp:cNvPr id="0" name=""/>
        <dsp:cNvSpPr/>
      </dsp:nvSpPr>
      <dsp:spPr>
        <a:xfrm>
          <a:off x="709859" y="2848"/>
          <a:ext cx="1290653" cy="1290653"/>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7BBB5CC5-4922-400B-95C6-EAA0859E4DA6}">
      <dsp:nvSpPr>
        <dsp:cNvPr id="0" name=""/>
        <dsp:cNvSpPr/>
      </dsp:nvSpPr>
      <dsp:spPr>
        <a:xfrm rot="10800000">
          <a:off x="1355186" y="1678772"/>
          <a:ext cx="4099270" cy="1290653"/>
        </a:xfrm>
        <a:prstGeom prst="homePlate">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143" tIns="91440" rIns="170688" bIns="91440" numCol="1" spcCol="1270" anchor="ctr" anchorCtr="0">
          <a:noAutofit/>
        </a:bodyPr>
        <a:lstStyle/>
        <a:p>
          <a:pPr marL="0" lvl="0" indent="0" algn="ctr" defTabSz="1066800">
            <a:lnSpc>
              <a:spcPct val="90000"/>
            </a:lnSpc>
            <a:spcBef>
              <a:spcPct val="0"/>
            </a:spcBef>
            <a:spcAft>
              <a:spcPct val="35000"/>
            </a:spcAft>
            <a:buNone/>
          </a:pPr>
          <a:r>
            <a:rPr lang="he-IL" sz="2400" kern="1200" baseline="0" dirty="0">
              <a:solidFill>
                <a:srgbClr val="192A72"/>
              </a:solidFill>
              <a:latin typeface="Varela Round" panose="00000500000000000000" pitchFamily="2" charset="-79"/>
              <a:cs typeface="Varela Round" panose="00000500000000000000" pitchFamily="2" charset="-79"/>
            </a:rPr>
            <a:t>שיבוש מבנה הגן לאנזים המייצר מלנין</a:t>
          </a:r>
          <a:endParaRPr lang="en-US" sz="2400" kern="1200" baseline="0" dirty="0">
            <a:solidFill>
              <a:srgbClr val="192A72"/>
            </a:solidFill>
            <a:latin typeface="Varela Round" panose="00000500000000000000" pitchFamily="2" charset="-79"/>
            <a:cs typeface="Varela Round" panose="00000500000000000000" pitchFamily="2" charset="-79"/>
          </a:endParaRPr>
        </a:p>
      </dsp:txBody>
      <dsp:txXfrm rot="10800000">
        <a:off x="1677849" y="1678772"/>
        <a:ext cx="3776607" cy="1290653"/>
      </dsp:txXfrm>
    </dsp:sp>
    <dsp:sp modelId="{8E96CA8F-3EF1-4157-87E6-865E121CEEEF}">
      <dsp:nvSpPr>
        <dsp:cNvPr id="0" name=""/>
        <dsp:cNvSpPr/>
      </dsp:nvSpPr>
      <dsp:spPr>
        <a:xfrm>
          <a:off x="709859" y="1678772"/>
          <a:ext cx="1290653" cy="1290653"/>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3AF45D8C-FB53-4907-8AAF-2F17B4BAEFA7}">
      <dsp:nvSpPr>
        <dsp:cNvPr id="0" name=""/>
        <dsp:cNvSpPr/>
      </dsp:nvSpPr>
      <dsp:spPr>
        <a:xfrm rot="10800000">
          <a:off x="1355186" y="3354696"/>
          <a:ext cx="4099270" cy="1290653"/>
        </a:xfrm>
        <a:prstGeom prst="homePlate">
          <a:avLst/>
        </a:prstGeom>
        <a:solidFill>
          <a:schemeClr val="lt1">
            <a:hueOff val="0"/>
            <a:satOff val="0"/>
            <a:lumOff val="0"/>
            <a:alphaOff val="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143" tIns="91440" rIns="170688" bIns="91440" numCol="1" spcCol="1270" anchor="ctr" anchorCtr="0">
          <a:noAutofit/>
        </a:bodyPr>
        <a:lstStyle/>
        <a:p>
          <a:pPr marL="0" lvl="0" indent="0" algn="ctr" defTabSz="1066800">
            <a:lnSpc>
              <a:spcPct val="90000"/>
            </a:lnSpc>
            <a:spcBef>
              <a:spcPct val="0"/>
            </a:spcBef>
            <a:spcAft>
              <a:spcPct val="35000"/>
            </a:spcAft>
            <a:buNone/>
          </a:pPr>
          <a:r>
            <a:rPr lang="he-IL" sz="2400" kern="1200" baseline="0" dirty="0">
              <a:solidFill>
                <a:srgbClr val="192A72"/>
              </a:solidFill>
              <a:latin typeface="Varela Round" panose="00000500000000000000" pitchFamily="2" charset="-79"/>
              <a:cs typeface="Varela Round" panose="00000500000000000000" pitchFamily="2" charset="-79"/>
            </a:rPr>
            <a:t>מחסור או הפחתה ניכרת בצבען מלנין </a:t>
          </a:r>
          <a:endParaRPr lang="en-US" sz="2400" kern="1200" baseline="0" dirty="0">
            <a:solidFill>
              <a:srgbClr val="192A72"/>
            </a:solidFill>
            <a:latin typeface="Varela Round" panose="00000500000000000000" pitchFamily="2" charset="-79"/>
            <a:cs typeface="Varela Round" panose="00000500000000000000" pitchFamily="2" charset="-79"/>
          </a:endParaRPr>
        </a:p>
      </dsp:txBody>
      <dsp:txXfrm rot="10800000">
        <a:off x="1677849" y="3354696"/>
        <a:ext cx="3776607" cy="1290653"/>
      </dsp:txXfrm>
    </dsp:sp>
    <dsp:sp modelId="{17878CBD-F8CA-4C7A-AEC8-1F123F4B3EC2}">
      <dsp:nvSpPr>
        <dsp:cNvPr id="0" name=""/>
        <dsp:cNvSpPr/>
      </dsp:nvSpPr>
      <dsp:spPr>
        <a:xfrm>
          <a:off x="709859" y="3354696"/>
          <a:ext cx="1290653" cy="1290653"/>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כ'/אב/תשפ"ב</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כ'/אב/תשפ"ב</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9D61-D147-4CB5-8A57-ABE9F1827DB4}"/>
              </a:ext>
            </a:extLst>
          </p:cNvPr>
          <p:cNvSpPr>
            <a:spLocks noGrp="1"/>
          </p:cNvSpPr>
          <p:nvPr>
            <p:ph type="ctrTitle"/>
          </p:nvPr>
        </p:nvSpPr>
        <p:spPr>
          <a:xfrm>
            <a:off x="738940" y="1684454"/>
            <a:ext cx="10871177" cy="1260000"/>
          </a:xfrm>
        </p:spPr>
        <p:txBody>
          <a:bodyPr/>
          <a:lstStyle/>
          <a:p>
            <a:r>
              <a:rPr lang="he-IL" dirty="0">
                <a:solidFill>
                  <a:srgbClr val="192A72"/>
                </a:solidFill>
              </a:rPr>
              <a:t>סיבות ליצירת מוטציות</a:t>
            </a:r>
            <a:endParaRPr lang="en-US" dirty="0">
              <a:solidFill>
                <a:srgbClr val="192A72"/>
              </a:solidFill>
            </a:endParaRPr>
          </a:p>
        </p:txBody>
      </p:sp>
      <p:sp>
        <p:nvSpPr>
          <p:cNvPr id="3" name="Subtitle 2">
            <a:extLst>
              <a:ext uri="{FF2B5EF4-FFF2-40B4-BE49-F238E27FC236}">
                <a16:creationId xmlns:a16="http://schemas.microsoft.com/office/drawing/2014/main" id="{B7D6D332-3A28-4FCA-9342-A9F6435381BA}"/>
              </a:ext>
            </a:extLst>
          </p:cNvPr>
          <p:cNvSpPr>
            <a:spLocks noGrp="1"/>
          </p:cNvSpPr>
          <p:nvPr>
            <p:ph type="subTitle" idx="1"/>
          </p:nvPr>
        </p:nvSpPr>
        <p:spPr>
          <a:xfrm>
            <a:off x="738117" y="2962037"/>
            <a:ext cx="10872000" cy="642090"/>
          </a:xfrm>
        </p:spPr>
        <p:txBody>
          <a:bodyPr/>
          <a:lstStyle/>
          <a:p>
            <a:r>
              <a:rPr lang="he-IL" dirty="0">
                <a:solidFill>
                  <a:srgbClr val="192A72"/>
                </a:solidFill>
              </a:rPr>
              <a:t>כיצד נוצרות מוטציות?</a:t>
            </a:r>
            <a:endParaRPr lang="en-US" dirty="0">
              <a:solidFill>
                <a:srgbClr val="192A72"/>
              </a:solidFill>
            </a:endParaRPr>
          </a:p>
        </p:txBody>
      </p:sp>
    </p:spTree>
    <p:extLst>
      <p:ext uri="{BB962C8B-B14F-4D97-AF65-F5344CB8AC3E}">
        <p14:creationId xmlns:p14="http://schemas.microsoft.com/office/powerpoint/2010/main" val="262461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CF4E4F-5E40-4D88-8070-1B001505D206}"/>
              </a:ext>
            </a:extLst>
          </p:cNvPr>
          <p:cNvSpPr>
            <a:spLocks noGrp="1"/>
          </p:cNvSpPr>
          <p:nvPr>
            <p:ph idx="1"/>
          </p:nvPr>
        </p:nvSpPr>
        <p:spPr>
          <a:xfrm>
            <a:off x="515206" y="1195757"/>
            <a:ext cx="11160000" cy="3366816"/>
          </a:xfrm>
        </p:spPr>
        <p:txBody>
          <a:bodyPr>
            <a:normAutofit/>
          </a:bodyPr>
          <a:lstStyle/>
          <a:p>
            <a:r>
              <a:rPr lang="he-IL" altLang="he-IL" sz="2300" dirty="0"/>
              <a:t>מוטציות </a:t>
            </a:r>
            <a:r>
              <a:rPr lang="he-IL" altLang="he-IL" sz="2300" b="1" u="sng" dirty="0"/>
              <a:t>ספונטניות</a:t>
            </a:r>
            <a:r>
              <a:rPr lang="he-IL" altLang="he-IL" sz="2300" dirty="0"/>
              <a:t> יכולות להתרחש עקב טעות בזיווג הבסיסים בפעולתו של האנזים </a:t>
            </a:r>
            <a:r>
              <a:rPr lang="en-US" altLang="he-IL" sz="2300" dirty="0"/>
              <a:t>DNA</a:t>
            </a:r>
            <a:r>
              <a:rPr lang="he-IL" altLang="he-IL" sz="2300" dirty="0"/>
              <a:t>-פולימראז בעת שכפול ה-</a:t>
            </a:r>
            <a:r>
              <a:rPr lang="en-US" altLang="he-IL" sz="2300" dirty="0"/>
              <a:t>DNA</a:t>
            </a:r>
            <a:endParaRPr lang="he-IL" altLang="he-IL" sz="2300" dirty="0"/>
          </a:p>
          <a:p>
            <a:r>
              <a:rPr lang="he-IL" altLang="he-IL" sz="2300" dirty="0"/>
              <a:t>שיעור מוטציות בשכפול</a:t>
            </a:r>
            <a:r>
              <a:rPr lang="en-US" altLang="he-IL" sz="2300" dirty="0"/>
              <a:t>DNA </a:t>
            </a:r>
            <a:r>
              <a:rPr lang="he-IL" altLang="he-IL" sz="2300" dirty="0"/>
              <a:t> באדם– </a:t>
            </a:r>
            <a:r>
              <a:rPr lang="he-IL" altLang="he-IL" sz="2300" b="1" dirty="0"/>
              <a:t>1:10,000</a:t>
            </a:r>
            <a:br>
              <a:rPr lang="en-US" altLang="he-IL" sz="2300" dirty="0"/>
            </a:br>
            <a:r>
              <a:rPr lang="he-IL" altLang="he-IL" sz="2300" dirty="0"/>
              <a:t>שיעור מוטציות שנותר לאחר תיקון בתאים: </a:t>
            </a:r>
            <a:r>
              <a:rPr lang="he-IL" altLang="he-IL" sz="2300" b="1" dirty="0"/>
              <a:t>1:100,000,000 </a:t>
            </a:r>
          </a:p>
          <a:p>
            <a:r>
              <a:rPr lang="he-IL" altLang="he-IL" sz="2300" dirty="0"/>
              <a:t> חשיפה למוטגנים במינון גבוה מעלה את שיעור המוטציות </a:t>
            </a:r>
            <a:r>
              <a:rPr lang="he-IL" altLang="he-IL" sz="2300" b="1" dirty="0"/>
              <a:t>פי 100 </a:t>
            </a:r>
            <a:r>
              <a:rPr lang="he-IL" altLang="he-IL" sz="2300" dirty="0"/>
              <a:t>ואף יותר</a:t>
            </a:r>
          </a:p>
          <a:p>
            <a:pPr marL="0" indent="0">
              <a:buNone/>
            </a:pPr>
            <a:endParaRPr lang="en-US" sz="2300" dirty="0"/>
          </a:p>
        </p:txBody>
      </p:sp>
    </p:spTree>
    <p:extLst>
      <p:ext uri="{BB962C8B-B14F-4D97-AF65-F5344CB8AC3E}">
        <p14:creationId xmlns:p14="http://schemas.microsoft.com/office/powerpoint/2010/main" val="414702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ED50B-3218-415E-9BCC-AB1E18DA4DA9}"/>
              </a:ext>
            </a:extLst>
          </p:cNvPr>
          <p:cNvSpPr>
            <a:spLocks noGrp="1"/>
          </p:cNvSpPr>
          <p:nvPr>
            <p:ph idx="1"/>
          </p:nvPr>
        </p:nvSpPr>
        <p:spPr>
          <a:xfrm>
            <a:off x="300942" y="235261"/>
            <a:ext cx="11385150" cy="5611697"/>
          </a:xfrm>
        </p:spPr>
        <p:txBody>
          <a:bodyPr>
            <a:noAutofit/>
          </a:bodyPr>
          <a:lstStyle/>
          <a:p>
            <a:pPr>
              <a:defRPr/>
            </a:pPr>
            <a:endParaRPr lang="en-US" sz="2200" dirty="0"/>
          </a:p>
          <a:p>
            <a:pPr>
              <a:defRPr/>
            </a:pPr>
            <a:r>
              <a:rPr lang="he-IL" sz="2200" dirty="0"/>
              <a:t>מוטציות יכולות להתרחש עקב חשיפת האורגניזם לגורמים סביבתיים הנקראים </a:t>
            </a:r>
            <a:r>
              <a:rPr lang="he-IL" sz="2200" b="1" u="sng" dirty="0"/>
              <a:t>מוטגנים</a:t>
            </a:r>
            <a:r>
              <a:rPr lang="he-IL" sz="2200" dirty="0">
                <a:solidFill>
                  <a:schemeClr val="tx1"/>
                </a:solidFill>
              </a:rPr>
              <a:t>.</a:t>
            </a:r>
          </a:p>
          <a:p>
            <a:pPr>
              <a:defRPr/>
            </a:pPr>
            <a:r>
              <a:rPr lang="he-IL" sz="2200" dirty="0"/>
              <a:t>מוטגנים</a:t>
            </a:r>
            <a:r>
              <a:rPr lang="he-IL" sz="2200" dirty="0">
                <a:solidFill>
                  <a:srgbClr val="FF0000"/>
                </a:solidFill>
              </a:rPr>
              <a:t> </a:t>
            </a:r>
            <a:r>
              <a:rPr lang="he-IL" sz="2200" dirty="0"/>
              <a:t>מסוגלים לשבש קשרים בין הנוקלאוטידים או ליצור שינויים כימיים בנוקלאוטידים.</a:t>
            </a:r>
          </a:p>
          <a:p>
            <a:pPr>
              <a:defRPr/>
            </a:pPr>
            <a:r>
              <a:rPr lang="he-IL" sz="2200" dirty="0"/>
              <a:t>שינויים שנוצרים עקב פעולתם של מוטגנים אשר מנגנוני התיקון של התא לא מצליחים לתקן, או מתקנים באופן שגוי, גוררים זיווג נוקלאוטידים בלתי תקין ושינוי ברצף כלומר: מוטציות</a:t>
            </a:r>
            <a:r>
              <a:rPr lang="he-IL" sz="2200" dirty="0">
                <a:solidFill>
                  <a:srgbClr val="FF0000"/>
                </a:solidFill>
              </a:rPr>
              <a:t> </a:t>
            </a:r>
          </a:p>
          <a:p>
            <a:pPr>
              <a:defRPr/>
            </a:pPr>
            <a:r>
              <a:rPr lang="he-IL" sz="2200" dirty="0"/>
              <a:t>מוטגנים יכולים להיות טבעיים או מלאכותיים. </a:t>
            </a:r>
            <a:br>
              <a:rPr lang="en-US" sz="2200" dirty="0"/>
            </a:br>
            <a:r>
              <a:rPr lang="he-IL" sz="2200" dirty="0"/>
              <a:t>דוגמאות: </a:t>
            </a:r>
            <a:r>
              <a:rPr lang="he-IL" sz="2200" dirty="0">
                <a:solidFill>
                  <a:srgbClr val="7030A0"/>
                </a:solidFill>
              </a:rPr>
              <a:t>קרינת </a:t>
            </a:r>
            <a:r>
              <a:rPr lang="en-US" sz="2200" dirty="0">
                <a:solidFill>
                  <a:srgbClr val="7030A0"/>
                </a:solidFill>
              </a:rPr>
              <a:t>UV</a:t>
            </a:r>
            <a:r>
              <a:rPr lang="he-IL" sz="2200" dirty="0">
                <a:solidFill>
                  <a:srgbClr val="7030A0"/>
                </a:solidFill>
              </a:rPr>
              <a:t>, </a:t>
            </a:r>
            <a:r>
              <a:rPr lang="he-IL" sz="2200" dirty="0"/>
              <a:t> </a:t>
            </a:r>
            <a:r>
              <a:rPr lang="he-IL" sz="2200" dirty="0">
                <a:solidFill>
                  <a:srgbClr val="00B0F0"/>
                </a:solidFill>
              </a:rPr>
              <a:t>קרינת </a:t>
            </a:r>
            <a:r>
              <a:rPr lang="en-US" sz="2200" dirty="0">
                <a:solidFill>
                  <a:srgbClr val="00B0F0"/>
                </a:solidFill>
              </a:rPr>
              <a:t>X</a:t>
            </a:r>
            <a:r>
              <a:rPr lang="he-IL" sz="2200" dirty="0">
                <a:solidFill>
                  <a:srgbClr val="00B0F0"/>
                </a:solidFill>
              </a:rPr>
              <a:t> (רנטגן), </a:t>
            </a:r>
            <a:r>
              <a:rPr lang="he-IL" sz="2200" dirty="0">
                <a:solidFill>
                  <a:srgbClr val="800000"/>
                </a:solidFill>
              </a:rPr>
              <a:t>חומרים בעשן סיגריות, </a:t>
            </a:r>
            <a:r>
              <a:rPr lang="he-IL" sz="2200" dirty="0">
                <a:solidFill>
                  <a:schemeClr val="tx1"/>
                </a:solidFill>
              </a:rPr>
              <a:t>פורמהלדהיד, פנול (ממיסים בשימוש מעבדתי),</a:t>
            </a:r>
            <a:r>
              <a:rPr lang="he-IL" sz="2200" dirty="0"/>
              <a:t> </a:t>
            </a:r>
            <a:r>
              <a:rPr lang="he-IL" sz="2200" dirty="0">
                <a:solidFill>
                  <a:schemeClr val="bg1">
                    <a:lumMod val="50000"/>
                  </a:schemeClr>
                </a:solidFill>
              </a:rPr>
              <a:t>סיבי אזבסט (אזבסט שימש בעבר לבנייה), </a:t>
            </a:r>
            <a:r>
              <a:rPr lang="he-IL" sz="2200" dirty="0">
                <a:solidFill>
                  <a:srgbClr val="000099"/>
                </a:solidFill>
              </a:rPr>
              <a:t>וירוסים מסויימים (פפילומה). </a:t>
            </a:r>
            <a:endParaRPr lang="en-US" sz="2200" dirty="0"/>
          </a:p>
        </p:txBody>
      </p:sp>
    </p:spTree>
    <p:extLst>
      <p:ext uri="{BB962C8B-B14F-4D97-AF65-F5344CB8AC3E}">
        <p14:creationId xmlns:p14="http://schemas.microsoft.com/office/powerpoint/2010/main" val="37620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6BC1D-DD3F-463F-9570-D10722D7553C}"/>
              </a:ext>
            </a:extLst>
          </p:cNvPr>
          <p:cNvSpPr>
            <a:spLocks noGrp="1"/>
          </p:cNvSpPr>
          <p:nvPr>
            <p:ph idx="1"/>
          </p:nvPr>
        </p:nvSpPr>
        <p:spPr>
          <a:xfrm>
            <a:off x="1034142" y="1118507"/>
            <a:ext cx="10641795" cy="3888921"/>
          </a:xfrm>
        </p:spPr>
        <p:txBody>
          <a:bodyPr/>
          <a:lstStyle/>
          <a:p>
            <a:r>
              <a:rPr lang="he-IL" b="1" dirty="0">
                <a:solidFill>
                  <a:srgbClr val="0070C0"/>
                </a:solidFill>
              </a:rPr>
              <a:t>מוטציות נקודתיות:</a:t>
            </a:r>
          </a:p>
          <a:p>
            <a:pPr lvl="1"/>
            <a:r>
              <a:rPr lang="he-IL" dirty="0"/>
              <a:t>החלפה או השמטה (החסרה) או הוספה של נוקלאוטיד אחד</a:t>
            </a:r>
          </a:p>
          <a:p>
            <a:r>
              <a:rPr lang="he-IL" b="1" dirty="0">
                <a:solidFill>
                  <a:srgbClr val="0070C0"/>
                </a:solidFill>
              </a:rPr>
              <a:t>מוטציות היוצרות שינוי במבנה הכרומוזום</a:t>
            </a:r>
            <a:r>
              <a:rPr lang="he-IL" dirty="0">
                <a:solidFill>
                  <a:srgbClr val="0070C0"/>
                </a:solidFill>
              </a:rPr>
              <a:t>:</a:t>
            </a:r>
          </a:p>
          <a:p>
            <a:pPr lvl="1"/>
            <a:r>
              <a:rPr lang="he-IL" dirty="0"/>
              <a:t> היפוך, הוספה, החסרה, שינוי מקום של קטע בכרומוזום או אף של כרומוזומים שלמים</a:t>
            </a:r>
          </a:p>
        </p:txBody>
      </p:sp>
      <p:sp>
        <p:nvSpPr>
          <p:cNvPr id="4" name="Title 1">
            <a:extLst>
              <a:ext uri="{FF2B5EF4-FFF2-40B4-BE49-F238E27FC236}">
                <a16:creationId xmlns:a16="http://schemas.microsoft.com/office/drawing/2014/main" id="{DDA614EC-050F-438F-8CF7-4B47803881E5}"/>
              </a:ext>
            </a:extLst>
          </p:cNvPr>
          <p:cNvSpPr>
            <a:spLocks noGrp="1"/>
          </p:cNvSpPr>
          <p:nvPr>
            <p:ph type="title"/>
          </p:nvPr>
        </p:nvSpPr>
        <p:spPr>
          <a:xfrm>
            <a:off x="515938" y="212725"/>
            <a:ext cx="11158537" cy="720725"/>
          </a:xfrm>
        </p:spPr>
        <p:txBody>
          <a:bodyPr/>
          <a:lstStyle/>
          <a:p>
            <a:r>
              <a:rPr lang="he-IL" sz="3600" dirty="0"/>
              <a:t>נהוג לחלק את המוטציות לשני סוגים עיקריים  </a:t>
            </a:r>
            <a:endParaRPr lang="en-US" sz="3600" dirty="0"/>
          </a:p>
        </p:txBody>
      </p:sp>
    </p:spTree>
    <p:extLst>
      <p:ext uri="{BB962C8B-B14F-4D97-AF65-F5344CB8AC3E}">
        <p14:creationId xmlns:p14="http://schemas.microsoft.com/office/powerpoint/2010/main" val="403380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0902667-5090-41B2-AEEA-DC22D545DFC7}"/>
              </a:ext>
            </a:extLst>
          </p:cNvPr>
          <p:cNvPicPr>
            <a:picLocks noChangeAspect="1" noChangeArrowheads="1"/>
          </p:cNvPicPr>
          <p:nvPr/>
        </p:nvPicPr>
        <p:blipFill>
          <a:blip r:embed="rId2">
            <a:clrChange>
              <a:clrFrom>
                <a:srgbClr val="F6FFD5"/>
              </a:clrFrom>
              <a:clrTo>
                <a:srgbClr val="F6FFD5">
                  <a:alpha val="0"/>
                </a:srgbClr>
              </a:clrTo>
            </a:clrChange>
            <a:extLst>
              <a:ext uri="{28A0092B-C50C-407E-A947-70E740481C1C}">
                <a14:useLocalDpi xmlns:a14="http://schemas.microsoft.com/office/drawing/2010/main" val="0"/>
              </a:ext>
            </a:extLst>
          </a:blip>
          <a:srcRect/>
          <a:stretch>
            <a:fillRect/>
          </a:stretch>
        </p:blipFill>
        <p:spPr bwMode="auto">
          <a:xfrm>
            <a:off x="351746" y="188744"/>
            <a:ext cx="9143997" cy="485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18996D8A-78FC-4A76-8E5D-BA928EA89B45}"/>
              </a:ext>
            </a:extLst>
          </p:cNvPr>
          <p:cNvSpPr/>
          <p:nvPr/>
        </p:nvSpPr>
        <p:spPr>
          <a:xfrm>
            <a:off x="99720" y="1637829"/>
            <a:ext cx="1301757" cy="153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
            <a:extLst>
              <a:ext uri="{FF2B5EF4-FFF2-40B4-BE49-F238E27FC236}">
                <a16:creationId xmlns:a16="http://schemas.microsoft.com/office/drawing/2014/main" id="{FB8F0FA3-9EB0-417B-928F-507D4F13E225}"/>
              </a:ext>
            </a:extLst>
          </p:cNvPr>
          <p:cNvSpPr txBox="1">
            <a:spLocks noChangeArrowheads="1"/>
          </p:cNvSpPr>
          <p:nvPr/>
        </p:nvSpPr>
        <p:spPr bwMode="auto">
          <a:xfrm>
            <a:off x="56176" y="1771890"/>
            <a:ext cx="1368152" cy="323165"/>
          </a:xfrm>
          <a:prstGeom prst="rect">
            <a:avLst/>
          </a:prstGeom>
          <a:noFill/>
          <a:ln>
            <a:noFill/>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e-IL" altLang="en-US" sz="1500" b="1" dirty="0">
                <a:solidFill>
                  <a:srgbClr val="192A72"/>
                </a:solidFill>
                <a:latin typeface="Varela Round" panose="00000500000000000000" pitchFamily="2" charset="-79"/>
                <a:cs typeface="Varela Round" panose="00000500000000000000" pitchFamily="2" charset="-79"/>
              </a:rPr>
              <a:t>רמת ה-</a:t>
            </a:r>
            <a:r>
              <a:rPr lang="en-US" altLang="en-US" sz="1500" b="1" dirty="0">
                <a:solidFill>
                  <a:srgbClr val="192A72"/>
                </a:solidFill>
                <a:latin typeface="Varela Round" panose="00000500000000000000" pitchFamily="2" charset="-79"/>
                <a:cs typeface="Varela Round" panose="00000500000000000000" pitchFamily="2" charset="-79"/>
              </a:rPr>
              <a:t>DNA</a:t>
            </a:r>
          </a:p>
        </p:txBody>
      </p:sp>
      <p:sp>
        <p:nvSpPr>
          <p:cNvPr id="7" name="TextBox 4">
            <a:extLst>
              <a:ext uri="{FF2B5EF4-FFF2-40B4-BE49-F238E27FC236}">
                <a16:creationId xmlns:a16="http://schemas.microsoft.com/office/drawing/2014/main" id="{4DE77415-D45E-47A2-B873-061B0873A7B2}"/>
              </a:ext>
            </a:extLst>
          </p:cNvPr>
          <p:cNvSpPr txBox="1">
            <a:spLocks noChangeArrowheads="1"/>
          </p:cNvSpPr>
          <p:nvPr/>
        </p:nvSpPr>
        <p:spPr bwMode="auto">
          <a:xfrm>
            <a:off x="-65318" y="2199191"/>
            <a:ext cx="1489646" cy="323165"/>
          </a:xfrm>
          <a:prstGeom prst="rect">
            <a:avLst/>
          </a:prstGeom>
          <a:noFill/>
          <a:ln>
            <a:noFill/>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e-IL" altLang="en-US" sz="1500" b="1" dirty="0">
                <a:solidFill>
                  <a:srgbClr val="192A72"/>
                </a:solidFill>
                <a:latin typeface="Varela Round" panose="00000500000000000000" pitchFamily="2" charset="-79"/>
                <a:cs typeface="Varela Round" panose="00000500000000000000" pitchFamily="2" charset="-79"/>
              </a:rPr>
              <a:t>רמת ה-</a:t>
            </a:r>
            <a:r>
              <a:rPr lang="en-US" altLang="en-US" sz="1500" b="1" dirty="0">
                <a:solidFill>
                  <a:srgbClr val="192A72"/>
                </a:solidFill>
                <a:latin typeface="Varela Round" panose="00000500000000000000" pitchFamily="2" charset="-79"/>
                <a:cs typeface="Varela Round" panose="00000500000000000000" pitchFamily="2" charset="-79"/>
              </a:rPr>
              <a:t>mRNA</a:t>
            </a:r>
          </a:p>
        </p:txBody>
      </p:sp>
      <p:sp>
        <p:nvSpPr>
          <p:cNvPr id="8" name="TextBox 5">
            <a:extLst>
              <a:ext uri="{FF2B5EF4-FFF2-40B4-BE49-F238E27FC236}">
                <a16:creationId xmlns:a16="http://schemas.microsoft.com/office/drawing/2014/main" id="{E25D5BD8-4C26-462D-9E3C-A76FF925667E}"/>
              </a:ext>
            </a:extLst>
          </p:cNvPr>
          <p:cNvSpPr txBox="1">
            <a:spLocks noChangeArrowheads="1"/>
          </p:cNvSpPr>
          <p:nvPr/>
        </p:nvSpPr>
        <p:spPr bwMode="auto">
          <a:xfrm>
            <a:off x="-65318" y="2745784"/>
            <a:ext cx="1480442" cy="323165"/>
          </a:xfrm>
          <a:prstGeom prst="rect">
            <a:avLst/>
          </a:prstGeom>
          <a:noFill/>
          <a:ln>
            <a:noFill/>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e-IL" altLang="en-US" sz="1500" b="1" dirty="0">
                <a:solidFill>
                  <a:srgbClr val="192A72"/>
                </a:solidFill>
                <a:latin typeface="Varela Round" panose="00000500000000000000" pitchFamily="2" charset="-79"/>
                <a:cs typeface="Varela Round" panose="00000500000000000000" pitchFamily="2" charset="-79"/>
              </a:rPr>
              <a:t>רמת החלבון</a:t>
            </a:r>
            <a:endParaRPr lang="en-US" altLang="en-US" sz="1500" b="1" dirty="0">
              <a:solidFill>
                <a:srgbClr val="192A72"/>
              </a:solidFill>
              <a:latin typeface="Varela Round" panose="00000500000000000000" pitchFamily="2" charset="-79"/>
              <a:cs typeface="Varela Round" panose="00000500000000000000" pitchFamily="2" charset="-79"/>
            </a:endParaRPr>
          </a:p>
        </p:txBody>
      </p:sp>
      <p:sp>
        <p:nvSpPr>
          <p:cNvPr id="9" name="TextBox 6">
            <a:extLst>
              <a:ext uri="{FF2B5EF4-FFF2-40B4-BE49-F238E27FC236}">
                <a16:creationId xmlns:a16="http://schemas.microsoft.com/office/drawing/2014/main" id="{E6528320-1315-4ABB-AC8E-932493F68D4D}"/>
              </a:ext>
            </a:extLst>
          </p:cNvPr>
          <p:cNvSpPr txBox="1">
            <a:spLocks noChangeArrowheads="1"/>
          </p:cNvSpPr>
          <p:nvPr/>
        </p:nvSpPr>
        <p:spPr bwMode="auto">
          <a:xfrm>
            <a:off x="3771617" y="162070"/>
            <a:ext cx="3240359" cy="4000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e-IL" altLang="en-US" sz="2000" b="1" dirty="0">
                <a:solidFill>
                  <a:srgbClr val="192A72"/>
                </a:solidFill>
                <a:latin typeface="Varela Round" panose="00000500000000000000" pitchFamily="2" charset="-79"/>
                <a:cs typeface="Varela Round" panose="00000500000000000000" pitchFamily="2" charset="-79"/>
              </a:rPr>
              <a:t>מוטציות נקודיות מסוג חילוף</a:t>
            </a:r>
            <a:endParaRPr lang="en-US" altLang="en-US" sz="2000" b="1" dirty="0">
              <a:solidFill>
                <a:srgbClr val="192A72"/>
              </a:solidFill>
              <a:latin typeface="Varela Round" panose="00000500000000000000" pitchFamily="2" charset="-79"/>
              <a:cs typeface="Varela Round" panose="00000500000000000000" pitchFamily="2" charset="-79"/>
            </a:endParaRPr>
          </a:p>
        </p:txBody>
      </p:sp>
      <p:sp>
        <p:nvSpPr>
          <p:cNvPr id="10" name="TextBox 9">
            <a:extLst>
              <a:ext uri="{FF2B5EF4-FFF2-40B4-BE49-F238E27FC236}">
                <a16:creationId xmlns:a16="http://schemas.microsoft.com/office/drawing/2014/main" id="{AAC6DDF7-40C9-4157-A06E-E6EFAEA8CB0B}"/>
              </a:ext>
            </a:extLst>
          </p:cNvPr>
          <p:cNvSpPr txBox="1"/>
          <p:nvPr/>
        </p:nvSpPr>
        <p:spPr bwMode="auto">
          <a:xfrm>
            <a:off x="1477679" y="513697"/>
            <a:ext cx="1657350" cy="400050"/>
          </a:xfrm>
          <a:prstGeom prst="rect">
            <a:avLst/>
          </a:prstGeom>
          <a:solidFill>
            <a:schemeClr val="bg1"/>
          </a:solidFill>
          <a:ln w="38100">
            <a:solidFill>
              <a:schemeClr val="accent5">
                <a:lumMod val="40000"/>
                <a:lumOff val="60000"/>
              </a:schemeClr>
            </a:solidFill>
          </a:ln>
        </p:spPr>
        <p:txBody>
          <a:bodyPr>
            <a:spAutoFit/>
          </a:bodyPr>
          <a:lstStyle/>
          <a:p>
            <a:pPr algn="ctr" rtl="1">
              <a:defRPr/>
            </a:pPr>
            <a:r>
              <a:rPr lang="he-IL" sz="2000" b="1" dirty="0">
                <a:solidFill>
                  <a:srgbClr val="192A72"/>
                </a:solidFill>
                <a:latin typeface="Varela Round" panose="00000500000000000000" pitchFamily="2" charset="-79"/>
                <a:cs typeface="Varela Round" panose="00000500000000000000" pitchFamily="2" charset="-79"/>
              </a:rPr>
              <a:t>ללא מוטציה</a:t>
            </a:r>
            <a:endParaRPr lang="en-US" sz="2000" b="1" dirty="0">
              <a:solidFill>
                <a:srgbClr val="192A72"/>
              </a:solidFill>
              <a:latin typeface="Varela Round" panose="00000500000000000000" pitchFamily="2" charset="-79"/>
              <a:cs typeface="Varela Round" panose="00000500000000000000" pitchFamily="2" charset="-79"/>
            </a:endParaRPr>
          </a:p>
        </p:txBody>
      </p:sp>
      <p:sp>
        <p:nvSpPr>
          <p:cNvPr id="11" name="TextBox 10">
            <a:extLst>
              <a:ext uri="{FF2B5EF4-FFF2-40B4-BE49-F238E27FC236}">
                <a16:creationId xmlns:a16="http://schemas.microsoft.com/office/drawing/2014/main" id="{A877C2F5-1EF4-42F9-8193-642365684481}"/>
              </a:ext>
            </a:extLst>
          </p:cNvPr>
          <p:cNvSpPr txBox="1"/>
          <p:nvPr/>
        </p:nvSpPr>
        <p:spPr bwMode="auto">
          <a:xfrm>
            <a:off x="2961593" y="842654"/>
            <a:ext cx="1755775" cy="369331"/>
          </a:xfrm>
          <a:prstGeom prst="rect">
            <a:avLst/>
          </a:prstGeom>
          <a:solidFill>
            <a:schemeClr val="bg1"/>
          </a:solidFill>
          <a:ln w="38100">
            <a:solidFill>
              <a:schemeClr val="accent5">
                <a:lumMod val="40000"/>
                <a:lumOff val="60000"/>
              </a:schemeClr>
            </a:solidFill>
          </a:ln>
        </p:spPr>
        <p:txBody>
          <a:bodyPr>
            <a:spAutoFit/>
          </a:bodyPr>
          <a:lstStyle/>
          <a:p>
            <a:pPr algn="ctr" rtl="1">
              <a:defRPr/>
            </a:pPr>
            <a:r>
              <a:rPr lang="he-IL" b="1" dirty="0">
                <a:solidFill>
                  <a:srgbClr val="192A72"/>
                </a:solidFill>
                <a:latin typeface="Varela Round" panose="00000500000000000000" pitchFamily="2" charset="-79"/>
                <a:cs typeface="Varela Round" panose="00000500000000000000" pitchFamily="2" charset="-79"/>
              </a:rPr>
              <a:t>מוטציה שקטה</a:t>
            </a:r>
            <a:endParaRPr lang="en-US" b="1" dirty="0">
              <a:solidFill>
                <a:srgbClr val="192A72"/>
              </a:solidFill>
              <a:latin typeface="Varela Round" panose="00000500000000000000" pitchFamily="2" charset="-79"/>
              <a:cs typeface="Varela Round" panose="00000500000000000000" pitchFamily="2" charset="-79"/>
            </a:endParaRPr>
          </a:p>
        </p:txBody>
      </p:sp>
      <p:sp>
        <p:nvSpPr>
          <p:cNvPr id="12" name="TextBox 10">
            <a:extLst>
              <a:ext uri="{FF2B5EF4-FFF2-40B4-BE49-F238E27FC236}">
                <a16:creationId xmlns:a16="http://schemas.microsoft.com/office/drawing/2014/main" id="{BA8154C1-34F5-431E-93F1-0C8D709E920C}"/>
              </a:ext>
            </a:extLst>
          </p:cNvPr>
          <p:cNvSpPr txBox="1">
            <a:spLocks noChangeArrowheads="1"/>
          </p:cNvSpPr>
          <p:nvPr/>
        </p:nvSpPr>
        <p:spPr bwMode="auto">
          <a:xfrm>
            <a:off x="4579810" y="4637367"/>
            <a:ext cx="1561037" cy="830997"/>
          </a:xfrm>
          <a:prstGeom prst="rect">
            <a:avLst/>
          </a:prstGeom>
          <a:noFill/>
          <a:ln>
            <a:noFill/>
          </a:ln>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e-IL" altLang="en-US" sz="1600" b="1" dirty="0">
                <a:solidFill>
                  <a:srgbClr val="0070C0"/>
                </a:solidFill>
                <a:latin typeface="Varela Round" panose="00000500000000000000" pitchFamily="2" charset="-79"/>
                <a:cs typeface="Varela Round" panose="00000500000000000000" pitchFamily="2" charset="-79"/>
              </a:rPr>
              <a:t>מוטצית סיום- </a:t>
            </a:r>
            <a:r>
              <a:rPr lang="he-IL" altLang="en-US" sz="1600" b="1" dirty="0">
                <a:solidFill>
                  <a:srgbClr val="192A72"/>
                </a:solidFill>
                <a:latin typeface="Varela Round" panose="00000500000000000000" pitchFamily="2" charset="-79"/>
                <a:cs typeface="Varela Round" panose="00000500000000000000" pitchFamily="2" charset="-79"/>
              </a:rPr>
              <a:t>נוצר קודון סיום תרגום</a:t>
            </a:r>
            <a:endParaRPr lang="en-US" altLang="en-US" sz="1600" b="1" dirty="0">
              <a:solidFill>
                <a:srgbClr val="192A72"/>
              </a:solidFill>
              <a:latin typeface="Varela Round" panose="00000500000000000000" pitchFamily="2" charset="-79"/>
              <a:cs typeface="Varela Round" panose="00000500000000000000" pitchFamily="2" charset="-79"/>
            </a:endParaRPr>
          </a:p>
        </p:txBody>
      </p:sp>
      <p:sp>
        <p:nvSpPr>
          <p:cNvPr id="13" name="TextBox 11">
            <a:extLst>
              <a:ext uri="{FF2B5EF4-FFF2-40B4-BE49-F238E27FC236}">
                <a16:creationId xmlns:a16="http://schemas.microsoft.com/office/drawing/2014/main" id="{0F775BCB-4A4D-44EE-985F-69DD4C8A87D0}"/>
              </a:ext>
            </a:extLst>
          </p:cNvPr>
          <p:cNvSpPr txBox="1">
            <a:spLocks noChangeArrowheads="1"/>
          </p:cNvSpPr>
          <p:nvPr/>
        </p:nvSpPr>
        <p:spPr bwMode="auto">
          <a:xfrm>
            <a:off x="2755219" y="4636729"/>
            <a:ext cx="1657350" cy="1077218"/>
          </a:xfrm>
          <a:prstGeom prst="rect">
            <a:avLst/>
          </a:prstGeom>
          <a:noFill/>
          <a:ln>
            <a:noFill/>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e-IL" altLang="en-US" sz="1600" b="1" dirty="0">
                <a:solidFill>
                  <a:srgbClr val="0070C0"/>
                </a:solidFill>
                <a:latin typeface="Varela Round" panose="00000500000000000000" pitchFamily="2" charset="-79"/>
                <a:cs typeface="Varela Round" panose="00000500000000000000" pitchFamily="2" charset="-79"/>
              </a:rPr>
              <a:t>מוטציה שקטה- </a:t>
            </a:r>
            <a:r>
              <a:rPr lang="he-IL" altLang="en-US" sz="1600" b="1" dirty="0">
                <a:solidFill>
                  <a:srgbClr val="192A72"/>
                </a:solidFill>
                <a:latin typeface="Varela Round" panose="00000500000000000000" pitchFamily="2" charset="-79"/>
                <a:cs typeface="Varela Round" panose="00000500000000000000" pitchFamily="2" charset="-79"/>
              </a:rPr>
              <a:t>נוצר קודון המקודד לאותה חומצה אמינית</a:t>
            </a:r>
            <a:endParaRPr lang="en-US" altLang="en-US" sz="1600" b="1" dirty="0">
              <a:solidFill>
                <a:srgbClr val="192A72"/>
              </a:solidFill>
              <a:latin typeface="Varela Round" panose="00000500000000000000" pitchFamily="2" charset="-79"/>
              <a:cs typeface="Varela Round" panose="00000500000000000000" pitchFamily="2" charset="-79"/>
            </a:endParaRPr>
          </a:p>
        </p:txBody>
      </p:sp>
      <p:sp>
        <p:nvSpPr>
          <p:cNvPr id="14" name="TextBox 13">
            <a:extLst>
              <a:ext uri="{FF2B5EF4-FFF2-40B4-BE49-F238E27FC236}">
                <a16:creationId xmlns:a16="http://schemas.microsoft.com/office/drawing/2014/main" id="{44C7B91D-7BEF-4309-8180-5D7AB0B6BACE}"/>
              </a:ext>
            </a:extLst>
          </p:cNvPr>
          <p:cNvSpPr txBox="1"/>
          <p:nvPr/>
        </p:nvSpPr>
        <p:spPr bwMode="auto">
          <a:xfrm>
            <a:off x="4814887" y="853540"/>
            <a:ext cx="1755775" cy="400050"/>
          </a:xfrm>
          <a:prstGeom prst="rect">
            <a:avLst/>
          </a:prstGeom>
          <a:solidFill>
            <a:schemeClr val="bg1"/>
          </a:solidFill>
          <a:ln w="38100">
            <a:solidFill>
              <a:schemeClr val="accent5">
                <a:lumMod val="40000"/>
                <a:lumOff val="60000"/>
              </a:schemeClr>
            </a:solidFill>
          </a:ln>
        </p:spPr>
        <p:txBody>
          <a:bodyPr>
            <a:spAutoFit/>
          </a:bodyPr>
          <a:lstStyle/>
          <a:p>
            <a:pPr algn="ctr" rtl="1">
              <a:defRPr/>
            </a:pPr>
            <a:r>
              <a:rPr lang="he-IL" sz="2000" b="1" dirty="0">
                <a:solidFill>
                  <a:srgbClr val="192A72"/>
                </a:solidFill>
                <a:latin typeface="Varela Round" panose="00000500000000000000" pitchFamily="2" charset="-79"/>
                <a:cs typeface="Varela Round" panose="00000500000000000000" pitchFamily="2" charset="-79"/>
              </a:rPr>
              <a:t>מוטציית סיום</a:t>
            </a:r>
            <a:endParaRPr lang="en-US" sz="2000" b="1" dirty="0">
              <a:solidFill>
                <a:srgbClr val="192A72"/>
              </a:solidFill>
              <a:latin typeface="Varela Round" panose="00000500000000000000" pitchFamily="2" charset="-79"/>
              <a:cs typeface="Varela Round" panose="00000500000000000000" pitchFamily="2" charset="-79"/>
            </a:endParaRPr>
          </a:p>
        </p:txBody>
      </p:sp>
      <p:sp>
        <p:nvSpPr>
          <p:cNvPr id="15" name="TextBox 14">
            <a:extLst>
              <a:ext uri="{FF2B5EF4-FFF2-40B4-BE49-F238E27FC236}">
                <a16:creationId xmlns:a16="http://schemas.microsoft.com/office/drawing/2014/main" id="{835E296D-6836-4A0F-B917-270E79AAD0AD}"/>
              </a:ext>
            </a:extLst>
          </p:cNvPr>
          <p:cNvSpPr txBox="1"/>
          <p:nvPr/>
        </p:nvSpPr>
        <p:spPr bwMode="auto">
          <a:xfrm>
            <a:off x="7011306" y="843107"/>
            <a:ext cx="1912937" cy="369331"/>
          </a:xfrm>
          <a:prstGeom prst="rect">
            <a:avLst/>
          </a:prstGeom>
          <a:solidFill>
            <a:schemeClr val="bg1"/>
          </a:solidFill>
          <a:ln w="38100">
            <a:solidFill>
              <a:schemeClr val="accent5">
                <a:lumMod val="40000"/>
                <a:lumOff val="60000"/>
              </a:schemeClr>
            </a:solidFill>
          </a:ln>
        </p:spPr>
        <p:txBody>
          <a:bodyPr>
            <a:spAutoFit/>
          </a:bodyPr>
          <a:lstStyle/>
          <a:p>
            <a:pPr algn="ctr" rtl="1">
              <a:defRPr/>
            </a:pPr>
            <a:r>
              <a:rPr lang="he-IL" b="1" dirty="0">
                <a:solidFill>
                  <a:srgbClr val="192A72"/>
                </a:solidFill>
                <a:latin typeface="Varela Round" panose="00000500000000000000" pitchFamily="2" charset="-79"/>
                <a:cs typeface="Varela Round" panose="00000500000000000000" pitchFamily="2" charset="-79"/>
              </a:rPr>
              <a:t>מוטציית החלפה</a:t>
            </a:r>
            <a:endParaRPr lang="en-US" b="1" dirty="0">
              <a:solidFill>
                <a:srgbClr val="192A72"/>
              </a:solidFill>
              <a:latin typeface="Varela Round" panose="00000500000000000000" pitchFamily="2" charset="-79"/>
              <a:cs typeface="Varela Round" panose="00000500000000000000" pitchFamily="2" charset="-79"/>
            </a:endParaRPr>
          </a:p>
        </p:txBody>
      </p:sp>
      <p:sp>
        <p:nvSpPr>
          <p:cNvPr id="16" name="TextBox 15">
            <a:extLst>
              <a:ext uri="{FF2B5EF4-FFF2-40B4-BE49-F238E27FC236}">
                <a16:creationId xmlns:a16="http://schemas.microsoft.com/office/drawing/2014/main" id="{5F1D70B0-8065-43FE-B6DF-AEC8DF88820A}"/>
              </a:ext>
            </a:extLst>
          </p:cNvPr>
          <p:cNvSpPr txBox="1"/>
          <p:nvPr/>
        </p:nvSpPr>
        <p:spPr bwMode="auto">
          <a:xfrm>
            <a:off x="6652530" y="1287607"/>
            <a:ext cx="1222377" cy="306388"/>
          </a:xfrm>
          <a:prstGeom prst="rect">
            <a:avLst/>
          </a:prstGeom>
          <a:solidFill>
            <a:schemeClr val="bg1"/>
          </a:solidFill>
          <a:ln w="38100">
            <a:solidFill>
              <a:schemeClr val="accent5">
                <a:lumMod val="40000"/>
                <a:lumOff val="60000"/>
              </a:schemeClr>
            </a:solidFill>
          </a:ln>
        </p:spPr>
        <p:txBody>
          <a:bodyPr wrap="square">
            <a:spAutoFit/>
          </a:bodyPr>
          <a:lstStyle/>
          <a:p>
            <a:pPr algn="ctr" rtl="1">
              <a:defRPr/>
            </a:pPr>
            <a:r>
              <a:rPr lang="he-IL" sz="1400" b="1" dirty="0">
                <a:solidFill>
                  <a:srgbClr val="192A72"/>
                </a:solidFill>
                <a:latin typeface="Varela Round" panose="00000500000000000000" pitchFamily="2" charset="-79"/>
                <a:cs typeface="Varela Round" panose="00000500000000000000" pitchFamily="2" charset="-79"/>
              </a:rPr>
              <a:t>ניטרלית</a:t>
            </a:r>
            <a:endParaRPr lang="en-US" sz="1400" b="1" dirty="0">
              <a:solidFill>
                <a:srgbClr val="192A72"/>
              </a:solidFill>
              <a:latin typeface="Varela Round" panose="00000500000000000000" pitchFamily="2" charset="-79"/>
              <a:cs typeface="Varela Round" panose="00000500000000000000" pitchFamily="2" charset="-79"/>
            </a:endParaRPr>
          </a:p>
        </p:txBody>
      </p:sp>
      <p:sp>
        <p:nvSpPr>
          <p:cNvPr id="17" name="TextBox 16">
            <a:extLst>
              <a:ext uri="{FF2B5EF4-FFF2-40B4-BE49-F238E27FC236}">
                <a16:creationId xmlns:a16="http://schemas.microsoft.com/office/drawing/2014/main" id="{6B260AE8-CAB1-407E-9C44-94B87F47A0D0}"/>
              </a:ext>
            </a:extLst>
          </p:cNvPr>
          <p:cNvSpPr txBox="1"/>
          <p:nvPr/>
        </p:nvSpPr>
        <p:spPr bwMode="auto">
          <a:xfrm>
            <a:off x="7968569" y="1287607"/>
            <a:ext cx="1433513" cy="306388"/>
          </a:xfrm>
          <a:prstGeom prst="rect">
            <a:avLst/>
          </a:prstGeom>
          <a:solidFill>
            <a:schemeClr val="bg1"/>
          </a:solidFill>
          <a:ln w="38100">
            <a:solidFill>
              <a:schemeClr val="accent5">
                <a:lumMod val="40000"/>
                <a:lumOff val="60000"/>
              </a:schemeClr>
            </a:solidFill>
          </a:ln>
        </p:spPr>
        <p:txBody>
          <a:bodyPr wrap="square">
            <a:spAutoFit/>
          </a:bodyPr>
          <a:lstStyle/>
          <a:p>
            <a:pPr algn="ctr" rtl="1">
              <a:defRPr/>
            </a:pPr>
            <a:r>
              <a:rPr lang="he-IL" sz="1400" b="1" dirty="0">
                <a:solidFill>
                  <a:srgbClr val="192A72"/>
                </a:solidFill>
                <a:latin typeface="Varela Round" panose="00000500000000000000" pitchFamily="2" charset="-79"/>
                <a:cs typeface="Varela Round" panose="00000500000000000000" pitchFamily="2" charset="-79"/>
              </a:rPr>
              <a:t>משמעותית</a:t>
            </a:r>
            <a:endParaRPr lang="en-US" sz="1400" b="1" dirty="0">
              <a:solidFill>
                <a:srgbClr val="192A72"/>
              </a:solidFill>
              <a:latin typeface="Varela Round" panose="00000500000000000000" pitchFamily="2" charset="-79"/>
              <a:cs typeface="Varela Round" panose="00000500000000000000" pitchFamily="2" charset="-79"/>
            </a:endParaRPr>
          </a:p>
        </p:txBody>
      </p:sp>
      <p:sp>
        <p:nvSpPr>
          <p:cNvPr id="18" name="TextBox 17">
            <a:extLst>
              <a:ext uri="{FF2B5EF4-FFF2-40B4-BE49-F238E27FC236}">
                <a16:creationId xmlns:a16="http://schemas.microsoft.com/office/drawing/2014/main" id="{B5F5305E-8AE8-4761-BAD1-30A3CFF2EF89}"/>
              </a:ext>
            </a:extLst>
          </p:cNvPr>
          <p:cNvSpPr txBox="1">
            <a:spLocks noChangeArrowheads="1"/>
          </p:cNvSpPr>
          <p:nvPr/>
        </p:nvSpPr>
        <p:spPr bwMode="auto">
          <a:xfrm>
            <a:off x="6199092" y="4627859"/>
            <a:ext cx="1755811" cy="1569660"/>
          </a:xfrm>
          <a:prstGeom prst="rect">
            <a:avLst/>
          </a:prstGeom>
          <a:noFill/>
          <a:ln>
            <a:noFill/>
          </a:ln>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e-IL" altLang="en-US" sz="1600" b="1" dirty="0">
                <a:solidFill>
                  <a:srgbClr val="0070C0"/>
                </a:solidFill>
                <a:latin typeface="Varela Round" panose="00000500000000000000" pitchFamily="2" charset="-79"/>
                <a:cs typeface="Varela Round" panose="00000500000000000000" pitchFamily="2" charset="-79"/>
              </a:rPr>
              <a:t>מוטצית החלפה </a:t>
            </a:r>
            <a:r>
              <a:rPr lang="he-IL" altLang="en-US" sz="1600" b="1" dirty="0">
                <a:solidFill>
                  <a:srgbClr val="192A72"/>
                </a:solidFill>
                <a:latin typeface="Varela Round" panose="00000500000000000000" pitchFamily="2" charset="-79"/>
                <a:cs typeface="Varela Round" panose="00000500000000000000" pitchFamily="2" charset="-79"/>
              </a:rPr>
              <a:t>הגורמת ליצירת קודון המקודד לחומצה אמינית בעלת אופי כימי דומה </a:t>
            </a:r>
            <a:endParaRPr lang="en-US" altLang="en-US" sz="1600" b="1" dirty="0">
              <a:solidFill>
                <a:srgbClr val="192A72"/>
              </a:solidFill>
              <a:latin typeface="Varela Round" panose="00000500000000000000" pitchFamily="2" charset="-79"/>
              <a:cs typeface="Varela Round" panose="00000500000000000000" pitchFamily="2" charset="-79"/>
            </a:endParaRPr>
          </a:p>
        </p:txBody>
      </p:sp>
      <p:sp>
        <p:nvSpPr>
          <p:cNvPr id="3" name="Rectangle 2">
            <a:extLst>
              <a:ext uri="{FF2B5EF4-FFF2-40B4-BE49-F238E27FC236}">
                <a16:creationId xmlns:a16="http://schemas.microsoft.com/office/drawing/2014/main" id="{639622E9-64B2-4693-9818-236D54A8ABAC}"/>
              </a:ext>
            </a:extLst>
          </p:cNvPr>
          <p:cNvSpPr/>
          <p:nvPr/>
        </p:nvSpPr>
        <p:spPr>
          <a:xfrm>
            <a:off x="7927370" y="4670450"/>
            <a:ext cx="1883229" cy="153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7C2E13E-5472-467E-9B0B-739E0B722BE7}"/>
              </a:ext>
            </a:extLst>
          </p:cNvPr>
          <p:cNvSpPr txBox="1">
            <a:spLocks noChangeArrowheads="1"/>
          </p:cNvSpPr>
          <p:nvPr/>
        </p:nvSpPr>
        <p:spPr bwMode="auto">
          <a:xfrm>
            <a:off x="7927371" y="4660518"/>
            <a:ext cx="1657350" cy="1569660"/>
          </a:xfrm>
          <a:prstGeom prst="rect">
            <a:avLst/>
          </a:prstGeom>
          <a:noFill/>
          <a:ln>
            <a:noFill/>
          </a:ln>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e-IL" altLang="en-US" sz="1600" b="1" dirty="0">
                <a:solidFill>
                  <a:srgbClr val="0070C0"/>
                </a:solidFill>
                <a:latin typeface="Varela Round" panose="00000500000000000000" pitchFamily="2" charset="-79"/>
                <a:cs typeface="Varela Round" panose="00000500000000000000" pitchFamily="2" charset="-79"/>
              </a:rPr>
              <a:t>מוטצית החלפה </a:t>
            </a:r>
            <a:r>
              <a:rPr lang="he-IL" altLang="en-US" sz="1600" b="1" dirty="0">
                <a:solidFill>
                  <a:srgbClr val="192A72"/>
                </a:solidFill>
                <a:latin typeface="Varela Round" panose="00000500000000000000" pitchFamily="2" charset="-79"/>
                <a:cs typeface="Varela Round" panose="00000500000000000000" pitchFamily="2" charset="-79"/>
              </a:rPr>
              <a:t>הגורמת ליצירת קודון המקודד לחומצה אמינית בעלת אופי כימי </a:t>
            </a:r>
            <a:r>
              <a:rPr lang="he-IL" altLang="en-US" sz="1600" b="1" dirty="0">
                <a:solidFill>
                  <a:srgbClr val="FF0000"/>
                </a:solidFill>
                <a:latin typeface="Varela Round" panose="00000500000000000000" pitchFamily="2" charset="-79"/>
                <a:cs typeface="Varela Round" panose="00000500000000000000" pitchFamily="2" charset="-79"/>
              </a:rPr>
              <a:t>שונה</a:t>
            </a:r>
            <a:endParaRPr lang="en-US" altLang="en-US" sz="1600" b="1" dirty="0">
              <a:solidFill>
                <a:srgbClr val="FF000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33730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id="{DA665C87-6F77-44E1-B8D0-C9C7A96EB949}"/>
              </a:ext>
            </a:extLst>
          </p:cNvPr>
          <p:cNvGraphicFramePr>
            <a:graphicFrameLocks noChangeAspect="1"/>
          </p:cNvGraphicFramePr>
          <p:nvPr>
            <p:extLst>
              <p:ext uri="{D42A27DB-BD31-4B8C-83A1-F6EECF244321}">
                <p14:modId xmlns:p14="http://schemas.microsoft.com/office/powerpoint/2010/main" val="2759026504"/>
              </p:ext>
            </p:extLst>
          </p:nvPr>
        </p:nvGraphicFramePr>
        <p:xfrm>
          <a:off x="261257" y="2684652"/>
          <a:ext cx="6347569" cy="2674676"/>
        </p:xfrm>
        <a:graphic>
          <a:graphicData uri="http://schemas.openxmlformats.org/presentationml/2006/ole">
            <mc:AlternateContent xmlns:mc="http://schemas.openxmlformats.org/markup-compatibility/2006">
              <mc:Choice xmlns:v="urn:schemas-microsoft-com:vml" Requires="v">
                <p:oleObj spid="_x0000_s1123" name="Photo Editor Photo" r:id="rId3" imgW="3742857" imgH="1228571" progId="MSPhotoEd.3">
                  <p:embed/>
                </p:oleObj>
              </mc:Choice>
              <mc:Fallback>
                <p:oleObj name="Photo Editor Photo" r:id="rId3" imgW="3742857" imgH="1228571" progId="MSPhotoEd.3">
                  <p:embed/>
                  <p:pic>
                    <p:nvPicPr>
                      <p:cNvPr id="14338" name="Object 4">
                        <a:extLst>
                          <a:ext uri="{FF2B5EF4-FFF2-40B4-BE49-F238E27FC236}">
                            <a16:creationId xmlns:a16="http://schemas.microsoft.com/office/drawing/2014/main" id="{90A987C2-43F7-4441-99B5-8EE621C3D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57" y="2684652"/>
                        <a:ext cx="6347569" cy="2674676"/>
                      </a:xfrm>
                      <a:prstGeom prst="rect">
                        <a:avLst/>
                      </a:prstGeom>
                      <a:noFill/>
                      <a:ln>
                        <a:noFill/>
                      </a:ln>
                      <a:effectLst/>
                    </p:spPr>
                  </p:pic>
                </p:oleObj>
              </mc:Fallback>
            </mc:AlternateContent>
          </a:graphicData>
        </a:graphic>
      </p:graphicFrame>
      <p:sp>
        <p:nvSpPr>
          <p:cNvPr id="5" name="Rectangle 5">
            <a:extLst>
              <a:ext uri="{FF2B5EF4-FFF2-40B4-BE49-F238E27FC236}">
                <a16:creationId xmlns:a16="http://schemas.microsoft.com/office/drawing/2014/main" id="{7E4441D2-8D99-40A2-A34A-DF72E745C2C2}"/>
              </a:ext>
            </a:extLst>
          </p:cNvPr>
          <p:cNvSpPr>
            <a:spLocks noChangeArrowheads="1"/>
          </p:cNvSpPr>
          <p:nvPr/>
        </p:nvSpPr>
        <p:spPr bwMode="auto">
          <a:xfrm>
            <a:off x="239485" y="220189"/>
            <a:ext cx="11525362" cy="212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ts val="3200"/>
              </a:lnSpc>
              <a:spcBef>
                <a:spcPct val="0"/>
              </a:spcBef>
              <a:buFontTx/>
              <a:buNone/>
            </a:pPr>
            <a:r>
              <a:rPr lang="he-IL" altLang="he-IL" sz="2200" b="1" u="sng" dirty="0">
                <a:solidFill>
                  <a:srgbClr val="002060"/>
                </a:solidFill>
                <a:latin typeface="Varela Round" panose="00000500000000000000" pitchFamily="2" charset="-79"/>
                <a:cs typeface="Varela Round" panose="00000500000000000000"/>
              </a:rPr>
              <a:t>במחלה התורשתית אנמיה חרמשית</a:t>
            </a:r>
            <a:r>
              <a:rPr lang="he-IL" altLang="he-IL" sz="2200" b="1" dirty="0">
                <a:solidFill>
                  <a:srgbClr val="002060"/>
                </a:solidFill>
                <a:latin typeface="Varela Round" panose="00000500000000000000" pitchFamily="2" charset="-79"/>
                <a:cs typeface="Varela Round" panose="00000500000000000000"/>
              </a:rPr>
              <a:t> </a:t>
            </a:r>
            <a:r>
              <a:rPr lang="he-IL" altLang="he-IL" sz="2200" dirty="0">
                <a:solidFill>
                  <a:srgbClr val="002060"/>
                </a:solidFill>
                <a:latin typeface="Varela Round" panose="00000500000000000000" pitchFamily="2" charset="-79"/>
                <a:cs typeface="Varela Round" panose="00000500000000000000"/>
              </a:rPr>
              <a:t>שינוי בנוקלאוטיד אחד </a:t>
            </a:r>
            <a:r>
              <a:rPr lang="en-US" altLang="he-IL" sz="2200" dirty="0">
                <a:solidFill>
                  <a:srgbClr val="002060"/>
                </a:solidFill>
                <a:latin typeface="Varela Round" panose="00000500000000000000" pitchFamily="2" charset="-79"/>
                <a:cs typeface="Varela Round" panose="00000500000000000000"/>
              </a:rPr>
              <a:t>A</a:t>
            </a:r>
            <a:r>
              <a:rPr lang="he-IL" altLang="he-IL" sz="2200" dirty="0">
                <a:solidFill>
                  <a:srgbClr val="002060"/>
                </a:solidFill>
                <a:latin typeface="Varela Round" panose="00000500000000000000" pitchFamily="2" charset="-79"/>
                <a:cs typeface="Varela Round" panose="00000500000000000000"/>
              </a:rPr>
              <a:t> ל-</a:t>
            </a:r>
            <a:r>
              <a:rPr lang="en-US" altLang="he-IL" sz="2200" dirty="0">
                <a:solidFill>
                  <a:srgbClr val="002060"/>
                </a:solidFill>
                <a:latin typeface="Varela Round" panose="00000500000000000000" pitchFamily="2" charset="-79"/>
                <a:cs typeface="Varela Round" panose="00000500000000000000"/>
              </a:rPr>
              <a:t>T</a:t>
            </a:r>
            <a:r>
              <a:rPr lang="he-IL" altLang="he-IL" sz="2200" dirty="0">
                <a:solidFill>
                  <a:srgbClr val="002060"/>
                </a:solidFill>
                <a:latin typeface="Varela Round" panose="00000500000000000000" pitchFamily="2" charset="-79"/>
                <a:cs typeface="Varela Round" panose="00000500000000000000"/>
              </a:rPr>
              <a:t> , גורם להחלפת חומצה אמינית אחת – גלוטמית, בחומצה אמינית אחרת – ואלין, בשרשרת החלבון בטא-המוגלובין. </a:t>
            </a:r>
            <a:br>
              <a:rPr lang="en-US" altLang="he-IL" sz="2200" dirty="0">
                <a:solidFill>
                  <a:srgbClr val="002060"/>
                </a:solidFill>
                <a:latin typeface="Varela Round" panose="00000500000000000000" pitchFamily="2" charset="-79"/>
                <a:cs typeface="Varela Round" panose="00000500000000000000"/>
              </a:rPr>
            </a:br>
            <a:r>
              <a:rPr lang="he-IL" altLang="he-IL" sz="2200" dirty="0">
                <a:solidFill>
                  <a:srgbClr val="002060"/>
                </a:solidFill>
                <a:latin typeface="Varela Round" panose="00000500000000000000" pitchFamily="2" charset="-79"/>
                <a:cs typeface="Varela Round" panose="00000500000000000000"/>
              </a:rPr>
              <a:t>כתוצאה מכך משתנה המבנה המרחבי של החלבון בטא-המוגלובין, ותאי הדם האדומים המלאים בהמוגלובין הפגום, מקבלים צורה משוננת -חרמשית. כתוצאה מכך תאי הדם נשברים ונהרסים ע"י מערכת החיסון, והתוצאה היא אנמיה.</a:t>
            </a:r>
          </a:p>
        </p:txBody>
      </p:sp>
      <p:pic>
        <p:nvPicPr>
          <p:cNvPr id="6" name="Picture 6" descr="sickle-cell">
            <a:extLst>
              <a:ext uri="{FF2B5EF4-FFF2-40B4-BE49-F238E27FC236}">
                <a16:creationId xmlns:a16="http://schemas.microsoft.com/office/drawing/2014/main" id="{A5F1A98F-33FE-48AA-A94E-86D9A41CC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80" y="2595724"/>
            <a:ext cx="2850860" cy="244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AGE0024">
            <a:extLst>
              <a:ext uri="{FF2B5EF4-FFF2-40B4-BE49-F238E27FC236}">
                <a16:creationId xmlns:a16="http://schemas.microsoft.com/office/drawing/2014/main" id="{EC8F4B49-5E84-4F55-82C9-7F67144477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555" r="43233" b="19611"/>
          <a:stretch/>
        </p:blipFill>
        <p:spPr bwMode="auto">
          <a:xfrm rot="5400000">
            <a:off x="5720393" y="3325568"/>
            <a:ext cx="3224020" cy="144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09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6CDFDC-0397-4EDA-81FA-E21E1876E00D}"/>
              </a:ext>
            </a:extLst>
          </p:cNvPr>
          <p:cNvSpPr/>
          <p:nvPr/>
        </p:nvSpPr>
        <p:spPr>
          <a:xfrm>
            <a:off x="0" y="5214257"/>
            <a:ext cx="8371114" cy="1643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5FCC9-EC2B-4E22-B62B-773DB078CD58}"/>
              </a:ext>
            </a:extLst>
          </p:cNvPr>
          <p:cNvSpPr>
            <a:spLocks noGrp="1"/>
          </p:cNvSpPr>
          <p:nvPr>
            <p:ph type="title"/>
          </p:nvPr>
        </p:nvSpPr>
        <p:spPr/>
        <p:txBody>
          <a:bodyPr/>
          <a:lstStyle/>
          <a:p>
            <a:r>
              <a:rPr lang="he-IL" dirty="0"/>
              <a:t>מוטצית החלפה או החסרת נוקלאוטיד</a:t>
            </a:r>
            <a:endParaRPr lang="en-US" dirty="0"/>
          </a:p>
        </p:txBody>
      </p:sp>
      <p:sp>
        <p:nvSpPr>
          <p:cNvPr id="3" name="Content Placeholder 2">
            <a:extLst>
              <a:ext uri="{FF2B5EF4-FFF2-40B4-BE49-F238E27FC236}">
                <a16:creationId xmlns:a16="http://schemas.microsoft.com/office/drawing/2014/main" id="{0A6B1D90-84C0-4A64-8BF9-61A632AC0B8D}"/>
              </a:ext>
            </a:extLst>
          </p:cNvPr>
          <p:cNvSpPr>
            <a:spLocks noGrp="1"/>
          </p:cNvSpPr>
          <p:nvPr>
            <p:ph idx="1"/>
          </p:nvPr>
        </p:nvSpPr>
        <p:spPr>
          <a:xfrm>
            <a:off x="515206" y="1021584"/>
            <a:ext cx="11160000" cy="3163807"/>
          </a:xfrm>
        </p:spPr>
        <p:txBody>
          <a:bodyPr>
            <a:normAutofit/>
          </a:bodyPr>
          <a:lstStyle/>
          <a:p>
            <a:r>
              <a:rPr lang="he-IL" altLang="he-IL" sz="2200" b="1" dirty="0"/>
              <a:t>מוטציות נקודתיות מסוג החסרה או הוספה של נוקלאוטיד תמיד גורמות ל</a:t>
            </a:r>
            <a:r>
              <a:rPr lang="he-IL" altLang="he-IL" sz="2200" b="1" u="sng" dirty="0"/>
              <a:t>שינוי</a:t>
            </a:r>
            <a:r>
              <a:rPr lang="he-IL" altLang="he-IL" sz="2200" b="1" dirty="0"/>
              <a:t> </a:t>
            </a:r>
            <a:br>
              <a:rPr lang="en-US" altLang="he-IL" sz="2200" b="1" dirty="0"/>
            </a:br>
            <a:r>
              <a:rPr lang="he-IL" altLang="he-IL" sz="2200" b="1" u="sng" dirty="0"/>
              <a:t>במסגרת הקריאה</a:t>
            </a:r>
            <a:br>
              <a:rPr lang="en-US" altLang="he-IL" sz="2200" b="1" dirty="0"/>
            </a:br>
            <a:r>
              <a:rPr lang="he-IL" altLang="he-IL" sz="2200" dirty="0"/>
              <a:t>לדוגמה: מוטצית החסרה של הנוקלאוטיד </a:t>
            </a:r>
            <a:r>
              <a:rPr lang="en-US" altLang="he-IL" sz="2200" dirty="0"/>
              <a:t>G</a:t>
            </a:r>
            <a:endParaRPr lang="he-IL" altLang="he-IL" sz="2200" dirty="0"/>
          </a:p>
          <a:p>
            <a:r>
              <a:rPr lang="he-IL" altLang="he-IL" sz="2200" b="1" dirty="0"/>
              <a:t>עקב שינוי מסגרת קריאה: </a:t>
            </a:r>
            <a:br>
              <a:rPr lang="en-US" altLang="he-IL" sz="2200" b="1" dirty="0"/>
            </a:br>
            <a:r>
              <a:rPr lang="he-IL" altLang="he-IL" sz="2200" dirty="0"/>
              <a:t>ממקום המוטציה והילך יקראו </a:t>
            </a:r>
            <a:r>
              <a:rPr lang="he-IL" altLang="he-IL" sz="2200" b="1" dirty="0"/>
              <a:t>קודונים שונים </a:t>
            </a:r>
            <a:r>
              <a:rPr lang="he-IL" altLang="he-IL" sz="2200" dirty="0"/>
              <a:t>מהמקוריים.</a:t>
            </a:r>
            <a:endParaRPr lang="en-US" altLang="he-IL" sz="2200" dirty="0"/>
          </a:p>
          <a:p>
            <a:endParaRPr lang="en-US" altLang="he-IL" sz="2200" dirty="0"/>
          </a:p>
          <a:p>
            <a:endParaRPr lang="en-US" sz="2200" dirty="0"/>
          </a:p>
        </p:txBody>
      </p:sp>
      <p:graphicFrame>
        <p:nvGraphicFramePr>
          <p:cNvPr id="4" name="Object 4">
            <a:extLst>
              <a:ext uri="{FF2B5EF4-FFF2-40B4-BE49-F238E27FC236}">
                <a16:creationId xmlns:a16="http://schemas.microsoft.com/office/drawing/2014/main" id="{C436EB13-D9A3-4402-9C8A-85A01D84B359}"/>
              </a:ext>
            </a:extLst>
          </p:cNvPr>
          <p:cNvGraphicFramePr>
            <a:graphicFrameLocks noChangeAspect="1"/>
          </p:cNvGraphicFramePr>
          <p:nvPr>
            <p:extLst>
              <p:ext uri="{D42A27DB-BD31-4B8C-83A1-F6EECF244321}">
                <p14:modId xmlns:p14="http://schemas.microsoft.com/office/powerpoint/2010/main" val="3336727077"/>
              </p:ext>
            </p:extLst>
          </p:nvPr>
        </p:nvGraphicFramePr>
        <p:xfrm>
          <a:off x="434973" y="3917770"/>
          <a:ext cx="6929728" cy="2786424"/>
        </p:xfrm>
        <a:graphic>
          <a:graphicData uri="http://schemas.openxmlformats.org/presentationml/2006/ole">
            <mc:AlternateContent xmlns:mc="http://schemas.openxmlformats.org/markup-compatibility/2006">
              <mc:Choice xmlns:v="urn:schemas-microsoft-com:vml" Requires="v">
                <p:oleObj spid="_x0000_s2145" name="Photo Editor Photo" r:id="rId3" imgW="2723810" imgH="1095528" progId="MSPhotoEd.3">
                  <p:embed/>
                </p:oleObj>
              </mc:Choice>
              <mc:Fallback>
                <p:oleObj name="Photo Editor Photo" r:id="rId3" imgW="2723810" imgH="1095528" progId="MSPhotoEd.3">
                  <p:embed/>
                  <p:pic>
                    <p:nvPicPr>
                      <p:cNvPr id="15364" name="Object 4">
                        <a:extLst>
                          <a:ext uri="{FF2B5EF4-FFF2-40B4-BE49-F238E27FC236}">
                            <a16:creationId xmlns:a16="http://schemas.microsoft.com/office/drawing/2014/main" id="{00147255-0D39-472A-9813-267BB506B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3" y="3917770"/>
                        <a:ext cx="6929728" cy="2786424"/>
                      </a:xfrm>
                      <a:prstGeom prst="rect">
                        <a:avLst/>
                      </a:prstGeom>
                      <a:noFill/>
                      <a:ln w="3175">
                        <a:noFill/>
                      </a:ln>
                      <a:effectLst/>
                    </p:spPr>
                  </p:pic>
                </p:oleObj>
              </mc:Fallback>
            </mc:AlternateContent>
          </a:graphicData>
        </a:graphic>
      </p:graphicFrame>
    </p:spTree>
    <p:extLst>
      <p:ext uri="{BB962C8B-B14F-4D97-AF65-F5344CB8AC3E}">
        <p14:creationId xmlns:p14="http://schemas.microsoft.com/office/powerpoint/2010/main" val="2040496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5551-3D6E-4568-B6D2-4459935EE45C}"/>
              </a:ext>
            </a:extLst>
          </p:cNvPr>
          <p:cNvSpPr>
            <a:spLocks noGrp="1"/>
          </p:cNvSpPr>
          <p:nvPr>
            <p:ph type="title"/>
          </p:nvPr>
        </p:nvSpPr>
        <p:spPr>
          <a:xfrm>
            <a:off x="515206" y="62278"/>
            <a:ext cx="11160000" cy="1206753"/>
          </a:xfrm>
        </p:spPr>
        <p:txBody>
          <a:bodyPr/>
          <a:lstStyle/>
          <a:p>
            <a:r>
              <a:rPr lang="he-IL" altLang="he-IL" sz="3200" dirty="0"/>
              <a:t>דוגמאות למוטציות שכיחות במחלה </a:t>
            </a:r>
            <a:br>
              <a:rPr lang="he-IL" altLang="he-IL" sz="3200" dirty="0"/>
            </a:br>
            <a:r>
              <a:rPr lang="en-US" altLang="he-IL" sz="3200" dirty="0"/>
              <a:t>CF – </a:t>
            </a:r>
            <a:r>
              <a:rPr lang="en-US" altLang="he-IL" sz="3200" dirty="0" err="1"/>
              <a:t>Cyctic</a:t>
            </a:r>
            <a:r>
              <a:rPr lang="en-US" altLang="he-IL" sz="3200" dirty="0"/>
              <a:t> fibrosis</a:t>
            </a:r>
            <a:r>
              <a:rPr lang="he-IL" altLang="he-IL" sz="3200" dirty="0"/>
              <a:t> </a:t>
            </a:r>
            <a:endParaRPr lang="en-US" sz="3200" dirty="0"/>
          </a:p>
        </p:txBody>
      </p:sp>
      <p:sp>
        <p:nvSpPr>
          <p:cNvPr id="3" name="Text Placeholder 2">
            <a:extLst>
              <a:ext uri="{FF2B5EF4-FFF2-40B4-BE49-F238E27FC236}">
                <a16:creationId xmlns:a16="http://schemas.microsoft.com/office/drawing/2014/main" id="{BDE65749-D306-4E1B-858D-2DC13A868A1F}"/>
              </a:ext>
            </a:extLst>
          </p:cNvPr>
          <p:cNvSpPr>
            <a:spLocks noGrp="1"/>
          </p:cNvSpPr>
          <p:nvPr>
            <p:ph type="body" sz="quarter" idx="3"/>
          </p:nvPr>
        </p:nvSpPr>
        <p:spPr>
          <a:xfrm>
            <a:off x="8265071" y="1383926"/>
            <a:ext cx="3757272" cy="902950"/>
          </a:xfrm>
        </p:spPr>
        <p:txBody>
          <a:bodyPr/>
          <a:lstStyle/>
          <a:p>
            <a:r>
              <a:rPr lang="he-IL" altLang="he-IL" sz="2400" b="0" dirty="0">
                <a:solidFill>
                  <a:srgbClr val="002060"/>
                </a:solidFill>
              </a:rPr>
              <a:t>החלבון המקודד ע"י הגן הוא תעלת יונים בקרומי תאים.</a:t>
            </a:r>
          </a:p>
        </p:txBody>
      </p:sp>
      <p:grpSp>
        <p:nvGrpSpPr>
          <p:cNvPr id="7" name="Group 6">
            <a:extLst>
              <a:ext uri="{FF2B5EF4-FFF2-40B4-BE49-F238E27FC236}">
                <a16:creationId xmlns:a16="http://schemas.microsoft.com/office/drawing/2014/main" id="{1224B56B-3885-401A-B4E9-3F7E30E7F15B}"/>
              </a:ext>
            </a:extLst>
          </p:cNvPr>
          <p:cNvGrpSpPr/>
          <p:nvPr/>
        </p:nvGrpSpPr>
        <p:grpSpPr>
          <a:xfrm>
            <a:off x="653143" y="1383926"/>
            <a:ext cx="7483785" cy="4352845"/>
            <a:chOff x="-101949" y="2654300"/>
            <a:chExt cx="7958487" cy="3973513"/>
          </a:xfrm>
        </p:grpSpPr>
        <p:pic>
          <p:nvPicPr>
            <p:cNvPr id="8" name="Picture 4" descr="CF_Mutations">
              <a:extLst>
                <a:ext uri="{FF2B5EF4-FFF2-40B4-BE49-F238E27FC236}">
                  <a16:creationId xmlns:a16="http://schemas.microsoft.com/office/drawing/2014/main" id="{51D9DA67-88CA-4E53-9CB6-10477D61A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54300"/>
              <a:ext cx="5805488" cy="3973513"/>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6">
              <a:extLst>
                <a:ext uri="{FF2B5EF4-FFF2-40B4-BE49-F238E27FC236}">
                  <a16:creationId xmlns:a16="http://schemas.microsoft.com/office/drawing/2014/main" id="{4FB2D056-A45F-43ED-975E-F68F1C98DDB6}"/>
                </a:ext>
              </a:extLst>
            </p:cNvPr>
            <p:cNvSpPr txBox="1">
              <a:spLocks noChangeArrowheads="1"/>
            </p:cNvSpPr>
            <p:nvPr/>
          </p:nvSpPr>
          <p:spPr bwMode="auto">
            <a:xfrm>
              <a:off x="-101949" y="4948172"/>
              <a:ext cx="1324324" cy="9290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2000" dirty="0">
                  <a:solidFill>
                    <a:srgbClr val="0070C0"/>
                  </a:solidFill>
                  <a:latin typeface="Varela Round" panose="00000500000000000000" pitchFamily="2" charset="-79"/>
                  <a:cs typeface="Varela Round" panose="00000500000000000000" pitchFamily="2" charset="-79"/>
                </a:rPr>
                <a:t>מוטציית החסרה נקודתית</a:t>
              </a:r>
              <a:endParaRPr lang="en-US" altLang="he-IL" sz="2000" dirty="0">
                <a:solidFill>
                  <a:srgbClr val="0070C0"/>
                </a:solidFill>
                <a:latin typeface="Varela Round" panose="00000500000000000000" pitchFamily="2" charset="-79"/>
                <a:cs typeface="Varela Round" panose="00000500000000000000" pitchFamily="2" charset="-79"/>
              </a:endParaRPr>
            </a:p>
          </p:txBody>
        </p:sp>
        <p:sp>
          <p:nvSpPr>
            <p:cNvPr id="11" name="Text Box 6">
              <a:extLst>
                <a:ext uri="{FF2B5EF4-FFF2-40B4-BE49-F238E27FC236}">
                  <a16:creationId xmlns:a16="http://schemas.microsoft.com/office/drawing/2014/main" id="{74A2C1E9-0F9F-45E0-8DB4-3C32FB9C7574}"/>
                </a:ext>
              </a:extLst>
            </p:cNvPr>
            <p:cNvSpPr txBox="1">
              <a:spLocks noChangeArrowheads="1"/>
            </p:cNvSpPr>
            <p:nvPr/>
          </p:nvSpPr>
          <p:spPr bwMode="auto">
            <a:xfrm>
              <a:off x="-101949" y="3214688"/>
              <a:ext cx="1324324" cy="9290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2000" dirty="0">
                  <a:solidFill>
                    <a:srgbClr val="C00000"/>
                  </a:solidFill>
                  <a:latin typeface="Varela Round" panose="00000500000000000000" pitchFamily="2" charset="-79"/>
                  <a:cs typeface="Varela Round" panose="00000500000000000000" pitchFamily="2" charset="-79"/>
                </a:rPr>
                <a:t>מוטציית החלפה נקודתית</a:t>
              </a:r>
              <a:endParaRPr lang="en-US" altLang="he-IL" sz="2000" dirty="0">
                <a:solidFill>
                  <a:srgbClr val="C00000"/>
                </a:solidFill>
                <a:latin typeface="Varela Round" panose="00000500000000000000" pitchFamily="2" charset="-79"/>
                <a:cs typeface="Varela Round" panose="00000500000000000000" pitchFamily="2" charset="-79"/>
              </a:endParaRPr>
            </a:p>
          </p:txBody>
        </p:sp>
        <p:sp>
          <p:nvSpPr>
            <p:cNvPr id="12" name="Line 5">
              <a:extLst>
                <a:ext uri="{FF2B5EF4-FFF2-40B4-BE49-F238E27FC236}">
                  <a16:creationId xmlns:a16="http://schemas.microsoft.com/office/drawing/2014/main" id="{AC08CF1B-4BF2-45C9-9992-E68C0B24C739}"/>
                </a:ext>
              </a:extLst>
            </p:cNvPr>
            <p:cNvSpPr>
              <a:spLocks noChangeShapeType="1"/>
            </p:cNvSpPr>
            <p:nvPr/>
          </p:nvSpPr>
          <p:spPr bwMode="auto">
            <a:xfrm>
              <a:off x="997790" y="3643313"/>
              <a:ext cx="962897" cy="0"/>
            </a:xfrm>
            <a:prstGeom prst="line">
              <a:avLst/>
            </a:prstGeom>
            <a:ln w="57150" cap="flat" cmpd="sng" algn="ctr">
              <a:solidFill>
                <a:srgbClr val="192A72"/>
              </a:solidFill>
              <a:prstDash val="solid"/>
              <a:round/>
              <a:headEnd type="none" w="med" len="med"/>
              <a:tailEnd type="arrow"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a:lstStyle/>
            <a:p>
              <a:endParaRPr lang="en-US"/>
            </a:p>
          </p:txBody>
        </p:sp>
      </p:grpSp>
      <p:sp>
        <p:nvSpPr>
          <p:cNvPr id="13" name="Line 5">
            <a:extLst>
              <a:ext uri="{FF2B5EF4-FFF2-40B4-BE49-F238E27FC236}">
                <a16:creationId xmlns:a16="http://schemas.microsoft.com/office/drawing/2014/main" id="{C2175573-6400-46C0-9EF2-6F08C8B21A4F}"/>
              </a:ext>
            </a:extLst>
          </p:cNvPr>
          <p:cNvSpPr>
            <a:spLocks noChangeShapeType="1"/>
          </p:cNvSpPr>
          <p:nvPr/>
        </p:nvSpPr>
        <p:spPr bwMode="auto">
          <a:xfrm>
            <a:off x="1772258" y="4358937"/>
            <a:ext cx="905463" cy="0"/>
          </a:xfrm>
          <a:prstGeom prst="line">
            <a:avLst/>
          </a:prstGeom>
          <a:ln w="57150" cap="flat" cmpd="sng" algn="ctr">
            <a:solidFill>
              <a:srgbClr val="192A72"/>
            </a:solidFill>
            <a:prstDash val="solid"/>
            <a:round/>
            <a:headEnd type="none" w="med" len="med"/>
            <a:tailEnd type="arrow"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txBody>
          <a:bodyPr/>
          <a:lstStyle/>
          <a:p>
            <a:endParaRPr lang="en-US"/>
          </a:p>
        </p:txBody>
      </p:sp>
    </p:spTree>
    <p:extLst>
      <p:ext uri="{BB962C8B-B14F-4D97-AF65-F5344CB8AC3E}">
        <p14:creationId xmlns:p14="http://schemas.microsoft.com/office/powerpoint/2010/main" val="298413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0576EEA-369B-49FF-965C-CF7FCDE4F4C3}"/>
              </a:ext>
            </a:extLst>
          </p:cNvPr>
          <p:cNvSpPr txBox="1">
            <a:spLocks noChangeArrowheads="1"/>
          </p:cNvSpPr>
          <p:nvPr/>
        </p:nvSpPr>
        <p:spPr bwMode="auto">
          <a:xfrm>
            <a:off x="1937657" y="169973"/>
            <a:ext cx="9296400" cy="215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he-IL" altLang="en-US" sz="23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שאלה</a:t>
            </a:r>
            <a:endParaRPr lang="en-US" altLang="en-US" sz="2300" b="1" dirty="0">
              <a:solidFill>
                <a:schemeClr val="accent1">
                  <a:lumMod val="75000"/>
                </a:schemeClr>
              </a:solidFill>
              <a:latin typeface="Varela Round" panose="00000500000000000000" pitchFamily="2" charset="-79"/>
              <a:ea typeface="MS PGothic" panose="020B0600070205080204" pitchFamily="34" charset="-128"/>
              <a:cs typeface="Varela Round" panose="00000500000000000000" pitchFamily="2" charset="-79"/>
            </a:endParaRPr>
          </a:p>
          <a:p>
            <a:pPr eaLnBrk="1" hangingPunct="1">
              <a:lnSpc>
                <a:spcPct val="150000"/>
              </a:lnSpc>
              <a:spcBef>
                <a:spcPct val="0"/>
              </a:spcBef>
              <a:buFontTx/>
              <a:buNone/>
            </a:pPr>
            <a:r>
              <a:rPr lang="he-IL" altLang="en-US" sz="23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הסבירו מדוע מוטציות נקודתיות מסוג הוספה או החסרת נוקלאוטיד גורמות בשכיחות גבוהה לחלבונים פגומים ובלתי פעילים לעומת מוטציות נקודתיות של החלפת נוקלאוטיד? </a:t>
            </a:r>
          </a:p>
        </p:txBody>
      </p:sp>
      <p:sp>
        <p:nvSpPr>
          <p:cNvPr id="5" name="TextBox 2">
            <a:extLst>
              <a:ext uri="{FF2B5EF4-FFF2-40B4-BE49-F238E27FC236}">
                <a16:creationId xmlns:a16="http://schemas.microsoft.com/office/drawing/2014/main" id="{952BA591-1C63-49BC-BC51-766E169DDEF9}"/>
              </a:ext>
            </a:extLst>
          </p:cNvPr>
          <p:cNvSpPr txBox="1">
            <a:spLocks noChangeArrowheads="1"/>
          </p:cNvSpPr>
          <p:nvPr/>
        </p:nvSpPr>
        <p:spPr bwMode="auto">
          <a:xfrm>
            <a:off x="1208314" y="2465677"/>
            <a:ext cx="10025743" cy="21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he-IL" altLang="en-US" sz="23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תשובה</a:t>
            </a:r>
            <a:endParaRPr lang="he-IL" altLang="en-US" sz="2300" b="1" dirty="0">
              <a:solidFill>
                <a:srgbClr val="215968"/>
              </a:solidFill>
              <a:latin typeface="Varela Round" panose="00000500000000000000" pitchFamily="2" charset="-79"/>
              <a:ea typeface="MS PGothic" panose="020B0600070205080204" pitchFamily="34" charset="-128"/>
              <a:cs typeface="Varela Round" panose="00000500000000000000" pitchFamily="2" charset="-79"/>
            </a:endParaRPr>
          </a:p>
          <a:p>
            <a:pPr eaLnBrk="1" hangingPunct="1">
              <a:lnSpc>
                <a:spcPct val="150000"/>
              </a:lnSpc>
              <a:spcBef>
                <a:spcPct val="0"/>
              </a:spcBef>
              <a:buFontTx/>
              <a:buNone/>
            </a:pPr>
            <a:r>
              <a:rPr lang="he-IL" altLang="en-US" sz="23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הסיבה היא הסטת מסגרת הקריאה ושינוי כל הקודונים מנקודת המוטציה והלאה כאשר מדובר במוטציות החסרה או הוספה, לעומת זאת מוטציית החלפה יכולה לשנות רק חומצה אמינית אחת או במקרים נדירים ליצור קודון סיום מוקדם. </a:t>
            </a:r>
            <a:endParaRPr lang="en-US" altLang="en-US" sz="23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endParaRPr>
          </a:p>
        </p:txBody>
      </p:sp>
    </p:spTree>
    <p:extLst>
      <p:ext uri="{BB962C8B-B14F-4D97-AF65-F5344CB8AC3E}">
        <p14:creationId xmlns:p14="http://schemas.microsoft.com/office/powerpoint/2010/main" val="4222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A27C-B423-4D23-9CB9-3226DF21C33B}"/>
              </a:ext>
            </a:extLst>
          </p:cNvPr>
          <p:cNvSpPr>
            <a:spLocks noGrp="1"/>
          </p:cNvSpPr>
          <p:nvPr>
            <p:ph type="title"/>
          </p:nvPr>
        </p:nvSpPr>
        <p:spPr>
          <a:xfrm>
            <a:off x="441315" y="215843"/>
            <a:ext cx="11160000" cy="720000"/>
          </a:xfrm>
        </p:spPr>
        <p:txBody>
          <a:bodyPr/>
          <a:lstStyle/>
          <a:p>
            <a:r>
              <a:rPr lang="he-IL" sz="4000" dirty="0"/>
              <a:t>מוטציות בהן משתנה מבנה הכרומוזום</a:t>
            </a:r>
            <a:endParaRPr lang="en-US" sz="4000" dirty="0"/>
          </a:p>
        </p:txBody>
      </p:sp>
      <p:sp>
        <p:nvSpPr>
          <p:cNvPr id="3" name="Content Placeholder 2">
            <a:extLst>
              <a:ext uri="{FF2B5EF4-FFF2-40B4-BE49-F238E27FC236}">
                <a16:creationId xmlns:a16="http://schemas.microsoft.com/office/drawing/2014/main" id="{9F929A4A-D6FD-4E79-8CA3-CA0F80AE9C36}"/>
              </a:ext>
            </a:extLst>
          </p:cNvPr>
          <p:cNvSpPr>
            <a:spLocks noGrp="1"/>
          </p:cNvSpPr>
          <p:nvPr>
            <p:ph idx="1"/>
          </p:nvPr>
        </p:nvSpPr>
        <p:spPr>
          <a:xfrm>
            <a:off x="527900" y="981198"/>
            <a:ext cx="10537831" cy="4680000"/>
          </a:xfrm>
        </p:spPr>
        <p:txBody>
          <a:bodyPr>
            <a:normAutofit/>
          </a:bodyPr>
          <a:lstStyle/>
          <a:p>
            <a:r>
              <a:rPr lang="he-IL" altLang="he-IL" sz="2300" dirty="0"/>
              <a:t>חסר של קטע מהכרומוזום</a:t>
            </a:r>
            <a:endParaRPr lang="en-US" altLang="he-IL" sz="2300" dirty="0"/>
          </a:p>
          <a:p>
            <a:r>
              <a:rPr lang="he-IL" altLang="he-IL" sz="2300" dirty="0"/>
              <a:t>הכפלת קטע בכרומוזום</a:t>
            </a:r>
            <a:endParaRPr lang="en-US" altLang="he-IL" sz="2300" dirty="0"/>
          </a:p>
          <a:p>
            <a:r>
              <a:rPr lang="he-IL" altLang="he-IL" sz="2300" dirty="0"/>
              <a:t>היפוך קטעים בכרומוזום</a:t>
            </a:r>
          </a:p>
          <a:p>
            <a:r>
              <a:rPr lang="he-IL" altLang="he-IL" sz="2300" dirty="0"/>
              <a:t>קטע של כרומוזום עובר התקה (שינוי מקום) </a:t>
            </a:r>
            <a:endParaRPr lang="en-US" altLang="he-IL" sz="2300" dirty="0"/>
          </a:p>
          <a:p>
            <a:r>
              <a:rPr lang="he-IL" altLang="he-IL" sz="2300" dirty="0"/>
              <a:t>קטע של כרומוזום עובר לכרומוזום אחר.</a:t>
            </a:r>
          </a:p>
          <a:p>
            <a:r>
              <a:rPr lang="he-IL" altLang="he-IL" sz="2300" dirty="0"/>
              <a:t>כרומוזומים מחליפים ביניהם מקטעים</a:t>
            </a:r>
          </a:p>
          <a:p>
            <a:endParaRPr lang="en-US" sz="2300" dirty="0"/>
          </a:p>
        </p:txBody>
      </p:sp>
    </p:spTree>
    <p:extLst>
      <p:ext uri="{BB962C8B-B14F-4D97-AF65-F5344CB8AC3E}">
        <p14:creationId xmlns:p14="http://schemas.microsoft.com/office/powerpoint/2010/main" val="4288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solidFill>
                  <a:srgbClr val="192A72"/>
                </a:solidFill>
              </a:rPr>
              <a:t>מוטציות</a:t>
            </a:r>
          </a:p>
        </p:txBody>
      </p:sp>
      <p:sp>
        <p:nvSpPr>
          <p:cNvPr id="7" name="כותרת משנה 6"/>
          <p:cNvSpPr>
            <a:spLocks noGrp="1"/>
          </p:cNvSpPr>
          <p:nvPr>
            <p:ph type="subTitle" idx="1"/>
          </p:nvPr>
        </p:nvSpPr>
        <p:spPr/>
        <p:txBody>
          <a:bodyPr/>
          <a:lstStyle/>
          <a:p>
            <a:r>
              <a:rPr lang="he-IL" dirty="0">
                <a:sym typeface="Varela Round"/>
              </a:rPr>
              <a:t>מגמת ביוטכנולוגיה חט"ע</a:t>
            </a:r>
          </a:p>
        </p:txBody>
      </p:sp>
      <p:sp>
        <p:nvSpPr>
          <p:cNvPr id="4" name="מציין מיקום תוכן 3"/>
          <p:cNvSpPr>
            <a:spLocks noGrp="1"/>
          </p:cNvSpPr>
          <p:nvPr>
            <p:ph idx="10"/>
          </p:nvPr>
        </p:nvSpPr>
        <p:spPr/>
        <p:txBody>
          <a:bodyPr/>
          <a:lstStyle/>
          <a:p>
            <a:r>
              <a:rPr lang="he-IL" dirty="0">
                <a:sym typeface="Varela Round"/>
              </a:rPr>
              <a:t>ד"ר ליאורה סגל</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a:extLst>
              <a:ext uri="{FF2B5EF4-FFF2-40B4-BE49-F238E27FC236}">
                <a16:creationId xmlns:a16="http://schemas.microsoft.com/office/drawing/2014/main" id="{8F983142-489C-4BCC-9D06-A96296865F9E}"/>
              </a:ext>
            </a:extLst>
          </p:cNvPr>
          <p:cNvGrpSpPr>
            <a:grpSpLocks/>
          </p:cNvGrpSpPr>
          <p:nvPr/>
        </p:nvGrpSpPr>
        <p:grpSpPr bwMode="auto">
          <a:xfrm>
            <a:off x="599531" y="151791"/>
            <a:ext cx="8047037" cy="5726162"/>
            <a:chOff x="258763" y="1125538"/>
            <a:chExt cx="8047037" cy="5726162"/>
          </a:xfrm>
        </p:grpSpPr>
        <p:pic>
          <p:nvPicPr>
            <p:cNvPr id="4" name="Picture 2">
              <a:extLst>
                <a:ext uri="{FF2B5EF4-FFF2-40B4-BE49-F238E27FC236}">
                  <a16:creationId xmlns:a16="http://schemas.microsoft.com/office/drawing/2014/main" id="{C4ED0FF1-B1D0-41ED-AD2A-D621DC65B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25538"/>
              <a:ext cx="698341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9AFAA45-8596-45FE-8F2A-D0A9531C168C}"/>
                </a:ext>
              </a:extLst>
            </p:cNvPr>
            <p:cNvSpPr txBox="1"/>
            <p:nvPr/>
          </p:nvSpPr>
          <p:spPr>
            <a:xfrm>
              <a:off x="258763" y="5262612"/>
              <a:ext cx="2603500"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srgbClr val="0070C0"/>
                  </a:solidFill>
                  <a:latin typeface="Varela Round" panose="00000500000000000000" pitchFamily="2" charset="-79"/>
                  <a:cs typeface="Varela Round" panose="00000500000000000000" pitchFamily="2" charset="-79"/>
                </a:rPr>
                <a:t>חסר</a:t>
              </a:r>
            </a:p>
            <a:p>
              <a:pPr algn="ctr" fontAlgn="auto">
                <a:spcBef>
                  <a:spcPts val="0"/>
                </a:spcBef>
                <a:spcAft>
                  <a:spcPts val="0"/>
                </a:spcAft>
                <a:defRPr/>
              </a:pPr>
              <a:r>
                <a:rPr lang="he-IL" dirty="0">
                  <a:solidFill>
                    <a:srgbClr val="002060"/>
                  </a:solidFill>
                  <a:latin typeface="Varela Round" panose="00000500000000000000" pitchFamily="2" charset="-79"/>
                  <a:cs typeface="Varela Round" panose="00000500000000000000" pitchFamily="2" charset="-79"/>
                </a:rPr>
                <a:t>קטע מן הכרומוזום חסר</a:t>
              </a:r>
            </a:p>
          </p:txBody>
        </p:sp>
        <p:sp>
          <p:nvSpPr>
            <p:cNvPr id="6" name="TextBox 5">
              <a:extLst>
                <a:ext uri="{FF2B5EF4-FFF2-40B4-BE49-F238E27FC236}">
                  <a16:creationId xmlns:a16="http://schemas.microsoft.com/office/drawing/2014/main" id="{7C7F9891-F7F8-45F0-9781-B9AFB1D5DEE3}"/>
                </a:ext>
              </a:extLst>
            </p:cNvPr>
            <p:cNvSpPr txBox="1"/>
            <p:nvPr/>
          </p:nvSpPr>
          <p:spPr>
            <a:xfrm>
              <a:off x="3098800" y="5927775"/>
              <a:ext cx="2603500"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srgbClr val="0070C0"/>
                  </a:solidFill>
                  <a:latin typeface="Varela Round" panose="00000500000000000000" pitchFamily="2" charset="-79"/>
                  <a:cs typeface="Varela Round" panose="00000500000000000000" pitchFamily="2" charset="-79"/>
                </a:rPr>
                <a:t>הכפלה</a:t>
              </a:r>
            </a:p>
            <a:p>
              <a:pPr algn="ctr" fontAlgn="auto">
                <a:spcBef>
                  <a:spcPts val="0"/>
                </a:spcBef>
                <a:spcAft>
                  <a:spcPts val="0"/>
                </a:spcAft>
                <a:defRPr/>
              </a:pPr>
              <a:r>
                <a:rPr lang="he-IL" dirty="0">
                  <a:solidFill>
                    <a:srgbClr val="002060"/>
                  </a:solidFill>
                  <a:latin typeface="Varela Round" panose="00000500000000000000" pitchFamily="2" charset="-79"/>
                  <a:cs typeface="Varela Round" panose="00000500000000000000" pitchFamily="2" charset="-79"/>
                </a:rPr>
                <a:t>קטע מן הכרומוזום מופיע פעמיים</a:t>
              </a:r>
            </a:p>
          </p:txBody>
        </p:sp>
        <p:sp>
          <p:nvSpPr>
            <p:cNvPr id="7" name="TextBox 6">
              <a:extLst>
                <a:ext uri="{FF2B5EF4-FFF2-40B4-BE49-F238E27FC236}">
                  <a16:creationId xmlns:a16="http://schemas.microsoft.com/office/drawing/2014/main" id="{2CB03CE1-D874-4CC4-89D2-C498E4FFDF41}"/>
                </a:ext>
              </a:extLst>
            </p:cNvPr>
            <p:cNvSpPr txBox="1"/>
            <p:nvPr/>
          </p:nvSpPr>
          <p:spPr>
            <a:xfrm>
              <a:off x="5702300" y="5157837"/>
              <a:ext cx="2603500" cy="9223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srgbClr val="0070C0"/>
                  </a:solidFill>
                  <a:latin typeface="Varela Round" panose="00000500000000000000" pitchFamily="2" charset="-79"/>
                  <a:cs typeface="Varela Round" panose="00000500000000000000" pitchFamily="2" charset="-79"/>
                </a:rPr>
                <a:t>היפוך</a:t>
              </a:r>
            </a:p>
            <a:p>
              <a:pPr algn="ctr" fontAlgn="auto">
                <a:spcBef>
                  <a:spcPts val="0"/>
                </a:spcBef>
                <a:spcAft>
                  <a:spcPts val="0"/>
                </a:spcAft>
                <a:defRPr/>
              </a:pPr>
              <a:r>
                <a:rPr lang="he-IL" dirty="0">
                  <a:solidFill>
                    <a:srgbClr val="002060"/>
                  </a:solidFill>
                  <a:latin typeface="Varela Round" panose="00000500000000000000" pitchFamily="2" charset="-79"/>
                  <a:cs typeface="Varela Round" panose="00000500000000000000" pitchFamily="2" charset="-79"/>
                </a:rPr>
                <a:t>קטע מן הכרומוזום נחתך והתחבר הפוך</a:t>
              </a:r>
            </a:p>
          </p:txBody>
        </p:sp>
      </p:grpSp>
    </p:spTree>
    <p:extLst>
      <p:ext uri="{BB962C8B-B14F-4D97-AF65-F5344CB8AC3E}">
        <p14:creationId xmlns:p14="http://schemas.microsoft.com/office/powerpoint/2010/main" val="3998511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8A98AA-D1DA-4F31-BCD8-FCC9E5C9D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412" y="1805139"/>
            <a:ext cx="48482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EBB9E88-5162-47EE-971F-055CE40BFACE}"/>
              </a:ext>
            </a:extLst>
          </p:cNvPr>
          <p:cNvSpPr txBox="1"/>
          <p:nvPr/>
        </p:nvSpPr>
        <p:spPr>
          <a:xfrm>
            <a:off x="6344412" y="658430"/>
            <a:ext cx="5366493" cy="83099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rtl="1" fontAlgn="auto">
              <a:spcBef>
                <a:spcPts val="0"/>
              </a:spcBef>
              <a:spcAft>
                <a:spcPts val="0"/>
              </a:spcAft>
              <a:defRPr/>
            </a:pPr>
            <a:r>
              <a:rPr lang="he-IL" sz="2400" dirty="0">
                <a:solidFill>
                  <a:srgbClr val="002060"/>
                </a:solidFill>
                <a:latin typeface="Varela Round" panose="00000500000000000000" pitchFamily="2" charset="-79"/>
                <a:cs typeface="Varela Round" panose="00000500000000000000" pitchFamily="2" charset="-79"/>
              </a:rPr>
              <a:t>מעבר מקטע מכרומוזום אחד לכרומוזום אחר:</a:t>
            </a:r>
          </a:p>
        </p:txBody>
      </p:sp>
      <p:sp>
        <p:nvSpPr>
          <p:cNvPr id="7" name="TextBox 6">
            <a:extLst>
              <a:ext uri="{FF2B5EF4-FFF2-40B4-BE49-F238E27FC236}">
                <a16:creationId xmlns:a16="http://schemas.microsoft.com/office/drawing/2014/main" id="{17BD8718-86B5-40EA-9367-B82CF8B00E28}"/>
              </a:ext>
            </a:extLst>
          </p:cNvPr>
          <p:cNvSpPr txBox="1"/>
          <p:nvPr/>
        </p:nvSpPr>
        <p:spPr>
          <a:xfrm>
            <a:off x="728714" y="649726"/>
            <a:ext cx="4442205" cy="83099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algn="ctr" rtl="1" fontAlgn="auto">
              <a:spcBef>
                <a:spcPts val="0"/>
              </a:spcBef>
              <a:spcAft>
                <a:spcPts val="0"/>
              </a:spcAft>
              <a:defRPr/>
            </a:pPr>
            <a:r>
              <a:rPr lang="he-IL" sz="2400" dirty="0">
                <a:solidFill>
                  <a:srgbClr val="002060"/>
                </a:solidFill>
                <a:latin typeface="Varela Round" panose="00000500000000000000" pitchFamily="2" charset="-79"/>
                <a:cs typeface="Varela Round" panose="00000500000000000000" pitchFamily="2" charset="-79"/>
              </a:rPr>
              <a:t>החלפת מקטעים בין כרומוזומים שונים: </a:t>
            </a:r>
          </a:p>
        </p:txBody>
      </p:sp>
      <p:pic>
        <p:nvPicPr>
          <p:cNvPr id="9" name="Picture 8" descr="A screenshot of a video game&#10;&#10;Description automatically generated">
            <a:extLst>
              <a:ext uri="{FF2B5EF4-FFF2-40B4-BE49-F238E27FC236}">
                <a16:creationId xmlns:a16="http://schemas.microsoft.com/office/drawing/2014/main" id="{C0B71CD4-6427-4318-A626-58EE79036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27" y="1805139"/>
            <a:ext cx="4992830" cy="3259282"/>
          </a:xfrm>
          <a:prstGeom prst="rect">
            <a:avLst/>
          </a:prstGeom>
        </p:spPr>
      </p:pic>
    </p:spTree>
    <p:extLst>
      <p:ext uri="{BB962C8B-B14F-4D97-AF65-F5344CB8AC3E}">
        <p14:creationId xmlns:p14="http://schemas.microsoft.com/office/powerpoint/2010/main" val="333079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CC905B-A0AB-4C4F-A5C6-69729608A3F3}"/>
              </a:ext>
            </a:extLst>
          </p:cNvPr>
          <p:cNvSpPr/>
          <p:nvPr/>
        </p:nvSpPr>
        <p:spPr>
          <a:xfrm>
            <a:off x="0" y="4713511"/>
            <a:ext cx="7221516" cy="155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a:extLst>
              <a:ext uri="{FF2B5EF4-FFF2-40B4-BE49-F238E27FC236}">
                <a16:creationId xmlns:a16="http://schemas.microsoft.com/office/drawing/2014/main" id="{C27F82DA-216A-4860-8B85-790BFD27AE09}"/>
              </a:ext>
            </a:extLst>
          </p:cNvPr>
          <p:cNvSpPr txBox="1">
            <a:spLocks noChangeArrowheads="1"/>
          </p:cNvSpPr>
          <p:nvPr/>
        </p:nvSpPr>
        <p:spPr bwMode="auto">
          <a:xfrm>
            <a:off x="995613" y="123402"/>
            <a:ext cx="9853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he-IL" altLang="he-IL" sz="2400" b="1" dirty="0">
                <a:solidFill>
                  <a:srgbClr val="002060"/>
                </a:solidFill>
                <a:latin typeface="Varela Round" panose="00000500000000000000" pitchFamily="2" charset="-79"/>
                <a:cs typeface="Varela Round" panose="00000500000000000000" pitchFamily="2" charset="-79"/>
              </a:rPr>
              <a:t>דוגמה למחלה הנגרמת עקב מוטציה של  החלפת מקטעים בין כרומוזומים</a:t>
            </a:r>
            <a:endParaRPr lang="en-US" altLang="he-IL" sz="2400" b="1" dirty="0">
              <a:solidFill>
                <a:srgbClr val="002060"/>
              </a:solidFill>
              <a:latin typeface="Varela Round" panose="00000500000000000000" pitchFamily="2" charset="-79"/>
              <a:cs typeface="Varela Round" panose="00000500000000000000" pitchFamily="2" charset="-79"/>
            </a:endParaRPr>
          </a:p>
        </p:txBody>
      </p:sp>
      <p:sp>
        <p:nvSpPr>
          <p:cNvPr id="4" name="Text Box 7">
            <a:extLst>
              <a:ext uri="{FF2B5EF4-FFF2-40B4-BE49-F238E27FC236}">
                <a16:creationId xmlns:a16="http://schemas.microsoft.com/office/drawing/2014/main" id="{8E6ACD4C-76E9-41CC-B00A-D75336340E5B}"/>
              </a:ext>
            </a:extLst>
          </p:cNvPr>
          <p:cNvSpPr txBox="1">
            <a:spLocks noChangeArrowheads="1"/>
          </p:cNvSpPr>
          <p:nvPr/>
        </p:nvSpPr>
        <p:spPr bwMode="auto">
          <a:xfrm>
            <a:off x="1084082" y="632371"/>
            <a:ext cx="107747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2000" dirty="0">
                <a:solidFill>
                  <a:srgbClr val="192A72"/>
                </a:solidFill>
                <a:latin typeface="Varela Round" panose="00000500000000000000" pitchFamily="2" charset="-79"/>
                <a:cs typeface="Varela Round" panose="00000500000000000000" pitchFamily="2" charset="-79"/>
              </a:rPr>
              <a:t>בלויקמיה (סרטן דם) מסוג </a:t>
            </a:r>
            <a:r>
              <a:rPr lang="en-US" altLang="he-IL" sz="2000" dirty="0">
                <a:solidFill>
                  <a:srgbClr val="192A72"/>
                </a:solidFill>
                <a:latin typeface="Varela Round" panose="00000500000000000000" pitchFamily="2" charset="-79"/>
                <a:cs typeface="Varela Round" panose="00000500000000000000" pitchFamily="2" charset="-79"/>
              </a:rPr>
              <a:t>CML</a:t>
            </a:r>
            <a:r>
              <a:rPr lang="he-IL" altLang="he-IL" sz="2000" dirty="0">
                <a:solidFill>
                  <a:srgbClr val="192A72"/>
                </a:solidFill>
                <a:latin typeface="Varela Round" panose="00000500000000000000" pitchFamily="2" charset="-79"/>
                <a:cs typeface="Varela Round" panose="00000500000000000000" pitchFamily="2" charset="-79"/>
              </a:rPr>
              <a:t> </a:t>
            </a:r>
            <a:br>
              <a:rPr lang="en-US" altLang="he-IL" sz="2000" dirty="0">
                <a:solidFill>
                  <a:srgbClr val="192A72"/>
                </a:solidFill>
                <a:latin typeface="Varela Round" panose="00000500000000000000" pitchFamily="2" charset="-79"/>
                <a:cs typeface="Varela Round" panose="00000500000000000000" pitchFamily="2" charset="-79"/>
              </a:rPr>
            </a:br>
            <a:r>
              <a:rPr lang="he-IL" altLang="he-IL" sz="2000" dirty="0">
                <a:solidFill>
                  <a:srgbClr val="192A72"/>
                </a:solidFill>
                <a:latin typeface="Varela Round" panose="00000500000000000000" pitchFamily="2" charset="-79"/>
                <a:cs typeface="Varela Round" panose="00000500000000000000" pitchFamily="2" charset="-79"/>
              </a:rPr>
              <a:t>כרומזומים 9 ו-22 מחליפים מקטעים, כתוצאה מכך סוג מסויים של תאי דם לבנים במח העצמות </a:t>
            </a:r>
            <a:br>
              <a:rPr lang="en-US" altLang="he-IL" sz="2000" dirty="0">
                <a:solidFill>
                  <a:srgbClr val="192A72"/>
                </a:solidFill>
                <a:latin typeface="Varela Round" panose="00000500000000000000" pitchFamily="2" charset="-79"/>
                <a:cs typeface="Varela Round" panose="00000500000000000000" pitchFamily="2" charset="-79"/>
              </a:rPr>
            </a:br>
            <a:r>
              <a:rPr lang="he-IL" altLang="he-IL" sz="2000" dirty="0">
                <a:solidFill>
                  <a:srgbClr val="192A72"/>
                </a:solidFill>
                <a:latin typeface="Varela Round" panose="00000500000000000000" pitchFamily="2" charset="-79"/>
                <a:cs typeface="Varela Round" panose="00000500000000000000" pitchFamily="2" charset="-79"/>
              </a:rPr>
              <a:t>מתחלקים ללא בקרה (סרטן דם)</a:t>
            </a:r>
            <a:endParaRPr lang="en-US" altLang="he-IL" sz="2000" dirty="0">
              <a:solidFill>
                <a:srgbClr val="192A72"/>
              </a:solidFill>
              <a:latin typeface="Varela Round" panose="00000500000000000000" pitchFamily="2" charset="-79"/>
              <a:cs typeface="Varela Round" panose="00000500000000000000" pitchFamily="2" charset="-79"/>
            </a:endParaRPr>
          </a:p>
        </p:txBody>
      </p:sp>
      <p:sp>
        <p:nvSpPr>
          <p:cNvPr id="6" name="Text Box 10">
            <a:extLst>
              <a:ext uri="{FF2B5EF4-FFF2-40B4-BE49-F238E27FC236}">
                <a16:creationId xmlns:a16="http://schemas.microsoft.com/office/drawing/2014/main" id="{AEC32894-D703-40DE-AA33-3108C6EFEE86}"/>
              </a:ext>
            </a:extLst>
          </p:cNvPr>
          <p:cNvSpPr txBox="1">
            <a:spLocks noChangeArrowheads="1"/>
          </p:cNvSpPr>
          <p:nvPr/>
        </p:nvSpPr>
        <p:spPr bwMode="auto">
          <a:xfrm>
            <a:off x="6594989" y="1917878"/>
            <a:ext cx="1828800" cy="1077218"/>
          </a:xfrm>
          <a:prstGeom prst="rect">
            <a:avLst/>
          </a:prstGeom>
          <a:noFill/>
          <a:ln w="9525">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dirty="0">
                <a:solidFill>
                  <a:srgbClr val="192A72"/>
                </a:solidFill>
                <a:latin typeface="Varela Round" panose="00000500000000000000" pitchFamily="2" charset="-79"/>
                <a:cs typeface="Varela Round" panose="00000500000000000000" pitchFamily="2" charset="-79"/>
              </a:rPr>
              <a:t>תצלום במיקרוסקופ אור של משטח דם של חולה </a:t>
            </a:r>
            <a:r>
              <a:rPr lang="en-US" altLang="he-IL" sz="1600" dirty="0">
                <a:solidFill>
                  <a:srgbClr val="192A72"/>
                </a:solidFill>
                <a:latin typeface="Varela Round" panose="00000500000000000000" pitchFamily="2" charset="-79"/>
                <a:cs typeface="Varela Round" panose="00000500000000000000" pitchFamily="2" charset="-79"/>
              </a:rPr>
              <a:t>CML</a:t>
            </a:r>
          </a:p>
        </p:txBody>
      </p:sp>
      <p:sp>
        <p:nvSpPr>
          <p:cNvPr id="8" name="Text Box 10">
            <a:extLst>
              <a:ext uri="{FF2B5EF4-FFF2-40B4-BE49-F238E27FC236}">
                <a16:creationId xmlns:a16="http://schemas.microsoft.com/office/drawing/2014/main" id="{923B91E4-99E9-4599-A8E1-2CE3E43DD952}"/>
              </a:ext>
            </a:extLst>
          </p:cNvPr>
          <p:cNvSpPr txBox="1">
            <a:spLocks noChangeArrowheads="1"/>
          </p:cNvSpPr>
          <p:nvPr/>
        </p:nvSpPr>
        <p:spPr bwMode="auto">
          <a:xfrm>
            <a:off x="6655424" y="3640002"/>
            <a:ext cx="1828800" cy="1077218"/>
          </a:xfrm>
          <a:prstGeom prst="rect">
            <a:avLst/>
          </a:prstGeom>
          <a:noFill/>
          <a:ln w="9525">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altLang="he-IL" sz="1600" dirty="0">
                <a:solidFill>
                  <a:srgbClr val="192A72"/>
                </a:solidFill>
                <a:latin typeface="Varela Round" panose="00000500000000000000" pitchFamily="2" charset="-79"/>
                <a:cs typeface="Varela Round" panose="00000500000000000000" pitchFamily="2" charset="-79"/>
              </a:rPr>
              <a:t>תצלום במיקרוסקופ אור של משטח דם של אדם בריא</a:t>
            </a:r>
            <a:endParaRPr lang="en-US" altLang="he-IL" sz="1600" dirty="0">
              <a:solidFill>
                <a:srgbClr val="192A72"/>
              </a:solidFill>
              <a:latin typeface="Varela Round" panose="00000500000000000000" pitchFamily="2" charset="-79"/>
              <a:cs typeface="Varela Round" panose="00000500000000000000" pitchFamily="2" charset="-79"/>
            </a:endParaRPr>
          </a:p>
        </p:txBody>
      </p:sp>
      <p:pic>
        <p:nvPicPr>
          <p:cNvPr id="9" name="Picture 1">
            <a:extLst>
              <a:ext uri="{FF2B5EF4-FFF2-40B4-BE49-F238E27FC236}">
                <a16:creationId xmlns:a16="http://schemas.microsoft.com/office/drawing/2014/main" id="{E3646999-1462-4A88-BF10-4FCC56935B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07"/>
          <a:stretch/>
        </p:blipFill>
        <p:spPr bwMode="auto">
          <a:xfrm>
            <a:off x="487161" y="1694183"/>
            <a:ext cx="5943600" cy="444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uman Blood Film Slide, Smear, Wright's Stain: Prepared Microscope ...">
            <a:extLst>
              <a:ext uri="{FF2B5EF4-FFF2-40B4-BE49-F238E27FC236}">
                <a16:creationId xmlns:a16="http://schemas.microsoft.com/office/drawing/2014/main" id="{B1003134-7624-4A14-92DB-B6302D8DF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898" y="3298634"/>
            <a:ext cx="1828801" cy="16412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B5B8E02-AE08-4B77-97D1-785873F867D3}"/>
              </a:ext>
            </a:extLst>
          </p:cNvPr>
          <p:cNvPicPr>
            <a:picLocks noChangeAspect="1"/>
          </p:cNvPicPr>
          <p:nvPr/>
        </p:nvPicPr>
        <p:blipFill>
          <a:blip r:embed="rId4"/>
          <a:stretch>
            <a:fillRect/>
          </a:stretch>
        </p:blipFill>
        <p:spPr>
          <a:xfrm>
            <a:off x="8557282" y="1751899"/>
            <a:ext cx="1824233" cy="1459386"/>
          </a:xfrm>
          <a:prstGeom prst="rect">
            <a:avLst/>
          </a:prstGeom>
        </p:spPr>
      </p:pic>
    </p:spTree>
    <p:extLst>
      <p:ext uri="{BB962C8B-B14F-4D97-AF65-F5344CB8AC3E}">
        <p14:creationId xmlns:p14="http://schemas.microsoft.com/office/powerpoint/2010/main" val="394781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86B1-5C58-4492-817A-6F0AA17D4E28}"/>
              </a:ext>
            </a:extLst>
          </p:cNvPr>
          <p:cNvSpPr>
            <a:spLocks noGrp="1"/>
          </p:cNvSpPr>
          <p:nvPr>
            <p:ph type="title"/>
          </p:nvPr>
        </p:nvSpPr>
        <p:spPr/>
        <p:txBody>
          <a:bodyPr/>
          <a:lstStyle/>
          <a:p>
            <a:r>
              <a:rPr lang="he-IL" dirty="0"/>
              <a:t>הכפלה של כרומוזום שלם</a:t>
            </a:r>
            <a:endParaRPr lang="en-US" dirty="0"/>
          </a:p>
        </p:txBody>
      </p:sp>
      <p:sp>
        <p:nvSpPr>
          <p:cNvPr id="3" name="Text Placeholder 2">
            <a:extLst>
              <a:ext uri="{FF2B5EF4-FFF2-40B4-BE49-F238E27FC236}">
                <a16:creationId xmlns:a16="http://schemas.microsoft.com/office/drawing/2014/main" id="{C50504CD-22A5-4F92-8EE9-61F365D39BD8}"/>
              </a:ext>
            </a:extLst>
          </p:cNvPr>
          <p:cNvSpPr>
            <a:spLocks noGrp="1"/>
          </p:cNvSpPr>
          <p:nvPr>
            <p:ph type="body" sz="quarter" idx="3"/>
          </p:nvPr>
        </p:nvSpPr>
        <p:spPr>
          <a:xfrm>
            <a:off x="2218217" y="933094"/>
            <a:ext cx="4748640" cy="540000"/>
          </a:xfrm>
        </p:spPr>
        <p:txBody>
          <a:bodyPr/>
          <a:lstStyle/>
          <a:p>
            <a:r>
              <a:rPr lang="he-IL" dirty="0"/>
              <a:t>תסומנת דאון</a:t>
            </a:r>
            <a:endParaRPr lang="en-US" dirty="0"/>
          </a:p>
        </p:txBody>
      </p:sp>
      <p:pic>
        <p:nvPicPr>
          <p:cNvPr id="5" name="Picture 5" descr="rene-moreno">
            <a:extLst>
              <a:ext uri="{FF2B5EF4-FFF2-40B4-BE49-F238E27FC236}">
                <a16:creationId xmlns:a16="http://schemas.microsoft.com/office/drawing/2014/main" id="{DAB76198-6459-4832-B95B-FB5F073AC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274" y="1986164"/>
            <a:ext cx="3250529" cy="226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a:extLst>
              <a:ext uri="{FF2B5EF4-FFF2-40B4-BE49-F238E27FC236}">
                <a16:creationId xmlns:a16="http://schemas.microsoft.com/office/drawing/2014/main" id="{988F5F30-D4FD-42A4-9F67-C930220509AC}"/>
              </a:ext>
            </a:extLst>
          </p:cNvPr>
          <p:cNvGraphicFramePr>
            <a:graphicFrameLocks noChangeAspect="1"/>
          </p:cNvGraphicFramePr>
          <p:nvPr>
            <p:extLst>
              <p:ext uri="{D42A27DB-BD31-4B8C-83A1-F6EECF244321}">
                <p14:modId xmlns:p14="http://schemas.microsoft.com/office/powerpoint/2010/main" val="2257535662"/>
              </p:ext>
            </p:extLst>
          </p:nvPr>
        </p:nvGraphicFramePr>
        <p:xfrm>
          <a:off x="5134678" y="1986164"/>
          <a:ext cx="4977490" cy="3680760"/>
        </p:xfrm>
        <a:graphic>
          <a:graphicData uri="http://schemas.openxmlformats.org/presentationml/2006/ole">
            <mc:AlternateContent xmlns:mc="http://schemas.openxmlformats.org/markup-compatibility/2006">
              <mc:Choice xmlns:v="urn:schemas-microsoft-com:vml" Requires="v">
                <p:oleObj spid="_x0000_s3150" name="Photo Editor Photo" r:id="rId4" imgW="4095238" imgH="3029373" progId="MSPhotoEd.3">
                  <p:embed/>
                </p:oleObj>
              </mc:Choice>
              <mc:Fallback>
                <p:oleObj name="Photo Editor Photo" r:id="rId4" imgW="4095238" imgH="3029373" progId="MSPhotoEd.3">
                  <p:embed/>
                  <p:pic>
                    <p:nvPicPr>
                      <p:cNvPr id="17413" name="Object 7">
                        <a:extLst>
                          <a:ext uri="{FF2B5EF4-FFF2-40B4-BE49-F238E27FC236}">
                            <a16:creationId xmlns:a16="http://schemas.microsoft.com/office/drawing/2014/main" id="{9FBC6CF9-0782-424E-BF20-E8F8CEBAA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4678" y="1986164"/>
                        <a:ext cx="4977490" cy="36807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5556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5768-B82E-4B86-B766-A5C34A902F9E}"/>
              </a:ext>
            </a:extLst>
          </p:cNvPr>
          <p:cNvSpPr>
            <a:spLocks noGrp="1"/>
          </p:cNvSpPr>
          <p:nvPr>
            <p:ph type="title"/>
          </p:nvPr>
        </p:nvSpPr>
        <p:spPr>
          <a:xfrm>
            <a:off x="748669" y="2878473"/>
            <a:ext cx="11160000" cy="720000"/>
          </a:xfrm>
        </p:spPr>
        <p:txBody>
          <a:bodyPr/>
          <a:lstStyle/>
          <a:p>
            <a:r>
              <a:rPr lang="he-IL" dirty="0"/>
              <a:t>תרגול</a:t>
            </a:r>
            <a:endParaRPr lang="en-US" dirty="0"/>
          </a:p>
        </p:txBody>
      </p:sp>
    </p:spTree>
    <p:extLst>
      <p:ext uri="{BB962C8B-B14F-4D97-AF65-F5344CB8AC3E}">
        <p14:creationId xmlns:p14="http://schemas.microsoft.com/office/powerpoint/2010/main" val="2068644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F7123B-40FC-4D08-8000-AD0EF76AABF3}"/>
              </a:ext>
            </a:extLst>
          </p:cNvPr>
          <p:cNvSpPr/>
          <p:nvPr/>
        </p:nvSpPr>
        <p:spPr>
          <a:xfrm>
            <a:off x="0" y="5729469"/>
            <a:ext cx="5324354" cy="544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0E67A7-6C17-4730-AC57-92D40E52ED76}"/>
              </a:ext>
            </a:extLst>
          </p:cNvPr>
          <p:cNvSpPr txBox="1">
            <a:spLocks noChangeArrowheads="1"/>
          </p:cNvSpPr>
          <p:nvPr/>
        </p:nvSpPr>
        <p:spPr bwMode="auto">
          <a:xfrm>
            <a:off x="272154" y="1832320"/>
            <a:ext cx="6050284" cy="387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ts val="2700"/>
              </a:lnSpc>
              <a:spcBef>
                <a:spcPct val="0"/>
              </a:spcBef>
              <a:buFontTx/>
              <a:buNone/>
            </a:pPr>
            <a:r>
              <a:rPr lang="he-IL" altLang="en-US" sz="20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תשובה: </a:t>
            </a:r>
          </a:p>
          <a:p>
            <a:pPr eaLnBrk="1" hangingPunct="1">
              <a:lnSpc>
                <a:spcPts val="2700"/>
              </a:lnSpc>
              <a:spcBef>
                <a:spcPct val="0"/>
              </a:spcBef>
              <a:buFontTx/>
              <a:buNone/>
            </a:pP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יש כאן החלפה של  החומצה האמינית  </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Ser</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ב-</a:t>
            </a:r>
            <a:r>
              <a:rPr lang="en-US" altLang="en-US" sz="2000" dirty="0" err="1">
                <a:solidFill>
                  <a:srgbClr val="192A72"/>
                </a:solidFill>
                <a:latin typeface="Varela Round" panose="00000500000000000000" pitchFamily="2" charset="-79"/>
                <a:ea typeface="MS PGothic" panose="020B0600070205080204" pitchFamily="34" charset="-128"/>
                <a:cs typeface="Varela Round" panose="00000500000000000000" pitchFamily="2" charset="-79"/>
              </a:rPr>
              <a:t>Arg</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a:t>
            </a:r>
          </a:p>
          <a:p>
            <a:pPr eaLnBrk="1" hangingPunct="1">
              <a:lnSpc>
                <a:spcPts val="2700"/>
              </a:lnSpc>
              <a:spcBef>
                <a:spcPct val="0"/>
              </a:spcBef>
              <a:buFontTx/>
              <a:buNone/>
            </a:pPr>
            <a:endParaRPr lang="en-US" altLang="en-US" sz="1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endParaRPr>
          </a:p>
          <a:p>
            <a:pPr algn="ctr" eaLnBrk="1" hangingPunct="1">
              <a:lnSpc>
                <a:spcPts val="2700"/>
              </a:lnSpc>
              <a:spcBef>
                <a:spcPct val="0"/>
              </a:spcBef>
              <a:buFontTx/>
              <a:buNone/>
            </a:pP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Ser </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UCN</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או </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AGU/C</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a:t>
            </a:r>
            <a:endPar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endParaRPr>
          </a:p>
          <a:p>
            <a:pPr algn="ctr" eaLnBrk="1" hangingPunct="1">
              <a:lnSpc>
                <a:spcPts val="2700"/>
              </a:lnSpc>
              <a:spcBef>
                <a:spcPct val="0"/>
              </a:spcBef>
              <a:buFontTx/>
              <a:buNone/>
            </a:pPr>
            <a:r>
              <a:rPr lang="en-US" altLang="en-US" sz="2000" dirty="0" err="1">
                <a:solidFill>
                  <a:srgbClr val="192A72"/>
                </a:solidFill>
                <a:latin typeface="Varela Round" panose="00000500000000000000" pitchFamily="2" charset="-79"/>
                <a:ea typeface="MS PGothic" panose="020B0600070205080204" pitchFamily="34" charset="-128"/>
                <a:cs typeface="Varela Round" panose="00000500000000000000" pitchFamily="2" charset="-79"/>
              </a:rPr>
              <a:t>Arg</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CGN</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או </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AGA/G</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a:t>
            </a:r>
          </a:p>
          <a:p>
            <a:pPr algn="ctr" eaLnBrk="1" hangingPunct="1">
              <a:lnSpc>
                <a:spcPts val="2700"/>
              </a:lnSpc>
              <a:spcBef>
                <a:spcPct val="0"/>
              </a:spcBef>
              <a:buFontTx/>
              <a:buNone/>
            </a:pPr>
            <a:endParaRPr lang="en-US" altLang="en-US" sz="1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endParaRPr>
          </a:p>
          <a:p>
            <a:pPr eaLnBrk="1" hangingPunct="1">
              <a:lnSpc>
                <a:spcPts val="2700"/>
              </a:lnSpc>
              <a:spcBef>
                <a:spcPct val="0"/>
              </a:spcBef>
              <a:buFontTx/>
              <a:buNone/>
            </a:pP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הקודון </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UCN</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לא יכול להפוך לקודון ל-</a:t>
            </a:r>
            <a:r>
              <a:rPr lang="en-US" altLang="en-US" sz="2000" dirty="0" err="1">
                <a:solidFill>
                  <a:srgbClr val="192A72"/>
                </a:solidFill>
                <a:latin typeface="Varela Round" panose="00000500000000000000" pitchFamily="2" charset="-79"/>
                <a:ea typeface="MS PGothic" panose="020B0600070205080204" pitchFamily="34" charset="-128"/>
                <a:cs typeface="Varela Round" panose="00000500000000000000" pitchFamily="2" charset="-79"/>
              </a:rPr>
              <a:t>Arg</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במוטציה נקודתית אחת, ולכן כנראה שהקודון ל-</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Ser</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היה </a:t>
            </a: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AGU/C</a:t>
            </a: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 </a:t>
            </a:r>
            <a:b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b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יש כמה אפשרויות למוטציה נקודתית:</a:t>
            </a:r>
            <a:endPar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endParaRPr>
          </a:p>
          <a:p>
            <a:pPr algn="ctr" eaLnBrk="1" hangingPunct="1">
              <a:lnSpc>
                <a:spcPts val="2700"/>
              </a:lnSpc>
              <a:spcBef>
                <a:spcPct val="0"/>
              </a:spcBef>
              <a:buFontTx/>
              <a:buNone/>
            </a:pPr>
            <a:r>
              <a:rPr lang="en-US" altLang="en-US" sz="2000" b="1"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AGU/C =&gt;CGU/C</a:t>
            </a:r>
          </a:p>
          <a:p>
            <a:pPr algn="ctr" eaLnBrk="1" hangingPunct="1">
              <a:lnSpc>
                <a:spcPts val="2700"/>
              </a:lnSpc>
              <a:spcBef>
                <a:spcPct val="0"/>
              </a:spcBef>
              <a:buFontTx/>
              <a:buNone/>
            </a:pPr>
            <a:r>
              <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AGU/C =&gt; AGA/G</a:t>
            </a:r>
            <a:r>
              <a:rPr lang="he-IL" altLang="en-US" sz="2000" dirty="0">
                <a:latin typeface="Varela Round" panose="00000500000000000000" pitchFamily="2" charset="-79"/>
                <a:ea typeface="MS PGothic" panose="020B0600070205080204" pitchFamily="34" charset="-128"/>
                <a:cs typeface="Varela Round" panose="00000500000000000000" pitchFamily="2" charset="-79"/>
              </a:rPr>
              <a:t> </a:t>
            </a:r>
            <a:endParaRPr lang="en-US" altLang="en-US" sz="2000" dirty="0">
              <a:latin typeface="Varela Round" panose="00000500000000000000" pitchFamily="2" charset="-79"/>
              <a:ea typeface="MS PGothic" panose="020B0600070205080204" pitchFamily="34" charset="-128"/>
              <a:cs typeface="Varela Round" panose="00000500000000000000" pitchFamily="2" charset="-79"/>
            </a:endParaRPr>
          </a:p>
        </p:txBody>
      </p:sp>
      <p:sp>
        <p:nvSpPr>
          <p:cNvPr id="5" name="TextBox 1">
            <a:extLst>
              <a:ext uri="{FF2B5EF4-FFF2-40B4-BE49-F238E27FC236}">
                <a16:creationId xmlns:a16="http://schemas.microsoft.com/office/drawing/2014/main" id="{5681A65E-9A95-4132-A048-790145D2994C}"/>
              </a:ext>
            </a:extLst>
          </p:cNvPr>
          <p:cNvSpPr txBox="1">
            <a:spLocks noChangeArrowheads="1"/>
          </p:cNvSpPr>
          <p:nvPr/>
        </p:nvSpPr>
        <p:spPr bwMode="auto">
          <a:xfrm>
            <a:off x="987236" y="168623"/>
            <a:ext cx="533520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en-US" sz="20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שאלה 1:</a:t>
            </a:r>
          </a:p>
          <a:p>
            <a:pPr eaLnBrk="1" hangingPunct="1">
              <a:spcBef>
                <a:spcPct val="0"/>
              </a:spcBef>
              <a:buFontTx/>
              <a:buNone/>
            </a:pPr>
            <a:r>
              <a:rPr lang="he-IL"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rPr>
              <a:t>מצא את הבסיס המולקולרי למוטציה הבאה:</a:t>
            </a:r>
            <a:endParaRPr lang="en-US" altLang="en-US" sz="2000" dirty="0">
              <a:solidFill>
                <a:srgbClr val="192A72"/>
              </a:solidFill>
              <a:latin typeface="Varela Round" panose="00000500000000000000" pitchFamily="2" charset="-79"/>
              <a:ea typeface="MS PGothic" panose="020B0600070205080204" pitchFamily="34" charset="-128"/>
              <a:cs typeface="Varela Round" panose="00000500000000000000" pitchFamily="2" charset="-79"/>
            </a:endParaRPr>
          </a:p>
          <a:p>
            <a:pPr eaLnBrk="1" hangingPunct="1">
              <a:spcBef>
                <a:spcPct val="0"/>
              </a:spcBef>
              <a:buFontTx/>
              <a:buNone/>
            </a:pPr>
            <a:r>
              <a:rPr lang="he-IL" altLang="en-US" sz="2000" dirty="0">
                <a:latin typeface="Varela Round" panose="00000500000000000000" pitchFamily="2" charset="-79"/>
                <a:ea typeface="MS PGothic" panose="020B0600070205080204" pitchFamily="34" charset="-128"/>
                <a:cs typeface="Varela Round" panose="00000500000000000000" pitchFamily="2" charset="-79"/>
              </a:rPr>
              <a:t> </a:t>
            </a:r>
            <a:endParaRPr lang="en-US" altLang="en-US" sz="2000" dirty="0">
              <a:latin typeface="Varela Round" panose="00000500000000000000" pitchFamily="2" charset="-79"/>
              <a:ea typeface="MS PGothic" panose="020B0600070205080204" pitchFamily="34" charset="-128"/>
              <a:cs typeface="Varela Round" panose="00000500000000000000" pitchFamily="2" charset="-79"/>
            </a:endParaRPr>
          </a:p>
          <a:p>
            <a:pPr eaLnBrk="1" hangingPunct="1">
              <a:spcBef>
                <a:spcPct val="0"/>
              </a:spcBef>
              <a:buFontTx/>
              <a:buNone/>
            </a:pPr>
            <a:r>
              <a:rPr lang="he-IL"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נורמלי –</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Ala-Pro-</a:t>
            </a:r>
            <a:r>
              <a:rPr lang="en-US" altLang="en-US" sz="2000" b="1" dirty="0" err="1">
                <a:solidFill>
                  <a:srgbClr val="31859C"/>
                </a:solidFill>
                <a:latin typeface="Varela Round" panose="00000500000000000000" pitchFamily="2" charset="-79"/>
                <a:ea typeface="MS PGothic" panose="020B0600070205080204" pitchFamily="34" charset="-128"/>
                <a:cs typeface="Varela Round" panose="00000500000000000000" pitchFamily="2" charset="-79"/>
              </a:rPr>
              <a:t>Trp</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-Ser-Glu-Lys-</a:t>
            </a:r>
            <a:r>
              <a:rPr lang="en-US" altLang="en-US" sz="2000" b="1" dirty="0" err="1">
                <a:solidFill>
                  <a:srgbClr val="31859C"/>
                </a:solidFill>
                <a:latin typeface="Varela Round" panose="00000500000000000000" pitchFamily="2" charset="-79"/>
                <a:ea typeface="MS PGothic" panose="020B0600070205080204" pitchFamily="34" charset="-128"/>
                <a:cs typeface="Varela Round" panose="00000500000000000000" pitchFamily="2" charset="-79"/>
              </a:rPr>
              <a:t>Cys</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-His</a:t>
            </a:r>
            <a:r>
              <a:rPr lang="en-US" altLang="en-US" sz="2000" dirty="0">
                <a:latin typeface="Varela Round" panose="00000500000000000000" pitchFamily="2" charset="-79"/>
                <a:ea typeface="MS PGothic" panose="020B0600070205080204" pitchFamily="34" charset="-128"/>
                <a:cs typeface="Varela Round" panose="00000500000000000000" pitchFamily="2" charset="-79"/>
              </a:rPr>
              <a:t> </a:t>
            </a:r>
          </a:p>
          <a:p>
            <a:pPr eaLnBrk="1" hangingPunct="1">
              <a:spcBef>
                <a:spcPct val="0"/>
              </a:spcBef>
              <a:buFontTx/>
              <a:buNone/>
            </a:pPr>
            <a:r>
              <a:rPr lang="he-IL"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מוטנט –</a:t>
            </a:r>
            <a:r>
              <a:rPr lang="en-US"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Ala-Pro-</a:t>
            </a:r>
            <a:r>
              <a:rPr lang="en-US" altLang="en-US" sz="2000" b="1" dirty="0" err="1">
                <a:solidFill>
                  <a:srgbClr val="953735"/>
                </a:solidFill>
                <a:latin typeface="Varela Round" panose="00000500000000000000" pitchFamily="2" charset="-79"/>
                <a:ea typeface="MS PGothic" panose="020B0600070205080204" pitchFamily="34" charset="-128"/>
                <a:cs typeface="Varela Round" panose="00000500000000000000" pitchFamily="2" charset="-79"/>
              </a:rPr>
              <a:t>Trp</a:t>
            </a:r>
            <a:r>
              <a:rPr lang="en-US"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a:t>
            </a:r>
            <a:r>
              <a:rPr lang="en-US" altLang="en-US" sz="2000" b="1" dirty="0" err="1">
                <a:solidFill>
                  <a:srgbClr val="953735"/>
                </a:solidFill>
                <a:latin typeface="Varela Round" panose="00000500000000000000" pitchFamily="2" charset="-79"/>
                <a:ea typeface="MS PGothic" panose="020B0600070205080204" pitchFamily="34" charset="-128"/>
                <a:cs typeface="Varela Round" panose="00000500000000000000" pitchFamily="2" charset="-79"/>
              </a:rPr>
              <a:t>Arg</a:t>
            </a:r>
            <a:r>
              <a:rPr lang="en-US"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-Glu-Lys-</a:t>
            </a:r>
            <a:r>
              <a:rPr lang="en-US" altLang="en-US" sz="2000" b="1" dirty="0" err="1">
                <a:solidFill>
                  <a:srgbClr val="953735"/>
                </a:solidFill>
                <a:latin typeface="Varela Round" panose="00000500000000000000" pitchFamily="2" charset="-79"/>
                <a:ea typeface="MS PGothic" panose="020B0600070205080204" pitchFamily="34" charset="-128"/>
                <a:cs typeface="Varela Round" panose="00000500000000000000" pitchFamily="2" charset="-79"/>
              </a:rPr>
              <a:t>Cys</a:t>
            </a:r>
            <a:r>
              <a:rPr lang="en-US"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-His</a:t>
            </a:r>
            <a:r>
              <a:rPr lang="en-US" altLang="en-US" sz="2000" dirty="0">
                <a:latin typeface="Varela Round" panose="00000500000000000000" pitchFamily="2" charset="-79"/>
                <a:ea typeface="MS PGothic" panose="020B0600070205080204" pitchFamily="34" charset="-128"/>
                <a:cs typeface="Varela Round" panose="00000500000000000000" pitchFamily="2" charset="-79"/>
              </a:rPr>
              <a:t> </a:t>
            </a:r>
            <a:endParaRPr lang="en-GB" altLang="en-US" sz="2000" dirty="0">
              <a:latin typeface="Varela Round" panose="00000500000000000000" pitchFamily="2" charset="-79"/>
              <a:ea typeface="MS PGothic" panose="020B0600070205080204" pitchFamily="34" charset="-128"/>
              <a:cs typeface="Varela Round" panose="00000500000000000000" pitchFamily="2" charset="-79"/>
            </a:endParaRPr>
          </a:p>
        </p:txBody>
      </p:sp>
      <p:grpSp>
        <p:nvGrpSpPr>
          <p:cNvPr id="6" name="Group 5">
            <a:extLst>
              <a:ext uri="{FF2B5EF4-FFF2-40B4-BE49-F238E27FC236}">
                <a16:creationId xmlns:a16="http://schemas.microsoft.com/office/drawing/2014/main" id="{F73839B4-2BFA-4ECF-8E96-95AB0E177FF3}"/>
              </a:ext>
            </a:extLst>
          </p:cNvPr>
          <p:cNvGrpSpPr/>
          <p:nvPr/>
        </p:nvGrpSpPr>
        <p:grpSpPr>
          <a:xfrm>
            <a:off x="6687792" y="326121"/>
            <a:ext cx="4811713" cy="4554537"/>
            <a:chOff x="1644284" y="1151731"/>
            <a:chExt cx="4811713" cy="4554537"/>
          </a:xfrm>
        </p:grpSpPr>
        <p:pic>
          <p:nvPicPr>
            <p:cNvPr id="7" name="Picture 2">
              <a:extLst>
                <a:ext uri="{FF2B5EF4-FFF2-40B4-BE49-F238E27FC236}">
                  <a16:creationId xmlns:a16="http://schemas.microsoft.com/office/drawing/2014/main" id="{A303B060-E35D-46AC-BE3E-A032DA718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284" y="1151731"/>
              <a:ext cx="4811713"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114FEB2-750B-4853-8492-AFC4819D7DF0}"/>
                </a:ext>
              </a:extLst>
            </p:cNvPr>
            <p:cNvSpPr/>
            <p:nvPr/>
          </p:nvSpPr>
          <p:spPr bwMode="auto">
            <a:xfrm>
              <a:off x="3071019" y="1844676"/>
              <a:ext cx="836612" cy="911225"/>
            </a:xfrm>
            <a:prstGeom prst="rect">
              <a:avLst/>
            </a:prstGeom>
            <a:noFill/>
            <a:ln w="19050" cap="flat" cmpd="sng" algn="ctr">
              <a:solidFill>
                <a:schemeClr val="accent1">
                  <a:lumMod val="50000"/>
                </a:schemeClr>
              </a:solidFill>
              <a:prstDash val="solid"/>
              <a:round/>
              <a:headEnd type="none" w="med" len="med"/>
              <a:tailEnd type="none" w="med" len="med"/>
            </a:ln>
            <a:effectLst/>
          </p:spPr>
          <p:txBody>
            <a:bodyPr/>
            <a:lstStyle/>
            <a:p>
              <a:pPr algn="r" rtl="1" eaLnBrk="1" hangingPunct="1">
                <a:defRPr/>
              </a:pPr>
              <a:endParaRPr lang="en-US">
                <a:latin typeface="Arial" charset="0"/>
                <a:cs typeface="Arial" charset="0"/>
              </a:endParaRPr>
            </a:p>
          </p:txBody>
        </p:sp>
        <p:sp>
          <p:nvSpPr>
            <p:cNvPr id="9" name="Rectangle 8">
              <a:extLst>
                <a:ext uri="{FF2B5EF4-FFF2-40B4-BE49-F238E27FC236}">
                  <a16:creationId xmlns:a16="http://schemas.microsoft.com/office/drawing/2014/main" id="{A69CBA60-E5CF-473A-A88C-233E8AC7CC6B}"/>
                </a:ext>
              </a:extLst>
            </p:cNvPr>
            <p:cNvSpPr/>
            <p:nvPr/>
          </p:nvSpPr>
          <p:spPr bwMode="auto">
            <a:xfrm>
              <a:off x="4942681" y="3644900"/>
              <a:ext cx="838200" cy="431800"/>
            </a:xfrm>
            <a:prstGeom prst="rect">
              <a:avLst/>
            </a:prstGeom>
            <a:noFill/>
            <a:ln w="19050" cap="flat" cmpd="sng" algn="ctr">
              <a:solidFill>
                <a:schemeClr val="accent1">
                  <a:lumMod val="50000"/>
                </a:schemeClr>
              </a:solidFill>
              <a:prstDash val="solid"/>
              <a:round/>
              <a:headEnd type="none" w="med" len="med"/>
              <a:tailEnd type="none" w="med" len="med"/>
            </a:ln>
            <a:effectLst/>
          </p:spPr>
          <p:txBody>
            <a:bodyPr/>
            <a:lstStyle/>
            <a:p>
              <a:pPr algn="r" rtl="1" eaLnBrk="1" hangingPunct="1">
                <a:defRPr/>
              </a:pPr>
              <a:endParaRPr lang="en-US">
                <a:latin typeface="Arial" charset="0"/>
                <a:cs typeface="Arial" charset="0"/>
              </a:endParaRPr>
            </a:p>
          </p:txBody>
        </p:sp>
        <p:sp>
          <p:nvSpPr>
            <p:cNvPr id="10" name="Rectangle 18">
              <a:extLst>
                <a:ext uri="{FF2B5EF4-FFF2-40B4-BE49-F238E27FC236}">
                  <a16:creationId xmlns:a16="http://schemas.microsoft.com/office/drawing/2014/main" id="{B93ED4CF-5539-4B76-ACF1-E65E44A44866}"/>
                </a:ext>
              </a:extLst>
            </p:cNvPr>
            <p:cNvSpPr>
              <a:spLocks noChangeArrowheads="1"/>
            </p:cNvSpPr>
            <p:nvPr/>
          </p:nvSpPr>
          <p:spPr bwMode="auto">
            <a:xfrm>
              <a:off x="4942681" y="4089400"/>
              <a:ext cx="838200" cy="431800"/>
            </a:xfrm>
            <a:prstGeom prst="rect">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Rectangle 19">
              <a:extLst>
                <a:ext uri="{FF2B5EF4-FFF2-40B4-BE49-F238E27FC236}">
                  <a16:creationId xmlns:a16="http://schemas.microsoft.com/office/drawing/2014/main" id="{AAFD451E-E9C8-4463-B319-CEAC2C2748C3}"/>
                </a:ext>
              </a:extLst>
            </p:cNvPr>
            <p:cNvSpPr>
              <a:spLocks noChangeArrowheads="1"/>
            </p:cNvSpPr>
            <p:nvPr/>
          </p:nvSpPr>
          <p:spPr bwMode="auto">
            <a:xfrm>
              <a:off x="4942681" y="2755901"/>
              <a:ext cx="838200" cy="862013"/>
            </a:xfrm>
            <a:prstGeom prst="rect">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Tree>
    <p:extLst>
      <p:ext uri="{BB962C8B-B14F-4D97-AF65-F5344CB8AC3E}">
        <p14:creationId xmlns:p14="http://schemas.microsoft.com/office/powerpoint/2010/main" val="408072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4C6054-234D-4207-97F0-6F9BCD962B67}"/>
              </a:ext>
            </a:extLst>
          </p:cNvPr>
          <p:cNvGrpSpPr/>
          <p:nvPr/>
        </p:nvGrpSpPr>
        <p:grpSpPr>
          <a:xfrm>
            <a:off x="6966996" y="570679"/>
            <a:ext cx="4752975" cy="4279900"/>
            <a:chOff x="468313" y="1628775"/>
            <a:chExt cx="4752975" cy="4279900"/>
          </a:xfrm>
        </p:grpSpPr>
        <p:pic>
          <p:nvPicPr>
            <p:cNvPr id="7" name="Picture 2">
              <a:extLst>
                <a:ext uri="{FF2B5EF4-FFF2-40B4-BE49-F238E27FC236}">
                  <a16:creationId xmlns:a16="http://schemas.microsoft.com/office/drawing/2014/main" id="{69A36277-81A8-4183-AEC8-329E2A279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475297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id="{569472D3-6B88-4B50-8AAF-F1CC41E5730D}"/>
                </a:ext>
              </a:extLst>
            </p:cNvPr>
            <p:cNvSpPr>
              <a:spLocks noChangeArrowheads="1"/>
            </p:cNvSpPr>
            <p:nvPr/>
          </p:nvSpPr>
          <p:spPr bwMode="auto">
            <a:xfrm>
              <a:off x="2771775" y="2708275"/>
              <a:ext cx="863600" cy="433388"/>
            </a:xfrm>
            <a:prstGeom prst="rect">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arela Round" panose="00000500000000000000" pitchFamily="2" charset="-79"/>
                <a:cs typeface="Varela Round" panose="00000500000000000000" pitchFamily="2" charset="-79"/>
              </a:endParaRPr>
            </a:p>
          </p:txBody>
        </p:sp>
        <p:sp>
          <p:nvSpPr>
            <p:cNvPr id="9" name="Rectangle 2">
              <a:extLst>
                <a:ext uri="{FF2B5EF4-FFF2-40B4-BE49-F238E27FC236}">
                  <a16:creationId xmlns:a16="http://schemas.microsoft.com/office/drawing/2014/main" id="{7F58683D-11D0-40CB-8721-0EA93C2040BF}"/>
                </a:ext>
              </a:extLst>
            </p:cNvPr>
            <p:cNvSpPr>
              <a:spLocks noChangeArrowheads="1"/>
            </p:cNvSpPr>
            <p:nvPr/>
          </p:nvSpPr>
          <p:spPr bwMode="auto">
            <a:xfrm>
              <a:off x="3708400" y="2708275"/>
              <a:ext cx="863600" cy="215900"/>
            </a:xfrm>
            <a:prstGeom prst="rect">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arela Round" panose="00000500000000000000" pitchFamily="2" charset="-79"/>
                <a:cs typeface="Varela Round" panose="00000500000000000000" pitchFamily="2" charset="-79"/>
              </a:endParaRPr>
            </a:p>
          </p:txBody>
        </p:sp>
        <p:sp>
          <p:nvSpPr>
            <p:cNvPr id="10" name="Rectangle 9">
              <a:extLst>
                <a:ext uri="{FF2B5EF4-FFF2-40B4-BE49-F238E27FC236}">
                  <a16:creationId xmlns:a16="http://schemas.microsoft.com/office/drawing/2014/main" id="{380AFA61-F1D1-4DEC-9EFA-1E0E30D1C75B}"/>
                </a:ext>
              </a:extLst>
            </p:cNvPr>
            <p:cNvSpPr/>
            <p:nvPr/>
          </p:nvSpPr>
          <p:spPr bwMode="auto">
            <a:xfrm>
              <a:off x="3851920" y="2924175"/>
              <a:ext cx="433388" cy="217488"/>
            </a:xfrm>
            <a:prstGeom prst="rect">
              <a:avLst/>
            </a:prstGeom>
            <a:noFill/>
            <a:ln w="19050" cap="flat" cmpd="sng" algn="ctr">
              <a:solidFill>
                <a:schemeClr val="accent1">
                  <a:lumMod val="50000"/>
                </a:schemeClr>
              </a:solidFill>
              <a:prstDash val="solid"/>
              <a:round/>
              <a:headEnd type="none" w="med" len="med"/>
              <a:tailEnd type="none" w="med" len="med"/>
            </a:ln>
            <a:effectLst/>
          </p:spPr>
          <p:txBody>
            <a:bodyPr/>
            <a:lstStyle/>
            <a:p>
              <a:pPr algn="r" rtl="1" eaLnBrk="1" hangingPunct="1">
                <a:defRPr/>
              </a:pPr>
              <a:endParaRPr lang="en-US">
                <a:latin typeface="Varela Round" panose="00000500000000000000" pitchFamily="2" charset="-79"/>
                <a:cs typeface="Varela Round" panose="00000500000000000000" pitchFamily="2" charset="-79"/>
              </a:endParaRPr>
            </a:p>
          </p:txBody>
        </p:sp>
      </p:grpSp>
      <p:sp>
        <p:nvSpPr>
          <p:cNvPr id="11" name="TextBox 1">
            <a:extLst>
              <a:ext uri="{FF2B5EF4-FFF2-40B4-BE49-F238E27FC236}">
                <a16:creationId xmlns:a16="http://schemas.microsoft.com/office/drawing/2014/main" id="{7D64C96D-CC2D-4752-A295-697797E0AA47}"/>
              </a:ext>
            </a:extLst>
          </p:cNvPr>
          <p:cNvSpPr txBox="1">
            <a:spLocks noChangeArrowheads="1"/>
          </p:cNvSpPr>
          <p:nvPr/>
        </p:nvSpPr>
        <p:spPr bwMode="auto">
          <a:xfrm>
            <a:off x="500906" y="680683"/>
            <a:ext cx="62495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en-US" sz="20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שאלה 2:</a:t>
            </a:r>
          </a:p>
          <a:p>
            <a:pPr eaLnBrk="1" hangingPunct="1">
              <a:spcBef>
                <a:spcPct val="0"/>
              </a:spcBef>
              <a:buFontTx/>
              <a:buNone/>
            </a:pP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מצא את הבסיס המולקולרי למוטציה הבאה:</a:t>
            </a:r>
            <a:endPar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endParaRPr>
          </a:p>
          <a:p>
            <a:pPr eaLnBrk="1" hangingPunct="1">
              <a:spcBef>
                <a:spcPct val="0"/>
              </a:spcBef>
              <a:buFontTx/>
              <a:buNone/>
            </a:pPr>
            <a:r>
              <a:rPr lang="he-IL" altLang="en-US" sz="2000" dirty="0">
                <a:latin typeface="Varela Round" panose="00000500000000000000" pitchFamily="2" charset="-79"/>
                <a:ea typeface="MS PGothic" panose="020B0600070205080204" pitchFamily="34" charset="-128"/>
                <a:cs typeface="Varela Round" panose="00000500000000000000" pitchFamily="2" charset="-79"/>
              </a:rPr>
              <a:t> </a:t>
            </a:r>
            <a:endParaRPr lang="en-US" altLang="en-US" sz="2000" dirty="0">
              <a:latin typeface="Varela Round" panose="00000500000000000000" pitchFamily="2" charset="-79"/>
              <a:ea typeface="MS PGothic" panose="020B0600070205080204" pitchFamily="34" charset="-128"/>
              <a:cs typeface="Varela Round" panose="00000500000000000000" pitchFamily="2" charset="-79"/>
            </a:endParaRPr>
          </a:p>
          <a:p>
            <a:pPr eaLnBrk="1" hangingPunct="1">
              <a:spcBef>
                <a:spcPct val="0"/>
              </a:spcBef>
              <a:buFontTx/>
              <a:buNone/>
            </a:pPr>
            <a:r>
              <a:rPr lang="he-IL"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נורמלי -   </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Ala-Pro-</a:t>
            </a:r>
            <a:r>
              <a:rPr lang="en-US" altLang="en-US" sz="2000" b="1" dirty="0" err="1">
                <a:solidFill>
                  <a:srgbClr val="31859C"/>
                </a:solidFill>
                <a:latin typeface="Varela Round" panose="00000500000000000000" pitchFamily="2" charset="-79"/>
                <a:ea typeface="MS PGothic" panose="020B0600070205080204" pitchFamily="34" charset="-128"/>
                <a:cs typeface="Varela Round" panose="00000500000000000000" pitchFamily="2" charset="-79"/>
              </a:rPr>
              <a:t>Trp</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-Ser-Glu-Lys-</a:t>
            </a:r>
            <a:r>
              <a:rPr lang="en-US" altLang="en-US" sz="2000" b="1" dirty="0" err="1">
                <a:solidFill>
                  <a:srgbClr val="31859C"/>
                </a:solidFill>
                <a:latin typeface="Varela Round" panose="00000500000000000000" pitchFamily="2" charset="-79"/>
                <a:ea typeface="MS PGothic" panose="020B0600070205080204" pitchFamily="34" charset="-128"/>
                <a:cs typeface="Varela Round" panose="00000500000000000000" pitchFamily="2" charset="-79"/>
              </a:rPr>
              <a:t>Cys</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-His</a:t>
            </a:r>
          </a:p>
          <a:p>
            <a:pPr eaLnBrk="1" hangingPunct="1">
              <a:spcBef>
                <a:spcPct val="0"/>
              </a:spcBef>
              <a:buFontTx/>
              <a:buNone/>
            </a:pPr>
            <a:r>
              <a:rPr lang="he-IL"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מוטנט – </a:t>
            </a:r>
            <a:r>
              <a:rPr lang="en-US"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Ala-Pro </a:t>
            </a:r>
            <a:r>
              <a:rPr lang="en-US" altLang="en-US" sz="2000" dirty="0">
                <a:latin typeface="Varela Round" panose="00000500000000000000" pitchFamily="2" charset="-79"/>
                <a:ea typeface="MS PGothic" panose="020B0600070205080204" pitchFamily="34" charset="-128"/>
                <a:cs typeface="Varela Round" panose="00000500000000000000" pitchFamily="2" charset="-79"/>
              </a:rPr>
              <a:t>                                            </a:t>
            </a:r>
          </a:p>
          <a:p>
            <a:pPr eaLnBrk="1" hangingPunct="1">
              <a:spcBef>
                <a:spcPct val="0"/>
              </a:spcBef>
              <a:buFontTx/>
              <a:buNone/>
            </a:pPr>
            <a:r>
              <a:rPr lang="en-US" altLang="en-US" sz="2000" dirty="0">
                <a:latin typeface="Varela Round" panose="00000500000000000000" pitchFamily="2" charset="-79"/>
                <a:ea typeface="MS PGothic" panose="020B0600070205080204" pitchFamily="34" charset="-128"/>
                <a:cs typeface="Varela Round" panose="00000500000000000000" pitchFamily="2" charset="-79"/>
              </a:rPr>
              <a:t> </a:t>
            </a:r>
            <a:endParaRPr lang="en-GB" altLang="en-US" sz="2000" dirty="0">
              <a:latin typeface="Varela Round" panose="00000500000000000000" pitchFamily="2" charset="-79"/>
              <a:ea typeface="MS PGothic" panose="020B0600070205080204" pitchFamily="34" charset="-128"/>
              <a:cs typeface="Varela Round" panose="00000500000000000000" pitchFamily="2" charset="-79"/>
            </a:endParaRPr>
          </a:p>
        </p:txBody>
      </p:sp>
      <p:sp>
        <p:nvSpPr>
          <p:cNvPr id="12" name="TextBox 11">
            <a:extLst>
              <a:ext uri="{FF2B5EF4-FFF2-40B4-BE49-F238E27FC236}">
                <a16:creationId xmlns:a16="http://schemas.microsoft.com/office/drawing/2014/main" id="{4FB10294-DD75-46D0-99BB-22F0F7C7635D}"/>
              </a:ext>
            </a:extLst>
          </p:cNvPr>
          <p:cNvSpPr txBox="1">
            <a:spLocks noChangeArrowheads="1"/>
          </p:cNvSpPr>
          <p:nvPr/>
        </p:nvSpPr>
        <p:spPr bwMode="auto">
          <a:xfrm>
            <a:off x="669024" y="2801650"/>
            <a:ext cx="6081427" cy="21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he-IL" altLang="en-US" sz="20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תשובה: </a:t>
            </a:r>
          </a:p>
          <a:p>
            <a:pPr eaLnBrk="1" hangingPunct="1">
              <a:spcBef>
                <a:spcPct val="0"/>
              </a:spcBef>
              <a:buFontTx/>
              <a:buNone/>
            </a:pP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הקודון ל-</a:t>
            </a:r>
            <a:r>
              <a:rPr lang="en-US" altLang="en-US" sz="2000" dirty="0" err="1">
                <a:solidFill>
                  <a:srgbClr val="002060"/>
                </a:solidFill>
                <a:latin typeface="Varela Round" panose="00000500000000000000" pitchFamily="2" charset="-79"/>
                <a:ea typeface="MS PGothic" panose="020B0600070205080204" pitchFamily="34" charset="-128"/>
                <a:cs typeface="Varela Round" panose="00000500000000000000" pitchFamily="2" charset="-79"/>
              </a:rPr>
              <a:t>Trp</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הפך לקודון-סיום:</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UGG =&gt;UGA/UAG  </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a:t>
            </a:r>
            <a:b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b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כך שאחד ה-</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G</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בקודון ל-</a:t>
            </a:r>
            <a:r>
              <a:rPr lang="en-US" altLang="en-US" sz="2000" dirty="0" err="1">
                <a:solidFill>
                  <a:srgbClr val="002060"/>
                </a:solidFill>
                <a:latin typeface="Varela Round" panose="00000500000000000000" pitchFamily="2" charset="-79"/>
                <a:ea typeface="MS PGothic" panose="020B0600070205080204" pitchFamily="34" charset="-128"/>
                <a:cs typeface="Varela Round" panose="00000500000000000000" pitchFamily="2" charset="-79"/>
              </a:rPr>
              <a:t>Trp</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הוחלף ב-</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A</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a:t>
            </a:r>
          </a:p>
          <a:p>
            <a:pPr eaLnBrk="1" hangingPunct="1">
              <a:spcBef>
                <a:spcPct val="0"/>
              </a:spcBef>
              <a:buFontTx/>
              <a:buNone/>
            </a:pP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(קודון-סיום נוסף – </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UAA </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מצריך שתי מוטציות, כך שהוא לא סביר)</a:t>
            </a:r>
            <a:endPar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endParaRPr>
          </a:p>
          <a:p>
            <a:pPr algn="ctr" eaLnBrk="1" hangingPunct="1">
              <a:lnSpc>
                <a:spcPct val="150000"/>
              </a:lnSpc>
              <a:spcBef>
                <a:spcPct val="0"/>
              </a:spcBef>
              <a:buFontTx/>
              <a:buNone/>
            </a:pPr>
            <a:endParaRPr lang="en-US" altLang="en-US" sz="2000" dirty="0">
              <a:latin typeface="Varela Round" panose="00000500000000000000" pitchFamily="2" charset="-79"/>
              <a:ea typeface="MS PGothic" panose="020B0600070205080204" pitchFamily="34" charset="-128"/>
              <a:cs typeface="Varela Round" panose="00000500000000000000" pitchFamily="2" charset="-79"/>
            </a:endParaRPr>
          </a:p>
        </p:txBody>
      </p:sp>
    </p:spTree>
    <p:extLst>
      <p:ext uri="{BB962C8B-B14F-4D97-AF65-F5344CB8AC3E}">
        <p14:creationId xmlns:p14="http://schemas.microsoft.com/office/powerpoint/2010/main" val="10009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
            <a:extLst>
              <a:ext uri="{FF2B5EF4-FFF2-40B4-BE49-F238E27FC236}">
                <a16:creationId xmlns:a16="http://schemas.microsoft.com/office/drawing/2014/main" id="{7F88C46F-BE1F-4C66-92BC-9A7A128201DF}"/>
              </a:ext>
            </a:extLst>
          </p:cNvPr>
          <p:cNvSpPr txBox="1">
            <a:spLocks noChangeArrowheads="1"/>
          </p:cNvSpPr>
          <p:nvPr/>
        </p:nvSpPr>
        <p:spPr bwMode="auto">
          <a:xfrm>
            <a:off x="735291" y="475009"/>
            <a:ext cx="57170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en-US" sz="20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שאלה </a:t>
            </a:r>
            <a:r>
              <a:rPr lang="en-US" altLang="en-US" sz="20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3</a:t>
            </a:r>
            <a:r>
              <a:rPr lang="he-IL" altLang="en-US" sz="20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a:t>
            </a:r>
          </a:p>
          <a:p>
            <a:pPr eaLnBrk="1" hangingPunct="1">
              <a:spcBef>
                <a:spcPct val="0"/>
              </a:spcBef>
              <a:buFontTx/>
              <a:buNone/>
            </a:pP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מצא את הבסיס המולקולרי למוטציה הבאה:</a:t>
            </a:r>
            <a:endPar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endParaRPr>
          </a:p>
          <a:p>
            <a:pPr eaLnBrk="1" hangingPunct="1">
              <a:spcBef>
                <a:spcPct val="0"/>
              </a:spcBef>
              <a:buFontTx/>
              <a:buNone/>
            </a:pPr>
            <a:r>
              <a:rPr lang="he-IL" altLang="en-US" sz="2000" dirty="0">
                <a:latin typeface="Varela Round" panose="00000500000000000000" pitchFamily="2" charset="-79"/>
                <a:ea typeface="MS PGothic" panose="020B0600070205080204" pitchFamily="34" charset="-128"/>
                <a:cs typeface="Varela Round" panose="00000500000000000000" pitchFamily="2" charset="-79"/>
              </a:rPr>
              <a:t> </a:t>
            </a:r>
            <a:endParaRPr lang="en-US" altLang="en-US" sz="2000" dirty="0">
              <a:latin typeface="Varela Round" panose="00000500000000000000" pitchFamily="2" charset="-79"/>
              <a:ea typeface="MS PGothic" panose="020B0600070205080204" pitchFamily="34" charset="-128"/>
              <a:cs typeface="Varela Round" panose="00000500000000000000" pitchFamily="2" charset="-79"/>
            </a:endParaRPr>
          </a:p>
          <a:p>
            <a:pPr eaLnBrk="1" hangingPunct="1">
              <a:spcBef>
                <a:spcPct val="0"/>
              </a:spcBef>
              <a:buFontTx/>
              <a:buNone/>
            </a:pPr>
            <a:r>
              <a:rPr lang="he-IL"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נורמלי -  </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Ala-Pro-</a:t>
            </a:r>
            <a:r>
              <a:rPr lang="en-US" altLang="en-US" sz="2000" b="1" dirty="0" err="1">
                <a:solidFill>
                  <a:srgbClr val="31859C"/>
                </a:solidFill>
                <a:latin typeface="Varela Round" panose="00000500000000000000" pitchFamily="2" charset="-79"/>
                <a:ea typeface="MS PGothic" panose="020B0600070205080204" pitchFamily="34" charset="-128"/>
                <a:cs typeface="Varela Round" panose="00000500000000000000" pitchFamily="2" charset="-79"/>
              </a:rPr>
              <a:t>Trp</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-Ser-Glu-Lys-</a:t>
            </a:r>
            <a:r>
              <a:rPr lang="en-US" altLang="en-US" sz="2000" b="1" dirty="0" err="1">
                <a:solidFill>
                  <a:srgbClr val="31859C"/>
                </a:solidFill>
                <a:latin typeface="Varela Round" panose="00000500000000000000" pitchFamily="2" charset="-79"/>
                <a:ea typeface="MS PGothic" panose="020B0600070205080204" pitchFamily="34" charset="-128"/>
                <a:cs typeface="Varela Round" panose="00000500000000000000" pitchFamily="2" charset="-79"/>
              </a:rPr>
              <a:t>Cys</a:t>
            </a:r>
            <a:r>
              <a:rPr lang="en-US" altLang="en-US" sz="2000" b="1" dirty="0">
                <a:solidFill>
                  <a:srgbClr val="31859C"/>
                </a:solidFill>
                <a:latin typeface="Varela Round" panose="00000500000000000000" pitchFamily="2" charset="-79"/>
                <a:ea typeface="MS PGothic" panose="020B0600070205080204" pitchFamily="34" charset="-128"/>
                <a:cs typeface="Varela Round" panose="00000500000000000000" pitchFamily="2" charset="-79"/>
              </a:rPr>
              <a:t>-His</a:t>
            </a:r>
          </a:p>
          <a:p>
            <a:pPr eaLnBrk="1" hangingPunct="1">
              <a:spcBef>
                <a:spcPct val="0"/>
              </a:spcBef>
              <a:buFontTx/>
              <a:buNone/>
            </a:pPr>
            <a:r>
              <a:rPr lang="he-IL"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מוטנט –                       </a:t>
            </a:r>
            <a:r>
              <a:rPr lang="en-GB"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 </a:t>
            </a:r>
            <a:r>
              <a:rPr lang="he-IL"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 </a:t>
            </a:r>
            <a:r>
              <a:rPr lang="en-GB"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    </a:t>
            </a:r>
            <a:r>
              <a:rPr lang="he-IL"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 </a:t>
            </a:r>
            <a:r>
              <a:rPr lang="en-US"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rPr>
              <a:t>Ala-Ser-Met-Glu</a:t>
            </a:r>
            <a:endParaRPr lang="en-GB" altLang="en-US" sz="2000" b="1" dirty="0">
              <a:solidFill>
                <a:srgbClr val="953735"/>
              </a:solidFill>
              <a:latin typeface="Varela Round" panose="00000500000000000000" pitchFamily="2" charset="-79"/>
              <a:ea typeface="MS PGothic" panose="020B0600070205080204" pitchFamily="34" charset="-128"/>
              <a:cs typeface="Varela Round" panose="00000500000000000000" pitchFamily="2" charset="-79"/>
            </a:endParaRPr>
          </a:p>
        </p:txBody>
      </p:sp>
      <p:sp>
        <p:nvSpPr>
          <p:cNvPr id="22" name="TextBox 21">
            <a:extLst>
              <a:ext uri="{FF2B5EF4-FFF2-40B4-BE49-F238E27FC236}">
                <a16:creationId xmlns:a16="http://schemas.microsoft.com/office/drawing/2014/main" id="{1E363CDD-1A60-4525-A3A4-F9FFF1383274}"/>
              </a:ext>
            </a:extLst>
          </p:cNvPr>
          <p:cNvSpPr txBox="1">
            <a:spLocks noChangeArrowheads="1"/>
          </p:cNvSpPr>
          <p:nvPr/>
        </p:nvSpPr>
        <p:spPr bwMode="auto">
          <a:xfrm>
            <a:off x="-331334" y="3865428"/>
            <a:ext cx="67836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he-IL" altLang="en-US" sz="2000" b="1" dirty="0">
                <a:solidFill>
                  <a:srgbClr val="0070C0"/>
                </a:solidFill>
                <a:latin typeface="Varela Round" panose="00000500000000000000" pitchFamily="2" charset="-79"/>
                <a:ea typeface="MS PGothic" panose="020B0600070205080204" pitchFamily="34" charset="-128"/>
                <a:cs typeface="Varela Round" panose="00000500000000000000" pitchFamily="2" charset="-79"/>
              </a:rPr>
              <a:t>תשובה: </a:t>
            </a:r>
          </a:p>
          <a:p>
            <a:pPr eaLnBrk="1" hangingPunct="1">
              <a:spcBef>
                <a:spcPct val="0"/>
              </a:spcBef>
              <a:buFontTx/>
              <a:buNone/>
            </a:pP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Pro</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הפך ל- </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Ser</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עקב הוספת נוקלאוטיד והסטת מסגרת הקריאה </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Pro</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יכול להפוך ל-</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Ser</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אם נכנס לפניו </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U</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a:t>
            </a:r>
            <a:endPar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endParaRPr>
          </a:p>
          <a:p>
            <a:pPr algn="ctr" eaLnBrk="1" hangingPunct="1">
              <a:spcBef>
                <a:spcPct val="0"/>
              </a:spcBef>
              <a:buFontTx/>
              <a:buNone/>
            </a:pP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Pro </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CCN</a:t>
            </a:r>
          </a:p>
          <a:p>
            <a:pPr algn="ctr" eaLnBrk="1" hangingPunct="1">
              <a:spcBef>
                <a:spcPct val="0"/>
              </a:spcBef>
              <a:buFontTx/>
              <a:buNone/>
            </a:pP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Ser </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a:t>
            </a:r>
            <a:r>
              <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UCN</a:t>
            </a: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 </a:t>
            </a:r>
          </a:p>
          <a:p>
            <a:pPr eaLnBrk="1" hangingPunct="1">
              <a:spcBef>
                <a:spcPct val="0"/>
              </a:spcBef>
              <a:buFontTx/>
              <a:buNone/>
            </a:pPr>
            <a:r>
              <a:rPr lang="he-IL"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rPr>
              <a:t>אחרי שני קודונים נוצר קודון סיום תרגום.</a:t>
            </a:r>
            <a:endParaRPr lang="en-US" altLang="en-US" sz="2000" dirty="0">
              <a:solidFill>
                <a:srgbClr val="002060"/>
              </a:solidFill>
              <a:latin typeface="Varela Round" panose="00000500000000000000" pitchFamily="2" charset="-79"/>
              <a:ea typeface="MS PGothic" panose="020B0600070205080204" pitchFamily="34" charset="-128"/>
              <a:cs typeface="Varela Round" panose="00000500000000000000" pitchFamily="2" charset="-79"/>
            </a:endParaRPr>
          </a:p>
          <a:p>
            <a:pPr eaLnBrk="1" hangingPunct="1">
              <a:spcBef>
                <a:spcPct val="0"/>
              </a:spcBef>
              <a:buFontTx/>
              <a:buNone/>
            </a:pPr>
            <a:r>
              <a:rPr lang="en-US" altLang="en-US" sz="2000" dirty="0">
                <a:latin typeface="Varela Round" panose="00000500000000000000" pitchFamily="2" charset="-79"/>
                <a:ea typeface="MS PGothic" panose="020B0600070205080204" pitchFamily="34" charset="-128"/>
                <a:cs typeface="Varela Round" panose="00000500000000000000" pitchFamily="2" charset="-79"/>
              </a:rPr>
              <a:t> </a:t>
            </a:r>
            <a:r>
              <a:rPr lang="he-IL" altLang="en-US" sz="2000" dirty="0">
                <a:latin typeface="Varela Round" panose="00000500000000000000" pitchFamily="2" charset="-79"/>
                <a:ea typeface="MS PGothic" panose="020B0600070205080204" pitchFamily="34" charset="-128"/>
                <a:cs typeface="Varela Round" panose="00000500000000000000" pitchFamily="2" charset="-79"/>
              </a:rPr>
              <a:t> </a:t>
            </a:r>
            <a:endParaRPr lang="en-US" altLang="en-US" sz="2000" dirty="0">
              <a:latin typeface="Varela Round" panose="00000500000000000000" pitchFamily="2" charset="-79"/>
              <a:ea typeface="MS PGothic" panose="020B0600070205080204" pitchFamily="34" charset="-128"/>
              <a:cs typeface="Varela Round" panose="00000500000000000000" pitchFamily="2" charset="-79"/>
            </a:endParaRPr>
          </a:p>
        </p:txBody>
      </p:sp>
      <p:pic>
        <p:nvPicPr>
          <p:cNvPr id="23" name="Picture 2">
            <a:extLst>
              <a:ext uri="{FF2B5EF4-FFF2-40B4-BE49-F238E27FC236}">
                <a16:creationId xmlns:a16="http://schemas.microsoft.com/office/drawing/2014/main" id="{64AD3DC5-3945-4FA8-AEDA-31F8F05FE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048" y="2191206"/>
            <a:ext cx="4390480" cy="1630220"/>
          </a:xfrm>
          <a:prstGeom prst="rect">
            <a:avLst/>
          </a:prstGeom>
          <a:solidFill>
            <a:schemeClr val="accent1">
              <a:lumMod val="20000"/>
              <a:lumOff val="80000"/>
            </a:schemeClr>
          </a:solidFill>
          <a:ln w="12700">
            <a:solidFill>
              <a:schemeClr val="tx2"/>
            </a:solidFill>
          </a:ln>
        </p:spPr>
      </p:pic>
      <p:pic>
        <p:nvPicPr>
          <p:cNvPr id="24" name="Picture 2">
            <a:extLst>
              <a:ext uri="{FF2B5EF4-FFF2-40B4-BE49-F238E27FC236}">
                <a16:creationId xmlns:a16="http://schemas.microsoft.com/office/drawing/2014/main" id="{B88989DA-1A78-48C8-8980-AF35E96D1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206" y="475009"/>
            <a:ext cx="4687888"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C11EB220-1958-49EB-B7EC-82375A2244F6}"/>
              </a:ext>
            </a:extLst>
          </p:cNvPr>
          <p:cNvSpPr/>
          <p:nvPr/>
        </p:nvSpPr>
        <p:spPr bwMode="auto">
          <a:xfrm>
            <a:off x="8441057" y="2023638"/>
            <a:ext cx="700174" cy="776572"/>
          </a:xfrm>
          <a:prstGeom prst="rect">
            <a:avLst/>
          </a:prstGeom>
          <a:noFill/>
          <a:ln w="19050" cap="flat" cmpd="sng" algn="ctr">
            <a:solidFill>
              <a:schemeClr val="accent1">
                <a:lumMod val="50000"/>
              </a:schemeClr>
            </a:solidFill>
            <a:prstDash val="solid"/>
            <a:round/>
            <a:headEnd type="none" w="med" len="med"/>
            <a:tailEnd type="none" w="med" len="med"/>
          </a:ln>
          <a:effectLst/>
        </p:spPr>
        <p:txBody>
          <a:bodyPr/>
          <a:lstStyle/>
          <a:p>
            <a:pPr algn="r" rtl="1" eaLnBrk="1" hangingPunct="1">
              <a:defRPr/>
            </a:pPr>
            <a:endParaRPr lang="en-US">
              <a:solidFill>
                <a:srgbClr val="006BBC"/>
              </a:solidFill>
              <a:latin typeface="Arial" charset="0"/>
              <a:cs typeface="Arial" charset="0"/>
            </a:endParaRPr>
          </a:p>
        </p:txBody>
      </p:sp>
      <p:sp>
        <p:nvSpPr>
          <p:cNvPr id="26" name="Rectangle 5">
            <a:extLst>
              <a:ext uri="{FF2B5EF4-FFF2-40B4-BE49-F238E27FC236}">
                <a16:creationId xmlns:a16="http://schemas.microsoft.com/office/drawing/2014/main" id="{B85F5512-4CFD-473A-BED2-40CC5A230D7B}"/>
              </a:ext>
            </a:extLst>
          </p:cNvPr>
          <p:cNvSpPr>
            <a:spLocks noChangeArrowheads="1"/>
          </p:cNvSpPr>
          <p:nvPr/>
        </p:nvSpPr>
        <p:spPr bwMode="auto">
          <a:xfrm>
            <a:off x="10237720" y="2878851"/>
            <a:ext cx="792163" cy="356757"/>
          </a:xfrm>
          <a:prstGeom prst="rect">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
        <p:nvSpPr>
          <p:cNvPr id="27" name="Rectangle 26">
            <a:extLst>
              <a:ext uri="{FF2B5EF4-FFF2-40B4-BE49-F238E27FC236}">
                <a16:creationId xmlns:a16="http://schemas.microsoft.com/office/drawing/2014/main" id="{4E991D3B-3002-4CD2-AD0B-8481EA4BCFC3}"/>
              </a:ext>
            </a:extLst>
          </p:cNvPr>
          <p:cNvSpPr/>
          <p:nvPr/>
        </p:nvSpPr>
        <p:spPr>
          <a:xfrm>
            <a:off x="0" y="5729469"/>
            <a:ext cx="5324354" cy="544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a:extLst>
              <a:ext uri="{FF2B5EF4-FFF2-40B4-BE49-F238E27FC236}">
                <a16:creationId xmlns:a16="http://schemas.microsoft.com/office/drawing/2014/main" id="{2419C494-8AE8-4C88-B62B-C102FE2D5777}"/>
              </a:ext>
            </a:extLst>
          </p:cNvPr>
          <p:cNvSpPr>
            <a:spLocks noChangeArrowheads="1"/>
          </p:cNvSpPr>
          <p:nvPr/>
        </p:nvSpPr>
        <p:spPr bwMode="auto">
          <a:xfrm>
            <a:off x="8441057" y="1187645"/>
            <a:ext cx="792163" cy="776572"/>
          </a:xfrm>
          <a:prstGeom prst="rect">
            <a:avLst/>
          </a:prstGeom>
          <a:noFill/>
          <a:ln w="158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Tree>
    <p:extLst>
      <p:ext uri="{BB962C8B-B14F-4D97-AF65-F5344CB8AC3E}">
        <p14:creationId xmlns:p14="http://schemas.microsoft.com/office/powerpoint/2010/main" val="20896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0D132-B7D1-4667-ADE6-3BF4961485A2}"/>
              </a:ext>
            </a:extLst>
          </p:cNvPr>
          <p:cNvSpPr>
            <a:spLocks noGrp="1"/>
          </p:cNvSpPr>
          <p:nvPr>
            <p:ph idx="1"/>
          </p:nvPr>
        </p:nvSpPr>
        <p:spPr>
          <a:xfrm>
            <a:off x="428120" y="444643"/>
            <a:ext cx="11160000" cy="4680000"/>
          </a:xfrm>
        </p:spPr>
        <p:txBody>
          <a:bodyPr/>
          <a:lstStyle/>
          <a:p>
            <a:pPr marL="0" indent="0">
              <a:buNone/>
            </a:pPr>
            <a:r>
              <a:rPr lang="he-IL" altLang="en-US" b="1" dirty="0">
                <a:solidFill>
                  <a:srgbClr val="0070C0"/>
                </a:solidFill>
                <a:ea typeface="MS PGothic" panose="020B0600070205080204" pitchFamily="34" charset="-128"/>
              </a:rPr>
              <a:t>שאלה 4:</a:t>
            </a:r>
            <a:endParaRPr lang="en-US" altLang="en-US" b="1" dirty="0">
              <a:solidFill>
                <a:srgbClr val="0070C0"/>
              </a:solidFill>
              <a:ea typeface="MS PGothic" panose="020B0600070205080204" pitchFamily="34" charset="-128"/>
            </a:endParaRPr>
          </a:p>
          <a:p>
            <a:pPr marL="0" indent="0">
              <a:buNone/>
            </a:pPr>
            <a:r>
              <a:rPr lang="he-IL" altLang="en-US" dirty="0">
                <a:ea typeface="MS PGothic" panose="020B0600070205080204" pitchFamily="34" charset="-128"/>
              </a:rPr>
              <a:t>מהי הסיבה לכך שמוטציה שקטה אינה יוצרת שינוי במבנה החלבון ?</a:t>
            </a:r>
          </a:p>
          <a:p>
            <a:pPr marL="0" indent="0">
              <a:buNone/>
            </a:pPr>
            <a:r>
              <a:rPr lang="he-IL" altLang="en-US" dirty="0">
                <a:ea typeface="MS PGothic" panose="020B0600070205080204" pitchFamily="34" charset="-128"/>
              </a:rPr>
              <a:t>א. מוטציה שקטה אינה יוצרת שינוי במסגרת הקריאה</a:t>
            </a:r>
          </a:p>
          <a:p>
            <a:pPr marL="0" indent="0">
              <a:buNone/>
            </a:pPr>
            <a:r>
              <a:rPr lang="he-IL" altLang="en-US" dirty="0">
                <a:ea typeface="MS PGothic" panose="020B0600070205080204" pitchFamily="34" charset="-128"/>
              </a:rPr>
              <a:t>ב. מוטציה שקטה גורמת להחלפת חומצה אמינית אחת באחרת</a:t>
            </a:r>
          </a:p>
          <a:p>
            <a:pPr marL="0" indent="0">
              <a:buNone/>
            </a:pPr>
            <a:r>
              <a:rPr lang="he-IL" altLang="en-US" dirty="0">
                <a:ea typeface="MS PGothic" panose="020B0600070205080204" pitchFamily="34" charset="-128"/>
              </a:rPr>
              <a:t>ג. מספר קודונים מקודדים לאותה חומצה אמינית</a:t>
            </a:r>
          </a:p>
          <a:p>
            <a:pPr marL="0" indent="0">
              <a:buNone/>
            </a:pPr>
            <a:r>
              <a:rPr lang="he-IL" dirty="0">
                <a:ea typeface="MS PGothic" panose="020B0600070205080204" pitchFamily="34" charset="-128"/>
              </a:rPr>
              <a:t>ד. חומצה אמינית מתחלפת בחומצה אמינית דומה</a:t>
            </a:r>
            <a:endParaRPr lang="en-US" dirty="0"/>
          </a:p>
        </p:txBody>
      </p:sp>
      <p:sp>
        <p:nvSpPr>
          <p:cNvPr id="4" name="Rectangle 3">
            <a:extLst>
              <a:ext uri="{FF2B5EF4-FFF2-40B4-BE49-F238E27FC236}">
                <a16:creationId xmlns:a16="http://schemas.microsoft.com/office/drawing/2014/main" id="{1AD647E4-E810-4D12-8A99-5BA8CB9A4D70}"/>
              </a:ext>
            </a:extLst>
          </p:cNvPr>
          <p:cNvSpPr/>
          <p:nvPr/>
        </p:nvSpPr>
        <p:spPr>
          <a:xfrm>
            <a:off x="4963883" y="3026230"/>
            <a:ext cx="6743979" cy="541592"/>
          </a:xfrm>
          <a:prstGeom prst="rect">
            <a:avLst/>
          </a:prstGeom>
          <a:noFill/>
          <a:ln w="38100">
            <a:solidFill>
              <a:srgbClr val="BDE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4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E36F4-58AF-4C65-B836-DE621A720B1D}"/>
              </a:ext>
            </a:extLst>
          </p:cNvPr>
          <p:cNvSpPr>
            <a:spLocks noGrp="1"/>
          </p:cNvSpPr>
          <p:nvPr>
            <p:ph idx="1"/>
          </p:nvPr>
        </p:nvSpPr>
        <p:spPr>
          <a:xfrm>
            <a:off x="980387" y="31347"/>
            <a:ext cx="10591124" cy="2009356"/>
          </a:xfrm>
        </p:spPr>
        <p:txBody>
          <a:bodyPr>
            <a:normAutofit/>
          </a:bodyPr>
          <a:lstStyle/>
          <a:p>
            <a:pPr marL="0" indent="0">
              <a:buNone/>
            </a:pPr>
            <a:r>
              <a:rPr lang="he-IL" altLang="en-US" sz="2100" b="1" dirty="0">
                <a:solidFill>
                  <a:srgbClr val="0070C0"/>
                </a:solidFill>
                <a:ea typeface="MS PGothic" panose="020B0600070205080204" pitchFamily="34" charset="-128"/>
              </a:rPr>
              <a:t>שאלה 5:</a:t>
            </a:r>
          </a:p>
          <a:p>
            <a:pPr marL="0" indent="0">
              <a:buNone/>
            </a:pPr>
            <a:r>
              <a:rPr lang="he-IL" altLang="en-US" sz="2100" dirty="0">
                <a:ea typeface="MS PGothic" panose="020B0600070205080204" pitchFamily="34" charset="-128"/>
              </a:rPr>
              <a:t>כיצד יתכן כי מוטצית החלפה נקודתית יכולה לגרום לשינוי מהותי במבנה החלבון כמו במחלה אנמיה חרמשית?</a:t>
            </a:r>
            <a:endParaRPr lang="en-US" altLang="en-US" sz="2100" dirty="0">
              <a:ea typeface="MS PGothic" panose="020B0600070205080204" pitchFamily="34" charset="-128"/>
            </a:endParaRPr>
          </a:p>
          <a:p>
            <a:endParaRPr lang="en-US" sz="2100" dirty="0"/>
          </a:p>
        </p:txBody>
      </p:sp>
      <p:sp>
        <p:nvSpPr>
          <p:cNvPr id="4" name="Content Placeholder 2">
            <a:extLst>
              <a:ext uri="{FF2B5EF4-FFF2-40B4-BE49-F238E27FC236}">
                <a16:creationId xmlns:a16="http://schemas.microsoft.com/office/drawing/2014/main" id="{EC1BD8FC-BD2B-4903-9C89-1C37F18A82F8}"/>
              </a:ext>
            </a:extLst>
          </p:cNvPr>
          <p:cNvSpPr txBox="1">
            <a:spLocks/>
          </p:cNvSpPr>
          <p:nvPr/>
        </p:nvSpPr>
        <p:spPr>
          <a:xfrm>
            <a:off x="283030" y="1594324"/>
            <a:ext cx="11266710" cy="3321006"/>
          </a:xfrm>
          <a:prstGeom prst="rect">
            <a:avLst/>
          </a:prstGeom>
        </p:spPr>
        <p:txBody>
          <a:bodyPr vert="horz" lIns="91440" tIns="45720" rIns="91440" bIns="45720" rtlCol="1">
            <a:noAutofit/>
          </a:bodyPr>
          <a:lstStyle>
            <a:lvl1pPr marL="342900" indent="-342900" algn="r" defTabSz="914400" rtl="1" eaLnBrk="1" latinLnBrk="0" hangingPunct="1">
              <a:lnSpc>
                <a:spcPct val="150000"/>
              </a:lnSpc>
              <a:spcBef>
                <a:spcPts val="0"/>
              </a:spcBef>
              <a:spcAft>
                <a:spcPts val="600"/>
              </a:spcAft>
              <a:buFont typeface="Arial" pitchFamily="34" charset="0"/>
              <a:buChar char="•"/>
              <a:defRPr sz="2400" kern="1200">
                <a:solidFill>
                  <a:srgbClr val="002060"/>
                </a:solidFill>
                <a:latin typeface="Varela Round" pitchFamily="2" charset="-79"/>
                <a:ea typeface="+mn-ea"/>
                <a:cs typeface="Varela Round" pitchFamily="2" charset="-79"/>
              </a:defRPr>
            </a:lvl1pPr>
            <a:lvl2pPr marL="742950" indent="-285750" algn="r" defTabSz="914400" rtl="1" eaLnBrk="1" latinLnBrk="0" hangingPunct="1">
              <a:lnSpc>
                <a:spcPct val="150000"/>
              </a:lnSpc>
              <a:spcBef>
                <a:spcPts val="0"/>
              </a:spcBef>
              <a:spcAft>
                <a:spcPts val="600"/>
              </a:spcAft>
              <a:buFont typeface="Arial" pitchFamily="34" charset="0"/>
              <a:buChar char="–"/>
              <a:defRPr sz="2400" kern="1200">
                <a:solidFill>
                  <a:srgbClr val="002060"/>
                </a:solidFill>
                <a:latin typeface="Varela Round" pitchFamily="2" charset="-79"/>
                <a:ea typeface="+mn-ea"/>
                <a:cs typeface="Varela Round" pitchFamily="2" charset="-79"/>
              </a:defRPr>
            </a:lvl2pPr>
            <a:lvl3pPr marL="1143000" indent="-228600" algn="r" defTabSz="914400" rtl="1" eaLnBrk="1" latinLnBrk="0" hangingPunct="1">
              <a:lnSpc>
                <a:spcPct val="150000"/>
              </a:lnSpc>
              <a:spcBef>
                <a:spcPct val="20000"/>
              </a:spcBef>
              <a:buFont typeface="Arial" pitchFamily="34" charset="0"/>
              <a:buChar char="•"/>
              <a:defRPr sz="2400" kern="1200">
                <a:solidFill>
                  <a:srgbClr val="002060"/>
                </a:solidFill>
                <a:latin typeface="Varela Round" pitchFamily="2" charset="-79"/>
                <a:ea typeface="+mn-ea"/>
                <a:cs typeface="Varela Round" pitchFamily="2" charset="-79"/>
              </a:defRPr>
            </a:lvl3pPr>
            <a:lvl4pPr marL="1600200" indent="-228600" algn="r" defTabSz="914400" rtl="1" eaLnBrk="1" latinLnBrk="0" hangingPunct="1">
              <a:lnSpc>
                <a:spcPct val="150000"/>
              </a:lnSpc>
              <a:spcBef>
                <a:spcPct val="20000"/>
              </a:spcBef>
              <a:buFont typeface="Arial" pitchFamily="34" charset="0"/>
              <a:buChar char="–"/>
              <a:defRPr sz="2000" kern="1200">
                <a:solidFill>
                  <a:srgbClr val="002060"/>
                </a:solidFill>
                <a:latin typeface="Varela Round" pitchFamily="2" charset="-79"/>
                <a:ea typeface="+mn-ea"/>
                <a:cs typeface="Varela Round" pitchFamily="2" charset="-79"/>
              </a:defRPr>
            </a:lvl4pPr>
            <a:lvl5pPr marL="2057400" indent="-228600" algn="r" defTabSz="914400" rtl="1" eaLnBrk="1" latinLnBrk="0" hangingPunct="1">
              <a:lnSpc>
                <a:spcPct val="150000"/>
              </a:lnSpc>
              <a:spcBef>
                <a:spcPct val="20000"/>
              </a:spcBef>
              <a:buFont typeface="Arial" pitchFamily="34" charset="0"/>
              <a:buChar char="»"/>
              <a:defRPr sz="2000" kern="1200">
                <a:solidFill>
                  <a:srgbClr val="002060"/>
                </a:solidFill>
                <a:latin typeface="Varela Round" pitchFamily="2" charset="-79"/>
                <a:ea typeface="+mn-ea"/>
                <a:cs typeface="Varela Round"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e-IL" altLang="en-US" sz="2100" b="1" dirty="0">
                <a:solidFill>
                  <a:srgbClr val="0070C0"/>
                </a:solidFill>
                <a:ea typeface="MS PGothic" panose="020B0600070205080204" pitchFamily="34" charset="-128"/>
              </a:rPr>
              <a:t>תשובה:</a:t>
            </a:r>
          </a:p>
          <a:p>
            <a:pPr marL="0" indent="0">
              <a:buFont typeface="Arial" pitchFamily="34" charset="0"/>
              <a:buNone/>
            </a:pPr>
            <a:r>
              <a:rPr lang="he-IL" altLang="en-US" sz="2100" dirty="0">
                <a:ea typeface="MS PGothic" panose="020B0600070205080204" pitchFamily="34" charset="-128"/>
              </a:rPr>
              <a:t> על מנת שמוטציה נקודתית של החלפת נוקלאוטיד תגרום לשינוי מהותי במבנה החלבון, הקודון שנוצר בעקבות החלפת נוקלאוטיד אחד באחר מוביל להחלפת חומצה אמינית בעל אופי כימי מסויים לחומצה אמינית בעלת אופי כימי אחר לגמרי, וכתוצאה מכך מתרחש  שינוי בכוחות המשיכה והדחיה בין השיירים של החומצות האמיניות בחלבון,  שיפגע במבנה המרחבי הפעיל של החלבון.</a:t>
            </a:r>
            <a:br>
              <a:rPr lang="en-US" altLang="en-US" sz="2100" dirty="0">
                <a:ea typeface="MS PGothic" panose="020B0600070205080204" pitchFamily="34" charset="-128"/>
              </a:rPr>
            </a:br>
            <a:endParaRPr lang="en-US" sz="2100" dirty="0"/>
          </a:p>
        </p:txBody>
      </p:sp>
    </p:spTree>
    <p:extLst>
      <p:ext uri="{BB962C8B-B14F-4D97-AF65-F5344CB8AC3E}">
        <p14:creationId xmlns:p14="http://schemas.microsoft.com/office/powerpoint/2010/main" val="132269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8" name="מציין מיקום תוכן 7"/>
          <p:cNvSpPr>
            <a:spLocks noGrp="1"/>
          </p:cNvSpPr>
          <p:nvPr>
            <p:ph sz="quarter" idx="4"/>
          </p:nvPr>
        </p:nvSpPr>
        <p:spPr>
          <a:xfrm>
            <a:off x="1484034" y="963363"/>
            <a:ext cx="9000000" cy="4152517"/>
          </a:xfrm>
        </p:spPr>
        <p:txBody>
          <a:bodyPr>
            <a:normAutofit fontScale="92500" lnSpcReduction="20000"/>
          </a:bodyPr>
          <a:lstStyle/>
          <a:p>
            <a:pPr>
              <a:lnSpc>
                <a:spcPct val="200000"/>
              </a:lnSpc>
            </a:pPr>
            <a:r>
              <a:rPr lang="he-IL" dirty="0"/>
              <a:t>הגדרה רחבה של המושג: "מוטציה"</a:t>
            </a:r>
          </a:p>
          <a:p>
            <a:pPr>
              <a:lnSpc>
                <a:spcPct val="200000"/>
              </a:lnSpc>
            </a:pPr>
            <a:r>
              <a:rPr lang="he-IL" dirty="0"/>
              <a:t>הסיבות ליצירת מוטציות</a:t>
            </a:r>
          </a:p>
          <a:p>
            <a:pPr>
              <a:lnSpc>
                <a:spcPct val="200000"/>
              </a:lnSpc>
            </a:pPr>
            <a:r>
              <a:rPr lang="he-IL" dirty="0"/>
              <a:t>סוגי מוטציות והשלכותיהן: </a:t>
            </a:r>
          </a:p>
          <a:p>
            <a:pPr lvl="1">
              <a:lnSpc>
                <a:spcPct val="200000"/>
              </a:lnSpc>
            </a:pPr>
            <a:r>
              <a:rPr lang="he-IL" dirty="0"/>
              <a:t>נקודתית: החלפה, השמטה והוספה</a:t>
            </a:r>
          </a:p>
          <a:p>
            <a:pPr lvl="1">
              <a:lnSpc>
                <a:spcPct val="200000"/>
              </a:lnSpc>
            </a:pPr>
            <a:r>
              <a:rPr lang="he-IL" dirty="0"/>
              <a:t>שינוי מבנה הכרומוזום</a:t>
            </a:r>
          </a:p>
          <a:p>
            <a:pPr>
              <a:lnSpc>
                <a:spcPct val="200000"/>
              </a:lnSpc>
            </a:pPr>
            <a:r>
              <a:rPr lang="he-IL" dirty="0"/>
              <a:t>תירגול</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E481-94ED-470B-8FF7-E69E523DB9CF}"/>
              </a:ext>
            </a:extLst>
          </p:cNvPr>
          <p:cNvSpPr>
            <a:spLocks noGrp="1"/>
          </p:cNvSpPr>
          <p:nvPr>
            <p:ph type="title"/>
          </p:nvPr>
        </p:nvSpPr>
        <p:spPr/>
        <p:txBody>
          <a:bodyPr/>
          <a:lstStyle/>
          <a:p>
            <a:r>
              <a:rPr lang="he-IL" dirty="0"/>
              <a:t> המשך בנושא הבא....</a:t>
            </a:r>
            <a:endParaRPr lang="en-US" dirty="0"/>
          </a:p>
        </p:txBody>
      </p:sp>
      <p:pic>
        <p:nvPicPr>
          <p:cNvPr id="4" name="Picture 3" descr="A close up of a device&#10;&#10;Description automatically generated">
            <a:extLst>
              <a:ext uri="{FF2B5EF4-FFF2-40B4-BE49-F238E27FC236}">
                <a16:creationId xmlns:a16="http://schemas.microsoft.com/office/drawing/2014/main" id="{E1D557E4-71B6-45D8-9D97-8252A7FBE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985" y="1189446"/>
            <a:ext cx="5043023" cy="4479107"/>
          </a:xfrm>
          <a:prstGeom prst="rect">
            <a:avLst/>
          </a:prstGeom>
        </p:spPr>
      </p:pic>
      <p:sp>
        <p:nvSpPr>
          <p:cNvPr id="5" name="Rectangle 4">
            <a:extLst>
              <a:ext uri="{FF2B5EF4-FFF2-40B4-BE49-F238E27FC236}">
                <a16:creationId xmlns:a16="http://schemas.microsoft.com/office/drawing/2014/main" id="{2CE7C715-72FC-4649-A7B7-56391C7607B6}"/>
              </a:ext>
            </a:extLst>
          </p:cNvPr>
          <p:cNvSpPr/>
          <p:nvPr/>
        </p:nvSpPr>
        <p:spPr>
          <a:xfrm>
            <a:off x="3694707" y="6490181"/>
            <a:ext cx="3482172" cy="307777"/>
          </a:xfrm>
          <a:prstGeom prst="rect">
            <a:avLst/>
          </a:prstGeom>
        </p:spPr>
        <p:txBody>
          <a:bodyPr wrap="none">
            <a:spAutoFit/>
          </a:bodyPr>
          <a:lstStyle/>
          <a:p>
            <a:r>
              <a:rPr lang="en-US" sz="1400" dirty="0"/>
              <a:t>http://snip.ly/hf8p#http://www.freepik.com/</a:t>
            </a:r>
          </a:p>
        </p:txBody>
      </p:sp>
    </p:spTree>
    <p:extLst>
      <p:ext uri="{BB962C8B-B14F-4D97-AF65-F5344CB8AC3E}">
        <p14:creationId xmlns:p14="http://schemas.microsoft.com/office/powerpoint/2010/main" val="258149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1">
            <a:extLst>
              <a:ext uri="{FF2B5EF4-FFF2-40B4-BE49-F238E27FC236}">
                <a16:creationId xmlns:a16="http://schemas.microsoft.com/office/drawing/2014/main" id="{088E8FD8-5FA5-4CCF-A734-22B2D21D119C}"/>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8" name="תיבת טקסט 3">
            <a:extLst>
              <a:ext uri="{FF2B5EF4-FFF2-40B4-BE49-F238E27FC236}">
                <a16:creationId xmlns:a16="http://schemas.microsoft.com/office/drawing/2014/main" id="{CCCC738A-12F7-404A-BD3F-716FAB0FF8FA}"/>
              </a:ext>
            </a:extLst>
          </p:cNvPr>
          <p:cNvSpPr txBox="1"/>
          <p:nvPr/>
        </p:nvSpPr>
        <p:spPr>
          <a:xfrm>
            <a:off x="647340" y="3016112"/>
            <a:ext cx="11174412" cy="2257541"/>
          </a:xfrm>
          <a:prstGeom prst="rect">
            <a:avLst/>
          </a:prstGeom>
          <a:noFill/>
        </p:spPr>
        <p:txBody>
          <a:bodyPr wrap="square" rtlCol="1">
            <a:spAutoFit/>
          </a:bodyPr>
          <a:lstStyle/>
          <a:p>
            <a:pPr marL="895350">
              <a:lnSpc>
                <a:spcPct val="150000"/>
              </a:lnSpc>
            </a:pPr>
            <a:r>
              <a:rPr lang="he-IL" sz="24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400" dirty="0">
                <a:solidFill>
                  <a:srgbClr val="192A72"/>
                </a:solidFill>
                <a:latin typeface="Varela Round" panose="00000500000000000000" pitchFamily="2" charset="-79"/>
                <a:cs typeface="Varela Round" panose="00000500000000000000" pitchFamily="2" charset="-79"/>
              </a:rPr>
              <a:t>rights@education.gov.il</a:t>
            </a:r>
            <a:endParaRPr lang="he-IL" sz="2400" dirty="0">
              <a:solidFill>
                <a:srgbClr val="192A72"/>
              </a:solidFill>
              <a:latin typeface="Varela Round" panose="00000500000000000000" pitchFamily="2" charset="-79"/>
              <a:cs typeface="Varela Round" panose="00000500000000000000" pitchFamily="2" charset="-79"/>
            </a:endParaRPr>
          </a:p>
        </p:txBody>
      </p:sp>
      <p:sp>
        <p:nvSpPr>
          <p:cNvPr id="9" name="מלבן 4">
            <a:extLst>
              <a:ext uri="{FF2B5EF4-FFF2-40B4-BE49-F238E27FC236}">
                <a16:creationId xmlns:a16="http://schemas.microsoft.com/office/drawing/2014/main" id="{1CDF0424-6890-4CF2-948D-163FBD23290D}"/>
              </a:ext>
            </a:extLst>
          </p:cNvPr>
          <p:cNvSpPr/>
          <p:nvPr/>
        </p:nvSpPr>
        <p:spPr>
          <a:xfrm>
            <a:off x="795" y="1838476"/>
            <a:ext cx="12190412" cy="679481"/>
          </a:xfrm>
          <a:prstGeom prst="rect">
            <a:avLst/>
          </a:prstGeom>
        </p:spPr>
        <p:txBody>
          <a:bodyPr wrap="square">
            <a:spAutoFit/>
          </a:bodyPr>
          <a:lstStyle/>
          <a:p>
            <a:pPr algn="ctr">
              <a:lnSpc>
                <a:spcPct val="150000"/>
              </a:lnSpc>
            </a:pPr>
            <a:r>
              <a:rPr lang="he-IL" sz="28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extLst>
      <p:ext uri="{BB962C8B-B14F-4D97-AF65-F5344CB8AC3E}">
        <p14:creationId xmlns:p14="http://schemas.microsoft.com/office/powerpoint/2010/main" val="256753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38940" y="2169000"/>
            <a:ext cx="10871177" cy="1260000"/>
          </a:xfrm>
        </p:spPr>
        <p:txBody>
          <a:bodyPr/>
          <a:lstStyle/>
          <a:p>
            <a:r>
              <a:rPr lang="he-IL" dirty="0">
                <a:solidFill>
                  <a:srgbClr val="192A72"/>
                </a:solidFill>
              </a:rPr>
              <a:t>מוטציה</a:t>
            </a:r>
          </a:p>
        </p:txBody>
      </p:sp>
      <p:pic>
        <p:nvPicPr>
          <p:cNvPr id="6" name="Picture 5" descr="A picture containing drawing&#10;&#10;Description automatically generated">
            <a:extLst>
              <a:ext uri="{FF2B5EF4-FFF2-40B4-BE49-F238E27FC236}">
                <a16:creationId xmlns:a16="http://schemas.microsoft.com/office/drawing/2014/main" id="{98203537-C5DC-4B33-BDBF-1A0247C45C8F}"/>
              </a:ext>
            </a:extLst>
          </p:cNvPr>
          <p:cNvPicPr>
            <a:picLocks noChangeAspect="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rot="16200000">
            <a:off x="446315" y="4148208"/>
            <a:ext cx="2464827" cy="29547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sz="4400" dirty="0"/>
              <a:t>מוטציה מהי?</a:t>
            </a:r>
          </a:p>
        </p:txBody>
      </p:sp>
      <p:sp>
        <p:nvSpPr>
          <p:cNvPr id="11" name="מציין מיקום תוכן 10"/>
          <p:cNvSpPr>
            <a:spLocks noGrp="1"/>
          </p:cNvSpPr>
          <p:nvPr>
            <p:ph sz="quarter" idx="4"/>
          </p:nvPr>
        </p:nvSpPr>
        <p:spPr>
          <a:xfrm>
            <a:off x="1295600" y="1089538"/>
            <a:ext cx="9000000" cy="4152517"/>
          </a:xfrm>
        </p:spPr>
        <p:txBody>
          <a:bodyPr>
            <a:normAutofit/>
          </a:bodyPr>
          <a:lstStyle/>
          <a:p>
            <a:pPr marL="0" indent="0">
              <a:lnSpc>
                <a:spcPct val="150000"/>
              </a:lnSpc>
              <a:buNone/>
            </a:pPr>
            <a:r>
              <a:rPr lang="he-IL" altLang="he-IL" sz="2800" b="1" u="sng" dirty="0"/>
              <a:t>מוטציה </a:t>
            </a:r>
            <a:r>
              <a:rPr lang="he-IL" altLang="he-IL" sz="2800" b="1" dirty="0"/>
              <a:t> היא </a:t>
            </a:r>
            <a:r>
              <a:rPr lang="he-IL" altLang="he-IL" sz="2800" b="1" u="sng" dirty="0"/>
              <a:t>שינוי</a:t>
            </a:r>
            <a:r>
              <a:rPr lang="he-IL" altLang="he-IL" sz="2800" b="1" dirty="0"/>
              <a:t> </a:t>
            </a:r>
            <a:r>
              <a:rPr lang="he-IL" altLang="he-IL" sz="2800" b="1" u="sng" dirty="0"/>
              <a:t>ברצף</a:t>
            </a:r>
            <a:r>
              <a:rPr lang="he-IL" altLang="he-IL" sz="2800" b="1" dirty="0"/>
              <a:t> הנוקלאוטידים בחומצות הגרעין  </a:t>
            </a:r>
            <a:r>
              <a:rPr lang="en-US" altLang="he-IL" sz="2800" b="1" dirty="0"/>
              <a:t>DNA</a:t>
            </a:r>
            <a:r>
              <a:rPr lang="he-IL" altLang="he-IL" sz="2800" b="1" dirty="0"/>
              <a:t> או </a:t>
            </a:r>
            <a:r>
              <a:rPr lang="en-US" altLang="he-IL" sz="2800" b="1" dirty="0"/>
              <a:t>RNA</a:t>
            </a:r>
            <a:r>
              <a:rPr lang="he-IL" altLang="he-IL" sz="2800" b="1" dirty="0"/>
              <a:t>, אשר </a:t>
            </a:r>
            <a:r>
              <a:rPr lang="he-IL" altLang="he-IL" sz="2800" b="1" u="sng" dirty="0"/>
              <a:t>עשויי</a:t>
            </a:r>
            <a:r>
              <a:rPr lang="he-IL" altLang="he-IL" sz="2800" b="1" dirty="0"/>
              <a:t> לגרום לשינוי </a:t>
            </a:r>
            <a:r>
              <a:rPr lang="he-IL" altLang="he-IL" sz="2800" b="1" u="sng" dirty="0"/>
              <a:t>במבנה של חלבון </a:t>
            </a:r>
            <a:r>
              <a:rPr lang="he-IL" altLang="he-IL" sz="2800" b="1" dirty="0"/>
              <a:t>ובעקבותיו לשינוי </a:t>
            </a:r>
            <a:r>
              <a:rPr lang="he-IL" altLang="he-IL" sz="2800" b="1" u="sng" dirty="0"/>
              <a:t>בתכונות</a:t>
            </a:r>
            <a:r>
              <a:rPr lang="he-IL" altLang="he-IL" sz="2800" b="1" dirty="0"/>
              <a:t> התא והאורגניזם </a:t>
            </a:r>
          </a:p>
          <a:p>
            <a:pPr>
              <a:lnSpc>
                <a:spcPct val="150000"/>
              </a:lnSpc>
            </a:pPr>
            <a:endParaRPr lang="en-US" altLang="he-IL" sz="2800" b="1" dirty="0"/>
          </a:p>
          <a:p>
            <a:pPr>
              <a:lnSpc>
                <a:spcPct val="150000"/>
              </a:lnSpc>
            </a:pPr>
            <a:endParaRPr lang="he-IL" sz="2800" dirty="0"/>
          </a:p>
        </p:txBody>
      </p:sp>
    </p:spTree>
    <p:extLst>
      <p:ext uri="{BB962C8B-B14F-4D97-AF65-F5344CB8AC3E}">
        <p14:creationId xmlns:p14="http://schemas.microsoft.com/office/powerpoint/2010/main" val="335106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לבקנות">
            <a:extLst>
              <a:ext uri="{FF2B5EF4-FFF2-40B4-BE49-F238E27FC236}">
                <a16:creationId xmlns:a16="http://schemas.microsoft.com/office/drawing/2014/main" id="{E6F48DFC-07DC-49CF-8FC8-328DB5E738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8380" y="96045"/>
            <a:ext cx="2712624"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לבקנות">
            <a:extLst>
              <a:ext uri="{FF2B5EF4-FFF2-40B4-BE49-F238E27FC236}">
                <a16:creationId xmlns:a16="http://schemas.microsoft.com/office/drawing/2014/main" id="{A20CB8DD-B09F-4B16-AE5E-F699A7E3C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233"/>
          <a:stretch>
            <a:fillRect/>
          </a:stretch>
        </p:blipFill>
        <p:spPr bwMode="auto">
          <a:xfrm>
            <a:off x="2836741" y="96045"/>
            <a:ext cx="30956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לבקנות">
            <a:extLst>
              <a:ext uri="{FF2B5EF4-FFF2-40B4-BE49-F238E27FC236}">
                <a16:creationId xmlns:a16="http://schemas.microsoft.com/office/drawing/2014/main" id="{F97F0DB0-F50B-463A-8500-C3CDB9E1B3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1736" y="2232705"/>
            <a:ext cx="226107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לבקנות">
            <a:extLst>
              <a:ext uri="{FF2B5EF4-FFF2-40B4-BE49-F238E27FC236}">
                <a16:creationId xmlns:a16="http://schemas.microsoft.com/office/drawing/2014/main" id="{A4F12F28-8152-4F9B-8797-06F3E5D2B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9850"/>
          <a:stretch>
            <a:fillRect/>
          </a:stretch>
        </p:blipFill>
        <p:spPr bwMode="auto">
          <a:xfrm>
            <a:off x="3590017" y="2232705"/>
            <a:ext cx="3015746" cy="21605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11" descr="לבקנות">
            <a:extLst>
              <a:ext uri="{FF2B5EF4-FFF2-40B4-BE49-F238E27FC236}">
                <a16:creationId xmlns:a16="http://schemas.microsoft.com/office/drawing/2014/main" id="{9720BE60-258E-49AA-95E5-CF83BD8823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250" y="101601"/>
            <a:ext cx="251936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לבקנות">
            <a:extLst>
              <a:ext uri="{FF2B5EF4-FFF2-40B4-BE49-F238E27FC236}">
                <a16:creationId xmlns:a16="http://schemas.microsoft.com/office/drawing/2014/main" id="{1D727753-E27A-4F9D-AE32-1E9652D797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4606" y="4489451"/>
            <a:ext cx="277891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לבקנות">
            <a:extLst>
              <a:ext uri="{FF2B5EF4-FFF2-40B4-BE49-F238E27FC236}">
                <a16:creationId xmlns:a16="http://schemas.microsoft.com/office/drawing/2014/main" id="{E2883A93-8473-4AA7-A0A8-6EDB40C550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250" y="2232705"/>
            <a:ext cx="32591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לבקנות">
            <a:extLst>
              <a:ext uri="{FF2B5EF4-FFF2-40B4-BE49-F238E27FC236}">
                <a16:creationId xmlns:a16="http://schemas.microsoft.com/office/drawing/2014/main" id="{DE456AE9-8FD2-4A90-90D8-9275D6DC1B0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384" b="19643"/>
          <a:stretch/>
        </p:blipFill>
        <p:spPr bwMode="auto">
          <a:xfrm>
            <a:off x="6054204" y="4496364"/>
            <a:ext cx="2407899"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לבקנות">
            <a:extLst>
              <a:ext uri="{FF2B5EF4-FFF2-40B4-BE49-F238E27FC236}">
                <a16:creationId xmlns:a16="http://schemas.microsoft.com/office/drawing/2014/main" id="{E4348A59-0562-45E5-98FF-1FD14103323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250" y="4489451"/>
            <a:ext cx="288131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g3734+brothers-albino-tiger-and-bengal-tiger-poster">
            <a:extLst>
              <a:ext uri="{FF2B5EF4-FFF2-40B4-BE49-F238E27FC236}">
                <a16:creationId xmlns:a16="http://schemas.microsoft.com/office/drawing/2014/main" id="{B382BDB6-0CB3-4344-8AE4-0BDB5CFC48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6137" y="141288"/>
            <a:ext cx="2874552" cy="198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כותרת 6">
            <a:extLst>
              <a:ext uri="{FF2B5EF4-FFF2-40B4-BE49-F238E27FC236}">
                <a16:creationId xmlns:a16="http://schemas.microsoft.com/office/drawing/2014/main" id="{A241BEE7-84AE-4130-B909-179B13429D9B}"/>
              </a:ext>
            </a:extLst>
          </p:cNvPr>
          <p:cNvSpPr>
            <a:spLocks noGrp="1"/>
          </p:cNvSpPr>
          <p:nvPr>
            <p:ph type="title"/>
          </p:nvPr>
        </p:nvSpPr>
        <p:spPr>
          <a:xfrm>
            <a:off x="8591783" y="1942978"/>
            <a:ext cx="3165535" cy="2855791"/>
          </a:xfrm>
          <a:ln w="15875">
            <a:noFill/>
          </a:ln>
        </p:spPr>
        <p:txBody>
          <a:bodyPr/>
          <a:lstStyle/>
          <a:p>
            <a:pPr algn="r"/>
            <a:r>
              <a:rPr lang="he-IL" sz="2400" dirty="0"/>
              <a:t>דוגמה</a:t>
            </a:r>
            <a:r>
              <a:rPr lang="he-IL" sz="2400" b="0" dirty="0"/>
              <a:t>:</a:t>
            </a:r>
            <a:br>
              <a:rPr lang="en-US" sz="2400" b="0" dirty="0"/>
            </a:br>
            <a:r>
              <a:rPr lang="he-IL" sz="2400" b="0" dirty="0"/>
              <a:t> מוטציה בגן לאנזים המזרז יצירה של  </a:t>
            </a:r>
            <a:br>
              <a:rPr lang="en-US" sz="2400" b="0" dirty="0"/>
            </a:br>
            <a:r>
              <a:rPr lang="he-IL" sz="2400" b="0" dirty="0"/>
              <a:t>הצבען מלנין </a:t>
            </a:r>
            <a:br>
              <a:rPr lang="en-US" sz="2400" b="0" dirty="0"/>
            </a:br>
            <a:r>
              <a:rPr lang="he-IL" sz="2400" b="0" dirty="0"/>
              <a:t>גורמת לתכונת </a:t>
            </a:r>
            <a:r>
              <a:rPr lang="he-IL" sz="2400" dirty="0"/>
              <a:t>הלבקנות</a:t>
            </a:r>
          </a:p>
        </p:txBody>
      </p:sp>
    </p:spTree>
    <p:extLst>
      <p:ext uri="{BB962C8B-B14F-4D97-AF65-F5344CB8AC3E}">
        <p14:creationId xmlns:p14="http://schemas.microsoft.com/office/powerpoint/2010/main" val="424679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71FEA9-52C0-405D-A5BB-9F8C1A481FF3}"/>
              </a:ext>
            </a:extLst>
          </p:cNvPr>
          <p:cNvSpPr/>
          <p:nvPr/>
        </p:nvSpPr>
        <p:spPr>
          <a:xfrm>
            <a:off x="0" y="5562600"/>
            <a:ext cx="8577943" cy="129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B17CBC15-68FE-48FA-861E-A7A292F641C2}"/>
              </a:ext>
            </a:extLst>
          </p:cNvPr>
          <p:cNvGraphicFramePr/>
          <p:nvPr>
            <p:extLst>
              <p:ext uri="{D42A27DB-BD31-4B8C-83A1-F6EECF244321}">
                <p14:modId xmlns:p14="http://schemas.microsoft.com/office/powerpoint/2010/main" val="1560422962"/>
              </p:ext>
            </p:extLst>
          </p:nvPr>
        </p:nvGraphicFramePr>
        <p:xfrm>
          <a:off x="4908663" y="1661226"/>
          <a:ext cx="6164317"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5052CBC-7FD7-477A-B8A7-9AD3BF626542}"/>
              </a:ext>
            </a:extLst>
          </p:cNvPr>
          <p:cNvSpPr txBox="1"/>
          <p:nvPr/>
        </p:nvSpPr>
        <p:spPr>
          <a:xfrm>
            <a:off x="1866433" y="718474"/>
            <a:ext cx="8718802" cy="769441"/>
          </a:xfrm>
          <a:prstGeom prst="rect">
            <a:avLst/>
          </a:prstGeom>
          <a:noFill/>
        </p:spPr>
        <p:txBody>
          <a:bodyPr wrap="square" rtlCol="0">
            <a:spAutoFit/>
          </a:bodyPr>
          <a:lstStyle/>
          <a:p>
            <a:pPr algn="ctr"/>
            <a:r>
              <a:rPr lang="he-IL" sz="2200" dirty="0">
                <a:solidFill>
                  <a:srgbClr val="002060"/>
                </a:solidFill>
                <a:latin typeface="Varela Round" panose="00000500000000000000" pitchFamily="2" charset="-79"/>
                <a:cs typeface="Varela Round" panose="00000500000000000000" pitchFamily="2" charset="-79"/>
              </a:rPr>
              <a:t>התאימו את המושגים המופיעים במרובעים בצד שמאל</a:t>
            </a:r>
            <a:br>
              <a:rPr lang="en-US" sz="2200" dirty="0">
                <a:solidFill>
                  <a:srgbClr val="002060"/>
                </a:solidFill>
                <a:latin typeface="Varela Round" panose="00000500000000000000" pitchFamily="2" charset="-79"/>
                <a:cs typeface="Varela Round" panose="00000500000000000000" pitchFamily="2" charset="-79"/>
              </a:rPr>
            </a:br>
            <a:r>
              <a:rPr lang="he-IL" sz="2200" dirty="0">
                <a:solidFill>
                  <a:srgbClr val="002060"/>
                </a:solidFill>
                <a:latin typeface="Varela Round" panose="00000500000000000000" pitchFamily="2" charset="-79"/>
                <a:cs typeface="Varela Round" panose="00000500000000000000" pitchFamily="2" charset="-79"/>
              </a:rPr>
              <a:t> להסברים המופיעים בצד ימין</a:t>
            </a:r>
            <a:endParaRPr lang="en-US" sz="2200" dirty="0">
              <a:solidFill>
                <a:srgbClr val="002060"/>
              </a:solidFill>
              <a:latin typeface="Varela Round" panose="00000500000000000000" pitchFamily="2" charset="-79"/>
              <a:cs typeface="Varela Round" panose="00000500000000000000" pitchFamily="2" charset="-79"/>
            </a:endParaRPr>
          </a:p>
        </p:txBody>
      </p:sp>
      <p:grpSp>
        <p:nvGrpSpPr>
          <p:cNvPr id="8" name="Group 7">
            <a:extLst>
              <a:ext uri="{FF2B5EF4-FFF2-40B4-BE49-F238E27FC236}">
                <a16:creationId xmlns:a16="http://schemas.microsoft.com/office/drawing/2014/main" id="{BCE33B8D-239E-4EDD-AF57-B2D8E8B569A0}"/>
              </a:ext>
            </a:extLst>
          </p:cNvPr>
          <p:cNvGrpSpPr/>
          <p:nvPr/>
        </p:nvGrpSpPr>
        <p:grpSpPr>
          <a:xfrm>
            <a:off x="2789636" y="1692304"/>
            <a:ext cx="1290653" cy="1290653"/>
            <a:chOff x="2789636" y="1670532"/>
            <a:chExt cx="1290653" cy="1290653"/>
          </a:xfrm>
        </p:grpSpPr>
        <p:sp>
          <p:nvSpPr>
            <p:cNvPr id="17" name="Oval 16">
              <a:extLst>
                <a:ext uri="{FF2B5EF4-FFF2-40B4-BE49-F238E27FC236}">
                  <a16:creationId xmlns:a16="http://schemas.microsoft.com/office/drawing/2014/main" id="{C2DF584E-709F-444E-AB11-BAA8C590AEC0}"/>
                </a:ext>
              </a:extLst>
            </p:cNvPr>
            <p:cNvSpPr/>
            <p:nvPr/>
          </p:nvSpPr>
          <p:spPr>
            <a:xfrm>
              <a:off x="2789636" y="1670532"/>
              <a:ext cx="1290653" cy="1290653"/>
            </a:xfrm>
            <a:prstGeom prst="ellipse">
              <a:avLst/>
            </a:prstGeom>
            <a:solidFill>
              <a:srgbClr val="BDE686"/>
            </a:solidFill>
            <a:ln>
              <a:solidFill>
                <a:srgbClr val="BDE686"/>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dirty="0">
                <a:solidFill>
                  <a:srgbClr val="192A72"/>
                </a:solidFill>
                <a:latin typeface="Varela Round" panose="00000500000000000000" pitchFamily="2" charset="-79"/>
                <a:cs typeface="Varela Round" panose="00000500000000000000" pitchFamily="2" charset="-79"/>
              </a:endParaRPr>
            </a:p>
          </p:txBody>
        </p:sp>
        <p:sp>
          <p:nvSpPr>
            <p:cNvPr id="11" name="TextBox 10">
              <a:extLst>
                <a:ext uri="{FF2B5EF4-FFF2-40B4-BE49-F238E27FC236}">
                  <a16:creationId xmlns:a16="http://schemas.microsoft.com/office/drawing/2014/main" id="{89293890-3543-49D6-BC69-277DF2D8B189}"/>
                </a:ext>
              </a:extLst>
            </p:cNvPr>
            <p:cNvSpPr txBox="1"/>
            <p:nvPr/>
          </p:nvSpPr>
          <p:spPr>
            <a:xfrm>
              <a:off x="2888153" y="2043656"/>
              <a:ext cx="1093619" cy="461665"/>
            </a:xfrm>
            <a:prstGeom prst="rect">
              <a:avLst/>
            </a:prstGeom>
            <a:noFill/>
            <a:ln w="15875">
              <a:noFill/>
            </a:ln>
          </p:spPr>
          <p:txBody>
            <a:bodyPr wrap="square" rtlCol="0">
              <a:spAutoFit/>
            </a:bodyPr>
            <a:lstStyle/>
            <a:p>
              <a:pPr algn="ctr"/>
              <a:r>
                <a:rPr lang="he-IL" sz="2400" b="1" dirty="0">
                  <a:solidFill>
                    <a:srgbClr val="192A72"/>
                  </a:solidFill>
                  <a:latin typeface="Varela Round" panose="00000500000000000000" pitchFamily="2" charset="-79"/>
                  <a:cs typeface="Varela Round" panose="00000500000000000000" pitchFamily="2" charset="-79"/>
                </a:rPr>
                <a:t>גן</a:t>
              </a:r>
            </a:p>
          </p:txBody>
        </p:sp>
      </p:grpSp>
      <p:grpSp>
        <p:nvGrpSpPr>
          <p:cNvPr id="20" name="Group 19">
            <a:extLst>
              <a:ext uri="{FF2B5EF4-FFF2-40B4-BE49-F238E27FC236}">
                <a16:creationId xmlns:a16="http://schemas.microsoft.com/office/drawing/2014/main" id="{6CBFB6DA-B3D6-41B9-BDB0-F11575C8767D}"/>
              </a:ext>
            </a:extLst>
          </p:cNvPr>
          <p:cNvGrpSpPr/>
          <p:nvPr/>
        </p:nvGrpSpPr>
        <p:grpSpPr>
          <a:xfrm>
            <a:off x="2789636" y="5114654"/>
            <a:ext cx="1290653" cy="1290653"/>
            <a:chOff x="2789636" y="5256172"/>
            <a:chExt cx="1290653" cy="1290653"/>
          </a:xfrm>
        </p:grpSpPr>
        <p:sp>
          <p:nvSpPr>
            <p:cNvPr id="19" name="Oval 18">
              <a:extLst>
                <a:ext uri="{FF2B5EF4-FFF2-40B4-BE49-F238E27FC236}">
                  <a16:creationId xmlns:a16="http://schemas.microsoft.com/office/drawing/2014/main" id="{C6F4CB83-7E6C-4540-A142-ADAEC61E294B}"/>
                </a:ext>
              </a:extLst>
            </p:cNvPr>
            <p:cNvSpPr/>
            <p:nvPr/>
          </p:nvSpPr>
          <p:spPr>
            <a:xfrm>
              <a:off x="2789636" y="5256172"/>
              <a:ext cx="1290653" cy="1290653"/>
            </a:xfrm>
            <a:prstGeom prst="ellipse">
              <a:avLst/>
            </a:prstGeom>
            <a:solidFill>
              <a:srgbClr val="B2ECE6"/>
            </a:solidFill>
            <a:ln>
              <a:solidFill>
                <a:srgbClr val="B2ECE6"/>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dirty="0">
                <a:solidFill>
                  <a:srgbClr val="192A72"/>
                </a:solidFill>
                <a:latin typeface="Varela Round" panose="00000500000000000000" pitchFamily="2" charset="-79"/>
                <a:cs typeface="Varela Round" panose="00000500000000000000" pitchFamily="2" charset="-79"/>
              </a:endParaRPr>
            </a:p>
          </p:txBody>
        </p:sp>
        <p:sp>
          <p:nvSpPr>
            <p:cNvPr id="12" name="TextBox 11">
              <a:extLst>
                <a:ext uri="{FF2B5EF4-FFF2-40B4-BE49-F238E27FC236}">
                  <a16:creationId xmlns:a16="http://schemas.microsoft.com/office/drawing/2014/main" id="{C5B91D57-4EED-449C-B4C3-CCA0754C2A51}"/>
                </a:ext>
              </a:extLst>
            </p:cNvPr>
            <p:cNvSpPr txBox="1"/>
            <p:nvPr/>
          </p:nvSpPr>
          <p:spPr>
            <a:xfrm>
              <a:off x="2832858" y="5670666"/>
              <a:ext cx="1204209" cy="461665"/>
            </a:xfrm>
            <a:prstGeom prst="rect">
              <a:avLst/>
            </a:prstGeom>
            <a:noFill/>
            <a:ln w="15875">
              <a:noFill/>
            </a:ln>
          </p:spPr>
          <p:txBody>
            <a:bodyPr wrap="square" rtlCol="0">
              <a:spAutoFit/>
            </a:bodyPr>
            <a:lstStyle/>
            <a:p>
              <a:pPr algn="ctr"/>
              <a:r>
                <a:rPr lang="he-IL" sz="2400" b="1" dirty="0">
                  <a:solidFill>
                    <a:srgbClr val="192A72"/>
                  </a:solidFill>
                  <a:latin typeface="Varela Round" panose="00000500000000000000" pitchFamily="2" charset="-79"/>
                  <a:cs typeface="Varela Round" panose="00000500000000000000" pitchFamily="2" charset="-79"/>
                </a:rPr>
                <a:t>מוטציה</a:t>
              </a:r>
            </a:p>
          </p:txBody>
        </p:sp>
      </p:grpSp>
      <p:grpSp>
        <p:nvGrpSpPr>
          <p:cNvPr id="7" name="Group 6">
            <a:extLst>
              <a:ext uri="{FF2B5EF4-FFF2-40B4-BE49-F238E27FC236}">
                <a16:creationId xmlns:a16="http://schemas.microsoft.com/office/drawing/2014/main" id="{EF39033E-DB18-43AE-8926-58000F93E6C3}"/>
              </a:ext>
            </a:extLst>
          </p:cNvPr>
          <p:cNvGrpSpPr/>
          <p:nvPr/>
        </p:nvGrpSpPr>
        <p:grpSpPr>
          <a:xfrm>
            <a:off x="2789635" y="3387150"/>
            <a:ext cx="1290653" cy="1290653"/>
            <a:chOff x="2789635" y="3463352"/>
            <a:chExt cx="1290653" cy="1290653"/>
          </a:xfrm>
        </p:grpSpPr>
        <p:sp>
          <p:nvSpPr>
            <p:cNvPr id="18" name="Oval 17">
              <a:extLst>
                <a:ext uri="{FF2B5EF4-FFF2-40B4-BE49-F238E27FC236}">
                  <a16:creationId xmlns:a16="http://schemas.microsoft.com/office/drawing/2014/main" id="{C9848DA4-B288-4D0F-97DF-180F0B9AEB6F}"/>
                </a:ext>
              </a:extLst>
            </p:cNvPr>
            <p:cNvSpPr/>
            <p:nvPr/>
          </p:nvSpPr>
          <p:spPr>
            <a:xfrm>
              <a:off x="2789635" y="3463352"/>
              <a:ext cx="1290653" cy="1290653"/>
            </a:xfrm>
            <a:prstGeom prst="ellipse">
              <a:avLst/>
            </a:prstGeom>
            <a:solidFill>
              <a:schemeClr val="accent5">
                <a:lumMod val="60000"/>
                <a:lumOff val="40000"/>
              </a:schemeClr>
            </a:solidFill>
            <a:ln>
              <a:solidFill>
                <a:schemeClr val="accent5">
                  <a:lumMod val="60000"/>
                  <a:lumOff val="40000"/>
                </a:schemeClr>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dirty="0">
                <a:solidFill>
                  <a:srgbClr val="192A72"/>
                </a:solidFill>
                <a:latin typeface="Varela Round" panose="00000500000000000000" pitchFamily="2" charset="-79"/>
                <a:cs typeface="Varela Round" panose="00000500000000000000" pitchFamily="2" charset="-79"/>
              </a:endParaRPr>
            </a:p>
          </p:txBody>
        </p:sp>
        <p:sp>
          <p:nvSpPr>
            <p:cNvPr id="13" name="TextBox 12">
              <a:extLst>
                <a:ext uri="{FF2B5EF4-FFF2-40B4-BE49-F238E27FC236}">
                  <a16:creationId xmlns:a16="http://schemas.microsoft.com/office/drawing/2014/main" id="{09E15042-CF35-4AE5-A97B-645B48E5FF30}"/>
                </a:ext>
              </a:extLst>
            </p:cNvPr>
            <p:cNvSpPr txBox="1"/>
            <p:nvPr/>
          </p:nvSpPr>
          <p:spPr>
            <a:xfrm>
              <a:off x="2837955" y="3693180"/>
              <a:ext cx="1194013" cy="830997"/>
            </a:xfrm>
            <a:prstGeom prst="rect">
              <a:avLst/>
            </a:prstGeom>
            <a:noFill/>
            <a:ln w="15875">
              <a:noFill/>
            </a:ln>
          </p:spPr>
          <p:txBody>
            <a:bodyPr wrap="square" rtlCol="0">
              <a:spAutoFit/>
            </a:bodyPr>
            <a:lstStyle/>
            <a:p>
              <a:pPr algn="ctr"/>
              <a:r>
                <a:rPr lang="he-IL" sz="2400" b="1" dirty="0">
                  <a:solidFill>
                    <a:srgbClr val="192A72"/>
                  </a:solidFill>
                  <a:latin typeface="Varela Round" panose="00000500000000000000" pitchFamily="2" charset="-79"/>
                  <a:cs typeface="Varela Round" panose="00000500000000000000" pitchFamily="2" charset="-79"/>
                </a:rPr>
                <a:t>תכונת לבקנות</a:t>
              </a:r>
            </a:p>
          </p:txBody>
        </p:sp>
      </p:grpSp>
      <p:sp>
        <p:nvSpPr>
          <p:cNvPr id="21" name="TextBox 20">
            <a:extLst>
              <a:ext uri="{FF2B5EF4-FFF2-40B4-BE49-F238E27FC236}">
                <a16:creationId xmlns:a16="http://schemas.microsoft.com/office/drawing/2014/main" id="{10982C0B-357A-465F-ADA3-EEAB964B2DA4}"/>
              </a:ext>
            </a:extLst>
          </p:cNvPr>
          <p:cNvSpPr txBox="1"/>
          <p:nvPr/>
        </p:nvSpPr>
        <p:spPr>
          <a:xfrm>
            <a:off x="0" y="163290"/>
            <a:ext cx="12190413" cy="646331"/>
          </a:xfrm>
          <a:prstGeom prst="rect">
            <a:avLst/>
          </a:prstGeom>
          <a:noFill/>
        </p:spPr>
        <p:txBody>
          <a:bodyPr wrap="square" rtlCol="0">
            <a:spAutoFit/>
          </a:bodyPr>
          <a:lstStyle/>
          <a:p>
            <a:pPr algn="ctr"/>
            <a:r>
              <a:rPr lang="he-IL" sz="3600" b="1" dirty="0">
                <a:solidFill>
                  <a:srgbClr val="002060"/>
                </a:solidFill>
                <a:latin typeface="Varela Round" panose="00000500000000000000" pitchFamily="2" charset="-79"/>
                <a:cs typeface="Varela Round" panose="00000500000000000000" pitchFamily="2" charset="-79"/>
              </a:rPr>
              <a:t>תרגול</a:t>
            </a:r>
            <a:endParaRPr lang="en-US" sz="3600" b="1" dirty="0">
              <a:solidFill>
                <a:srgbClr val="00206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612579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71FEA9-52C0-405D-A5BB-9F8C1A481FF3}"/>
              </a:ext>
            </a:extLst>
          </p:cNvPr>
          <p:cNvSpPr/>
          <p:nvPr/>
        </p:nvSpPr>
        <p:spPr>
          <a:xfrm>
            <a:off x="0" y="5562600"/>
            <a:ext cx="8577943" cy="129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B17CBC15-68FE-48FA-861E-A7A292F641C2}"/>
              </a:ext>
            </a:extLst>
          </p:cNvPr>
          <p:cNvGraphicFramePr/>
          <p:nvPr>
            <p:extLst>
              <p:ext uri="{D42A27DB-BD31-4B8C-83A1-F6EECF244321}">
                <p14:modId xmlns:p14="http://schemas.microsoft.com/office/powerpoint/2010/main" val="3437033148"/>
              </p:ext>
            </p:extLst>
          </p:nvPr>
        </p:nvGraphicFramePr>
        <p:xfrm>
          <a:off x="4908663" y="1661226"/>
          <a:ext cx="6164317"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BCE33B8D-239E-4EDD-AF57-B2D8E8B569A0}"/>
              </a:ext>
            </a:extLst>
          </p:cNvPr>
          <p:cNvGrpSpPr/>
          <p:nvPr/>
        </p:nvGrpSpPr>
        <p:grpSpPr>
          <a:xfrm>
            <a:off x="5619922" y="1665048"/>
            <a:ext cx="1290653" cy="1290653"/>
            <a:chOff x="2789636" y="1670532"/>
            <a:chExt cx="1290653" cy="1290653"/>
          </a:xfrm>
        </p:grpSpPr>
        <p:sp>
          <p:nvSpPr>
            <p:cNvPr id="17" name="Oval 16">
              <a:extLst>
                <a:ext uri="{FF2B5EF4-FFF2-40B4-BE49-F238E27FC236}">
                  <a16:creationId xmlns:a16="http://schemas.microsoft.com/office/drawing/2014/main" id="{C2DF584E-709F-444E-AB11-BAA8C590AEC0}"/>
                </a:ext>
              </a:extLst>
            </p:cNvPr>
            <p:cNvSpPr/>
            <p:nvPr/>
          </p:nvSpPr>
          <p:spPr>
            <a:xfrm>
              <a:off x="2789636" y="1670532"/>
              <a:ext cx="1290653" cy="1290653"/>
            </a:xfrm>
            <a:prstGeom prst="ellipse">
              <a:avLst/>
            </a:prstGeom>
            <a:solidFill>
              <a:srgbClr val="BDE686"/>
            </a:solidFill>
            <a:ln>
              <a:solidFill>
                <a:srgbClr val="BDE686"/>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dirty="0">
                <a:solidFill>
                  <a:srgbClr val="192A72"/>
                </a:solidFill>
                <a:latin typeface="Varela Round" panose="00000500000000000000" pitchFamily="2" charset="-79"/>
                <a:cs typeface="Varela Round" panose="00000500000000000000" pitchFamily="2" charset="-79"/>
              </a:endParaRPr>
            </a:p>
          </p:txBody>
        </p:sp>
        <p:sp>
          <p:nvSpPr>
            <p:cNvPr id="11" name="TextBox 10">
              <a:extLst>
                <a:ext uri="{FF2B5EF4-FFF2-40B4-BE49-F238E27FC236}">
                  <a16:creationId xmlns:a16="http://schemas.microsoft.com/office/drawing/2014/main" id="{89293890-3543-49D6-BC69-277DF2D8B189}"/>
                </a:ext>
              </a:extLst>
            </p:cNvPr>
            <p:cNvSpPr txBox="1"/>
            <p:nvPr/>
          </p:nvSpPr>
          <p:spPr>
            <a:xfrm>
              <a:off x="2888153" y="2043656"/>
              <a:ext cx="1093619" cy="461665"/>
            </a:xfrm>
            <a:prstGeom prst="rect">
              <a:avLst/>
            </a:prstGeom>
            <a:noFill/>
            <a:ln w="15875">
              <a:noFill/>
            </a:ln>
          </p:spPr>
          <p:txBody>
            <a:bodyPr wrap="square" rtlCol="0">
              <a:spAutoFit/>
            </a:bodyPr>
            <a:lstStyle/>
            <a:p>
              <a:pPr algn="ctr"/>
              <a:r>
                <a:rPr lang="he-IL" sz="2400" b="1" dirty="0">
                  <a:solidFill>
                    <a:srgbClr val="192A72"/>
                  </a:solidFill>
                  <a:latin typeface="Varela Round" panose="00000500000000000000" pitchFamily="2" charset="-79"/>
                  <a:cs typeface="Varela Round" panose="00000500000000000000" pitchFamily="2" charset="-79"/>
                </a:rPr>
                <a:t>גן</a:t>
              </a:r>
            </a:p>
          </p:txBody>
        </p:sp>
      </p:grpSp>
      <p:grpSp>
        <p:nvGrpSpPr>
          <p:cNvPr id="20" name="Group 19">
            <a:extLst>
              <a:ext uri="{FF2B5EF4-FFF2-40B4-BE49-F238E27FC236}">
                <a16:creationId xmlns:a16="http://schemas.microsoft.com/office/drawing/2014/main" id="{6CBFB6DA-B3D6-41B9-BDB0-F11575C8767D}"/>
              </a:ext>
            </a:extLst>
          </p:cNvPr>
          <p:cNvGrpSpPr/>
          <p:nvPr/>
        </p:nvGrpSpPr>
        <p:grpSpPr>
          <a:xfrm>
            <a:off x="5619922" y="3332420"/>
            <a:ext cx="1290653" cy="1290653"/>
            <a:chOff x="2789636" y="5256172"/>
            <a:chExt cx="1290653" cy="1290653"/>
          </a:xfrm>
        </p:grpSpPr>
        <p:sp>
          <p:nvSpPr>
            <p:cNvPr id="19" name="Oval 18">
              <a:extLst>
                <a:ext uri="{FF2B5EF4-FFF2-40B4-BE49-F238E27FC236}">
                  <a16:creationId xmlns:a16="http://schemas.microsoft.com/office/drawing/2014/main" id="{C6F4CB83-7E6C-4540-A142-ADAEC61E294B}"/>
                </a:ext>
              </a:extLst>
            </p:cNvPr>
            <p:cNvSpPr/>
            <p:nvPr/>
          </p:nvSpPr>
          <p:spPr>
            <a:xfrm>
              <a:off x="2789636" y="5256172"/>
              <a:ext cx="1290653" cy="1290653"/>
            </a:xfrm>
            <a:prstGeom prst="ellipse">
              <a:avLst/>
            </a:prstGeom>
            <a:solidFill>
              <a:srgbClr val="B2ECE6"/>
            </a:solidFill>
            <a:ln>
              <a:solidFill>
                <a:srgbClr val="B2ECE6"/>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dirty="0">
                <a:solidFill>
                  <a:srgbClr val="192A72"/>
                </a:solidFill>
                <a:latin typeface="Varela Round" panose="00000500000000000000" pitchFamily="2" charset="-79"/>
                <a:cs typeface="Varela Round" panose="00000500000000000000" pitchFamily="2" charset="-79"/>
              </a:endParaRPr>
            </a:p>
          </p:txBody>
        </p:sp>
        <p:sp>
          <p:nvSpPr>
            <p:cNvPr id="12" name="TextBox 11">
              <a:extLst>
                <a:ext uri="{FF2B5EF4-FFF2-40B4-BE49-F238E27FC236}">
                  <a16:creationId xmlns:a16="http://schemas.microsoft.com/office/drawing/2014/main" id="{C5B91D57-4EED-449C-B4C3-CCA0754C2A51}"/>
                </a:ext>
              </a:extLst>
            </p:cNvPr>
            <p:cNvSpPr txBox="1"/>
            <p:nvPr/>
          </p:nvSpPr>
          <p:spPr>
            <a:xfrm>
              <a:off x="2832858" y="5670666"/>
              <a:ext cx="1204209" cy="461665"/>
            </a:xfrm>
            <a:prstGeom prst="rect">
              <a:avLst/>
            </a:prstGeom>
            <a:noFill/>
            <a:ln w="15875">
              <a:noFill/>
            </a:ln>
          </p:spPr>
          <p:txBody>
            <a:bodyPr wrap="square" rtlCol="0">
              <a:spAutoFit/>
            </a:bodyPr>
            <a:lstStyle/>
            <a:p>
              <a:pPr algn="ctr"/>
              <a:r>
                <a:rPr lang="he-IL" sz="2400" b="1" dirty="0">
                  <a:solidFill>
                    <a:srgbClr val="192A72"/>
                  </a:solidFill>
                  <a:latin typeface="Varela Round" panose="00000500000000000000" pitchFamily="2" charset="-79"/>
                  <a:cs typeface="Varela Round" panose="00000500000000000000" pitchFamily="2" charset="-79"/>
                </a:rPr>
                <a:t>מוטציה</a:t>
              </a:r>
            </a:p>
          </p:txBody>
        </p:sp>
      </p:grpSp>
      <p:grpSp>
        <p:nvGrpSpPr>
          <p:cNvPr id="7" name="Group 6">
            <a:extLst>
              <a:ext uri="{FF2B5EF4-FFF2-40B4-BE49-F238E27FC236}">
                <a16:creationId xmlns:a16="http://schemas.microsoft.com/office/drawing/2014/main" id="{EF39033E-DB18-43AE-8926-58000F93E6C3}"/>
              </a:ext>
            </a:extLst>
          </p:cNvPr>
          <p:cNvGrpSpPr/>
          <p:nvPr/>
        </p:nvGrpSpPr>
        <p:grpSpPr>
          <a:xfrm>
            <a:off x="5619921" y="5017743"/>
            <a:ext cx="1290653" cy="1290653"/>
            <a:chOff x="2789635" y="3463352"/>
            <a:chExt cx="1290653" cy="1290653"/>
          </a:xfrm>
        </p:grpSpPr>
        <p:sp>
          <p:nvSpPr>
            <p:cNvPr id="18" name="Oval 17">
              <a:extLst>
                <a:ext uri="{FF2B5EF4-FFF2-40B4-BE49-F238E27FC236}">
                  <a16:creationId xmlns:a16="http://schemas.microsoft.com/office/drawing/2014/main" id="{C9848DA4-B288-4D0F-97DF-180F0B9AEB6F}"/>
                </a:ext>
              </a:extLst>
            </p:cNvPr>
            <p:cNvSpPr/>
            <p:nvPr/>
          </p:nvSpPr>
          <p:spPr>
            <a:xfrm>
              <a:off x="2789635" y="3463352"/>
              <a:ext cx="1290653" cy="1290653"/>
            </a:xfrm>
            <a:prstGeom prst="ellipse">
              <a:avLst/>
            </a:prstGeom>
            <a:solidFill>
              <a:schemeClr val="accent5">
                <a:lumMod val="60000"/>
                <a:lumOff val="40000"/>
              </a:schemeClr>
            </a:solidFill>
            <a:ln>
              <a:solidFill>
                <a:schemeClr val="accent5">
                  <a:lumMod val="60000"/>
                  <a:lumOff val="40000"/>
                </a:schemeClr>
              </a:solidFill>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dirty="0">
                <a:solidFill>
                  <a:srgbClr val="192A72"/>
                </a:solidFill>
                <a:latin typeface="Varela Round" panose="00000500000000000000" pitchFamily="2" charset="-79"/>
                <a:cs typeface="Varela Round" panose="00000500000000000000" pitchFamily="2" charset="-79"/>
              </a:endParaRPr>
            </a:p>
          </p:txBody>
        </p:sp>
        <p:sp>
          <p:nvSpPr>
            <p:cNvPr id="13" name="TextBox 12">
              <a:extLst>
                <a:ext uri="{FF2B5EF4-FFF2-40B4-BE49-F238E27FC236}">
                  <a16:creationId xmlns:a16="http://schemas.microsoft.com/office/drawing/2014/main" id="{09E15042-CF35-4AE5-A97B-645B48E5FF30}"/>
                </a:ext>
              </a:extLst>
            </p:cNvPr>
            <p:cNvSpPr txBox="1"/>
            <p:nvPr/>
          </p:nvSpPr>
          <p:spPr>
            <a:xfrm>
              <a:off x="2837955" y="3693180"/>
              <a:ext cx="1194013" cy="830997"/>
            </a:xfrm>
            <a:prstGeom prst="rect">
              <a:avLst/>
            </a:prstGeom>
            <a:noFill/>
            <a:ln w="15875">
              <a:noFill/>
            </a:ln>
          </p:spPr>
          <p:txBody>
            <a:bodyPr wrap="square" rtlCol="0">
              <a:spAutoFit/>
            </a:bodyPr>
            <a:lstStyle/>
            <a:p>
              <a:pPr algn="ctr"/>
              <a:r>
                <a:rPr lang="he-IL" sz="2400" b="1" dirty="0">
                  <a:solidFill>
                    <a:srgbClr val="192A72"/>
                  </a:solidFill>
                  <a:latin typeface="Varela Round" panose="00000500000000000000" pitchFamily="2" charset="-79"/>
                  <a:cs typeface="Varela Round" panose="00000500000000000000" pitchFamily="2" charset="-79"/>
                </a:rPr>
                <a:t>תכונת לבקנות</a:t>
              </a:r>
            </a:p>
          </p:txBody>
        </p:sp>
      </p:grpSp>
      <p:sp>
        <p:nvSpPr>
          <p:cNvPr id="15" name="TextBox 14">
            <a:extLst>
              <a:ext uri="{FF2B5EF4-FFF2-40B4-BE49-F238E27FC236}">
                <a16:creationId xmlns:a16="http://schemas.microsoft.com/office/drawing/2014/main" id="{71B6D964-AD61-4850-B767-732B17711612}"/>
              </a:ext>
            </a:extLst>
          </p:cNvPr>
          <p:cNvSpPr txBox="1"/>
          <p:nvPr/>
        </p:nvSpPr>
        <p:spPr>
          <a:xfrm>
            <a:off x="0" y="163290"/>
            <a:ext cx="12190413" cy="646331"/>
          </a:xfrm>
          <a:prstGeom prst="rect">
            <a:avLst/>
          </a:prstGeom>
          <a:noFill/>
        </p:spPr>
        <p:txBody>
          <a:bodyPr wrap="square" rtlCol="0">
            <a:spAutoFit/>
          </a:bodyPr>
          <a:lstStyle/>
          <a:p>
            <a:pPr algn="ctr"/>
            <a:r>
              <a:rPr lang="he-IL" sz="3600" b="1" dirty="0">
                <a:solidFill>
                  <a:srgbClr val="002060"/>
                </a:solidFill>
                <a:latin typeface="Varela Round" panose="00000500000000000000" pitchFamily="2" charset="-79"/>
                <a:cs typeface="Varela Round" panose="00000500000000000000" pitchFamily="2" charset="-79"/>
              </a:rPr>
              <a:t>פתרון</a:t>
            </a:r>
            <a:endParaRPr lang="en-US" sz="3600" b="1" dirty="0">
              <a:solidFill>
                <a:srgbClr val="00206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026438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83882-83D4-4A35-BCEE-92289116F617}"/>
              </a:ext>
            </a:extLst>
          </p:cNvPr>
          <p:cNvSpPr>
            <a:spLocks noGrp="1"/>
          </p:cNvSpPr>
          <p:nvPr>
            <p:ph idx="1"/>
          </p:nvPr>
        </p:nvSpPr>
        <p:spPr>
          <a:xfrm>
            <a:off x="515206" y="686710"/>
            <a:ext cx="11160000" cy="4680000"/>
          </a:xfrm>
        </p:spPr>
        <p:txBody>
          <a:bodyPr/>
          <a:lstStyle/>
          <a:p>
            <a:r>
              <a:rPr lang="he-IL" altLang="he-IL" dirty="0"/>
              <a:t>מוטציה יכולה להתרחש ב-</a:t>
            </a:r>
            <a:r>
              <a:rPr lang="en-US" altLang="he-IL" dirty="0"/>
              <a:t>DNA</a:t>
            </a:r>
            <a:r>
              <a:rPr lang="he-IL" altLang="he-IL" dirty="0"/>
              <a:t> </a:t>
            </a:r>
            <a:r>
              <a:rPr lang="he-IL" altLang="he-IL" b="1" dirty="0"/>
              <a:t>בתאי הרבייה </a:t>
            </a:r>
            <a:r>
              <a:rPr lang="he-IL" altLang="he-IL" dirty="0"/>
              <a:t>– במקרה כזה היא </a:t>
            </a:r>
            <a:r>
              <a:rPr lang="he-IL" altLang="he-IL" b="1" dirty="0"/>
              <a:t>תועבר לצאצאי האורגניזם</a:t>
            </a:r>
            <a:r>
              <a:rPr lang="he-IL" altLang="he-IL" dirty="0"/>
              <a:t>, ועלולה לגרום למחלה תורשתית או לעתים נדירות ביותר, לשיפור תכונה.</a:t>
            </a:r>
          </a:p>
          <a:p>
            <a:r>
              <a:rPr lang="he-IL" altLang="he-IL" dirty="0"/>
              <a:t>מוטציה יכולה להתרחש ב-</a:t>
            </a:r>
            <a:r>
              <a:rPr lang="en-US" altLang="he-IL" dirty="0"/>
              <a:t>DNA</a:t>
            </a:r>
            <a:r>
              <a:rPr lang="he-IL" altLang="he-IL" dirty="0"/>
              <a:t> </a:t>
            </a:r>
            <a:r>
              <a:rPr lang="he-IL" altLang="he-IL" b="1" dirty="0"/>
              <a:t>בתאי הגוף </a:t>
            </a:r>
            <a:r>
              <a:rPr lang="he-IL" altLang="he-IL" dirty="0"/>
              <a:t>– במקרה כזה היא </a:t>
            </a:r>
            <a:r>
              <a:rPr lang="he-IL" altLang="he-IL" b="1" dirty="0"/>
              <a:t>לא תועבר לצאצאים</a:t>
            </a:r>
            <a:r>
              <a:rPr lang="he-IL" altLang="he-IL" dirty="0"/>
              <a:t>, אלא רק לתאים שיתחלקו באותה רקמה. לדוגמה: סרטן.</a:t>
            </a:r>
          </a:p>
          <a:p>
            <a:r>
              <a:rPr lang="he-IL" altLang="he-IL" dirty="0"/>
              <a:t>אם מוטציה מתרחשת </a:t>
            </a:r>
            <a:r>
              <a:rPr lang="he-IL" altLang="he-IL" b="1" dirty="0"/>
              <a:t>ב-</a:t>
            </a:r>
            <a:r>
              <a:rPr lang="en-US" altLang="he-IL" b="1" dirty="0"/>
              <a:t>RNA</a:t>
            </a:r>
            <a:r>
              <a:rPr lang="he-IL" altLang="he-IL" dirty="0"/>
              <a:t>, ההשפעה תהיה קטנה מאד על מספר מולקולות חלבון הנוצרות על-פי המידע באותה מולקולת </a:t>
            </a:r>
            <a:r>
              <a:rPr lang="en-US" altLang="he-IL" dirty="0"/>
              <a:t>RNA</a:t>
            </a:r>
          </a:p>
          <a:p>
            <a:endParaRPr lang="en-US" dirty="0"/>
          </a:p>
        </p:txBody>
      </p:sp>
    </p:spTree>
    <p:extLst>
      <p:ext uri="{BB962C8B-B14F-4D97-AF65-F5344CB8AC3E}">
        <p14:creationId xmlns:p14="http://schemas.microsoft.com/office/powerpoint/2010/main" val="10647833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8B84E8-620B-4BE6-AA6B-8F2447016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28F9B9-D18A-415D-B649-48D9C1F2C352}">
  <ds:schemaRefs>
    <ds:schemaRef ds:uri="http://schemas.microsoft.com/sharepoint/v3/contenttype/forms"/>
  </ds:schemaRefs>
</ds:datastoreItem>
</file>

<file path=customXml/itemProps3.xml><?xml version="1.0" encoding="utf-8"?>
<ds:datastoreItem xmlns:ds="http://schemas.openxmlformats.org/officeDocument/2006/customXml" ds:itemID="{BF22D7FF-C514-4372-8C87-3F570E2ED162}">
  <ds:schemaRef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950</TotalTime>
  <Words>1202</Words>
  <Application>Microsoft Office PowerPoint</Application>
  <PresentationFormat>מותאם אישית</PresentationFormat>
  <Paragraphs>144</Paragraphs>
  <Slides>31</Slides>
  <Notes>4</Notes>
  <HiddenSlides>0</HiddenSlides>
  <MMClips>0</MMClips>
  <ScaleCrop>false</ScaleCrop>
  <HeadingPairs>
    <vt:vector size="8" baseType="variant">
      <vt:variant>
        <vt:lpstr>גופנים בשימוש</vt:lpstr>
      </vt:variant>
      <vt:variant>
        <vt:i4>5</vt:i4>
      </vt:variant>
      <vt:variant>
        <vt:lpstr>ערכת נושא</vt:lpstr>
      </vt:variant>
      <vt:variant>
        <vt:i4>1</vt:i4>
      </vt:variant>
      <vt:variant>
        <vt:lpstr>שרתי OLE מוטבעים</vt:lpstr>
      </vt:variant>
      <vt:variant>
        <vt:i4>1</vt:i4>
      </vt:variant>
      <vt:variant>
        <vt:lpstr>כותרות שקופיות</vt:lpstr>
      </vt:variant>
      <vt:variant>
        <vt:i4>31</vt:i4>
      </vt:variant>
    </vt:vector>
  </HeadingPairs>
  <TitlesOfParts>
    <vt:vector size="38" baseType="lpstr">
      <vt:lpstr>MS PGothic</vt:lpstr>
      <vt:lpstr>Arial</vt:lpstr>
      <vt:lpstr>Calibri</vt:lpstr>
      <vt:lpstr>Times New Roman</vt:lpstr>
      <vt:lpstr>Varela Round</vt:lpstr>
      <vt:lpstr>ערכת נושא Office</vt:lpstr>
      <vt:lpstr>Photo Editor Photo</vt:lpstr>
      <vt:lpstr>מערכת שידורים לאומית</vt:lpstr>
      <vt:lpstr>מוטציות</vt:lpstr>
      <vt:lpstr>מה נלמד היום </vt:lpstr>
      <vt:lpstr>מוטציה</vt:lpstr>
      <vt:lpstr>מוטציה מהי?</vt:lpstr>
      <vt:lpstr>דוגמה:  מוטציה בגן לאנזים המזרז יצירה של   הצבען מלנין  גורמת לתכונת הלבקנות</vt:lpstr>
      <vt:lpstr>מצגת של PowerPoint‏</vt:lpstr>
      <vt:lpstr>מצגת של PowerPoint‏</vt:lpstr>
      <vt:lpstr>מצגת של PowerPoint‏</vt:lpstr>
      <vt:lpstr>סיבות ליצירת מוטציות</vt:lpstr>
      <vt:lpstr>מצגת של PowerPoint‏</vt:lpstr>
      <vt:lpstr>מצגת של PowerPoint‏</vt:lpstr>
      <vt:lpstr>נהוג לחלק את המוטציות לשני סוגים עיקריים  </vt:lpstr>
      <vt:lpstr>מצגת של PowerPoint‏</vt:lpstr>
      <vt:lpstr>מצגת של PowerPoint‏</vt:lpstr>
      <vt:lpstr>מוטצית החלפה או החסרת נוקלאוטיד</vt:lpstr>
      <vt:lpstr>דוגמאות למוטציות שכיחות במחלה  CF – Cyctic fibrosis </vt:lpstr>
      <vt:lpstr>מצגת של PowerPoint‏</vt:lpstr>
      <vt:lpstr>מוטציות בהן משתנה מבנה הכרומוזום</vt:lpstr>
      <vt:lpstr>מצגת של PowerPoint‏</vt:lpstr>
      <vt:lpstr>מצגת של PowerPoint‏</vt:lpstr>
      <vt:lpstr>מצגת של PowerPoint‏</vt:lpstr>
      <vt:lpstr>הכפלה של כרומוזום שלם</vt:lpstr>
      <vt:lpstr>תרגול</vt:lpstr>
      <vt:lpstr>מצגת של PowerPoint‏</vt:lpstr>
      <vt:lpstr>מצגת של PowerPoint‏</vt:lpstr>
      <vt:lpstr>מצגת של PowerPoint‏</vt:lpstr>
      <vt:lpstr>מצגת של PowerPoint‏</vt:lpstr>
      <vt:lpstr>מצגת של PowerPoint‏</vt:lpstr>
      <vt:lpstr> המשך בנושא הבא....</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139</cp:revision>
  <dcterms:created xsi:type="dcterms:W3CDTF">2020-03-15T19:13:03Z</dcterms:created>
  <dcterms:modified xsi:type="dcterms:W3CDTF">2022-08-17T11:07:12Z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