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8"/>
  </p:notesMasterIdLst>
  <p:sldIdLst>
    <p:sldId id="257" r:id="rId2"/>
    <p:sldId id="310" r:id="rId3"/>
    <p:sldId id="507" r:id="rId4"/>
    <p:sldId id="499" r:id="rId5"/>
    <p:sldId id="503" r:id="rId6"/>
    <p:sldId id="502" r:id="rId7"/>
    <p:sldId id="465" r:id="rId8"/>
    <p:sldId id="467" r:id="rId9"/>
    <p:sldId id="449" r:id="rId10"/>
    <p:sldId id="516" r:id="rId11"/>
    <p:sldId id="461" r:id="rId12"/>
    <p:sldId id="517" r:id="rId13"/>
    <p:sldId id="462" r:id="rId14"/>
    <p:sldId id="508" r:id="rId15"/>
    <p:sldId id="307" r:id="rId16"/>
    <p:sldId id="415" r:id="rId17"/>
    <p:sldId id="520" r:id="rId18"/>
    <p:sldId id="487" r:id="rId19"/>
    <p:sldId id="469" r:id="rId20"/>
    <p:sldId id="273" r:id="rId21"/>
    <p:sldId id="495" r:id="rId22"/>
    <p:sldId id="454" r:id="rId23"/>
    <p:sldId id="518" r:id="rId24"/>
    <p:sldId id="514" r:id="rId25"/>
    <p:sldId id="464" r:id="rId26"/>
    <p:sldId id="300" r:id="rId27"/>
    <p:sldId id="468" r:id="rId28"/>
    <p:sldId id="510" r:id="rId29"/>
    <p:sldId id="460" r:id="rId30"/>
    <p:sldId id="519" r:id="rId31"/>
    <p:sldId id="466" r:id="rId32"/>
    <p:sldId id="471" r:id="rId33"/>
    <p:sldId id="523" r:id="rId34"/>
    <p:sldId id="317" r:id="rId35"/>
    <p:sldId id="475" r:id="rId36"/>
    <p:sldId id="478" r:id="rId37"/>
    <p:sldId id="515" r:id="rId38"/>
    <p:sldId id="522" r:id="rId39"/>
    <p:sldId id="301" r:id="rId40"/>
    <p:sldId id="498" r:id="rId41"/>
    <p:sldId id="474" r:id="rId42"/>
    <p:sldId id="505" r:id="rId43"/>
    <p:sldId id="480" r:id="rId44"/>
    <p:sldId id="472" r:id="rId45"/>
    <p:sldId id="521" r:id="rId46"/>
    <p:sldId id="524" r:id="rId47"/>
    <p:sldId id="525" r:id="rId48"/>
    <p:sldId id="526" r:id="rId49"/>
    <p:sldId id="527" r:id="rId50"/>
    <p:sldId id="513" r:id="rId51"/>
    <p:sldId id="482" r:id="rId52"/>
    <p:sldId id="463" r:id="rId53"/>
    <p:sldId id="470" r:id="rId54"/>
    <p:sldId id="528" r:id="rId55"/>
    <p:sldId id="529" r:id="rId56"/>
    <p:sldId id="530" r:id="rId57"/>
    <p:sldId id="531" r:id="rId58"/>
    <p:sldId id="483" r:id="rId59"/>
    <p:sldId id="459" r:id="rId60"/>
    <p:sldId id="457" r:id="rId61"/>
    <p:sldId id="532" r:id="rId62"/>
    <p:sldId id="512" r:id="rId63"/>
    <p:sldId id="488" r:id="rId64"/>
    <p:sldId id="506" r:id="rId65"/>
    <p:sldId id="383" r:id="rId66"/>
    <p:sldId id="291" r:id="rId6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6CF0FF"/>
    <a:srgbClr val="8DD3D7"/>
    <a:srgbClr val="11A4AB"/>
    <a:srgbClr val="192A72"/>
    <a:srgbClr val="92D050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942" y="102"/>
      </p:cViewPr>
      <p:guideLst>
        <p:guide orient="horz" pos="200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כ"ז/אב/תש"ף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48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0541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33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917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801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0523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659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138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424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26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5973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681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6488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דף התרגילים יפה מאוד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7859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1.17 דקות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5243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1.17 דקות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393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1.17 דקות  האיורים פה מאוד מטושטשים. האם תכולי להחליף אותם לתמונות יותר ברורות?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087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518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214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34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817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6165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981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593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9406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0104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894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871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78830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87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יש 21 – </a:t>
            </a:r>
            <a:r>
              <a:rPr lang="he-IL" dirty="0" err="1"/>
              <a:t>ציסטאין</a:t>
            </a:r>
            <a:r>
              <a:rPr lang="he-IL" dirty="0"/>
              <a:t> עם סלניום</a:t>
            </a:r>
            <a:r>
              <a:rPr lang="en-US" dirty="0"/>
              <a:t> </a:t>
            </a:r>
            <a:r>
              <a:rPr lang="en-US" dirty="0" err="1"/>
              <a:t>SeCys</a:t>
            </a: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282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367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דף התרגילים יפה מאוד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64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785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28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3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48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77800" y="733425"/>
            <a:ext cx="6515100" cy="366553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נספחים</a:t>
            </a:r>
            <a:r>
              <a:rPr lang="he-IL" baseline="0" dirty="0"/>
              <a:t> – במידה ומורים ירצו הם יכולים להוסיף קישורים בתוך המצגת לשקפים אלו.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5156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3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algn="ctr" rtl="1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914401" y="6248400"/>
            <a:ext cx="2539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37601" y="6248400"/>
            <a:ext cx="2539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chemeClr val="dk1"/>
                </a:buClr>
                <a:buSzPct val="25000"/>
              </a:pPr>
              <a:t>‹#›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24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כ"ז/אב/תש"ף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  <p:sldLayoutId id="2147483681" r:id="rId10"/>
    <p:sldLayoutId id="2147483682" r:id="rId1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BF59548-C69D-4338-8412-7035AA2FC28E}"/>
              </a:ext>
            </a:extLst>
          </p:cNvPr>
          <p:cNvSpPr/>
          <p:nvPr/>
        </p:nvSpPr>
        <p:spPr>
          <a:xfrm>
            <a:off x="5610225" y="954365"/>
            <a:ext cx="5643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ru-RU" sz="2400" b="1" dirty="0">
                <a:solidFill>
                  <a:srgbClr val="12B4BC"/>
                </a:solidFill>
              </a:rPr>
              <a:t>מיון של </a:t>
            </a:r>
            <a:r>
              <a:rPr lang="en-US" sz="2400" b="1" dirty="0">
                <a:solidFill>
                  <a:srgbClr val="12B4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he-IL" altLang="ru-RU" sz="2400" b="1" dirty="0">
                <a:solidFill>
                  <a:srgbClr val="12B4BC"/>
                </a:solidFill>
              </a:rPr>
              <a:t> חומצה אמינית</a:t>
            </a:r>
          </a:p>
        </p:txBody>
      </p:sp>
      <p:sp>
        <p:nvSpPr>
          <p:cNvPr id="12" name="תרשים זרימה: מסיים 11">
            <a:extLst>
              <a:ext uri="{FF2B5EF4-FFF2-40B4-BE49-F238E27FC236}">
                <a16:creationId xmlns:a16="http://schemas.microsoft.com/office/drawing/2014/main" id="{1E5E9A77-5807-45E4-91FA-49C2FB073868}"/>
              </a:ext>
            </a:extLst>
          </p:cNvPr>
          <p:cNvSpPr/>
          <p:nvPr/>
        </p:nvSpPr>
        <p:spPr>
          <a:xfrm>
            <a:off x="4811790" y="873083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לפי אופי קבוצת הצד 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944DD511-B394-4C17-9D61-9F4944E68FE7}"/>
              </a:ext>
            </a:extLst>
          </p:cNvPr>
          <p:cNvCxnSpPr>
            <a:cxnSpLocks/>
          </p:cNvCxnSpPr>
          <p:nvPr/>
        </p:nvCxnSpPr>
        <p:spPr>
          <a:xfrm>
            <a:off x="7310486" y="1693067"/>
            <a:ext cx="762818" cy="641110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2DB547E9-7145-4B6D-8707-8AD5BE51206E}"/>
              </a:ext>
            </a:extLst>
          </p:cNvPr>
          <p:cNvCxnSpPr>
            <a:cxnSpLocks/>
          </p:cNvCxnSpPr>
          <p:nvPr/>
        </p:nvCxnSpPr>
        <p:spPr>
          <a:xfrm flipH="1">
            <a:off x="4318703" y="1806700"/>
            <a:ext cx="562813" cy="491770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66C24190-F510-42B3-B950-CA801144C97D}"/>
              </a:ext>
            </a:extLst>
          </p:cNvPr>
          <p:cNvSpPr/>
          <p:nvPr/>
        </p:nvSpPr>
        <p:spPr>
          <a:xfrm>
            <a:off x="2783303" y="2290439"/>
            <a:ext cx="2461483" cy="1876812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1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II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הידרופובי- יוצר אינטראקציות ואן דר ואלס בלבד</a:t>
            </a:r>
          </a:p>
        </p:txBody>
      </p:sp>
      <p:sp>
        <p:nvSpPr>
          <p:cNvPr id="19" name="חץ: למטה 18">
            <a:extLst>
              <a:ext uri="{FF2B5EF4-FFF2-40B4-BE49-F238E27FC236}">
                <a16:creationId xmlns:a16="http://schemas.microsoft.com/office/drawing/2014/main" id="{F761D2CD-6791-4DD9-9276-FDDAD7F10928}"/>
              </a:ext>
            </a:extLst>
          </p:cNvPr>
          <p:cNvSpPr/>
          <p:nvPr/>
        </p:nvSpPr>
        <p:spPr>
          <a:xfrm>
            <a:off x="7263579" y="2311478"/>
            <a:ext cx="2721551" cy="1840261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הידרופילי- יוצר  אינטראקציות מסוג קשרי מימן או קשר יוני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A0EEC3C9-F4A7-4BB6-B2E5-C1ACED0F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725" y="4039604"/>
            <a:ext cx="41807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Asn</a:t>
            </a: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  Asp   </a:t>
            </a:r>
            <a:r>
              <a:rPr lang="en-US" alt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Arg</a:t>
            </a: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  Glu   </a:t>
            </a:r>
            <a:r>
              <a:rPr lang="en-US" alt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Gln</a:t>
            </a: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  His     Lys   Ser   </a:t>
            </a:r>
            <a:r>
              <a:rPr lang="en-US" alt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Thr</a:t>
            </a: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  Tyr*  </a:t>
            </a:r>
            <a:r>
              <a:rPr lang="en-US" alt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Trp</a:t>
            </a: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*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B40986E3-F99D-4785-9A1C-15E3815A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882" y="4151739"/>
            <a:ext cx="35289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+mn-lt"/>
                <a:cs typeface="+mn-cs"/>
              </a:rPr>
              <a:t>Ala  Ile  </a:t>
            </a:r>
            <a:r>
              <a:rPr lang="en-US" altLang="en-US" sz="2000" b="1" dirty="0" err="1">
                <a:solidFill>
                  <a:srgbClr val="7030A0"/>
                </a:solidFill>
                <a:latin typeface="+mn-lt"/>
                <a:cs typeface="+mn-cs"/>
              </a:rPr>
              <a:t>Gly</a:t>
            </a:r>
            <a:r>
              <a:rPr lang="en-US" altLang="en-US" sz="2000" b="1" dirty="0">
                <a:solidFill>
                  <a:srgbClr val="7030A0"/>
                </a:solidFill>
                <a:latin typeface="+mn-lt"/>
                <a:cs typeface="+mn-cs"/>
              </a:rPr>
              <a:t>  Val  Leu  Met  Pro   </a:t>
            </a:r>
            <a:r>
              <a:rPr lang="en-US" altLang="en-US" sz="2000" b="1" dirty="0" err="1">
                <a:solidFill>
                  <a:srgbClr val="7030A0"/>
                </a:solidFill>
                <a:latin typeface="+mn-lt"/>
                <a:cs typeface="+mn-cs"/>
              </a:rPr>
              <a:t>Phe</a:t>
            </a:r>
            <a:r>
              <a:rPr lang="en-US" altLang="en-US" sz="2000" b="1" dirty="0">
                <a:solidFill>
                  <a:srgbClr val="7030A0"/>
                </a:solidFill>
                <a:latin typeface="+mn-lt"/>
                <a:cs typeface="+mn-cs"/>
              </a:rPr>
              <a:t>  </a:t>
            </a:r>
            <a:r>
              <a:rPr lang="en-US" altLang="en-US" sz="2000" b="1" dirty="0" err="1">
                <a:solidFill>
                  <a:srgbClr val="7030A0"/>
                </a:solidFill>
                <a:latin typeface="+mn-lt"/>
                <a:cs typeface="+mn-cs"/>
              </a:rPr>
              <a:t>Cys</a:t>
            </a:r>
            <a:r>
              <a:rPr lang="en-US" altLang="en-US" sz="2000" b="1" dirty="0">
                <a:solidFill>
                  <a:srgbClr val="7030A0"/>
                </a:solidFill>
                <a:latin typeface="+mn-lt"/>
                <a:cs typeface="+mn-cs"/>
              </a:rPr>
              <a:t>   </a:t>
            </a:r>
            <a:r>
              <a:rPr lang="en-US" altLang="en-US" sz="2000" b="1" dirty="0" err="1">
                <a:solidFill>
                  <a:srgbClr val="7030A0"/>
                </a:solidFill>
                <a:latin typeface="+mn-lt"/>
                <a:cs typeface="+mn-cs"/>
              </a:rPr>
              <a:t>Trp</a:t>
            </a:r>
            <a:r>
              <a:rPr lang="en-US" altLang="en-US" sz="2000" b="1" dirty="0">
                <a:solidFill>
                  <a:srgbClr val="7030A0"/>
                </a:solidFill>
                <a:latin typeface="+mn-lt"/>
                <a:cs typeface="+mn-cs"/>
              </a:rPr>
              <a:t>* </a:t>
            </a:r>
          </a:p>
          <a:p>
            <a:pPr algn="just" rtl="0">
              <a:spcBef>
                <a:spcPts val="0"/>
              </a:spcBef>
              <a:buFontTx/>
              <a:buNone/>
            </a:pPr>
            <a:endParaRPr lang="en-US" altLang="en-US" sz="20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0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4" y="40188"/>
            <a:ext cx="9802368" cy="720000"/>
          </a:xfrm>
        </p:spPr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BF59548-C69D-4338-8412-7035AA2FC28E}"/>
              </a:ext>
            </a:extLst>
          </p:cNvPr>
          <p:cNvSpPr/>
          <p:nvPr/>
        </p:nvSpPr>
        <p:spPr>
          <a:xfrm>
            <a:off x="6180250" y="666034"/>
            <a:ext cx="5643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ru-RU" sz="2400" b="1" dirty="0">
                <a:solidFill>
                  <a:srgbClr val="12B4BC"/>
                </a:solidFill>
                <a:cs typeface="Arial" panose="020B0604020202020204" pitchFamily="34" charset="0"/>
              </a:rPr>
              <a:t>המשך מיון של </a:t>
            </a:r>
            <a:r>
              <a:rPr lang="en-US" sz="2800" b="1" dirty="0">
                <a:solidFill>
                  <a:srgbClr val="12B4BC"/>
                </a:solidFill>
                <a:sym typeface="Symbol" pitchFamily="18" charset="2"/>
              </a:rPr>
              <a:t></a:t>
            </a:r>
            <a:r>
              <a:rPr lang="he-IL" altLang="ru-RU" sz="2400" b="1" dirty="0">
                <a:solidFill>
                  <a:srgbClr val="12B4BC"/>
                </a:solidFill>
                <a:cs typeface="Arial" panose="020B0604020202020204" pitchFamily="34" charset="0"/>
              </a:rPr>
              <a:t> חומצות אמיניות</a:t>
            </a:r>
          </a:p>
        </p:txBody>
      </p:sp>
      <p:sp>
        <p:nvSpPr>
          <p:cNvPr id="12" name="תרשים זרימה: מסיים 11">
            <a:extLst>
              <a:ext uri="{FF2B5EF4-FFF2-40B4-BE49-F238E27FC236}">
                <a16:creationId xmlns:a16="http://schemas.microsoft.com/office/drawing/2014/main" id="{1E5E9A77-5807-45E4-91FA-49C2FB073868}"/>
              </a:ext>
            </a:extLst>
          </p:cNvPr>
          <p:cNvSpPr/>
          <p:nvPr/>
        </p:nvSpPr>
        <p:spPr>
          <a:xfrm>
            <a:off x="4779818" y="890680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הידרופילי- יוצר  אינטראקציות מסוג קשרי מימן או קשר יוני ב- 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pH=7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944DD511-B394-4C17-9D61-9F4944E68FE7}"/>
              </a:ext>
            </a:extLst>
          </p:cNvPr>
          <p:cNvCxnSpPr>
            <a:cxnSpLocks/>
          </p:cNvCxnSpPr>
          <p:nvPr/>
        </p:nvCxnSpPr>
        <p:spPr>
          <a:xfrm>
            <a:off x="7372967" y="1491150"/>
            <a:ext cx="1759454" cy="820042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2DB547E9-7145-4B6D-8707-8AD5BE51206E}"/>
              </a:ext>
            </a:extLst>
          </p:cNvPr>
          <p:cNvCxnSpPr>
            <a:cxnSpLocks/>
          </p:cNvCxnSpPr>
          <p:nvPr/>
        </p:nvCxnSpPr>
        <p:spPr>
          <a:xfrm flipH="1">
            <a:off x="3385984" y="1465410"/>
            <a:ext cx="1464172" cy="735234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66C24190-F510-42B3-B950-CA801144C97D}"/>
              </a:ext>
            </a:extLst>
          </p:cNvPr>
          <p:cNvSpPr/>
          <p:nvPr/>
        </p:nvSpPr>
        <p:spPr>
          <a:xfrm>
            <a:off x="1737511" y="2199696"/>
            <a:ext cx="2806414" cy="16146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ב. הידרופילי-טעון מטען חשמלי </a:t>
            </a:r>
          </a:p>
          <a:p>
            <a:pPr algn="ctr"/>
            <a:r>
              <a:rPr lang="he-IL" sz="16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(יוצר  אינטראקציות מסוג  קשר יוני)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" name="חץ: למטה 18">
            <a:extLst>
              <a:ext uri="{FF2B5EF4-FFF2-40B4-BE49-F238E27FC236}">
                <a16:creationId xmlns:a16="http://schemas.microsoft.com/office/drawing/2014/main" id="{F761D2CD-6791-4DD9-9276-FDDAD7F10928}"/>
              </a:ext>
            </a:extLst>
          </p:cNvPr>
          <p:cNvSpPr/>
          <p:nvPr/>
        </p:nvSpPr>
        <p:spPr>
          <a:xfrm>
            <a:off x="7412181" y="2311192"/>
            <a:ext cx="2806414" cy="167565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א. הידרופילי- ללא מטען חשמלי</a:t>
            </a:r>
          </a:p>
          <a:p>
            <a:pPr algn="ctr"/>
            <a:r>
              <a:rPr lang="he-IL" sz="16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(יוצר  אינטראקציות מסוג קשרי מימן)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A0EEC3C9-F4A7-4BB6-B2E5-C1ACED0F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482" y="3960393"/>
            <a:ext cx="3714750" cy="400110"/>
          </a:xfrm>
          <a:prstGeom prst="rect">
            <a:avLst/>
          </a:prstGeom>
          <a:noFill/>
          <a:ln w="9525">
            <a:solidFill>
              <a:srgbClr val="11A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en-US" sz="2000" b="1" dirty="0" err="1">
                <a:latin typeface="+mn-lt"/>
                <a:cs typeface="+mn-cs"/>
              </a:rPr>
              <a:t>Asn</a:t>
            </a:r>
            <a:r>
              <a:rPr lang="en-US" altLang="en-US" sz="2000" b="1" dirty="0">
                <a:latin typeface="+mn-lt"/>
                <a:cs typeface="+mn-cs"/>
              </a:rPr>
              <a:t>   </a:t>
            </a:r>
            <a:r>
              <a:rPr lang="en-US" altLang="en-US" sz="2000" b="1" dirty="0" err="1">
                <a:latin typeface="+mn-lt"/>
                <a:cs typeface="+mn-cs"/>
              </a:rPr>
              <a:t>Gln</a:t>
            </a:r>
            <a:r>
              <a:rPr lang="en-US" altLang="en-US" sz="2000" b="1" dirty="0">
                <a:latin typeface="+mn-lt"/>
                <a:cs typeface="+mn-cs"/>
              </a:rPr>
              <a:t>   Ser  </a:t>
            </a:r>
            <a:r>
              <a:rPr lang="en-US" altLang="en-US" sz="2000" b="1" dirty="0" err="1">
                <a:latin typeface="+mn-lt"/>
                <a:cs typeface="+mn-cs"/>
              </a:rPr>
              <a:t>Trp</a:t>
            </a:r>
            <a:r>
              <a:rPr lang="en-US" altLang="en-US" sz="2000" b="1" dirty="0">
                <a:latin typeface="+mn-lt"/>
                <a:cs typeface="+mn-cs"/>
              </a:rPr>
              <a:t>  </a:t>
            </a:r>
            <a:r>
              <a:rPr lang="en-US" altLang="en-US" sz="2000" b="1" dirty="0" err="1">
                <a:latin typeface="+mn-lt"/>
                <a:cs typeface="+mn-cs"/>
              </a:rPr>
              <a:t>Thr</a:t>
            </a:r>
            <a:r>
              <a:rPr lang="en-US" altLang="en-US" sz="2000" b="1" dirty="0">
                <a:latin typeface="+mn-lt"/>
                <a:cs typeface="+mn-cs"/>
              </a:rPr>
              <a:t>  Tyr*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942FA4E-98DC-485F-BC0F-58FDD2300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645" y="3820929"/>
            <a:ext cx="3210719" cy="400110"/>
          </a:xfrm>
          <a:prstGeom prst="rect">
            <a:avLst/>
          </a:prstGeom>
          <a:noFill/>
          <a:ln w="9525">
            <a:solidFill>
              <a:srgbClr val="11A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n-lt"/>
                <a:cs typeface="+mn-cs"/>
              </a:rPr>
              <a:t>Asp   </a:t>
            </a:r>
            <a:r>
              <a:rPr lang="en-US" altLang="en-US" sz="2000" b="1" dirty="0" err="1">
                <a:latin typeface="+mn-lt"/>
                <a:cs typeface="+mn-cs"/>
              </a:rPr>
              <a:t>Arg</a:t>
            </a:r>
            <a:r>
              <a:rPr lang="en-US" altLang="en-US" sz="2000" b="1" dirty="0">
                <a:latin typeface="+mn-lt"/>
                <a:cs typeface="+mn-cs"/>
              </a:rPr>
              <a:t>   Glu   His   Lys</a:t>
            </a:r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D8097C7E-F691-4FE1-B071-BE8E6FCC8C79}"/>
              </a:ext>
            </a:extLst>
          </p:cNvPr>
          <p:cNvSpPr/>
          <p:nvPr/>
        </p:nvSpPr>
        <p:spPr>
          <a:xfrm rot="1865799">
            <a:off x="1940100" y="4207222"/>
            <a:ext cx="783645" cy="131796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22" name="חץ: למטה 21">
            <a:extLst>
              <a:ext uri="{FF2B5EF4-FFF2-40B4-BE49-F238E27FC236}">
                <a16:creationId xmlns:a16="http://schemas.microsoft.com/office/drawing/2014/main" id="{FE7DC4F9-0F8C-4B90-85F3-021B02DC2603}"/>
              </a:ext>
            </a:extLst>
          </p:cNvPr>
          <p:cNvSpPr/>
          <p:nvPr/>
        </p:nvSpPr>
        <p:spPr>
          <a:xfrm rot="20066818">
            <a:off x="3509336" y="4238476"/>
            <a:ext cx="788734" cy="131879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90497867-A73C-4C4A-A5B4-112BC804E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810" y="5427722"/>
            <a:ext cx="1863441" cy="400110"/>
          </a:xfrm>
          <a:prstGeom prst="rect">
            <a:avLst/>
          </a:prstGeom>
          <a:noFill/>
          <a:ln w="9525">
            <a:solidFill>
              <a:srgbClr val="11A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+mn-lt"/>
                <a:cs typeface="+mn-cs"/>
              </a:rPr>
              <a:t>Arg</a:t>
            </a:r>
            <a:r>
              <a:rPr lang="en-US" altLang="en-US" sz="2000" b="1" dirty="0">
                <a:latin typeface="+mn-lt"/>
                <a:cs typeface="+mn-cs"/>
              </a:rPr>
              <a:t>   His   Lys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FF28C08C-51CB-439C-8BCB-9304BD23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201" y="5427722"/>
            <a:ext cx="1337137" cy="400110"/>
          </a:xfrm>
          <a:prstGeom prst="rect">
            <a:avLst/>
          </a:prstGeom>
          <a:noFill/>
          <a:ln w="9525">
            <a:solidFill>
              <a:srgbClr val="11A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n-lt"/>
                <a:cs typeface="+mn-cs"/>
              </a:rPr>
              <a:t>Asp   Glu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5C93865-90C1-49EE-B147-2D4AB53A4058}"/>
              </a:ext>
            </a:extLst>
          </p:cNvPr>
          <p:cNvSpPr txBox="1"/>
          <p:nvPr/>
        </p:nvSpPr>
        <p:spPr>
          <a:xfrm rot="16200000">
            <a:off x="8832372" y="4605819"/>
            <a:ext cx="553998" cy="679028"/>
          </a:xfrm>
          <a:prstGeom prst="rect">
            <a:avLst/>
          </a:prstGeom>
          <a:noFill/>
        </p:spPr>
        <p:txBody>
          <a:bodyPr vert="vert" wrap="squar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</a:rPr>
              <a:t>טעון חיובית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19F88F2-3C86-4678-A389-11E53789E96A}"/>
              </a:ext>
            </a:extLst>
          </p:cNvPr>
          <p:cNvSpPr txBox="1"/>
          <p:nvPr/>
        </p:nvSpPr>
        <p:spPr>
          <a:xfrm rot="16200000">
            <a:off x="6724209" y="4593903"/>
            <a:ext cx="553998" cy="695662"/>
          </a:xfrm>
          <a:prstGeom prst="rect">
            <a:avLst/>
          </a:prstGeom>
          <a:noFill/>
        </p:spPr>
        <p:txBody>
          <a:bodyPr vert="vert" wrap="square" rtlCol="1">
            <a:spAutoFit/>
          </a:bodyPr>
          <a:lstStyle/>
          <a:p>
            <a:r>
              <a:rPr lang="he-IL" sz="1200" b="1" dirty="0">
                <a:solidFill>
                  <a:schemeClr val="bg1"/>
                </a:solidFill>
              </a:rPr>
              <a:t>טעון שלילית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D85B457-5B53-4BBF-ADCE-B98442D10AF5}"/>
              </a:ext>
            </a:extLst>
          </p:cNvPr>
          <p:cNvSpPr txBox="1"/>
          <p:nvPr/>
        </p:nvSpPr>
        <p:spPr bwMode="auto">
          <a:xfrm>
            <a:off x="3960668" y="5110516"/>
            <a:ext cx="1638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000" b="1" dirty="0">
                <a:solidFill>
                  <a:srgbClr val="12B4BC"/>
                </a:solidFill>
              </a:rPr>
              <a:t>חיובי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36DF3417-2388-4637-90A9-AB60119BFEF6}"/>
              </a:ext>
            </a:extLst>
          </p:cNvPr>
          <p:cNvSpPr txBox="1"/>
          <p:nvPr/>
        </p:nvSpPr>
        <p:spPr bwMode="auto">
          <a:xfrm>
            <a:off x="689476" y="5091019"/>
            <a:ext cx="1337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1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000" b="1" dirty="0">
                <a:solidFill>
                  <a:srgbClr val="12B4BC"/>
                </a:solidFill>
              </a:rPr>
              <a:t>שלילי</a:t>
            </a:r>
          </a:p>
        </p:txBody>
      </p:sp>
    </p:spTree>
    <p:extLst>
      <p:ext uri="{BB962C8B-B14F-4D97-AF65-F5344CB8AC3E}">
        <p14:creationId xmlns:p14="http://schemas.microsoft.com/office/powerpoint/2010/main" val="42840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BF59548-C69D-4338-8412-7035AA2FC28E}"/>
              </a:ext>
            </a:extLst>
          </p:cNvPr>
          <p:cNvSpPr/>
          <p:nvPr/>
        </p:nvSpPr>
        <p:spPr>
          <a:xfrm>
            <a:off x="5947845" y="820687"/>
            <a:ext cx="5643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ru-RU" sz="2400" b="1" dirty="0">
                <a:solidFill>
                  <a:srgbClr val="12B4BC"/>
                </a:solidFill>
                <a:latin typeface="Arial" panose="020B0604020202020204" pitchFamily="34" charset="0"/>
              </a:rPr>
              <a:t>המשך מיון של </a:t>
            </a:r>
            <a:r>
              <a:rPr lang="en-US" sz="2800" b="1" dirty="0">
                <a:solidFill>
                  <a:srgbClr val="12B4BC"/>
                </a:solidFill>
                <a:sym typeface="Symbol" pitchFamily="18" charset="2"/>
              </a:rPr>
              <a:t></a:t>
            </a:r>
            <a:r>
              <a:rPr lang="he-IL" altLang="ru-RU" sz="2400" b="1" dirty="0">
                <a:solidFill>
                  <a:srgbClr val="12B4BC"/>
                </a:solidFill>
                <a:latin typeface="Arial" panose="020B0604020202020204" pitchFamily="34" charset="0"/>
              </a:rPr>
              <a:t> חומצות אמיניות</a:t>
            </a:r>
          </a:p>
        </p:txBody>
      </p:sp>
      <p:sp>
        <p:nvSpPr>
          <p:cNvPr id="12" name="תרשים זרימה: מסיים 11">
            <a:extLst>
              <a:ext uri="{FF2B5EF4-FFF2-40B4-BE49-F238E27FC236}">
                <a16:creationId xmlns:a16="http://schemas.microsoft.com/office/drawing/2014/main" id="{1E5E9A77-5807-45E4-91FA-49C2FB073868}"/>
              </a:ext>
            </a:extLst>
          </p:cNvPr>
          <p:cNvSpPr/>
          <p:nvPr/>
        </p:nvSpPr>
        <p:spPr>
          <a:xfrm>
            <a:off x="3580772" y="1110537"/>
            <a:ext cx="3721792" cy="152579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buAutoNum type="romanUcPeriod"/>
            </a:pP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הידרופילי- </a:t>
            </a:r>
          </a:p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א. ללא מטען חשמלי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(יוצר  אינטראקציות מסוג קשרי מימן ב- 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pH=7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944DD511-B394-4C17-9D61-9F4944E68FE7}"/>
              </a:ext>
            </a:extLst>
          </p:cNvPr>
          <p:cNvCxnSpPr>
            <a:cxnSpLocks/>
          </p:cNvCxnSpPr>
          <p:nvPr/>
        </p:nvCxnSpPr>
        <p:spPr>
          <a:xfrm>
            <a:off x="5781570" y="2588856"/>
            <a:ext cx="762818" cy="688589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תרשים זרימה: מסיים 27">
            <a:extLst>
              <a:ext uri="{FF2B5EF4-FFF2-40B4-BE49-F238E27FC236}">
                <a16:creationId xmlns:a16="http://schemas.microsoft.com/office/drawing/2014/main" id="{1783D471-5346-42B9-BAFF-06EA31393375}"/>
              </a:ext>
            </a:extLst>
          </p:cNvPr>
          <p:cNvSpPr/>
          <p:nvPr/>
        </p:nvSpPr>
        <p:spPr>
          <a:xfrm>
            <a:off x="5945300" y="3282476"/>
            <a:ext cx="1967629" cy="920015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מכילות קבוצה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אמידית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1B7090D2-1C74-4CDF-B949-A1DA7C1A1F7A}"/>
              </a:ext>
            </a:extLst>
          </p:cNvPr>
          <p:cNvCxnSpPr>
            <a:cxnSpLocks/>
          </p:cNvCxnSpPr>
          <p:nvPr/>
        </p:nvCxnSpPr>
        <p:spPr>
          <a:xfrm flipH="1">
            <a:off x="3751780" y="2609742"/>
            <a:ext cx="425863" cy="76237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תרשים זרימה: מסיים 17">
            <a:extLst>
              <a:ext uri="{FF2B5EF4-FFF2-40B4-BE49-F238E27FC236}">
                <a16:creationId xmlns:a16="http://schemas.microsoft.com/office/drawing/2014/main" id="{C03C462D-4A9F-4E0E-A430-E41EC3D0CAA0}"/>
              </a:ext>
            </a:extLst>
          </p:cNvPr>
          <p:cNvSpPr/>
          <p:nvPr/>
        </p:nvSpPr>
        <p:spPr>
          <a:xfrm>
            <a:off x="2703884" y="3282476"/>
            <a:ext cx="1967629" cy="920015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מכילות קבוצה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הידרוקסילית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842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BF59548-C69D-4338-8412-7035AA2FC28E}"/>
              </a:ext>
            </a:extLst>
          </p:cNvPr>
          <p:cNvSpPr/>
          <p:nvPr/>
        </p:nvSpPr>
        <p:spPr>
          <a:xfrm>
            <a:off x="5947845" y="820687"/>
            <a:ext cx="5643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ru-RU" sz="2400" b="1" dirty="0">
                <a:solidFill>
                  <a:srgbClr val="12B4BC"/>
                </a:solidFill>
                <a:latin typeface="Arial" panose="020B0604020202020204" pitchFamily="34" charset="0"/>
              </a:rPr>
              <a:t>המשך מיון של </a:t>
            </a:r>
            <a:r>
              <a:rPr lang="en-US" sz="2800" b="1" dirty="0">
                <a:solidFill>
                  <a:srgbClr val="12B4BC"/>
                </a:solidFill>
                <a:sym typeface="Symbol" pitchFamily="18" charset="2"/>
              </a:rPr>
              <a:t></a:t>
            </a:r>
            <a:r>
              <a:rPr lang="he-IL" altLang="ru-RU" sz="2400" b="1" dirty="0">
                <a:solidFill>
                  <a:srgbClr val="12B4BC"/>
                </a:solidFill>
                <a:latin typeface="Arial" panose="020B0604020202020204" pitchFamily="34" charset="0"/>
              </a:rPr>
              <a:t> חומצות אמיניות</a:t>
            </a:r>
          </a:p>
        </p:txBody>
      </p:sp>
      <p:sp>
        <p:nvSpPr>
          <p:cNvPr id="12" name="תרשים זרימה: מסיים 11">
            <a:extLst>
              <a:ext uri="{FF2B5EF4-FFF2-40B4-BE49-F238E27FC236}">
                <a16:creationId xmlns:a16="http://schemas.microsoft.com/office/drawing/2014/main" id="{1E5E9A77-5807-45E4-91FA-49C2FB073868}"/>
              </a:ext>
            </a:extLst>
          </p:cNvPr>
          <p:cNvSpPr/>
          <p:nvPr/>
        </p:nvSpPr>
        <p:spPr>
          <a:xfrm>
            <a:off x="3580772" y="1110537"/>
            <a:ext cx="3721792" cy="152579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buAutoNum type="romanUcPeriod"/>
            </a:pP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הידרופילי- </a:t>
            </a:r>
          </a:p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א. ללא מטען חשמלי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(יוצר  אינטראקציות מסוג קשרי מימן ב- 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pH=7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944DD511-B394-4C17-9D61-9F4944E68FE7}"/>
              </a:ext>
            </a:extLst>
          </p:cNvPr>
          <p:cNvCxnSpPr>
            <a:cxnSpLocks/>
          </p:cNvCxnSpPr>
          <p:nvPr/>
        </p:nvCxnSpPr>
        <p:spPr>
          <a:xfrm>
            <a:off x="5781570" y="2588856"/>
            <a:ext cx="762818" cy="688589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6">
            <a:extLst>
              <a:ext uri="{FF2B5EF4-FFF2-40B4-BE49-F238E27FC236}">
                <a16:creationId xmlns:a16="http://schemas.microsoft.com/office/drawing/2014/main" id="{1B67EA2A-F3F2-41BA-ABBD-9DC423B4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500" y="4292131"/>
            <a:ext cx="1542969" cy="400110"/>
          </a:xfrm>
          <a:prstGeom prst="rect">
            <a:avLst/>
          </a:prstGeom>
          <a:noFill/>
          <a:ln w="9525">
            <a:solidFill>
              <a:srgbClr val="11A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en-US" sz="2000" b="1" dirty="0" err="1">
                <a:latin typeface="+mn-lt"/>
                <a:cs typeface="+mn-cs"/>
              </a:rPr>
              <a:t>Asn</a:t>
            </a:r>
            <a:r>
              <a:rPr lang="en-US" altLang="en-US" sz="2000" b="1" dirty="0">
                <a:latin typeface="+mn-lt"/>
                <a:cs typeface="+mn-cs"/>
              </a:rPr>
              <a:t>   </a:t>
            </a:r>
            <a:r>
              <a:rPr lang="en-US" altLang="en-US" sz="2000" b="1" dirty="0" err="1">
                <a:latin typeface="+mn-lt"/>
                <a:cs typeface="+mn-cs"/>
              </a:rPr>
              <a:t>Gln</a:t>
            </a:r>
            <a:endParaRPr lang="en-US" altLang="en-US" sz="2000" b="1" dirty="0">
              <a:latin typeface="+mn-lt"/>
              <a:cs typeface="+mn-cs"/>
            </a:endParaRPr>
          </a:p>
        </p:txBody>
      </p:sp>
      <p:sp>
        <p:nvSpPr>
          <p:cNvPr id="28" name="תרשים זרימה: מסיים 27">
            <a:extLst>
              <a:ext uri="{FF2B5EF4-FFF2-40B4-BE49-F238E27FC236}">
                <a16:creationId xmlns:a16="http://schemas.microsoft.com/office/drawing/2014/main" id="{1783D471-5346-42B9-BAFF-06EA31393375}"/>
              </a:ext>
            </a:extLst>
          </p:cNvPr>
          <p:cNvSpPr/>
          <p:nvPr/>
        </p:nvSpPr>
        <p:spPr>
          <a:xfrm>
            <a:off x="5945300" y="3282476"/>
            <a:ext cx="1967629" cy="920015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מכילות קבוצה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אמידית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1B7090D2-1C74-4CDF-B949-A1DA7C1A1F7A}"/>
              </a:ext>
            </a:extLst>
          </p:cNvPr>
          <p:cNvCxnSpPr>
            <a:cxnSpLocks/>
          </p:cNvCxnSpPr>
          <p:nvPr/>
        </p:nvCxnSpPr>
        <p:spPr>
          <a:xfrm flipH="1">
            <a:off x="3751780" y="2609742"/>
            <a:ext cx="425863" cy="76237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תרשים זרימה: מסיים 17">
            <a:extLst>
              <a:ext uri="{FF2B5EF4-FFF2-40B4-BE49-F238E27FC236}">
                <a16:creationId xmlns:a16="http://schemas.microsoft.com/office/drawing/2014/main" id="{C03C462D-4A9F-4E0E-A430-E41EC3D0CAA0}"/>
              </a:ext>
            </a:extLst>
          </p:cNvPr>
          <p:cNvSpPr/>
          <p:nvPr/>
        </p:nvSpPr>
        <p:spPr>
          <a:xfrm>
            <a:off x="2703884" y="3282476"/>
            <a:ext cx="1967629" cy="920015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מכילות קבוצה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הידרוקסילית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E30B15E5-0392-4A4B-8A39-6A68386C7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781" y="4308176"/>
            <a:ext cx="1989982" cy="400110"/>
          </a:xfrm>
          <a:prstGeom prst="rect">
            <a:avLst/>
          </a:prstGeom>
          <a:noFill/>
          <a:ln w="9525">
            <a:solidFill>
              <a:srgbClr val="11A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n-lt"/>
                <a:cs typeface="+mn-cs"/>
              </a:rPr>
              <a:t>Ser  </a:t>
            </a:r>
            <a:r>
              <a:rPr lang="en-US" altLang="en-US" sz="2000" b="1" dirty="0" err="1">
                <a:latin typeface="+mn-lt"/>
                <a:cs typeface="+mn-cs"/>
              </a:rPr>
              <a:t>Thr</a:t>
            </a:r>
            <a:r>
              <a:rPr lang="en-US" altLang="en-US" sz="2000" b="1" dirty="0">
                <a:latin typeface="+mn-lt"/>
                <a:cs typeface="+mn-cs"/>
              </a:rPr>
              <a:t>   Tyr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16998A1C-1BC3-4B2A-B8A7-5F73B9135668}"/>
              </a:ext>
            </a:extLst>
          </p:cNvPr>
          <p:cNvSpPr txBox="1"/>
          <p:nvPr/>
        </p:nvSpPr>
        <p:spPr>
          <a:xfrm>
            <a:off x="445804" y="4943374"/>
            <a:ext cx="41299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*  </a:t>
            </a:r>
            <a:r>
              <a:rPr lang="en-US" sz="2000" b="1" dirty="0"/>
              <a:t> </a:t>
            </a:r>
            <a:r>
              <a:rPr lang="en-US" sz="2000" b="1" dirty="0" err="1"/>
              <a:t>Cys</a:t>
            </a:r>
            <a:r>
              <a:rPr lang="en-US" sz="2000" b="1" dirty="0"/>
              <a:t>  </a:t>
            </a:r>
            <a:r>
              <a:rPr lang="he-IL" sz="2000" b="1" dirty="0"/>
              <a:t>ו-</a:t>
            </a:r>
            <a:r>
              <a:rPr lang="en-US" sz="2000" b="1" dirty="0"/>
              <a:t> Tyr </a:t>
            </a:r>
            <a:r>
              <a:rPr lang="he-IL" sz="2000" b="1" dirty="0"/>
              <a:t> יכולות להיות טעונות שלילית בקבוצת הצד ב- </a:t>
            </a:r>
            <a:r>
              <a:rPr lang="en-US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pH&gt;7</a:t>
            </a:r>
            <a:endParaRPr lang="he-IL" sz="2000" b="1" dirty="0"/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F7B28CE3-0934-44E2-ACE4-BEB2CA9B6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8" t="53545" r="4397" b="25529"/>
          <a:stretch/>
        </p:blipFill>
        <p:spPr>
          <a:xfrm rot="5400000">
            <a:off x="1274340" y="3907526"/>
            <a:ext cx="1031145" cy="1134259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969B4F8E-69B4-4AB0-B4B9-3E693BD92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6" t="55301" r="30717" b="24505"/>
          <a:stretch/>
        </p:blipFill>
        <p:spPr>
          <a:xfrm>
            <a:off x="8076659" y="3661096"/>
            <a:ext cx="879214" cy="10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8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BF59548-C69D-4338-8412-7035AA2FC28E}"/>
              </a:ext>
            </a:extLst>
          </p:cNvPr>
          <p:cNvSpPr/>
          <p:nvPr/>
        </p:nvSpPr>
        <p:spPr>
          <a:xfrm>
            <a:off x="5919737" y="716519"/>
            <a:ext cx="5643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ru-RU" sz="2400" b="1" dirty="0">
                <a:solidFill>
                  <a:srgbClr val="12B4BC"/>
                </a:solidFill>
                <a:latin typeface="Arial" panose="020B0604020202020204" pitchFamily="34" charset="0"/>
              </a:rPr>
              <a:t>המשך מיון של </a:t>
            </a:r>
            <a:r>
              <a:rPr lang="en-US" sz="2400" b="1" dirty="0">
                <a:solidFill>
                  <a:srgbClr val="12B4BC"/>
                </a:solidFill>
                <a:sym typeface="Symbol" pitchFamily="18" charset="2"/>
              </a:rPr>
              <a:t></a:t>
            </a:r>
            <a:r>
              <a:rPr lang="he-IL" altLang="ru-RU" sz="2400" b="1" dirty="0">
                <a:solidFill>
                  <a:srgbClr val="12B4BC"/>
                </a:solidFill>
                <a:latin typeface="Arial" panose="020B0604020202020204" pitchFamily="34" charset="0"/>
              </a:rPr>
              <a:t> חומצות אמיניות</a:t>
            </a:r>
          </a:p>
        </p:txBody>
      </p:sp>
      <p:sp>
        <p:nvSpPr>
          <p:cNvPr id="27" name="תרשים זרימה: מסיים 26">
            <a:extLst>
              <a:ext uri="{FF2B5EF4-FFF2-40B4-BE49-F238E27FC236}">
                <a16:creationId xmlns:a16="http://schemas.microsoft.com/office/drawing/2014/main" id="{59DFB589-BFF1-4B0F-AF34-0DECC78B0EF7}"/>
              </a:ext>
            </a:extLst>
          </p:cNvPr>
          <p:cNvSpPr/>
          <p:nvPr/>
        </p:nvSpPr>
        <p:spPr>
          <a:xfrm>
            <a:off x="3548955" y="2796737"/>
            <a:ext cx="2184226" cy="894401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מכילות אטומי גופרית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3BC92393-6D0A-4891-8B36-B3C00CE02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985" y="3753521"/>
            <a:ext cx="1288574" cy="400110"/>
          </a:xfrm>
          <a:prstGeom prst="rect">
            <a:avLst/>
          </a:prstGeom>
          <a:noFill/>
          <a:ln w="9525">
            <a:solidFill>
              <a:srgbClr val="11A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n-lt"/>
                <a:cs typeface="+mn-cs"/>
              </a:rPr>
              <a:t>Met  </a:t>
            </a:r>
            <a:r>
              <a:rPr lang="en-US" altLang="en-US" sz="2000" b="1" dirty="0" err="1">
                <a:latin typeface="+mn-lt"/>
                <a:cs typeface="+mn-cs"/>
              </a:rPr>
              <a:t>Cys</a:t>
            </a:r>
            <a:endParaRPr lang="en-US" altLang="en-US" sz="2000" b="1" dirty="0">
              <a:latin typeface="+mn-lt"/>
              <a:cs typeface="+mn-cs"/>
            </a:endParaRPr>
          </a:p>
        </p:txBody>
      </p:sp>
      <p:sp>
        <p:nvSpPr>
          <p:cNvPr id="16" name="תרשים זרימה: מסיים 15">
            <a:extLst>
              <a:ext uri="{FF2B5EF4-FFF2-40B4-BE49-F238E27FC236}">
                <a16:creationId xmlns:a16="http://schemas.microsoft.com/office/drawing/2014/main" id="{898B2311-8D9B-45D9-BDD2-B2FF9E2275FD}"/>
              </a:ext>
            </a:extLst>
          </p:cNvPr>
          <p:cNvSpPr/>
          <p:nvPr/>
        </p:nvSpPr>
        <p:spPr>
          <a:xfrm>
            <a:off x="4550905" y="1175692"/>
            <a:ext cx="3755606" cy="1093944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II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הידרופובי- </a:t>
            </a:r>
          </a:p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יוצר  אינטראקציות מסוג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ו.ד.ו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E541D5DF-5E00-4CD2-B11F-F33BE59BF944}"/>
              </a:ext>
            </a:extLst>
          </p:cNvPr>
          <p:cNvCxnSpPr>
            <a:cxnSpLocks/>
          </p:cNvCxnSpPr>
          <p:nvPr/>
        </p:nvCxnSpPr>
        <p:spPr>
          <a:xfrm flipH="1">
            <a:off x="4781849" y="2258401"/>
            <a:ext cx="290555" cy="538336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תרשים זרימה: מסיים 21">
            <a:extLst>
              <a:ext uri="{FF2B5EF4-FFF2-40B4-BE49-F238E27FC236}">
                <a16:creationId xmlns:a16="http://schemas.microsoft.com/office/drawing/2014/main" id="{DDF0C0BA-F1DD-4A1A-9575-F0E52BCEF38E}"/>
              </a:ext>
            </a:extLst>
          </p:cNvPr>
          <p:cNvSpPr/>
          <p:nvPr/>
        </p:nvSpPr>
        <p:spPr>
          <a:xfrm>
            <a:off x="6714408" y="2796737"/>
            <a:ext cx="2050451" cy="92776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קבוצת צד ארומטית בנזן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-C</a:t>
            </a:r>
            <a:r>
              <a:rPr lang="en-US" sz="2000" baseline="-25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sz="2000" baseline="-25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5</a:t>
            </a:r>
            <a:endParaRPr lang="he-IL" sz="16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4241B77B-456B-450E-92B7-10055D26136F}"/>
              </a:ext>
            </a:extLst>
          </p:cNvPr>
          <p:cNvCxnSpPr>
            <a:cxnSpLocks/>
          </p:cNvCxnSpPr>
          <p:nvPr/>
        </p:nvCxnSpPr>
        <p:spPr>
          <a:xfrm>
            <a:off x="7410152" y="2263521"/>
            <a:ext cx="235744" cy="533216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6">
            <a:extLst>
              <a:ext uri="{FF2B5EF4-FFF2-40B4-BE49-F238E27FC236}">
                <a16:creationId xmlns:a16="http://schemas.microsoft.com/office/drawing/2014/main" id="{3BC8D1C6-1CA3-4396-AC73-6E28B6CF7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106" y="3783138"/>
            <a:ext cx="1962454" cy="400110"/>
          </a:xfrm>
          <a:prstGeom prst="rect">
            <a:avLst/>
          </a:prstGeom>
          <a:noFill/>
          <a:ln w="9525">
            <a:solidFill>
              <a:srgbClr val="11A4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latin typeface="+mn-lt"/>
                <a:cs typeface="+mn-cs"/>
              </a:rPr>
              <a:t>Phe</a:t>
            </a:r>
            <a:r>
              <a:rPr lang="en-US" altLang="en-US" sz="2000" b="1" dirty="0">
                <a:latin typeface="+mn-lt"/>
                <a:cs typeface="+mn-cs"/>
              </a:rPr>
              <a:t>   Tyr  </a:t>
            </a:r>
            <a:r>
              <a:rPr lang="en-US" altLang="en-US" sz="2000" b="1" dirty="0" err="1">
                <a:latin typeface="+mn-lt"/>
                <a:cs typeface="+mn-cs"/>
              </a:rPr>
              <a:t>Trp</a:t>
            </a:r>
            <a:endParaRPr lang="en-US" altLang="en-US" sz="2000" b="1" dirty="0">
              <a:latin typeface="+mn-lt"/>
              <a:cs typeface="+mn-cs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461EC397-7DF0-42A2-9781-BF7E7A05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560" y="3429000"/>
            <a:ext cx="2349576" cy="770029"/>
          </a:xfrm>
          <a:prstGeom prst="rect">
            <a:avLst/>
          </a:prstGeom>
          <a:noFill/>
          <a:ln>
            <a:solidFill>
              <a:srgbClr val="11A4A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34DB19EA-D392-46C2-9527-DADEFA79DC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t="24864" r="57725" b="49527"/>
          <a:stretch/>
        </p:blipFill>
        <p:spPr>
          <a:xfrm rot="5638774">
            <a:off x="1114016" y="3102759"/>
            <a:ext cx="790792" cy="1370185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537E6702-B2CC-4AC4-B718-CD6C38358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3" t="26425" r="32994" b="49527"/>
          <a:stretch/>
        </p:blipFill>
        <p:spPr>
          <a:xfrm rot="5400000">
            <a:off x="2455778" y="3060454"/>
            <a:ext cx="741484" cy="1444870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3F8CC49-E4D1-4E66-8486-35CFB673A1D5}"/>
              </a:ext>
            </a:extLst>
          </p:cNvPr>
          <p:cNvSpPr txBox="1"/>
          <p:nvPr/>
        </p:nvSpPr>
        <p:spPr>
          <a:xfrm>
            <a:off x="445804" y="4943374"/>
            <a:ext cx="48383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*  </a:t>
            </a:r>
            <a:r>
              <a:rPr lang="en-US" sz="2000" b="1" dirty="0"/>
              <a:t> </a:t>
            </a:r>
            <a:r>
              <a:rPr lang="en-US" sz="2000" b="1" dirty="0" err="1"/>
              <a:t>Cys</a:t>
            </a:r>
            <a:r>
              <a:rPr lang="en-US" sz="2000" b="1" dirty="0"/>
              <a:t>  </a:t>
            </a:r>
            <a:r>
              <a:rPr lang="he-IL" sz="2000" b="1" dirty="0"/>
              <a:t>ו-</a:t>
            </a:r>
            <a:r>
              <a:rPr lang="en-US" sz="2000" b="1" dirty="0"/>
              <a:t> Tyr </a:t>
            </a:r>
            <a:r>
              <a:rPr lang="he-IL" sz="2000" b="1" dirty="0"/>
              <a:t> יכולות להיות טעונות שלילית בקבוצת הצד ב- </a:t>
            </a:r>
            <a:r>
              <a:rPr lang="en-US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pH</a:t>
            </a:r>
            <a:r>
              <a: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מאוד בסיסי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3869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60648"/>
            <a:ext cx="8424936" cy="66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571319" y="2466800"/>
            <a:ext cx="9207201" cy="1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61292" y="1333065"/>
            <a:ext cx="10872592" cy="1260000"/>
          </a:xfrm>
        </p:spPr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</p:spPr>
        <p:txBody>
          <a:bodyPr/>
          <a:lstStyle/>
          <a:p>
            <a:r>
              <a:rPr lang="he-IL" dirty="0">
                <a:sym typeface="Varela Round"/>
              </a:rPr>
              <a:t>תגובות חומצה בסיס של חומצות אמיניות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571319" y="2466800"/>
            <a:ext cx="9207201" cy="1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61292" y="1333065"/>
            <a:ext cx="10872592" cy="1260000"/>
          </a:xfrm>
        </p:spPr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</p:spPr>
        <p:txBody>
          <a:bodyPr/>
          <a:lstStyle/>
          <a:p>
            <a:r>
              <a:rPr lang="he-IL" dirty="0">
                <a:sym typeface="Varela Round"/>
              </a:rPr>
              <a:t>תגובות חומצה בסיס של חומצות אמיניות</a:t>
            </a:r>
          </a:p>
        </p:txBody>
      </p:sp>
    </p:spTree>
    <p:extLst>
      <p:ext uri="{BB962C8B-B14F-4D97-AF65-F5344CB8AC3E}">
        <p14:creationId xmlns:p14="http://schemas.microsoft.com/office/powerpoint/2010/main" val="423169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ביוכימיה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15213" y="529216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sz="2800" dirty="0"/>
              <a:t>חומצות אמיניות</a:t>
            </a: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A12FEF1B-1D2F-43C9-8CFF-59FA9165EF0A}"/>
              </a:ext>
            </a:extLst>
          </p:cNvPr>
          <p:cNvGrpSpPr/>
          <p:nvPr/>
        </p:nvGrpSpPr>
        <p:grpSpPr>
          <a:xfrm>
            <a:off x="124581" y="827704"/>
            <a:ext cx="11951867" cy="5528544"/>
            <a:chOff x="60486" y="990710"/>
            <a:chExt cx="11951867" cy="5528544"/>
          </a:xfrm>
        </p:grpSpPr>
        <p:sp>
          <p:nvSpPr>
            <p:cNvPr id="5" name="כותרת משנה 2">
              <a:extLst>
                <a:ext uri="{FF2B5EF4-FFF2-40B4-BE49-F238E27FC236}">
                  <a16:creationId xmlns:a16="http://schemas.microsoft.com/office/drawing/2014/main" id="{7A5D5826-1B61-4839-B0B7-68F6888271E1}"/>
                </a:ext>
              </a:extLst>
            </p:cNvPr>
            <p:cNvSpPr txBox="1">
              <a:spLocks/>
            </p:cNvSpPr>
            <p:nvPr/>
          </p:nvSpPr>
          <p:spPr>
            <a:xfrm>
              <a:off x="115552" y="1102457"/>
              <a:ext cx="11896801" cy="5040312"/>
            </a:xfrm>
            <a:prstGeom prst="rect">
              <a:avLst/>
            </a:prstGeom>
          </p:spPr>
          <p:txBody>
            <a:bodyPr/>
            <a:lstStyle>
              <a:lvl1pPr marL="342934" indent="-342934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3024" indent="-285779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114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360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606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51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97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343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89" indent="-228623" algn="r" defTabSz="914491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he-IL" sz="2000" b="1" dirty="0"/>
                <a:t>לכל החומצות האמיניות יש </a:t>
              </a:r>
              <a:r>
                <a:rPr lang="he-IL" sz="2000" b="1" dirty="0">
                  <a:solidFill>
                    <a:srgbClr val="7030A0"/>
                  </a:solidFill>
                </a:rPr>
                <a:t>שתי</a:t>
              </a:r>
              <a:r>
                <a:rPr lang="he-IL" sz="2000" b="1" dirty="0"/>
                <a:t> קבוצות פונקציונאליות – קבוצה קרבוקסילית 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he-IL" sz="2000" b="1" dirty="0"/>
                <a:t>     וקבוצה אמינית </a:t>
              </a:r>
              <a:r>
                <a:rPr lang="he-IL" sz="2000" b="1" dirty="0">
                  <a:sym typeface="Symbol" pitchFamily="18" charset="2"/>
                </a:rPr>
                <a:t>קשורות לאותו הפחמן שנקרא פחמן אלפא.</a:t>
              </a:r>
              <a:br>
                <a:rPr lang="he-IL" sz="2000" dirty="0"/>
              </a:br>
              <a:endParaRPr lang="en-US" sz="2000" dirty="0"/>
            </a:p>
            <a:p>
              <a:pPr>
                <a:lnSpc>
                  <a:spcPct val="150000"/>
                </a:lnSpc>
                <a:defRPr/>
              </a:pPr>
              <a:endParaRPr lang="en-US" sz="2000" dirty="0"/>
            </a:p>
            <a:p>
              <a:pPr>
                <a:lnSpc>
                  <a:spcPct val="150000"/>
                </a:lnSpc>
                <a:defRPr/>
              </a:pPr>
              <a:endParaRPr lang="en-US" sz="2000" dirty="0"/>
            </a:p>
            <a:p>
              <a:pPr marL="0" indent="0">
                <a:lnSpc>
                  <a:spcPct val="150000"/>
                </a:lnSpc>
                <a:buNone/>
                <a:defRPr/>
              </a:pPr>
              <a:endParaRPr lang="en-US" sz="900" dirty="0"/>
            </a:p>
            <a:p>
              <a:pPr>
                <a:lnSpc>
                  <a:spcPct val="150000"/>
                </a:lnSpc>
                <a:defRPr/>
              </a:pPr>
              <a:endParaRPr lang="he-IL" sz="1100" b="1" dirty="0"/>
            </a:p>
            <a:p>
              <a:pPr>
                <a:lnSpc>
                  <a:spcPct val="150000"/>
                </a:lnSpc>
                <a:defRPr/>
              </a:pPr>
              <a:r>
                <a:rPr lang="he-IL" sz="2000" b="1" dirty="0"/>
                <a:t>לכמה מהחומצות האמיניות יש </a:t>
              </a:r>
              <a:r>
                <a:rPr lang="he-IL" sz="2000" b="1" dirty="0">
                  <a:solidFill>
                    <a:srgbClr val="7030A0"/>
                  </a:solidFill>
                </a:rPr>
                <a:t> שלוש </a:t>
              </a:r>
              <a:r>
                <a:rPr lang="he-IL" sz="2000" b="1" dirty="0"/>
                <a:t>קבוצות פונקציונאליות – קבוצה קרבוקסילית או קבוצה אמינית נוספת</a:t>
              </a:r>
              <a:endParaRPr lang="he-IL" sz="2000" dirty="0"/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E6D83AB0-6AAB-41AE-9262-81C78730797F}"/>
                </a:ext>
              </a:extLst>
            </p:cNvPr>
            <p:cNvSpPr/>
            <p:nvPr/>
          </p:nvSpPr>
          <p:spPr>
            <a:xfrm>
              <a:off x="60486" y="5084246"/>
              <a:ext cx="8018585" cy="1435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he-IL" sz="2000" dirty="0"/>
                <a:t>חומצות אמיניות הן חומרים </a:t>
              </a:r>
              <a:r>
                <a:rPr lang="he-IL" sz="2000" dirty="0" err="1"/>
                <a:t>אמפוטריים</a:t>
              </a:r>
              <a:r>
                <a:rPr lang="he-IL" sz="2000" dirty="0"/>
                <a:t> - מתנהגים הן כחומצה והן כבסיס: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he-IL" sz="2000" dirty="0"/>
                <a:t>קבוצה קרבוקסילית </a:t>
              </a:r>
              <a:r>
                <a:rPr lang="en-US" sz="2000" b="1" dirty="0"/>
                <a:t>COOH</a:t>
              </a:r>
              <a:r>
                <a:rPr lang="he-IL" sz="2000" b="1" dirty="0"/>
                <a:t>-</a:t>
              </a:r>
              <a:r>
                <a:rPr lang="he-IL" sz="2000" dirty="0"/>
                <a:t> מתנהגת </a:t>
              </a:r>
              <a:r>
                <a:rPr lang="he-IL" sz="2000" b="1" dirty="0"/>
                <a:t>כחומצה</a:t>
              </a:r>
              <a:r>
                <a:rPr lang="he-IL" sz="2000" dirty="0"/>
                <a:t>, כי היא יכולה </a:t>
              </a:r>
              <a:r>
                <a:rPr lang="he-IL" sz="2000" b="1" dirty="0"/>
                <a:t>למסור</a:t>
              </a:r>
              <a:r>
                <a:rPr lang="he-IL" sz="2000" dirty="0"/>
                <a:t> </a:t>
              </a:r>
              <a:r>
                <a:rPr lang="en-US" sz="2000" dirty="0"/>
                <a:t>H</a:t>
              </a:r>
              <a:r>
                <a:rPr lang="en-US" sz="2000" baseline="30000" dirty="0"/>
                <a:t>+</a:t>
              </a:r>
              <a:r>
                <a:rPr lang="he-IL" sz="2000" baseline="30000" dirty="0"/>
                <a:t>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he-IL" sz="2000" dirty="0"/>
                <a:t>קבוצה אמינית  </a:t>
              </a:r>
              <a:r>
                <a:rPr lang="en-US" sz="2000" dirty="0"/>
                <a:t>-</a:t>
              </a:r>
              <a:r>
                <a:rPr lang="en-US" sz="2000" b="1" dirty="0"/>
                <a:t>NH</a:t>
              </a:r>
              <a:r>
                <a:rPr lang="en-US" sz="2000" b="1" baseline="-25000" dirty="0"/>
                <a:t>2</a:t>
              </a:r>
              <a:r>
                <a:rPr lang="he-IL" sz="2000" baseline="-25000" dirty="0"/>
                <a:t> </a:t>
              </a:r>
              <a:r>
                <a:rPr lang="he-IL" sz="2000" dirty="0"/>
                <a:t>מתנהגת </a:t>
              </a:r>
              <a:r>
                <a:rPr lang="he-IL" sz="2000" b="1" dirty="0"/>
                <a:t>כבסיס, </a:t>
              </a:r>
              <a:r>
                <a:rPr lang="he-IL" sz="2000" dirty="0"/>
                <a:t>כי היא יכולה </a:t>
              </a:r>
              <a:r>
                <a:rPr lang="he-IL" sz="2000" b="1" dirty="0"/>
                <a:t>לקלוט</a:t>
              </a:r>
              <a:r>
                <a:rPr lang="he-IL" sz="2000" dirty="0"/>
                <a:t> </a:t>
              </a:r>
              <a:r>
                <a:rPr lang="en-US" sz="2000" dirty="0"/>
                <a:t>H</a:t>
              </a:r>
              <a:r>
                <a:rPr lang="en-US" sz="2000" baseline="30000" dirty="0"/>
                <a:t>+</a:t>
              </a:r>
              <a:r>
                <a:rPr lang="he-IL" sz="2000" baseline="30000" dirty="0"/>
                <a:t> </a:t>
              </a:r>
            </a:p>
          </p:txBody>
        </p:sp>
        <p:pic>
          <p:nvPicPr>
            <p:cNvPr id="43066" name="Picture 58">
              <a:extLst>
                <a:ext uri="{FF2B5EF4-FFF2-40B4-BE49-F238E27FC236}">
                  <a16:creationId xmlns:a16="http://schemas.microsoft.com/office/drawing/2014/main" id="{60217097-70EC-4325-B5EA-664821BDE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13" y="990710"/>
              <a:ext cx="2811463" cy="120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9505F786-2E56-4CBD-88B8-9768CD2C2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473" y="1876955"/>
              <a:ext cx="141288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altLang="he-IL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David" panose="020E0502060401010101" pitchFamily="34" charset="-79"/>
                </a:rPr>
                <a:t> </a:t>
              </a:r>
              <a:endPara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3068" name="Picture 60">
              <a:extLst>
                <a:ext uri="{FF2B5EF4-FFF2-40B4-BE49-F238E27FC236}">
                  <a16:creationId xmlns:a16="http://schemas.microsoft.com/office/drawing/2014/main" id="{A3A80DA7-1B35-44E6-A5C4-BAFB2EABC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067" y="2175218"/>
              <a:ext cx="2436288" cy="201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1">
              <a:extLst>
                <a:ext uri="{FF2B5EF4-FFF2-40B4-BE49-F238E27FC236}">
                  <a16:creationId xmlns:a16="http://schemas.microsoft.com/office/drawing/2014/main" id="{36A9BF7A-8970-4EA8-AD67-AC7D4ED5C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485" y="3177118"/>
              <a:ext cx="128588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altLang="he-IL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01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385396" y="562208"/>
            <a:ext cx="11421207" cy="720000"/>
          </a:xfrm>
        </p:spPr>
        <p:txBody>
          <a:bodyPr anchor="ctr">
            <a:noAutofit/>
          </a:bodyPr>
          <a:lstStyle/>
          <a:p>
            <a:pPr algn="r"/>
            <a:r>
              <a:rPr lang="he-IL" sz="3200" dirty="0"/>
              <a:t>לכמה מהחומצות האמיניות יש </a:t>
            </a:r>
            <a:r>
              <a:rPr lang="he-IL" sz="3200" dirty="0">
                <a:solidFill>
                  <a:srgbClr val="7030A0"/>
                </a:solidFill>
              </a:rPr>
              <a:t> שלוש </a:t>
            </a:r>
            <a:r>
              <a:rPr lang="he-IL" sz="3200" dirty="0"/>
              <a:t>קבוצות פונקציונאליות – קבוצה קרבוקסילית או קבוצה אמינית נוספת</a:t>
            </a:r>
            <a:br>
              <a:rPr lang="he-IL" sz="3200" dirty="0"/>
            </a:br>
            <a:endParaRPr lang="he-IL" sz="3200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7655956" y="1320186"/>
            <a:ext cx="4072600" cy="920751"/>
          </a:xfrm>
        </p:spPr>
        <p:txBody>
          <a:bodyPr anchor="ctr">
            <a:normAutofit fontScale="92500"/>
          </a:bodyPr>
          <a:lstStyle/>
          <a:p>
            <a:r>
              <a:rPr lang="he-IL" altLang="en-US" sz="2400" dirty="0">
                <a:solidFill>
                  <a:srgbClr val="11A4AB"/>
                </a:solidFill>
                <a:cs typeface="+mn-cs"/>
              </a:rPr>
              <a:t>חומצות אמיניות בעלות קבוצת צד </a:t>
            </a:r>
          </a:p>
          <a:p>
            <a:r>
              <a:rPr lang="he-IL" altLang="en-US" sz="2400" dirty="0">
                <a:solidFill>
                  <a:srgbClr val="11A4AB"/>
                </a:solidFill>
                <a:cs typeface="+mn-cs"/>
              </a:rPr>
              <a:t>טעונה ב-</a:t>
            </a:r>
            <a:r>
              <a:rPr lang="en-US" altLang="en-US" sz="2400" dirty="0">
                <a:solidFill>
                  <a:srgbClr val="11A4AB"/>
                </a:solidFill>
                <a:cs typeface="+mn-cs"/>
              </a:rPr>
              <a:t> </a:t>
            </a:r>
            <a:r>
              <a:rPr lang="en-US" sz="2400" dirty="0">
                <a:solidFill>
                  <a:srgbClr val="11A4AB"/>
                </a:solidFill>
                <a:cs typeface="+mn-cs"/>
              </a:rPr>
              <a:t>pH</a:t>
            </a:r>
            <a:r>
              <a:rPr lang="he-IL" altLang="en-US" sz="2400" dirty="0">
                <a:solidFill>
                  <a:srgbClr val="11A4AB"/>
                </a:solidFill>
                <a:cs typeface="+mn-cs"/>
              </a:rPr>
              <a:t>ניטרלי</a:t>
            </a:r>
            <a:endParaRPr lang="en-US" altLang="en-US" sz="2400" dirty="0">
              <a:solidFill>
                <a:srgbClr val="11A4AB"/>
              </a:solidFill>
              <a:cs typeface="+mn-cs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496246EB-3D44-414D-A176-244B1BC28F87}"/>
              </a:ext>
            </a:extLst>
          </p:cNvPr>
          <p:cNvGrpSpPr/>
          <p:nvPr/>
        </p:nvGrpSpPr>
        <p:grpSpPr>
          <a:xfrm>
            <a:off x="1236104" y="1415195"/>
            <a:ext cx="7664452" cy="4594226"/>
            <a:chOff x="1236104" y="1415195"/>
            <a:chExt cx="7664452" cy="4594226"/>
          </a:xfrm>
        </p:grpSpPr>
        <p:sp>
          <p:nvSpPr>
            <p:cNvPr id="6" name="Rectangle 134">
              <a:extLst>
                <a:ext uri="{FF2B5EF4-FFF2-40B4-BE49-F238E27FC236}">
                  <a16:creationId xmlns:a16="http://schemas.microsoft.com/office/drawing/2014/main" id="{3C972E57-70FD-420A-9994-C67A5A1A4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104" y="3986946"/>
              <a:ext cx="617538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e-IL" sz="3200" b="1" dirty="0">
                  <a:solidFill>
                    <a:srgbClr val="009900"/>
                  </a:solidFill>
                  <a:latin typeface="Times" panose="02020603050405020304" pitchFamily="18" charset="0"/>
                </a:rPr>
                <a:t>Lys</a:t>
              </a:r>
              <a:endParaRPr lang="en-US" altLang="he-IL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7" name="Rectangle 141">
              <a:extLst>
                <a:ext uri="{FF2B5EF4-FFF2-40B4-BE49-F238E27FC236}">
                  <a16:creationId xmlns:a16="http://schemas.microsoft.com/office/drawing/2014/main" id="{223655D3-64FB-4054-A696-95123E34B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156" y="3986946"/>
              <a:ext cx="6604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he-IL" sz="3200" b="1" dirty="0">
                  <a:solidFill>
                    <a:srgbClr val="CC3300"/>
                  </a:solidFill>
                  <a:latin typeface="Times" panose="02020603050405020304" pitchFamily="18" charset="0"/>
                </a:rPr>
                <a:t>Glu</a:t>
              </a:r>
              <a:endParaRPr lang="en-US" altLang="he-IL" sz="1600" b="1" dirty="0">
                <a:solidFill>
                  <a:srgbClr val="CC3300"/>
                </a:solidFill>
              </a:endParaRPr>
            </a:p>
          </p:txBody>
        </p:sp>
        <p:grpSp>
          <p:nvGrpSpPr>
            <p:cNvPr id="9" name="Group 264">
              <a:extLst>
                <a:ext uri="{FF2B5EF4-FFF2-40B4-BE49-F238E27FC236}">
                  <a16:creationId xmlns:a16="http://schemas.microsoft.com/office/drawing/2014/main" id="{A0DE1E9A-00C8-4A1E-82D5-D503D78FF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6467" y="1415195"/>
              <a:ext cx="2497138" cy="4594226"/>
              <a:chOff x="827" y="1006"/>
              <a:chExt cx="1573" cy="2894"/>
            </a:xfrm>
          </p:grpSpPr>
          <p:grpSp>
            <p:nvGrpSpPr>
              <p:cNvPr id="49" name="Group 112">
                <a:extLst>
                  <a:ext uri="{FF2B5EF4-FFF2-40B4-BE49-F238E27FC236}">
                    <a16:creationId xmlns:a16="http://schemas.microsoft.com/office/drawing/2014/main" id="{45FC60BC-0072-47F5-8A22-21BFC0B92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4" y="3571"/>
                <a:ext cx="189" cy="190"/>
                <a:chOff x="1392" y="3579"/>
                <a:chExt cx="189" cy="190"/>
              </a:xfrm>
            </p:grpSpPr>
            <p:sp>
              <p:nvSpPr>
                <p:cNvPr id="93" name="Oval 109">
                  <a:extLst>
                    <a:ext uri="{FF2B5EF4-FFF2-40B4-BE49-F238E27FC236}">
                      <a16:creationId xmlns:a16="http://schemas.microsoft.com/office/drawing/2014/main" id="{0E801125-0E38-4622-AA51-AE618D6C7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3579"/>
                  <a:ext cx="189" cy="190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  <p:sp>
              <p:nvSpPr>
                <p:cNvPr id="94" name="Line 110">
                  <a:extLst>
                    <a:ext uri="{FF2B5EF4-FFF2-40B4-BE49-F238E27FC236}">
                      <a16:creationId xmlns:a16="http://schemas.microsoft.com/office/drawing/2014/main" id="{4E5BFC8D-316D-45BA-8DB8-45767383C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3" y="3668"/>
                  <a:ext cx="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  <p:sp>
              <p:nvSpPr>
                <p:cNvPr id="95" name="Line 111">
                  <a:extLst>
                    <a:ext uri="{FF2B5EF4-FFF2-40B4-BE49-F238E27FC236}">
                      <a16:creationId xmlns:a16="http://schemas.microsoft.com/office/drawing/2014/main" id="{F1E44937-683B-4103-98C2-4FF7A5542A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1" y="3620"/>
                  <a:ext cx="1" cy="9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</p:grpSp>
          <p:grpSp>
            <p:nvGrpSpPr>
              <p:cNvPr id="50" name="Group 223">
                <a:extLst>
                  <a:ext uri="{FF2B5EF4-FFF2-40B4-BE49-F238E27FC236}">
                    <a16:creationId xmlns:a16="http://schemas.microsoft.com/office/drawing/2014/main" id="{7B938F99-FDDC-43CD-8549-82729AB510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7" y="1006"/>
                <a:ext cx="1573" cy="2894"/>
                <a:chOff x="827" y="1006"/>
                <a:chExt cx="1573" cy="2894"/>
              </a:xfrm>
            </p:grpSpPr>
            <p:sp>
              <p:nvSpPr>
                <p:cNvPr id="51" name="Rectangle 142">
                  <a:extLst>
                    <a:ext uri="{FF2B5EF4-FFF2-40B4-BE49-F238E27FC236}">
                      <a16:creationId xmlns:a16="http://schemas.microsoft.com/office/drawing/2014/main" id="{8EA7837B-1F2D-48AC-811A-1E4212A4F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9" y="1380"/>
                  <a:ext cx="0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altLang="he-IL" sz="3200" b="1" dirty="0"/>
                </a:p>
              </p:txBody>
            </p:sp>
            <p:grpSp>
              <p:nvGrpSpPr>
                <p:cNvPr id="52" name="Group 215">
                  <a:extLst>
                    <a:ext uri="{FF2B5EF4-FFF2-40B4-BE49-F238E27FC236}">
                      <a16:creationId xmlns:a16="http://schemas.microsoft.com/office/drawing/2014/main" id="{12C0700D-7F8C-48D4-8A2C-F341AEC7AF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7" y="1006"/>
                  <a:ext cx="1573" cy="2894"/>
                  <a:chOff x="827" y="1006"/>
                  <a:chExt cx="1573" cy="2894"/>
                </a:xfrm>
              </p:grpSpPr>
              <p:grpSp>
                <p:nvGrpSpPr>
                  <p:cNvPr id="53" name="Group 164">
                    <a:extLst>
                      <a:ext uri="{FF2B5EF4-FFF2-40B4-BE49-F238E27FC236}">
                        <a16:creationId xmlns:a16="http://schemas.microsoft.com/office/drawing/2014/main" id="{0706C2DB-D003-465B-92DA-5F2DE0228A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21" y="3560"/>
                    <a:ext cx="480" cy="340"/>
                    <a:chOff x="1653" y="3632"/>
                    <a:chExt cx="480" cy="340"/>
                  </a:xfrm>
                </p:grpSpPr>
                <p:sp>
                  <p:nvSpPr>
                    <p:cNvPr id="91" name="Rectangle 162">
                      <a:extLst>
                        <a:ext uri="{FF2B5EF4-FFF2-40B4-BE49-F238E27FC236}">
                          <a16:creationId xmlns:a16="http://schemas.microsoft.com/office/drawing/2014/main" id="{E6AB257D-93CB-4DD6-9361-1E4A153DBC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3" y="3632"/>
                      <a:ext cx="374" cy="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e-IL" sz="3200" dirty="0">
                          <a:solidFill>
                            <a:srgbClr val="009900"/>
                          </a:solidFill>
                          <a:latin typeface="Helvetica" panose="020B0604020202020204" pitchFamily="34" charset="0"/>
                        </a:rPr>
                        <a:t>NH</a:t>
                      </a:r>
                      <a:endParaRPr lang="en-US" altLang="he-IL" sz="1600" dirty="0">
                        <a:solidFill>
                          <a:srgbClr val="009900"/>
                        </a:solidFill>
                      </a:endParaRPr>
                    </a:p>
                  </p:txBody>
                </p:sp>
                <p:sp>
                  <p:nvSpPr>
                    <p:cNvPr id="92" name="Rectangle 163">
                      <a:extLst>
                        <a:ext uri="{FF2B5EF4-FFF2-40B4-BE49-F238E27FC236}">
                          <a16:creationId xmlns:a16="http://schemas.microsoft.com/office/drawing/2014/main" id="{BBE17DB0-A2DE-4338-9D6E-80E5014B5E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5" y="3739"/>
                      <a:ext cx="108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e-IL" sz="2400" dirty="0">
                          <a:solidFill>
                            <a:srgbClr val="009900"/>
                          </a:solidFill>
                          <a:latin typeface="Helvetica" panose="020B0604020202020204" pitchFamily="34" charset="0"/>
                        </a:rPr>
                        <a:t>3</a:t>
                      </a:r>
                      <a:endParaRPr lang="en-US" altLang="he-IL" sz="1600" dirty="0">
                        <a:solidFill>
                          <a:srgbClr val="009900"/>
                        </a:solidFill>
                      </a:endParaRPr>
                    </a:p>
                  </p:txBody>
                </p:sp>
              </p:grpSp>
              <p:grpSp>
                <p:nvGrpSpPr>
                  <p:cNvPr id="54" name="Group 214">
                    <a:extLst>
                      <a:ext uri="{FF2B5EF4-FFF2-40B4-BE49-F238E27FC236}">
                        <a16:creationId xmlns:a16="http://schemas.microsoft.com/office/drawing/2014/main" id="{20FC7759-8F1A-4C44-9BB6-44852DA866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27" y="1006"/>
                    <a:ext cx="1573" cy="2483"/>
                    <a:chOff x="827" y="1006"/>
                    <a:chExt cx="1573" cy="2483"/>
                  </a:xfrm>
                </p:grpSpPr>
                <p:grpSp>
                  <p:nvGrpSpPr>
                    <p:cNvPr id="56" name="Group 161">
                      <a:extLst>
                        <a:ext uri="{FF2B5EF4-FFF2-40B4-BE49-F238E27FC236}">
                          <a16:creationId xmlns:a16="http://schemas.microsoft.com/office/drawing/2014/main" id="{4861663C-ABE4-4B83-9F4C-1D66FF6DD9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5" y="3149"/>
                      <a:ext cx="478" cy="340"/>
                      <a:chOff x="1655" y="3205"/>
                      <a:chExt cx="478" cy="340"/>
                    </a:xfrm>
                  </p:grpSpPr>
                  <p:sp>
                    <p:nvSpPr>
                      <p:cNvPr id="89" name="Rectangle 159">
                        <a:extLst>
                          <a:ext uri="{FF2B5EF4-FFF2-40B4-BE49-F238E27FC236}">
                            <a16:creationId xmlns:a16="http://schemas.microsoft.com/office/drawing/2014/main" id="{C8E9327B-FC98-4913-A399-97DF87D5066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55" y="3205"/>
                        <a:ext cx="374" cy="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3200" dirty="0">
                            <a:latin typeface="Helvetica" panose="020B0604020202020204" pitchFamily="34" charset="0"/>
                          </a:rPr>
                          <a:t>CH</a:t>
                        </a:r>
                        <a:endParaRPr lang="en-US" altLang="he-IL" sz="1600" dirty="0"/>
                      </a:p>
                    </p:txBody>
                  </p:sp>
                  <p:sp>
                    <p:nvSpPr>
                      <p:cNvPr id="90" name="Rectangle 160">
                        <a:extLst>
                          <a:ext uri="{FF2B5EF4-FFF2-40B4-BE49-F238E27FC236}">
                            <a16:creationId xmlns:a16="http://schemas.microsoft.com/office/drawing/2014/main" id="{F446CCDE-67FD-4D40-9FCB-432E656C92C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25" y="3312"/>
                        <a:ext cx="108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2400">
                            <a:latin typeface="Helvetica" panose="020B0604020202020204" pitchFamily="34" charset="0"/>
                          </a:rPr>
                          <a:t>2</a:t>
                        </a:r>
                        <a:endParaRPr lang="en-US" altLang="he-IL" sz="1600"/>
                      </a:p>
                    </p:txBody>
                  </p:sp>
                </p:grpSp>
                <p:grpSp>
                  <p:nvGrpSpPr>
                    <p:cNvPr id="57" name="Group 181">
                      <a:extLst>
                        <a:ext uri="{FF2B5EF4-FFF2-40B4-BE49-F238E27FC236}">
                          <a16:creationId xmlns:a16="http://schemas.microsoft.com/office/drawing/2014/main" id="{028A284C-B2A1-446A-B2A7-BC714B2632E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7" y="1006"/>
                      <a:ext cx="1573" cy="2211"/>
                      <a:chOff x="827" y="1006"/>
                      <a:chExt cx="1573" cy="2211"/>
                    </a:xfrm>
                  </p:grpSpPr>
                  <p:grpSp>
                    <p:nvGrpSpPr>
                      <p:cNvPr id="58" name="Group 97">
                        <a:extLst>
                          <a:ext uri="{FF2B5EF4-FFF2-40B4-BE49-F238E27FC236}">
                            <a16:creationId xmlns:a16="http://schemas.microsoft.com/office/drawing/2014/main" id="{AA15594B-782C-43CF-98CC-72ED4EAF0C7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10" y="1013"/>
                        <a:ext cx="190" cy="190"/>
                        <a:chOff x="2186" y="1053"/>
                        <a:chExt cx="190" cy="190"/>
                      </a:xfrm>
                    </p:grpSpPr>
                    <p:sp>
                      <p:nvSpPr>
                        <p:cNvPr id="87" name="Oval 95">
                          <a:extLst>
                            <a:ext uri="{FF2B5EF4-FFF2-40B4-BE49-F238E27FC236}">
                              <a16:creationId xmlns:a16="http://schemas.microsoft.com/office/drawing/2014/main" id="{F8F37270-AA15-488D-A9C6-253CC0415EB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86" y="1053"/>
                          <a:ext cx="190" cy="19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 sz="1600"/>
                        </a:p>
                      </p:txBody>
                    </p:sp>
                    <p:sp>
                      <p:nvSpPr>
                        <p:cNvPr id="88" name="Line 96">
                          <a:extLst>
                            <a:ext uri="{FF2B5EF4-FFF2-40B4-BE49-F238E27FC236}">
                              <a16:creationId xmlns:a16="http://schemas.microsoft.com/office/drawing/2014/main" id="{D304E9C6-9DEF-4186-A766-CE0DC68CD5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28" y="1142"/>
                          <a:ext cx="94" cy="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 sz="1600"/>
                        </a:p>
                      </p:txBody>
                    </p:sp>
                  </p:grpSp>
                  <p:grpSp>
                    <p:nvGrpSpPr>
                      <p:cNvPr id="59" name="Group 104">
                        <a:extLst>
                          <a:ext uri="{FF2B5EF4-FFF2-40B4-BE49-F238E27FC236}">
                            <a16:creationId xmlns:a16="http://schemas.microsoft.com/office/drawing/2014/main" id="{6217BB30-2C1E-4A91-96D7-9A6F776FE92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2" y="1298"/>
                        <a:ext cx="189" cy="190"/>
                        <a:chOff x="1214" y="1314"/>
                        <a:chExt cx="189" cy="190"/>
                      </a:xfrm>
                    </p:grpSpPr>
                    <p:sp>
                      <p:nvSpPr>
                        <p:cNvPr id="84" name="Oval 101">
                          <a:extLst>
                            <a:ext uri="{FF2B5EF4-FFF2-40B4-BE49-F238E27FC236}">
                              <a16:creationId xmlns:a16="http://schemas.microsoft.com/office/drawing/2014/main" id="{D5EC912A-983A-4C80-B0A6-F1EF47CE699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14" y="1314"/>
                          <a:ext cx="189" cy="190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 sz="1600"/>
                        </a:p>
                      </p:txBody>
                    </p:sp>
                    <p:sp>
                      <p:nvSpPr>
                        <p:cNvPr id="85" name="Line 102">
                          <a:extLst>
                            <a:ext uri="{FF2B5EF4-FFF2-40B4-BE49-F238E27FC236}">
                              <a16:creationId xmlns:a16="http://schemas.microsoft.com/office/drawing/2014/main" id="{38F2C7A5-993F-42BD-AE94-C1EF77F72DF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55" y="1403"/>
                          <a:ext cx="95" cy="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 sz="1600"/>
                        </a:p>
                      </p:txBody>
                    </p:sp>
                    <p:sp>
                      <p:nvSpPr>
                        <p:cNvPr id="86" name="Line 103">
                          <a:extLst>
                            <a:ext uri="{FF2B5EF4-FFF2-40B4-BE49-F238E27FC236}">
                              <a16:creationId xmlns:a16="http://schemas.microsoft.com/office/drawing/2014/main" id="{923E4A60-9934-4838-A0C5-F7EBD418AD3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03" y="1356"/>
                          <a:ext cx="1" cy="95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 sz="1600"/>
                        </a:p>
                      </p:txBody>
                    </p:sp>
                  </p:grpSp>
                  <p:grpSp>
                    <p:nvGrpSpPr>
                      <p:cNvPr id="60" name="Group 131">
                        <a:extLst>
                          <a:ext uri="{FF2B5EF4-FFF2-40B4-BE49-F238E27FC236}">
                            <a16:creationId xmlns:a16="http://schemas.microsoft.com/office/drawing/2014/main" id="{DF4D6EFA-9DEF-4ED1-ABDD-1AB70EDCA27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7" y="1426"/>
                        <a:ext cx="507" cy="339"/>
                        <a:chOff x="947" y="1498"/>
                        <a:chExt cx="507" cy="339"/>
                      </a:xfrm>
                    </p:grpSpPr>
                    <p:sp>
                      <p:nvSpPr>
                        <p:cNvPr id="81" name="Rectangle 128">
                          <a:extLst>
                            <a:ext uri="{FF2B5EF4-FFF2-40B4-BE49-F238E27FC236}">
                              <a16:creationId xmlns:a16="http://schemas.microsoft.com/office/drawing/2014/main" id="{80DD5A59-734F-4242-B356-01A497D41B4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47" y="1498"/>
                          <a:ext cx="187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he-IL" sz="3200" dirty="0">
                              <a:solidFill>
                                <a:srgbClr val="009900"/>
                              </a:solidFill>
                              <a:latin typeface="Helvetica" panose="020B0604020202020204" pitchFamily="34" charset="0"/>
                            </a:rPr>
                            <a:t>H</a:t>
                          </a:r>
                          <a:endParaRPr lang="en-US" altLang="he-IL" sz="1600" dirty="0">
                            <a:solidFill>
                              <a:srgbClr val="0099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2" name="Rectangle 129">
                          <a:extLst>
                            <a:ext uri="{FF2B5EF4-FFF2-40B4-BE49-F238E27FC236}">
                              <a16:creationId xmlns:a16="http://schemas.microsoft.com/office/drawing/2014/main" id="{37DB4C98-CC67-40F9-BE8C-FA0CAE7D79B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4" y="1604"/>
                          <a:ext cx="108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he-IL" sz="2400" dirty="0">
                              <a:solidFill>
                                <a:srgbClr val="009900"/>
                              </a:solidFill>
                              <a:latin typeface="Helvetica" panose="020B0604020202020204" pitchFamily="34" charset="0"/>
                            </a:rPr>
                            <a:t>3</a:t>
                          </a:r>
                          <a:endParaRPr lang="en-US" altLang="he-IL" sz="1600" dirty="0">
                            <a:solidFill>
                              <a:srgbClr val="0099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Rectangle 130">
                          <a:extLst>
                            <a:ext uri="{FF2B5EF4-FFF2-40B4-BE49-F238E27FC236}">
                              <a16:creationId xmlns:a16="http://schemas.microsoft.com/office/drawing/2014/main" id="{5F7FAEDF-A976-412F-8CAA-C17D7D17047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7" y="1498"/>
                          <a:ext cx="187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he-IL" sz="3200" dirty="0">
                              <a:solidFill>
                                <a:srgbClr val="009900"/>
                              </a:solidFill>
                              <a:latin typeface="Helvetica" panose="020B0604020202020204" pitchFamily="34" charset="0"/>
                            </a:rPr>
                            <a:t>N</a:t>
                          </a:r>
                          <a:endParaRPr lang="en-US" altLang="he-IL" sz="1600" dirty="0">
                            <a:solidFill>
                              <a:srgbClr val="0099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1" name="Rectangle 132">
                        <a:extLst>
                          <a:ext uri="{FF2B5EF4-FFF2-40B4-BE49-F238E27FC236}">
                            <a16:creationId xmlns:a16="http://schemas.microsoft.com/office/drawing/2014/main" id="{C4E3A158-651A-4272-8FFE-41783B44422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1" y="1426"/>
                        <a:ext cx="374" cy="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3200" dirty="0">
                            <a:latin typeface="Helvetica" panose="020B0604020202020204" pitchFamily="34" charset="0"/>
                          </a:rPr>
                          <a:t>CH</a:t>
                        </a:r>
                        <a:endParaRPr lang="en-US" altLang="he-IL" sz="1600" dirty="0"/>
                      </a:p>
                    </p:txBody>
                  </p:sp>
                  <p:sp>
                    <p:nvSpPr>
                      <p:cNvPr id="62" name="Rectangle 133">
                        <a:extLst>
                          <a:ext uri="{FF2B5EF4-FFF2-40B4-BE49-F238E27FC236}">
                            <a16:creationId xmlns:a16="http://schemas.microsoft.com/office/drawing/2014/main" id="{105EE4F4-A38A-4AEC-A3D5-E61EC4CAED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45" y="1006"/>
                        <a:ext cx="589" cy="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3200" dirty="0">
                            <a:solidFill>
                              <a:srgbClr val="FF0000"/>
                            </a:solidFill>
                            <a:latin typeface="Helvetica" panose="020B0604020202020204" pitchFamily="34" charset="0"/>
                          </a:rPr>
                          <a:t>COO</a:t>
                        </a:r>
                        <a:endParaRPr lang="en-US" altLang="he-IL" sz="16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grpSp>
                    <p:nvGrpSpPr>
                      <p:cNvPr id="63" name="Group 152">
                        <a:extLst>
                          <a:ext uri="{FF2B5EF4-FFF2-40B4-BE49-F238E27FC236}">
                            <a16:creationId xmlns:a16="http://schemas.microsoft.com/office/drawing/2014/main" id="{E636DB36-3B37-40EE-B7C3-5305C8C5B50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9" y="1872"/>
                        <a:ext cx="478" cy="339"/>
                        <a:chOff x="1655" y="1925"/>
                        <a:chExt cx="478" cy="339"/>
                      </a:xfrm>
                    </p:grpSpPr>
                    <p:sp>
                      <p:nvSpPr>
                        <p:cNvPr id="79" name="Rectangle 150">
                          <a:extLst>
                            <a:ext uri="{FF2B5EF4-FFF2-40B4-BE49-F238E27FC236}">
                              <a16:creationId xmlns:a16="http://schemas.microsoft.com/office/drawing/2014/main" id="{C6D029E0-9F1E-46D1-85B9-FF525526DC2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55" y="1925"/>
                          <a:ext cx="374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he-IL" sz="3200" dirty="0">
                              <a:latin typeface="Helvetica" panose="020B0604020202020204" pitchFamily="34" charset="0"/>
                            </a:rPr>
                            <a:t>CH</a:t>
                          </a:r>
                          <a:endParaRPr lang="en-US" altLang="he-IL" sz="1600" dirty="0"/>
                        </a:p>
                      </p:txBody>
                    </p:sp>
                    <p:sp>
                      <p:nvSpPr>
                        <p:cNvPr id="80" name="Rectangle 151">
                          <a:extLst>
                            <a:ext uri="{FF2B5EF4-FFF2-40B4-BE49-F238E27FC236}">
                              <a16:creationId xmlns:a16="http://schemas.microsoft.com/office/drawing/2014/main" id="{E58EB35C-E776-49EA-BD1B-48C41CE5FC9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25" y="2031"/>
                          <a:ext cx="108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he-IL" sz="2400" dirty="0">
                              <a:latin typeface="Helvetica" panose="020B0604020202020204" pitchFamily="34" charset="0"/>
                            </a:rPr>
                            <a:t>2</a:t>
                          </a:r>
                          <a:endParaRPr lang="en-US" altLang="he-IL" sz="1600" dirty="0"/>
                        </a:p>
                      </p:txBody>
                    </p:sp>
                  </p:grpSp>
                  <p:grpSp>
                    <p:nvGrpSpPr>
                      <p:cNvPr id="64" name="Group 155">
                        <a:extLst>
                          <a:ext uri="{FF2B5EF4-FFF2-40B4-BE49-F238E27FC236}">
                            <a16:creationId xmlns:a16="http://schemas.microsoft.com/office/drawing/2014/main" id="{7EE77E63-9757-4324-AFAD-69D66F38843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3" y="2288"/>
                        <a:ext cx="478" cy="339"/>
                        <a:chOff x="1655" y="2352"/>
                        <a:chExt cx="478" cy="339"/>
                      </a:xfrm>
                    </p:grpSpPr>
                    <p:sp>
                      <p:nvSpPr>
                        <p:cNvPr id="77" name="Rectangle 153">
                          <a:extLst>
                            <a:ext uri="{FF2B5EF4-FFF2-40B4-BE49-F238E27FC236}">
                              <a16:creationId xmlns:a16="http://schemas.microsoft.com/office/drawing/2014/main" id="{C9740A2C-8D89-40E8-937C-C2B4A7348B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55" y="2352"/>
                          <a:ext cx="374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he-IL" sz="3200" dirty="0">
                              <a:latin typeface="Helvetica" panose="020B0604020202020204" pitchFamily="34" charset="0"/>
                            </a:rPr>
                            <a:t>CH</a:t>
                          </a:r>
                          <a:endParaRPr lang="en-US" altLang="he-IL" sz="1600" dirty="0"/>
                        </a:p>
                      </p:txBody>
                    </p:sp>
                    <p:sp>
                      <p:nvSpPr>
                        <p:cNvPr id="78" name="Rectangle 154">
                          <a:extLst>
                            <a:ext uri="{FF2B5EF4-FFF2-40B4-BE49-F238E27FC236}">
                              <a16:creationId xmlns:a16="http://schemas.microsoft.com/office/drawing/2014/main" id="{3224BD5A-B82A-43DC-9483-9B9F84FFFA2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25" y="2458"/>
                          <a:ext cx="108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he-IL" sz="2400" dirty="0">
                              <a:latin typeface="Helvetica" panose="020B0604020202020204" pitchFamily="34" charset="0"/>
                            </a:rPr>
                            <a:t>2</a:t>
                          </a:r>
                          <a:endParaRPr lang="en-US" altLang="he-IL" sz="1600" dirty="0"/>
                        </a:p>
                      </p:txBody>
                    </p:sp>
                  </p:grpSp>
                  <p:grpSp>
                    <p:nvGrpSpPr>
                      <p:cNvPr id="65" name="Group 158">
                        <a:extLst>
                          <a:ext uri="{FF2B5EF4-FFF2-40B4-BE49-F238E27FC236}">
                            <a16:creationId xmlns:a16="http://schemas.microsoft.com/office/drawing/2014/main" id="{03B2AF12-A2CA-49FB-9F63-A408C3B6D64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9" y="2723"/>
                        <a:ext cx="478" cy="339"/>
                        <a:chOff x="1655" y="2779"/>
                        <a:chExt cx="478" cy="339"/>
                      </a:xfrm>
                    </p:grpSpPr>
                    <p:sp>
                      <p:nvSpPr>
                        <p:cNvPr id="75" name="Rectangle 156">
                          <a:extLst>
                            <a:ext uri="{FF2B5EF4-FFF2-40B4-BE49-F238E27FC236}">
                              <a16:creationId xmlns:a16="http://schemas.microsoft.com/office/drawing/2014/main" id="{93A78243-D72A-470B-B7EF-A6372E14AA6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55" y="2779"/>
                          <a:ext cx="374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he-IL" sz="3200">
                              <a:latin typeface="Helvetica" panose="020B0604020202020204" pitchFamily="34" charset="0"/>
                            </a:rPr>
                            <a:t>CH</a:t>
                          </a:r>
                          <a:endParaRPr lang="en-US" altLang="he-IL" sz="1600"/>
                        </a:p>
                      </p:txBody>
                    </p:sp>
                    <p:sp>
                      <p:nvSpPr>
                        <p:cNvPr id="76" name="Rectangle 157">
                          <a:extLst>
                            <a:ext uri="{FF2B5EF4-FFF2-40B4-BE49-F238E27FC236}">
                              <a16:creationId xmlns:a16="http://schemas.microsoft.com/office/drawing/2014/main" id="{AF7773CD-4071-4270-8911-C7A65FC42F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25" y="2885"/>
                          <a:ext cx="108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0" tIns="0" rIns="0" bIns="0">
                          <a:spAutoFit/>
                        </a:bodyPr>
                        <a:lstStyle/>
                        <a:p>
                          <a:r>
                            <a:rPr lang="en-US" altLang="he-IL" sz="2400" dirty="0">
                              <a:latin typeface="Helvetica" panose="020B0604020202020204" pitchFamily="34" charset="0"/>
                            </a:rPr>
                            <a:t>2</a:t>
                          </a:r>
                          <a:endParaRPr lang="en-US" altLang="he-IL" sz="1600" dirty="0"/>
                        </a:p>
                      </p:txBody>
                    </p:sp>
                  </p:grpSp>
                  <p:grpSp>
                    <p:nvGrpSpPr>
                      <p:cNvPr id="66" name="Group 180">
                        <a:extLst>
                          <a:ext uri="{FF2B5EF4-FFF2-40B4-BE49-F238E27FC236}">
                            <a16:creationId xmlns:a16="http://schemas.microsoft.com/office/drawing/2014/main" id="{D773C5C1-2959-4292-ACA1-405DA59A9D4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5" y="1312"/>
                        <a:ext cx="1" cy="1905"/>
                        <a:chOff x="1695" y="1312"/>
                        <a:chExt cx="1" cy="1905"/>
                      </a:xfrm>
                    </p:grpSpPr>
                    <p:grpSp>
                      <p:nvGrpSpPr>
                        <p:cNvPr id="68" name="Group 179">
                          <a:extLst>
                            <a:ext uri="{FF2B5EF4-FFF2-40B4-BE49-F238E27FC236}">
                              <a16:creationId xmlns:a16="http://schemas.microsoft.com/office/drawing/2014/main" id="{4B981036-CFD0-4D7B-95D9-FB3566A4718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5" y="1743"/>
                          <a:ext cx="1" cy="1474"/>
                          <a:chOff x="1695" y="1743"/>
                          <a:chExt cx="1" cy="1474"/>
                        </a:xfrm>
                      </p:grpSpPr>
                      <p:sp>
                        <p:nvSpPr>
                          <p:cNvPr id="70" name="Line 116">
                            <a:extLst>
                              <a:ext uri="{FF2B5EF4-FFF2-40B4-BE49-F238E27FC236}">
                                <a16:creationId xmlns:a16="http://schemas.microsoft.com/office/drawing/2014/main" id="{79C050D0-6C77-4C82-9876-2AE7D200707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695" y="1743"/>
                            <a:ext cx="1" cy="178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e-IL" sz="1600"/>
                          </a:p>
                        </p:txBody>
                      </p:sp>
                      <p:grpSp>
                        <p:nvGrpSpPr>
                          <p:cNvPr id="71" name="Group 174">
                            <a:extLst>
                              <a:ext uri="{FF2B5EF4-FFF2-40B4-BE49-F238E27FC236}">
                                <a16:creationId xmlns:a16="http://schemas.microsoft.com/office/drawing/2014/main" id="{4ABEE2BD-1426-42BC-A540-E33048E890F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95" y="2176"/>
                            <a:ext cx="1" cy="1041"/>
                            <a:chOff x="1696" y="2176"/>
                            <a:chExt cx="1" cy="1041"/>
                          </a:xfrm>
                        </p:grpSpPr>
                        <p:sp>
                          <p:nvSpPr>
                            <p:cNvPr id="72" name="Line 117">
                              <a:extLst>
                                <a:ext uri="{FF2B5EF4-FFF2-40B4-BE49-F238E27FC236}">
                                  <a16:creationId xmlns:a16="http://schemas.microsoft.com/office/drawing/2014/main" id="{13FE7E36-8537-4EA3-AA8B-0125BE961873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696" y="2176"/>
                              <a:ext cx="1" cy="178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he-IL" sz="1600"/>
                            </a:p>
                          </p:txBody>
                        </p:sp>
                        <p:sp>
                          <p:nvSpPr>
                            <p:cNvPr id="73" name="Line 118">
                              <a:extLst>
                                <a:ext uri="{FF2B5EF4-FFF2-40B4-BE49-F238E27FC236}">
                                  <a16:creationId xmlns:a16="http://schemas.microsoft.com/office/drawing/2014/main" id="{EC075E0F-BFAB-406F-B1E4-6048AE4A1D3B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696" y="2605"/>
                              <a:ext cx="1" cy="177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he-IL" sz="1600"/>
                            </a:p>
                          </p:txBody>
                        </p:sp>
                        <p:sp>
                          <p:nvSpPr>
                            <p:cNvPr id="74" name="Line 119">
                              <a:extLst>
                                <a:ext uri="{FF2B5EF4-FFF2-40B4-BE49-F238E27FC236}">
                                  <a16:creationId xmlns:a16="http://schemas.microsoft.com/office/drawing/2014/main" id="{CE45F032-3004-4BCA-A628-568022F2CB6F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696" y="3039"/>
                              <a:ext cx="1" cy="178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he-IL" sz="1600"/>
                            </a:p>
                          </p:txBody>
                        </p:sp>
                      </p:grpSp>
                    </p:grpSp>
                    <p:sp>
                      <p:nvSpPr>
                        <p:cNvPr id="69" name="Line 176">
                          <a:extLst>
                            <a:ext uri="{FF2B5EF4-FFF2-40B4-BE49-F238E27FC236}">
                              <a16:creationId xmlns:a16="http://schemas.microsoft.com/office/drawing/2014/main" id="{E5C823CA-FAEE-4111-ADA0-1F30CE7D1CA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95" y="1312"/>
                          <a:ext cx="1" cy="178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e-IL" sz="1600"/>
                        </a:p>
                      </p:txBody>
                    </p:sp>
                  </p:grpSp>
                  <p:sp>
                    <p:nvSpPr>
                      <p:cNvPr id="67" name="Line 177">
                        <a:extLst>
                          <a:ext uri="{FF2B5EF4-FFF2-40B4-BE49-F238E27FC236}">
                            <a16:creationId xmlns:a16="http://schemas.microsoft.com/office/drawing/2014/main" id="{8FD979DF-4979-4F7C-B303-A2FD6B1D80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1480" y="1533"/>
                        <a:ext cx="1" cy="177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he-IL" sz="1600"/>
                      </a:p>
                    </p:txBody>
                  </p:sp>
                </p:grpSp>
              </p:grpSp>
              <p:sp>
                <p:nvSpPr>
                  <p:cNvPr id="55" name="Line 178">
                    <a:extLst>
                      <a:ext uri="{FF2B5EF4-FFF2-40B4-BE49-F238E27FC236}">
                        <a16:creationId xmlns:a16="http://schemas.microsoft.com/office/drawing/2014/main" id="{329F5F07-5FE0-44FE-8A7C-051902DFBB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8" y="3447"/>
                    <a:ext cx="1" cy="17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e-IL" sz="1600"/>
                  </a:p>
                </p:txBody>
              </p:sp>
            </p:grpSp>
          </p:grpSp>
        </p:grpSp>
        <p:grpSp>
          <p:nvGrpSpPr>
            <p:cNvPr id="10" name="Group 267">
              <a:extLst>
                <a:ext uri="{FF2B5EF4-FFF2-40B4-BE49-F238E27FC236}">
                  <a16:creationId xmlns:a16="http://schemas.microsoft.com/office/drawing/2014/main" id="{42DA03C3-10B5-4262-8D89-B6ED36AFD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5968" y="1415195"/>
              <a:ext cx="2497138" cy="3209926"/>
              <a:chOff x="3107" y="1006"/>
              <a:chExt cx="1573" cy="2022"/>
            </a:xfrm>
          </p:grpSpPr>
          <p:grpSp>
            <p:nvGrpSpPr>
              <p:cNvPr id="11" name="Group 259">
                <a:extLst>
                  <a:ext uri="{FF2B5EF4-FFF2-40B4-BE49-F238E27FC236}">
                    <a16:creationId xmlns:a16="http://schemas.microsoft.com/office/drawing/2014/main" id="{B6EE09AD-7592-4EBD-8F0A-4902B4E907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5" y="1404"/>
                <a:ext cx="1" cy="1157"/>
                <a:chOff x="4655" y="1532"/>
                <a:chExt cx="1" cy="1157"/>
              </a:xfrm>
            </p:grpSpPr>
            <p:sp>
              <p:nvSpPr>
                <p:cNvPr id="46" name="Rectangle 218">
                  <a:extLst>
                    <a:ext uri="{FF2B5EF4-FFF2-40B4-BE49-F238E27FC236}">
                      <a16:creationId xmlns:a16="http://schemas.microsoft.com/office/drawing/2014/main" id="{1429F180-E70B-4F4B-933C-A33E8D8D0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1532"/>
                  <a:ext cx="0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altLang="he-IL" sz="3200" b="1" dirty="0"/>
                </a:p>
              </p:txBody>
            </p:sp>
            <p:sp>
              <p:nvSpPr>
                <p:cNvPr id="47" name="Rectangle 219">
                  <a:extLst>
                    <a:ext uri="{FF2B5EF4-FFF2-40B4-BE49-F238E27FC236}">
                      <a16:creationId xmlns:a16="http://schemas.microsoft.com/office/drawing/2014/main" id="{02ED6204-A462-414A-8F79-C28148593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" y="2007"/>
                  <a:ext cx="0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altLang="he-IL" sz="3200" b="1" dirty="0"/>
                </a:p>
              </p:txBody>
            </p:sp>
            <p:sp>
              <p:nvSpPr>
                <p:cNvPr id="48" name="Rectangle 220">
                  <a:extLst>
                    <a:ext uri="{FF2B5EF4-FFF2-40B4-BE49-F238E27FC236}">
                      <a16:creationId xmlns:a16="http://schemas.microsoft.com/office/drawing/2014/main" id="{77F0B8AA-1B44-46D3-85E0-687F7BA54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5" y="2379"/>
                  <a:ext cx="0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altLang="he-IL" sz="3200" b="1" dirty="0"/>
                </a:p>
              </p:txBody>
            </p:sp>
          </p:grpSp>
          <p:grpSp>
            <p:nvGrpSpPr>
              <p:cNvPr id="12" name="Group 263">
                <a:extLst>
                  <a:ext uri="{FF2B5EF4-FFF2-40B4-BE49-F238E27FC236}">
                    <a16:creationId xmlns:a16="http://schemas.microsoft.com/office/drawing/2014/main" id="{05C8523E-49ED-427E-A4FD-A135DAD52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7" y="1006"/>
                <a:ext cx="1573" cy="2022"/>
                <a:chOff x="3107" y="1142"/>
                <a:chExt cx="1573" cy="2022"/>
              </a:xfrm>
            </p:grpSpPr>
            <p:grpSp>
              <p:nvGrpSpPr>
                <p:cNvPr id="13" name="Group 262">
                  <a:extLst>
                    <a:ext uri="{FF2B5EF4-FFF2-40B4-BE49-F238E27FC236}">
                      <a16:creationId xmlns:a16="http://schemas.microsoft.com/office/drawing/2014/main" id="{1A380452-01C1-41CC-812C-9C0EDC8B5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07" y="1142"/>
                  <a:ext cx="1573" cy="1776"/>
                  <a:chOff x="3107" y="1142"/>
                  <a:chExt cx="1573" cy="1776"/>
                </a:xfrm>
              </p:grpSpPr>
              <p:grpSp>
                <p:nvGrpSpPr>
                  <p:cNvPr id="20" name="Group 261">
                    <a:extLst>
                      <a:ext uri="{FF2B5EF4-FFF2-40B4-BE49-F238E27FC236}">
                        <a16:creationId xmlns:a16="http://schemas.microsoft.com/office/drawing/2014/main" id="{72A95789-3540-414A-920B-CBA4F6780F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75" y="1448"/>
                    <a:ext cx="1" cy="1470"/>
                    <a:chOff x="3975" y="1448"/>
                    <a:chExt cx="1" cy="1470"/>
                  </a:xfrm>
                </p:grpSpPr>
                <p:sp>
                  <p:nvSpPr>
                    <p:cNvPr id="42" name="Line 207">
                      <a:extLst>
                        <a:ext uri="{FF2B5EF4-FFF2-40B4-BE49-F238E27FC236}">
                          <a16:creationId xmlns:a16="http://schemas.microsoft.com/office/drawing/2014/main" id="{6CE3D0EE-BD8B-4508-9AC1-55F6C78DC2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5" y="1879"/>
                      <a:ext cx="1" cy="17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he-IL" sz="1600"/>
                    </a:p>
                  </p:txBody>
                </p:sp>
                <p:sp>
                  <p:nvSpPr>
                    <p:cNvPr id="43" name="Line 209">
                      <a:extLst>
                        <a:ext uri="{FF2B5EF4-FFF2-40B4-BE49-F238E27FC236}">
                          <a16:creationId xmlns:a16="http://schemas.microsoft.com/office/drawing/2014/main" id="{B078F8A7-4789-4670-99A8-26CF931B16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5" y="2312"/>
                      <a:ext cx="1" cy="17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he-IL" sz="1600"/>
                    </a:p>
                  </p:txBody>
                </p:sp>
                <p:sp>
                  <p:nvSpPr>
                    <p:cNvPr id="44" name="Line 210">
                      <a:extLst>
                        <a:ext uri="{FF2B5EF4-FFF2-40B4-BE49-F238E27FC236}">
                          <a16:creationId xmlns:a16="http://schemas.microsoft.com/office/drawing/2014/main" id="{A2805178-4ADC-4329-BD3A-7498D42E35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5" y="2741"/>
                      <a:ext cx="1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he-IL" sz="1600"/>
                    </a:p>
                  </p:txBody>
                </p:sp>
                <p:sp>
                  <p:nvSpPr>
                    <p:cNvPr id="45" name="Line 212">
                      <a:extLst>
                        <a:ext uri="{FF2B5EF4-FFF2-40B4-BE49-F238E27FC236}">
                          <a16:creationId xmlns:a16="http://schemas.microsoft.com/office/drawing/2014/main" id="{60A9A44C-3431-4FA5-9246-4AACE1B386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5" y="1448"/>
                      <a:ext cx="1" cy="17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he-IL" sz="1600"/>
                    </a:p>
                  </p:txBody>
                </p:sp>
              </p:grpSp>
              <p:grpSp>
                <p:nvGrpSpPr>
                  <p:cNvPr id="21" name="Group 260">
                    <a:extLst>
                      <a:ext uri="{FF2B5EF4-FFF2-40B4-BE49-F238E27FC236}">
                        <a16:creationId xmlns:a16="http://schemas.microsoft.com/office/drawing/2014/main" id="{41C2D8AB-A37A-4F69-889D-11134FC46A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07" y="1142"/>
                    <a:ext cx="1573" cy="1621"/>
                    <a:chOff x="3107" y="1142"/>
                    <a:chExt cx="1573" cy="1621"/>
                  </a:xfrm>
                </p:grpSpPr>
                <p:grpSp>
                  <p:nvGrpSpPr>
                    <p:cNvPr id="22" name="Group 183">
                      <a:extLst>
                        <a:ext uri="{FF2B5EF4-FFF2-40B4-BE49-F238E27FC236}">
                          <a16:creationId xmlns:a16="http://schemas.microsoft.com/office/drawing/2014/main" id="{F76567DA-6032-4B5D-9AB0-CE491926AF7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90" y="1149"/>
                      <a:ext cx="190" cy="190"/>
                      <a:chOff x="2186" y="1053"/>
                      <a:chExt cx="190" cy="190"/>
                    </a:xfrm>
                  </p:grpSpPr>
                  <p:sp>
                    <p:nvSpPr>
                      <p:cNvPr id="40" name="Oval 184">
                        <a:extLst>
                          <a:ext uri="{FF2B5EF4-FFF2-40B4-BE49-F238E27FC236}">
                            <a16:creationId xmlns:a16="http://schemas.microsoft.com/office/drawing/2014/main" id="{76761D60-BBC8-404D-B6D1-5E5A86D858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86" y="1053"/>
                        <a:ext cx="190" cy="19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he-IL" sz="1600"/>
                      </a:p>
                    </p:txBody>
                  </p:sp>
                  <p:sp>
                    <p:nvSpPr>
                      <p:cNvPr id="41" name="Line 185">
                        <a:extLst>
                          <a:ext uri="{FF2B5EF4-FFF2-40B4-BE49-F238E27FC236}">
                            <a16:creationId xmlns:a16="http://schemas.microsoft.com/office/drawing/2014/main" id="{3BCC687D-22F6-4BBD-A8EE-D5FE9F5AB7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28" y="1142"/>
                        <a:ext cx="94" cy="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he-IL" sz="1600"/>
                      </a:p>
                    </p:txBody>
                  </p:sp>
                </p:grpSp>
                <p:grpSp>
                  <p:nvGrpSpPr>
                    <p:cNvPr id="23" name="Group 186">
                      <a:extLst>
                        <a:ext uri="{FF2B5EF4-FFF2-40B4-BE49-F238E27FC236}">
                          <a16:creationId xmlns:a16="http://schemas.microsoft.com/office/drawing/2014/main" id="{92C8A3FD-2800-4596-88D9-9785EE586D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2" y="1434"/>
                      <a:ext cx="189" cy="190"/>
                      <a:chOff x="1214" y="1314"/>
                      <a:chExt cx="189" cy="190"/>
                    </a:xfrm>
                  </p:grpSpPr>
                  <p:sp>
                    <p:nvSpPr>
                      <p:cNvPr id="37" name="Oval 187">
                        <a:extLst>
                          <a:ext uri="{FF2B5EF4-FFF2-40B4-BE49-F238E27FC236}">
                            <a16:creationId xmlns:a16="http://schemas.microsoft.com/office/drawing/2014/main" id="{2D9CD792-A622-4042-80BC-6B0006FA7D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4" y="1314"/>
                        <a:ext cx="189" cy="19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he-IL" sz="1600">
                          <a:solidFill>
                            <a:srgbClr val="009900"/>
                          </a:solidFill>
                        </a:endParaRPr>
                      </a:p>
                    </p:txBody>
                  </p:sp>
                  <p:sp>
                    <p:nvSpPr>
                      <p:cNvPr id="38" name="Line 188">
                        <a:extLst>
                          <a:ext uri="{FF2B5EF4-FFF2-40B4-BE49-F238E27FC236}">
                            <a16:creationId xmlns:a16="http://schemas.microsoft.com/office/drawing/2014/main" id="{DDAC3EA7-40C4-4D5E-9725-D4800EED2D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55" y="1403"/>
                        <a:ext cx="95" cy="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he-IL" sz="1600"/>
                      </a:p>
                    </p:txBody>
                  </p:sp>
                  <p:sp>
                    <p:nvSpPr>
                      <p:cNvPr id="39" name="Line 189">
                        <a:extLst>
                          <a:ext uri="{FF2B5EF4-FFF2-40B4-BE49-F238E27FC236}">
                            <a16:creationId xmlns:a16="http://schemas.microsoft.com/office/drawing/2014/main" id="{D91095D8-EBC3-41D6-AC39-1CEA5C2086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3" y="1356"/>
                        <a:ext cx="1" cy="9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he-IL" sz="1600"/>
                      </a:p>
                    </p:txBody>
                  </p:sp>
                </p:grpSp>
                <p:grpSp>
                  <p:nvGrpSpPr>
                    <p:cNvPr id="24" name="Group 190">
                      <a:extLst>
                        <a:ext uri="{FF2B5EF4-FFF2-40B4-BE49-F238E27FC236}">
                          <a16:creationId xmlns:a16="http://schemas.microsoft.com/office/drawing/2014/main" id="{A64C07E3-1EDB-47C3-BDEC-4F4130A0E7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07" y="1562"/>
                      <a:ext cx="507" cy="339"/>
                      <a:chOff x="947" y="1498"/>
                      <a:chExt cx="507" cy="339"/>
                    </a:xfrm>
                  </p:grpSpPr>
                  <p:sp>
                    <p:nvSpPr>
                      <p:cNvPr id="34" name="Rectangle 191">
                        <a:extLst>
                          <a:ext uri="{FF2B5EF4-FFF2-40B4-BE49-F238E27FC236}">
                            <a16:creationId xmlns:a16="http://schemas.microsoft.com/office/drawing/2014/main" id="{EF32CA7E-7D7F-449E-97B7-6A84DF6696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47" y="1498"/>
                        <a:ext cx="187" cy="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3200" dirty="0">
                            <a:solidFill>
                              <a:srgbClr val="009900"/>
                            </a:solidFill>
                            <a:latin typeface="Helvetica" panose="020B0604020202020204" pitchFamily="34" charset="0"/>
                          </a:rPr>
                          <a:t>H</a:t>
                        </a:r>
                        <a:endParaRPr lang="en-US" altLang="he-IL" sz="1600" dirty="0">
                          <a:solidFill>
                            <a:srgbClr val="009900"/>
                          </a:solidFill>
                        </a:endParaRPr>
                      </a:p>
                    </p:txBody>
                  </p:sp>
                  <p:sp>
                    <p:nvSpPr>
                      <p:cNvPr id="35" name="Rectangle 192">
                        <a:extLst>
                          <a:ext uri="{FF2B5EF4-FFF2-40B4-BE49-F238E27FC236}">
                            <a16:creationId xmlns:a16="http://schemas.microsoft.com/office/drawing/2014/main" id="{2EB5BB32-65DE-45CE-858D-3473377C407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4" y="1604"/>
                        <a:ext cx="108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2400" dirty="0">
                            <a:solidFill>
                              <a:srgbClr val="009900"/>
                            </a:solidFill>
                            <a:latin typeface="Helvetica" panose="020B0604020202020204" pitchFamily="34" charset="0"/>
                          </a:rPr>
                          <a:t>3</a:t>
                        </a:r>
                        <a:endParaRPr lang="en-US" altLang="he-IL" sz="1600" dirty="0">
                          <a:solidFill>
                            <a:srgbClr val="009900"/>
                          </a:solidFill>
                        </a:endParaRPr>
                      </a:p>
                    </p:txBody>
                  </p:sp>
                  <p:sp>
                    <p:nvSpPr>
                      <p:cNvPr id="36" name="Rectangle 193">
                        <a:extLst>
                          <a:ext uri="{FF2B5EF4-FFF2-40B4-BE49-F238E27FC236}">
                            <a16:creationId xmlns:a16="http://schemas.microsoft.com/office/drawing/2014/main" id="{17988284-EE48-4C83-8D95-A65C89608E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7" y="1498"/>
                        <a:ext cx="187" cy="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3200" dirty="0">
                            <a:solidFill>
                              <a:srgbClr val="009900"/>
                            </a:solidFill>
                            <a:latin typeface="Helvetica" panose="020B0604020202020204" pitchFamily="34" charset="0"/>
                          </a:rPr>
                          <a:t>N</a:t>
                        </a:r>
                        <a:endParaRPr lang="en-US" altLang="he-IL" sz="1600" dirty="0">
                          <a:solidFill>
                            <a:srgbClr val="0099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5" name="Rectangle 194">
                      <a:extLst>
                        <a:ext uri="{FF2B5EF4-FFF2-40B4-BE49-F238E27FC236}">
                          <a16:creationId xmlns:a16="http://schemas.microsoft.com/office/drawing/2014/main" id="{D82F8B4D-5C29-4834-9376-27475DFF23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1562"/>
                      <a:ext cx="374" cy="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e-IL" sz="3200" dirty="0">
                          <a:latin typeface="Helvetica" panose="020B0604020202020204" pitchFamily="34" charset="0"/>
                        </a:rPr>
                        <a:t>CH</a:t>
                      </a:r>
                      <a:endParaRPr lang="en-US" altLang="he-IL" sz="1600" dirty="0"/>
                    </a:p>
                  </p:txBody>
                </p:sp>
                <p:sp>
                  <p:nvSpPr>
                    <p:cNvPr id="26" name="Rectangle 195">
                      <a:extLst>
                        <a:ext uri="{FF2B5EF4-FFF2-40B4-BE49-F238E27FC236}">
                          <a16:creationId xmlns:a16="http://schemas.microsoft.com/office/drawing/2014/main" id="{99B45C11-AB1A-446A-A282-F9A50BACA1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5" y="1142"/>
                      <a:ext cx="589" cy="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altLang="he-IL" sz="3200" dirty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</a:rPr>
                        <a:t>COO</a:t>
                      </a:r>
                      <a:endParaRPr lang="en-US" altLang="he-IL" sz="16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27" name="Group 196">
                      <a:extLst>
                        <a:ext uri="{FF2B5EF4-FFF2-40B4-BE49-F238E27FC236}">
                          <a16:creationId xmlns:a16="http://schemas.microsoft.com/office/drawing/2014/main" id="{1E965E13-C055-4203-BF4B-7F3A36925C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19" y="2008"/>
                      <a:ext cx="472" cy="339"/>
                      <a:chOff x="1655" y="1925"/>
                      <a:chExt cx="472" cy="339"/>
                    </a:xfrm>
                  </p:grpSpPr>
                  <p:sp>
                    <p:nvSpPr>
                      <p:cNvPr id="32" name="Rectangle 197">
                        <a:extLst>
                          <a:ext uri="{FF2B5EF4-FFF2-40B4-BE49-F238E27FC236}">
                            <a16:creationId xmlns:a16="http://schemas.microsoft.com/office/drawing/2014/main" id="{0827A01D-608D-48B5-9782-8763D8E2B20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55" y="1925"/>
                        <a:ext cx="374" cy="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3200" dirty="0">
                            <a:latin typeface="Helvetica" panose="020B0604020202020204" pitchFamily="34" charset="0"/>
                          </a:rPr>
                          <a:t>CH</a:t>
                        </a:r>
                        <a:endParaRPr lang="en-US" altLang="he-IL" sz="1600" dirty="0"/>
                      </a:p>
                    </p:txBody>
                  </p:sp>
                  <p:sp>
                    <p:nvSpPr>
                      <p:cNvPr id="33" name="Rectangle 198">
                        <a:extLst>
                          <a:ext uri="{FF2B5EF4-FFF2-40B4-BE49-F238E27FC236}">
                            <a16:creationId xmlns:a16="http://schemas.microsoft.com/office/drawing/2014/main" id="{FAD8F231-862C-4BE3-BDF1-225135E2CA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9" y="2031"/>
                        <a:ext cx="108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2400" dirty="0">
                            <a:latin typeface="Helvetica" panose="020B0604020202020204" pitchFamily="34" charset="0"/>
                          </a:rPr>
                          <a:t>2</a:t>
                        </a:r>
                        <a:endParaRPr lang="en-US" altLang="he-IL" sz="1600" dirty="0"/>
                      </a:p>
                    </p:txBody>
                  </p:sp>
                </p:grpSp>
                <p:grpSp>
                  <p:nvGrpSpPr>
                    <p:cNvPr id="28" name="Group 199">
                      <a:extLst>
                        <a:ext uri="{FF2B5EF4-FFF2-40B4-BE49-F238E27FC236}">
                          <a16:creationId xmlns:a16="http://schemas.microsoft.com/office/drawing/2014/main" id="{DF420B18-D566-45EE-BD37-8080FCC308D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03" y="2424"/>
                      <a:ext cx="472" cy="339"/>
                      <a:chOff x="1655" y="2352"/>
                      <a:chExt cx="472" cy="339"/>
                    </a:xfrm>
                  </p:grpSpPr>
                  <p:sp>
                    <p:nvSpPr>
                      <p:cNvPr id="30" name="Rectangle 200">
                        <a:extLst>
                          <a:ext uri="{FF2B5EF4-FFF2-40B4-BE49-F238E27FC236}">
                            <a16:creationId xmlns:a16="http://schemas.microsoft.com/office/drawing/2014/main" id="{B2B330D8-FBA2-4EF7-BC0C-32D5E7B8F9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55" y="2352"/>
                        <a:ext cx="374" cy="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3200" dirty="0">
                            <a:latin typeface="Helvetica" panose="020B0604020202020204" pitchFamily="34" charset="0"/>
                          </a:rPr>
                          <a:t>CH</a:t>
                        </a:r>
                        <a:endParaRPr lang="en-US" altLang="he-IL" sz="1600" dirty="0"/>
                      </a:p>
                    </p:txBody>
                  </p:sp>
                  <p:sp>
                    <p:nvSpPr>
                      <p:cNvPr id="31" name="Rectangle 201">
                        <a:extLst>
                          <a:ext uri="{FF2B5EF4-FFF2-40B4-BE49-F238E27FC236}">
                            <a16:creationId xmlns:a16="http://schemas.microsoft.com/office/drawing/2014/main" id="{7BFC8E26-BFA9-422B-8678-2622AB9658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9" y="2458"/>
                        <a:ext cx="108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/>
                      <a:p>
                        <a:r>
                          <a:rPr lang="en-US" altLang="he-IL" sz="2400" dirty="0">
                            <a:latin typeface="Helvetica" panose="020B0604020202020204" pitchFamily="34" charset="0"/>
                          </a:rPr>
                          <a:t>2</a:t>
                        </a:r>
                        <a:endParaRPr lang="en-US" altLang="he-IL" sz="1600" dirty="0"/>
                      </a:p>
                    </p:txBody>
                  </p:sp>
                </p:grpSp>
                <p:sp>
                  <p:nvSpPr>
                    <p:cNvPr id="29" name="Line 213">
                      <a:extLst>
                        <a:ext uri="{FF2B5EF4-FFF2-40B4-BE49-F238E27FC236}">
                          <a16:creationId xmlns:a16="http://schemas.microsoft.com/office/drawing/2014/main" id="{B8DE837F-FA7F-46BC-A48D-8C564BCEBF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760" y="1669"/>
                      <a:ext cx="1" cy="17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he-IL" sz="1600"/>
                    </a:p>
                  </p:txBody>
                </p:sp>
              </p:grpSp>
            </p:grpSp>
            <p:grpSp>
              <p:nvGrpSpPr>
                <p:cNvPr id="15" name="Group 257">
                  <a:extLst>
                    <a:ext uri="{FF2B5EF4-FFF2-40B4-BE49-F238E27FC236}">
                      <a16:creationId xmlns:a16="http://schemas.microsoft.com/office/drawing/2014/main" id="{F2D1D878-BD93-4A7E-8BE8-12CF9A573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17" y="2854"/>
                  <a:ext cx="755" cy="310"/>
                  <a:chOff x="5005" y="782"/>
                  <a:chExt cx="755" cy="310"/>
                </a:xfrm>
              </p:grpSpPr>
              <p:grpSp>
                <p:nvGrpSpPr>
                  <p:cNvPr id="16" name="Group 256">
                    <a:extLst>
                      <a:ext uri="{FF2B5EF4-FFF2-40B4-BE49-F238E27FC236}">
                        <a16:creationId xmlns:a16="http://schemas.microsoft.com/office/drawing/2014/main" id="{8DE51B56-D9A1-41D4-AAED-1182D802FA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70" y="789"/>
                    <a:ext cx="190" cy="190"/>
                    <a:chOff x="5570" y="789"/>
                    <a:chExt cx="190" cy="190"/>
                  </a:xfrm>
                </p:grpSpPr>
                <p:sp>
                  <p:nvSpPr>
                    <p:cNvPr id="18" name="Oval 226">
                      <a:extLst>
                        <a:ext uri="{FF2B5EF4-FFF2-40B4-BE49-F238E27FC236}">
                          <a16:creationId xmlns:a16="http://schemas.microsoft.com/office/drawing/2014/main" id="{F474899F-5EFB-4B4B-8D8E-E58844A560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0" y="789"/>
                      <a:ext cx="190" cy="19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he-IL" sz="1600"/>
                    </a:p>
                  </p:txBody>
                </p:sp>
                <p:sp>
                  <p:nvSpPr>
                    <p:cNvPr id="19" name="Line 227">
                      <a:extLst>
                        <a:ext uri="{FF2B5EF4-FFF2-40B4-BE49-F238E27FC236}">
                          <a16:creationId xmlns:a16="http://schemas.microsoft.com/office/drawing/2014/main" id="{3E419157-847E-423B-9D0A-AF2BB0EBC4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18" y="883"/>
                      <a:ext cx="94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he-IL" sz="1600"/>
                    </a:p>
                  </p:txBody>
                </p:sp>
              </p:grpSp>
              <p:sp>
                <p:nvSpPr>
                  <p:cNvPr id="17" name="Rectangle 237">
                    <a:extLst>
                      <a:ext uri="{FF2B5EF4-FFF2-40B4-BE49-F238E27FC236}">
                        <a16:creationId xmlns:a16="http://schemas.microsoft.com/office/drawing/2014/main" id="{80F75972-2FC5-4078-98B8-3F3B7D3C6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05" y="782"/>
                    <a:ext cx="589" cy="3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he-IL" sz="3200" dirty="0">
                        <a:solidFill>
                          <a:srgbClr val="FF0000"/>
                        </a:solidFill>
                        <a:latin typeface="Helvetica" panose="020B0604020202020204" pitchFamily="34" charset="0"/>
                      </a:rPr>
                      <a:t>COO</a:t>
                    </a:r>
                    <a:endParaRPr lang="en-US" altLang="he-IL" sz="16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03769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829475" y="1229318"/>
            <a:ext cx="10800000" cy="1260000"/>
          </a:xfrm>
        </p:spPr>
        <p:txBody>
          <a:bodyPr/>
          <a:lstStyle/>
          <a:p>
            <a:r>
              <a:rPr lang="he-IL" dirty="0"/>
              <a:t>ביוכימיה שיעור 2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כימיה תלמידי 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אורית </a:t>
            </a:r>
            <a:r>
              <a:rPr lang="he-IL" dirty="0" err="1">
                <a:sym typeface="Varela Round"/>
              </a:rPr>
              <a:t>מולווידזון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F2DF51E-3070-42D0-8379-6681032E5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9915" y="879149"/>
            <a:ext cx="8212016" cy="515797"/>
          </a:xfrm>
        </p:spPr>
        <p:txBody>
          <a:bodyPr/>
          <a:lstStyle/>
          <a:p>
            <a:pPr eaLnBrk="1" hangingPunct="1">
              <a:defRPr/>
            </a:pPr>
            <a:r>
              <a:rPr lang="he-IL" sz="2400" dirty="0">
                <a:solidFill>
                  <a:schemeClr val="tx1"/>
                </a:solidFill>
              </a:rPr>
              <a:t>תמיסה מימית של חומצה אמינית בסביבה ניטראלית</a:t>
            </a:r>
            <a:endParaRPr lang="ru-RU" sz="2400" strike="sngStrike" dirty="0">
              <a:solidFill>
                <a:schemeClr val="tx1"/>
              </a:solidFill>
            </a:endParaRPr>
          </a:p>
        </p:txBody>
      </p:sp>
      <p:sp>
        <p:nvSpPr>
          <p:cNvPr id="10" name="כותרת 7">
            <a:extLst>
              <a:ext uri="{FF2B5EF4-FFF2-40B4-BE49-F238E27FC236}">
                <a16:creationId xmlns:a16="http://schemas.microsoft.com/office/drawing/2014/main" id="{DD9D5F52-8A62-4C63-8BDB-4F5462D33914}"/>
              </a:ext>
            </a:extLst>
          </p:cNvPr>
          <p:cNvSpPr txBox="1">
            <a:spLocks/>
          </p:cNvSpPr>
          <p:nvPr/>
        </p:nvSpPr>
        <p:spPr>
          <a:xfrm>
            <a:off x="1024128" y="155448"/>
            <a:ext cx="9802368" cy="720000"/>
          </a:xfrm>
          <a:prstGeom prst="rect">
            <a:avLst/>
          </a:prstGeom>
        </p:spPr>
        <p:txBody>
          <a:bodyPr vert="horz" lIns="36000" tIns="0" rIns="36000" bIns="0" rtlCol="1" anchor="ctr">
            <a:normAutofit/>
          </a:bodyPr>
          <a:lstStyle>
            <a:lvl1pPr marL="0" indent="0" algn="ctr" defTabSz="914491" rtl="1" eaLnBrk="1" latinLnBrk="0" hangingPunct="1">
              <a:spcBef>
                <a:spcPct val="0"/>
              </a:spcBef>
              <a:buNone/>
              <a:tabLst>
                <a:tab pos="11659766" algn="l"/>
              </a:tabLst>
              <a:defRPr sz="44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/>
              <a:t>ביוכימיה</a:t>
            </a:r>
            <a:endParaRPr lang="he-IL" dirty="0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92E7CF5-B764-4178-8DDB-1C39B34A5939}"/>
              </a:ext>
            </a:extLst>
          </p:cNvPr>
          <p:cNvGrpSpPr/>
          <p:nvPr/>
        </p:nvGrpSpPr>
        <p:grpSpPr>
          <a:xfrm>
            <a:off x="306072" y="1542444"/>
            <a:ext cx="10256403" cy="3359981"/>
            <a:chOff x="1128131" y="1674207"/>
            <a:chExt cx="10011723" cy="2943954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ED6AB89D-8324-4FCA-B8DB-1E87D294C44E}"/>
                </a:ext>
              </a:extLst>
            </p:cNvPr>
            <p:cNvGrpSpPr/>
            <p:nvPr/>
          </p:nvGrpSpPr>
          <p:grpSpPr>
            <a:xfrm>
              <a:off x="1128131" y="1674207"/>
              <a:ext cx="9722078" cy="2943954"/>
              <a:chOff x="1097085" y="2131407"/>
              <a:chExt cx="9800367" cy="2943954"/>
            </a:xfrm>
          </p:grpSpPr>
          <p:sp>
            <p:nvSpPr>
              <p:cNvPr id="61444" name="Text Box 4">
                <a:extLst>
                  <a:ext uri="{FF2B5EF4-FFF2-40B4-BE49-F238E27FC236}">
                    <a16:creationId xmlns:a16="http://schemas.microsoft.com/office/drawing/2014/main" id="{59655F5B-C447-4ECA-A90A-3E3672BF97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085" y="4618161"/>
                <a:ext cx="9144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he-IL" sz="2400" b="1" baseline="30000" dirty="0">
                    <a:latin typeface="+mn-lt"/>
                    <a:cs typeface="+mn-cs"/>
                  </a:rPr>
                  <a:t>+</a:t>
                </a:r>
                <a:r>
                  <a:rPr lang="en-US" altLang="he-IL" sz="2400" b="1" dirty="0">
                    <a:latin typeface="+mn-lt"/>
                    <a:cs typeface="+mn-cs"/>
                  </a:rPr>
                  <a:t>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3</a:t>
                </a:r>
                <a:r>
                  <a:rPr lang="en-US" altLang="he-IL" sz="2400" b="1" dirty="0">
                    <a:latin typeface="+mn-lt"/>
                    <a:cs typeface="+mn-cs"/>
                  </a:rPr>
                  <a:t>N-CHR-COO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-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latin typeface="+mn-lt"/>
                    <a:cs typeface="+mn-cs"/>
                  </a:rPr>
                  <a:t> +  </a:t>
                </a:r>
                <a:r>
                  <a:rPr lang="en-US" altLang="he-IL" sz="2400" b="1" dirty="0">
                    <a:solidFill>
                      <a:srgbClr val="FF0000"/>
                    </a:solidFill>
                    <a:latin typeface="+mn-lt"/>
                    <a:cs typeface="+mn-cs"/>
                  </a:rPr>
                  <a:t>H</a:t>
                </a:r>
                <a:r>
                  <a:rPr lang="en-US" altLang="he-IL" sz="2400" b="1" baseline="-25000" dirty="0">
                    <a:solidFill>
                      <a:srgbClr val="FF0000"/>
                    </a:solidFill>
                    <a:latin typeface="+mn-lt"/>
                    <a:cs typeface="+mn-cs"/>
                  </a:rPr>
                  <a:t>3</a:t>
                </a:r>
                <a:r>
                  <a:rPr lang="en-US" altLang="he-IL" sz="2400" b="1" dirty="0">
                    <a:solidFill>
                      <a:srgbClr val="FF0000"/>
                    </a:solidFill>
                    <a:latin typeface="+mn-lt"/>
                    <a:cs typeface="+mn-cs"/>
                  </a:rPr>
                  <a:t>O</a:t>
                </a:r>
                <a:r>
                  <a:rPr lang="en-US" altLang="he-IL" sz="2400" b="1" baseline="30000" dirty="0">
                    <a:solidFill>
                      <a:srgbClr val="FF0000"/>
                    </a:solidFill>
                    <a:latin typeface="+mn-lt"/>
                    <a:cs typeface="+mn-cs"/>
                  </a:rPr>
                  <a:t>+</a:t>
                </a:r>
                <a:r>
                  <a:rPr lang="en-US" altLang="he-IL" sz="2400" b="1" baseline="-25000" dirty="0">
                    <a:solidFill>
                      <a:srgbClr val="FF0000"/>
                    </a:solidFill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solidFill>
                      <a:srgbClr val="FF0000"/>
                    </a:solidFill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solidFill>
                      <a:srgbClr val="FF0000"/>
                    </a:solidFill>
                    <a:latin typeface="+mn-lt"/>
                    <a:cs typeface="+mn-cs"/>
                  </a:rPr>
                  <a:t>)         </a:t>
                </a:r>
                <a:r>
                  <a:rPr lang="en-US" altLang="he-IL" sz="2400" b="1" dirty="0">
                    <a:solidFill>
                      <a:srgbClr val="FF0000"/>
                    </a:solidFill>
                    <a:latin typeface="+mn-lt"/>
                    <a:cs typeface="+mn-cs"/>
                  </a:rPr>
                  <a:t> 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+</a:t>
                </a:r>
                <a:r>
                  <a:rPr lang="en-US" altLang="he-IL" sz="2400" b="1" dirty="0">
                    <a:latin typeface="+mn-lt"/>
                    <a:cs typeface="+mn-cs"/>
                  </a:rPr>
                  <a:t>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3</a:t>
                </a:r>
                <a:r>
                  <a:rPr lang="en-US" altLang="he-IL" sz="2400" b="1" dirty="0">
                    <a:latin typeface="+mn-lt"/>
                    <a:cs typeface="+mn-cs"/>
                  </a:rPr>
                  <a:t>N-CHR-COOH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latin typeface="+mn-lt"/>
                    <a:cs typeface="+mn-cs"/>
                  </a:rPr>
                  <a:t>+ 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2</a:t>
                </a:r>
                <a:r>
                  <a:rPr lang="en-US" altLang="he-IL" sz="2400" b="1" dirty="0">
                    <a:latin typeface="+mn-lt"/>
                    <a:cs typeface="+mn-cs"/>
                  </a:rPr>
                  <a:t>O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(l)</a:t>
                </a:r>
                <a:endParaRPr lang="en-US" altLang="he-IL" sz="2400" b="1" dirty="0">
                  <a:latin typeface="+mn-lt"/>
                  <a:cs typeface="+mn-cs"/>
                </a:endParaRPr>
              </a:p>
            </p:txBody>
          </p:sp>
          <p:sp>
            <p:nvSpPr>
              <p:cNvPr id="61445" name="Text Box 5">
                <a:extLst>
                  <a:ext uri="{FF2B5EF4-FFF2-40B4-BE49-F238E27FC236}">
                    <a16:creationId xmlns:a16="http://schemas.microsoft.com/office/drawing/2014/main" id="{D651F8F7-895E-4825-B849-874E37285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6801" y="3922489"/>
                <a:ext cx="8854203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he-IL" sz="2400" b="1" baseline="30000" dirty="0">
                    <a:latin typeface="+mn-lt"/>
                    <a:cs typeface="+mn-cs"/>
                  </a:rPr>
                  <a:t>+</a:t>
                </a:r>
                <a:r>
                  <a:rPr lang="en-US" altLang="he-IL" sz="2400" b="1" dirty="0">
                    <a:latin typeface="+mn-lt"/>
                    <a:cs typeface="+mn-cs"/>
                  </a:rPr>
                  <a:t>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3</a:t>
                </a:r>
                <a:r>
                  <a:rPr lang="en-US" altLang="he-IL" sz="2400" b="1" dirty="0">
                    <a:latin typeface="+mn-lt"/>
                    <a:cs typeface="+mn-cs"/>
                  </a:rPr>
                  <a:t>N-CHR-COO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-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latin typeface="+mn-lt"/>
                    <a:cs typeface="+mn-cs"/>
                  </a:rPr>
                  <a:t>  +  </a:t>
                </a:r>
                <a:r>
                  <a:rPr lang="en-US" altLang="he-IL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OH</a:t>
                </a:r>
                <a:r>
                  <a:rPr lang="en-US" altLang="he-IL" sz="24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- </a:t>
                </a:r>
                <a:r>
                  <a:rPr lang="en-US" altLang="he-IL" sz="2400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latin typeface="+mn-lt"/>
                    <a:cs typeface="+mn-cs"/>
                  </a:rPr>
                  <a:t>         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2</a:t>
                </a:r>
                <a:r>
                  <a:rPr lang="en-US" altLang="he-IL" sz="2400" b="1" dirty="0">
                    <a:latin typeface="+mn-lt"/>
                    <a:cs typeface="+mn-cs"/>
                  </a:rPr>
                  <a:t>N -CHR-COO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-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latin typeface="+mn-lt"/>
                    <a:cs typeface="+mn-cs"/>
                  </a:rPr>
                  <a:t>+ 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2</a:t>
                </a:r>
                <a:r>
                  <a:rPr lang="en-US" altLang="he-IL" sz="2400" b="1" dirty="0">
                    <a:latin typeface="+mn-lt"/>
                    <a:cs typeface="+mn-cs"/>
                  </a:rPr>
                  <a:t>O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(l)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he-IL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endParaRPr>
              </a:p>
            </p:txBody>
          </p:sp>
          <p:sp>
            <p:nvSpPr>
              <p:cNvPr id="47" name="Text Box 5">
                <a:extLst>
                  <a:ext uri="{FF2B5EF4-FFF2-40B4-BE49-F238E27FC236}">
                    <a16:creationId xmlns:a16="http://schemas.microsoft.com/office/drawing/2014/main" id="{1EEAD0AB-DCD2-4E00-A094-1DCEE85C1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3655" y="2131407"/>
                <a:ext cx="9093797" cy="889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</a:pPr>
                <a:r>
                  <a:rPr lang="en-US" altLang="he-IL" sz="2400" b="1" baseline="30000" dirty="0">
                    <a:latin typeface="+mn-lt"/>
                    <a:cs typeface="+mn-cs"/>
                  </a:rPr>
                  <a:t>+</a:t>
                </a:r>
                <a:r>
                  <a:rPr lang="en-US" altLang="he-IL" sz="2400" b="1" dirty="0">
                    <a:latin typeface="+mn-lt"/>
                    <a:cs typeface="+mn-cs"/>
                  </a:rPr>
                  <a:t>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3</a:t>
                </a:r>
                <a:r>
                  <a:rPr lang="en-US" altLang="he-IL" sz="2400" b="1" dirty="0">
                    <a:latin typeface="+mn-lt"/>
                    <a:cs typeface="+mn-cs"/>
                  </a:rPr>
                  <a:t>N-CHR-COO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-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latin typeface="+mn-lt"/>
                    <a:cs typeface="+mn-cs"/>
                  </a:rPr>
                  <a:t>  +  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2</a:t>
                </a:r>
                <a:r>
                  <a:rPr lang="en-US" altLang="he-IL" sz="2400" b="1" dirty="0">
                    <a:latin typeface="+mn-lt"/>
                    <a:cs typeface="+mn-cs"/>
                  </a:rPr>
                  <a:t>O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 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(l)</a:t>
                </a:r>
                <a:r>
                  <a:rPr lang="en-US" altLang="he-IL" sz="2400" b="1" dirty="0">
                    <a:latin typeface="+mn-lt"/>
                    <a:cs typeface="+mn-cs"/>
                  </a:rPr>
                  <a:t>       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2</a:t>
                </a:r>
                <a:r>
                  <a:rPr lang="en-US" altLang="he-IL" sz="2400" b="1" dirty="0">
                    <a:latin typeface="+mn-lt"/>
                    <a:cs typeface="+mn-cs"/>
                  </a:rPr>
                  <a:t>N -CHR-COO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-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latin typeface="+mn-lt"/>
                    <a:cs typeface="+mn-cs"/>
                  </a:rPr>
                  <a:t>+ </a:t>
                </a:r>
                <a:r>
                  <a:rPr lang="en-US" altLang="he-IL" sz="2400" b="1" dirty="0">
                    <a:solidFill>
                      <a:srgbClr val="C00000"/>
                    </a:solidFill>
                    <a:latin typeface="+mn-lt"/>
                    <a:cs typeface="+mn-cs"/>
                  </a:rPr>
                  <a:t>H</a:t>
                </a:r>
                <a:r>
                  <a:rPr lang="en-US" altLang="he-IL" sz="2400" b="1" baseline="-25000" dirty="0">
                    <a:solidFill>
                      <a:srgbClr val="C00000"/>
                    </a:solidFill>
                    <a:latin typeface="+mn-lt"/>
                    <a:cs typeface="+mn-cs"/>
                  </a:rPr>
                  <a:t>3</a:t>
                </a:r>
                <a:r>
                  <a:rPr lang="en-US" altLang="he-IL" sz="2400" b="1" dirty="0">
                    <a:solidFill>
                      <a:srgbClr val="C00000"/>
                    </a:solidFill>
                    <a:latin typeface="+mn-lt"/>
                    <a:cs typeface="+mn-cs"/>
                  </a:rPr>
                  <a:t>O</a:t>
                </a:r>
                <a:r>
                  <a:rPr lang="en-US" altLang="he-IL" sz="2400" b="1" baseline="30000" dirty="0">
                    <a:solidFill>
                      <a:srgbClr val="C00000"/>
                    </a:solidFill>
                    <a:latin typeface="+mn-lt"/>
                    <a:cs typeface="+mn-cs"/>
                  </a:rPr>
                  <a:t>+</a:t>
                </a:r>
                <a:r>
                  <a:rPr lang="en-US" altLang="he-IL" sz="2400" b="1" baseline="-25000" dirty="0">
                    <a:solidFill>
                      <a:srgbClr val="C00000"/>
                    </a:solidFill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solidFill>
                      <a:srgbClr val="C00000"/>
                    </a:solidFill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solidFill>
                      <a:srgbClr val="C00000"/>
                    </a:solidFill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solidFill>
                      <a:srgbClr val="C00000"/>
                    </a:solidFill>
                    <a:latin typeface="+mn-lt"/>
                    <a:cs typeface="+mn-cs"/>
                  </a:rPr>
                  <a:t> </a:t>
                </a:r>
                <a:endParaRPr lang="en-US" altLang="he-IL" sz="2400" b="1" baseline="-25000" dirty="0">
                  <a:solidFill>
                    <a:srgbClr val="C00000"/>
                  </a:solidFill>
                  <a:latin typeface="+mn-lt"/>
                  <a:cs typeface="+mn-cs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he-IL" sz="2400" dirty="0">
                  <a:latin typeface="+mn-lt"/>
                  <a:cs typeface="+mn-cs"/>
                </a:endParaRPr>
              </a:p>
            </p:txBody>
          </p:sp>
          <p:sp>
            <p:nvSpPr>
              <p:cNvPr id="49" name="Text Box 4">
                <a:extLst>
                  <a:ext uri="{FF2B5EF4-FFF2-40B4-BE49-F238E27FC236}">
                    <a16:creationId xmlns:a16="http://schemas.microsoft.com/office/drawing/2014/main" id="{31E9E219-E653-4F2F-988B-938565FE04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3292" y="2643324"/>
                <a:ext cx="9144000" cy="40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he-IL" sz="2400" b="1" baseline="30000" dirty="0">
                    <a:latin typeface="+mn-lt"/>
                    <a:cs typeface="+mn-cs"/>
                  </a:rPr>
                  <a:t>+</a:t>
                </a:r>
                <a:r>
                  <a:rPr lang="en-US" altLang="he-IL" sz="2400" b="1" dirty="0">
                    <a:latin typeface="+mn-lt"/>
                    <a:cs typeface="+mn-cs"/>
                  </a:rPr>
                  <a:t>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3</a:t>
                </a:r>
                <a:r>
                  <a:rPr lang="en-US" altLang="he-IL" sz="2400" b="1" dirty="0">
                    <a:latin typeface="+mn-lt"/>
                    <a:cs typeface="+mn-cs"/>
                  </a:rPr>
                  <a:t>N-CHR-COO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-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latin typeface="+mn-lt"/>
                    <a:cs typeface="+mn-cs"/>
                  </a:rPr>
                  <a:t>  +  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2</a:t>
                </a:r>
                <a:r>
                  <a:rPr lang="en-US" altLang="he-IL" sz="2400" b="1" dirty="0">
                    <a:latin typeface="+mn-lt"/>
                    <a:cs typeface="+mn-cs"/>
                  </a:rPr>
                  <a:t>O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 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(l)</a:t>
                </a:r>
                <a:r>
                  <a:rPr lang="en-US" altLang="he-IL" sz="2400" b="1" dirty="0">
                    <a:latin typeface="+mn-lt"/>
                    <a:cs typeface="+mn-cs"/>
                  </a:rPr>
                  <a:t>        </a:t>
                </a:r>
                <a:r>
                  <a:rPr lang="en-US" altLang="he-IL" sz="2400" b="1" baseline="30000" dirty="0">
                    <a:latin typeface="+mn-lt"/>
                    <a:cs typeface="+mn-cs"/>
                  </a:rPr>
                  <a:t>+</a:t>
                </a:r>
                <a:r>
                  <a:rPr lang="en-US" altLang="he-IL" sz="2400" b="1" dirty="0">
                    <a:latin typeface="+mn-lt"/>
                    <a:cs typeface="+mn-cs"/>
                  </a:rPr>
                  <a:t>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3</a:t>
                </a:r>
                <a:r>
                  <a:rPr lang="en-US" altLang="he-IL" sz="2400" b="1" dirty="0">
                    <a:latin typeface="+mn-lt"/>
                    <a:cs typeface="+mn-cs"/>
                  </a:rPr>
                  <a:t>N-CHR-COOH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latin typeface="+mn-lt"/>
                    <a:cs typeface="+mn-cs"/>
                  </a:rPr>
                  <a:t>)</a:t>
                </a:r>
                <a:r>
                  <a:rPr lang="en-US" altLang="he-IL" sz="2400" b="1" dirty="0">
                    <a:latin typeface="+mn-lt"/>
                    <a:cs typeface="+mn-cs"/>
                  </a:rPr>
                  <a:t>+ </a:t>
                </a:r>
                <a:r>
                  <a:rPr lang="en-US" altLang="he-IL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OH</a:t>
                </a:r>
                <a:r>
                  <a:rPr lang="en-US" altLang="he-IL" sz="24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-</a:t>
                </a:r>
                <a:r>
                  <a:rPr lang="en-US" altLang="he-IL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 </a:t>
                </a:r>
                <a:r>
                  <a:rPr lang="en-US" altLang="he-IL" sz="2400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(</a:t>
                </a:r>
                <a:r>
                  <a:rPr lang="en-US" altLang="he-IL" sz="2400" b="1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aq</a:t>
                </a:r>
                <a:r>
                  <a:rPr lang="en-US" altLang="he-IL" sz="2400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cs"/>
                  </a:rPr>
                  <a:t>) </a:t>
                </a:r>
              </a:p>
            </p:txBody>
          </p:sp>
        </p:grp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363FF749-CDF6-438A-A185-8815CF3FE7A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927838" y="2687817"/>
              <a:ext cx="8212016" cy="865187"/>
            </a:xfrm>
            <a:prstGeom prst="rect">
              <a:avLst/>
            </a:prstGeom>
          </p:spPr>
          <p:txBody>
            <a:bodyPr vert="horz" lIns="36000" tIns="0" rIns="36000" bIns="0" rtlCol="1" anchor="ctr">
              <a:noAutofit/>
            </a:bodyPr>
            <a:lstStyle>
              <a:lvl1pPr marL="0" indent="0" algn="ctr" defTabSz="914491" rtl="1" eaLnBrk="1" latinLnBrk="0" hangingPunct="1">
                <a:spcBef>
                  <a:spcPct val="0"/>
                </a:spcBef>
                <a:buNone/>
                <a:tabLst>
                  <a:tab pos="11659766" algn="l"/>
                </a:tabLst>
                <a:defRPr sz="4400" b="1" kern="1200">
                  <a:solidFill>
                    <a:srgbClr val="002060"/>
                  </a:solidFill>
                  <a:latin typeface="Varela Round" pitchFamily="2" charset="-79"/>
                  <a:ea typeface="+mj-ea"/>
                  <a:cs typeface="Varela Round" pitchFamily="2" charset="-79"/>
                </a:defRPr>
              </a:lvl1pPr>
            </a:lstStyle>
            <a:p>
              <a:pPr>
                <a:defRPr/>
              </a:pPr>
              <a:r>
                <a:rPr lang="he-IL" sz="2400" dirty="0">
                  <a:solidFill>
                    <a:schemeClr val="tx1"/>
                  </a:solidFill>
                </a:rPr>
                <a:t>תמיסה מימית של חומצה אמינית בסביבה </a:t>
              </a:r>
              <a:r>
                <a:rPr lang="he-IL" sz="2400" dirty="0">
                  <a:solidFill>
                    <a:srgbClr val="C00000"/>
                  </a:solidFill>
                </a:rPr>
                <a:t>חומצית</a:t>
              </a:r>
              <a:r>
                <a:rPr lang="he-IL" sz="2400" dirty="0">
                  <a:solidFill>
                    <a:srgbClr val="6CF0FF"/>
                  </a:solidFill>
                </a:rPr>
                <a:t> </a:t>
              </a:r>
              <a:r>
                <a:rPr lang="he-IL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ובסיסית</a:t>
              </a:r>
              <a:endParaRPr lang="ru-RU" sz="2400" strike="sngStrik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8445A5B2-2571-40FD-A182-7D41CC83C4F6}"/>
              </a:ext>
            </a:extLst>
          </p:cNvPr>
          <p:cNvGrpSpPr>
            <a:grpSpLocks/>
          </p:cNvGrpSpPr>
          <p:nvPr/>
        </p:nvGrpSpPr>
        <p:grpSpPr bwMode="auto">
          <a:xfrm>
            <a:off x="5241207" y="2271886"/>
            <a:ext cx="249641" cy="153154"/>
            <a:chOff x="2736" y="1440"/>
            <a:chExt cx="576" cy="77"/>
          </a:xfrm>
        </p:grpSpPr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A8E3F699-CA01-441C-A0FE-12C829AFF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440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14862810-194B-4C75-8D33-95D5BAA1A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517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56372F22-8F3F-40AF-A1B6-0BF52107E57E}"/>
              </a:ext>
            </a:extLst>
          </p:cNvPr>
          <p:cNvGrpSpPr>
            <a:grpSpLocks/>
          </p:cNvGrpSpPr>
          <p:nvPr/>
        </p:nvGrpSpPr>
        <p:grpSpPr bwMode="auto">
          <a:xfrm>
            <a:off x="5251351" y="1701972"/>
            <a:ext cx="249641" cy="153154"/>
            <a:chOff x="2736" y="1440"/>
            <a:chExt cx="576" cy="77"/>
          </a:xfrm>
        </p:grpSpPr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B15DD12C-ACF2-4F1F-BBF7-08E6ADEF1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440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A3DC75BB-60E3-43CF-99E3-9367A358C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517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ECEA18EE-DFF6-42D4-ACD4-0E378962D3C7}"/>
              </a:ext>
            </a:extLst>
          </p:cNvPr>
          <p:cNvGrpSpPr>
            <a:grpSpLocks/>
          </p:cNvGrpSpPr>
          <p:nvPr/>
        </p:nvGrpSpPr>
        <p:grpSpPr bwMode="auto">
          <a:xfrm>
            <a:off x="5221515" y="3711197"/>
            <a:ext cx="249641" cy="153154"/>
            <a:chOff x="2736" y="1440"/>
            <a:chExt cx="576" cy="77"/>
          </a:xfrm>
        </p:grpSpPr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171FE8D8-D864-445E-AC93-A965BFC1F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440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id="{402B20D8-6C3A-4D42-BBF7-FC2614721D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517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7DB35B4F-2ABA-4980-9845-CBF2079EC220}"/>
              </a:ext>
            </a:extLst>
          </p:cNvPr>
          <p:cNvGrpSpPr>
            <a:grpSpLocks/>
          </p:cNvGrpSpPr>
          <p:nvPr/>
        </p:nvGrpSpPr>
        <p:grpSpPr bwMode="auto">
          <a:xfrm>
            <a:off x="5159082" y="4497509"/>
            <a:ext cx="249641" cy="153154"/>
            <a:chOff x="2736" y="1440"/>
            <a:chExt cx="576" cy="77"/>
          </a:xfrm>
        </p:grpSpPr>
        <p:sp>
          <p:nvSpPr>
            <p:cNvPr id="26" name="Line 14">
              <a:extLst>
                <a:ext uri="{FF2B5EF4-FFF2-40B4-BE49-F238E27FC236}">
                  <a16:creationId xmlns:a16="http://schemas.microsoft.com/office/drawing/2014/main" id="{D76FE531-327D-40BC-8E40-7D6566AC9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440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  <p:sp>
          <p:nvSpPr>
            <p:cNvPr id="27" name="Line 15">
              <a:extLst>
                <a:ext uri="{FF2B5EF4-FFF2-40B4-BE49-F238E27FC236}">
                  <a16:creationId xmlns:a16="http://schemas.microsoft.com/office/drawing/2014/main" id="{31B95003-596E-49CE-B0A4-14649654D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517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F2DF51E-3070-42D0-8379-6681032E5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4405" y="669619"/>
            <a:ext cx="5305810" cy="865187"/>
          </a:xfrm>
        </p:spPr>
        <p:txBody>
          <a:bodyPr/>
          <a:lstStyle/>
          <a:p>
            <a:pPr eaLnBrk="1" hangingPunct="1">
              <a:defRPr/>
            </a:pPr>
            <a:r>
              <a:rPr lang="he-IL" sz="2400" dirty="0">
                <a:solidFill>
                  <a:srgbClr val="12B4BC"/>
                </a:solidFill>
              </a:rPr>
              <a:t>תמיסה מימית של חומצה אמינית</a:t>
            </a:r>
            <a:endParaRPr lang="ru-RU" sz="2400" strike="sngStrike" dirty="0">
              <a:solidFill>
                <a:srgbClr val="12B4BC"/>
              </a:solidFill>
            </a:endParaRPr>
          </a:p>
        </p:txBody>
      </p:sp>
      <p:sp>
        <p:nvSpPr>
          <p:cNvPr id="10" name="כותרת 7">
            <a:extLst>
              <a:ext uri="{FF2B5EF4-FFF2-40B4-BE49-F238E27FC236}">
                <a16:creationId xmlns:a16="http://schemas.microsoft.com/office/drawing/2014/main" id="{DD9D5F52-8A62-4C63-8BDB-4F5462D33914}"/>
              </a:ext>
            </a:extLst>
          </p:cNvPr>
          <p:cNvSpPr txBox="1">
            <a:spLocks/>
          </p:cNvSpPr>
          <p:nvPr/>
        </p:nvSpPr>
        <p:spPr>
          <a:xfrm>
            <a:off x="1024128" y="155448"/>
            <a:ext cx="9802368" cy="720000"/>
          </a:xfrm>
          <a:prstGeom prst="rect">
            <a:avLst/>
          </a:prstGeom>
        </p:spPr>
        <p:txBody>
          <a:bodyPr vert="horz" lIns="36000" tIns="0" rIns="36000" bIns="0" rtlCol="1" anchor="ctr">
            <a:normAutofit/>
          </a:bodyPr>
          <a:lstStyle>
            <a:lvl1pPr marL="0" indent="0" algn="ctr" defTabSz="914491" rtl="1" eaLnBrk="1" latinLnBrk="0" hangingPunct="1">
              <a:spcBef>
                <a:spcPct val="0"/>
              </a:spcBef>
              <a:buNone/>
              <a:tabLst>
                <a:tab pos="11659766" algn="l"/>
              </a:tabLst>
              <a:defRPr sz="44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/>
              <a:t>ביוכימיה</a:t>
            </a:r>
            <a:endParaRPr lang="he-IL" dirty="0"/>
          </a:p>
        </p:txBody>
      </p:sp>
      <p:grpSp>
        <p:nvGrpSpPr>
          <p:cNvPr id="21" name="Group 2102">
            <a:extLst>
              <a:ext uri="{FF2B5EF4-FFF2-40B4-BE49-F238E27FC236}">
                <a16:creationId xmlns:a16="http://schemas.microsoft.com/office/drawing/2014/main" id="{8734677C-B61D-4655-952D-EC7830D13BA2}"/>
              </a:ext>
            </a:extLst>
          </p:cNvPr>
          <p:cNvGrpSpPr>
            <a:grpSpLocks/>
          </p:cNvGrpSpPr>
          <p:nvPr/>
        </p:nvGrpSpPr>
        <p:grpSpPr bwMode="auto">
          <a:xfrm>
            <a:off x="-244448097" y="2094784"/>
            <a:ext cx="252688329" cy="23803642"/>
            <a:chOff x="-145554" y="995"/>
            <a:chExt cx="150045" cy="16981"/>
          </a:xfrm>
        </p:grpSpPr>
        <p:grpSp>
          <p:nvGrpSpPr>
            <p:cNvPr id="23" name="Group 2074">
              <a:extLst>
                <a:ext uri="{FF2B5EF4-FFF2-40B4-BE49-F238E27FC236}">
                  <a16:creationId xmlns:a16="http://schemas.microsoft.com/office/drawing/2014/main" id="{51673760-FB30-4305-9E94-80C0CA10E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" y="995"/>
              <a:ext cx="1745" cy="16981"/>
              <a:chOff x="2912" y="2107"/>
              <a:chExt cx="1745" cy="16981"/>
            </a:xfrm>
          </p:grpSpPr>
          <p:sp>
            <p:nvSpPr>
              <p:cNvPr id="37" name="Text Box 2075">
                <a:extLst>
                  <a:ext uri="{FF2B5EF4-FFF2-40B4-BE49-F238E27FC236}">
                    <a16:creationId xmlns:a16="http://schemas.microsoft.com/office/drawing/2014/main" id="{1F4081DF-40F1-4F64-BEF1-210A8D6355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7" y="2107"/>
                <a:ext cx="456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he-IL" sz="2800" b="1" dirty="0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38" name="Text Box 2076">
                <a:extLst>
                  <a:ext uri="{FF2B5EF4-FFF2-40B4-BE49-F238E27FC236}">
                    <a16:creationId xmlns:a16="http://schemas.microsoft.com/office/drawing/2014/main" id="{700963C8-C97F-4A9B-9E08-D95FC21CDE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0" y="2838"/>
                <a:ext cx="456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he-IL" sz="2800" b="1" dirty="0"/>
                  <a:t>R</a:t>
                </a:r>
              </a:p>
            </p:txBody>
          </p:sp>
          <p:grpSp>
            <p:nvGrpSpPr>
              <p:cNvPr id="39" name="Group 2077">
                <a:extLst>
                  <a:ext uri="{FF2B5EF4-FFF2-40B4-BE49-F238E27FC236}">
                    <a16:creationId xmlns:a16="http://schemas.microsoft.com/office/drawing/2014/main" id="{B8C43372-4D85-4C9A-860A-0955BEACF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2" y="2379"/>
                <a:ext cx="1745" cy="16709"/>
                <a:chOff x="2912" y="2379"/>
                <a:chExt cx="1745" cy="16709"/>
              </a:xfrm>
            </p:grpSpPr>
            <p:sp>
              <p:nvSpPr>
                <p:cNvPr id="40" name="Text Box 2078">
                  <a:extLst>
                    <a:ext uri="{FF2B5EF4-FFF2-40B4-BE49-F238E27FC236}">
                      <a16:creationId xmlns:a16="http://schemas.microsoft.com/office/drawing/2014/main" id="{3297CAE3-6609-467E-9315-40B1968C4D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" y="2488"/>
                  <a:ext cx="1745" cy="3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he-IL" sz="28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</a:t>
                  </a:r>
                  <a:r>
                    <a:rPr lang="en-US" altLang="he-IL" sz="2800" b="1" baseline="-250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3</a:t>
                  </a:r>
                  <a:r>
                    <a:rPr lang="en-US" altLang="he-IL" sz="28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N</a:t>
                  </a:r>
                  <a:r>
                    <a:rPr lang="en-US" altLang="he-IL" sz="2800" b="1" baseline="300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+</a:t>
                  </a:r>
                  <a:r>
                    <a:rPr lang="en-US" altLang="he-IL" sz="28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-</a:t>
                  </a:r>
                  <a:r>
                    <a:rPr lang="en-US" altLang="he-IL" sz="2800" b="1" dirty="0"/>
                    <a:t>C- </a:t>
                  </a:r>
                  <a:r>
                    <a:rPr lang="en-US" altLang="he-IL" sz="2800" b="1" dirty="0">
                      <a:solidFill>
                        <a:srgbClr val="CC3300"/>
                      </a:solidFill>
                    </a:rPr>
                    <a:t>COOH</a:t>
                  </a:r>
                </a:p>
              </p:txBody>
            </p:sp>
            <p:sp>
              <p:nvSpPr>
                <p:cNvPr id="45" name="Line 2080">
                  <a:extLst>
                    <a:ext uri="{FF2B5EF4-FFF2-40B4-BE49-F238E27FC236}">
                      <a16:creationId xmlns:a16="http://schemas.microsoft.com/office/drawing/2014/main" id="{EE756DBB-2ABD-4FDB-9D65-E1FAA4AF4E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0" y="19088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pSp>
              <p:nvGrpSpPr>
                <p:cNvPr id="42" name="Group 2082">
                  <a:extLst>
                    <a:ext uri="{FF2B5EF4-FFF2-40B4-BE49-F238E27FC236}">
                      <a16:creationId xmlns:a16="http://schemas.microsoft.com/office/drawing/2014/main" id="{92BB0540-66AC-4B41-BA7F-4B4164070A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3" y="2379"/>
                  <a:ext cx="0" cy="528"/>
                  <a:chOff x="3643" y="2379"/>
                  <a:chExt cx="0" cy="528"/>
                </a:xfrm>
              </p:grpSpPr>
              <p:sp>
                <p:nvSpPr>
                  <p:cNvPr id="43" name="Line 2083">
                    <a:extLst>
                      <a:ext uri="{FF2B5EF4-FFF2-40B4-BE49-F238E27FC236}">
                        <a16:creationId xmlns:a16="http://schemas.microsoft.com/office/drawing/2014/main" id="{8DB0952F-EEF9-43C4-810B-AFCECB6262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83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4" name="Line 2084">
                    <a:extLst>
                      <a:ext uri="{FF2B5EF4-FFF2-40B4-BE49-F238E27FC236}">
                        <a16:creationId xmlns:a16="http://schemas.microsoft.com/office/drawing/2014/main" id="{F627BDDA-B49E-4B11-9E0E-812A8B96F2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4" name="Group 2086">
              <a:extLst>
                <a:ext uri="{FF2B5EF4-FFF2-40B4-BE49-F238E27FC236}">
                  <a16:creationId xmlns:a16="http://schemas.microsoft.com/office/drawing/2014/main" id="{7308A258-71BA-485E-8B37-93340FCC2F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4" y="1264"/>
              <a:ext cx="688" cy="502"/>
              <a:chOff x="2056" y="2960"/>
              <a:chExt cx="688" cy="502"/>
            </a:xfrm>
          </p:grpSpPr>
          <p:sp>
            <p:nvSpPr>
              <p:cNvPr id="35" name="Text Box 2087">
                <a:extLst>
                  <a:ext uri="{FF2B5EF4-FFF2-40B4-BE49-F238E27FC236}">
                    <a16:creationId xmlns:a16="http://schemas.microsoft.com/office/drawing/2014/main" id="{A30D1F2E-1637-4D2E-8D00-97850A755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4" y="2960"/>
                <a:ext cx="600" cy="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he-IL" sz="3200" b="1" dirty="0">
                    <a:sym typeface="Symbol" panose="05050102010706020507" pitchFamily="18" charset="2"/>
                  </a:rPr>
                  <a:t></a:t>
                </a:r>
                <a:endParaRPr lang="en-US" altLang="he-IL" sz="3200" b="1" dirty="0"/>
              </a:p>
            </p:txBody>
          </p:sp>
          <p:sp>
            <p:nvSpPr>
              <p:cNvPr id="36" name="Text Box 2088">
                <a:extLst>
                  <a:ext uri="{FF2B5EF4-FFF2-40B4-BE49-F238E27FC236}">
                    <a16:creationId xmlns:a16="http://schemas.microsoft.com/office/drawing/2014/main" id="{DC933CDD-6D65-40F5-B858-404358775E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6" y="3067"/>
                <a:ext cx="640" cy="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he-IL" sz="3200" b="1" dirty="0">
                    <a:sym typeface="Symbol" panose="05050102010706020507" pitchFamily="18" charset="2"/>
                  </a:rPr>
                  <a:t></a:t>
                </a:r>
                <a:endParaRPr lang="en-US" altLang="he-IL" sz="3200" b="1" dirty="0"/>
              </a:p>
            </p:txBody>
          </p:sp>
        </p:grpSp>
        <p:grpSp>
          <p:nvGrpSpPr>
            <p:cNvPr id="25" name="Group 2101">
              <a:extLst>
                <a:ext uri="{FF2B5EF4-FFF2-40B4-BE49-F238E27FC236}">
                  <a16:creationId xmlns:a16="http://schemas.microsoft.com/office/drawing/2014/main" id="{B0D30740-BDC5-4FB3-A306-81EA5D5D0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5554" y="1019"/>
              <a:ext cx="150045" cy="1091"/>
              <a:chOff x="-145674" y="771"/>
              <a:chExt cx="150045" cy="1091"/>
            </a:xfrm>
          </p:grpSpPr>
          <p:sp>
            <p:nvSpPr>
              <p:cNvPr id="26" name="Text Box 2090">
                <a:extLst>
                  <a:ext uri="{FF2B5EF4-FFF2-40B4-BE49-F238E27FC236}">
                    <a16:creationId xmlns:a16="http://schemas.microsoft.com/office/drawing/2014/main" id="{9D3DE4C2-EAE4-4C9C-A228-C5D3F1A6B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6" y="771"/>
                <a:ext cx="456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he-IL" sz="2800" b="1" dirty="0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27" name="Text Box 2091">
                <a:extLst>
                  <a:ext uri="{FF2B5EF4-FFF2-40B4-BE49-F238E27FC236}">
                    <a16:creationId xmlns:a16="http://schemas.microsoft.com/office/drawing/2014/main" id="{8DDA5295-164A-4646-A7EA-1CCBE22586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0" y="1508"/>
                <a:ext cx="456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he-IL" sz="2800" b="1" dirty="0"/>
                  <a:t>R</a:t>
                </a:r>
              </a:p>
            </p:txBody>
          </p:sp>
          <p:sp>
            <p:nvSpPr>
              <p:cNvPr id="28" name="Text Box 2093">
                <a:extLst>
                  <a:ext uri="{FF2B5EF4-FFF2-40B4-BE49-F238E27FC236}">
                    <a16:creationId xmlns:a16="http://schemas.microsoft.com/office/drawing/2014/main" id="{78932641-1F43-4B96-A25B-F79B7C8D28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1" y="1147"/>
                <a:ext cx="1680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he-IL" sz="2800" b="1" baseline="30000" dirty="0">
                    <a:solidFill>
                      <a:schemeClr val="accent6">
                        <a:lumMod val="50000"/>
                      </a:schemeClr>
                    </a:solidFill>
                  </a:rPr>
                  <a:t>+</a:t>
                </a:r>
                <a:r>
                  <a:rPr lang="en-US" altLang="he-IL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H</a:t>
                </a:r>
                <a:r>
                  <a:rPr lang="en-US" altLang="he-IL" sz="2800" b="1" baseline="-25000" dirty="0">
                    <a:solidFill>
                      <a:schemeClr val="accent6">
                        <a:lumMod val="50000"/>
                      </a:schemeClr>
                    </a:solidFill>
                  </a:rPr>
                  <a:t>3</a:t>
                </a:r>
                <a:r>
                  <a:rPr lang="en-US" altLang="he-IL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N</a:t>
                </a:r>
                <a:r>
                  <a:rPr lang="en-US" altLang="he-IL" sz="2800" b="1" dirty="0"/>
                  <a:t>-C -</a:t>
                </a:r>
                <a:r>
                  <a:rPr lang="en-US" altLang="he-IL" sz="2800" b="1" dirty="0">
                    <a:solidFill>
                      <a:srgbClr val="CC3300"/>
                    </a:solidFill>
                  </a:rPr>
                  <a:t>COO</a:t>
                </a:r>
                <a:r>
                  <a:rPr lang="en-US" altLang="he-IL" sz="3200" b="1" baseline="30000" dirty="0">
                    <a:solidFill>
                      <a:srgbClr val="CC3300"/>
                    </a:solidFill>
                    <a:cs typeface="David" panose="020E0502060401010101" pitchFamily="34" charset="-79"/>
                  </a:rPr>
                  <a:t>–</a:t>
                </a:r>
              </a:p>
            </p:txBody>
          </p:sp>
          <p:grpSp>
            <p:nvGrpSpPr>
              <p:cNvPr id="30" name="Group 2097">
                <a:extLst>
                  <a:ext uri="{FF2B5EF4-FFF2-40B4-BE49-F238E27FC236}">
                    <a16:creationId xmlns:a16="http://schemas.microsoft.com/office/drawing/2014/main" id="{45CC4A2A-46E5-4327-AA57-635206481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45674" y="1050"/>
                <a:ext cx="149346" cy="502"/>
                <a:chOff x="-145826" y="2410"/>
                <a:chExt cx="149346" cy="502"/>
              </a:xfrm>
            </p:grpSpPr>
            <p:sp>
              <p:nvSpPr>
                <p:cNvPr id="31" name="Line 2098">
                  <a:extLst>
                    <a:ext uri="{FF2B5EF4-FFF2-40B4-BE49-F238E27FC236}">
                      <a16:creationId xmlns:a16="http://schemas.microsoft.com/office/drawing/2014/main" id="{4289E6E6-2343-4282-9AF0-C2B59D5C56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3430" y="2838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" name="Line 2099">
                  <a:extLst>
                    <a:ext uri="{FF2B5EF4-FFF2-40B4-BE49-F238E27FC236}">
                      <a16:creationId xmlns:a16="http://schemas.microsoft.com/office/drawing/2014/main" id="{146D16FD-B936-401D-B208-C5284CCA9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-145900" y="249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7" name="Line 2098">
                  <a:extLst>
                    <a:ext uri="{FF2B5EF4-FFF2-40B4-BE49-F238E27FC236}">
                      <a16:creationId xmlns:a16="http://schemas.microsoft.com/office/drawing/2014/main" id="{B16836C2-0A53-4998-86F1-141507FFC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3446" y="2484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B455102-54E9-4BC6-8E8C-144E041B63DC}"/>
              </a:ext>
            </a:extLst>
          </p:cNvPr>
          <p:cNvGrpSpPr/>
          <p:nvPr/>
        </p:nvGrpSpPr>
        <p:grpSpPr>
          <a:xfrm>
            <a:off x="401487" y="1452276"/>
            <a:ext cx="11312767" cy="3258844"/>
            <a:chOff x="401487" y="1452276"/>
            <a:chExt cx="11312767" cy="3258844"/>
          </a:xfrm>
        </p:grpSpPr>
        <p:grpSp>
          <p:nvGrpSpPr>
            <p:cNvPr id="60" name="קבוצה 59">
              <a:extLst>
                <a:ext uri="{FF2B5EF4-FFF2-40B4-BE49-F238E27FC236}">
                  <a16:creationId xmlns:a16="http://schemas.microsoft.com/office/drawing/2014/main" id="{5476F59E-6DB7-4351-934F-D3B6D98A9D50}"/>
                </a:ext>
              </a:extLst>
            </p:cNvPr>
            <p:cNvGrpSpPr/>
            <p:nvPr/>
          </p:nvGrpSpPr>
          <p:grpSpPr>
            <a:xfrm>
              <a:off x="869762" y="1452276"/>
              <a:ext cx="10844492" cy="3258844"/>
              <a:chOff x="953544" y="1520067"/>
              <a:chExt cx="10844492" cy="3258844"/>
            </a:xfrm>
          </p:grpSpPr>
          <p:grpSp>
            <p:nvGrpSpPr>
              <p:cNvPr id="57" name="קבוצה 56">
                <a:extLst>
                  <a:ext uri="{FF2B5EF4-FFF2-40B4-BE49-F238E27FC236}">
                    <a16:creationId xmlns:a16="http://schemas.microsoft.com/office/drawing/2014/main" id="{9DA2C97F-8D9C-4C0B-87EA-7283238026EA}"/>
                  </a:ext>
                </a:extLst>
              </p:cNvPr>
              <p:cNvGrpSpPr/>
              <p:nvPr/>
            </p:nvGrpSpPr>
            <p:grpSpPr>
              <a:xfrm>
                <a:off x="953544" y="2227953"/>
                <a:ext cx="10643302" cy="2550958"/>
                <a:chOff x="958362" y="2227953"/>
                <a:chExt cx="10643302" cy="2550958"/>
              </a:xfrm>
            </p:grpSpPr>
            <p:sp>
              <p:nvSpPr>
                <p:cNvPr id="48" name="Text Box 2088">
                  <a:extLst>
                    <a:ext uri="{FF2B5EF4-FFF2-40B4-BE49-F238E27FC236}">
                      <a16:creationId xmlns:a16="http://schemas.microsoft.com/office/drawing/2014/main" id="{2FAC9E1A-2220-483A-A659-D30C832014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19027" y="2683532"/>
                  <a:ext cx="1077814" cy="5537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he-IL" sz="3200" b="1" dirty="0">
                      <a:sym typeface="Symbol" panose="05050102010706020507" pitchFamily="18" charset="2"/>
                    </a:rPr>
                    <a:t></a:t>
                  </a:r>
                  <a:endParaRPr lang="en-US" altLang="he-IL" sz="3200" b="1" dirty="0"/>
                </a:p>
              </p:txBody>
            </p:sp>
            <p:sp>
              <p:nvSpPr>
                <p:cNvPr id="50" name="Text Box 2088">
                  <a:extLst>
                    <a:ext uri="{FF2B5EF4-FFF2-40B4-BE49-F238E27FC236}">
                      <a16:creationId xmlns:a16="http://schemas.microsoft.com/office/drawing/2014/main" id="{849E4464-ECA4-477E-8E9B-BE4D272267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8056509" y="2526009"/>
                  <a:ext cx="1077814" cy="5537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he-IL" sz="3200" b="1" dirty="0">
                      <a:sym typeface="Symbol" panose="05050102010706020507" pitchFamily="18" charset="2"/>
                    </a:rPr>
                    <a:t></a:t>
                  </a:r>
                  <a:endParaRPr lang="en-US" altLang="he-IL" sz="3200" b="1" dirty="0"/>
                </a:p>
              </p:txBody>
            </p:sp>
            <p:sp>
              <p:nvSpPr>
                <p:cNvPr id="51" name="Text Box 2093">
                  <a:extLst>
                    <a:ext uri="{FF2B5EF4-FFF2-40B4-BE49-F238E27FC236}">
                      <a16:creationId xmlns:a16="http://schemas.microsoft.com/office/drawing/2014/main" id="{3C302470-B807-48A5-A7CB-25F1FA2195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72403" y="2655497"/>
                  <a:ext cx="2829261" cy="5228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he-IL" sz="28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</a:t>
                  </a:r>
                  <a:r>
                    <a:rPr lang="en-US" altLang="he-IL" sz="2800" b="1" baseline="-250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2</a:t>
                  </a:r>
                  <a:r>
                    <a:rPr lang="en-US" altLang="he-IL" sz="28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N</a:t>
                  </a:r>
                  <a:r>
                    <a:rPr lang="en-US" altLang="he-IL" sz="2800" b="1" dirty="0"/>
                    <a:t>-C -</a:t>
                  </a:r>
                  <a:r>
                    <a:rPr lang="en-US" altLang="he-IL" sz="2800" b="1" dirty="0">
                      <a:solidFill>
                        <a:srgbClr val="CC3300"/>
                      </a:solidFill>
                    </a:rPr>
                    <a:t>COO</a:t>
                  </a:r>
                  <a:r>
                    <a:rPr lang="en-US" altLang="he-IL" sz="3200" b="1" baseline="30000" dirty="0">
                      <a:solidFill>
                        <a:srgbClr val="CC3300"/>
                      </a:solidFill>
                      <a:cs typeface="David" panose="020E0502060401010101" pitchFamily="34" charset="-79"/>
                    </a:rPr>
                    <a:t>–</a:t>
                  </a:r>
                </a:p>
              </p:txBody>
            </p:sp>
            <p:sp>
              <p:nvSpPr>
                <p:cNvPr id="52" name="Text Box 2090">
                  <a:extLst>
                    <a:ext uri="{FF2B5EF4-FFF2-40B4-BE49-F238E27FC236}">
                      <a16:creationId xmlns:a16="http://schemas.microsoft.com/office/drawing/2014/main" id="{4D912913-9EEC-413B-A725-6276F9F303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11820" y="2227953"/>
                  <a:ext cx="767942" cy="496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he-IL" sz="2800" b="1" dirty="0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53" name="Text Box 2091">
                  <a:extLst>
                    <a:ext uri="{FF2B5EF4-FFF2-40B4-BE49-F238E27FC236}">
                      <a16:creationId xmlns:a16="http://schemas.microsoft.com/office/drawing/2014/main" id="{B6B9216B-2270-43A3-B88D-535B9ED7F5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38021" y="3112477"/>
                  <a:ext cx="767942" cy="496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he-IL" sz="2800" b="1" dirty="0"/>
                    <a:t>R</a:t>
                  </a:r>
                </a:p>
              </p:txBody>
            </p:sp>
            <p:cxnSp>
              <p:nvCxnSpPr>
                <p:cNvPr id="9" name="מחבר ישר 8">
                  <a:extLst>
                    <a:ext uri="{FF2B5EF4-FFF2-40B4-BE49-F238E27FC236}">
                      <a16:creationId xmlns:a16="http://schemas.microsoft.com/office/drawing/2014/main" id="{8CF0F256-97A3-4409-BD79-AE105F2739EB}"/>
                    </a:ext>
                  </a:extLst>
                </p:cNvPr>
                <p:cNvCxnSpPr/>
                <p:nvPr/>
              </p:nvCxnSpPr>
              <p:spPr>
                <a:xfrm>
                  <a:off x="9812215" y="2628862"/>
                  <a:ext cx="0" cy="11074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מחבר ישר 11">
                  <a:extLst>
                    <a:ext uri="{FF2B5EF4-FFF2-40B4-BE49-F238E27FC236}">
                      <a16:creationId xmlns:a16="http://schemas.microsoft.com/office/drawing/2014/main" id="{0322427A-4F4C-481C-B958-D2BA7E8479D5}"/>
                    </a:ext>
                  </a:extLst>
                </p:cNvPr>
                <p:cNvCxnSpPr/>
                <p:nvPr/>
              </p:nvCxnSpPr>
              <p:spPr>
                <a:xfrm>
                  <a:off x="9812215" y="3062591"/>
                  <a:ext cx="0" cy="3492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חץ: ימינה 12">
                  <a:extLst>
                    <a:ext uri="{FF2B5EF4-FFF2-40B4-BE49-F238E27FC236}">
                      <a16:creationId xmlns:a16="http://schemas.microsoft.com/office/drawing/2014/main" id="{90484FDD-1132-41BC-9F11-50948EDE0466}"/>
                    </a:ext>
                  </a:extLst>
                </p:cNvPr>
                <p:cNvSpPr/>
                <p:nvPr/>
              </p:nvSpPr>
              <p:spPr>
                <a:xfrm>
                  <a:off x="958362" y="4121759"/>
                  <a:ext cx="10643302" cy="657152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" name="תיבת טקסט 55">
                  <a:extLst>
                    <a:ext uri="{FF2B5EF4-FFF2-40B4-BE49-F238E27FC236}">
                      <a16:creationId xmlns:a16="http://schemas.microsoft.com/office/drawing/2014/main" id="{8F0C800A-B8D8-4AB5-9941-7F0F27CF33D2}"/>
                    </a:ext>
                  </a:extLst>
                </p:cNvPr>
                <p:cNvSpPr txBox="1"/>
                <p:nvPr/>
              </p:nvSpPr>
              <p:spPr bwMode="auto">
                <a:xfrm>
                  <a:off x="4414712" y="4250307"/>
                  <a:ext cx="2675128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1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pH  </a:t>
                  </a:r>
                  <a:r>
                    <a:rPr lang="he-IL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עולה</a:t>
                  </a:r>
                </a:p>
              </p:txBody>
            </p:sp>
          </p:grpSp>
          <p:sp>
            <p:nvSpPr>
              <p:cNvPr id="58" name="מלבן 57">
                <a:extLst>
                  <a:ext uri="{FF2B5EF4-FFF2-40B4-BE49-F238E27FC236}">
                    <a16:creationId xmlns:a16="http://schemas.microsoft.com/office/drawing/2014/main" id="{7C17CA6D-4633-4135-B3A3-AC1ED69456BC}"/>
                  </a:ext>
                </a:extLst>
              </p:cNvPr>
              <p:cNvSpPr/>
              <p:nvPr/>
            </p:nvSpPr>
            <p:spPr>
              <a:xfrm>
                <a:off x="4408082" y="1520067"/>
                <a:ext cx="472142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he-IL" sz="2000" b="1" dirty="0"/>
                  <a:t>בתמיסה ניטרלית רוב חלקיקי </a:t>
                </a:r>
              </a:p>
              <a:p>
                <a:pPr>
                  <a:defRPr/>
                </a:pPr>
                <a:r>
                  <a:rPr lang="he-IL" sz="2000" b="1" dirty="0"/>
                  <a:t>החומצה האמינית נמצאות בצורת דו-יון</a:t>
                </a:r>
              </a:p>
            </p:txBody>
          </p:sp>
          <p:sp>
            <p:nvSpPr>
              <p:cNvPr id="59" name="מלבן 58">
                <a:extLst>
                  <a:ext uri="{FF2B5EF4-FFF2-40B4-BE49-F238E27FC236}">
                    <a16:creationId xmlns:a16="http://schemas.microsoft.com/office/drawing/2014/main" id="{EA166A66-C049-4C5F-BA3A-B807BD02491C}"/>
                  </a:ext>
                </a:extLst>
              </p:cNvPr>
              <p:cNvSpPr/>
              <p:nvPr/>
            </p:nvSpPr>
            <p:spPr>
              <a:xfrm>
                <a:off x="7636311" y="3514916"/>
                <a:ext cx="416172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he-IL" sz="2000" b="1" dirty="0"/>
                  <a:t>בתמיסה בסיסית נמצאות רוב חלקיקי החומצה האמינית בצורת אניון. </a:t>
                </a:r>
              </a:p>
            </p:txBody>
          </p:sp>
        </p:grpSp>
        <p:sp>
          <p:nvSpPr>
            <p:cNvPr id="65" name="מלבן 64">
              <a:extLst>
                <a:ext uri="{FF2B5EF4-FFF2-40B4-BE49-F238E27FC236}">
                  <a16:creationId xmlns:a16="http://schemas.microsoft.com/office/drawing/2014/main" id="{37A75307-4769-4FD1-9661-C62FDAD260F1}"/>
                </a:ext>
              </a:extLst>
            </p:cNvPr>
            <p:cNvSpPr/>
            <p:nvPr/>
          </p:nvSpPr>
          <p:spPr>
            <a:xfrm>
              <a:off x="401487" y="3516190"/>
              <a:ext cx="41617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he-IL" sz="2000" b="1" dirty="0"/>
                <a:t>בתמיסה חומצית נמצאות רוב חלקיקי </a:t>
              </a:r>
            </a:p>
            <a:p>
              <a:pPr>
                <a:defRPr/>
              </a:pPr>
              <a:r>
                <a:rPr lang="he-IL" sz="2000" b="1" dirty="0"/>
                <a:t>החומצה בצורת קטיון 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999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ביוכימיה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07994" y="826172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sz="2400" dirty="0"/>
              <a:t>שיווי משקל ותגובות חומצה בסיס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5A7EF33-2170-4C2F-82FD-975AD6344214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517525" y="1481328"/>
            <a:ext cx="111601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0" name="קבוצה 69">
            <a:extLst>
              <a:ext uri="{FF2B5EF4-FFF2-40B4-BE49-F238E27FC236}">
                <a16:creationId xmlns:a16="http://schemas.microsoft.com/office/drawing/2014/main" id="{57FF1AF8-7B66-4783-9A87-D856D77A4CFC}"/>
              </a:ext>
            </a:extLst>
          </p:cNvPr>
          <p:cNvGrpSpPr/>
          <p:nvPr/>
        </p:nvGrpSpPr>
        <p:grpSpPr>
          <a:xfrm>
            <a:off x="485248" y="1855554"/>
            <a:ext cx="11986447" cy="3369870"/>
            <a:chOff x="485248" y="1855554"/>
            <a:chExt cx="11986447" cy="3369870"/>
          </a:xfrm>
        </p:grpSpPr>
        <p:grpSp>
          <p:nvGrpSpPr>
            <p:cNvPr id="62" name="קבוצה 61">
              <a:extLst>
                <a:ext uri="{FF2B5EF4-FFF2-40B4-BE49-F238E27FC236}">
                  <a16:creationId xmlns:a16="http://schemas.microsoft.com/office/drawing/2014/main" id="{6E0ECE42-124B-4F57-B12C-5C1EF32FB911}"/>
                </a:ext>
              </a:extLst>
            </p:cNvPr>
            <p:cNvGrpSpPr/>
            <p:nvPr/>
          </p:nvGrpSpPr>
          <p:grpSpPr>
            <a:xfrm>
              <a:off x="485248" y="2222822"/>
              <a:ext cx="6934433" cy="461963"/>
              <a:chOff x="485058" y="2171902"/>
              <a:chExt cx="6934433" cy="461963"/>
            </a:xfrm>
          </p:grpSpPr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23764F14-81AE-4670-89C3-21C40008C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058" y="2171902"/>
                <a:ext cx="6934433" cy="461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000099"/>
                    </a:solidFill>
                  </a:rPr>
                  <a:t>RCOOH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(</a:t>
                </a:r>
                <a:r>
                  <a:rPr lang="en-US" sz="2400" b="1" baseline="-25000" dirty="0" err="1">
                    <a:solidFill>
                      <a:srgbClr val="000099"/>
                    </a:solidFill>
                  </a:rPr>
                  <a:t>aq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)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 + H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2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O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(l)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             H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3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O</a:t>
                </a:r>
                <a:r>
                  <a:rPr lang="en-US" sz="2400" b="1" baseline="30000" dirty="0">
                    <a:solidFill>
                      <a:srgbClr val="000099"/>
                    </a:solidFill>
                  </a:rPr>
                  <a:t>+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(</a:t>
                </a:r>
                <a:r>
                  <a:rPr lang="en-US" sz="2400" b="1" baseline="-25000" dirty="0" err="1">
                    <a:solidFill>
                      <a:srgbClr val="000099"/>
                    </a:solidFill>
                  </a:rPr>
                  <a:t>aq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)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+ RCOO</a:t>
                </a:r>
                <a:r>
                  <a:rPr lang="en-US" sz="2400" b="1" baseline="30000" dirty="0">
                    <a:solidFill>
                      <a:schemeClr val="accent2"/>
                    </a:solidFill>
                  </a:rPr>
                  <a:t>-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(</a:t>
                </a:r>
                <a:r>
                  <a:rPr lang="en-US" sz="2400" b="1" baseline="-25000" dirty="0" err="1">
                    <a:solidFill>
                      <a:srgbClr val="000099"/>
                    </a:solidFill>
                  </a:rPr>
                  <a:t>aq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)</a:t>
                </a:r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A3F83E0E-3560-4CA8-8A6F-290B3665D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5674" y="2265569"/>
                <a:ext cx="392924" cy="130175"/>
                <a:chOff x="3771" y="2102"/>
                <a:chExt cx="236" cy="82"/>
              </a:xfrm>
            </p:grpSpPr>
            <p:sp>
              <p:nvSpPr>
                <p:cNvPr id="17" name="Line 7">
                  <a:extLst>
                    <a:ext uri="{FF2B5EF4-FFF2-40B4-BE49-F238E27FC236}">
                      <a16:creationId xmlns:a16="http://schemas.microsoft.com/office/drawing/2014/main" id="{14713AC8-15BE-4AA6-A557-D5EDB3D78F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7" y="2102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400" b="1"/>
                </a:p>
              </p:txBody>
            </p:sp>
            <p:sp>
              <p:nvSpPr>
                <p:cNvPr id="18" name="Line 8">
                  <a:extLst>
                    <a:ext uri="{FF2B5EF4-FFF2-40B4-BE49-F238E27FC236}">
                      <a16:creationId xmlns:a16="http://schemas.microsoft.com/office/drawing/2014/main" id="{03681E9E-B46D-4AB5-9B95-9ED7B3014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1" y="2184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400" b="1"/>
                </a:p>
              </p:txBody>
            </p:sp>
          </p:grpSp>
        </p:grpSp>
        <p:grpSp>
          <p:nvGrpSpPr>
            <p:cNvPr id="61" name="קבוצה 60">
              <a:extLst>
                <a:ext uri="{FF2B5EF4-FFF2-40B4-BE49-F238E27FC236}">
                  <a16:creationId xmlns:a16="http://schemas.microsoft.com/office/drawing/2014/main" id="{1D214C02-466E-434B-8F26-0781641B9AE2}"/>
                </a:ext>
              </a:extLst>
            </p:cNvPr>
            <p:cNvGrpSpPr/>
            <p:nvPr/>
          </p:nvGrpSpPr>
          <p:grpSpPr>
            <a:xfrm>
              <a:off x="7667127" y="1855554"/>
              <a:ext cx="4089489" cy="692497"/>
              <a:chOff x="7667127" y="1855554"/>
              <a:chExt cx="4089489" cy="692497"/>
            </a:xfrm>
          </p:grpSpPr>
          <p:sp>
            <p:nvSpPr>
              <p:cNvPr id="38" name="Line 11">
                <a:extLst>
                  <a:ext uri="{FF2B5EF4-FFF2-40B4-BE49-F238E27FC236}">
                    <a16:creationId xmlns:a16="http://schemas.microsoft.com/office/drawing/2014/main" id="{213A4CA7-E6D3-499B-9122-58B7FBB84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0445" y="2289146"/>
                <a:ext cx="3223457" cy="19664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2400" b="1"/>
              </a:p>
            </p:txBody>
          </p:sp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B3ACFFCE-282F-4C37-80D8-BF67B81A6F44}"/>
                  </a:ext>
                </a:extLst>
              </p:cNvPr>
              <p:cNvSpPr txBox="1"/>
              <p:nvPr/>
            </p:nvSpPr>
            <p:spPr bwMode="auto">
              <a:xfrm>
                <a:off x="7667127" y="2086386"/>
                <a:ext cx="77311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K</a:t>
                </a:r>
                <a:r>
                  <a:rPr lang="en-US" sz="2400" b="1" baseline="-250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c</a:t>
                </a:r>
                <a:r>
                  <a:rPr lang="en-US" sz="2400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=</a:t>
                </a:r>
                <a:endParaRPr lang="he-IL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BF2B9BE0-5825-425A-9984-91CCE86FDFEE}"/>
                  </a:ext>
                </a:extLst>
              </p:cNvPr>
              <p:cNvSpPr/>
              <p:nvPr/>
            </p:nvSpPr>
            <p:spPr>
              <a:xfrm>
                <a:off x="8420445" y="1855554"/>
                <a:ext cx="33361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baseline="-25000" dirty="0">
                    <a:solidFill>
                      <a:srgbClr val="000099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[H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3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O</a:t>
                </a:r>
                <a:r>
                  <a:rPr lang="en-US" sz="2400" b="1" baseline="30000" dirty="0">
                    <a:solidFill>
                      <a:srgbClr val="000099"/>
                    </a:solidFill>
                  </a:rPr>
                  <a:t>+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(</a:t>
                </a:r>
                <a:r>
                  <a:rPr lang="en-US" sz="2400" b="1" baseline="-25000" dirty="0" err="1">
                    <a:solidFill>
                      <a:srgbClr val="000099"/>
                    </a:solidFill>
                  </a:rPr>
                  <a:t>aq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)</a:t>
                </a:r>
                <a:r>
                  <a:rPr lang="en-US" sz="2400" b="1" baseline="30000" dirty="0">
                    <a:solidFill>
                      <a:srgbClr val="000099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] [RCOO</a:t>
                </a:r>
                <a:r>
                  <a:rPr lang="en-US" sz="2400" b="1" baseline="30000" dirty="0"/>
                  <a:t>-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(</a:t>
                </a:r>
                <a:r>
                  <a:rPr lang="en-US" sz="2400" b="1" baseline="-25000" dirty="0" err="1">
                    <a:solidFill>
                      <a:srgbClr val="000099"/>
                    </a:solidFill>
                  </a:rPr>
                  <a:t>aq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)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] </a:t>
                </a:r>
                <a:endParaRPr lang="he-IL" sz="2400" b="1" dirty="0"/>
              </a:p>
            </p:txBody>
          </p:sp>
        </p:grpSp>
        <p:grpSp>
          <p:nvGrpSpPr>
            <p:cNvPr id="23" name="קבוצה 22">
              <a:extLst>
                <a:ext uri="{FF2B5EF4-FFF2-40B4-BE49-F238E27FC236}">
                  <a16:creationId xmlns:a16="http://schemas.microsoft.com/office/drawing/2014/main" id="{265AC3E4-90E1-49F5-95BB-1CE5EE633ACC}"/>
                </a:ext>
              </a:extLst>
            </p:cNvPr>
            <p:cNvGrpSpPr/>
            <p:nvPr/>
          </p:nvGrpSpPr>
          <p:grpSpPr>
            <a:xfrm>
              <a:off x="7848029" y="3297474"/>
              <a:ext cx="2240501" cy="721520"/>
              <a:chOff x="8306469" y="3716285"/>
              <a:chExt cx="2240501" cy="721520"/>
            </a:xfrm>
          </p:grpSpPr>
          <p:sp>
            <p:nvSpPr>
              <p:cNvPr id="46" name="Text Box 14">
                <a:extLst>
                  <a:ext uri="{FF2B5EF4-FFF2-40B4-BE49-F238E27FC236}">
                    <a16:creationId xmlns:a16="http://schemas.microsoft.com/office/drawing/2014/main" id="{E0E7C11E-5F4B-41E5-9E6F-4C1C89D022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6469" y="3729919"/>
                <a:ext cx="55658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000099"/>
                    </a:solidFill>
                  </a:rPr>
                  <a:t>K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c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 </a:t>
                </a:r>
                <a:endParaRPr lang="en-US" sz="2400" b="1" baseline="-250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A44221E-56C9-4960-BCAE-907C79D2731F}"/>
                  </a:ext>
                </a:extLst>
              </p:cNvPr>
              <p:cNvSpPr/>
              <p:nvPr/>
            </p:nvSpPr>
            <p:spPr>
              <a:xfrm>
                <a:off x="8306469" y="3716285"/>
                <a:ext cx="22405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99"/>
                    </a:solidFill>
                  </a:rPr>
                  <a:t>[H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2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O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(l)</a:t>
                </a:r>
                <a:r>
                  <a:rPr lang="en-US" sz="2400" b="1" baseline="30000" dirty="0">
                    <a:solidFill>
                      <a:srgbClr val="000099"/>
                    </a:solidFill>
                  </a:rPr>
                  <a:t> 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]=K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a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 </a:t>
                </a:r>
                <a:endParaRPr lang="he-IL" sz="2400" b="1" dirty="0"/>
              </a:p>
            </p:txBody>
          </p:sp>
        </p:grpSp>
        <p:grpSp>
          <p:nvGrpSpPr>
            <p:cNvPr id="56" name="קבוצה 55">
              <a:extLst>
                <a:ext uri="{FF2B5EF4-FFF2-40B4-BE49-F238E27FC236}">
                  <a16:creationId xmlns:a16="http://schemas.microsoft.com/office/drawing/2014/main" id="{EFF17D59-38DD-450A-9427-E541047A03D9}"/>
                </a:ext>
              </a:extLst>
            </p:cNvPr>
            <p:cNvGrpSpPr/>
            <p:nvPr/>
          </p:nvGrpSpPr>
          <p:grpSpPr>
            <a:xfrm>
              <a:off x="1569355" y="3246090"/>
              <a:ext cx="5055540" cy="783595"/>
              <a:chOff x="1560543" y="3246090"/>
              <a:chExt cx="4308004" cy="783595"/>
            </a:xfrm>
          </p:grpSpPr>
          <p:grpSp>
            <p:nvGrpSpPr>
              <p:cNvPr id="51" name="קבוצה 50">
                <a:extLst>
                  <a:ext uri="{FF2B5EF4-FFF2-40B4-BE49-F238E27FC236}">
                    <a16:creationId xmlns:a16="http://schemas.microsoft.com/office/drawing/2014/main" id="{9143B7FE-42F0-495B-8058-09ED892118AA}"/>
                  </a:ext>
                </a:extLst>
              </p:cNvPr>
              <p:cNvGrpSpPr/>
              <p:nvPr/>
            </p:nvGrpSpPr>
            <p:grpSpPr>
              <a:xfrm>
                <a:off x="1560543" y="3246090"/>
                <a:ext cx="4308004" cy="475679"/>
                <a:chOff x="2746926" y="1978559"/>
                <a:chExt cx="4404876" cy="475679"/>
              </a:xfrm>
            </p:grpSpPr>
            <p:sp>
              <p:nvSpPr>
                <p:cNvPr id="52" name="Text Box 14">
                  <a:extLst>
                    <a:ext uri="{FF2B5EF4-FFF2-40B4-BE49-F238E27FC236}">
                      <a16:creationId xmlns:a16="http://schemas.microsoft.com/office/drawing/2014/main" id="{36DEE078-36D3-4C7E-B2F6-D3116521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7237" y="1992573"/>
                  <a:ext cx="556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solidFill>
                        <a:srgbClr val="000099"/>
                      </a:solidFill>
                    </a:rPr>
                    <a:t>K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c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 </a:t>
                  </a:r>
                  <a:endParaRPr lang="en-US" sz="2400" b="1" baseline="-250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53" name="מלבן 52">
                  <a:extLst>
                    <a:ext uri="{FF2B5EF4-FFF2-40B4-BE49-F238E27FC236}">
                      <a16:creationId xmlns:a16="http://schemas.microsoft.com/office/drawing/2014/main" id="{9C9149B1-CA19-4A4E-A432-0CFD31C8CA36}"/>
                    </a:ext>
                  </a:extLst>
                </p:cNvPr>
                <p:cNvSpPr/>
                <p:nvPr/>
              </p:nvSpPr>
              <p:spPr>
                <a:xfrm>
                  <a:off x="2746926" y="1978559"/>
                  <a:ext cx="440487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99"/>
                      </a:solidFill>
                    </a:rPr>
                    <a:t>[H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2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O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(l)</a:t>
                  </a:r>
                  <a:r>
                    <a:rPr lang="en-US" sz="2400" b="1" baseline="30000" dirty="0">
                      <a:solidFill>
                        <a:srgbClr val="000099"/>
                      </a:solidFill>
                    </a:rPr>
                    <a:t> 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] = [ H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3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O</a:t>
                  </a:r>
                  <a:r>
                    <a:rPr lang="en-US" sz="2400" b="1" baseline="30000" dirty="0">
                      <a:solidFill>
                        <a:srgbClr val="000099"/>
                      </a:solidFill>
                    </a:rPr>
                    <a:t>+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(</a:t>
                  </a:r>
                  <a:r>
                    <a:rPr lang="en-US" sz="2400" b="1" baseline="-25000" dirty="0" err="1">
                      <a:solidFill>
                        <a:srgbClr val="000099"/>
                      </a:solidFill>
                    </a:rPr>
                    <a:t>aq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)</a:t>
                  </a:r>
                  <a:r>
                    <a:rPr lang="en-US" sz="2400" b="1" baseline="30000" dirty="0">
                      <a:solidFill>
                        <a:srgbClr val="000099"/>
                      </a:solidFill>
                    </a:rPr>
                    <a:t> 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] [RCOO</a:t>
                  </a:r>
                  <a:r>
                    <a:rPr lang="en-US" sz="2400" b="1" baseline="30000" dirty="0">
                      <a:solidFill>
                        <a:srgbClr val="000099"/>
                      </a:solidFill>
                    </a:rPr>
                    <a:t>-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(</a:t>
                  </a:r>
                  <a:r>
                    <a:rPr lang="en-US" sz="2400" b="1" baseline="-25000" dirty="0" err="1">
                      <a:solidFill>
                        <a:srgbClr val="000099"/>
                      </a:solidFill>
                    </a:rPr>
                    <a:t>aq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)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]</a:t>
                  </a:r>
                  <a:endParaRPr lang="he-IL" sz="2400" b="1" dirty="0"/>
                </a:p>
              </p:txBody>
            </p:sp>
          </p:grpSp>
          <p:sp>
            <p:nvSpPr>
              <p:cNvPr id="54" name="מלבן 53">
                <a:extLst>
                  <a:ext uri="{FF2B5EF4-FFF2-40B4-BE49-F238E27FC236}">
                    <a16:creationId xmlns:a16="http://schemas.microsoft.com/office/drawing/2014/main" id="{6D24FE30-76D3-473C-BFF4-964B74C4C5B9}"/>
                  </a:ext>
                </a:extLst>
              </p:cNvPr>
              <p:cNvSpPr/>
              <p:nvPr/>
            </p:nvSpPr>
            <p:spPr>
              <a:xfrm>
                <a:off x="3164357" y="3568020"/>
                <a:ext cx="17063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99"/>
                    </a:solidFill>
                  </a:rPr>
                  <a:t>[RCOOH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(</a:t>
                </a:r>
                <a:r>
                  <a:rPr lang="en-US" sz="2400" b="1" baseline="-25000" dirty="0" err="1">
                    <a:solidFill>
                      <a:srgbClr val="000099"/>
                    </a:solidFill>
                  </a:rPr>
                  <a:t>aq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)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] </a:t>
                </a:r>
                <a:endParaRPr lang="he-IL" sz="2400" b="1" dirty="0"/>
              </a:p>
            </p:txBody>
          </p:sp>
          <p:sp>
            <p:nvSpPr>
              <p:cNvPr id="55" name="Line 11">
                <a:extLst>
                  <a:ext uri="{FF2B5EF4-FFF2-40B4-BE49-F238E27FC236}">
                    <a16:creationId xmlns:a16="http://schemas.microsoft.com/office/drawing/2014/main" id="{A616E86C-57FE-49F2-8FC8-EF9D0A93C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5658" y="3658234"/>
                <a:ext cx="2683276" cy="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2400" b="1"/>
              </a:p>
            </p:txBody>
          </p:sp>
        </p:grpSp>
        <p:sp>
          <p:nvSpPr>
            <p:cNvPr id="59" name="Text Box 13">
              <a:extLst>
                <a:ext uri="{FF2B5EF4-FFF2-40B4-BE49-F238E27FC236}">
                  <a16:creationId xmlns:a16="http://schemas.microsoft.com/office/drawing/2014/main" id="{6979C708-C00E-45EF-BBE3-9002CAF5C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8183" y="2222967"/>
              <a:ext cx="40635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99"/>
                  </a:solidFill>
                </a:rPr>
                <a:t>[RCOOH</a:t>
              </a:r>
              <a:r>
                <a:rPr lang="en-US" sz="2400" b="1" baseline="-25000" dirty="0">
                  <a:solidFill>
                    <a:srgbClr val="000099"/>
                  </a:solidFill>
                </a:rPr>
                <a:t>(</a:t>
              </a:r>
              <a:r>
                <a:rPr lang="en-US" sz="2400" b="1" baseline="-25000" dirty="0" err="1">
                  <a:solidFill>
                    <a:srgbClr val="000099"/>
                  </a:solidFill>
                </a:rPr>
                <a:t>aq</a:t>
              </a:r>
              <a:r>
                <a:rPr lang="en-US" sz="2400" b="1" baseline="-25000" dirty="0">
                  <a:solidFill>
                    <a:srgbClr val="000099"/>
                  </a:solidFill>
                </a:rPr>
                <a:t>)</a:t>
              </a:r>
              <a:r>
                <a:rPr lang="en-US" sz="2400" b="1" dirty="0">
                  <a:solidFill>
                    <a:srgbClr val="000099"/>
                  </a:solidFill>
                </a:rPr>
                <a:t>] [H</a:t>
              </a:r>
              <a:r>
                <a:rPr lang="en-US" sz="2400" b="1" baseline="-25000" dirty="0">
                  <a:solidFill>
                    <a:srgbClr val="000099"/>
                  </a:solidFill>
                </a:rPr>
                <a:t>2</a:t>
              </a:r>
              <a:r>
                <a:rPr lang="en-US" sz="2400" b="1" dirty="0">
                  <a:solidFill>
                    <a:srgbClr val="000099"/>
                  </a:solidFill>
                </a:rPr>
                <a:t>O</a:t>
              </a:r>
              <a:r>
                <a:rPr lang="en-US" sz="2400" b="1" baseline="30000" dirty="0">
                  <a:solidFill>
                    <a:srgbClr val="000099"/>
                  </a:solidFill>
                </a:rPr>
                <a:t> </a:t>
              </a:r>
              <a:r>
                <a:rPr lang="en-US" sz="2400" b="1" baseline="-25000" dirty="0">
                  <a:solidFill>
                    <a:srgbClr val="000099"/>
                  </a:solidFill>
                </a:rPr>
                <a:t>(l)</a:t>
              </a:r>
              <a:r>
                <a:rPr lang="en-US" sz="2400" b="1" baseline="30000" dirty="0">
                  <a:solidFill>
                    <a:srgbClr val="000099"/>
                  </a:solidFill>
                </a:rPr>
                <a:t> </a:t>
              </a:r>
              <a:r>
                <a:rPr lang="en-US" sz="2400" b="1" dirty="0">
                  <a:solidFill>
                    <a:srgbClr val="000099"/>
                  </a:solidFill>
                </a:rPr>
                <a:t>]           </a:t>
              </a:r>
            </a:p>
          </p:txBody>
        </p:sp>
        <p:grpSp>
          <p:nvGrpSpPr>
            <p:cNvPr id="63" name="קבוצה 62">
              <a:extLst>
                <a:ext uri="{FF2B5EF4-FFF2-40B4-BE49-F238E27FC236}">
                  <a16:creationId xmlns:a16="http://schemas.microsoft.com/office/drawing/2014/main" id="{D6739500-1D7A-4759-8A08-17921E4F6803}"/>
                </a:ext>
              </a:extLst>
            </p:cNvPr>
            <p:cNvGrpSpPr/>
            <p:nvPr/>
          </p:nvGrpSpPr>
          <p:grpSpPr>
            <a:xfrm>
              <a:off x="576221" y="4414180"/>
              <a:ext cx="5055539" cy="811244"/>
              <a:chOff x="714259" y="3218441"/>
              <a:chExt cx="4308004" cy="811244"/>
            </a:xfrm>
          </p:grpSpPr>
          <p:grpSp>
            <p:nvGrpSpPr>
              <p:cNvPr id="64" name="קבוצה 63">
                <a:extLst>
                  <a:ext uri="{FF2B5EF4-FFF2-40B4-BE49-F238E27FC236}">
                    <a16:creationId xmlns:a16="http://schemas.microsoft.com/office/drawing/2014/main" id="{7BBA7D7D-6242-4A6E-92CD-AA2F681F718F}"/>
                  </a:ext>
                </a:extLst>
              </p:cNvPr>
              <p:cNvGrpSpPr/>
              <p:nvPr/>
            </p:nvGrpSpPr>
            <p:grpSpPr>
              <a:xfrm>
                <a:off x="714259" y="3218441"/>
                <a:ext cx="4308004" cy="489314"/>
                <a:chOff x="1881612" y="1950910"/>
                <a:chExt cx="4404876" cy="489314"/>
              </a:xfrm>
            </p:grpSpPr>
            <p:sp>
              <p:nvSpPr>
                <p:cNvPr id="67" name="Text Box 14">
                  <a:extLst>
                    <a:ext uri="{FF2B5EF4-FFF2-40B4-BE49-F238E27FC236}">
                      <a16:creationId xmlns:a16="http://schemas.microsoft.com/office/drawing/2014/main" id="{FBA6ED80-BE46-4246-8A1A-2AAF62AB89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6927" y="1950910"/>
                  <a:ext cx="556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solidFill>
                        <a:srgbClr val="000099"/>
                      </a:solidFill>
                    </a:rPr>
                    <a:t>K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a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 </a:t>
                  </a:r>
                  <a:endParaRPr lang="en-US" sz="2400" b="1" baseline="-250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68" name="מלבן 67">
                  <a:extLst>
                    <a:ext uri="{FF2B5EF4-FFF2-40B4-BE49-F238E27FC236}">
                      <a16:creationId xmlns:a16="http://schemas.microsoft.com/office/drawing/2014/main" id="{70308754-F0EF-4B42-B3EF-AD6357A085CD}"/>
                    </a:ext>
                  </a:extLst>
                </p:cNvPr>
                <p:cNvSpPr/>
                <p:nvPr/>
              </p:nvSpPr>
              <p:spPr>
                <a:xfrm>
                  <a:off x="1881612" y="1978559"/>
                  <a:ext cx="440487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99"/>
                      </a:solidFill>
                    </a:rPr>
                    <a:t>= [ H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3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O</a:t>
                  </a:r>
                  <a:r>
                    <a:rPr lang="en-US" sz="2400" b="1" baseline="30000" dirty="0">
                      <a:solidFill>
                        <a:srgbClr val="000099"/>
                      </a:solidFill>
                    </a:rPr>
                    <a:t>+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(</a:t>
                  </a:r>
                  <a:r>
                    <a:rPr lang="en-US" sz="2400" b="1" baseline="-25000" dirty="0" err="1">
                      <a:solidFill>
                        <a:srgbClr val="000099"/>
                      </a:solidFill>
                    </a:rPr>
                    <a:t>aq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)</a:t>
                  </a:r>
                  <a:r>
                    <a:rPr lang="en-US" sz="2400" b="1" baseline="30000" dirty="0">
                      <a:solidFill>
                        <a:srgbClr val="000099"/>
                      </a:solidFill>
                    </a:rPr>
                    <a:t> 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] [RCOO</a:t>
                  </a:r>
                  <a:r>
                    <a:rPr lang="en-US" sz="2400" b="1" baseline="30000" dirty="0">
                      <a:solidFill>
                        <a:srgbClr val="000099"/>
                      </a:solidFill>
                    </a:rPr>
                    <a:t>-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(</a:t>
                  </a:r>
                  <a:r>
                    <a:rPr lang="en-US" sz="2400" b="1" baseline="-25000" dirty="0" err="1">
                      <a:solidFill>
                        <a:srgbClr val="000099"/>
                      </a:solidFill>
                    </a:rPr>
                    <a:t>aq</a:t>
                  </a:r>
                  <a:r>
                    <a:rPr lang="en-US" sz="2400" b="1" baseline="-25000" dirty="0">
                      <a:solidFill>
                        <a:srgbClr val="000099"/>
                      </a:solidFill>
                    </a:rPr>
                    <a:t>)</a:t>
                  </a:r>
                  <a:r>
                    <a:rPr lang="en-US" sz="2400" b="1" dirty="0">
                      <a:solidFill>
                        <a:srgbClr val="000099"/>
                      </a:solidFill>
                    </a:rPr>
                    <a:t>]</a:t>
                  </a:r>
                  <a:endParaRPr lang="he-IL" sz="2400" b="1" dirty="0"/>
                </a:p>
              </p:txBody>
            </p:sp>
          </p:grpSp>
          <p:sp>
            <p:nvSpPr>
              <p:cNvPr id="65" name="מלבן 64">
                <a:extLst>
                  <a:ext uri="{FF2B5EF4-FFF2-40B4-BE49-F238E27FC236}">
                    <a16:creationId xmlns:a16="http://schemas.microsoft.com/office/drawing/2014/main" id="{70EE0F1B-D8E0-45F5-B989-0F890B5C58EB}"/>
                  </a:ext>
                </a:extLst>
              </p:cNvPr>
              <p:cNvSpPr/>
              <p:nvPr/>
            </p:nvSpPr>
            <p:spPr>
              <a:xfrm>
                <a:off x="2213354" y="3568020"/>
                <a:ext cx="17063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99"/>
                    </a:solidFill>
                  </a:rPr>
                  <a:t>[RCOOH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(</a:t>
                </a:r>
                <a:r>
                  <a:rPr lang="en-US" sz="2400" b="1" baseline="-25000" dirty="0" err="1">
                    <a:solidFill>
                      <a:srgbClr val="000099"/>
                    </a:solidFill>
                  </a:rPr>
                  <a:t>aq</a:t>
                </a:r>
                <a:r>
                  <a:rPr lang="en-US" sz="2400" b="1" baseline="-25000" dirty="0">
                    <a:solidFill>
                      <a:srgbClr val="000099"/>
                    </a:solidFill>
                  </a:rPr>
                  <a:t>)</a:t>
                </a:r>
                <a:r>
                  <a:rPr lang="en-US" sz="2400" b="1" dirty="0">
                    <a:solidFill>
                      <a:srgbClr val="000099"/>
                    </a:solidFill>
                  </a:rPr>
                  <a:t>] </a:t>
                </a:r>
                <a:endParaRPr lang="he-IL" sz="2400" b="1" dirty="0"/>
              </a:p>
            </p:txBody>
          </p:sp>
          <p:sp>
            <p:nvSpPr>
              <p:cNvPr id="66" name="Line 11">
                <a:extLst>
                  <a:ext uri="{FF2B5EF4-FFF2-40B4-BE49-F238E27FC236}">
                    <a16:creationId xmlns:a16="http://schemas.microsoft.com/office/drawing/2014/main" id="{A27B6C4A-FD9A-489C-8498-AF56865B6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9475" y="3667645"/>
                <a:ext cx="2683276" cy="0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24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ביוכימיה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38957" y="913003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sz="2400" dirty="0"/>
              <a:t>שיווי משקל ותגובות חומצה בסיס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5A7EF33-2170-4C2F-82FD-975AD6344214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517525" y="1481328"/>
            <a:ext cx="111601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893E3D20-13B7-4650-AF15-09355F7848AF}"/>
              </a:ext>
            </a:extLst>
          </p:cNvPr>
          <p:cNvGrpSpPr/>
          <p:nvPr/>
        </p:nvGrpSpPr>
        <p:grpSpPr>
          <a:xfrm>
            <a:off x="350214" y="1618998"/>
            <a:ext cx="11150197" cy="830263"/>
            <a:chOff x="350214" y="1618998"/>
            <a:chExt cx="11150197" cy="830263"/>
          </a:xfrm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8CDEB833-6084-4C16-AFDC-76034846E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947" y="1618998"/>
              <a:ext cx="4081464" cy="830263"/>
              <a:chOff x="4482" y="176"/>
              <a:chExt cx="2571" cy="523"/>
            </a:xfrm>
          </p:grpSpPr>
          <p:sp>
            <p:nvSpPr>
              <p:cNvPr id="7" name="Line 11">
                <a:extLst>
                  <a:ext uri="{FF2B5EF4-FFF2-40B4-BE49-F238E27FC236}">
                    <a16:creationId xmlns:a16="http://schemas.microsoft.com/office/drawing/2014/main" id="{D201868E-E73E-493B-B9B4-92E67DDB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9" y="436"/>
                <a:ext cx="17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3E0DD55D-882D-405B-AC3E-B397321E55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2" y="176"/>
                <a:ext cx="2571" cy="523"/>
                <a:chOff x="3491" y="782"/>
                <a:chExt cx="2571" cy="523"/>
              </a:xfrm>
            </p:grpSpPr>
            <p:sp>
              <p:nvSpPr>
                <p:cNvPr id="10" name="Text Box 13">
                  <a:extLst>
                    <a:ext uri="{FF2B5EF4-FFF2-40B4-BE49-F238E27FC236}">
                      <a16:creationId xmlns:a16="http://schemas.microsoft.com/office/drawing/2014/main" id="{C38E890A-F2C9-4DC7-A3EC-F6DCF5085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4" y="782"/>
                  <a:ext cx="2458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00" b="1" baseline="-25000" dirty="0"/>
                    <a:t>     </a:t>
                  </a:r>
                  <a:r>
                    <a:rPr lang="en-US" sz="2400" b="1" dirty="0"/>
                    <a:t>[H</a:t>
                  </a:r>
                  <a:r>
                    <a:rPr lang="en-US" sz="2400" b="1" baseline="-25000" dirty="0"/>
                    <a:t>3</a:t>
                  </a:r>
                  <a:r>
                    <a:rPr lang="en-US" sz="2400" b="1" dirty="0"/>
                    <a:t>O</a:t>
                  </a:r>
                  <a:r>
                    <a:rPr lang="en-US" sz="2400" b="1" baseline="-25000" dirty="0"/>
                    <a:t>(</a:t>
                  </a:r>
                  <a:r>
                    <a:rPr lang="en-US" sz="2400" b="1" baseline="-25000" dirty="0" err="1"/>
                    <a:t>aq</a:t>
                  </a:r>
                  <a:r>
                    <a:rPr lang="en-US" sz="2800" b="1" baseline="-25000" dirty="0"/>
                    <a:t>)</a:t>
                  </a:r>
                  <a:r>
                    <a:rPr lang="en-US" sz="2800" b="1" baseline="30000" dirty="0"/>
                    <a:t>+</a:t>
                  </a:r>
                  <a:r>
                    <a:rPr lang="en-US" sz="2400" b="1" baseline="30000" dirty="0"/>
                    <a:t> </a:t>
                  </a:r>
                  <a:r>
                    <a:rPr lang="en-US" sz="2400" b="1" dirty="0"/>
                    <a:t>] [RCOO</a:t>
                  </a:r>
                  <a:r>
                    <a:rPr lang="en-US" sz="2400" b="1" baseline="30000" dirty="0"/>
                    <a:t>-</a:t>
                  </a:r>
                  <a:r>
                    <a:rPr lang="en-US" sz="2400" b="1" baseline="-25000" dirty="0"/>
                    <a:t>(</a:t>
                  </a:r>
                  <a:r>
                    <a:rPr lang="en-US" sz="2400" b="1" baseline="-25000" dirty="0" err="1"/>
                    <a:t>aq</a:t>
                  </a:r>
                  <a:r>
                    <a:rPr lang="en-US" sz="2400" b="1" baseline="-25000" dirty="0"/>
                    <a:t>)</a:t>
                  </a:r>
                  <a:r>
                    <a:rPr lang="en-US" sz="2400" b="1" dirty="0"/>
                    <a:t>] [RCOOH</a:t>
                  </a:r>
                  <a:r>
                    <a:rPr lang="en-US" sz="2400" b="1" baseline="-25000" dirty="0"/>
                    <a:t>(</a:t>
                  </a:r>
                  <a:r>
                    <a:rPr lang="en-US" sz="2400" b="1" baseline="-25000" dirty="0" err="1"/>
                    <a:t>aq</a:t>
                  </a:r>
                  <a:r>
                    <a:rPr lang="en-US" sz="2400" b="1" baseline="-25000" dirty="0"/>
                    <a:t>)</a:t>
                  </a:r>
                  <a:r>
                    <a:rPr lang="en-US" sz="2400" b="1" dirty="0"/>
                    <a:t>]           </a:t>
                  </a:r>
                </a:p>
              </p:txBody>
            </p:sp>
            <p:sp>
              <p:nvSpPr>
                <p:cNvPr id="11" name="Text Box 14">
                  <a:extLst>
                    <a:ext uri="{FF2B5EF4-FFF2-40B4-BE49-F238E27FC236}">
                      <a16:creationId xmlns:a16="http://schemas.microsoft.com/office/drawing/2014/main" id="{8EFB76DD-F521-49AD-8C2F-84A8818C17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1" y="912"/>
                  <a:ext cx="33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  <a:defRPr/>
                  </a:pPr>
                  <a:r>
                    <a:rPr lang="en-US" sz="2000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K</a:t>
                  </a:r>
                  <a:r>
                    <a:rPr lang="en-US" sz="2000" baseline="-25000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endParaRPr lang="en-US" sz="2000" baseline="-250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2" name="Text Box 15">
                  <a:extLst>
                    <a:ext uri="{FF2B5EF4-FFF2-40B4-BE49-F238E27FC236}">
                      <a16:creationId xmlns:a16="http://schemas.microsoft.com/office/drawing/2014/main" id="{858A48FF-E494-4E0C-9798-1F793827C3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6" y="911"/>
                  <a:ext cx="48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  <a:defRPr/>
                  </a:pPr>
                  <a:r>
                    <a:rPr lang="en-US" sz="2400" b="1" dirty="0"/>
                    <a:t>=</a:t>
                  </a:r>
                  <a:endParaRPr lang="en-US" sz="2400" b="1" baseline="-25000" dirty="0"/>
                </a:p>
              </p:txBody>
            </p:sp>
          </p:grp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77CA0C42-3AE7-41F0-AAA6-3061159EB0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214" y="1759554"/>
              <a:ext cx="6934433" cy="461963"/>
              <a:chOff x="2615" y="601"/>
              <a:chExt cx="4165" cy="291"/>
            </a:xfrm>
          </p:grpSpPr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23764F14-81AE-4670-89C3-21C40008C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5" y="601"/>
                <a:ext cx="416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/>
                  <a:t>RCOOH</a:t>
                </a:r>
                <a:r>
                  <a:rPr lang="en-US" sz="2400" b="1" baseline="-25000" dirty="0"/>
                  <a:t>(</a:t>
                </a:r>
                <a:r>
                  <a:rPr lang="en-US" sz="2400" b="1" baseline="-25000" dirty="0" err="1"/>
                  <a:t>aq</a:t>
                </a:r>
                <a:r>
                  <a:rPr lang="en-US" sz="2400" b="1" baseline="-25000" dirty="0"/>
                  <a:t>)</a:t>
                </a:r>
                <a:r>
                  <a:rPr lang="en-US" sz="2400" b="1" dirty="0"/>
                  <a:t> + H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O</a:t>
                </a:r>
                <a:r>
                  <a:rPr lang="en-US" sz="2400" b="1" baseline="-25000" dirty="0"/>
                  <a:t>(l</a:t>
                </a:r>
                <a:r>
                  <a:rPr lang="en-US" sz="2800" b="1" baseline="-25000" dirty="0"/>
                  <a:t>)</a:t>
                </a:r>
                <a:r>
                  <a:rPr lang="en-US" sz="2400" b="1" dirty="0"/>
                  <a:t>             H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O</a:t>
                </a:r>
                <a:r>
                  <a:rPr lang="en-US" sz="2400" b="1" baseline="30000" dirty="0"/>
                  <a:t>+</a:t>
                </a:r>
                <a:r>
                  <a:rPr lang="en-US" sz="2400" b="1" baseline="-25000" dirty="0"/>
                  <a:t>(</a:t>
                </a:r>
                <a:r>
                  <a:rPr lang="en-US" sz="2400" b="1" baseline="-25000" dirty="0" err="1"/>
                  <a:t>aq</a:t>
                </a:r>
                <a:r>
                  <a:rPr lang="en-US" sz="2400" b="1" baseline="-25000" dirty="0"/>
                  <a:t>)</a:t>
                </a:r>
                <a:r>
                  <a:rPr lang="en-US" sz="2400" b="1" dirty="0"/>
                  <a:t>+ RCOO</a:t>
                </a:r>
                <a:r>
                  <a:rPr lang="en-US" sz="2400" b="1" baseline="30000" dirty="0"/>
                  <a:t>-</a:t>
                </a:r>
                <a:r>
                  <a:rPr lang="en-US" sz="2400" b="1" baseline="-25000" dirty="0"/>
                  <a:t>(</a:t>
                </a:r>
                <a:r>
                  <a:rPr lang="en-US" sz="2400" b="1" baseline="-25000" dirty="0" err="1"/>
                  <a:t>aq</a:t>
                </a:r>
                <a:r>
                  <a:rPr lang="en-US" sz="2400" b="1" baseline="-25000" dirty="0"/>
                  <a:t>)</a:t>
                </a:r>
                <a:endParaRPr lang="en-US" sz="2000" b="1" baseline="-25000" dirty="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A3F83E0E-3560-4CA8-8A6F-290B3665D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83" y="746"/>
                <a:ext cx="244" cy="67"/>
                <a:chOff x="3810" y="1846"/>
                <a:chExt cx="244" cy="67"/>
              </a:xfrm>
            </p:grpSpPr>
            <p:sp>
              <p:nvSpPr>
                <p:cNvPr id="17" name="Line 7">
                  <a:extLst>
                    <a:ext uri="{FF2B5EF4-FFF2-40B4-BE49-F238E27FC236}">
                      <a16:creationId xmlns:a16="http://schemas.microsoft.com/office/drawing/2014/main" id="{14713AC8-15BE-4AA6-A557-D5EDB3D78F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24" y="1846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8" name="Line 8">
                  <a:extLst>
                    <a:ext uri="{FF2B5EF4-FFF2-40B4-BE49-F238E27FC236}">
                      <a16:creationId xmlns:a16="http://schemas.microsoft.com/office/drawing/2014/main" id="{03681E9E-B46D-4AB5-9B95-9ED7B3014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0" y="1913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BD4A685B-6AFE-4571-AB62-0DDAE28410B4}"/>
              </a:ext>
            </a:extLst>
          </p:cNvPr>
          <p:cNvSpPr/>
          <p:nvPr/>
        </p:nvSpPr>
        <p:spPr>
          <a:xfrm>
            <a:off x="602382" y="2661840"/>
            <a:ext cx="10987235" cy="170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b="1" dirty="0"/>
              <a:t>ככל שהחומצה </a:t>
            </a:r>
            <a:r>
              <a:rPr lang="he-IL" sz="2400" b="1" dirty="0">
                <a:solidFill>
                  <a:srgbClr val="FF0000"/>
                </a:solidFill>
              </a:rPr>
              <a:t>חזקה</a:t>
            </a:r>
            <a:r>
              <a:rPr lang="he-IL" sz="2400" b="1" dirty="0">
                <a:solidFill>
                  <a:srgbClr val="000099"/>
                </a:solidFill>
              </a:rPr>
              <a:t> </a:t>
            </a:r>
            <a:r>
              <a:rPr lang="he-IL" sz="2400" b="1" dirty="0"/>
              <a:t>יותר - </a:t>
            </a:r>
            <a:r>
              <a:rPr lang="en-US" sz="2400" b="1" dirty="0"/>
              <a:t>K</a:t>
            </a:r>
            <a:r>
              <a:rPr lang="en-US" sz="2400" b="1" baseline="-25000" dirty="0"/>
              <a:t>a</a:t>
            </a:r>
            <a:r>
              <a:rPr lang="he-IL" sz="2400" b="1" baseline="-25000" dirty="0">
                <a:solidFill>
                  <a:srgbClr val="000099"/>
                </a:solidFill>
              </a:rPr>
              <a:t>  </a:t>
            </a:r>
            <a:r>
              <a:rPr lang="he-IL" sz="2400" b="1" dirty="0">
                <a:solidFill>
                  <a:srgbClr val="FF0000"/>
                </a:solidFill>
              </a:rPr>
              <a:t>גדול</a:t>
            </a:r>
            <a:r>
              <a:rPr lang="he-IL" sz="2400" b="1" dirty="0">
                <a:solidFill>
                  <a:srgbClr val="000099"/>
                </a:solidFill>
              </a:rPr>
              <a:t> </a:t>
            </a:r>
            <a:r>
              <a:rPr lang="he-IL" sz="2400" b="1" dirty="0"/>
              <a:t>יותר</a:t>
            </a:r>
            <a:r>
              <a:rPr lang="he-IL" sz="2400" b="1" baseline="-25000" dirty="0"/>
              <a:t>  </a:t>
            </a:r>
            <a:r>
              <a:rPr lang="he-IL" sz="2400" b="1" dirty="0"/>
              <a:t>(מוסרת בקלות רבה יותר את הפרוטון למים).</a:t>
            </a:r>
          </a:p>
          <a:p>
            <a:pPr>
              <a:lnSpc>
                <a:spcPct val="150000"/>
              </a:lnSpc>
              <a:defRPr/>
            </a:pPr>
            <a:r>
              <a:rPr lang="he-IL" sz="2400" b="1" dirty="0"/>
              <a:t>                      </a:t>
            </a:r>
          </a:p>
          <a:p>
            <a:pPr>
              <a:lnSpc>
                <a:spcPct val="150000"/>
              </a:lnSpc>
              <a:defRPr/>
            </a:pPr>
            <a:r>
              <a:rPr lang="he-IL" sz="2400" b="1" dirty="0"/>
              <a:t>   ככל ש- </a:t>
            </a:r>
            <a:r>
              <a:rPr lang="en-US" sz="2400" b="1" dirty="0" err="1"/>
              <a:t>pK</a:t>
            </a:r>
            <a:r>
              <a:rPr lang="en-US" sz="2400" b="1" baseline="-25000" dirty="0" err="1"/>
              <a:t>a</a:t>
            </a:r>
            <a:r>
              <a:rPr lang="he-IL" sz="2400" b="1" baseline="-25000" dirty="0">
                <a:solidFill>
                  <a:srgbClr val="000099"/>
                </a:solidFill>
              </a:rPr>
              <a:t> </a:t>
            </a:r>
            <a:r>
              <a:rPr lang="he-IL" sz="2400" b="1" dirty="0">
                <a:solidFill>
                  <a:srgbClr val="FF0000"/>
                </a:solidFill>
              </a:rPr>
              <a:t>קטן</a:t>
            </a:r>
            <a:r>
              <a:rPr lang="he-IL" sz="2400" b="1" dirty="0">
                <a:solidFill>
                  <a:srgbClr val="000099"/>
                </a:solidFill>
              </a:rPr>
              <a:t> </a:t>
            </a:r>
            <a:r>
              <a:rPr lang="he-IL" sz="2400" b="1" dirty="0"/>
              <a:t>יותר, החומצה </a:t>
            </a:r>
            <a:r>
              <a:rPr lang="he-IL" sz="2400" b="1" dirty="0">
                <a:solidFill>
                  <a:srgbClr val="FF0000"/>
                </a:solidFill>
              </a:rPr>
              <a:t>חזקה</a:t>
            </a:r>
            <a:r>
              <a:rPr lang="he-IL" sz="2400" b="1" dirty="0">
                <a:solidFill>
                  <a:srgbClr val="000099"/>
                </a:solidFill>
              </a:rPr>
              <a:t> </a:t>
            </a:r>
            <a:r>
              <a:rPr lang="he-IL" sz="2400" b="1" dirty="0"/>
              <a:t>יותר.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1F4D322B-A1A0-461A-A154-D41101968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026" y="3429000"/>
            <a:ext cx="2239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</a:rPr>
              <a:t>pK</a:t>
            </a:r>
            <a:r>
              <a:rPr 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=  -log </a:t>
            </a:r>
            <a:r>
              <a:rPr lang="en-US" sz="2400" dirty="0" err="1">
                <a:solidFill>
                  <a:srgbClr val="FF0000"/>
                </a:solidFill>
              </a:rPr>
              <a:t>K</a:t>
            </a:r>
            <a:r>
              <a:rPr 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EBBF65F1-9FA4-479B-9ABC-47D3FF26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7" y="3429000"/>
            <a:ext cx="2239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p =  -log</a:t>
            </a:r>
          </a:p>
        </p:txBody>
      </p:sp>
    </p:spTree>
    <p:extLst>
      <p:ext uri="{BB962C8B-B14F-4D97-AF65-F5344CB8AC3E}">
        <p14:creationId xmlns:p14="http://schemas.microsoft.com/office/powerpoint/2010/main" val="2515980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ביוכימיה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44585" y="585446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sz="2400" dirty="0"/>
              <a:t>שיווי משקל ותגובות חומצה בסיס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5A7EF33-2170-4C2F-82FD-975AD6344214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517525" y="1481328"/>
            <a:ext cx="111601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baseline="-25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64A4200-3461-4847-856D-9D651D83EE75}"/>
              </a:ext>
            </a:extLst>
          </p:cNvPr>
          <p:cNvGrpSpPr/>
          <p:nvPr/>
        </p:nvGrpSpPr>
        <p:grpSpPr>
          <a:xfrm>
            <a:off x="441300" y="1040163"/>
            <a:ext cx="11150196" cy="830263"/>
            <a:chOff x="441300" y="1049768"/>
            <a:chExt cx="11150196" cy="830263"/>
          </a:xfrm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8CDEB833-6084-4C16-AFDC-76034846E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9420" y="1049768"/>
              <a:ext cx="3902076" cy="830263"/>
              <a:chOff x="4595" y="174"/>
              <a:chExt cx="2458" cy="523"/>
            </a:xfrm>
          </p:grpSpPr>
          <p:sp>
            <p:nvSpPr>
              <p:cNvPr id="7" name="Line 11">
                <a:extLst>
                  <a:ext uri="{FF2B5EF4-FFF2-40B4-BE49-F238E27FC236}">
                    <a16:creationId xmlns:a16="http://schemas.microsoft.com/office/drawing/2014/main" id="{D201868E-E73E-493B-B9B4-92E67DDB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9" y="436"/>
                <a:ext cx="17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3E0DD55D-882D-405B-AC3E-B397321E55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174"/>
                <a:ext cx="2458" cy="523"/>
                <a:chOff x="3604" y="780"/>
                <a:chExt cx="2458" cy="523"/>
              </a:xfrm>
            </p:grpSpPr>
            <p:sp>
              <p:nvSpPr>
                <p:cNvPr id="10" name="Text Box 13">
                  <a:extLst>
                    <a:ext uri="{FF2B5EF4-FFF2-40B4-BE49-F238E27FC236}">
                      <a16:creationId xmlns:a16="http://schemas.microsoft.com/office/drawing/2014/main" id="{C38E890A-F2C9-4DC7-A3EC-F6DCF5085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4" y="780"/>
                  <a:ext cx="2458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00" b="1" baseline="-25000" dirty="0"/>
                    <a:t>     </a:t>
                  </a:r>
                  <a:r>
                    <a:rPr lang="en-US" sz="2400" b="1" dirty="0"/>
                    <a:t>[H</a:t>
                  </a:r>
                  <a:r>
                    <a:rPr lang="en-US" sz="2400" b="1" baseline="-25000" dirty="0"/>
                    <a:t>3</a:t>
                  </a:r>
                  <a:r>
                    <a:rPr lang="en-US" sz="2400" b="1" dirty="0"/>
                    <a:t>O</a:t>
                  </a:r>
                  <a:r>
                    <a:rPr lang="en-US" sz="2400" b="1" baseline="-25000" dirty="0"/>
                    <a:t>(</a:t>
                  </a:r>
                  <a:r>
                    <a:rPr lang="en-US" sz="2400" b="1" baseline="-25000" dirty="0" err="1"/>
                    <a:t>aq</a:t>
                  </a:r>
                  <a:r>
                    <a:rPr lang="en-US" sz="2800" b="1" baseline="-25000" dirty="0"/>
                    <a:t>)</a:t>
                  </a:r>
                  <a:r>
                    <a:rPr lang="en-US" sz="2800" b="1" baseline="30000" dirty="0"/>
                    <a:t>+</a:t>
                  </a:r>
                  <a:r>
                    <a:rPr lang="en-US" sz="2400" b="1" baseline="30000" dirty="0"/>
                    <a:t> </a:t>
                  </a:r>
                  <a:r>
                    <a:rPr lang="en-US" sz="2400" b="1" dirty="0"/>
                    <a:t>] [RCOO</a:t>
                  </a:r>
                  <a:r>
                    <a:rPr lang="en-US" sz="2400" b="1" baseline="30000" dirty="0"/>
                    <a:t>-</a:t>
                  </a:r>
                  <a:r>
                    <a:rPr lang="en-US" sz="2400" b="1" baseline="-25000" dirty="0"/>
                    <a:t>(</a:t>
                  </a:r>
                  <a:r>
                    <a:rPr lang="en-US" sz="2400" b="1" baseline="-25000" dirty="0" err="1"/>
                    <a:t>aq</a:t>
                  </a:r>
                  <a:r>
                    <a:rPr lang="en-US" sz="2400" b="1" baseline="-25000" dirty="0"/>
                    <a:t>)</a:t>
                  </a:r>
                  <a:r>
                    <a:rPr lang="en-US" sz="2400" b="1" dirty="0"/>
                    <a:t>] [RCOOH</a:t>
                  </a:r>
                  <a:r>
                    <a:rPr lang="en-US" sz="2400" b="1" baseline="-25000" dirty="0"/>
                    <a:t>(</a:t>
                  </a:r>
                  <a:r>
                    <a:rPr lang="en-US" sz="2400" b="1" baseline="-25000" dirty="0" err="1"/>
                    <a:t>aq</a:t>
                  </a:r>
                  <a:r>
                    <a:rPr lang="en-US" sz="2400" b="1" baseline="-25000" dirty="0"/>
                    <a:t>)</a:t>
                  </a:r>
                  <a:r>
                    <a:rPr lang="en-US" sz="2400" b="1" dirty="0"/>
                    <a:t>]           </a:t>
                  </a:r>
                </a:p>
              </p:txBody>
            </p:sp>
            <p:sp>
              <p:nvSpPr>
                <p:cNvPr id="11" name="Text Box 14">
                  <a:extLst>
                    <a:ext uri="{FF2B5EF4-FFF2-40B4-BE49-F238E27FC236}">
                      <a16:creationId xmlns:a16="http://schemas.microsoft.com/office/drawing/2014/main" id="{8EFB76DD-F521-49AD-8C2F-84A8818C17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3" y="902"/>
                  <a:ext cx="353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  <a:defRPr/>
                  </a:pPr>
                  <a:r>
                    <a:rPr lang="en-US" sz="2000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K</a:t>
                  </a:r>
                  <a:r>
                    <a:rPr lang="en-US" sz="2000" baseline="-25000" dirty="0" err="1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a</a:t>
                  </a:r>
                  <a:endParaRPr lang="en-US" sz="2000" baseline="-250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2" name="Text Box 15">
                  <a:extLst>
                    <a:ext uri="{FF2B5EF4-FFF2-40B4-BE49-F238E27FC236}">
                      <a16:creationId xmlns:a16="http://schemas.microsoft.com/office/drawing/2014/main" id="{858A48FF-E494-4E0C-9798-1F793827C3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0" y="879"/>
                  <a:ext cx="48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  <a:defRPr/>
                  </a:pPr>
                  <a:r>
                    <a:rPr lang="en-US" sz="2400" b="1" dirty="0"/>
                    <a:t>=</a:t>
                  </a:r>
                  <a:endParaRPr lang="en-US" sz="2400" b="1" baseline="-25000" dirty="0"/>
                </a:p>
              </p:txBody>
            </p:sp>
          </p:grp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77CA0C42-3AE7-41F0-AAA6-3061159EB0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00" y="1193499"/>
              <a:ext cx="6934433" cy="461963"/>
              <a:chOff x="2615" y="601"/>
              <a:chExt cx="4165" cy="291"/>
            </a:xfrm>
          </p:grpSpPr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23764F14-81AE-4670-89C3-21C40008C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5" y="601"/>
                <a:ext cx="416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b="1" dirty="0"/>
                  <a:t>RCOOH</a:t>
                </a:r>
                <a:r>
                  <a:rPr lang="en-US" sz="2400" b="1" baseline="-25000" dirty="0"/>
                  <a:t>(</a:t>
                </a:r>
                <a:r>
                  <a:rPr lang="en-US" sz="2400" b="1" baseline="-25000" dirty="0" err="1"/>
                  <a:t>aq</a:t>
                </a:r>
                <a:r>
                  <a:rPr lang="en-US" sz="2400" b="1" baseline="-25000" dirty="0"/>
                  <a:t>)</a:t>
                </a:r>
                <a:r>
                  <a:rPr lang="en-US" sz="2400" b="1" dirty="0"/>
                  <a:t> + H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O</a:t>
                </a:r>
                <a:r>
                  <a:rPr lang="en-US" sz="2400" b="1" baseline="-25000" dirty="0"/>
                  <a:t>(l</a:t>
                </a:r>
                <a:r>
                  <a:rPr lang="en-US" sz="2800" b="1" baseline="-25000" dirty="0"/>
                  <a:t>)</a:t>
                </a:r>
                <a:r>
                  <a:rPr lang="en-US" sz="2400" b="1" dirty="0"/>
                  <a:t>             H</a:t>
                </a:r>
                <a:r>
                  <a:rPr lang="en-US" sz="2400" b="1" baseline="-25000" dirty="0"/>
                  <a:t>3</a:t>
                </a:r>
                <a:r>
                  <a:rPr lang="en-US" sz="2400" b="1" dirty="0"/>
                  <a:t>O</a:t>
                </a:r>
                <a:r>
                  <a:rPr lang="en-US" sz="2400" b="1" baseline="30000" dirty="0"/>
                  <a:t>+</a:t>
                </a:r>
                <a:r>
                  <a:rPr lang="en-US" sz="2400" b="1" baseline="-25000" dirty="0"/>
                  <a:t>(</a:t>
                </a:r>
                <a:r>
                  <a:rPr lang="en-US" sz="2400" b="1" baseline="-25000" dirty="0" err="1"/>
                  <a:t>aq</a:t>
                </a:r>
                <a:r>
                  <a:rPr lang="en-US" sz="2400" b="1" baseline="-25000" dirty="0"/>
                  <a:t>)</a:t>
                </a:r>
                <a:r>
                  <a:rPr lang="en-US" sz="2400" b="1" dirty="0"/>
                  <a:t>+ RCOO</a:t>
                </a:r>
                <a:r>
                  <a:rPr lang="en-US" sz="2400" b="1" baseline="30000" dirty="0"/>
                  <a:t>-</a:t>
                </a:r>
                <a:r>
                  <a:rPr lang="en-US" sz="2400" b="1" baseline="-25000" dirty="0"/>
                  <a:t>(</a:t>
                </a:r>
                <a:r>
                  <a:rPr lang="en-US" sz="2400" b="1" baseline="-25000" dirty="0" err="1"/>
                  <a:t>aq</a:t>
                </a:r>
                <a:r>
                  <a:rPr lang="en-US" sz="2400" b="1" baseline="-25000" dirty="0"/>
                  <a:t>)</a:t>
                </a:r>
                <a:endParaRPr lang="en-US" sz="2000" b="1" baseline="-25000" dirty="0"/>
              </a:p>
            </p:txBody>
          </p:sp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A3F83E0E-3560-4CA8-8A6F-290B3665D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1" y="714"/>
                <a:ext cx="254" cy="74"/>
                <a:chOff x="3798" y="1814"/>
                <a:chExt cx="254" cy="74"/>
              </a:xfrm>
            </p:grpSpPr>
            <p:sp>
              <p:nvSpPr>
                <p:cNvPr id="17" name="Line 7">
                  <a:extLst>
                    <a:ext uri="{FF2B5EF4-FFF2-40B4-BE49-F238E27FC236}">
                      <a16:creationId xmlns:a16="http://schemas.microsoft.com/office/drawing/2014/main" id="{14713AC8-15BE-4AA6-A557-D5EDB3D78F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22" y="1814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8" name="Line 8">
                  <a:extLst>
                    <a:ext uri="{FF2B5EF4-FFF2-40B4-BE49-F238E27FC236}">
                      <a16:creationId xmlns:a16="http://schemas.microsoft.com/office/drawing/2014/main" id="{03681E9E-B46D-4AB5-9B95-9ED7B3014C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98" y="1888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5D32125B-6708-4983-8238-0BF229A2C20F}"/>
              </a:ext>
            </a:extLst>
          </p:cNvPr>
          <p:cNvGrpSpPr/>
          <p:nvPr/>
        </p:nvGrpSpPr>
        <p:grpSpPr>
          <a:xfrm>
            <a:off x="344585" y="1927656"/>
            <a:ext cx="11476104" cy="3887971"/>
            <a:chOff x="615335" y="2448472"/>
            <a:chExt cx="11476104" cy="3887971"/>
          </a:xfrm>
        </p:grpSpPr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412D63F9-ED76-4CA0-8825-4AA15DE84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3274" y="2448472"/>
              <a:ext cx="22397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>
                  <a:solidFill>
                    <a:srgbClr val="FF0000"/>
                  </a:solidFill>
                </a:rPr>
                <a:t>pK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a</a:t>
              </a:r>
              <a:r>
                <a:rPr lang="en-US" sz="2400" dirty="0">
                  <a:solidFill>
                    <a:srgbClr val="FF0000"/>
                  </a:solidFill>
                </a:rPr>
                <a:t> =  -log </a:t>
              </a:r>
              <a:r>
                <a:rPr lang="en-US" sz="2400" dirty="0" err="1">
                  <a:solidFill>
                    <a:srgbClr val="FF0000"/>
                  </a:solidFill>
                </a:rPr>
                <a:t>K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97E7E8A3-CA8D-4BC8-B8B0-38043FFAE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35" y="2832407"/>
              <a:ext cx="11476104" cy="3504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he-IL" sz="2000" b="1" dirty="0"/>
                <a:t>כאשר ריכוז החומצה שלא מסרה פרוטון שווה לריכוז החומצה שמסרה פרוטון: </a:t>
              </a:r>
              <a:r>
                <a:rPr lang="en-US" sz="2000" b="1" dirty="0"/>
                <a:t>RCOO</a:t>
              </a:r>
              <a:r>
                <a:rPr lang="en-US" sz="2000" b="1" baseline="30000" dirty="0"/>
                <a:t>- </a:t>
              </a:r>
              <a:r>
                <a:rPr lang="en-US" sz="2000" b="1" baseline="-25000" dirty="0"/>
                <a:t>(</a:t>
              </a:r>
              <a:r>
                <a:rPr lang="en-US" sz="2000" b="1" baseline="-25000" dirty="0" err="1"/>
                <a:t>aq</a:t>
              </a:r>
              <a:r>
                <a:rPr lang="en-US" sz="2000" b="1" baseline="-25000" dirty="0"/>
                <a:t>)</a:t>
              </a:r>
              <a:r>
                <a:rPr lang="en-US" sz="2000" b="1" dirty="0"/>
                <a:t>] = [RCOOH</a:t>
              </a:r>
              <a:r>
                <a:rPr lang="en-US" sz="2000" b="1" baseline="-25000" dirty="0"/>
                <a:t>(</a:t>
              </a:r>
              <a:r>
                <a:rPr lang="en-US" sz="2000" b="1" baseline="-25000" dirty="0" err="1"/>
                <a:t>aq</a:t>
              </a:r>
              <a:r>
                <a:rPr lang="en-US" sz="2000" b="1" dirty="0"/>
                <a:t>]</a:t>
              </a:r>
              <a:r>
                <a:rPr lang="he-IL" sz="2000" b="1" dirty="0"/>
                <a:t>] </a:t>
              </a:r>
            </a:p>
            <a:p>
              <a:pPr>
                <a:lnSpc>
                  <a:spcPct val="150000"/>
                </a:lnSpc>
                <a:defRPr/>
              </a:pPr>
              <a:endParaRPr lang="he-IL" sz="1600" b="1" dirty="0">
                <a:solidFill>
                  <a:srgbClr val="000099"/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he-IL" b="1" dirty="0">
                  <a:solidFill>
                    <a:srgbClr val="000099"/>
                  </a:solidFill>
                </a:rPr>
                <a:t> </a:t>
              </a:r>
              <a:endParaRPr lang="he-IL" sz="2000" b="1" dirty="0">
                <a:solidFill>
                  <a:srgbClr val="000099"/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he-IL" sz="2400" b="1" dirty="0"/>
                <a:t>ריכוז</a:t>
              </a:r>
              <a:r>
                <a:rPr lang="he-IL" sz="2400" b="1" baseline="-25000" dirty="0"/>
                <a:t> </a:t>
              </a:r>
              <a:r>
                <a:rPr lang="en-US" sz="2400" b="1" baseline="-25000" dirty="0"/>
                <a:t> </a:t>
              </a:r>
              <a:r>
                <a:rPr lang="he-IL" sz="2400" b="1" dirty="0"/>
                <a:t>יוני </a:t>
              </a:r>
              <a:r>
                <a:rPr lang="he-IL" sz="2400" b="1" dirty="0" err="1"/>
                <a:t>הידרוניום</a:t>
              </a:r>
              <a:r>
                <a:rPr lang="en-US" sz="2400" b="1" dirty="0"/>
                <a:t> </a:t>
              </a:r>
              <a:r>
                <a:rPr lang="he-IL" sz="2400" b="1" dirty="0"/>
                <a:t> </a:t>
              </a:r>
              <a:r>
                <a:rPr lang="en-US" sz="2400" b="1" dirty="0"/>
                <a:t> H</a:t>
              </a:r>
              <a:r>
                <a:rPr lang="en-US" sz="2400" b="1" baseline="-25000" dirty="0"/>
                <a:t>3</a:t>
              </a:r>
              <a:r>
                <a:rPr lang="en-US" sz="2400" b="1" dirty="0"/>
                <a:t>O</a:t>
              </a:r>
              <a:r>
                <a:rPr lang="en-US" sz="2400" b="1" baseline="30000" dirty="0"/>
                <a:t>+</a:t>
              </a:r>
              <a:r>
                <a:rPr lang="en-US" sz="2400" b="1" baseline="-25000" dirty="0"/>
                <a:t>(</a:t>
              </a:r>
              <a:r>
                <a:rPr lang="en-US" sz="2400" b="1" baseline="-25000" dirty="0" err="1"/>
                <a:t>aq</a:t>
              </a:r>
              <a:r>
                <a:rPr lang="en-US" sz="2400" b="1" baseline="-25000" dirty="0"/>
                <a:t>)</a:t>
              </a:r>
              <a:r>
                <a:rPr lang="he-IL" sz="2400" b="1" baseline="-25000" dirty="0"/>
                <a:t> </a:t>
              </a:r>
              <a:r>
                <a:rPr lang="he-IL" sz="2400" b="1" dirty="0"/>
                <a:t>בתמיסה יהיה שווה ל- </a:t>
              </a:r>
              <a:r>
                <a:rPr lang="en-US" sz="2400" b="1" dirty="0"/>
                <a:t>K</a:t>
              </a:r>
              <a:r>
                <a:rPr lang="en-US" sz="2400" b="1" baseline="-25000" dirty="0"/>
                <a:t>a</a:t>
              </a:r>
              <a:r>
                <a:rPr lang="he-IL" sz="2400" b="1" dirty="0"/>
                <a:t>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b="1" dirty="0"/>
                <a:t>K</a:t>
              </a:r>
              <a:r>
                <a:rPr lang="en-US" sz="2400" b="1" baseline="-25000" dirty="0"/>
                <a:t>a  </a:t>
              </a:r>
              <a:r>
                <a:rPr lang="en-US" sz="2400" b="1" dirty="0"/>
                <a:t>=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[H</a:t>
              </a:r>
              <a:r>
                <a:rPr lang="en-US" sz="2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US" sz="24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sz="2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sz="2400" baseline="-25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aq</a:t>
              </a:r>
              <a:r>
                <a:rPr lang="en-US" sz="2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r>
                <a:rPr lang="en-US" sz="24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]</a:t>
              </a:r>
              <a:r>
                <a:rPr lang="he-IL" sz="2400" b="1" dirty="0">
                  <a:solidFill>
                    <a:srgbClr val="000099"/>
                  </a:solidFill>
                </a:rPr>
                <a:t> </a:t>
              </a:r>
              <a:r>
                <a:rPr lang="en-US" sz="2400" dirty="0"/>
                <a:t>-log K</a:t>
              </a:r>
              <a:r>
                <a:rPr lang="en-US" sz="2400" baseline="-25000" dirty="0"/>
                <a:t>a </a:t>
              </a:r>
              <a:r>
                <a:rPr lang="en-US" sz="2400" dirty="0"/>
                <a:t>=</a:t>
              </a:r>
              <a:r>
                <a:rPr lang="en-US" sz="2400" baseline="-25000" dirty="0"/>
                <a:t> </a:t>
              </a:r>
              <a:r>
                <a:rPr lang="en-US" sz="2400" dirty="0"/>
                <a:t>-log 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[H</a:t>
              </a:r>
              <a:r>
                <a:rPr lang="en-US" sz="2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US" sz="2400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sz="2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sz="2400" baseline="-25000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aq</a:t>
              </a:r>
              <a:r>
                <a:rPr lang="en-US" sz="2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r>
                <a:rPr lang="en-US" sz="2400" dirty="0"/>
                <a:t> 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]                  </a:t>
              </a:r>
              <a:endParaRPr lang="en-US" sz="2400" dirty="0"/>
            </a:p>
            <a:p>
              <a:pPr>
                <a:lnSpc>
                  <a:spcPct val="150000"/>
                </a:lnSpc>
                <a:defRPr/>
              </a:pPr>
              <a:r>
                <a:rPr lang="he-IL" sz="2400" b="1" dirty="0">
                  <a:solidFill>
                    <a:srgbClr val="FF0000"/>
                  </a:solidFill>
                </a:rPr>
                <a:t>                                                                                וה- </a:t>
              </a:r>
              <a:r>
                <a:rPr lang="en-US" sz="2400" b="1" dirty="0">
                  <a:solidFill>
                    <a:srgbClr val="FF0000"/>
                  </a:solidFill>
                </a:rPr>
                <a:t>pH</a:t>
              </a:r>
              <a:r>
                <a:rPr lang="he-IL" sz="2400" b="1" dirty="0">
                  <a:solidFill>
                    <a:srgbClr val="FF0000"/>
                  </a:solidFill>
                </a:rPr>
                <a:t> בתמיסה יהיה שווה ל- </a:t>
              </a:r>
              <a:r>
                <a:rPr lang="en-US" sz="2400" b="1" dirty="0" err="1">
                  <a:solidFill>
                    <a:srgbClr val="FF0000"/>
                  </a:solidFill>
                </a:rPr>
                <a:t>pK</a:t>
              </a:r>
              <a:r>
                <a:rPr lang="en-US" sz="2400" b="1" baseline="-25000" dirty="0" err="1">
                  <a:solidFill>
                    <a:srgbClr val="FF0000"/>
                  </a:solidFill>
                </a:rPr>
                <a:t>a</a:t>
              </a:r>
              <a:endParaRPr lang="he-IL" sz="2400" b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en-US" sz="2400" b="1" dirty="0">
                  <a:solidFill>
                    <a:srgbClr val="C00000"/>
                  </a:solidFill>
                </a:rPr>
                <a:t>pH= 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pK</a:t>
              </a:r>
              <a:r>
                <a:rPr lang="en-US" altLang="en-US" sz="2400" b="1" baseline="-25000" dirty="0" err="1">
                  <a:solidFill>
                    <a:srgbClr val="C00000"/>
                  </a:solidFill>
                </a:rPr>
                <a:t>a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 </a:t>
              </a:r>
              <a:r>
                <a:rPr lang="en-US" sz="2400" dirty="0">
                  <a:solidFill>
                    <a:srgbClr val="C00000"/>
                  </a:solidFill>
                </a:rPr>
                <a:t>                                                                                                                    </a:t>
              </a:r>
              <a:endParaRPr lang="he-IL" b="1" dirty="0">
                <a:solidFill>
                  <a:srgbClr val="C00000"/>
                </a:solidFill>
              </a:endParaRPr>
            </a:p>
          </p:txBody>
        </p:sp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5560E419-21A1-4F73-B57B-9A7407305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0746" y="3607087"/>
              <a:ext cx="3946521" cy="831842"/>
              <a:chOff x="-407" y="609"/>
              <a:chExt cx="2393" cy="437"/>
            </a:xfrm>
          </p:grpSpPr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A2B56814-810C-4A06-AE41-35AEB958EA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15" y="609"/>
                <a:ext cx="230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aseline="-250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  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[H</a:t>
                </a:r>
                <a:r>
                  <a:rPr lang="en-US" sz="24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</a:t>
                </a:r>
                <a:r>
                  <a:rPr lang="en-US" sz="24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r>
                  <a:rPr lang="en-US" sz="24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aq</a:t>
                </a:r>
                <a:r>
                  <a:rPr lang="en-US" sz="24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  <a:r>
                  <a:rPr lang="en-US" sz="24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] [RCOO</a:t>
                </a:r>
                <a:r>
                  <a:rPr lang="en-US" sz="2400" b="1" baseline="30000" dirty="0"/>
                  <a:t>-</a:t>
                </a:r>
                <a:r>
                  <a:rPr lang="en-US" sz="24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aq</a:t>
                </a:r>
                <a:r>
                  <a:rPr lang="en-US" sz="24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] [RCOOH</a:t>
                </a:r>
                <a:r>
                  <a:rPr lang="en-US" sz="24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aq</a:t>
                </a:r>
                <a:r>
                  <a:rPr lang="en-US" sz="24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]           </a:t>
                </a:r>
              </a:p>
            </p:txBody>
          </p:sp>
          <p:sp>
            <p:nvSpPr>
              <p:cNvPr id="26" name="Text Box 14">
                <a:extLst>
                  <a:ext uri="{FF2B5EF4-FFF2-40B4-BE49-F238E27FC236}">
                    <a16:creationId xmlns:a16="http://schemas.microsoft.com/office/drawing/2014/main" id="{2F0F0473-6007-4AE8-B82E-5B7D05B3C9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07" y="701"/>
                <a:ext cx="353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  <a:defRPr/>
                </a:pPr>
                <a:r>
                  <a:rPr lang="en-US" sz="24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K</a:t>
                </a:r>
                <a:r>
                  <a:rPr lang="en-US" sz="2400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en-US" sz="24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7" name="Text Box 15">
                <a:extLst>
                  <a:ext uri="{FF2B5EF4-FFF2-40B4-BE49-F238E27FC236}">
                    <a16:creationId xmlns:a16="http://schemas.microsoft.com/office/drawing/2014/main" id="{3E416BB6-1392-4A36-9B3C-1CE6DD2F6A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07" y="734"/>
                <a:ext cx="52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ct val="50000"/>
                  </a:spcBef>
                  <a:defRPr/>
                </a:pPr>
                <a:r>
                  <a:rPr 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:endParaRPr lang="en-US" sz="2000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ED3DCC20-08D3-4DCC-A5E1-77927C748C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2266" y="3606591"/>
              <a:ext cx="1047727" cy="38407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3E795CF2-57B4-4C6B-9016-A6F0AE1C1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1588" y="4161596"/>
              <a:ext cx="1244542" cy="155893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212E519B-1A39-4B77-8C69-07FE778F9142}"/>
                </a:ext>
              </a:extLst>
            </p:cNvPr>
            <p:cNvCxnSpPr>
              <a:cxnSpLocks/>
            </p:cNvCxnSpPr>
            <p:nvPr/>
          </p:nvCxnSpPr>
          <p:spPr>
            <a:xfrm>
              <a:off x="2523392" y="4014264"/>
              <a:ext cx="2617128" cy="303225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6EB23FA3-7EA6-4CAC-8527-F7576393D107}"/>
              </a:ext>
            </a:extLst>
          </p:cNvPr>
          <p:cNvCxnSpPr>
            <a:endCxn id="25" idx="3"/>
          </p:cNvCxnSpPr>
          <p:nvPr/>
        </p:nvCxnSpPr>
        <p:spPr>
          <a:xfrm flipV="1">
            <a:off x="1830612" y="3502192"/>
            <a:ext cx="3075905" cy="12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70B8501A-6133-4C30-8779-17BC0E369616}"/>
              </a:ext>
            </a:extLst>
          </p:cNvPr>
          <p:cNvCxnSpPr/>
          <p:nvPr/>
        </p:nvCxnSpPr>
        <p:spPr>
          <a:xfrm flipV="1">
            <a:off x="3255149" y="3109267"/>
            <a:ext cx="1125415" cy="4159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BC139BA2-08E4-48FC-9627-E141F9E930FB}"/>
              </a:ext>
            </a:extLst>
          </p:cNvPr>
          <p:cNvCxnSpPr/>
          <p:nvPr/>
        </p:nvCxnSpPr>
        <p:spPr>
          <a:xfrm flipV="1">
            <a:off x="2408982" y="3588712"/>
            <a:ext cx="1125415" cy="4159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26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/>
              <a:t>ביוכימיה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82754" y="538962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sz="2400" dirty="0"/>
              <a:t>אלפא חומצות אמיניות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2899DEA-2395-4777-BDFA-A0D1F4245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6861" y="875448"/>
            <a:ext cx="11161453" cy="39942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-</a:t>
            </a:r>
            <a:r>
              <a:rPr lang="en-US" altLang="en-US" dirty="0" err="1">
                <a:solidFill>
                  <a:schemeClr val="tx1"/>
                </a:solidFill>
              </a:rPr>
              <a:t>pk</a:t>
            </a:r>
            <a:r>
              <a:rPr lang="en-US" altLang="en-US" baseline="-25000" dirty="0" err="1">
                <a:solidFill>
                  <a:schemeClr val="tx1"/>
                </a:solidFill>
              </a:rPr>
              <a:t>a</a:t>
            </a:r>
            <a:r>
              <a:rPr lang="he-IL" altLang="en-US" dirty="0">
                <a:solidFill>
                  <a:schemeClr val="tx1"/>
                </a:solidFill>
              </a:rPr>
              <a:t> מציין </a:t>
            </a:r>
            <a:r>
              <a:rPr lang="en-US" altLang="en-US" dirty="0">
                <a:solidFill>
                  <a:schemeClr val="tx1"/>
                </a:solidFill>
              </a:rPr>
              <a:t>pH</a:t>
            </a:r>
            <a:r>
              <a:rPr lang="he-IL" altLang="en-US" dirty="0">
                <a:solidFill>
                  <a:schemeClr val="tx1"/>
                </a:solidFill>
              </a:rPr>
              <a:t> בו מחצית מחלקיקי החומצה מסרה פרוטון ומחצית לא מסרה.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e-IL" b="1" dirty="0"/>
              <a:t>ככל שערכו של </a:t>
            </a:r>
            <a:r>
              <a:rPr lang="en-US" b="1" dirty="0" err="1"/>
              <a:t>pk</a:t>
            </a:r>
            <a:r>
              <a:rPr lang="en-US" b="1" baseline="-25000" dirty="0" err="1"/>
              <a:t>a</a:t>
            </a:r>
            <a:r>
              <a:rPr lang="he-IL" b="1" baseline="-25000" dirty="0"/>
              <a:t> </a:t>
            </a:r>
            <a:r>
              <a:rPr lang="he-IL" b="1" dirty="0"/>
              <a:t>גבוה יותר חומצה חלשה יותר.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he-IL" sz="300" b="1" dirty="0"/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CC0000"/>
                </a:solidFill>
              </a:rPr>
              <a:t>pk</a:t>
            </a:r>
            <a:r>
              <a:rPr lang="en-US" b="1" baseline="-25000" dirty="0">
                <a:solidFill>
                  <a:srgbClr val="CC0000"/>
                </a:solidFill>
              </a:rPr>
              <a:t>a1</a:t>
            </a:r>
            <a:r>
              <a:rPr lang="he-IL" b="1" dirty="0">
                <a:solidFill>
                  <a:srgbClr val="CC0000"/>
                </a:solidFill>
              </a:rPr>
              <a:t> </a:t>
            </a:r>
            <a:r>
              <a:rPr lang="he-IL" b="1" dirty="0">
                <a:solidFill>
                  <a:schemeClr val="tx1"/>
                </a:solidFill>
              </a:rPr>
              <a:t>מתייחס לקבוצה </a:t>
            </a:r>
            <a:r>
              <a:rPr lang="en-US" sz="2800" b="1" dirty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he-IL" b="1" dirty="0">
                <a:solidFill>
                  <a:schemeClr val="tx1"/>
                </a:solidFill>
              </a:rPr>
              <a:t> - קרבוקסילית של חומצת אמינו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(~2) </a:t>
            </a:r>
            <a:r>
              <a:rPr lang="he-IL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009900"/>
                </a:solidFill>
              </a:rPr>
              <a:t>pk</a:t>
            </a:r>
            <a:r>
              <a:rPr lang="en-US" b="1" baseline="-25000" dirty="0">
                <a:solidFill>
                  <a:srgbClr val="009900"/>
                </a:solidFill>
              </a:rPr>
              <a:t>a2</a:t>
            </a:r>
            <a:r>
              <a:rPr lang="he-IL" b="1" dirty="0"/>
              <a:t> </a:t>
            </a:r>
            <a:r>
              <a:rPr lang="he-IL" b="1" dirty="0">
                <a:solidFill>
                  <a:schemeClr val="tx1"/>
                </a:solidFill>
              </a:rPr>
              <a:t>מתייחס לקבוצה </a:t>
            </a:r>
            <a:r>
              <a:rPr lang="en-US" sz="2800" b="1" dirty="0">
                <a:solidFill>
                  <a:schemeClr val="tx1"/>
                </a:solidFill>
                <a:sym typeface="Symbol" pitchFamily="18" charset="2"/>
              </a:rPr>
              <a:t></a:t>
            </a:r>
            <a:r>
              <a:rPr lang="he-IL" b="1" dirty="0">
                <a:solidFill>
                  <a:schemeClr val="tx1"/>
                </a:solidFill>
              </a:rPr>
              <a:t> - אמינית של חומצת אמינו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(~9) </a:t>
            </a:r>
            <a:r>
              <a:rPr lang="he-IL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003399"/>
                </a:solidFill>
              </a:rPr>
              <a:t>pk</a:t>
            </a:r>
            <a:r>
              <a:rPr lang="en-US" b="1" baseline="-25000" dirty="0">
                <a:solidFill>
                  <a:srgbClr val="003399"/>
                </a:solidFill>
              </a:rPr>
              <a:t>a3</a:t>
            </a:r>
            <a:r>
              <a:rPr lang="he-IL" b="1" dirty="0"/>
              <a:t> </a:t>
            </a:r>
            <a:r>
              <a:rPr lang="he-IL" b="1" dirty="0">
                <a:solidFill>
                  <a:schemeClr val="tx1"/>
                </a:solidFill>
              </a:rPr>
              <a:t>מתייחס לקבוצה הצדדית בתוך </a:t>
            </a:r>
            <a:r>
              <a:rPr lang="en-US" b="1" dirty="0">
                <a:solidFill>
                  <a:schemeClr val="tx1"/>
                </a:solidFill>
              </a:rPr>
              <a:t>R</a:t>
            </a:r>
            <a:r>
              <a:rPr lang="he-IL" b="1" dirty="0">
                <a:solidFill>
                  <a:schemeClr val="tx1"/>
                </a:solidFill>
              </a:rPr>
              <a:t> של חומצת אמינו.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he-IL" sz="3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</a:rPr>
              <a:t>pk</a:t>
            </a:r>
            <a:r>
              <a:rPr lang="en-US" b="1" baseline="-25000" dirty="0" err="1">
                <a:solidFill>
                  <a:schemeClr val="tx1"/>
                </a:solidFill>
              </a:rPr>
              <a:t>a</a:t>
            </a:r>
            <a:r>
              <a:rPr lang="en-US" b="1" baseline="-25000" dirty="0">
                <a:solidFill>
                  <a:schemeClr val="tx1"/>
                </a:solidFill>
              </a:rPr>
              <a:t> </a:t>
            </a:r>
            <a:r>
              <a:rPr lang="he-IL" b="1" baseline="-25000" dirty="0">
                <a:solidFill>
                  <a:schemeClr val="tx1"/>
                </a:solidFill>
              </a:rPr>
              <a:t>  </a:t>
            </a:r>
            <a:r>
              <a:rPr lang="he-IL" b="1" dirty="0">
                <a:solidFill>
                  <a:schemeClr val="tx1"/>
                </a:solidFill>
              </a:rPr>
              <a:t>תלוי בסוג הקבוצה הפונקציונאלית ובאופי הקבוצה הצדדית של חומצות אמינו.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he-IL" b="1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210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211" y="565354"/>
            <a:ext cx="4654998" cy="605685"/>
          </a:xfrm>
        </p:spPr>
        <p:txBody>
          <a:bodyPr/>
          <a:lstStyle/>
          <a:p>
            <a:r>
              <a:rPr lang="he-IL" sz="2800" dirty="0">
                <a:solidFill>
                  <a:srgbClr val="12B4BC"/>
                </a:solidFill>
              </a:rPr>
              <a:t>משמעות של </a:t>
            </a:r>
            <a:r>
              <a:rPr lang="en-US" sz="2800" dirty="0">
                <a:solidFill>
                  <a:srgbClr val="12B4BC"/>
                </a:solidFill>
              </a:rPr>
              <a:t> </a:t>
            </a:r>
            <a:r>
              <a:rPr lang="en-US" sz="2800" dirty="0" err="1">
                <a:solidFill>
                  <a:srgbClr val="12B4BC"/>
                </a:solidFill>
              </a:rPr>
              <a:t>pK</a:t>
            </a:r>
            <a:r>
              <a:rPr lang="en-US" sz="2800" baseline="-25000" dirty="0" err="1">
                <a:solidFill>
                  <a:srgbClr val="12B4BC"/>
                </a:solidFill>
              </a:rPr>
              <a:t>a</a:t>
            </a:r>
            <a:r>
              <a:rPr lang="he-IL" sz="2800" dirty="0">
                <a:solidFill>
                  <a:srgbClr val="12B4BC"/>
                </a:solidFill>
              </a:rPr>
              <a:t>והשימוש בו</a:t>
            </a:r>
          </a:p>
        </p:txBody>
      </p:sp>
      <p:graphicFrame>
        <p:nvGraphicFramePr>
          <p:cNvPr id="2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17186"/>
              </p:ext>
            </p:extLst>
          </p:nvPr>
        </p:nvGraphicFramePr>
        <p:xfrm>
          <a:off x="580382" y="2109832"/>
          <a:ext cx="7411916" cy="357418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76440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3315369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620107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</a:tblGrid>
              <a:tr h="861466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pH</a:t>
                      </a:r>
                      <a:endParaRPr lang="he-IL" sz="2000" b="1" dirty="0">
                        <a:solidFill>
                          <a:schemeClr val="bg1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000" b="1" dirty="0">
                          <a:solidFill>
                            <a:schemeClr val="bg1"/>
                          </a:solidFill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ריכוז היחסי של החלקיקים בתמיסה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הסבר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4696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pH=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pK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he-IL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[RCOOH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aq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]   = [RCOO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aq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ריכוז יוני  </a:t>
                      </a:r>
                      <a:r>
                        <a:rPr lang="en-US" sz="20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US" sz="2000" b="1" baseline="-25000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2000" b="1" kern="1200" baseline="30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he-IL" sz="2000" b="1" kern="1200" dirty="0">
                          <a:solidFill>
                            <a:srgbClr val="33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e-IL" sz="2000" b="1" kern="1200" dirty="0">
                          <a:solidFill>
                            <a:srgbClr val="12B4B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שווה</a:t>
                      </a:r>
                      <a:r>
                        <a:rPr lang="he-IL" sz="2000" b="1" kern="1200" dirty="0">
                          <a:solidFill>
                            <a:srgbClr val="33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ל-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</a:t>
                      </a:r>
                      <a:endParaRPr lang="he-IL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73384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pH&lt;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pK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he-IL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[RCOOH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aq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]   &gt; [RCOO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aq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ריכוז יוני  </a:t>
                      </a:r>
                      <a:r>
                        <a:rPr lang="en-US" sz="20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US" sz="2000" b="1" baseline="-25000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2000" b="1" baseline="30000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he-IL" sz="2000" b="1" baseline="-25000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e-IL" sz="2000" b="1" dirty="0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e-IL" sz="2000" b="1" dirty="0">
                          <a:solidFill>
                            <a:srgbClr val="12B4BC"/>
                          </a:solidFill>
                          <a:effectLst/>
                          <a:latin typeface="+mn-lt"/>
                        </a:rPr>
                        <a:t>גדול </a:t>
                      </a: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מ-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</a:t>
                      </a: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, מופר ש"מ ו</a:t>
                      </a:r>
                      <a:r>
                        <a:rPr lang="he-IL" sz="2000" b="1" dirty="0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מועדף התהליך </a:t>
                      </a:r>
                      <a:r>
                        <a:rPr lang="he-IL" sz="20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ההפוך</a:t>
                      </a:r>
                      <a:endParaRPr lang="he-IL" sz="2000" b="1" dirty="0">
                        <a:effectLst/>
                        <a:latin typeface="+mn-lt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73384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pH &gt;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pK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he-IL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[RCOOH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aq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]   &lt; [RCOO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aq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e-IL" sz="2000" b="1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ריכוז יוני  </a:t>
                      </a:r>
                      <a:r>
                        <a:rPr lang="en-US" sz="20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en-US" sz="2000" b="1" baseline="-25000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2000" b="1" baseline="30000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he-IL" sz="2000" b="1" baseline="-25000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solidFill>
                            <a:srgbClr val="12B4BC"/>
                          </a:solidFill>
                          <a:effectLst/>
                          <a:latin typeface="+mn-lt"/>
                        </a:rPr>
                        <a:t>קטן </a:t>
                      </a: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מ-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</a:t>
                      </a:r>
                      <a:r>
                        <a:rPr lang="he-IL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, מופר ש"מ  ומועדף התהליך </a:t>
                      </a:r>
                      <a:r>
                        <a:rPr lang="he-IL" sz="20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הישיר</a:t>
                      </a:r>
                      <a:endParaRPr lang="he-IL" sz="2000" b="1" dirty="0">
                        <a:effectLst/>
                        <a:latin typeface="+mn-lt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</a:tbl>
          </a:graphicData>
        </a:graphic>
      </p:graphicFrame>
      <p:sp>
        <p:nvSpPr>
          <p:cNvPr id="6" name="כותרת 7">
            <a:extLst>
              <a:ext uri="{FF2B5EF4-FFF2-40B4-BE49-F238E27FC236}">
                <a16:creationId xmlns:a16="http://schemas.microsoft.com/office/drawing/2014/main" id="{FAB5DD49-0F7B-4545-B217-4233ECE07A76}"/>
              </a:ext>
            </a:extLst>
          </p:cNvPr>
          <p:cNvSpPr txBox="1">
            <a:spLocks/>
          </p:cNvSpPr>
          <p:nvPr/>
        </p:nvSpPr>
        <p:spPr>
          <a:xfrm>
            <a:off x="477806" y="97283"/>
            <a:ext cx="9802368" cy="720000"/>
          </a:xfrm>
          <a:prstGeom prst="rect">
            <a:avLst/>
          </a:prstGeom>
          <a:noFill/>
        </p:spPr>
        <p:txBody>
          <a:bodyPr vert="horz" lIns="0" tIns="0" rIns="0" bIns="0" rtlCol="1" anchor="ctr">
            <a:norm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ביוכימיה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D927D312-B085-459C-ABE2-BF1281CD46E5}"/>
              </a:ext>
            </a:extLst>
          </p:cNvPr>
          <p:cNvGrpSpPr/>
          <p:nvPr/>
        </p:nvGrpSpPr>
        <p:grpSpPr>
          <a:xfrm>
            <a:off x="1691430" y="997021"/>
            <a:ext cx="4682290" cy="966198"/>
            <a:chOff x="697899" y="1076684"/>
            <a:chExt cx="4682290" cy="966198"/>
          </a:xfrm>
        </p:grpSpPr>
        <p:grpSp>
          <p:nvGrpSpPr>
            <p:cNvPr id="8" name="Group 29">
              <a:extLst>
                <a:ext uri="{FF2B5EF4-FFF2-40B4-BE49-F238E27FC236}">
                  <a16:creationId xmlns:a16="http://schemas.microsoft.com/office/drawing/2014/main" id="{E78DC3EE-A2C3-464E-8AB6-856FC1D19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899" y="1076684"/>
              <a:ext cx="3743844" cy="966198"/>
              <a:chOff x="1479" y="3474"/>
              <a:chExt cx="2672" cy="709"/>
            </a:xfrm>
          </p:grpSpPr>
          <p:sp>
            <p:nvSpPr>
              <p:cNvPr id="9" name="Rectangle 22">
                <a:extLst>
                  <a:ext uri="{FF2B5EF4-FFF2-40B4-BE49-F238E27FC236}">
                    <a16:creationId xmlns:a16="http://schemas.microsoft.com/office/drawing/2014/main" id="{13934791-EE8D-4BC3-81AC-BDC724059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" y="3475"/>
                <a:ext cx="1300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he-IL" sz="2400" b="1" dirty="0">
                    <a:solidFill>
                      <a:srgbClr val="0033CC"/>
                    </a:solidFill>
                    <a:latin typeface="+mn-lt"/>
                  </a:rPr>
                  <a:t>[RCOO</a:t>
                </a:r>
                <a:r>
                  <a:rPr lang="en-US" altLang="he-IL" sz="2400" b="1" baseline="30000" dirty="0">
                    <a:solidFill>
                      <a:srgbClr val="0033CC"/>
                    </a:solidFill>
                    <a:latin typeface="+mn-lt"/>
                  </a:rPr>
                  <a:t>-</a:t>
                </a:r>
                <a:r>
                  <a:rPr lang="en-US" altLang="he-IL" sz="2400" b="1" dirty="0">
                    <a:latin typeface="+mn-lt"/>
                  </a:rPr>
                  <a:t> </a:t>
                </a:r>
                <a:r>
                  <a:rPr lang="en-US" altLang="he-IL" sz="2400" b="1" baseline="-25000" dirty="0">
                    <a:latin typeface="+mn-lt"/>
                  </a:rPr>
                  <a:t>(</a:t>
                </a:r>
                <a:r>
                  <a:rPr lang="en-US" altLang="he-IL" sz="2400" b="1" baseline="-25000" dirty="0" err="1">
                    <a:solidFill>
                      <a:srgbClr val="0033CC"/>
                    </a:solidFill>
                    <a:latin typeface="+mn-lt"/>
                  </a:rPr>
                  <a:t>aq</a:t>
                </a:r>
                <a:r>
                  <a:rPr lang="en-US" altLang="he-IL" sz="2400" b="1" baseline="-25000" dirty="0">
                    <a:solidFill>
                      <a:srgbClr val="0033CC"/>
                    </a:solidFill>
                    <a:latin typeface="+mn-lt"/>
                  </a:rPr>
                  <a:t>)</a:t>
                </a:r>
                <a:r>
                  <a:rPr lang="en-US" altLang="he-IL" sz="2400" b="1" dirty="0">
                    <a:solidFill>
                      <a:srgbClr val="0033CC"/>
                    </a:solidFill>
                    <a:latin typeface="+mn-lt"/>
                  </a:rPr>
                  <a:t>]</a:t>
                </a:r>
              </a:p>
            </p:txBody>
          </p:sp>
          <p:sp>
            <p:nvSpPr>
              <p:cNvPr id="10" name="Text Box 23">
                <a:extLst>
                  <a:ext uri="{FF2B5EF4-FFF2-40B4-BE49-F238E27FC236}">
                    <a16:creationId xmlns:a16="http://schemas.microsoft.com/office/drawing/2014/main" id="{E2D24220-FFA6-4F20-9DE9-05562B06F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0" y="3474"/>
                <a:ext cx="318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he-IL" sz="2400" b="1">
                    <a:solidFill>
                      <a:srgbClr val="0033CC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23C17E3C-5A2C-404E-BB82-1CEA43978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" y="3475"/>
                <a:ext cx="1348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he-IL" sz="2400" b="1" dirty="0">
                    <a:solidFill>
                      <a:srgbClr val="0033CC"/>
                    </a:solidFill>
                    <a:latin typeface="+mn-lt"/>
                  </a:rPr>
                  <a:t>[RCOOH</a:t>
                </a:r>
                <a:r>
                  <a:rPr lang="en-US" altLang="he-IL" sz="2400" b="1" baseline="-25000" dirty="0">
                    <a:solidFill>
                      <a:srgbClr val="0033CC"/>
                    </a:solidFill>
                    <a:latin typeface="+mn-lt"/>
                  </a:rPr>
                  <a:t>(</a:t>
                </a:r>
                <a:r>
                  <a:rPr lang="en-US" altLang="he-IL" sz="2400" b="1" baseline="-25000" dirty="0" err="1">
                    <a:solidFill>
                      <a:srgbClr val="0033CC"/>
                    </a:solidFill>
                    <a:latin typeface="+mn-lt"/>
                  </a:rPr>
                  <a:t>aq</a:t>
                </a:r>
                <a:r>
                  <a:rPr lang="en-US" altLang="he-IL" sz="2400" b="1" baseline="-25000" dirty="0">
                    <a:solidFill>
                      <a:srgbClr val="0033CC"/>
                    </a:solidFill>
                    <a:latin typeface="+mn-lt"/>
                  </a:rPr>
                  <a:t>)</a:t>
                </a:r>
                <a:r>
                  <a:rPr lang="en-US" altLang="he-IL" sz="2400" b="1" dirty="0">
                    <a:solidFill>
                      <a:srgbClr val="0033CC"/>
                    </a:solidFill>
                    <a:latin typeface="+mn-lt"/>
                  </a:rPr>
                  <a:t>]</a:t>
                </a:r>
              </a:p>
            </p:txBody>
          </p:sp>
          <p:sp>
            <p:nvSpPr>
              <p:cNvPr id="12" name="Rectangle 26">
                <a:extLst>
                  <a:ext uri="{FF2B5EF4-FFF2-40B4-BE49-F238E27FC236}">
                    <a16:creationId xmlns:a16="http://schemas.microsoft.com/office/drawing/2014/main" id="{7686FA25-3697-4033-9785-89E0A3415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" y="3838"/>
                <a:ext cx="430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he-IL" sz="2400" b="1">
                    <a:solidFill>
                      <a:srgbClr val="0033CC"/>
                    </a:solidFill>
                    <a:latin typeface="+mn-lt"/>
                  </a:rPr>
                  <a:t>pH</a:t>
                </a:r>
              </a:p>
            </p:txBody>
          </p:sp>
          <p:sp>
            <p:nvSpPr>
              <p:cNvPr id="13" name="Text Box 27">
                <a:extLst>
                  <a:ext uri="{FF2B5EF4-FFF2-40B4-BE49-F238E27FC236}">
                    <a16:creationId xmlns:a16="http://schemas.microsoft.com/office/drawing/2014/main" id="{822D42BA-ED78-4D94-967E-9ACF107EC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3838"/>
                <a:ext cx="318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he-IL" sz="2400" b="1">
                    <a:solidFill>
                      <a:srgbClr val="0033CC"/>
                    </a:solidFill>
                    <a:latin typeface="+mn-lt"/>
                  </a:rPr>
                  <a:t>=</a:t>
                </a:r>
              </a:p>
            </p:txBody>
          </p:sp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06E84E7F-7226-4194-9046-D063C35A6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9" y="3844"/>
                <a:ext cx="532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he-IL" sz="2400" b="1" dirty="0" err="1">
                    <a:solidFill>
                      <a:srgbClr val="0033CC"/>
                    </a:solidFill>
                    <a:latin typeface="+mn-lt"/>
                  </a:rPr>
                  <a:t>pKa</a:t>
                </a:r>
                <a:endParaRPr lang="en-US" altLang="he-IL" sz="2400" b="1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6CD4B9BE-647D-4D32-B05A-7FCAB50166B2}"/>
                </a:ext>
              </a:extLst>
            </p:cNvPr>
            <p:cNvSpPr txBox="1"/>
            <p:nvPr/>
          </p:nvSpPr>
          <p:spPr bwMode="auto">
            <a:xfrm>
              <a:off x="4313154" y="1077388"/>
              <a:ext cx="106703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כאשר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789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/>
              <a:t>ביוכימיה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anchor="ctr">
            <a:normAutofit lnSpcReduction="10000"/>
          </a:bodyPr>
          <a:lstStyle/>
          <a:p>
            <a:r>
              <a:rPr lang="he-IL" dirty="0"/>
              <a:t>חומצות אמיניות בעלת שתי קבוצות חומציות </a:t>
            </a:r>
            <a:r>
              <a:rPr lang="en-US" altLang="en-US" sz="3200" baseline="30000" dirty="0">
                <a:solidFill>
                  <a:srgbClr val="000099"/>
                </a:solidFill>
              </a:rPr>
              <a:t>+</a:t>
            </a:r>
            <a:r>
              <a:rPr lang="en-US" altLang="en-US" sz="3200" dirty="0">
                <a:solidFill>
                  <a:srgbClr val="000099"/>
                </a:solidFill>
              </a:rPr>
              <a:t>H</a:t>
            </a:r>
            <a:r>
              <a:rPr lang="en-US" altLang="en-US" sz="3200" baseline="-25000" dirty="0">
                <a:solidFill>
                  <a:srgbClr val="000099"/>
                </a:solidFill>
              </a:rPr>
              <a:t>3</a:t>
            </a:r>
            <a:r>
              <a:rPr lang="en-US" altLang="en-US" sz="3200" dirty="0">
                <a:solidFill>
                  <a:srgbClr val="000099"/>
                </a:solidFill>
              </a:rPr>
              <a:t>N-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he-IL" altLang="en-US" sz="3200" dirty="0">
                <a:solidFill>
                  <a:srgbClr val="000000"/>
                </a:solidFill>
              </a:rPr>
              <a:t>    </a:t>
            </a:r>
            <a:r>
              <a:rPr lang="he-IL" altLang="en-US" sz="3200" dirty="0">
                <a:solidFill>
                  <a:srgbClr val="C00000"/>
                </a:solidFill>
              </a:rPr>
              <a:t>ו-</a:t>
            </a:r>
            <a:r>
              <a:rPr lang="he-IL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>
                <a:solidFill>
                  <a:srgbClr val="C00000"/>
                </a:solidFill>
              </a:rPr>
              <a:t>-</a:t>
            </a:r>
            <a:r>
              <a:rPr lang="en-US" altLang="en-US" sz="3200" dirty="0">
                <a:solidFill>
                  <a:srgbClr val="A50021"/>
                </a:solidFill>
              </a:rPr>
              <a:t>COOH</a:t>
            </a:r>
            <a:endParaRPr lang="he-IL" dirty="0"/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87E3A7F-3EFF-4F85-B55F-A23DA11F5796}"/>
              </a:ext>
            </a:extLst>
          </p:cNvPr>
          <p:cNvGrpSpPr/>
          <p:nvPr/>
        </p:nvGrpSpPr>
        <p:grpSpPr>
          <a:xfrm>
            <a:off x="515273" y="1798925"/>
            <a:ext cx="9367280" cy="3237870"/>
            <a:chOff x="515273" y="1798925"/>
            <a:chExt cx="9367280" cy="3237870"/>
          </a:xfrm>
        </p:grpSpPr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ABC2D2FA-71A6-4FC6-86CB-452B7FE84E17}"/>
                </a:ext>
              </a:extLst>
            </p:cNvPr>
            <p:cNvGrpSpPr/>
            <p:nvPr/>
          </p:nvGrpSpPr>
          <p:grpSpPr>
            <a:xfrm>
              <a:off x="1024128" y="1798925"/>
              <a:ext cx="8858425" cy="3237870"/>
              <a:chOff x="-600156" y="1628775"/>
              <a:chExt cx="8858425" cy="3237870"/>
            </a:xfrm>
          </p:grpSpPr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768EF864-8193-431D-94C2-4874E78D1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1716" y="2681654"/>
                <a:ext cx="3786553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b="1" baseline="30000" dirty="0">
                    <a:solidFill>
                      <a:srgbClr val="000099"/>
                    </a:solidFill>
                    <a:latin typeface="+mn-lt"/>
                  </a:rPr>
                  <a:t>+</a:t>
                </a:r>
                <a:r>
                  <a:rPr lang="en-US" altLang="en-US" b="1" dirty="0">
                    <a:solidFill>
                      <a:srgbClr val="000099"/>
                    </a:solidFill>
                    <a:latin typeface="+mn-lt"/>
                  </a:rPr>
                  <a:t>H</a:t>
                </a:r>
                <a:r>
                  <a:rPr lang="en-US" altLang="en-US" b="1" baseline="-25000" dirty="0">
                    <a:solidFill>
                      <a:srgbClr val="000099"/>
                    </a:solidFill>
                    <a:latin typeface="+mn-lt"/>
                  </a:rPr>
                  <a:t>3</a:t>
                </a:r>
                <a:r>
                  <a:rPr lang="en-US" altLang="en-US" b="1" dirty="0">
                    <a:solidFill>
                      <a:srgbClr val="000099"/>
                    </a:solidFill>
                    <a:latin typeface="+mn-lt"/>
                  </a:rPr>
                  <a:t>N-</a:t>
                </a:r>
                <a:r>
                  <a:rPr lang="en-US" altLang="en-US" b="1" dirty="0">
                    <a:solidFill>
                      <a:srgbClr val="000000"/>
                    </a:solidFill>
                    <a:latin typeface="+mn-lt"/>
                  </a:rPr>
                  <a:t> CH</a:t>
                </a:r>
                <a:r>
                  <a:rPr lang="en-US" altLang="en-US" b="1" dirty="0">
                    <a:solidFill>
                      <a:srgbClr val="000099"/>
                    </a:solidFill>
                    <a:latin typeface="+mn-lt"/>
                  </a:rPr>
                  <a:t> –</a:t>
                </a:r>
                <a:r>
                  <a:rPr lang="en-US" altLang="en-US" b="1" dirty="0">
                    <a:solidFill>
                      <a:srgbClr val="A50021"/>
                    </a:solidFill>
                    <a:latin typeface="+mn-lt"/>
                  </a:rPr>
                  <a:t>COOH</a:t>
                </a:r>
              </a:p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4800" b="1" baseline="-25000" dirty="0">
                    <a:solidFill>
                      <a:srgbClr val="A50021"/>
                    </a:solidFill>
                    <a:latin typeface="+mn-lt"/>
                  </a:rPr>
                  <a:t>R </a:t>
                </a:r>
                <a:r>
                  <a:rPr lang="en-US" altLang="en-US" sz="4400" b="1" baseline="-25000" dirty="0">
                    <a:solidFill>
                      <a:srgbClr val="A50021"/>
                    </a:solidFill>
                    <a:latin typeface="+mn-lt"/>
                  </a:rPr>
                  <a:t>    </a:t>
                </a:r>
              </a:p>
            </p:txBody>
          </p:sp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id="{6DEFF775-E20B-4C92-8F17-24405D311E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00156" y="1628775"/>
                <a:ext cx="488482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rtl="1">
                  <a:spcBef>
                    <a:spcPct val="50000"/>
                  </a:spcBef>
                  <a:defRPr/>
                </a:pPr>
                <a:r>
                  <a:rPr lang="he-IL" sz="3200" b="1" dirty="0">
                    <a:solidFill>
                      <a:srgbClr val="000099"/>
                    </a:solidFill>
                  </a:rPr>
                  <a:t>איזו קבוצה תגיב ראשונה?</a:t>
                </a:r>
                <a:endParaRPr lang="he-IL" sz="3200" b="1" baseline="-250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8" name="Text Box 16">
                <a:extLst>
                  <a:ext uri="{FF2B5EF4-FFF2-40B4-BE49-F238E27FC236}">
                    <a16:creationId xmlns:a16="http://schemas.microsoft.com/office/drawing/2014/main" id="{8C09CF07-D473-48A8-9ACF-410FE5E1B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401" y="4343425"/>
                <a:ext cx="292417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spcBef>
                    <a:spcPct val="50000"/>
                  </a:spcBef>
                  <a:defRPr/>
                </a:pPr>
                <a:r>
                  <a:rPr lang="he-IL" sz="2800" b="1" dirty="0">
                    <a:solidFill>
                      <a:srgbClr val="C00000"/>
                    </a:solidFill>
                  </a:rPr>
                  <a:t>לפי ערכי ה- 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pK</a:t>
                </a:r>
                <a:r>
                  <a:rPr lang="en-US" sz="2800" b="1" baseline="-25000" dirty="0" err="1">
                    <a:solidFill>
                      <a:srgbClr val="C00000"/>
                    </a:solidFill>
                  </a:rPr>
                  <a:t>a</a:t>
                </a:r>
                <a:endParaRPr lang="he-IL" sz="2800" b="1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E42DF0E8-B363-4655-8024-6C5655A18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684" y="2297113"/>
                <a:ext cx="3240087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spcBef>
                    <a:spcPct val="50000"/>
                  </a:spcBef>
                  <a:defRPr/>
                </a:pPr>
                <a:r>
                  <a:rPr lang="he-IL" sz="2800" b="1" dirty="0">
                    <a:solidFill>
                      <a:srgbClr val="C00000"/>
                    </a:solidFill>
                  </a:rPr>
                  <a:t>החומצה החזקה יותר</a:t>
                </a:r>
                <a:endParaRPr lang="he-IL" sz="2800" b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C99D55B9-59BC-4326-88EA-56F3C6126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273" y="3743612"/>
              <a:ext cx="558231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he-IL" sz="3200" b="1" dirty="0">
                  <a:solidFill>
                    <a:srgbClr val="000099"/>
                  </a:solidFill>
                </a:rPr>
                <a:t>איך נדע איזו חומצה חזקה יותר?</a:t>
              </a:r>
            </a:p>
          </p:txBody>
        </p:sp>
        <p:cxnSp>
          <p:nvCxnSpPr>
            <p:cNvPr id="4" name="מחבר ישר 3">
              <a:extLst>
                <a:ext uri="{FF2B5EF4-FFF2-40B4-BE49-F238E27FC236}">
                  <a16:creationId xmlns:a16="http://schemas.microsoft.com/office/drawing/2014/main" id="{1BAA989C-D863-43BB-A0CC-94D4CC19291F}"/>
                </a:ext>
              </a:extLst>
            </p:cNvPr>
            <p:cNvCxnSpPr/>
            <p:nvPr/>
          </p:nvCxnSpPr>
          <p:spPr>
            <a:xfrm>
              <a:off x="7666892" y="3358662"/>
              <a:ext cx="0" cy="3849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80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/>
              <a:t>ביוכימיה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dirty="0"/>
              <a:t>דוגמה:  </a:t>
            </a:r>
            <a:r>
              <a:rPr lang="he-IL" dirty="0" err="1"/>
              <a:t>גליצין</a:t>
            </a:r>
            <a:r>
              <a:rPr lang="he-IL" dirty="0"/>
              <a:t> בעלת שתי קבוצות חומציות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D91D456-283B-4FF4-A202-940DC4E9E388}"/>
              </a:ext>
            </a:extLst>
          </p:cNvPr>
          <p:cNvGrpSpPr/>
          <p:nvPr/>
        </p:nvGrpSpPr>
        <p:grpSpPr>
          <a:xfrm>
            <a:off x="665187" y="1770350"/>
            <a:ext cx="8826747" cy="3266445"/>
            <a:chOff x="665187" y="1770350"/>
            <a:chExt cx="8826747" cy="3266445"/>
          </a:xfrm>
        </p:grpSpPr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ABC2D2FA-71A6-4FC6-86CB-452B7FE84E17}"/>
                </a:ext>
              </a:extLst>
            </p:cNvPr>
            <p:cNvGrpSpPr/>
            <p:nvPr/>
          </p:nvGrpSpPr>
          <p:grpSpPr>
            <a:xfrm>
              <a:off x="1521076" y="1770350"/>
              <a:ext cx="7970858" cy="3266445"/>
              <a:chOff x="-103208" y="1600200"/>
              <a:chExt cx="7970858" cy="3266445"/>
            </a:xfrm>
          </p:grpSpPr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E64B629E-8E79-4A84-9A13-858D4BF52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9500" y="2984500"/>
                <a:ext cx="27178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baseline="30000" dirty="0">
                    <a:solidFill>
                      <a:srgbClr val="000099"/>
                    </a:solidFill>
                  </a:rPr>
                  <a:t>+</a:t>
                </a:r>
                <a:r>
                  <a:rPr lang="en-US" altLang="en-US" sz="2400" b="1" dirty="0">
                    <a:solidFill>
                      <a:srgbClr val="000099"/>
                    </a:solidFill>
                  </a:rPr>
                  <a:t>H</a:t>
                </a:r>
                <a:r>
                  <a:rPr lang="en-US" altLang="en-US" sz="2400" b="1" baseline="-25000" dirty="0">
                    <a:solidFill>
                      <a:srgbClr val="000099"/>
                    </a:solidFill>
                  </a:rPr>
                  <a:t>3</a:t>
                </a:r>
                <a:r>
                  <a:rPr lang="en-US" altLang="en-US" sz="2400" b="1" dirty="0">
                    <a:solidFill>
                      <a:srgbClr val="000099"/>
                    </a:solidFill>
                  </a:rPr>
                  <a:t>N-</a:t>
                </a:r>
                <a:r>
                  <a:rPr lang="en-US" altLang="en-US" sz="2400" b="1" dirty="0">
                    <a:solidFill>
                      <a:srgbClr val="000000"/>
                    </a:solidFill>
                  </a:rPr>
                  <a:t>CH</a:t>
                </a:r>
                <a:r>
                  <a:rPr lang="en-US" altLang="en-US" sz="2400" b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400" b="1" dirty="0">
                    <a:solidFill>
                      <a:srgbClr val="000099"/>
                    </a:solidFill>
                  </a:rPr>
                  <a:t>-</a:t>
                </a:r>
                <a:r>
                  <a:rPr lang="en-US" altLang="en-US" sz="2400" b="1" dirty="0">
                    <a:solidFill>
                      <a:srgbClr val="A50021"/>
                    </a:solidFill>
                  </a:rPr>
                  <a:t>COO</a:t>
                </a:r>
                <a:r>
                  <a:rPr lang="en-US" altLang="en-US" sz="2400" b="1" baseline="30000" dirty="0">
                    <a:solidFill>
                      <a:srgbClr val="A50021"/>
                    </a:solidFill>
                  </a:rPr>
                  <a:t>-</a:t>
                </a:r>
                <a:endParaRPr lang="en-US" altLang="en-US" sz="2400" b="1" baseline="-25000" dirty="0">
                  <a:solidFill>
                    <a:srgbClr val="A50021"/>
                  </a:solidFill>
                </a:endParaRPr>
              </a:p>
            </p:txBody>
          </p:sp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768EF864-8193-431D-94C2-4874E78D1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9013" y="1600200"/>
                <a:ext cx="3048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baseline="30000" dirty="0">
                    <a:solidFill>
                      <a:srgbClr val="000099"/>
                    </a:solidFill>
                  </a:rPr>
                  <a:t>+</a:t>
                </a:r>
                <a:r>
                  <a:rPr lang="en-US" altLang="en-US" sz="2400" b="1" dirty="0">
                    <a:solidFill>
                      <a:srgbClr val="000099"/>
                    </a:solidFill>
                  </a:rPr>
                  <a:t>H</a:t>
                </a:r>
                <a:r>
                  <a:rPr lang="en-US" altLang="en-US" sz="2400" b="1" baseline="-25000" dirty="0">
                    <a:solidFill>
                      <a:srgbClr val="000099"/>
                    </a:solidFill>
                  </a:rPr>
                  <a:t>3</a:t>
                </a:r>
                <a:r>
                  <a:rPr lang="en-US" altLang="en-US" sz="2400" b="1" dirty="0">
                    <a:solidFill>
                      <a:srgbClr val="000099"/>
                    </a:solidFill>
                  </a:rPr>
                  <a:t>N-</a:t>
                </a:r>
                <a:r>
                  <a:rPr lang="en-US" altLang="en-US" sz="2400" b="1" dirty="0">
                    <a:solidFill>
                      <a:srgbClr val="000000"/>
                    </a:solidFill>
                  </a:rPr>
                  <a:t> CH</a:t>
                </a:r>
                <a:r>
                  <a:rPr lang="en-US" altLang="en-US" sz="2400" b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400" b="1" dirty="0">
                    <a:solidFill>
                      <a:srgbClr val="000099"/>
                    </a:solidFill>
                  </a:rPr>
                  <a:t> -</a:t>
                </a:r>
                <a:r>
                  <a:rPr lang="en-US" altLang="en-US" sz="2400" b="1" dirty="0">
                    <a:solidFill>
                      <a:srgbClr val="A50021"/>
                    </a:solidFill>
                  </a:rPr>
                  <a:t>COOH</a:t>
                </a:r>
                <a:endParaRPr lang="en-US" altLang="en-US" sz="2400" b="1" baseline="-25000" dirty="0">
                  <a:solidFill>
                    <a:srgbClr val="A50021"/>
                  </a:solidFill>
                </a:endParaRPr>
              </a:p>
            </p:txBody>
          </p:sp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39E2CCF6-1A33-4B02-84BE-549E126014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7400" y="4205288"/>
                <a:ext cx="29019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99"/>
                    </a:solidFill>
                  </a:rPr>
                  <a:t>H</a:t>
                </a:r>
                <a:r>
                  <a:rPr lang="en-US" altLang="en-US" sz="2400" b="1" baseline="-25000">
                    <a:solidFill>
                      <a:srgbClr val="000099"/>
                    </a:solidFill>
                  </a:rPr>
                  <a:t>2</a:t>
                </a:r>
                <a:r>
                  <a:rPr lang="en-US" altLang="en-US" sz="2400" b="1">
                    <a:solidFill>
                      <a:srgbClr val="000099"/>
                    </a:solidFill>
                  </a:rPr>
                  <a:t>N</a:t>
                </a:r>
                <a:r>
                  <a:rPr lang="en-US" altLang="en-US" sz="2400" b="1" baseline="-25000">
                    <a:solidFill>
                      <a:srgbClr val="000099"/>
                    </a:solidFill>
                  </a:rPr>
                  <a:t> </a:t>
                </a:r>
                <a:r>
                  <a:rPr lang="en-US" altLang="en-US" sz="2400" b="1">
                    <a:solidFill>
                      <a:srgbClr val="000099"/>
                    </a:solidFill>
                  </a:rPr>
                  <a:t>- </a:t>
                </a:r>
                <a:r>
                  <a:rPr lang="en-US" altLang="en-US" sz="2400" b="1">
                    <a:solidFill>
                      <a:srgbClr val="000000"/>
                    </a:solidFill>
                  </a:rPr>
                  <a:t>CH</a:t>
                </a:r>
                <a:r>
                  <a:rPr lang="en-US" altLang="en-US" sz="24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2400" b="1">
                    <a:solidFill>
                      <a:srgbClr val="000099"/>
                    </a:solidFill>
                  </a:rPr>
                  <a:t> -</a:t>
                </a:r>
                <a:r>
                  <a:rPr lang="en-US" altLang="en-US" sz="2400" b="1">
                    <a:solidFill>
                      <a:srgbClr val="A50021"/>
                    </a:solidFill>
                  </a:rPr>
                  <a:t>COO</a:t>
                </a:r>
                <a:r>
                  <a:rPr lang="en-US" altLang="en-US" sz="2400" b="1" baseline="30000">
                    <a:solidFill>
                      <a:srgbClr val="A50021"/>
                    </a:solidFill>
                  </a:rPr>
                  <a:t>-</a:t>
                </a:r>
                <a:endParaRPr lang="en-US" altLang="en-US" sz="2400" b="1" baseline="-25000">
                  <a:solidFill>
                    <a:srgbClr val="A50021"/>
                  </a:solidFill>
                </a:endParaRPr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D07FC3EC-A6D4-45DB-A25B-DE2181124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6200" y="2217738"/>
                <a:ext cx="0" cy="50006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" name="Line 6">
                <a:extLst>
                  <a:ext uri="{FF2B5EF4-FFF2-40B4-BE49-F238E27FC236}">
                    <a16:creationId xmlns:a16="http://schemas.microsoft.com/office/drawing/2014/main" id="{94FFB754-BBD9-411B-AE86-EAD6BF2FA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7150" y="3600450"/>
                <a:ext cx="0" cy="500063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98C65E91-4C45-440A-B1E4-0052E7495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8563" y="3582988"/>
                <a:ext cx="0" cy="500062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2D622763-3559-45CB-B207-8125EB3BB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0788" y="2190750"/>
                <a:ext cx="0" cy="500063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36BD6ECE-9A13-4896-878A-E91F63FB1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0350" y="3708400"/>
                <a:ext cx="12573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rtl="1">
                  <a:defRPr/>
                </a:pPr>
                <a:r>
                  <a:rPr lang="en-US" sz="2400">
                    <a:solidFill>
                      <a:srgbClr val="009900"/>
                    </a:solidFill>
                  </a:rPr>
                  <a:t>OH</a:t>
                </a:r>
                <a:r>
                  <a:rPr lang="en-US" sz="2400" baseline="30000">
                    <a:solidFill>
                      <a:srgbClr val="BBE0E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</a:t>
                </a:r>
                <a:r>
                  <a:rPr lang="en-US" sz="2400" baseline="-25000">
                    <a:solidFill>
                      <a:srgbClr val="009900"/>
                    </a:solidFill>
                  </a:rPr>
                  <a:t>(aq)</a:t>
                </a: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76D4ADB5-8ACF-45F7-939E-BD4780C13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3988" y="2266950"/>
                <a:ext cx="13350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rtl="1">
                  <a:defRPr/>
                </a:pPr>
                <a:r>
                  <a:rPr lang="en-US" sz="2400" dirty="0">
                    <a:solidFill>
                      <a:srgbClr val="009900"/>
                    </a:solidFill>
                  </a:rPr>
                  <a:t>OH</a:t>
                </a:r>
                <a:r>
                  <a:rPr lang="en-US" sz="2400" baseline="30000" dirty="0">
                    <a:solidFill>
                      <a:srgbClr val="BBE0E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</a:t>
                </a:r>
                <a:r>
                  <a:rPr lang="en-US" sz="2400" dirty="0">
                    <a:solidFill>
                      <a:srgbClr val="009900"/>
                    </a:solidFill>
                  </a:rPr>
                  <a:t> </a:t>
                </a:r>
                <a:r>
                  <a:rPr lang="en-US" sz="2400" baseline="-25000" dirty="0">
                    <a:solidFill>
                      <a:srgbClr val="009900"/>
                    </a:solidFill>
                  </a:rPr>
                  <a:t>(</a:t>
                </a:r>
                <a:r>
                  <a:rPr lang="en-US" sz="2400" baseline="-25000" dirty="0" err="1">
                    <a:solidFill>
                      <a:srgbClr val="009900"/>
                    </a:solidFill>
                  </a:rPr>
                  <a:t>aq</a:t>
                </a:r>
                <a:r>
                  <a:rPr lang="en-US" sz="2400" baseline="-25000" dirty="0">
                    <a:solidFill>
                      <a:srgbClr val="009900"/>
                    </a:solidFill>
                  </a:rPr>
                  <a:t>)</a:t>
                </a:r>
              </a:p>
            </p:txBody>
          </p:sp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id="{6DEFF775-E20B-4C92-8F17-24405D311E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03208" y="1628775"/>
                <a:ext cx="438787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rtl="1">
                  <a:spcBef>
                    <a:spcPct val="50000"/>
                  </a:spcBef>
                  <a:defRPr/>
                </a:pPr>
                <a:r>
                  <a:rPr lang="he-IL" sz="2800" dirty="0">
                    <a:solidFill>
                      <a:srgbClr val="000099"/>
                    </a:solidFill>
                  </a:rPr>
                  <a:t>איזו קבוצה תגיב ראשונה?</a:t>
                </a:r>
                <a:endParaRPr lang="he-IL" sz="2800" baseline="-250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8" name="Text Box 16">
                <a:extLst>
                  <a:ext uri="{FF2B5EF4-FFF2-40B4-BE49-F238E27FC236}">
                    <a16:creationId xmlns:a16="http://schemas.microsoft.com/office/drawing/2014/main" id="{8C09CF07-D473-48A8-9ACF-410FE5E1BC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401" y="4343425"/>
                <a:ext cx="292417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spcBef>
                    <a:spcPct val="50000"/>
                  </a:spcBef>
                  <a:defRPr/>
                </a:pPr>
                <a:r>
                  <a:rPr lang="he-IL" sz="2800" b="1" dirty="0">
                    <a:solidFill>
                      <a:srgbClr val="C00000"/>
                    </a:solidFill>
                  </a:rPr>
                  <a:t>לפי ערכי ה- 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pK</a:t>
                </a:r>
                <a:r>
                  <a:rPr lang="en-US" sz="2800" b="1" baseline="-25000" dirty="0" err="1">
                    <a:solidFill>
                      <a:srgbClr val="C00000"/>
                    </a:solidFill>
                  </a:rPr>
                  <a:t>a</a:t>
                </a:r>
                <a:endParaRPr lang="he-IL" sz="2800" b="1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8748DC91-E4B4-4958-8C16-EDC454EDC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1040" y="2297113"/>
                <a:ext cx="128272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4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  <a:r>
                  <a:rPr lang="en-US" sz="2400" baseline="-250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sz="24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</a:t>
                </a:r>
                <a:r>
                  <a:rPr lang="en-US" sz="2400" baseline="300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r>
                  <a:rPr lang="en-US" sz="2400" baseline="-250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(aq)</a:t>
                </a:r>
                <a:endParaRPr lang="en-US" sz="2400"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1A893D0C-7F27-4624-B16D-21952904E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302" y="3657600"/>
                <a:ext cx="128272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4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  <a:r>
                  <a:rPr lang="en-US" sz="2400" baseline="-250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sz="24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</a:t>
                </a:r>
                <a:r>
                  <a:rPr lang="en-US" sz="2400" baseline="300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r>
                  <a:rPr lang="en-US" sz="2400" baseline="-25000">
                    <a:solidFill>
                      <a:srgbClr val="CC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(aq)</a:t>
                </a:r>
                <a:endParaRPr lang="en-US" sz="2400">
                  <a:solidFill>
                    <a:srgbClr val="CC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E42DF0E8-B363-4655-8024-6C5655A18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684" y="2297113"/>
                <a:ext cx="3240087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spcBef>
                    <a:spcPct val="50000"/>
                  </a:spcBef>
                  <a:defRPr/>
                </a:pPr>
                <a:r>
                  <a:rPr lang="he-IL" sz="2800" b="1" dirty="0">
                    <a:solidFill>
                      <a:srgbClr val="C00000"/>
                    </a:solidFill>
                  </a:rPr>
                  <a:t>החומצה החזקה יותר</a:t>
                </a:r>
                <a:endParaRPr lang="he-IL" sz="2800" b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C99D55B9-59BC-4326-88EA-56F3C6126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187" y="3743612"/>
              <a:ext cx="5243761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he-IL" sz="2800" dirty="0">
                  <a:solidFill>
                    <a:srgbClr val="000099"/>
                  </a:solidFill>
                </a:rPr>
                <a:t>איך נדע איזו חומצה חזקה יותר?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140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/>
              <a:t>ביוכימיה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611989" y="861902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sz="2400" dirty="0">
                <a:latin typeface="+mn-lt"/>
                <a:cs typeface="+mn-cs"/>
              </a:rPr>
              <a:t>חומצות אמיניות</a:t>
            </a:r>
            <a:r>
              <a:rPr lang="he-IL" altLang="en-US" sz="2400" dirty="0">
                <a:solidFill>
                  <a:srgbClr val="11A4AB"/>
                </a:solidFill>
                <a:latin typeface="+mn-lt"/>
                <a:cs typeface="+mn-cs"/>
              </a:rPr>
              <a:t> בעלות קבוצת צד </a:t>
            </a:r>
            <a:r>
              <a:rPr lang="he-IL" altLang="en-US" sz="2400" dirty="0">
                <a:solidFill>
                  <a:srgbClr val="C00000"/>
                </a:solidFill>
                <a:latin typeface="+mn-lt"/>
                <a:cs typeface="+mn-cs"/>
              </a:rPr>
              <a:t>לא</a:t>
            </a:r>
            <a:r>
              <a:rPr lang="he-IL" altLang="en-US" sz="2400" dirty="0">
                <a:solidFill>
                  <a:srgbClr val="11A4AB"/>
                </a:solidFill>
                <a:latin typeface="+mn-lt"/>
                <a:cs typeface="+mn-cs"/>
              </a:rPr>
              <a:t> טעונה ב-</a:t>
            </a:r>
            <a:r>
              <a:rPr lang="en-US" altLang="en-US" sz="2400" dirty="0">
                <a:solidFill>
                  <a:srgbClr val="11A4AB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11A4AB"/>
                </a:solidFill>
                <a:latin typeface="+mn-lt"/>
                <a:cs typeface="+mn-cs"/>
              </a:rPr>
              <a:t>pH</a:t>
            </a:r>
            <a:r>
              <a:rPr lang="he-IL" altLang="en-US" sz="2400" dirty="0">
                <a:solidFill>
                  <a:srgbClr val="11A4AB"/>
                </a:solidFill>
                <a:latin typeface="+mn-lt"/>
                <a:cs typeface="+mn-cs"/>
              </a:rPr>
              <a:t>ניטרלי</a:t>
            </a:r>
            <a:endParaRPr lang="he-IL" sz="2400" dirty="0">
              <a:latin typeface="+mn-lt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517525" y="1498112"/>
            <a:ext cx="11160125" cy="31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solidFill>
                  <a:srgbClr val="000099"/>
                </a:solidFill>
                <a:latin typeface="+mn-lt"/>
                <a:cs typeface="+mn-cs"/>
              </a:rPr>
              <a:t>+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+mn-cs"/>
              </a:rPr>
              <a:t>H</a:t>
            </a:r>
            <a:r>
              <a:rPr lang="en-US" altLang="en-US" sz="2400" b="1" baseline="-25000" dirty="0">
                <a:solidFill>
                  <a:srgbClr val="000099"/>
                </a:solidFill>
                <a:latin typeface="+mn-lt"/>
                <a:cs typeface="+mn-cs"/>
              </a:rPr>
              <a:t>3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+mn-cs"/>
              </a:rPr>
              <a:t>N-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  <a:cs typeface="+mn-cs"/>
              </a:rPr>
              <a:t> CH</a:t>
            </a:r>
            <a:r>
              <a:rPr lang="en-US" altLang="en-US" sz="2400" b="1" baseline="-25000" dirty="0">
                <a:solidFill>
                  <a:srgbClr val="000000"/>
                </a:solidFill>
                <a:latin typeface="+mn-lt"/>
                <a:cs typeface="+mn-cs"/>
              </a:rPr>
              <a:t>2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+mn-cs"/>
              </a:rPr>
              <a:t> –</a:t>
            </a:r>
            <a:r>
              <a:rPr lang="en-US" altLang="en-US" sz="2400" b="1" dirty="0">
                <a:solidFill>
                  <a:srgbClr val="A50021"/>
                </a:solidFill>
                <a:latin typeface="+mn-lt"/>
                <a:cs typeface="+mn-cs"/>
              </a:rPr>
              <a:t>COOH                                                      </a:t>
            </a:r>
            <a:endParaRPr lang="he-IL" altLang="en-US" sz="2400" b="1" dirty="0">
              <a:solidFill>
                <a:srgbClr val="A50021"/>
              </a:solidFill>
              <a:latin typeface="+mn-lt"/>
              <a:cs typeface="+mn-cs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e-IL" altLang="en-US" sz="2400" b="1" dirty="0">
                <a:latin typeface="+mn-lt"/>
                <a:cs typeface="+mn-cs"/>
              </a:rPr>
              <a:t>  2.34 =</a:t>
            </a:r>
            <a:r>
              <a:rPr lang="en-US" altLang="en-US" sz="2400" b="1" dirty="0">
                <a:latin typeface="+mn-lt"/>
                <a:cs typeface="+mn-cs"/>
              </a:rPr>
              <a:t>pk</a:t>
            </a:r>
            <a:r>
              <a:rPr lang="en-US" altLang="en-US" sz="2400" b="1" baseline="-25000" dirty="0">
                <a:latin typeface="+mn-lt"/>
                <a:cs typeface="+mn-cs"/>
              </a:rPr>
              <a:t>a1</a:t>
            </a:r>
            <a:r>
              <a:rPr lang="he-IL" altLang="en-US" sz="2400" b="1" baseline="-25000" dirty="0">
                <a:latin typeface="+mn-lt"/>
                <a:cs typeface="+mn-cs"/>
              </a:rPr>
              <a:t>     </a:t>
            </a:r>
            <a:r>
              <a:rPr lang="he-IL" altLang="en-US" sz="2400" b="1" dirty="0">
                <a:latin typeface="+mn-lt"/>
                <a:cs typeface="+mn-cs"/>
              </a:rPr>
              <a:t>שייך ל-</a:t>
            </a:r>
            <a:r>
              <a:rPr lang="en-US" sz="2400" b="1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en-US" sz="2800" b="1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he-IL" altLang="en-US" sz="2400" b="1" dirty="0">
                <a:latin typeface="+mn-lt"/>
                <a:cs typeface="+mn-cs"/>
              </a:rPr>
              <a:t> קרבוקסיל</a:t>
            </a:r>
            <a:r>
              <a:rPr lang="he-IL" altLang="en-US" sz="2400" b="1" baseline="-25000" dirty="0">
                <a:latin typeface="+mn-lt"/>
                <a:cs typeface="+mn-cs"/>
              </a:rPr>
              <a:t> </a:t>
            </a:r>
            <a:r>
              <a:rPr lang="he-IL" altLang="en-US" sz="2400" b="1" dirty="0">
                <a:latin typeface="+mn-lt"/>
                <a:cs typeface="+mn-cs"/>
              </a:rPr>
              <a:t>,</a:t>
            </a:r>
            <a:r>
              <a:rPr lang="he-IL" altLang="en-US" sz="2400" b="1" baseline="-25000" dirty="0">
                <a:latin typeface="+mn-lt"/>
                <a:cs typeface="+mn-cs"/>
              </a:rPr>
              <a:t> </a:t>
            </a:r>
            <a:r>
              <a:rPr lang="he-IL" altLang="en-US" sz="2400" b="1" dirty="0">
                <a:latin typeface="+mn-lt"/>
                <a:cs typeface="+mn-cs"/>
              </a:rPr>
              <a:t>9.6 =</a:t>
            </a:r>
            <a:r>
              <a:rPr lang="en-US" altLang="en-US" sz="2400" b="1" dirty="0">
                <a:latin typeface="+mn-lt"/>
                <a:cs typeface="+mn-cs"/>
              </a:rPr>
              <a:t>pk</a:t>
            </a:r>
            <a:r>
              <a:rPr lang="en-US" altLang="en-US" sz="2400" b="1" baseline="-25000" dirty="0">
                <a:latin typeface="+mn-lt"/>
                <a:cs typeface="+mn-cs"/>
              </a:rPr>
              <a:t>a2</a:t>
            </a:r>
            <a:r>
              <a:rPr lang="he-IL" altLang="en-US" sz="2400" b="1" baseline="-25000" dirty="0">
                <a:latin typeface="+mn-lt"/>
                <a:cs typeface="+mn-cs"/>
              </a:rPr>
              <a:t>    </a:t>
            </a:r>
            <a:r>
              <a:rPr lang="he-IL" altLang="en-US" sz="2400" b="1" dirty="0">
                <a:latin typeface="+mn-lt"/>
                <a:cs typeface="+mn-cs"/>
              </a:rPr>
              <a:t>שייך ל- </a:t>
            </a:r>
            <a:r>
              <a:rPr lang="en-US" altLang="en-US" sz="2400" b="1" dirty="0">
                <a:latin typeface="+mn-lt"/>
                <a:cs typeface="+mn-cs"/>
              </a:rPr>
              <a:t> </a:t>
            </a:r>
            <a:r>
              <a:rPr lang="en-US" sz="2800" b="1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en-US" sz="2400" b="1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he-IL" altLang="en-US" sz="2400" b="1" dirty="0">
                <a:latin typeface="+mn-lt"/>
                <a:cs typeface="+mn-cs"/>
              </a:rPr>
              <a:t>אמין</a:t>
            </a:r>
          </a:p>
          <a:p>
            <a:pPr>
              <a:lnSpc>
                <a:spcPct val="150000"/>
              </a:lnSpc>
              <a:defRPr/>
            </a:pPr>
            <a:r>
              <a:rPr lang="he-IL" sz="2400" b="1" dirty="0">
                <a:latin typeface="+mn-lt"/>
                <a:cs typeface="+mn-cs"/>
              </a:rPr>
              <a:t>ככל שחומצה </a:t>
            </a:r>
            <a:r>
              <a:rPr lang="he-IL" sz="2400" b="1" dirty="0">
                <a:solidFill>
                  <a:srgbClr val="C00000"/>
                </a:solidFill>
                <a:latin typeface="+mn-lt"/>
                <a:cs typeface="+mn-cs"/>
              </a:rPr>
              <a:t>חזקה</a:t>
            </a:r>
            <a:r>
              <a:rPr lang="he-IL" sz="2400" b="1" dirty="0">
                <a:latin typeface="+mn-lt"/>
                <a:cs typeface="+mn-cs"/>
              </a:rPr>
              <a:t> יותר </a:t>
            </a:r>
            <a:r>
              <a:rPr lang="en-US" sz="2400" b="1" dirty="0" err="1">
                <a:latin typeface="+mn-lt"/>
                <a:cs typeface="+mn-cs"/>
              </a:rPr>
              <a:t>pK</a:t>
            </a:r>
            <a:r>
              <a:rPr lang="en-US" sz="2400" b="1" baseline="-25000" dirty="0" err="1">
                <a:latin typeface="+mn-lt"/>
                <a:cs typeface="+mn-cs"/>
              </a:rPr>
              <a:t>a</a:t>
            </a:r>
            <a:r>
              <a:rPr lang="he-IL" sz="2400" b="1" baseline="-25000" dirty="0">
                <a:latin typeface="+mn-lt"/>
                <a:cs typeface="+mn-cs"/>
              </a:rPr>
              <a:t>   </a:t>
            </a:r>
            <a:r>
              <a:rPr lang="he-IL" sz="2400" b="1" dirty="0">
                <a:solidFill>
                  <a:srgbClr val="C00000"/>
                </a:solidFill>
                <a:latin typeface="+mn-lt"/>
                <a:cs typeface="+mn-cs"/>
              </a:rPr>
              <a:t>קטן</a:t>
            </a:r>
            <a:r>
              <a:rPr lang="he-IL" sz="2400" b="1" dirty="0">
                <a:latin typeface="+mn-lt"/>
                <a:cs typeface="+mn-cs"/>
              </a:rPr>
              <a:t> יותר (מוסרת בקלות רבה יותר את הפרוטון למים).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>
                <a:latin typeface="+mn-lt"/>
                <a:cs typeface="+mn-cs"/>
              </a:rPr>
              <a:t>pk</a:t>
            </a:r>
            <a:r>
              <a:rPr lang="en-US" altLang="en-US" sz="2400" b="1" baseline="-25000" dirty="0">
                <a:latin typeface="+mn-lt"/>
                <a:cs typeface="+mn-cs"/>
              </a:rPr>
              <a:t>a1</a:t>
            </a:r>
            <a:r>
              <a:rPr lang="he-IL" altLang="en-US" sz="2400" b="1" baseline="-25000" dirty="0">
                <a:latin typeface="+mn-lt"/>
                <a:cs typeface="+mn-cs"/>
              </a:rPr>
              <a:t>    </a:t>
            </a:r>
            <a:r>
              <a:rPr lang="he-IL" altLang="en-US" sz="2400" b="1" dirty="0">
                <a:latin typeface="+mn-lt"/>
                <a:cs typeface="+mn-cs"/>
              </a:rPr>
              <a:t>קטן יותר , לכן </a:t>
            </a:r>
            <a:r>
              <a:rPr lang="en-US" sz="2800" b="1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he-IL" sz="2400" b="1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he-IL" altLang="en-US" sz="2400" b="1" dirty="0">
                <a:latin typeface="+mn-lt"/>
                <a:cs typeface="+mn-cs"/>
              </a:rPr>
              <a:t> קרבוקסיל ימסור </a:t>
            </a:r>
            <a:r>
              <a:rPr lang="en-US" altLang="en-US" sz="2400" b="1" dirty="0">
                <a:latin typeface="+mn-lt"/>
                <a:cs typeface="+mn-cs"/>
              </a:rPr>
              <a:t>H</a:t>
            </a:r>
            <a:r>
              <a:rPr lang="en-US" altLang="en-US" sz="2400" b="1" baseline="30000" dirty="0">
                <a:latin typeface="+mn-lt"/>
                <a:cs typeface="+mn-cs"/>
              </a:rPr>
              <a:t>+</a:t>
            </a:r>
            <a:r>
              <a:rPr lang="he-IL" altLang="en-US" sz="2400" b="1" baseline="-25000" dirty="0">
                <a:latin typeface="+mn-lt"/>
                <a:cs typeface="+mn-cs"/>
              </a:rPr>
              <a:t>   </a:t>
            </a:r>
            <a:r>
              <a:rPr lang="he-IL" altLang="en-US" sz="2400" b="1" dirty="0">
                <a:latin typeface="+mn-lt"/>
                <a:cs typeface="+mn-cs"/>
              </a:rPr>
              <a:t>ב- </a:t>
            </a:r>
            <a:r>
              <a:rPr lang="en-US" altLang="en-US" sz="2400" b="1" dirty="0">
                <a:latin typeface="+mn-lt"/>
                <a:cs typeface="+mn-cs"/>
              </a:rPr>
              <a:t>pH</a:t>
            </a:r>
            <a:r>
              <a:rPr lang="he-IL" altLang="en-US" sz="2400" b="1" dirty="0">
                <a:latin typeface="+mn-lt"/>
                <a:cs typeface="+mn-cs"/>
              </a:rPr>
              <a:t> נמוך יותר, כלומר ראשון.</a:t>
            </a:r>
            <a:endParaRPr lang="he-IL" sz="2400" b="1" dirty="0">
              <a:latin typeface="+mn-lt"/>
              <a:cs typeface="+mn-cs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95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334798" y="1197571"/>
            <a:ext cx="8031962" cy="4611559"/>
          </a:xfrm>
        </p:spPr>
        <p:txBody>
          <a:bodyPr>
            <a:normAutofit/>
          </a:bodyPr>
          <a:lstStyle/>
          <a:p>
            <a:r>
              <a:rPr lang="he-IL" sz="3200" b="1" dirty="0">
                <a:sym typeface="Varela Round"/>
              </a:rPr>
              <a:t>מיון אלפא חומצות אמיניות</a:t>
            </a:r>
            <a:endParaRPr lang="he-IL" sz="3200" b="1" dirty="0"/>
          </a:p>
          <a:p>
            <a:r>
              <a:rPr lang="he-IL" sz="3200" b="1" dirty="0">
                <a:sym typeface="Varela Round"/>
              </a:rPr>
              <a:t>תגובות חומצה בסיס</a:t>
            </a:r>
          </a:p>
          <a:p>
            <a:r>
              <a:rPr lang="he-IL" sz="3200" b="1" dirty="0">
                <a:sym typeface="Varela Round"/>
              </a:rPr>
              <a:t> </a:t>
            </a:r>
            <a:r>
              <a:rPr lang="en-US" sz="3200" b="1" dirty="0" err="1">
                <a:sym typeface="Varela Round"/>
              </a:rPr>
              <a:t>pK</a:t>
            </a:r>
            <a:r>
              <a:rPr lang="en-US" sz="3200" b="1" baseline="-25000" dirty="0" err="1">
                <a:sym typeface="Varela Round"/>
              </a:rPr>
              <a:t>a</a:t>
            </a:r>
            <a:endParaRPr lang="he-IL" sz="3200" b="1" dirty="0">
              <a:sym typeface="Varela Round"/>
            </a:endParaRPr>
          </a:p>
          <a:p>
            <a:r>
              <a:rPr lang="he-IL" sz="3200" b="1" dirty="0">
                <a:sym typeface="Varela Round"/>
              </a:rPr>
              <a:t>מטען</a:t>
            </a:r>
            <a:r>
              <a:rPr lang="en-US" sz="3200" b="1" dirty="0">
                <a:sym typeface="Varela Round"/>
              </a:rPr>
              <a:t> </a:t>
            </a:r>
            <a:r>
              <a:rPr lang="he-IL" sz="3200" b="1" dirty="0">
                <a:sym typeface="Varela Round"/>
              </a:rPr>
              <a:t>החומצה</a:t>
            </a:r>
            <a:r>
              <a:rPr lang="en-US" sz="3200" b="1" dirty="0">
                <a:sym typeface="Varela Round"/>
              </a:rPr>
              <a:t> </a:t>
            </a:r>
            <a:r>
              <a:rPr lang="he-IL" sz="3200" b="1" dirty="0">
                <a:sym typeface="Varela Round"/>
              </a:rPr>
              <a:t> ב- </a:t>
            </a:r>
            <a:r>
              <a:rPr lang="en-US" sz="3200" b="1" dirty="0">
                <a:sym typeface="Varela Round"/>
              </a:rPr>
              <a:t>pH</a:t>
            </a:r>
            <a:r>
              <a:rPr lang="he-IL" sz="3200" b="1" dirty="0">
                <a:sym typeface="Varela Round"/>
              </a:rPr>
              <a:t> שונים</a:t>
            </a:r>
          </a:p>
          <a:p>
            <a:r>
              <a:rPr lang="en-US" sz="3200" b="1" dirty="0" err="1">
                <a:sym typeface="Varela Round"/>
              </a:rPr>
              <a:t>pI</a:t>
            </a:r>
            <a:endParaRPr lang="he-IL" sz="3200" b="1" dirty="0">
              <a:sym typeface="Varela Rou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F2DF51E-3070-42D0-8379-6681032E5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1938" y="1053001"/>
            <a:ext cx="9609993" cy="515797"/>
          </a:xfrm>
        </p:spPr>
        <p:txBody>
          <a:bodyPr/>
          <a:lstStyle/>
          <a:p>
            <a:pPr eaLnBrk="1" hangingPunct="1">
              <a:defRPr/>
            </a:pPr>
            <a:r>
              <a:rPr lang="he-IL" sz="2400" dirty="0">
                <a:solidFill>
                  <a:schemeClr val="tx1"/>
                </a:solidFill>
              </a:rPr>
              <a:t>מה קורה כאשר מעלים </a:t>
            </a:r>
            <a:r>
              <a:rPr lang="en-US" sz="2400" dirty="0">
                <a:solidFill>
                  <a:schemeClr val="tx1"/>
                </a:solidFill>
              </a:rPr>
              <a:t>pH</a:t>
            </a:r>
            <a:r>
              <a:rPr lang="he-IL" sz="2400" dirty="0">
                <a:solidFill>
                  <a:schemeClr val="tx1"/>
                </a:solidFill>
              </a:rPr>
              <a:t> בתמיסה מימית של חומצה אמינית בסביבה:</a:t>
            </a:r>
            <a:endParaRPr lang="ru-RU" sz="2400" strike="sngStrike" dirty="0">
              <a:solidFill>
                <a:schemeClr val="tx1"/>
              </a:solidFill>
            </a:endParaRPr>
          </a:p>
        </p:txBody>
      </p:sp>
      <p:sp>
        <p:nvSpPr>
          <p:cNvPr id="10" name="כותרת 7">
            <a:extLst>
              <a:ext uri="{FF2B5EF4-FFF2-40B4-BE49-F238E27FC236}">
                <a16:creationId xmlns:a16="http://schemas.microsoft.com/office/drawing/2014/main" id="{DD9D5F52-8A62-4C63-8BDB-4F5462D33914}"/>
              </a:ext>
            </a:extLst>
          </p:cNvPr>
          <p:cNvSpPr txBox="1">
            <a:spLocks/>
          </p:cNvSpPr>
          <p:nvPr/>
        </p:nvSpPr>
        <p:spPr>
          <a:xfrm>
            <a:off x="1024128" y="155448"/>
            <a:ext cx="9802368" cy="720000"/>
          </a:xfrm>
          <a:prstGeom prst="rect">
            <a:avLst/>
          </a:prstGeom>
        </p:spPr>
        <p:txBody>
          <a:bodyPr vert="horz" lIns="36000" tIns="0" rIns="36000" bIns="0" rtlCol="1" anchor="ctr">
            <a:normAutofit/>
          </a:bodyPr>
          <a:lstStyle>
            <a:lvl1pPr marL="0" indent="0" algn="ctr" defTabSz="914491" rtl="1" eaLnBrk="1" latinLnBrk="0" hangingPunct="1">
              <a:spcBef>
                <a:spcPct val="0"/>
              </a:spcBef>
              <a:buNone/>
              <a:tabLst>
                <a:tab pos="11659766" algn="l"/>
              </a:tabLst>
              <a:defRPr sz="44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/>
              <a:t>ביוכימיה</a:t>
            </a:r>
            <a:endParaRPr lang="he-IL" dirty="0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F9DA96F1-8F64-417C-A46A-467CA12751F8}"/>
              </a:ext>
            </a:extLst>
          </p:cNvPr>
          <p:cNvGrpSpPr/>
          <p:nvPr/>
        </p:nvGrpSpPr>
        <p:grpSpPr>
          <a:xfrm>
            <a:off x="467897" y="1949651"/>
            <a:ext cx="10940575" cy="3260669"/>
            <a:chOff x="467897" y="1949651"/>
            <a:chExt cx="10940575" cy="3260669"/>
          </a:xfrm>
        </p:grpSpPr>
        <p:sp>
          <p:nvSpPr>
            <p:cNvPr id="47" name="Text Box 5">
              <a:extLst>
                <a:ext uri="{FF2B5EF4-FFF2-40B4-BE49-F238E27FC236}">
                  <a16:creationId xmlns:a16="http://schemas.microsoft.com/office/drawing/2014/main" id="{1EEAD0AB-DCD2-4E00-A094-1DCEE85C1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528" y="1949651"/>
              <a:ext cx="10624944" cy="1169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he-IL" sz="2800" b="1" baseline="30000" dirty="0">
                  <a:latin typeface="+mn-lt"/>
                  <a:cs typeface="+mn-cs"/>
                </a:rPr>
                <a:t>+</a:t>
              </a:r>
              <a:r>
                <a:rPr lang="en-US" altLang="he-IL" sz="2800" b="1" dirty="0">
                  <a:latin typeface="+mn-lt"/>
                  <a:cs typeface="+mn-cs"/>
                </a:rPr>
                <a:t>H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3</a:t>
              </a:r>
              <a:r>
                <a:rPr lang="en-US" altLang="he-IL" sz="2800" b="1" dirty="0">
                  <a:latin typeface="+mn-lt"/>
                  <a:cs typeface="+mn-cs"/>
                </a:rPr>
                <a:t>N-CHR-COOH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(</a:t>
              </a:r>
              <a:r>
                <a:rPr lang="en-US" altLang="he-IL" sz="2800" b="1" baseline="-25000" dirty="0" err="1">
                  <a:latin typeface="+mn-lt"/>
                  <a:cs typeface="+mn-cs"/>
                </a:rPr>
                <a:t>aq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)</a:t>
              </a:r>
              <a:r>
                <a:rPr lang="en-US" altLang="he-IL" sz="2800" b="1" dirty="0">
                  <a:latin typeface="+mn-lt"/>
                  <a:cs typeface="+mn-cs"/>
                </a:rPr>
                <a:t>  + </a:t>
              </a:r>
              <a:r>
                <a:rPr lang="en-US" altLang="he-IL" sz="2800" b="1" dirty="0">
                  <a:latin typeface="+mn-lt"/>
                </a:rPr>
                <a:t>OH</a:t>
              </a:r>
              <a:r>
                <a:rPr lang="en-US" altLang="he-IL" sz="2800" b="1" baseline="30000" dirty="0">
                  <a:latin typeface="+mn-lt"/>
                </a:rPr>
                <a:t>- </a:t>
              </a:r>
              <a:r>
                <a:rPr lang="en-US" altLang="he-IL" sz="2800" b="1" baseline="-25000" dirty="0">
                  <a:latin typeface="+mn-lt"/>
                </a:rPr>
                <a:t>(</a:t>
              </a:r>
              <a:r>
                <a:rPr lang="en-US" altLang="he-IL" sz="2800" b="1" baseline="-25000" dirty="0" err="1">
                  <a:latin typeface="+mn-lt"/>
                </a:rPr>
                <a:t>aq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)          </a:t>
              </a:r>
              <a:r>
                <a:rPr lang="en-US" altLang="he-IL" sz="2800" b="1" baseline="30000" dirty="0">
                  <a:latin typeface="+mn-lt"/>
                  <a:cs typeface="+mn-cs"/>
                </a:rPr>
                <a:t>+</a:t>
              </a:r>
              <a:r>
                <a:rPr lang="en-US" altLang="he-IL" sz="2800" b="1" dirty="0">
                  <a:latin typeface="+mn-lt"/>
                  <a:cs typeface="+mn-cs"/>
                </a:rPr>
                <a:t>H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3</a:t>
              </a:r>
              <a:r>
                <a:rPr lang="en-US" altLang="he-IL" sz="2800" b="1" dirty="0">
                  <a:latin typeface="+mn-lt"/>
                  <a:cs typeface="+mn-cs"/>
                </a:rPr>
                <a:t>N -CHR-COO</a:t>
              </a:r>
              <a:r>
                <a:rPr lang="en-US" altLang="he-IL" sz="2800" b="1" baseline="30000" dirty="0">
                  <a:latin typeface="+mn-lt"/>
                  <a:cs typeface="+mn-cs"/>
                </a:rPr>
                <a:t>-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(</a:t>
              </a:r>
              <a:r>
                <a:rPr lang="en-US" altLang="he-IL" sz="2800" b="1" baseline="-25000" dirty="0" err="1">
                  <a:latin typeface="+mn-lt"/>
                  <a:cs typeface="+mn-cs"/>
                </a:rPr>
                <a:t>aq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)</a:t>
              </a:r>
              <a:r>
                <a:rPr lang="en-US" altLang="he-IL" sz="2800" b="1" dirty="0">
                  <a:latin typeface="+mn-lt"/>
                  <a:cs typeface="+mn-cs"/>
                </a:rPr>
                <a:t>+ H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2</a:t>
              </a:r>
              <a:r>
                <a:rPr lang="en-US" altLang="he-IL" sz="2800" b="1" dirty="0">
                  <a:latin typeface="+mn-lt"/>
                  <a:cs typeface="+mn-cs"/>
                </a:rPr>
                <a:t>O</a:t>
              </a:r>
              <a:r>
                <a:rPr lang="en-US" altLang="he-IL" sz="2800" b="1" baseline="30000" dirty="0">
                  <a:latin typeface="+mn-lt"/>
                  <a:cs typeface="+mn-cs"/>
                </a:rPr>
                <a:t> 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(l)</a:t>
              </a:r>
              <a:r>
                <a:rPr lang="en-US" altLang="he-IL" sz="2800" b="1" dirty="0">
                  <a:latin typeface="+mn-lt"/>
                  <a:cs typeface="+mn-cs"/>
                </a:rPr>
                <a:t> </a:t>
              </a:r>
              <a:endParaRPr lang="en-US" altLang="he-IL" sz="2800" b="1" baseline="-25000" dirty="0">
                <a:latin typeface="+mn-lt"/>
                <a:cs typeface="+mn-cs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latin typeface="+mn-lt"/>
                </a:rPr>
                <a:t>pH=1                                                 </a:t>
              </a:r>
              <a:r>
                <a:rPr lang="en-US" sz="2800" b="1" dirty="0"/>
                <a:t> </a:t>
              </a:r>
              <a:r>
                <a:rPr lang="en-US" sz="2800" b="1" dirty="0">
                  <a:latin typeface="+mn-lt"/>
                </a:rPr>
                <a:t>pH=7</a:t>
              </a:r>
              <a:r>
                <a:rPr lang="en-US" sz="2800" b="1" dirty="0"/>
                <a:t>                                       </a:t>
              </a:r>
              <a:endParaRPr lang="en-US" altLang="he-IL" sz="2800" b="1" dirty="0">
                <a:latin typeface="+mn-lt"/>
                <a:cs typeface="+mn-cs"/>
              </a:endParaRPr>
            </a:p>
          </p:txBody>
        </p:sp>
        <p:sp>
          <p:nvSpPr>
            <p:cNvPr id="49" name="Text Box 4">
              <a:extLst>
                <a:ext uri="{FF2B5EF4-FFF2-40B4-BE49-F238E27FC236}">
                  <a16:creationId xmlns:a16="http://schemas.microsoft.com/office/drawing/2014/main" id="{31E9E219-E653-4F2F-988B-938565FE0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897" y="3609882"/>
              <a:ext cx="10683599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he-IL" sz="2800" b="1" baseline="30000" dirty="0">
                  <a:latin typeface="+mn-lt"/>
                  <a:cs typeface="+mn-cs"/>
                </a:rPr>
                <a:t>+</a:t>
              </a:r>
              <a:r>
                <a:rPr lang="en-US" altLang="he-IL" sz="2800" b="1" dirty="0">
                  <a:latin typeface="+mn-lt"/>
                  <a:cs typeface="+mn-cs"/>
                </a:rPr>
                <a:t>H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3</a:t>
              </a:r>
              <a:r>
                <a:rPr lang="en-US" altLang="he-IL" sz="2800" b="1" dirty="0">
                  <a:latin typeface="+mn-lt"/>
                  <a:cs typeface="+mn-cs"/>
                </a:rPr>
                <a:t>N-CHR-COO</a:t>
              </a:r>
              <a:r>
                <a:rPr lang="en-US" altLang="he-IL" sz="2800" b="1" baseline="30000" dirty="0">
                  <a:latin typeface="+mn-lt"/>
                  <a:cs typeface="+mn-cs"/>
                </a:rPr>
                <a:t>-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(</a:t>
              </a:r>
              <a:r>
                <a:rPr lang="en-US" altLang="he-IL" sz="2800" b="1" baseline="-25000" dirty="0" err="1">
                  <a:latin typeface="+mn-lt"/>
                  <a:cs typeface="+mn-cs"/>
                </a:rPr>
                <a:t>aq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)</a:t>
              </a:r>
              <a:r>
                <a:rPr lang="en-US" altLang="he-IL" sz="2800" b="1" dirty="0">
                  <a:latin typeface="+mn-lt"/>
                  <a:cs typeface="+mn-cs"/>
                </a:rPr>
                <a:t>  +  OH</a:t>
              </a:r>
              <a:r>
                <a:rPr lang="en-US" altLang="he-IL" sz="2800" b="1" baseline="30000" dirty="0">
                  <a:latin typeface="+mn-lt"/>
                  <a:cs typeface="+mn-cs"/>
                </a:rPr>
                <a:t>- 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(</a:t>
              </a:r>
              <a:r>
                <a:rPr lang="en-US" altLang="he-IL" sz="2800" b="1" baseline="-25000" dirty="0" err="1">
                  <a:latin typeface="+mn-lt"/>
                  <a:cs typeface="+mn-cs"/>
                </a:rPr>
                <a:t>aq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)</a:t>
              </a:r>
              <a:r>
                <a:rPr lang="en-US" altLang="he-IL" sz="2800" b="1" dirty="0">
                  <a:latin typeface="+mn-lt"/>
                  <a:cs typeface="+mn-cs"/>
                </a:rPr>
                <a:t>          H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2</a:t>
              </a:r>
              <a:r>
                <a:rPr lang="en-US" altLang="he-IL" sz="2800" b="1" dirty="0">
                  <a:latin typeface="+mn-lt"/>
                  <a:cs typeface="+mn-cs"/>
                </a:rPr>
                <a:t>N-CHR-COO</a:t>
              </a:r>
              <a:r>
                <a:rPr lang="en-US" altLang="he-IL" sz="2800" b="1" baseline="30000" dirty="0">
                  <a:latin typeface="+mn-lt"/>
                  <a:cs typeface="+mn-cs"/>
                </a:rPr>
                <a:t>-</a:t>
              </a:r>
              <a:r>
                <a:rPr lang="en-US" altLang="he-IL" sz="2800" b="1" dirty="0">
                  <a:latin typeface="+mn-lt"/>
                  <a:cs typeface="+mn-cs"/>
                </a:rPr>
                <a:t> 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(</a:t>
              </a:r>
              <a:r>
                <a:rPr lang="en-US" altLang="he-IL" sz="2800" b="1" baseline="-25000" dirty="0" err="1">
                  <a:latin typeface="+mn-lt"/>
                  <a:cs typeface="+mn-cs"/>
                </a:rPr>
                <a:t>aq</a:t>
              </a:r>
              <a:r>
                <a:rPr lang="en-US" altLang="he-IL" sz="2800" b="1" baseline="-25000" dirty="0">
                  <a:latin typeface="+mn-lt"/>
                  <a:cs typeface="+mn-cs"/>
                </a:rPr>
                <a:t>)  </a:t>
              </a:r>
              <a:r>
                <a:rPr lang="en-US" altLang="he-IL" sz="2800" b="1" dirty="0">
                  <a:latin typeface="+mn-lt"/>
                  <a:cs typeface="+mn-cs"/>
                </a:rPr>
                <a:t>+ </a:t>
              </a:r>
              <a:r>
                <a:rPr lang="en-US" altLang="he-IL" sz="2800" b="1" dirty="0">
                  <a:latin typeface="+mn-lt"/>
                </a:rPr>
                <a:t>H</a:t>
              </a:r>
              <a:r>
                <a:rPr lang="en-US" altLang="he-IL" sz="2800" b="1" baseline="-25000" dirty="0">
                  <a:latin typeface="+mn-lt"/>
                </a:rPr>
                <a:t>2</a:t>
              </a:r>
              <a:r>
                <a:rPr lang="en-US" altLang="he-IL" sz="2800" b="1" dirty="0">
                  <a:latin typeface="+mn-lt"/>
                </a:rPr>
                <a:t>O</a:t>
              </a:r>
              <a:r>
                <a:rPr lang="en-US" altLang="he-IL" sz="2800" b="1" baseline="30000" dirty="0">
                  <a:latin typeface="+mn-lt"/>
                </a:rPr>
                <a:t> </a:t>
              </a:r>
              <a:r>
                <a:rPr lang="en-US" altLang="he-IL" sz="2800" b="1" baseline="-25000" dirty="0">
                  <a:latin typeface="+mn-lt"/>
                </a:rPr>
                <a:t>(l)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he-IL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>
                  <a:latin typeface="+mn-lt"/>
                  <a:cs typeface="+mn-cs"/>
                </a:rPr>
                <a:t>pH=7                                                    </a:t>
              </a:r>
              <a:r>
                <a:rPr lang="en-US" sz="2800" b="1" dirty="0">
                  <a:latin typeface="+mn-lt"/>
                </a:rPr>
                <a:t>pH=14                                   </a:t>
              </a:r>
              <a:r>
                <a:rPr lang="he-IL" sz="2800" b="1" dirty="0">
                  <a:latin typeface="+mn-lt"/>
                  <a:cs typeface="+mn-cs"/>
                </a:rPr>
                <a:t>  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he-IL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9DEE5F6F-7903-40ED-951C-8EE529432608}"/>
              </a:ext>
            </a:extLst>
          </p:cNvPr>
          <p:cNvGrpSpPr>
            <a:grpSpLocks/>
          </p:cNvGrpSpPr>
          <p:nvPr/>
        </p:nvGrpSpPr>
        <p:grpSpPr bwMode="auto">
          <a:xfrm>
            <a:off x="5962302" y="2114995"/>
            <a:ext cx="249641" cy="153154"/>
            <a:chOff x="2736" y="1440"/>
            <a:chExt cx="576" cy="77"/>
          </a:xfrm>
        </p:grpSpPr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DCF09B0B-7DBC-4C6B-AA18-D103F911A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440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1F911D32-3F01-4772-8DBE-257BA313F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517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750FB0-CED5-46B0-A0D8-D43078EAD18B}"/>
              </a:ext>
            </a:extLst>
          </p:cNvPr>
          <p:cNvGrpSpPr>
            <a:grpSpLocks/>
          </p:cNvGrpSpPr>
          <p:nvPr/>
        </p:nvGrpSpPr>
        <p:grpSpPr bwMode="auto">
          <a:xfrm>
            <a:off x="5925312" y="3766028"/>
            <a:ext cx="249641" cy="153154"/>
            <a:chOff x="2736" y="1440"/>
            <a:chExt cx="576" cy="77"/>
          </a:xfrm>
        </p:grpSpPr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CF2F4455-437C-4DB2-8395-A4CC8169D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440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ABB99168-B4FF-46CE-B71A-010726D51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517"/>
              <a:ext cx="576" cy="0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sz="24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Guttman Yad-Brush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2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87482" y="228352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altLang="en-US" sz="2800" dirty="0"/>
              <a:t>קביעת מטען חשמלי של חומצות אמיניות בתמיסה מימית, ב- </a:t>
            </a:r>
            <a:r>
              <a:rPr lang="en-US" altLang="en-US" sz="2800" dirty="0"/>
              <a:t>pH</a:t>
            </a:r>
            <a:r>
              <a:rPr lang="he-IL" altLang="en-US" sz="2800" dirty="0"/>
              <a:t> שונה.</a:t>
            </a:r>
            <a:endParaRPr lang="he-IL" sz="2400" dirty="0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BAB8841B-847F-4D69-AEA9-2EE18251C3E3}"/>
              </a:ext>
            </a:extLst>
          </p:cNvPr>
          <p:cNvGrpSpPr/>
          <p:nvPr/>
        </p:nvGrpSpPr>
        <p:grpSpPr>
          <a:xfrm>
            <a:off x="608177" y="916226"/>
            <a:ext cx="10623971" cy="3738165"/>
            <a:chOff x="146156" y="1618623"/>
            <a:chExt cx="9777780" cy="3738165"/>
          </a:xfrm>
        </p:grpSpPr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C8C85A0F-21DE-41BF-9D93-23C3FF76B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156" y="2836395"/>
              <a:ext cx="2409198" cy="877281"/>
              <a:chOff x="732" y="2195"/>
              <a:chExt cx="1270" cy="549"/>
            </a:xfrm>
          </p:grpSpPr>
          <p:sp>
            <p:nvSpPr>
              <p:cNvPr id="29" name="Text Box 13">
                <a:extLst>
                  <a:ext uri="{FF2B5EF4-FFF2-40B4-BE49-F238E27FC236}">
                    <a16:creationId xmlns:a16="http://schemas.microsoft.com/office/drawing/2014/main" id="{DE5E0AFD-B40E-41BA-928E-CF7710ED0F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" y="2195"/>
                <a:ext cx="1270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en-US" sz="2400" b="1" baseline="30000" dirty="0">
                    <a:solidFill>
                      <a:srgbClr val="12B4BC"/>
                    </a:solidFill>
                    <a:latin typeface="+mn-lt"/>
                    <a:cs typeface="+mn-cs"/>
                  </a:rPr>
                  <a:t>+</a:t>
                </a:r>
                <a:r>
                  <a:rPr lang="en-US" altLang="en-US" sz="2400" b="1" dirty="0">
                    <a:solidFill>
                      <a:srgbClr val="12B4BC"/>
                    </a:solidFill>
                    <a:latin typeface="+mn-lt"/>
                    <a:cs typeface="+mn-cs"/>
                  </a:rPr>
                  <a:t>H</a:t>
                </a:r>
                <a:r>
                  <a:rPr lang="en-US" altLang="en-US" sz="2400" b="1" baseline="-25000" dirty="0">
                    <a:solidFill>
                      <a:srgbClr val="12B4BC"/>
                    </a:solidFill>
                    <a:latin typeface="+mn-lt"/>
                    <a:cs typeface="+mn-cs"/>
                  </a:rPr>
                  <a:t>3</a:t>
                </a:r>
                <a:r>
                  <a:rPr lang="en-US" altLang="en-US" sz="2400" b="1" dirty="0">
                    <a:solidFill>
                      <a:srgbClr val="12B4BC"/>
                    </a:solidFill>
                    <a:latin typeface="+mn-lt"/>
                    <a:cs typeface="+mn-cs"/>
                  </a:rPr>
                  <a:t>N-CH-COOH</a:t>
                </a:r>
              </a:p>
            </p:txBody>
          </p:sp>
          <p:sp>
            <p:nvSpPr>
              <p:cNvPr id="30" name="Text Box 14">
                <a:extLst>
                  <a:ext uri="{FF2B5EF4-FFF2-40B4-BE49-F238E27FC236}">
                    <a16:creationId xmlns:a16="http://schemas.microsoft.com/office/drawing/2014/main" id="{F18EE6A4-8DF6-4260-AE60-0E7C5C540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6" y="2455"/>
                <a:ext cx="453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12B4BC"/>
                    </a:solidFill>
                    <a:latin typeface="+mn-lt"/>
                    <a:cs typeface="+mn-cs"/>
                  </a:rPr>
                  <a:t>R</a:t>
                </a:r>
              </a:p>
            </p:txBody>
          </p:sp>
          <p:sp>
            <p:nvSpPr>
              <p:cNvPr id="31" name="Line 15">
                <a:extLst>
                  <a:ext uri="{FF2B5EF4-FFF2-40B4-BE49-F238E27FC236}">
                    <a16:creationId xmlns:a16="http://schemas.microsoft.com/office/drawing/2014/main" id="{82AE5F7C-7B71-46FD-BF3F-8EF742101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9" y="2455"/>
                <a:ext cx="0" cy="195"/>
              </a:xfrm>
              <a:prstGeom prst="line">
                <a:avLst/>
              </a:prstGeom>
              <a:noFill/>
              <a:ln w="9525">
                <a:solidFill>
                  <a:srgbClr val="12B4B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2000" b="1" dirty="0"/>
              </a:p>
            </p:txBody>
          </p:sp>
        </p:grpSp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536D89AC-20D8-46B4-A092-0A94E7501EEA}"/>
                </a:ext>
              </a:extLst>
            </p:cNvPr>
            <p:cNvGrpSpPr/>
            <p:nvPr/>
          </p:nvGrpSpPr>
          <p:grpSpPr>
            <a:xfrm>
              <a:off x="255901" y="1618623"/>
              <a:ext cx="9668035" cy="3738165"/>
              <a:chOff x="250825" y="1773238"/>
              <a:chExt cx="9091209" cy="3714646"/>
            </a:xfrm>
          </p:grpSpPr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A2748493-5E2C-475E-9E19-90BF09142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0428" y="1781845"/>
                <a:ext cx="2176235" cy="458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pH </a:t>
                </a:r>
                <a:r>
                  <a:rPr lang="he-IL" altLang="en-US" sz="2400" b="1" dirty="0">
                    <a:latin typeface="+mn-lt"/>
                    <a:cs typeface="+mn-cs"/>
                  </a:rPr>
                  <a:t> גבוהה מאוד</a:t>
                </a: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C23D2709-F84F-4D75-ACF6-350DFBC89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1773238"/>
                <a:ext cx="1908175" cy="825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pH </a:t>
                </a:r>
                <a:r>
                  <a:rPr lang="he-IL" altLang="en-US" sz="2400" b="1" dirty="0">
                    <a:latin typeface="+mn-lt"/>
                    <a:cs typeface="+mn-cs"/>
                  </a:rPr>
                  <a:t> נמוך מאוד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AF6F34B-5605-4AA1-932A-EC53CB09F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9463" y="2994025"/>
                <a:ext cx="2592387" cy="885825"/>
                <a:chOff x="594" y="1931"/>
                <a:chExt cx="1633" cy="558"/>
              </a:xfrm>
            </p:grpSpPr>
            <p:sp>
              <p:nvSpPr>
                <p:cNvPr id="26" name="Text Box 8">
                  <a:extLst>
                    <a:ext uri="{FF2B5EF4-FFF2-40B4-BE49-F238E27FC236}">
                      <a16:creationId xmlns:a16="http://schemas.microsoft.com/office/drawing/2014/main" id="{B1D98CCF-DEA2-4AA3-8C8B-88C4610026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" y="1931"/>
                  <a:ext cx="1633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en-US" sz="2400" b="1" baseline="30000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+</a:t>
                  </a:r>
                  <a:r>
                    <a:rPr lang="en-US" altLang="en-US" sz="2400" b="1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H</a:t>
                  </a:r>
                  <a:r>
                    <a:rPr lang="en-US" altLang="en-US" sz="2400" b="1" baseline="-25000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3</a:t>
                  </a:r>
                  <a:r>
                    <a:rPr lang="en-US" altLang="en-US" sz="2400" b="1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N-CH-COO</a:t>
                  </a:r>
                  <a:r>
                    <a:rPr lang="en-US" altLang="en-US" sz="2400" b="1" baseline="30000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27" name="Text Box 9">
                  <a:extLst>
                    <a:ext uri="{FF2B5EF4-FFF2-40B4-BE49-F238E27FC236}">
                      <a16:creationId xmlns:a16="http://schemas.microsoft.com/office/drawing/2014/main" id="{D379CF0E-CBE5-4DE0-A8CA-8FE1E67F65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4" y="2200"/>
                  <a:ext cx="453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28" name="Line 10">
                  <a:extLst>
                    <a:ext uri="{FF2B5EF4-FFF2-40B4-BE49-F238E27FC236}">
                      <a16:creationId xmlns:a16="http://schemas.microsoft.com/office/drawing/2014/main" id="{341CCA3B-0A46-4777-B29D-0F495DFED5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9" y="2175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rgbClr val="12B4B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</p:grp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9CA3EC71-FFA4-46EA-81EB-80A72AB55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2238" y="2967043"/>
                <a:ext cx="2592388" cy="903289"/>
                <a:chOff x="675" y="1960"/>
                <a:chExt cx="1633" cy="569"/>
              </a:xfrm>
            </p:grpSpPr>
            <p:sp>
              <p:nvSpPr>
                <p:cNvPr id="23" name="Text Box 18">
                  <a:extLst>
                    <a:ext uri="{FF2B5EF4-FFF2-40B4-BE49-F238E27FC236}">
                      <a16:creationId xmlns:a16="http://schemas.microsoft.com/office/drawing/2014/main" id="{15DDDBD2-49AB-4C7B-A50B-2E27ED924D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5" y="1960"/>
                  <a:ext cx="1633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H</a:t>
                  </a:r>
                  <a:r>
                    <a:rPr lang="en-US" altLang="en-US" sz="2400" b="1" baseline="-25000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2</a:t>
                  </a:r>
                  <a:r>
                    <a:rPr lang="en-US" altLang="en-US" sz="2400" b="1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N-CH-COO</a:t>
                  </a:r>
                  <a:r>
                    <a:rPr lang="en-US" altLang="en-US" sz="2400" b="1" baseline="30000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24" name="Text Box 19">
                  <a:extLst>
                    <a:ext uri="{FF2B5EF4-FFF2-40B4-BE49-F238E27FC236}">
                      <a16:creationId xmlns:a16="http://schemas.microsoft.com/office/drawing/2014/main" id="{C03F0611-C010-4F5C-BEFC-D730299CB8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5" y="2240"/>
                  <a:ext cx="453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12B4BC"/>
                      </a:solidFill>
                      <a:latin typeface="+mn-lt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25" name="Line 20">
                  <a:extLst>
                    <a:ext uri="{FF2B5EF4-FFF2-40B4-BE49-F238E27FC236}">
                      <a16:creationId xmlns:a16="http://schemas.microsoft.com/office/drawing/2014/main" id="{C7B6DD21-D140-4ADC-AAC1-D626015D3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" y="2198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rgbClr val="12B4B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</p:grpSp>
          <p:sp>
            <p:nvSpPr>
              <p:cNvPr id="15" name="Text Box 21">
                <a:extLst>
                  <a:ext uri="{FF2B5EF4-FFF2-40B4-BE49-F238E27FC236}">
                    <a16:creationId xmlns:a16="http://schemas.microsoft.com/office/drawing/2014/main" id="{7DDF9E3E-9716-4E5C-A1E9-EE082AFED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596" y="2362643"/>
                <a:ext cx="1341523" cy="458760"/>
              </a:xfrm>
              <a:prstGeom prst="rect">
                <a:avLst/>
              </a:prstGeom>
              <a:noFill/>
              <a:ln w="9525">
                <a:solidFill>
                  <a:srgbClr val="80008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he-IL" sz="2400" b="1" dirty="0"/>
                  <a:t>מטען  +1                                                                                                                                </a:t>
                </a:r>
                <a:endParaRPr lang="en-US" sz="2400" b="1" dirty="0"/>
              </a:p>
            </p:txBody>
          </p:sp>
          <p:sp>
            <p:nvSpPr>
              <p:cNvPr id="16" name="Text Box 22">
                <a:extLst>
                  <a:ext uri="{FF2B5EF4-FFF2-40B4-BE49-F238E27FC236}">
                    <a16:creationId xmlns:a16="http://schemas.microsoft.com/office/drawing/2014/main" id="{BC74B99F-3560-4B32-A094-4F7C7FF96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7006" y="2420660"/>
                <a:ext cx="1139052" cy="458760"/>
              </a:xfrm>
              <a:prstGeom prst="rect">
                <a:avLst/>
              </a:prstGeom>
              <a:noFill/>
              <a:ln w="9525">
                <a:solidFill>
                  <a:srgbClr val="80008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he-IL" sz="2400" b="1"/>
                  <a:t>מטען  0                                                                                                                                </a:t>
                </a:r>
                <a:endParaRPr lang="en-US" sz="2400" b="1"/>
              </a:p>
            </p:txBody>
          </p:sp>
          <p:sp>
            <p:nvSpPr>
              <p:cNvPr id="17" name="Text Box 23">
                <a:extLst>
                  <a:ext uri="{FF2B5EF4-FFF2-40B4-BE49-F238E27FC236}">
                    <a16:creationId xmlns:a16="http://schemas.microsoft.com/office/drawing/2014/main" id="{519AED8F-E24C-4194-A75F-854805F19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6655" y="2429013"/>
                <a:ext cx="1207252" cy="458760"/>
              </a:xfrm>
              <a:prstGeom prst="rect">
                <a:avLst/>
              </a:prstGeom>
              <a:noFill/>
              <a:ln w="9525">
                <a:solidFill>
                  <a:srgbClr val="80008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he-IL" sz="2400" b="1" dirty="0"/>
                  <a:t>מטען  -1                                                                                                                                </a:t>
                </a:r>
                <a:endParaRPr lang="en-US" sz="2400" b="1" dirty="0"/>
              </a:p>
            </p:txBody>
          </p:sp>
          <p:sp>
            <p:nvSpPr>
              <p:cNvPr id="18" name="AutoShape 24">
                <a:extLst>
                  <a:ext uri="{FF2B5EF4-FFF2-40B4-BE49-F238E27FC236}">
                    <a16:creationId xmlns:a16="http://schemas.microsoft.com/office/drawing/2014/main" id="{A6E28957-687B-4A0F-A1D4-666C0E4D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24" y="4190897"/>
                <a:ext cx="2644992" cy="1296987"/>
              </a:xfrm>
              <a:prstGeom prst="rightArrow">
                <a:avLst>
                  <a:gd name="adj1" fmla="val 59431"/>
                  <a:gd name="adj2" fmla="val 5413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e-IL" altLang="en-US" sz="2400" dirty="0">
                    <a:latin typeface="+mn-lt"/>
                    <a:cs typeface="+mn-cs"/>
                  </a:rPr>
                  <a:t>ירידה ב- </a:t>
                </a:r>
                <a:r>
                  <a:rPr lang="en-US" altLang="en-US" sz="2400" b="1" dirty="0">
                    <a:latin typeface="+mn-lt"/>
                    <a:cs typeface="+mn-cs"/>
                  </a:rPr>
                  <a:t>[H</a:t>
                </a:r>
                <a:r>
                  <a:rPr lang="en-US" altLang="en-US" sz="2400" b="1" baseline="-25000" dirty="0">
                    <a:latin typeface="+mn-lt"/>
                    <a:cs typeface="+mn-cs"/>
                  </a:rPr>
                  <a:t>3</a:t>
                </a:r>
                <a:r>
                  <a:rPr lang="en-US" altLang="en-US" sz="2400" b="1" dirty="0">
                    <a:latin typeface="+mn-lt"/>
                    <a:cs typeface="+mn-cs"/>
                  </a:rPr>
                  <a:t>O</a:t>
                </a:r>
                <a:r>
                  <a:rPr lang="en-US" altLang="en-US" sz="2400" b="1" baseline="30000" dirty="0">
                    <a:latin typeface="+mn-lt"/>
                    <a:cs typeface="+mn-cs"/>
                  </a:rPr>
                  <a:t>+</a:t>
                </a:r>
                <a:r>
                  <a:rPr lang="en-US" altLang="en-US" sz="2400" b="1" dirty="0">
                    <a:latin typeface="+mn-lt"/>
                    <a:cs typeface="+mn-cs"/>
                  </a:rPr>
                  <a:t>]</a:t>
                </a:r>
                <a:endParaRPr lang="he-IL" altLang="en-US" sz="2400" b="1" dirty="0">
                  <a:latin typeface="+mn-lt"/>
                  <a:cs typeface="+mn-cs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e-IL" altLang="en-US" sz="2400" b="1" dirty="0">
                    <a:latin typeface="+mn-lt"/>
                    <a:cs typeface="+mn-cs"/>
                  </a:rPr>
                  <a:t>מטען (+) יורד</a:t>
                </a:r>
                <a:endParaRPr lang="en-US" altLang="en-US" sz="2400" b="1" dirty="0">
                  <a:latin typeface="+mn-lt"/>
                  <a:cs typeface="+mn-cs"/>
                </a:endParaRPr>
              </a:p>
            </p:txBody>
          </p:sp>
          <p:sp>
            <p:nvSpPr>
              <p:cNvPr id="19" name="AutoShape 25">
                <a:extLst>
                  <a:ext uri="{FF2B5EF4-FFF2-40B4-BE49-F238E27FC236}">
                    <a16:creationId xmlns:a16="http://schemas.microsoft.com/office/drawing/2014/main" id="{DE23B514-DC8F-47AB-ABAD-268BCA80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2750" y="4077362"/>
                <a:ext cx="2347201" cy="1296987"/>
              </a:xfrm>
              <a:prstGeom prst="rightArrow">
                <a:avLst>
                  <a:gd name="adj1" fmla="val 56736"/>
                  <a:gd name="adj2" fmla="val 5413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e-IL" altLang="en-US" sz="2400" dirty="0">
                    <a:latin typeface="+mn-lt"/>
                    <a:cs typeface="+mn-cs"/>
                  </a:rPr>
                  <a:t>עליה ב- </a:t>
                </a:r>
                <a:r>
                  <a:rPr lang="en-US" altLang="en-US" sz="2400" b="1" dirty="0">
                    <a:latin typeface="+mn-lt"/>
                    <a:cs typeface="+mn-cs"/>
                  </a:rPr>
                  <a:t>[OH</a:t>
                </a:r>
                <a:r>
                  <a:rPr lang="en-US" altLang="en-US" sz="2400" b="1" baseline="30000" dirty="0">
                    <a:latin typeface="+mn-lt"/>
                    <a:cs typeface="+mn-cs"/>
                  </a:rPr>
                  <a:t>-</a:t>
                </a:r>
                <a:r>
                  <a:rPr lang="en-US" altLang="en-US" sz="2400" b="1" dirty="0">
                    <a:latin typeface="+mn-lt"/>
                    <a:cs typeface="+mn-cs"/>
                  </a:rPr>
                  <a:t>]</a:t>
                </a:r>
                <a:endParaRPr lang="he-IL" altLang="en-US" sz="2400" b="1" dirty="0">
                  <a:latin typeface="+mn-lt"/>
                  <a:cs typeface="+mn-cs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e-IL" altLang="en-US" sz="2400" b="1" dirty="0">
                    <a:latin typeface="+mn-lt"/>
                    <a:cs typeface="+mn-cs"/>
                  </a:rPr>
                  <a:t>מטען (-)  עולה</a:t>
                </a:r>
                <a:endParaRPr lang="en-US" altLang="en-US" sz="2400" b="1" dirty="0">
                  <a:latin typeface="+mn-lt"/>
                  <a:cs typeface="+mn-cs"/>
                </a:endParaRPr>
              </a:p>
            </p:txBody>
          </p:sp>
          <p:sp>
            <p:nvSpPr>
              <p:cNvPr id="20" name="Text Box 26">
                <a:extLst>
                  <a:ext uri="{FF2B5EF4-FFF2-40B4-BE49-F238E27FC236}">
                    <a16:creationId xmlns:a16="http://schemas.microsoft.com/office/drawing/2014/main" id="{2310F1F9-CA42-4074-8524-46C63C121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5371" y="3618601"/>
                <a:ext cx="936625" cy="458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he-IL" altLang="en-US" sz="2400" b="1" dirty="0">
                    <a:solidFill>
                      <a:srgbClr val="7030A0"/>
                    </a:solidFill>
                    <a:latin typeface="+mn-lt"/>
                    <a:cs typeface="+mn-cs"/>
                  </a:rPr>
                  <a:t>צורה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+mn-lt"/>
                    <a:cs typeface="+mn-cs"/>
                  </a:rPr>
                  <a:t>I</a:t>
                </a:r>
              </a:p>
            </p:txBody>
          </p:sp>
          <p:sp>
            <p:nvSpPr>
              <p:cNvPr id="21" name="Text Box 27">
                <a:extLst>
                  <a:ext uri="{FF2B5EF4-FFF2-40B4-BE49-F238E27FC236}">
                    <a16:creationId xmlns:a16="http://schemas.microsoft.com/office/drawing/2014/main" id="{18E40BEA-13E5-4297-8A6E-EC13397C5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110" y="3625656"/>
                <a:ext cx="1081087" cy="458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he-IL" altLang="en-US" sz="2400" b="1" dirty="0">
                    <a:solidFill>
                      <a:srgbClr val="7030A0"/>
                    </a:solidFill>
                    <a:latin typeface="+mn-lt"/>
                    <a:cs typeface="+mn-cs"/>
                  </a:rPr>
                  <a:t>צורה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+mn-lt"/>
                    <a:cs typeface="+mn-cs"/>
                  </a:rPr>
                  <a:t>II</a:t>
                </a:r>
              </a:p>
            </p:txBody>
          </p:sp>
          <p:sp>
            <p:nvSpPr>
              <p:cNvPr id="22" name="Text Box 28">
                <a:extLst>
                  <a:ext uri="{FF2B5EF4-FFF2-40B4-BE49-F238E27FC236}">
                    <a16:creationId xmlns:a16="http://schemas.microsoft.com/office/drawing/2014/main" id="{145E840A-673D-471B-8E0F-60051EFEF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0946" y="3569199"/>
                <a:ext cx="1081088" cy="458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he-IL"/>
                </a:defPPr>
                <a:lvl1pPr>
                  <a:spcBef>
                    <a:spcPct val="50000"/>
                  </a:spcBef>
                  <a:buFontTx/>
                  <a:buNone/>
                  <a:defRPr sz="2000" b="1">
                    <a:solidFill>
                      <a:srgbClr val="7030A0"/>
                    </a:solidFill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he-IL" altLang="en-US" sz="2400" dirty="0"/>
                  <a:t>צורה </a:t>
                </a:r>
                <a:r>
                  <a:rPr lang="en-US" altLang="en-US" sz="2400" dirty="0"/>
                  <a:t>III</a:t>
                </a:r>
              </a:p>
            </p:txBody>
          </p:sp>
        </p:grpSp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0DBCFD51-26FA-496D-BEA3-498B8A31041B}"/>
                </a:ext>
              </a:extLst>
            </p:cNvPr>
            <p:cNvSpPr/>
            <p:nvPr/>
          </p:nvSpPr>
          <p:spPr>
            <a:xfrm>
              <a:off x="4622816" y="1627152"/>
              <a:ext cx="1071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pH = 7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4653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41976" y="-7688"/>
            <a:ext cx="11405686" cy="720000"/>
          </a:xfrm>
        </p:spPr>
        <p:txBody>
          <a:bodyPr anchor="ctr">
            <a:noAutofit/>
          </a:bodyPr>
          <a:lstStyle/>
          <a:p>
            <a:pPr algn="r"/>
            <a:r>
              <a:rPr lang="he-IL" sz="3400" dirty="0">
                <a:solidFill>
                  <a:srgbClr val="12B4BC"/>
                </a:solidFill>
              </a:rPr>
              <a:t>קביעת מטען של חומצות אמיניות</a:t>
            </a:r>
            <a:r>
              <a:rPr lang="he-IL" altLang="en-US" sz="3400" dirty="0">
                <a:solidFill>
                  <a:srgbClr val="12B4BC"/>
                </a:solidFill>
              </a:rPr>
              <a:t> בעלות קבוצת צד לא טעונה </a:t>
            </a:r>
            <a:endParaRPr lang="he-IL" sz="3400" dirty="0">
              <a:solidFill>
                <a:srgbClr val="12B4BC"/>
              </a:solidFill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611989" y="1357435"/>
            <a:ext cx="11065661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767DF1D7-207E-4663-BD61-57F1CAB25513}"/>
              </a:ext>
            </a:extLst>
          </p:cNvPr>
          <p:cNvGrpSpPr/>
          <p:nvPr/>
        </p:nvGrpSpPr>
        <p:grpSpPr>
          <a:xfrm>
            <a:off x="64711" y="745682"/>
            <a:ext cx="11799327" cy="3688787"/>
            <a:chOff x="-865019" y="1618888"/>
            <a:chExt cx="11397437" cy="3305761"/>
          </a:xfrm>
        </p:grpSpPr>
        <p:grpSp>
          <p:nvGrpSpPr>
            <p:cNvPr id="37" name="Group 26">
              <a:extLst>
                <a:ext uri="{FF2B5EF4-FFF2-40B4-BE49-F238E27FC236}">
                  <a16:creationId xmlns:a16="http://schemas.microsoft.com/office/drawing/2014/main" id="{E40AC4C2-575A-47C5-BF07-E7DB30EED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65019" y="1618888"/>
              <a:ext cx="3227281" cy="908051"/>
              <a:chOff x="-48" y="602"/>
              <a:chExt cx="1808" cy="572"/>
            </a:xfrm>
          </p:grpSpPr>
          <p:sp>
            <p:nvSpPr>
              <p:cNvPr id="64" name="Text Box 27">
                <a:extLst>
                  <a:ext uri="{FF2B5EF4-FFF2-40B4-BE49-F238E27FC236}">
                    <a16:creationId xmlns:a16="http://schemas.microsoft.com/office/drawing/2014/main" id="{F52B5FAF-5435-4917-B6D2-AB54D9D0A1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8" y="602"/>
                <a:ext cx="1808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en-US" sz="2800" b="1" baseline="30000" dirty="0">
                    <a:latin typeface="+mn-lt"/>
                    <a:cs typeface="+mn-cs"/>
                  </a:rPr>
                  <a:t>+</a:t>
                </a:r>
                <a:r>
                  <a:rPr lang="en-US" altLang="en-US" sz="2800" b="1" dirty="0">
                    <a:latin typeface="+mn-lt"/>
                    <a:cs typeface="+mn-cs"/>
                  </a:rPr>
                  <a:t>H</a:t>
                </a:r>
                <a:r>
                  <a:rPr lang="en-US" altLang="en-US" sz="2800" b="1" baseline="-25000" dirty="0">
                    <a:latin typeface="+mn-lt"/>
                    <a:cs typeface="+mn-cs"/>
                  </a:rPr>
                  <a:t>3</a:t>
                </a:r>
                <a:r>
                  <a:rPr lang="en-US" altLang="en-US" sz="2800" b="1" dirty="0">
                    <a:latin typeface="+mn-lt"/>
                    <a:cs typeface="+mn-cs"/>
                  </a:rPr>
                  <a:t>N-CH-COOH</a:t>
                </a:r>
              </a:p>
            </p:txBody>
          </p:sp>
          <p:sp>
            <p:nvSpPr>
              <p:cNvPr id="65" name="Text Box 28">
                <a:extLst>
                  <a:ext uri="{FF2B5EF4-FFF2-40B4-BE49-F238E27FC236}">
                    <a16:creationId xmlns:a16="http://schemas.microsoft.com/office/drawing/2014/main" id="{9A770E8F-48ED-4736-A497-8AE5053857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" y="879"/>
                <a:ext cx="453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latin typeface="+mn-lt"/>
                    <a:cs typeface="+mn-cs"/>
                  </a:rPr>
                  <a:t>R</a:t>
                </a:r>
              </a:p>
            </p:txBody>
          </p:sp>
          <p:sp>
            <p:nvSpPr>
              <p:cNvPr id="66" name="Line 29">
                <a:extLst>
                  <a:ext uri="{FF2B5EF4-FFF2-40B4-BE49-F238E27FC236}">
                    <a16:creationId xmlns:a16="http://schemas.microsoft.com/office/drawing/2014/main" id="{78C9D920-4C01-4FB5-8371-9BB538B2A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3" y="833"/>
                <a:ext cx="0" cy="13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2000"/>
              </a:p>
            </p:txBody>
          </p:sp>
        </p:grpSp>
        <p:grpSp>
          <p:nvGrpSpPr>
            <p:cNvPr id="38" name="קבוצה 37">
              <a:extLst>
                <a:ext uri="{FF2B5EF4-FFF2-40B4-BE49-F238E27FC236}">
                  <a16:creationId xmlns:a16="http://schemas.microsoft.com/office/drawing/2014/main" id="{54C2CB85-5914-474A-90B2-D283793F0864}"/>
                </a:ext>
              </a:extLst>
            </p:cNvPr>
            <p:cNvGrpSpPr/>
            <p:nvPr/>
          </p:nvGrpSpPr>
          <p:grpSpPr>
            <a:xfrm>
              <a:off x="262393" y="1625604"/>
              <a:ext cx="10270025" cy="3299045"/>
              <a:chOff x="837862" y="1674817"/>
              <a:chExt cx="10270025" cy="3299045"/>
            </a:xfrm>
          </p:grpSpPr>
          <p:sp>
            <p:nvSpPr>
              <p:cNvPr id="39" name="Text Box 6">
                <a:extLst>
                  <a:ext uri="{FF2B5EF4-FFF2-40B4-BE49-F238E27FC236}">
                    <a16:creationId xmlns:a16="http://schemas.microsoft.com/office/drawing/2014/main" id="{07F31D3B-6CC8-49B6-93B5-A19819888B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1507" y="4560134"/>
                <a:ext cx="2236380" cy="4137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pH</a:t>
                </a:r>
                <a:r>
                  <a:rPr lang="en-US" altLang="en-US" sz="2000" b="1" dirty="0">
                    <a:latin typeface="+mn-lt"/>
                    <a:cs typeface="+mn-cs"/>
                  </a:rPr>
                  <a:t> </a:t>
                </a:r>
                <a:r>
                  <a:rPr lang="he-IL" altLang="en-US" sz="2000" b="1" dirty="0">
                    <a:latin typeface="+mn-lt"/>
                    <a:cs typeface="+mn-cs"/>
                  </a:rPr>
                  <a:t> </a:t>
                </a:r>
                <a:r>
                  <a:rPr lang="he-IL" altLang="en-US" sz="2400" b="1" dirty="0">
                    <a:latin typeface="+mn-lt"/>
                    <a:cs typeface="+mn-cs"/>
                  </a:rPr>
                  <a:t>גבוה</a:t>
                </a:r>
                <a:r>
                  <a:rPr lang="he-IL" altLang="en-US" sz="2000" b="1" dirty="0">
                    <a:latin typeface="+mn-lt"/>
                    <a:cs typeface="+mn-cs"/>
                  </a:rPr>
                  <a:t> </a:t>
                </a:r>
                <a:r>
                  <a:rPr lang="he-IL" altLang="en-US" sz="2400" b="1" dirty="0">
                    <a:latin typeface="+mn-lt"/>
                    <a:cs typeface="+mn-cs"/>
                  </a:rPr>
                  <a:t>מאוד</a:t>
                </a:r>
                <a:endParaRPr lang="he-IL" altLang="en-US" sz="2000" b="1" dirty="0">
                  <a:latin typeface="+mn-lt"/>
                  <a:cs typeface="+mn-cs"/>
                </a:endParaRPr>
              </a:p>
            </p:txBody>
          </p:sp>
          <p:grpSp>
            <p:nvGrpSpPr>
              <p:cNvPr id="40" name="Group 9">
                <a:extLst>
                  <a:ext uri="{FF2B5EF4-FFF2-40B4-BE49-F238E27FC236}">
                    <a16:creationId xmlns:a16="http://schemas.microsoft.com/office/drawing/2014/main" id="{D508C3CC-D052-4B28-AE52-29382427A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4438" y="1674817"/>
                <a:ext cx="2970213" cy="912815"/>
                <a:chOff x="959" y="556"/>
                <a:chExt cx="1871" cy="575"/>
              </a:xfrm>
            </p:grpSpPr>
            <p:sp>
              <p:nvSpPr>
                <p:cNvPr id="61" name="Text Box 10">
                  <a:extLst>
                    <a:ext uri="{FF2B5EF4-FFF2-40B4-BE49-F238E27FC236}">
                      <a16:creationId xmlns:a16="http://schemas.microsoft.com/office/drawing/2014/main" id="{05FB52E5-57DC-4752-9627-4684CAC93B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9" y="556"/>
                  <a:ext cx="1871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en-US" sz="2800" b="1" baseline="30000" dirty="0">
                      <a:latin typeface="+mn-lt"/>
                      <a:cs typeface="+mn-cs"/>
                    </a:rPr>
                    <a:t>+</a:t>
                  </a:r>
                  <a:r>
                    <a:rPr lang="en-US" altLang="en-US" sz="2800" b="1" dirty="0">
                      <a:latin typeface="+mn-lt"/>
                      <a:cs typeface="+mn-cs"/>
                    </a:rPr>
                    <a:t>H</a:t>
                  </a:r>
                  <a:r>
                    <a:rPr lang="en-US" altLang="en-US" sz="2800" b="1" baseline="-25000" dirty="0">
                      <a:latin typeface="+mn-lt"/>
                      <a:cs typeface="+mn-cs"/>
                    </a:rPr>
                    <a:t>3</a:t>
                  </a:r>
                  <a:r>
                    <a:rPr lang="en-US" altLang="en-US" sz="2800" b="1" dirty="0">
                      <a:latin typeface="+mn-lt"/>
                      <a:cs typeface="+mn-cs"/>
                    </a:rPr>
                    <a:t>N-CH-COO</a:t>
                  </a:r>
                  <a:r>
                    <a:rPr lang="en-US" altLang="en-US" sz="2800" b="1" baseline="30000" dirty="0">
                      <a:latin typeface="+mn-lt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62" name="Text Box 11">
                  <a:extLst>
                    <a:ext uri="{FF2B5EF4-FFF2-40B4-BE49-F238E27FC236}">
                      <a16:creationId xmlns:a16="http://schemas.microsoft.com/office/drawing/2014/main" id="{7F312AEC-5684-4547-8E7E-2FF229D9EE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14" y="836"/>
                  <a:ext cx="453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latin typeface="+mn-lt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63" name="Line 12">
                  <a:extLst>
                    <a:ext uri="{FF2B5EF4-FFF2-40B4-BE49-F238E27FC236}">
                      <a16:creationId xmlns:a16="http://schemas.microsoft.com/office/drawing/2014/main" id="{25252193-071F-4EE7-B7C5-B04D8D467F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3" y="815"/>
                  <a:ext cx="0" cy="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</p:grpSp>
          <p:grpSp>
            <p:nvGrpSpPr>
              <p:cNvPr id="41" name="Group 13">
                <a:extLst>
                  <a:ext uri="{FF2B5EF4-FFF2-40B4-BE49-F238E27FC236}">
                    <a16:creationId xmlns:a16="http://schemas.microsoft.com/office/drawing/2014/main" id="{50B86CA8-096E-4EF0-8080-B261744841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37501" y="1689101"/>
                <a:ext cx="2592387" cy="858838"/>
                <a:chOff x="1689" y="611"/>
                <a:chExt cx="1633" cy="541"/>
              </a:xfrm>
            </p:grpSpPr>
            <p:sp>
              <p:nvSpPr>
                <p:cNvPr id="58" name="Text Box 14">
                  <a:extLst>
                    <a:ext uri="{FF2B5EF4-FFF2-40B4-BE49-F238E27FC236}">
                      <a16:creationId xmlns:a16="http://schemas.microsoft.com/office/drawing/2014/main" id="{B260E963-DEAD-4E1B-AD27-7478117AA8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9" y="611"/>
                  <a:ext cx="1633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en-US" sz="2800" b="1" dirty="0"/>
                    <a:t>H</a:t>
                  </a:r>
                  <a:r>
                    <a:rPr lang="en-US" sz="2800" b="1" baseline="-25000" dirty="0"/>
                    <a:t>2</a:t>
                  </a:r>
                  <a:r>
                    <a:rPr lang="en-US" sz="2800" b="1" dirty="0"/>
                    <a:t>N-CH-COO</a:t>
                  </a:r>
                  <a:r>
                    <a:rPr lang="en-US" sz="3600" b="1" baseline="30000" dirty="0"/>
                    <a:t>-</a:t>
                  </a:r>
                </a:p>
              </p:txBody>
            </p:sp>
            <p:sp>
              <p:nvSpPr>
                <p:cNvPr id="59" name="Text Box 15">
                  <a:extLst>
                    <a:ext uri="{FF2B5EF4-FFF2-40B4-BE49-F238E27FC236}">
                      <a16:creationId xmlns:a16="http://schemas.microsoft.com/office/drawing/2014/main" id="{9CDC1EA7-D7C9-47CD-9D9C-5DD38FD37B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8" y="857"/>
                  <a:ext cx="453" cy="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dirty="0">
                      <a:latin typeface="+mn-lt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60" name="Line 16">
                  <a:extLst>
                    <a:ext uri="{FF2B5EF4-FFF2-40B4-BE49-F238E27FC236}">
                      <a16:creationId xmlns:a16="http://schemas.microsoft.com/office/drawing/2014/main" id="{DE3586D2-5D8D-45FA-B54F-13BE98204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4" y="825"/>
                  <a:ext cx="0" cy="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</p:grpSp>
          <p:sp>
            <p:nvSpPr>
              <p:cNvPr id="44" name="Text Box 22">
                <a:extLst>
                  <a:ext uri="{FF2B5EF4-FFF2-40B4-BE49-F238E27FC236}">
                    <a16:creationId xmlns:a16="http://schemas.microsoft.com/office/drawing/2014/main" id="{0FED105B-4872-4A67-9750-0ADFF55E9C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7862" y="2434041"/>
                <a:ext cx="1169747" cy="468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he-IL" sz="2800" b="1" dirty="0"/>
                  <a:t>צורה </a:t>
                </a:r>
                <a:r>
                  <a:rPr lang="en-US" sz="2800" b="1" dirty="0"/>
                  <a:t>I</a:t>
                </a:r>
              </a:p>
            </p:txBody>
          </p:sp>
          <p:sp>
            <p:nvSpPr>
              <p:cNvPr id="45" name="Text Box 23">
                <a:extLst>
                  <a:ext uri="{FF2B5EF4-FFF2-40B4-BE49-F238E27FC236}">
                    <a16:creationId xmlns:a16="http://schemas.microsoft.com/office/drawing/2014/main" id="{BFC2806B-39AD-4BB9-8476-A0DDB143D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758" y="2457118"/>
                <a:ext cx="1404845" cy="468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he-IL" sz="2800" b="1" dirty="0"/>
                  <a:t>צורה </a:t>
                </a:r>
                <a:r>
                  <a:rPr lang="en-US" sz="2800" b="1" dirty="0"/>
                  <a:t>II</a:t>
                </a:r>
              </a:p>
            </p:txBody>
          </p:sp>
          <p:sp>
            <p:nvSpPr>
              <p:cNvPr id="46" name="Text Box 24">
                <a:extLst>
                  <a:ext uri="{FF2B5EF4-FFF2-40B4-BE49-F238E27FC236}">
                    <a16:creationId xmlns:a16="http://schemas.microsoft.com/office/drawing/2014/main" id="{DC3E0560-8AF4-407C-8DFC-8C3F0D8AAC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2642" y="2378878"/>
                <a:ext cx="1296987" cy="468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he-IL" sz="2800" b="1" dirty="0"/>
                  <a:t>צורה</a:t>
                </a:r>
                <a:r>
                  <a:rPr lang="he-IL" sz="2400" b="1" dirty="0"/>
                  <a:t> </a:t>
                </a:r>
                <a:r>
                  <a:rPr lang="en-US" sz="2400" b="1" dirty="0"/>
                  <a:t>III</a:t>
                </a:r>
              </a:p>
            </p:txBody>
          </p:sp>
          <p:sp>
            <p:nvSpPr>
              <p:cNvPr id="47" name="AutoShape 30">
                <a:extLst>
                  <a:ext uri="{FF2B5EF4-FFF2-40B4-BE49-F238E27FC236}">
                    <a16:creationId xmlns:a16="http://schemas.microsoft.com/office/drawing/2014/main" id="{F4EE5B9C-98C8-4508-AC46-06C24638E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796" y="3843839"/>
                <a:ext cx="803931" cy="413728"/>
              </a:xfrm>
              <a:prstGeom prst="wedgeRectCallout">
                <a:avLst>
                  <a:gd name="adj1" fmla="val 12991"/>
                  <a:gd name="adj2" fmla="val 46259"/>
                </a:avLst>
              </a:prstGeom>
              <a:noFill/>
              <a:ln w="19050">
                <a:solidFill>
                  <a:srgbClr val="CC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2.34</a:t>
                </a:r>
              </a:p>
            </p:txBody>
          </p:sp>
          <p:sp>
            <p:nvSpPr>
              <p:cNvPr id="49" name="AutoShape 32">
                <a:extLst>
                  <a:ext uri="{FF2B5EF4-FFF2-40B4-BE49-F238E27FC236}">
                    <a16:creationId xmlns:a16="http://schemas.microsoft.com/office/drawing/2014/main" id="{006B2176-ED38-475A-BBBA-F7B2D4F6A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2356" y="3854176"/>
                <a:ext cx="806470" cy="413728"/>
              </a:xfrm>
              <a:prstGeom prst="wedgeRectCallout">
                <a:avLst>
                  <a:gd name="adj1" fmla="val -2125"/>
                  <a:gd name="adj2" fmla="val 40815"/>
                </a:avLst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9.60</a:t>
                </a:r>
              </a:p>
            </p:txBody>
          </p:sp>
        </p:grpSp>
      </p:grp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068C9D7F-F17C-40F9-99EF-5D5DC2B9EFBB}"/>
              </a:ext>
            </a:extLst>
          </p:cNvPr>
          <p:cNvGrpSpPr/>
          <p:nvPr/>
        </p:nvGrpSpPr>
        <p:grpSpPr>
          <a:xfrm>
            <a:off x="190246" y="2715239"/>
            <a:ext cx="11673792" cy="1621568"/>
            <a:chOff x="190246" y="2715239"/>
            <a:chExt cx="11673792" cy="1621568"/>
          </a:xfrm>
        </p:grpSpPr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0957B898-8D59-455D-8D3D-DB104BFFD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216" y="3875142"/>
              <a:ext cx="204352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+mn-lt"/>
                  <a:cs typeface="+mn-cs"/>
                </a:rPr>
                <a:t>pH </a:t>
              </a:r>
              <a:r>
                <a:rPr lang="he-IL" altLang="en-US" sz="2400" b="1" dirty="0">
                  <a:latin typeface="+mn-lt"/>
                  <a:cs typeface="+mn-cs"/>
                </a:rPr>
                <a:t> נמוך מאוד</a:t>
              </a:r>
            </a:p>
          </p:txBody>
        </p:sp>
        <p:grpSp>
          <p:nvGrpSpPr>
            <p:cNvPr id="67" name="Group 44">
              <a:extLst>
                <a:ext uri="{FF2B5EF4-FFF2-40B4-BE49-F238E27FC236}">
                  <a16:creationId xmlns:a16="http://schemas.microsoft.com/office/drawing/2014/main" id="{D43CC564-D4C8-4156-93BD-5E786EA81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46" y="3190260"/>
              <a:ext cx="11673792" cy="515489"/>
              <a:chOff x="68" y="2419"/>
              <a:chExt cx="5924" cy="291"/>
            </a:xfrm>
          </p:grpSpPr>
          <p:sp>
            <p:nvSpPr>
              <p:cNvPr id="68" name="Line 25">
                <a:extLst>
                  <a:ext uri="{FF2B5EF4-FFF2-40B4-BE49-F238E27FC236}">
                    <a16:creationId xmlns:a16="http://schemas.microsoft.com/office/drawing/2014/main" id="{E0303EA4-CCF3-43B0-A09D-DCA107AFF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" y="2419"/>
                <a:ext cx="5924" cy="8"/>
              </a:xfrm>
              <a:prstGeom prst="line">
                <a:avLst/>
              </a:prstGeom>
              <a:noFill/>
              <a:ln w="19050" cmpd="tri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2000"/>
              </a:p>
            </p:txBody>
          </p:sp>
          <p:sp>
            <p:nvSpPr>
              <p:cNvPr id="69" name="Text Box 43">
                <a:extLst>
                  <a:ext uri="{FF2B5EF4-FFF2-40B4-BE49-F238E27FC236}">
                    <a16:creationId xmlns:a16="http://schemas.microsoft.com/office/drawing/2014/main" id="{99B5F0DC-F716-4A1E-B673-CD32E3F119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8" y="2449"/>
                <a:ext cx="499" cy="261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pH</a:t>
                </a:r>
              </a:p>
            </p:txBody>
          </p:sp>
        </p:grpSp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263E9EDC-4874-42A1-B098-3CD80217D91C}"/>
                </a:ext>
              </a:extLst>
            </p:cNvPr>
            <p:cNvGrpSpPr/>
            <p:nvPr/>
          </p:nvGrpSpPr>
          <p:grpSpPr>
            <a:xfrm>
              <a:off x="2790381" y="2715239"/>
              <a:ext cx="6187083" cy="468031"/>
              <a:chOff x="2721013" y="3539256"/>
              <a:chExt cx="5976349" cy="419433"/>
            </a:xfrm>
          </p:grpSpPr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019C6005-8A38-41A5-814C-0A6AFBC85095}"/>
                  </a:ext>
                </a:extLst>
              </p:cNvPr>
              <p:cNvSpPr/>
              <p:nvPr/>
            </p:nvSpPr>
            <p:spPr>
              <a:xfrm>
                <a:off x="2721013" y="3544961"/>
                <a:ext cx="803931" cy="4137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/>
                  <a:t>pk</a:t>
                </a:r>
                <a:r>
                  <a:rPr lang="en-US" altLang="en-US" sz="2400" b="1" baseline="-25000" dirty="0"/>
                  <a:t>a1</a:t>
                </a:r>
                <a:r>
                  <a:rPr lang="he-IL" altLang="en-US" sz="2400" b="1" baseline="-25000" dirty="0"/>
                  <a:t> </a:t>
                </a:r>
                <a:endParaRPr lang="he-IL" sz="2400" dirty="0"/>
              </a:p>
            </p:txBody>
          </p:sp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282126E9-8ACB-4219-81EF-0990E1A36D24}"/>
                  </a:ext>
                </a:extLst>
              </p:cNvPr>
              <p:cNvSpPr/>
              <p:nvPr/>
            </p:nvSpPr>
            <p:spPr>
              <a:xfrm>
                <a:off x="7893431" y="3539256"/>
                <a:ext cx="803931" cy="4137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/>
                  <a:t>pk</a:t>
                </a:r>
                <a:r>
                  <a:rPr lang="en-US" altLang="en-US" sz="2400" b="1" baseline="-25000" dirty="0"/>
                  <a:t>a2</a:t>
                </a:r>
                <a:r>
                  <a:rPr lang="he-IL" altLang="en-US" sz="2400" b="1" baseline="-25000" dirty="0"/>
                  <a:t> </a:t>
                </a:r>
                <a:endParaRPr lang="he-IL" sz="2400" dirty="0"/>
              </a:p>
            </p:txBody>
          </p:sp>
        </p:grpSp>
        <p:sp>
          <p:nvSpPr>
            <p:cNvPr id="43" name="AutoShape 32">
              <a:extLst>
                <a:ext uri="{FF2B5EF4-FFF2-40B4-BE49-F238E27FC236}">
                  <a16:creationId xmlns:a16="http://schemas.microsoft.com/office/drawing/2014/main" id="{7C5B4FC8-B45D-4B76-B684-76CB19839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269" y="3205042"/>
              <a:ext cx="462659" cy="461665"/>
            </a:xfrm>
            <a:prstGeom prst="wedgeRectCallout">
              <a:avLst>
                <a:gd name="adj1" fmla="val -2125"/>
                <a:gd name="adj2" fmla="val 40815"/>
              </a:avLst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+mn-lt"/>
                  <a:cs typeface="+mn-cs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80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41976" y="25640"/>
            <a:ext cx="11405686" cy="720000"/>
          </a:xfrm>
        </p:spPr>
        <p:txBody>
          <a:bodyPr anchor="ctr">
            <a:noAutofit/>
          </a:bodyPr>
          <a:lstStyle/>
          <a:p>
            <a:pPr algn="r"/>
            <a:r>
              <a:rPr lang="he-IL" sz="3200" dirty="0">
                <a:solidFill>
                  <a:srgbClr val="12B4BC"/>
                </a:solidFill>
              </a:rPr>
              <a:t>קביעת מטען של חומצות אמיניות</a:t>
            </a:r>
            <a:r>
              <a:rPr lang="he-IL" altLang="en-US" sz="3200" dirty="0">
                <a:solidFill>
                  <a:srgbClr val="12B4BC"/>
                </a:solidFill>
              </a:rPr>
              <a:t> בעלות קבוצת צד לא טעונה </a:t>
            </a:r>
            <a:endParaRPr lang="he-IL" sz="3200" dirty="0">
              <a:solidFill>
                <a:srgbClr val="12B4BC"/>
              </a:solidFill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611989" y="1357435"/>
            <a:ext cx="11065661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EEDBAE7B-581A-47BF-8988-E7BD60DB2FCA}"/>
              </a:ext>
            </a:extLst>
          </p:cNvPr>
          <p:cNvGrpSpPr/>
          <p:nvPr/>
        </p:nvGrpSpPr>
        <p:grpSpPr>
          <a:xfrm>
            <a:off x="18041" y="668289"/>
            <a:ext cx="11829621" cy="4125747"/>
            <a:chOff x="44841" y="755729"/>
            <a:chExt cx="11829621" cy="4125747"/>
          </a:xfrm>
        </p:grpSpPr>
        <p:grpSp>
          <p:nvGrpSpPr>
            <p:cNvPr id="33" name="קבוצה 32">
              <a:extLst>
                <a:ext uri="{FF2B5EF4-FFF2-40B4-BE49-F238E27FC236}">
                  <a16:creationId xmlns:a16="http://schemas.microsoft.com/office/drawing/2014/main" id="{46D4D01A-2BF9-4C74-9007-103AFE892A4F}"/>
                </a:ext>
              </a:extLst>
            </p:cNvPr>
            <p:cNvGrpSpPr/>
            <p:nvPr/>
          </p:nvGrpSpPr>
          <p:grpSpPr>
            <a:xfrm>
              <a:off x="44841" y="755729"/>
              <a:ext cx="11829621" cy="4125747"/>
              <a:chOff x="-864226" y="1667803"/>
              <a:chExt cx="11426699" cy="3697349"/>
            </a:xfrm>
          </p:grpSpPr>
          <p:sp>
            <p:nvSpPr>
              <p:cNvPr id="34" name="Text Box 8">
                <a:extLst>
                  <a:ext uri="{FF2B5EF4-FFF2-40B4-BE49-F238E27FC236}">
                    <a16:creationId xmlns:a16="http://schemas.microsoft.com/office/drawing/2014/main" id="{0957B898-8D59-455D-8D3D-DB104BFFD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723774" y="4951424"/>
                <a:ext cx="1973918" cy="4137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pH </a:t>
                </a:r>
                <a:r>
                  <a:rPr lang="he-IL" altLang="en-US" sz="2400" b="1" dirty="0">
                    <a:latin typeface="+mn-lt"/>
                    <a:cs typeface="+mn-cs"/>
                  </a:rPr>
                  <a:t> נמוך מאוד</a:t>
                </a:r>
              </a:p>
            </p:txBody>
          </p:sp>
          <p:grpSp>
            <p:nvGrpSpPr>
              <p:cNvPr id="36" name="קבוצה 35">
                <a:extLst>
                  <a:ext uri="{FF2B5EF4-FFF2-40B4-BE49-F238E27FC236}">
                    <a16:creationId xmlns:a16="http://schemas.microsoft.com/office/drawing/2014/main" id="{767DF1D7-207E-4663-BD61-57F1CAB25513}"/>
                  </a:ext>
                </a:extLst>
              </p:cNvPr>
              <p:cNvGrpSpPr/>
              <p:nvPr/>
            </p:nvGrpSpPr>
            <p:grpSpPr>
              <a:xfrm>
                <a:off x="-864226" y="1667803"/>
                <a:ext cx="11426699" cy="3541505"/>
                <a:chOff x="-865019" y="1618888"/>
                <a:chExt cx="11426699" cy="3541505"/>
              </a:xfrm>
            </p:grpSpPr>
            <p:grpSp>
              <p:nvGrpSpPr>
                <p:cNvPr id="37" name="Group 26">
                  <a:extLst>
                    <a:ext uri="{FF2B5EF4-FFF2-40B4-BE49-F238E27FC236}">
                      <a16:creationId xmlns:a16="http://schemas.microsoft.com/office/drawing/2014/main" id="{E40AC4C2-575A-47C5-BF07-E7DB30EED5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865019" y="1618888"/>
                  <a:ext cx="3227281" cy="908051"/>
                  <a:chOff x="-48" y="602"/>
                  <a:chExt cx="1808" cy="572"/>
                </a:xfrm>
              </p:grpSpPr>
              <p:sp>
                <p:nvSpPr>
                  <p:cNvPr id="64" name="Text Box 27">
                    <a:extLst>
                      <a:ext uri="{FF2B5EF4-FFF2-40B4-BE49-F238E27FC236}">
                        <a16:creationId xmlns:a16="http://schemas.microsoft.com/office/drawing/2014/main" id="{F52B5FAF-5435-4917-B6D2-AB54D9D0A1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" y="602"/>
                    <a:ext cx="1808" cy="2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800" b="1" baseline="30000" dirty="0">
                        <a:latin typeface="+mn-lt"/>
                        <a:cs typeface="+mn-cs"/>
                      </a:rPr>
                      <a:t>+</a:t>
                    </a:r>
                    <a:r>
                      <a:rPr lang="en-US" altLang="en-US" sz="2800" b="1" dirty="0">
                        <a:latin typeface="+mn-lt"/>
                        <a:cs typeface="+mn-cs"/>
                      </a:rPr>
                      <a:t>H</a:t>
                    </a:r>
                    <a:r>
                      <a:rPr lang="en-US" altLang="en-US" sz="2800" b="1" baseline="-25000" dirty="0">
                        <a:latin typeface="+mn-lt"/>
                        <a:cs typeface="+mn-cs"/>
                      </a:rPr>
                      <a:t>3</a:t>
                    </a:r>
                    <a:r>
                      <a:rPr lang="en-US" altLang="en-US" sz="2800" b="1" dirty="0">
                        <a:latin typeface="+mn-lt"/>
                        <a:cs typeface="+mn-cs"/>
                      </a:rPr>
                      <a:t>N-CH-COOH</a:t>
                    </a:r>
                  </a:p>
                </p:txBody>
              </p:sp>
              <p:sp>
                <p:nvSpPr>
                  <p:cNvPr id="65" name="Text Box 28">
                    <a:extLst>
                      <a:ext uri="{FF2B5EF4-FFF2-40B4-BE49-F238E27FC236}">
                        <a16:creationId xmlns:a16="http://schemas.microsoft.com/office/drawing/2014/main" id="{9A770E8F-48ED-4736-A497-8AE5053857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" y="879"/>
                    <a:ext cx="453" cy="2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 dirty="0">
                        <a:latin typeface="+mn-lt"/>
                        <a:cs typeface="+mn-cs"/>
                      </a:rPr>
                      <a:t>R</a:t>
                    </a:r>
                  </a:p>
                </p:txBody>
              </p:sp>
              <p:sp>
                <p:nvSpPr>
                  <p:cNvPr id="66" name="Line 29">
                    <a:extLst>
                      <a:ext uri="{FF2B5EF4-FFF2-40B4-BE49-F238E27FC236}">
                        <a16:creationId xmlns:a16="http://schemas.microsoft.com/office/drawing/2014/main" id="{78C9D920-4C01-4FB5-8371-9BB538B2A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83" y="833"/>
                    <a:ext cx="0" cy="13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</p:grpSp>
            <p:grpSp>
              <p:nvGrpSpPr>
                <p:cNvPr id="38" name="קבוצה 37">
                  <a:extLst>
                    <a:ext uri="{FF2B5EF4-FFF2-40B4-BE49-F238E27FC236}">
                      <a16:creationId xmlns:a16="http://schemas.microsoft.com/office/drawing/2014/main" id="{54C2CB85-5914-474A-90B2-D283793F0864}"/>
                    </a:ext>
                  </a:extLst>
                </p:cNvPr>
                <p:cNvGrpSpPr/>
                <p:nvPr/>
              </p:nvGrpSpPr>
              <p:grpSpPr>
                <a:xfrm>
                  <a:off x="262393" y="1625604"/>
                  <a:ext cx="10299287" cy="3534789"/>
                  <a:chOff x="837862" y="1674817"/>
                  <a:chExt cx="10299287" cy="3534789"/>
                </a:xfrm>
              </p:grpSpPr>
              <p:sp>
                <p:nvSpPr>
                  <p:cNvPr id="39" name="Text Box 6">
                    <a:extLst>
                      <a:ext uri="{FF2B5EF4-FFF2-40B4-BE49-F238E27FC236}">
                        <a16:creationId xmlns:a16="http://schemas.microsoft.com/office/drawing/2014/main" id="{07F31D3B-6CC8-49B6-93B5-A19819888B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00769" y="4795878"/>
                    <a:ext cx="2236380" cy="41372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pH</a:t>
                    </a:r>
                    <a:r>
                      <a:rPr lang="en-US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גבוה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מאוד</a:t>
                    </a:r>
                    <a:endParaRPr lang="he-IL" altLang="en-US" sz="2000" b="1" dirty="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40" name="Group 9">
                    <a:extLst>
                      <a:ext uri="{FF2B5EF4-FFF2-40B4-BE49-F238E27FC236}">
                        <a16:creationId xmlns:a16="http://schemas.microsoft.com/office/drawing/2014/main" id="{D508C3CC-D052-4B28-AE52-29382427A8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54438" y="1674817"/>
                    <a:ext cx="2970213" cy="912815"/>
                    <a:chOff x="959" y="556"/>
                    <a:chExt cx="1871" cy="575"/>
                  </a:xfrm>
                </p:grpSpPr>
                <p:sp>
                  <p:nvSpPr>
                    <p:cNvPr id="61" name="Text Box 10">
                      <a:extLst>
                        <a:ext uri="{FF2B5EF4-FFF2-40B4-BE49-F238E27FC236}">
                          <a16:creationId xmlns:a16="http://schemas.microsoft.com/office/drawing/2014/main" id="{05FB52E5-57DC-4752-9627-4684CAC93B1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9" y="556"/>
                      <a:ext cx="1871" cy="2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en-US" sz="2800" b="1" baseline="30000" dirty="0"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altLang="en-US" sz="2800" b="1" dirty="0">
                          <a:latin typeface="+mn-lt"/>
                          <a:cs typeface="+mn-cs"/>
                        </a:rPr>
                        <a:t>H</a:t>
                      </a:r>
                      <a:r>
                        <a:rPr lang="en-US" altLang="en-US" sz="2800" b="1" baseline="-25000" dirty="0">
                          <a:latin typeface="+mn-lt"/>
                          <a:cs typeface="+mn-cs"/>
                        </a:rPr>
                        <a:t>3</a:t>
                      </a:r>
                      <a:r>
                        <a:rPr lang="en-US" altLang="en-US" sz="2800" b="1" dirty="0">
                          <a:latin typeface="+mn-lt"/>
                          <a:cs typeface="+mn-cs"/>
                        </a:rPr>
                        <a:t>N-CH-COO</a:t>
                      </a:r>
                      <a:r>
                        <a:rPr lang="en-US" altLang="en-US" sz="2800" b="1" baseline="30000" dirty="0">
                          <a:latin typeface="+mn-lt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62" name="Text Box 11">
                      <a:extLst>
                        <a:ext uri="{FF2B5EF4-FFF2-40B4-BE49-F238E27FC236}">
                          <a16:creationId xmlns:a16="http://schemas.microsoft.com/office/drawing/2014/main" id="{7F312AEC-5684-4547-8E7E-2FF229D9EE1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4" y="836"/>
                      <a:ext cx="453" cy="2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800" b="1" dirty="0"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3" name="Line 12">
                      <a:extLst>
                        <a:ext uri="{FF2B5EF4-FFF2-40B4-BE49-F238E27FC236}">
                          <a16:creationId xmlns:a16="http://schemas.microsoft.com/office/drawing/2014/main" id="{25252193-071F-4EE7-B7C5-B04D8D467F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815"/>
                      <a:ext cx="0" cy="4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grpSp>
                <p:nvGrpSpPr>
                  <p:cNvPr id="41" name="Group 13">
                    <a:extLst>
                      <a:ext uri="{FF2B5EF4-FFF2-40B4-BE49-F238E27FC236}">
                        <a16:creationId xmlns:a16="http://schemas.microsoft.com/office/drawing/2014/main" id="{50B86CA8-096E-4EF0-8080-B261744841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37501" y="1689101"/>
                    <a:ext cx="2592387" cy="858838"/>
                    <a:chOff x="1689" y="611"/>
                    <a:chExt cx="1633" cy="541"/>
                  </a:xfrm>
                </p:grpSpPr>
                <p:sp>
                  <p:nvSpPr>
                    <p:cNvPr id="58" name="Text Box 14">
                      <a:extLst>
                        <a:ext uri="{FF2B5EF4-FFF2-40B4-BE49-F238E27FC236}">
                          <a16:creationId xmlns:a16="http://schemas.microsoft.com/office/drawing/2014/main" id="{B260E963-DEAD-4E1B-AD27-7478117AA8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89" y="611"/>
                      <a:ext cx="1633" cy="2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en-US" sz="2800" b="1" dirty="0"/>
                        <a:t>H</a:t>
                      </a:r>
                      <a:r>
                        <a:rPr lang="en-US" sz="2800" b="1" baseline="-25000" dirty="0"/>
                        <a:t>2</a:t>
                      </a:r>
                      <a:r>
                        <a:rPr lang="en-US" sz="2800" b="1" dirty="0"/>
                        <a:t>N-CH-COO</a:t>
                      </a:r>
                      <a:r>
                        <a:rPr lang="en-US" sz="3600" b="1" baseline="30000" dirty="0"/>
                        <a:t>-</a:t>
                      </a:r>
                    </a:p>
                  </p:txBody>
                </p:sp>
                <p:sp>
                  <p:nvSpPr>
                    <p:cNvPr id="59" name="Text Box 15">
                      <a:extLst>
                        <a:ext uri="{FF2B5EF4-FFF2-40B4-BE49-F238E27FC236}">
                          <a16:creationId xmlns:a16="http://schemas.microsoft.com/office/drawing/2014/main" id="{9CDC1EA7-D7C9-47CD-9D9C-5DD38FD37BE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8" y="857"/>
                      <a:ext cx="453" cy="2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800" b="1" dirty="0"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0" name="Line 16">
                      <a:extLst>
                        <a:ext uri="{FF2B5EF4-FFF2-40B4-BE49-F238E27FC236}">
                          <a16:creationId xmlns:a16="http://schemas.microsoft.com/office/drawing/2014/main" id="{DE3586D2-5D8D-45FA-B54F-13BE98204D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4" y="825"/>
                      <a:ext cx="0" cy="4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sp>
                <p:nvSpPr>
                  <p:cNvPr id="44" name="Text Box 22">
                    <a:extLst>
                      <a:ext uri="{FF2B5EF4-FFF2-40B4-BE49-F238E27FC236}">
                        <a16:creationId xmlns:a16="http://schemas.microsoft.com/office/drawing/2014/main" id="{0FED105B-4872-4A67-9750-0ADFF55E9C6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7862" y="2434041"/>
                    <a:ext cx="1169747" cy="4688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800" b="1" dirty="0"/>
                      <a:t>צורה </a:t>
                    </a:r>
                    <a:r>
                      <a:rPr lang="en-US" sz="2800" b="1" dirty="0"/>
                      <a:t>I</a:t>
                    </a:r>
                  </a:p>
                </p:txBody>
              </p:sp>
              <p:sp>
                <p:nvSpPr>
                  <p:cNvPr id="45" name="Text Box 23">
                    <a:extLst>
                      <a:ext uri="{FF2B5EF4-FFF2-40B4-BE49-F238E27FC236}">
                        <a16:creationId xmlns:a16="http://schemas.microsoft.com/office/drawing/2014/main" id="{BFC2806B-39AD-4BB9-8476-A0DDB143DB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758" y="2457118"/>
                    <a:ext cx="1404845" cy="4688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800" b="1" dirty="0"/>
                      <a:t>צורה </a:t>
                    </a:r>
                    <a:r>
                      <a:rPr lang="en-US" sz="2800" b="1" dirty="0"/>
                      <a:t>II</a:t>
                    </a:r>
                  </a:p>
                </p:txBody>
              </p:sp>
              <p:sp>
                <p:nvSpPr>
                  <p:cNvPr id="46" name="Text Box 24">
                    <a:extLst>
                      <a:ext uri="{FF2B5EF4-FFF2-40B4-BE49-F238E27FC236}">
                        <a16:creationId xmlns:a16="http://schemas.microsoft.com/office/drawing/2014/main" id="{DC3E0560-8AF4-407C-8DFC-8C3F0D8AAC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2642" y="2378878"/>
                    <a:ext cx="1296987" cy="4688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800" b="1" dirty="0"/>
                      <a:t>צורה</a:t>
                    </a:r>
                    <a:r>
                      <a:rPr lang="he-IL" sz="2400" b="1" dirty="0"/>
                      <a:t> </a:t>
                    </a:r>
                    <a:r>
                      <a:rPr lang="en-US" sz="2400" b="1" dirty="0"/>
                      <a:t>III</a:t>
                    </a:r>
                  </a:p>
                </p:txBody>
              </p:sp>
              <p:sp>
                <p:nvSpPr>
                  <p:cNvPr id="47" name="AutoShape 30">
                    <a:extLst>
                      <a:ext uri="{FF2B5EF4-FFF2-40B4-BE49-F238E27FC236}">
                        <a16:creationId xmlns:a16="http://schemas.microsoft.com/office/drawing/2014/main" id="{F4EE5B9C-98C8-4508-AC46-06C24638E8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7796" y="3843839"/>
                    <a:ext cx="803931" cy="413728"/>
                  </a:xfrm>
                  <a:prstGeom prst="wedgeRectCallout">
                    <a:avLst>
                      <a:gd name="adj1" fmla="val 12991"/>
                      <a:gd name="adj2" fmla="val 46259"/>
                    </a:avLst>
                  </a:prstGeom>
                  <a:noFill/>
                  <a:ln w="19050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2.34</a:t>
                    </a:r>
                  </a:p>
                </p:txBody>
              </p:sp>
              <p:sp>
                <p:nvSpPr>
                  <p:cNvPr id="49" name="AutoShape 32">
                    <a:extLst>
                      <a:ext uri="{FF2B5EF4-FFF2-40B4-BE49-F238E27FC236}">
                        <a16:creationId xmlns:a16="http://schemas.microsoft.com/office/drawing/2014/main" id="{006B2176-ED38-475A-BBBA-F7B2D4F6A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532356" y="3854176"/>
                    <a:ext cx="806470" cy="413728"/>
                  </a:xfrm>
                  <a:prstGeom prst="wedgeRectCallout">
                    <a:avLst>
                      <a:gd name="adj1" fmla="val -2125"/>
                      <a:gd name="adj2" fmla="val 40815"/>
                    </a:avLst>
                  </a:prstGeom>
                  <a:noFill/>
                  <a:ln w="19050">
                    <a:solidFill>
                      <a:srgbClr val="C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9.60</a:t>
                    </a:r>
                  </a:p>
                </p:txBody>
              </p:sp>
              <p:sp>
                <p:nvSpPr>
                  <p:cNvPr id="50" name="Text Box 33">
                    <a:extLst>
                      <a:ext uri="{FF2B5EF4-FFF2-40B4-BE49-F238E27FC236}">
                        <a16:creationId xmlns:a16="http://schemas.microsoft.com/office/drawing/2014/main" id="{C2EA4ECE-EF6F-4B65-BAE9-313F62103A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7695" y="4469768"/>
                    <a:ext cx="1239629" cy="41372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[I] = [II]</a:t>
                    </a:r>
                  </a:p>
                </p:txBody>
              </p:sp>
              <p:sp>
                <p:nvSpPr>
                  <p:cNvPr id="54" name="Text Box 40">
                    <a:extLst>
                      <a:ext uri="{FF2B5EF4-FFF2-40B4-BE49-F238E27FC236}">
                        <a16:creationId xmlns:a16="http://schemas.microsoft.com/office/drawing/2014/main" id="{47826E0C-7B18-456C-9B31-0D5A5D5CF5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2048" y="4496364"/>
                    <a:ext cx="1440815" cy="41372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[II] = [III]</a:t>
                    </a:r>
                  </a:p>
                </p:txBody>
              </p:sp>
              <p:sp>
                <p:nvSpPr>
                  <p:cNvPr id="55" name="Line 54">
                    <a:extLst>
                      <a:ext uri="{FF2B5EF4-FFF2-40B4-BE49-F238E27FC236}">
                        <a16:creationId xmlns:a16="http://schemas.microsoft.com/office/drawing/2014/main" id="{1EA96E6C-1EB7-4C2A-B117-6727661D9D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0154" y="4232603"/>
                    <a:ext cx="0" cy="325992"/>
                  </a:xfrm>
                  <a:prstGeom prst="line">
                    <a:avLst/>
                  </a:prstGeom>
                  <a:noFill/>
                  <a:ln w="19050">
                    <a:solidFill>
                      <a:srgbClr val="CC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  <p:sp>
                <p:nvSpPr>
                  <p:cNvPr id="56" name="Line 55">
                    <a:extLst>
                      <a:ext uri="{FF2B5EF4-FFF2-40B4-BE49-F238E27FC236}">
                        <a16:creationId xmlns:a16="http://schemas.microsoft.com/office/drawing/2014/main" id="{70C81FB3-63E4-4523-B0CE-94F5A69773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02456" y="4267904"/>
                    <a:ext cx="0" cy="290691"/>
                  </a:xfrm>
                  <a:prstGeom prst="line">
                    <a:avLst/>
                  </a:prstGeom>
                  <a:noFill/>
                  <a:ln w="19050">
                    <a:solidFill>
                      <a:srgbClr val="C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</p:grpSp>
          </p:grpSp>
        </p:grpSp>
        <p:grpSp>
          <p:nvGrpSpPr>
            <p:cNvPr id="73" name="קבוצה 72">
              <a:extLst>
                <a:ext uri="{FF2B5EF4-FFF2-40B4-BE49-F238E27FC236}">
                  <a16:creationId xmlns:a16="http://schemas.microsoft.com/office/drawing/2014/main" id="{E083FF2C-5754-420F-AB96-E94950299881}"/>
                </a:ext>
              </a:extLst>
            </p:cNvPr>
            <p:cNvGrpSpPr/>
            <p:nvPr/>
          </p:nvGrpSpPr>
          <p:grpSpPr>
            <a:xfrm>
              <a:off x="200670" y="2715239"/>
              <a:ext cx="11673792" cy="1644704"/>
              <a:chOff x="436379" y="3230343"/>
              <a:chExt cx="11276178" cy="1473926"/>
            </a:xfrm>
          </p:grpSpPr>
          <p:grpSp>
            <p:nvGrpSpPr>
              <p:cNvPr id="67" name="Group 44">
                <a:extLst>
                  <a:ext uri="{FF2B5EF4-FFF2-40B4-BE49-F238E27FC236}">
                    <a16:creationId xmlns:a16="http://schemas.microsoft.com/office/drawing/2014/main" id="{D43CC564-D4C8-4156-93BD-5E786EA81A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379" y="3656040"/>
                <a:ext cx="11276178" cy="461963"/>
                <a:chOff x="68" y="2419"/>
                <a:chExt cx="5924" cy="291"/>
              </a:xfrm>
            </p:grpSpPr>
            <p:sp>
              <p:nvSpPr>
                <p:cNvPr id="68" name="Line 25">
                  <a:extLst>
                    <a:ext uri="{FF2B5EF4-FFF2-40B4-BE49-F238E27FC236}">
                      <a16:creationId xmlns:a16="http://schemas.microsoft.com/office/drawing/2014/main" id="{E0303EA4-CCF3-43B0-A09D-DCA107AFF9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" y="2419"/>
                  <a:ext cx="5924" cy="8"/>
                </a:xfrm>
                <a:prstGeom prst="line">
                  <a:avLst/>
                </a:prstGeom>
                <a:noFill/>
                <a:ln w="19050" cmpd="tri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  <p:sp>
              <p:nvSpPr>
                <p:cNvPr id="69" name="Text Box 43">
                  <a:extLst>
                    <a:ext uri="{FF2B5EF4-FFF2-40B4-BE49-F238E27FC236}">
                      <a16:creationId xmlns:a16="http://schemas.microsoft.com/office/drawing/2014/main" id="{99B5F0DC-F716-4A1E-B673-CD32E3F119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58" y="2449"/>
                  <a:ext cx="499" cy="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solidFill>
                        <a:srgbClr val="C00000"/>
                      </a:solidFill>
                    </a:rPr>
                    <a:t>pH</a:t>
                  </a:r>
                </a:p>
              </p:txBody>
            </p:sp>
          </p:grpSp>
          <p:grpSp>
            <p:nvGrpSpPr>
              <p:cNvPr id="4" name="קבוצה 3">
                <a:extLst>
                  <a:ext uri="{FF2B5EF4-FFF2-40B4-BE49-F238E27FC236}">
                    <a16:creationId xmlns:a16="http://schemas.microsoft.com/office/drawing/2014/main" id="{263E9EDC-4874-42A1-B098-3CD80217D91C}"/>
                  </a:ext>
                </a:extLst>
              </p:cNvPr>
              <p:cNvGrpSpPr/>
              <p:nvPr/>
            </p:nvGrpSpPr>
            <p:grpSpPr>
              <a:xfrm>
                <a:off x="436379" y="3230343"/>
                <a:ext cx="10871456" cy="1473926"/>
                <a:chOff x="219508" y="3539256"/>
                <a:chExt cx="10871456" cy="1473926"/>
              </a:xfrm>
            </p:grpSpPr>
            <p:sp>
              <p:nvSpPr>
                <p:cNvPr id="70" name="Text Box 33">
                  <a:extLst>
                    <a:ext uri="{FF2B5EF4-FFF2-40B4-BE49-F238E27FC236}">
                      <a16:creationId xmlns:a16="http://schemas.microsoft.com/office/drawing/2014/main" id="{A8E7A433-CE4F-4722-BDC7-679CF87EE7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508" y="4412750"/>
                  <a:ext cx="503697" cy="4137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[I]</a:t>
                  </a:r>
                </a:p>
              </p:txBody>
            </p:sp>
            <p:sp>
              <p:nvSpPr>
                <p:cNvPr id="71" name="Text Box 40">
                  <a:extLst>
                    <a:ext uri="{FF2B5EF4-FFF2-40B4-BE49-F238E27FC236}">
                      <a16:creationId xmlns:a16="http://schemas.microsoft.com/office/drawing/2014/main" id="{C88B4A5F-0382-4295-8E6C-EB14A6C42D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261351" y="4412750"/>
                  <a:ext cx="829613" cy="4137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[III]</a:t>
                  </a:r>
                </a:p>
              </p:txBody>
            </p:sp>
            <p:sp>
              <p:nvSpPr>
                <p:cNvPr id="72" name="Text Box 40">
                  <a:extLst>
                    <a:ext uri="{FF2B5EF4-FFF2-40B4-BE49-F238E27FC236}">
                      <a16:creationId xmlns:a16="http://schemas.microsoft.com/office/drawing/2014/main" id="{D6827157-477C-4528-81B4-8545DFE2F6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53211" y="4599454"/>
                  <a:ext cx="709520" cy="4137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[II]</a:t>
                  </a:r>
                </a:p>
              </p:txBody>
            </p:sp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019C6005-8A38-41A5-814C-0A6AFBC85095}"/>
                    </a:ext>
                  </a:extLst>
                </p:cNvPr>
                <p:cNvSpPr/>
                <p:nvPr/>
              </p:nvSpPr>
              <p:spPr>
                <a:xfrm>
                  <a:off x="2721013" y="3544961"/>
                  <a:ext cx="803931" cy="413728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b="1" dirty="0"/>
                    <a:t>pk</a:t>
                  </a:r>
                  <a:r>
                    <a:rPr lang="en-US" altLang="en-US" sz="2400" b="1" baseline="-25000" dirty="0"/>
                    <a:t>a1</a:t>
                  </a:r>
                  <a:r>
                    <a:rPr lang="he-IL" altLang="en-US" sz="2400" b="1" baseline="-25000" dirty="0"/>
                    <a:t> </a:t>
                  </a:r>
                  <a:endParaRPr lang="he-IL" sz="2400" dirty="0"/>
                </a:p>
              </p:txBody>
            </p:sp>
            <p:sp>
              <p:nvSpPr>
                <p:cNvPr id="3" name="מלבן 2">
                  <a:extLst>
                    <a:ext uri="{FF2B5EF4-FFF2-40B4-BE49-F238E27FC236}">
                      <a16:creationId xmlns:a16="http://schemas.microsoft.com/office/drawing/2014/main" id="{282126E9-8ACB-4219-81EF-0990E1A36D24}"/>
                    </a:ext>
                  </a:extLst>
                </p:cNvPr>
                <p:cNvSpPr/>
                <p:nvPr/>
              </p:nvSpPr>
              <p:spPr>
                <a:xfrm>
                  <a:off x="7893431" y="3539256"/>
                  <a:ext cx="803931" cy="413728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b="1" dirty="0"/>
                    <a:t>pk</a:t>
                  </a:r>
                  <a:r>
                    <a:rPr lang="en-US" altLang="en-US" sz="2400" b="1" baseline="-25000" dirty="0"/>
                    <a:t>a2</a:t>
                  </a:r>
                  <a:r>
                    <a:rPr lang="he-IL" altLang="en-US" sz="2400" b="1" baseline="-25000" dirty="0"/>
                    <a:t> </a:t>
                  </a:r>
                  <a:endParaRPr lang="he-IL" sz="2400" dirty="0"/>
                </a:p>
              </p:txBody>
            </p:sp>
          </p:grpSp>
        </p:grpSp>
        <p:sp>
          <p:nvSpPr>
            <p:cNvPr id="42" name="AutoShape 32">
              <a:extLst>
                <a:ext uri="{FF2B5EF4-FFF2-40B4-BE49-F238E27FC236}">
                  <a16:creationId xmlns:a16="http://schemas.microsoft.com/office/drawing/2014/main" id="{3228017F-C9B1-4528-B31C-F38024407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254" y="3197346"/>
              <a:ext cx="523464" cy="461665"/>
            </a:xfrm>
            <a:prstGeom prst="wedgeRectCallout">
              <a:avLst>
                <a:gd name="adj1" fmla="val -2125"/>
                <a:gd name="adj2" fmla="val 40815"/>
              </a:avLst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+mn-lt"/>
                  <a:cs typeface="+mn-cs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809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הפסקה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סרקו את קוד ה-</a:t>
            </a:r>
            <a:r>
              <a:rPr lang="en-US" dirty="0"/>
              <a:t>QR</a:t>
            </a:r>
            <a:r>
              <a:rPr lang="he-IL" dirty="0"/>
              <a:t> וענו על השאלות.</a:t>
            </a:r>
          </a:p>
          <a:p>
            <a:r>
              <a:rPr lang="he-IL" dirty="0"/>
              <a:t>בהצלחה!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4" name="תמונה 3" descr="תמונה שמכילה מקורה, פיסה, קטן, יד&#10;&#10;התיאור נוצר באופן אוטומטי">
            <a:extLst>
              <a:ext uri="{FF2B5EF4-FFF2-40B4-BE49-F238E27FC236}">
                <a16:creationId xmlns:a16="http://schemas.microsoft.com/office/drawing/2014/main" id="{F0CDB4E6-7C0F-4DFC-A4D6-010197631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875448"/>
            <a:ext cx="3586847" cy="35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5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31AD5F40-30F4-4C3D-9353-A3427E909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4572" r="18696" b="50990"/>
          <a:stretch/>
        </p:blipFill>
        <p:spPr>
          <a:xfrm rot="5400000">
            <a:off x="9169346" y="2359394"/>
            <a:ext cx="3638817" cy="1245251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05396"/>
            <a:ext cx="9802206" cy="720000"/>
          </a:xfrm>
        </p:spPr>
        <p:txBody>
          <a:bodyPr/>
          <a:lstStyle/>
          <a:p>
            <a:r>
              <a:rPr lang="he-IL" sz="3600" dirty="0"/>
              <a:t>המשימה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B82037F-A758-4354-A153-78126A585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45" y="716335"/>
            <a:ext cx="1111874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he-IL" sz="2300" b="1" dirty="0">
                <a:solidFill>
                  <a:srgbClr val="12B4BC"/>
                </a:solidFill>
                <a:ea typeface="Times New Roman" panose="02020603050405020304" pitchFamily="18" charset="0"/>
              </a:rPr>
              <a:t>העזרו בשמות ונוסחאות של חומצות אמיניות והתאימו את </a:t>
            </a:r>
            <a:r>
              <a:rPr kumimoji="0" lang="he-IL" altLang="he-IL" sz="2300" b="1" i="0" u="none" strike="noStrike" cap="none" normalizeH="0" baseline="0" dirty="0">
                <a:ln>
                  <a:noFill/>
                </a:ln>
                <a:solidFill>
                  <a:srgbClr val="12B4BC"/>
                </a:solidFill>
                <a:effectLst/>
                <a:ea typeface="Times New Roman" panose="02020603050405020304" pitchFamily="18" charset="0"/>
              </a:rPr>
              <a:t>היגדים הבאים לחומצות אמיניות:</a:t>
            </a:r>
            <a:endParaRPr kumimoji="0" lang="en-US" altLang="he-IL" sz="2300" b="0" i="0" u="none" strike="noStrike" cap="none" normalizeH="0" baseline="0" dirty="0">
              <a:ln>
                <a:noFill/>
              </a:ln>
              <a:solidFill>
                <a:srgbClr val="12B4BC"/>
              </a:solidFill>
              <a:effectLst/>
            </a:endParaRPr>
          </a:p>
        </p:txBody>
      </p:sp>
      <p:graphicFrame>
        <p:nvGraphicFramePr>
          <p:cNvPr id="3" name="מציין מיקום תוכן 2">
            <a:extLst>
              <a:ext uri="{FF2B5EF4-FFF2-40B4-BE49-F238E27FC236}">
                <a16:creationId xmlns:a16="http://schemas.microsoft.com/office/drawing/2014/main" id="{B7C73F37-05D7-43AA-B859-F22817130C1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65292296"/>
              </p:ext>
            </p:extLst>
          </p:nvPr>
        </p:nvGraphicFramePr>
        <p:xfrm>
          <a:off x="423602" y="1341604"/>
          <a:ext cx="9802206" cy="338861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533193">
                  <a:extLst>
                    <a:ext uri="{9D8B030D-6E8A-4147-A177-3AD203B41FA5}">
                      <a16:colId xmlns:a16="http://schemas.microsoft.com/office/drawing/2014/main" val="791957250"/>
                    </a:ext>
                  </a:extLst>
                </a:gridCol>
                <a:gridCol w="981243">
                  <a:extLst>
                    <a:ext uri="{9D8B030D-6E8A-4147-A177-3AD203B41FA5}">
                      <a16:colId xmlns:a16="http://schemas.microsoft.com/office/drawing/2014/main" val="178333571"/>
                    </a:ext>
                  </a:extLst>
                </a:gridCol>
                <a:gridCol w="7287770">
                  <a:extLst>
                    <a:ext uri="{9D8B030D-6E8A-4147-A177-3AD203B41FA5}">
                      <a16:colId xmlns:a16="http://schemas.microsoft.com/office/drawing/2014/main" val="2738692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שם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 </a:t>
                      </a:r>
                      <a:r>
                        <a:rPr lang="he-IL" sz="2000" dirty="0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 החומצה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סמל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>
                          <a:effectLst/>
                          <a:cs typeface="+mn-cs"/>
                        </a:rPr>
                        <a:t>הגדרה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1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 err="1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איזולויצין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Ile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>
                          <a:effectLst/>
                          <a:cs typeface="+mn-cs"/>
                        </a:rPr>
                        <a:t>איזומר שרשרתי של </a:t>
                      </a:r>
                      <a:r>
                        <a:rPr lang="he-IL" sz="2000" dirty="0" err="1">
                          <a:effectLst/>
                          <a:cs typeface="+mn-cs"/>
                        </a:rPr>
                        <a:t>לויצין</a:t>
                      </a:r>
                      <a:r>
                        <a:rPr lang="he-IL" sz="2000" dirty="0">
                          <a:effectLst/>
                          <a:cs typeface="+mn-cs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91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 err="1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אספרטית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Asp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>
                          <a:effectLst/>
                          <a:cs typeface="+mn-cs"/>
                        </a:rPr>
                        <a:t>החומצה האמינית הקלה מבין שתי החומצות האמיניות החומציות.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50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 err="1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גליצין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Gly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+mn-cs"/>
                        </a:rPr>
                        <a:t>החומצה האמינית הקטנה ביותר.</a:t>
                      </a:r>
                      <a:endParaRPr lang="en-US" sz="2000" dirty="0">
                        <a:effectLst/>
                        <a:cs typeface="+mn-cs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cs typeface="+mn-cs"/>
                        </a:rPr>
                        <a:t>מקור שמה מיוונית –"</a:t>
                      </a:r>
                      <a:r>
                        <a:rPr lang="he-IL" sz="2000" dirty="0" err="1">
                          <a:effectLst/>
                          <a:cs typeface="+mn-cs"/>
                        </a:rPr>
                        <a:t>גליקוס</a:t>
                      </a:r>
                      <a:r>
                        <a:rPr lang="he-IL" sz="2000" dirty="0">
                          <a:effectLst/>
                          <a:cs typeface="+mn-cs"/>
                        </a:rPr>
                        <a:t>" שפירושו מתוק שזהו אכן טעמה.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52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טריפטופן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Trp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>
                          <a:effectLst/>
                          <a:cs typeface="+mn-cs"/>
                        </a:rPr>
                        <a:t>מסתתרת בהגדרה: טיול בשביל כיף. (טריפטופן)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05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 err="1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פניל</a:t>
                      </a:r>
                      <a:r>
                        <a:rPr lang="he-IL" sz="2000" dirty="0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 </a:t>
                      </a:r>
                      <a:r>
                        <a:rPr lang="he-IL" sz="2000" dirty="0" err="1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אלנין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cs typeface="+mn-cs"/>
                        </a:rPr>
                        <a:t>Phe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>
                          <a:effectLst/>
                          <a:cs typeface="+mn-cs"/>
                        </a:rPr>
                        <a:t>הופכת בגוף לחומצה אמינית אחרת בעזרת אנזים המוסיף לה קבוצת הידרוקסיל.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22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259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המשימה</a:t>
            </a: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A67289D3-00CB-4ECD-8764-B0145AC1055F}"/>
              </a:ext>
            </a:extLst>
          </p:cNvPr>
          <p:cNvGrpSpPr/>
          <p:nvPr/>
        </p:nvGrpSpPr>
        <p:grpSpPr>
          <a:xfrm>
            <a:off x="1332961" y="878532"/>
            <a:ext cx="10104095" cy="3745203"/>
            <a:chOff x="1577723" y="711720"/>
            <a:chExt cx="10104095" cy="374520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8B82037F-A758-4354-A153-78126A585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013" y="711720"/>
              <a:ext cx="831990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e-IL" altLang="he-IL" sz="2400" b="1" dirty="0">
                  <a:solidFill>
                    <a:srgbClr val="12B4BC"/>
                  </a:solidFill>
                  <a:ea typeface="Times New Roman" panose="02020603050405020304" pitchFamily="18" charset="0"/>
                </a:rPr>
                <a:t>מה שמות  החומצות אמיניות שמסתתרים מאחורי איורים הבאים?</a:t>
              </a:r>
              <a:endParaRPr kumimoji="0" lang="en-US" altLang="he-IL" sz="2400" b="0" i="0" u="none" strike="noStrike" cap="none" normalizeH="0" baseline="0" dirty="0">
                <a:ln>
                  <a:noFill/>
                </a:ln>
                <a:solidFill>
                  <a:srgbClr val="12B4BC"/>
                </a:solidFill>
                <a:effectLst/>
              </a:endParaRPr>
            </a:p>
          </p:txBody>
        </p:sp>
        <p:pic>
          <p:nvPicPr>
            <p:cNvPr id="4" name="תמונה 3" descr="תמונה שמכילה שעון, שלט&#10;&#10;התיאור נוצר באופן אוטומטי">
              <a:extLst>
                <a:ext uri="{FF2B5EF4-FFF2-40B4-BE49-F238E27FC236}">
                  <a16:creationId xmlns:a16="http://schemas.microsoft.com/office/drawing/2014/main" id="{BCD95C35-21F5-4D32-9B82-C0AAC111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723" y="1987829"/>
              <a:ext cx="4701947" cy="2469094"/>
            </a:xfrm>
            <a:prstGeom prst="rect">
              <a:avLst/>
            </a:prstGeom>
          </p:spPr>
        </p:pic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DA880E78-EBA5-4729-B9B4-C07172552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390" y="1987829"/>
              <a:ext cx="5174428" cy="2469094"/>
            </a:xfrm>
            <a:prstGeom prst="rect">
              <a:avLst/>
            </a:prstGeom>
          </p:spPr>
        </p:pic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05FC3663-17ED-4ABA-8A0D-740462F6C52C}"/>
                </a:ext>
              </a:extLst>
            </p:cNvPr>
            <p:cNvCxnSpPr/>
            <p:nvPr/>
          </p:nvCxnSpPr>
          <p:spPr>
            <a:xfrm flipV="1">
              <a:off x="1995854" y="3859823"/>
              <a:ext cx="650631" cy="307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4EB3D9CB-3790-40F8-8377-2857FE69D269}"/>
                </a:ext>
              </a:extLst>
            </p:cNvPr>
            <p:cNvCxnSpPr/>
            <p:nvPr/>
          </p:nvCxnSpPr>
          <p:spPr>
            <a:xfrm flipV="1">
              <a:off x="6963508" y="3657600"/>
              <a:ext cx="579960" cy="356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83A751A8-A2E0-4EE4-A598-A331F0CED050}"/>
                </a:ext>
              </a:extLst>
            </p:cNvPr>
            <p:cNvSpPr/>
            <p:nvPr/>
          </p:nvSpPr>
          <p:spPr>
            <a:xfrm flipH="1" flipV="1">
              <a:off x="7543467" y="3793881"/>
              <a:ext cx="631899" cy="356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136F6CA6-3E99-44D8-A8AC-70A150EB86AD}"/>
                </a:ext>
              </a:extLst>
            </p:cNvPr>
            <p:cNvSpPr/>
            <p:nvPr/>
          </p:nvSpPr>
          <p:spPr>
            <a:xfrm flipH="1" flipV="1">
              <a:off x="7695868" y="3946281"/>
              <a:ext cx="378401" cy="356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3001A506-42B7-450E-B036-D0F1CEE5F187}"/>
                </a:ext>
              </a:extLst>
            </p:cNvPr>
            <p:cNvSpPr/>
            <p:nvPr/>
          </p:nvSpPr>
          <p:spPr>
            <a:xfrm flipH="1" flipV="1">
              <a:off x="2491165" y="3859823"/>
              <a:ext cx="650630" cy="442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D02BE49-0B5D-4E68-B174-10211F5F38F5}"/>
              </a:ext>
            </a:extLst>
          </p:cNvPr>
          <p:cNvSpPr txBox="1"/>
          <p:nvPr/>
        </p:nvSpPr>
        <p:spPr bwMode="auto">
          <a:xfrm>
            <a:off x="7112977" y="1616776"/>
            <a:ext cx="356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/>
              <a:t>אס פר </a:t>
            </a:r>
            <a:r>
              <a:rPr lang="he-IL" sz="2400" b="1" dirty="0" err="1"/>
              <a:t>גין</a:t>
            </a:r>
            <a:endParaRPr lang="he-IL" sz="2400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6081BBC-9E37-4AE5-9CCE-4D3E2D215A52}"/>
              </a:ext>
            </a:extLst>
          </p:cNvPr>
          <p:cNvSpPr txBox="1"/>
          <p:nvPr/>
        </p:nvSpPr>
        <p:spPr bwMode="auto">
          <a:xfrm>
            <a:off x="1740561" y="1681100"/>
            <a:ext cx="356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/>
              <a:t>פר ולין</a:t>
            </a:r>
          </a:p>
        </p:txBody>
      </p:sp>
    </p:spTree>
    <p:extLst>
      <p:ext uri="{BB962C8B-B14F-4D97-AF65-F5344CB8AC3E}">
        <p14:creationId xmlns:p14="http://schemas.microsoft.com/office/powerpoint/2010/main" val="1964595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562" y="288124"/>
            <a:ext cx="9802206" cy="821501"/>
          </a:xfrm>
        </p:spPr>
        <p:txBody>
          <a:bodyPr/>
          <a:lstStyle/>
          <a:p>
            <a:pPr algn="r"/>
            <a:r>
              <a:rPr lang="he-IL" sz="3200" dirty="0">
                <a:solidFill>
                  <a:srgbClr val="12B4BC"/>
                </a:solidFill>
              </a:rPr>
              <a:t>שתי החומצות שונות באופי קבוצות הצד ובמבנה השלד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D02BE49-0B5D-4E68-B174-10211F5F38F5}"/>
              </a:ext>
            </a:extLst>
          </p:cNvPr>
          <p:cNvSpPr txBox="1"/>
          <p:nvPr/>
        </p:nvSpPr>
        <p:spPr bwMode="auto">
          <a:xfrm>
            <a:off x="4730386" y="1461408"/>
            <a:ext cx="356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 err="1"/>
              <a:t>אספרגין</a:t>
            </a:r>
            <a:endParaRPr lang="he-IL" sz="2400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6081BBC-9E37-4AE5-9CCE-4D3E2D215A52}"/>
              </a:ext>
            </a:extLst>
          </p:cNvPr>
          <p:cNvSpPr txBox="1"/>
          <p:nvPr/>
        </p:nvSpPr>
        <p:spPr bwMode="auto">
          <a:xfrm>
            <a:off x="896816" y="1443244"/>
            <a:ext cx="356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 err="1"/>
              <a:t>פרולין</a:t>
            </a:r>
            <a:endParaRPr lang="he-IL" sz="2400" b="1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6FE53C08-F4EB-4513-ACA5-1C228C593E17}"/>
              </a:ext>
            </a:extLst>
          </p:cNvPr>
          <p:cNvSpPr/>
          <p:nvPr/>
        </p:nvSpPr>
        <p:spPr>
          <a:xfrm>
            <a:off x="280801" y="646243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https://upload.wikimedia.org/wikipedia/commons/thumb/a/a7/Asparagine.png/200px-Asparagine.png</a:t>
            </a:r>
            <a:endParaRPr lang="he-IL" sz="800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E6E0704-5FB4-458E-AB19-C398548C8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7" r="79459" b="31020"/>
          <a:stretch/>
        </p:blipFill>
        <p:spPr bwMode="auto">
          <a:xfrm>
            <a:off x="1281447" y="1795694"/>
            <a:ext cx="2655310" cy="29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1A5E05C9-A400-4527-8E7B-974253B62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0" t="73477" r="39850"/>
          <a:stretch/>
        </p:blipFill>
        <p:spPr bwMode="auto">
          <a:xfrm>
            <a:off x="5250277" y="1880446"/>
            <a:ext cx="2529897" cy="42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87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/>
              <a:t>ביוכימיה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611989" y="861902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sz="2400" dirty="0">
                <a:latin typeface="+mn-lt"/>
                <a:cs typeface="+mn-cs"/>
              </a:rPr>
              <a:t> </a:t>
            </a:r>
            <a:r>
              <a:rPr lang="he-IL" sz="2400" dirty="0" err="1">
                <a:latin typeface="+mn-lt"/>
                <a:cs typeface="+mn-cs"/>
              </a:rPr>
              <a:t>גליצין</a:t>
            </a:r>
            <a:r>
              <a:rPr lang="he-IL" sz="2400" dirty="0">
                <a:latin typeface="+mn-lt"/>
                <a:cs typeface="+mn-cs"/>
              </a:rPr>
              <a:t>  חומצות אמיניות</a:t>
            </a:r>
            <a:r>
              <a:rPr lang="he-IL" altLang="en-US" sz="2400" dirty="0">
                <a:solidFill>
                  <a:srgbClr val="11A4AB"/>
                </a:solidFill>
                <a:latin typeface="+mn-lt"/>
                <a:cs typeface="+mn-cs"/>
              </a:rPr>
              <a:t> בעלות קבוצת צד </a:t>
            </a:r>
            <a:r>
              <a:rPr lang="he-IL" altLang="en-US" sz="2400" dirty="0">
                <a:solidFill>
                  <a:srgbClr val="C00000"/>
                </a:solidFill>
                <a:latin typeface="+mn-lt"/>
                <a:cs typeface="+mn-cs"/>
              </a:rPr>
              <a:t>לא</a:t>
            </a:r>
            <a:r>
              <a:rPr lang="he-IL" altLang="en-US" sz="2400" dirty="0">
                <a:solidFill>
                  <a:srgbClr val="11A4AB"/>
                </a:solidFill>
                <a:latin typeface="+mn-lt"/>
                <a:cs typeface="+mn-cs"/>
              </a:rPr>
              <a:t> טעונה ב-</a:t>
            </a:r>
            <a:r>
              <a:rPr lang="en-US" altLang="en-US" sz="2400" dirty="0">
                <a:solidFill>
                  <a:srgbClr val="11A4AB"/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11A4AB"/>
                </a:solidFill>
                <a:latin typeface="+mn-lt"/>
                <a:cs typeface="+mn-cs"/>
              </a:rPr>
              <a:t>pH</a:t>
            </a:r>
            <a:r>
              <a:rPr lang="he-IL" altLang="en-US" sz="2400" dirty="0">
                <a:solidFill>
                  <a:srgbClr val="11A4AB"/>
                </a:solidFill>
                <a:latin typeface="+mn-lt"/>
                <a:cs typeface="+mn-cs"/>
              </a:rPr>
              <a:t>ניטרלי</a:t>
            </a:r>
            <a:endParaRPr lang="he-IL" sz="2400" dirty="0">
              <a:latin typeface="+mn-lt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517525" y="1498112"/>
            <a:ext cx="11160125" cy="31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baseline="30000" dirty="0">
                <a:solidFill>
                  <a:srgbClr val="000099"/>
                </a:solidFill>
                <a:latin typeface="+mn-lt"/>
                <a:cs typeface="+mn-cs"/>
              </a:rPr>
              <a:t>+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+mn-cs"/>
              </a:rPr>
              <a:t>H</a:t>
            </a:r>
            <a:r>
              <a:rPr lang="en-US" altLang="en-US" sz="2400" b="1" baseline="-25000" dirty="0">
                <a:solidFill>
                  <a:srgbClr val="000099"/>
                </a:solidFill>
                <a:latin typeface="+mn-lt"/>
                <a:cs typeface="+mn-cs"/>
              </a:rPr>
              <a:t>3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+mn-cs"/>
              </a:rPr>
              <a:t>N-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  <a:cs typeface="+mn-cs"/>
              </a:rPr>
              <a:t> CH</a:t>
            </a:r>
            <a:r>
              <a:rPr lang="en-US" altLang="en-US" sz="2400" b="1" baseline="-25000" dirty="0">
                <a:solidFill>
                  <a:srgbClr val="000000"/>
                </a:solidFill>
                <a:latin typeface="+mn-lt"/>
                <a:cs typeface="+mn-cs"/>
              </a:rPr>
              <a:t>2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+mn-cs"/>
              </a:rPr>
              <a:t> –</a:t>
            </a:r>
            <a:r>
              <a:rPr lang="en-US" altLang="en-US" sz="2400" b="1" dirty="0">
                <a:solidFill>
                  <a:srgbClr val="A50021"/>
                </a:solidFill>
                <a:latin typeface="+mn-lt"/>
                <a:cs typeface="+mn-cs"/>
              </a:rPr>
              <a:t>COOH                                                      </a:t>
            </a:r>
            <a:endParaRPr lang="he-IL" altLang="en-US" sz="2400" b="1" dirty="0">
              <a:solidFill>
                <a:srgbClr val="A50021"/>
              </a:solidFill>
              <a:latin typeface="+mn-lt"/>
              <a:cs typeface="+mn-cs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e-IL" altLang="en-US" sz="2400" b="1" dirty="0">
                <a:latin typeface="+mn-lt"/>
                <a:cs typeface="+mn-cs"/>
              </a:rPr>
              <a:t>  2.34 =</a:t>
            </a:r>
            <a:r>
              <a:rPr lang="en-US" altLang="en-US" sz="2400" b="1" dirty="0">
                <a:latin typeface="+mn-lt"/>
                <a:cs typeface="+mn-cs"/>
              </a:rPr>
              <a:t>pk</a:t>
            </a:r>
            <a:r>
              <a:rPr lang="en-US" altLang="en-US" sz="2400" b="1" baseline="-25000" dirty="0">
                <a:latin typeface="+mn-lt"/>
                <a:cs typeface="+mn-cs"/>
              </a:rPr>
              <a:t>a1</a:t>
            </a:r>
            <a:r>
              <a:rPr lang="he-IL" altLang="en-US" sz="2400" b="1" baseline="-25000" dirty="0">
                <a:latin typeface="+mn-lt"/>
                <a:cs typeface="+mn-cs"/>
              </a:rPr>
              <a:t>     </a:t>
            </a:r>
            <a:r>
              <a:rPr lang="he-IL" altLang="en-US" sz="2400" b="1" dirty="0">
                <a:latin typeface="+mn-lt"/>
                <a:cs typeface="+mn-cs"/>
              </a:rPr>
              <a:t>שייך ל-</a:t>
            </a:r>
            <a:r>
              <a:rPr lang="en-US" sz="2400" b="1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en-US" sz="2800" b="1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he-IL" altLang="en-US" sz="2400" b="1" dirty="0">
                <a:latin typeface="+mn-lt"/>
                <a:cs typeface="+mn-cs"/>
              </a:rPr>
              <a:t> קרבוקסיל</a:t>
            </a:r>
            <a:r>
              <a:rPr lang="he-IL" altLang="en-US" sz="2400" b="1" baseline="-25000" dirty="0">
                <a:latin typeface="+mn-lt"/>
                <a:cs typeface="+mn-cs"/>
              </a:rPr>
              <a:t> </a:t>
            </a:r>
            <a:r>
              <a:rPr lang="he-IL" altLang="en-US" sz="2400" b="1" dirty="0">
                <a:latin typeface="+mn-lt"/>
                <a:cs typeface="+mn-cs"/>
              </a:rPr>
              <a:t>,</a:t>
            </a:r>
            <a:r>
              <a:rPr lang="he-IL" altLang="en-US" sz="2400" b="1" baseline="-25000" dirty="0">
                <a:latin typeface="+mn-lt"/>
                <a:cs typeface="+mn-cs"/>
              </a:rPr>
              <a:t> </a:t>
            </a:r>
            <a:r>
              <a:rPr lang="he-IL" altLang="en-US" sz="2400" b="1" dirty="0">
                <a:latin typeface="+mn-lt"/>
                <a:cs typeface="+mn-cs"/>
              </a:rPr>
              <a:t>9.6 =</a:t>
            </a:r>
            <a:r>
              <a:rPr lang="en-US" altLang="en-US" sz="2400" b="1" dirty="0">
                <a:latin typeface="+mn-lt"/>
                <a:cs typeface="+mn-cs"/>
              </a:rPr>
              <a:t>pk</a:t>
            </a:r>
            <a:r>
              <a:rPr lang="en-US" altLang="en-US" sz="2400" b="1" baseline="-25000" dirty="0">
                <a:latin typeface="+mn-lt"/>
                <a:cs typeface="+mn-cs"/>
              </a:rPr>
              <a:t>a2</a:t>
            </a:r>
            <a:r>
              <a:rPr lang="he-IL" altLang="en-US" sz="2400" b="1" baseline="-25000" dirty="0">
                <a:latin typeface="+mn-lt"/>
                <a:cs typeface="+mn-cs"/>
              </a:rPr>
              <a:t>    </a:t>
            </a:r>
            <a:r>
              <a:rPr lang="he-IL" altLang="en-US" sz="2400" b="1" dirty="0">
                <a:latin typeface="+mn-lt"/>
                <a:cs typeface="+mn-cs"/>
              </a:rPr>
              <a:t>שייך ל- </a:t>
            </a:r>
            <a:r>
              <a:rPr lang="en-US" altLang="en-US" sz="2400" b="1" dirty="0">
                <a:latin typeface="+mn-lt"/>
                <a:cs typeface="+mn-cs"/>
              </a:rPr>
              <a:t> </a:t>
            </a:r>
            <a:r>
              <a:rPr lang="en-US" sz="2800" b="1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en-US" sz="2400" b="1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he-IL" altLang="en-US" sz="2400" b="1" dirty="0">
                <a:latin typeface="+mn-lt"/>
                <a:cs typeface="+mn-cs"/>
              </a:rPr>
              <a:t>אמין</a:t>
            </a:r>
          </a:p>
          <a:p>
            <a:pPr>
              <a:lnSpc>
                <a:spcPct val="150000"/>
              </a:lnSpc>
              <a:defRPr/>
            </a:pPr>
            <a:r>
              <a:rPr lang="he-IL" sz="2400" b="1" dirty="0">
                <a:latin typeface="+mn-lt"/>
                <a:cs typeface="+mn-cs"/>
              </a:rPr>
              <a:t>ככל שחומצה </a:t>
            </a:r>
            <a:r>
              <a:rPr lang="he-IL" sz="2400" b="1" dirty="0">
                <a:solidFill>
                  <a:srgbClr val="C00000"/>
                </a:solidFill>
                <a:latin typeface="+mn-lt"/>
                <a:cs typeface="+mn-cs"/>
              </a:rPr>
              <a:t>חזקה</a:t>
            </a:r>
            <a:r>
              <a:rPr lang="he-IL" sz="2400" b="1" dirty="0">
                <a:latin typeface="+mn-lt"/>
                <a:cs typeface="+mn-cs"/>
              </a:rPr>
              <a:t> יותר </a:t>
            </a:r>
            <a:r>
              <a:rPr lang="en-US" sz="2400" b="1" dirty="0" err="1">
                <a:latin typeface="+mn-lt"/>
                <a:cs typeface="+mn-cs"/>
              </a:rPr>
              <a:t>pK</a:t>
            </a:r>
            <a:r>
              <a:rPr lang="en-US" sz="2400" b="1" baseline="-25000" dirty="0" err="1">
                <a:latin typeface="+mn-lt"/>
                <a:cs typeface="+mn-cs"/>
              </a:rPr>
              <a:t>a</a:t>
            </a:r>
            <a:r>
              <a:rPr lang="he-IL" sz="2400" b="1" baseline="-25000" dirty="0">
                <a:latin typeface="+mn-lt"/>
                <a:cs typeface="+mn-cs"/>
              </a:rPr>
              <a:t>   </a:t>
            </a:r>
            <a:r>
              <a:rPr lang="he-IL" sz="2400" b="1" dirty="0">
                <a:solidFill>
                  <a:srgbClr val="C00000"/>
                </a:solidFill>
                <a:latin typeface="+mn-lt"/>
                <a:cs typeface="+mn-cs"/>
              </a:rPr>
              <a:t>קטן</a:t>
            </a:r>
            <a:r>
              <a:rPr lang="he-IL" sz="2400" b="1" dirty="0">
                <a:latin typeface="+mn-lt"/>
                <a:cs typeface="+mn-cs"/>
              </a:rPr>
              <a:t> יותר (מוסרת בקלות רבה יותר את הפרוטון למים).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b="1" dirty="0">
                <a:latin typeface="+mn-lt"/>
                <a:cs typeface="+mn-cs"/>
              </a:rPr>
              <a:t>pk</a:t>
            </a:r>
            <a:r>
              <a:rPr lang="en-US" altLang="en-US" sz="2400" b="1" baseline="-25000" dirty="0">
                <a:latin typeface="+mn-lt"/>
                <a:cs typeface="+mn-cs"/>
              </a:rPr>
              <a:t>a1</a:t>
            </a:r>
            <a:r>
              <a:rPr lang="he-IL" altLang="en-US" sz="2400" b="1" baseline="-25000" dirty="0">
                <a:latin typeface="+mn-lt"/>
                <a:cs typeface="+mn-cs"/>
              </a:rPr>
              <a:t>    </a:t>
            </a:r>
            <a:r>
              <a:rPr lang="he-IL" altLang="en-US" sz="2400" b="1" dirty="0">
                <a:latin typeface="+mn-lt"/>
                <a:cs typeface="+mn-cs"/>
              </a:rPr>
              <a:t>קטן יותר , לכן </a:t>
            </a:r>
            <a:r>
              <a:rPr lang="en-US" sz="2800" b="1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he-IL" sz="2400" b="1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he-IL" altLang="en-US" sz="2400" b="1" dirty="0">
                <a:latin typeface="+mn-lt"/>
                <a:cs typeface="+mn-cs"/>
              </a:rPr>
              <a:t> קרבוקסיל ימסור </a:t>
            </a:r>
            <a:r>
              <a:rPr lang="en-US" altLang="en-US" sz="2400" b="1" dirty="0">
                <a:latin typeface="+mn-lt"/>
                <a:cs typeface="+mn-cs"/>
              </a:rPr>
              <a:t>H</a:t>
            </a:r>
            <a:r>
              <a:rPr lang="en-US" altLang="en-US" sz="2400" b="1" baseline="30000" dirty="0">
                <a:latin typeface="+mn-lt"/>
                <a:cs typeface="+mn-cs"/>
              </a:rPr>
              <a:t>+</a:t>
            </a:r>
            <a:r>
              <a:rPr lang="he-IL" altLang="en-US" sz="2400" b="1" baseline="-25000" dirty="0">
                <a:latin typeface="+mn-lt"/>
                <a:cs typeface="+mn-cs"/>
              </a:rPr>
              <a:t>   </a:t>
            </a:r>
            <a:r>
              <a:rPr lang="he-IL" altLang="en-US" sz="2400" b="1" dirty="0">
                <a:latin typeface="+mn-lt"/>
                <a:cs typeface="+mn-cs"/>
              </a:rPr>
              <a:t>ב- </a:t>
            </a:r>
            <a:r>
              <a:rPr lang="en-US" altLang="en-US" sz="2400" b="1" dirty="0">
                <a:latin typeface="+mn-lt"/>
                <a:cs typeface="+mn-cs"/>
              </a:rPr>
              <a:t>pH</a:t>
            </a:r>
            <a:r>
              <a:rPr lang="he-IL" altLang="en-US" sz="2400" b="1" dirty="0">
                <a:latin typeface="+mn-lt"/>
                <a:cs typeface="+mn-cs"/>
              </a:rPr>
              <a:t> נמוך יותר, כלומר ראשון.</a:t>
            </a:r>
            <a:endParaRPr lang="he-IL" sz="2400" b="1" dirty="0">
              <a:latin typeface="+mn-lt"/>
              <a:cs typeface="+mn-cs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618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2337FF3B-B79B-4551-A83F-E3739A7A1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638" y="1495097"/>
            <a:ext cx="11658599" cy="4781550"/>
          </a:xfrm>
        </p:spPr>
        <p:txBody>
          <a:bodyPr/>
          <a:lstStyle/>
          <a:p>
            <a:r>
              <a:rPr lang="he-IL" altLang="en-US" dirty="0">
                <a:latin typeface="+mn-lt"/>
                <a:cs typeface="+mn-cs"/>
              </a:rPr>
              <a:t>בחומצות</a:t>
            </a:r>
            <a:r>
              <a:rPr lang="en-US" altLang="en-US" dirty="0">
                <a:latin typeface="+mn-lt"/>
                <a:cs typeface="+mn-cs"/>
                <a:sym typeface="Symbol" panose="05050102010706020507" pitchFamily="18" charset="2"/>
              </a:rPr>
              <a:t> </a:t>
            </a:r>
            <a:r>
              <a:rPr lang="he-IL" altLang="en-US" dirty="0">
                <a:latin typeface="+mn-lt"/>
                <a:cs typeface="+mn-cs"/>
                <a:sym typeface="Symbol" panose="05050102010706020507" pitchFamily="18" charset="2"/>
              </a:rPr>
              <a:t> </a:t>
            </a:r>
            <a:r>
              <a:rPr lang="he-IL" altLang="en-US" dirty="0">
                <a:latin typeface="+mn-lt"/>
                <a:cs typeface="+mn-cs"/>
              </a:rPr>
              <a:t>האמיניות, הקבוצה ה-</a:t>
            </a:r>
            <a:r>
              <a:rPr lang="en-US" altLang="en-US" dirty="0">
                <a:latin typeface="+mn-lt"/>
                <a:cs typeface="+mn-cs"/>
              </a:rPr>
              <a:t> </a:t>
            </a:r>
            <a:r>
              <a:rPr lang="en-US" altLang="en-US" dirty="0">
                <a:latin typeface="+mn-lt"/>
                <a:cs typeface="+mn-cs"/>
                <a:sym typeface="Symbol" panose="05050102010706020507" pitchFamily="18" charset="2"/>
              </a:rPr>
              <a:t></a:t>
            </a:r>
            <a:r>
              <a:rPr lang="he-IL" altLang="en-US" dirty="0">
                <a:latin typeface="+mn-lt"/>
                <a:cs typeface="+mn-cs"/>
              </a:rPr>
              <a:t>קרבוקסילית </a:t>
            </a:r>
            <a:r>
              <a:rPr lang="en-US" altLang="en-US" dirty="0">
                <a:latin typeface="+mn-lt"/>
                <a:cs typeface="+mn-cs"/>
              </a:rPr>
              <a:t>(-COOH)</a:t>
            </a:r>
            <a:r>
              <a:rPr lang="he-IL" altLang="en-US" dirty="0">
                <a:latin typeface="+mn-lt"/>
                <a:cs typeface="+mn-cs"/>
              </a:rPr>
              <a:t> והקבוצה ה-</a:t>
            </a:r>
            <a:r>
              <a:rPr lang="en-US" altLang="en-US" dirty="0">
                <a:latin typeface="+mn-lt"/>
                <a:cs typeface="+mn-cs"/>
              </a:rPr>
              <a:t> </a:t>
            </a:r>
            <a:r>
              <a:rPr lang="en-US" altLang="en-US" dirty="0">
                <a:latin typeface="+mn-lt"/>
                <a:cs typeface="+mn-cs"/>
                <a:sym typeface="Symbol" panose="05050102010706020507" pitchFamily="18" charset="2"/>
              </a:rPr>
              <a:t></a:t>
            </a:r>
            <a:r>
              <a:rPr lang="he-IL" altLang="en-US" dirty="0">
                <a:latin typeface="+mn-lt"/>
                <a:cs typeface="+mn-cs"/>
              </a:rPr>
              <a:t>אמינית</a:t>
            </a:r>
          </a:p>
          <a:p>
            <a:pPr marL="0" indent="0">
              <a:buNone/>
            </a:pPr>
            <a:r>
              <a:rPr lang="he-IL" altLang="en-US" dirty="0">
                <a:latin typeface="+mn-lt"/>
                <a:cs typeface="+mn-cs"/>
              </a:rPr>
              <a:t>     ( </a:t>
            </a:r>
            <a:r>
              <a:rPr lang="en-US" altLang="en-US" dirty="0">
                <a:latin typeface="+mn-lt"/>
                <a:cs typeface="+mn-cs"/>
              </a:rPr>
              <a:t>(-NH</a:t>
            </a:r>
            <a:r>
              <a:rPr lang="en-US" altLang="en-US" baseline="-25000" dirty="0">
                <a:latin typeface="+mn-lt"/>
                <a:cs typeface="+mn-cs"/>
              </a:rPr>
              <a:t>3</a:t>
            </a:r>
            <a:r>
              <a:rPr lang="en-US" altLang="en-US" baseline="30000" dirty="0">
                <a:latin typeface="+mn-lt"/>
                <a:cs typeface="+mn-cs"/>
              </a:rPr>
              <a:t>+</a:t>
            </a:r>
            <a:r>
              <a:rPr lang="he-IL" altLang="en-US" dirty="0">
                <a:latin typeface="+mn-lt"/>
                <a:cs typeface="+mn-cs"/>
              </a:rPr>
              <a:t>, מתפקדות  כחומצות חלשות ועשויות לשאת מטען חשמלי בתמיסה מימית,   </a:t>
            </a:r>
          </a:p>
          <a:p>
            <a:pPr marL="0" indent="0">
              <a:buNone/>
            </a:pPr>
            <a:r>
              <a:rPr lang="he-IL" altLang="en-US" dirty="0">
                <a:latin typeface="+mn-lt"/>
                <a:cs typeface="+mn-cs"/>
              </a:rPr>
              <a:t>     בהתאם ל- </a:t>
            </a:r>
            <a:r>
              <a:rPr lang="en-US" altLang="en-US" dirty="0">
                <a:latin typeface="+mn-lt"/>
                <a:cs typeface="+mn-cs"/>
              </a:rPr>
              <a:t>pH</a:t>
            </a:r>
            <a:r>
              <a:rPr lang="he-IL" altLang="en-US" dirty="0">
                <a:latin typeface="+mn-lt"/>
                <a:cs typeface="+mn-cs"/>
              </a:rPr>
              <a:t> של התמיסה. </a:t>
            </a:r>
          </a:p>
          <a:p>
            <a:pPr eaLnBrk="1" hangingPunct="1"/>
            <a:r>
              <a:rPr lang="he-IL" altLang="en-US" dirty="0">
                <a:latin typeface="+mn-lt"/>
                <a:cs typeface="+mn-cs"/>
              </a:rPr>
              <a:t>המטען הנטו של החומצה האמינית הינו סכום התרומות של הקבוצות השונות. </a:t>
            </a:r>
            <a:endParaRPr lang="en-US" altLang="en-US" dirty="0">
              <a:latin typeface="+mn-lt"/>
              <a:cs typeface="+mn-cs"/>
            </a:endParaRPr>
          </a:p>
        </p:txBody>
      </p:sp>
      <p:sp>
        <p:nvSpPr>
          <p:cNvPr id="81924" name="מציין מיקום של מספר שקופית 1">
            <a:extLst>
              <a:ext uri="{FF2B5EF4-FFF2-40B4-BE49-F238E27FC236}">
                <a16:creationId xmlns:a16="http://schemas.microsoft.com/office/drawing/2014/main" id="{EE16BB30-4877-414D-9320-BDAE148C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2226CAB-63C2-42BA-AC31-FF5FB329347C}" type="slidenum">
              <a:rPr lang="he-IL" altLang="he-IL" smtClean="0"/>
              <a:pPr algn="l">
                <a:spcBef>
                  <a:spcPct val="0"/>
                </a:spcBef>
                <a:buFontTx/>
                <a:buNone/>
              </a:pPr>
              <a:t>39</a:t>
            </a:fld>
            <a:endParaRPr lang="en-US" altLang="he-IL" sz="1400">
              <a:solidFill>
                <a:srgbClr val="000000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4C4B218-34DC-41AC-9F08-8F338A3AEA0B}"/>
              </a:ext>
            </a:extLst>
          </p:cNvPr>
          <p:cNvSpPr/>
          <p:nvPr/>
        </p:nvSpPr>
        <p:spPr>
          <a:xfrm>
            <a:off x="1072590" y="746643"/>
            <a:ext cx="10378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en-US" sz="2800" b="1" dirty="0">
                <a:solidFill>
                  <a:srgbClr val="12B4BC"/>
                </a:solidFill>
              </a:rPr>
              <a:t>סיכום המטען של אלפא חומצות אמיניות בעלות קבוצת צד לא טעונה :</a:t>
            </a:r>
            <a:endParaRPr lang="he-IL" sz="2800" b="1" dirty="0">
              <a:solidFill>
                <a:srgbClr val="12B4BC"/>
              </a:solidFill>
            </a:endParaRP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1BF85A36-CB70-474D-B94D-9632E9AA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ביוכימיה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 בשיעור קודם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b="1" dirty="0">
                <a:sym typeface="Varela Round"/>
              </a:rPr>
              <a:t>התא</a:t>
            </a:r>
          </a:p>
          <a:p>
            <a:r>
              <a:rPr lang="he-IL" sz="2800" b="1" dirty="0">
                <a:sym typeface="Varela Round"/>
              </a:rPr>
              <a:t>הכימיה של התא</a:t>
            </a:r>
          </a:p>
          <a:p>
            <a:r>
              <a:rPr lang="he-IL" sz="2800" b="1" dirty="0">
                <a:sym typeface="Varela Round"/>
              </a:rPr>
              <a:t>חלבונים- תפקידים</a:t>
            </a:r>
          </a:p>
          <a:p>
            <a:r>
              <a:rPr lang="he-IL" sz="2800" b="1" dirty="0">
                <a:sym typeface="Varela Round"/>
              </a:rPr>
              <a:t>אלפא חומצות אמיניות כאבני בניין לחלבונים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מציין מיקום של מספר שקופית 1">
            <a:extLst>
              <a:ext uri="{FF2B5EF4-FFF2-40B4-BE49-F238E27FC236}">
                <a16:creationId xmlns:a16="http://schemas.microsoft.com/office/drawing/2014/main" id="{EE16BB30-4877-414D-9320-BDAE148C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2226CAB-63C2-42BA-AC31-FF5FB329347C}" type="slidenum">
              <a:rPr lang="he-IL" altLang="he-IL" smtClean="0"/>
              <a:pPr algn="l">
                <a:spcBef>
                  <a:spcPct val="0"/>
                </a:spcBef>
                <a:buFontTx/>
                <a:buNone/>
              </a:pPr>
              <a:t>40</a:t>
            </a:fld>
            <a:endParaRPr lang="en-US" altLang="he-IL" sz="1400">
              <a:solidFill>
                <a:srgbClr val="000000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4C4B218-34DC-41AC-9F08-8F338A3AEA0B}"/>
              </a:ext>
            </a:extLst>
          </p:cNvPr>
          <p:cNvSpPr/>
          <p:nvPr/>
        </p:nvSpPr>
        <p:spPr>
          <a:xfrm>
            <a:off x="659423" y="733832"/>
            <a:ext cx="10746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en-US" sz="2400" b="1" dirty="0">
                <a:solidFill>
                  <a:srgbClr val="12B4BC"/>
                </a:solidFill>
              </a:rPr>
              <a:t>שיווי משקל וריכוז החלקיקים של חומצות אמיניות בתמיסה מימית  כתלות ב- </a:t>
            </a:r>
            <a:r>
              <a:rPr lang="en-US" altLang="en-US" sz="2400" b="1" dirty="0">
                <a:solidFill>
                  <a:srgbClr val="12B4BC"/>
                </a:solidFill>
              </a:rPr>
              <a:t>pH</a:t>
            </a:r>
            <a:endParaRPr lang="he-IL" altLang="en-US" sz="2400" b="1" dirty="0">
              <a:solidFill>
                <a:srgbClr val="12B4BC"/>
              </a:solidFill>
            </a:endParaRP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1BF85A36-CB70-474D-B94D-9632E9AA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09118"/>
            <a:ext cx="9802368" cy="720000"/>
          </a:xfrm>
        </p:spPr>
        <p:txBody>
          <a:bodyPr/>
          <a:lstStyle/>
          <a:p>
            <a:r>
              <a:rPr lang="he-IL" dirty="0"/>
              <a:t>ביוכימיה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91335D7-FD95-4CC9-8661-D76DFFF3A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04" y="325461"/>
            <a:ext cx="7563680" cy="591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20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43" y="198578"/>
            <a:ext cx="9802368" cy="720000"/>
          </a:xfrm>
        </p:spPr>
        <p:txBody>
          <a:bodyPr/>
          <a:lstStyle/>
          <a:p>
            <a:r>
              <a:rPr lang="he-IL" dirty="0"/>
              <a:t>ביוכימיה</a:t>
            </a:r>
          </a:p>
        </p:txBody>
      </p:sp>
      <p:graphicFrame>
        <p:nvGraphicFramePr>
          <p:cNvPr id="2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317217"/>
              </p:ext>
            </p:extLst>
          </p:nvPr>
        </p:nvGraphicFramePr>
        <p:xfrm>
          <a:off x="1749670" y="1740873"/>
          <a:ext cx="8909146" cy="2691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28587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233098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422285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227287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548002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הקבוצה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pH</a:t>
                      </a: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נמוך מ-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pk</a:t>
                      </a:r>
                      <a:r>
                        <a:rPr kumimoji="0" lang="en-US" sz="2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a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endParaRPr kumimoji="0" lang="he-I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pH</a:t>
                      </a: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שווה ל-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pk</a:t>
                      </a:r>
                      <a:r>
                        <a:rPr kumimoji="0" lang="en-US" sz="2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a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pH</a:t>
                      </a:r>
                      <a:endParaRPr kumimoji="0" lang="he-I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 גבוה מ-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pk</a:t>
                      </a:r>
                      <a:r>
                        <a:rPr kumimoji="0" lang="en-US" sz="2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+mn-cs"/>
                        </a:rPr>
                        <a:t>a</a:t>
                      </a:r>
                      <a:endParaRPr kumimoji="0" lang="en-US" sz="2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685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-COOH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+mn-lt"/>
                          <a:cs typeface="+mn-cs"/>
                        </a:rPr>
                        <a:t>0</a:t>
                      </a:r>
                      <a:endParaRPr lang="he-IL" sz="2400" b="1" dirty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  <a:cs typeface="+mn-cs"/>
                        </a:rPr>
                        <a:t>-0.5</a:t>
                      </a:r>
                      <a:endParaRPr lang="he-IL" sz="2400" b="1" dirty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+mn-lt"/>
                          <a:cs typeface="+mn-cs"/>
                        </a:rPr>
                        <a:t>-1</a:t>
                      </a:r>
                      <a:endParaRPr lang="he-IL" sz="2400" b="1" dirty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685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-NH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3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+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+mn-lt"/>
                          <a:cs typeface="+mn-cs"/>
                        </a:rPr>
                        <a:t>+1</a:t>
                      </a:r>
                      <a:endParaRPr lang="he-IL" sz="2400" b="1" dirty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+mn-lt"/>
                          <a:cs typeface="+mn-cs"/>
                        </a:rPr>
                        <a:t>+0.5</a:t>
                      </a:r>
                      <a:endParaRPr lang="he-IL" sz="2400" b="1" dirty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+mn-lt"/>
                          <a:cs typeface="+mn-cs"/>
                        </a:rPr>
                        <a:t>0</a:t>
                      </a:r>
                      <a:endParaRPr lang="he-IL" sz="2400" b="1" dirty="0">
                        <a:latin typeface="+mn-lt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</a:tbl>
          </a:graphicData>
        </a:graphic>
      </p:graphicFrame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00AFA8E9-29DF-492D-AB3D-B4B942090C11}"/>
              </a:ext>
            </a:extLst>
          </p:cNvPr>
          <p:cNvSpPr txBox="1">
            <a:spLocks/>
          </p:cNvSpPr>
          <p:nvPr/>
        </p:nvSpPr>
        <p:spPr>
          <a:xfrm>
            <a:off x="130409" y="1009963"/>
            <a:ext cx="11161453" cy="457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>
                <a:solidFill>
                  <a:srgbClr val="12B4BC"/>
                </a:solidFill>
              </a:rPr>
              <a:t>מטען חשמלי של חומצות אמיניות</a:t>
            </a:r>
            <a:r>
              <a:rPr lang="he-IL" altLang="en-US" sz="2800" b="1" dirty="0">
                <a:solidFill>
                  <a:srgbClr val="12B4BC"/>
                </a:solidFill>
              </a:rPr>
              <a:t> בעלות קבוצת צד לא טעונה</a:t>
            </a:r>
            <a:endParaRPr lang="he-IL" sz="2800" b="1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06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571319" y="2466800"/>
            <a:ext cx="9207201" cy="1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61292" y="1333065"/>
            <a:ext cx="10872592" cy="1260000"/>
          </a:xfrm>
        </p:spPr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1211476"/>
          </a:xfrm>
        </p:spPr>
        <p:txBody>
          <a:bodyPr/>
          <a:lstStyle/>
          <a:p>
            <a:r>
              <a:rPr lang="he-IL" dirty="0"/>
              <a:t>ה-</a:t>
            </a:r>
            <a:r>
              <a:rPr lang="en-US" dirty="0"/>
              <a:t> pH</a:t>
            </a:r>
            <a:r>
              <a:rPr lang="he-IL" dirty="0" err="1"/>
              <a:t>האיזואלקטרי</a:t>
            </a:r>
            <a:r>
              <a:rPr lang="he-IL" dirty="0"/>
              <a:t> או הנקודה האיזואלקטרית  , </a:t>
            </a:r>
          </a:p>
          <a:p>
            <a:r>
              <a:rPr lang="he-IL" dirty="0"/>
              <a:t>ה-</a:t>
            </a:r>
            <a:r>
              <a:rPr lang="en-US" dirty="0" err="1"/>
              <a:t>pI</a:t>
            </a:r>
            <a:r>
              <a:rPr lang="he-IL" dirty="0"/>
              <a:t> </a:t>
            </a:r>
            <a:r>
              <a:rPr lang="he-IL" dirty="0">
                <a:sym typeface="Varela Round"/>
              </a:rPr>
              <a:t>של חומצות אלפא אמיניות</a:t>
            </a:r>
          </a:p>
        </p:txBody>
      </p:sp>
    </p:spTree>
    <p:extLst>
      <p:ext uri="{BB962C8B-B14F-4D97-AF65-F5344CB8AC3E}">
        <p14:creationId xmlns:p14="http://schemas.microsoft.com/office/powerpoint/2010/main" val="698056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ביוכימיה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164895" y="1629294"/>
            <a:ext cx="11160125" cy="13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he-IL" altLang="en-US" sz="28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he-IL" altLang="en-US" sz="28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1" baseline="-25000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64BD709-86CC-45C3-A869-565936B8E4E9}"/>
              </a:ext>
            </a:extLst>
          </p:cNvPr>
          <p:cNvSpPr txBox="1">
            <a:spLocks noChangeArrowheads="1"/>
          </p:cNvSpPr>
          <p:nvPr/>
        </p:nvSpPr>
        <p:spPr>
          <a:xfrm>
            <a:off x="1024128" y="1949680"/>
            <a:ext cx="10312146" cy="3644819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הנקודה האיזואלקטרית</a:t>
            </a:r>
            <a:r>
              <a:rPr lang="he-IL" sz="28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ה-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pI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מוגדרת כ-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pH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בו המטען הנטו של כל הקבוצות על החומצה אמינית שווה לאפס.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b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b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sz="2800" dirty="0">
              <a:solidFill>
                <a:srgbClr val="008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F332F97B-D7F7-46DD-A026-93E0576C99F9}"/>
              </a:ext>
            </a:extLst>
          </p:cNvPr>
          <p:cNvSpPr txBox="1">
            <a:spLocks/>
          </p:cNvSpPr>
          <p:nvPr/>
        </p:nvSpPr>
        <p:spPr>
          <a:xfrm>
            <a:off x="137291" y="993736"/>
            <a:ext cx="11161453" cy="457200"/>
          </a:xfrm>
          <a:prstGeom prst="rect">
            <a:avLst/>
          </a:prstGeom>
        </p:spPr>
        <p:txBody>
          <a:bodyPr vert="horz" lIns="0" tIns="0" rIns="0" bIns="0" rtlCol="1" anchor="ctr">
            <a:norm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/>
              <a:t>ה-</a:t>
            </a:r>
            <a:r>
              <a:rPr lang="en-US" sz="2800" dirty="0"/>
              <a:t> pH</a:t>
            </a:r>
            <a:r>
              <a:rPr lang="he-IL" sz="2800" dirty="0" err="1"/>
              <a:t>האיזואלקטרי</a:t>
            </a:r>
            <a:r>
              <a:rPr lang="he-IL" sz="2800" dirty="0"/>
              <a:t> או הנקודה האיזואלקטרית , ה-</a:t>
            </a:r>
            <a:r>
              <a:rPr lang="en-US" sz="2800" dirty="0" err="1"/>
              <a:t>pI</a:t>
            </a:r>
            <a:endParaRPr lang="he-IL" sz="2800" b="0" dirty="0">
              <a:latin typeface="+mn-lt"/>
              <a:cs typeface="+mn-cs"/>
            </a:endParaRPr>
          </a:p>
        </p:txBody>
      </p:sp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866E5695-9536-42C8-9FBC-0DAC8FCF4825}"/>
              </a:ext>
            </a:extLst>
          </p:cNvPr>
          <p:cNvGrpSpPr/>
          <p:nvPr/>
        </p:nvGrpSpPr>
        <p:grpSpPr>
          <a:xfrm>
            <a:off x="2968107" y="3470595"/>
            <a:ext cx="279235947" cy="1025083"/>
            <a:chOff x="2968107" y="3470595"/>
            <a:chExt cx="279235947" cy="1025083"/>
          </a:xfrm>
        </p:grpSpPr>
        <p:sp>
          <p:nvSpPr>
            <p:cNvPr id="23" name="Text Box 27">
              <a:extLst>
                <a:ext uri="{FF2B5EF4-FFF2-40B4-BE49-F238E27FC236}">
                  <a16:creationId xmlns:a16="http://schemas.microsoft.com/office/drawing/2014/main" id="{F67BCEF5-5C47-4C4B-988C-7C9F24942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107" y="3802236"/>
              <a:ext cx="2331383" cy="301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he-IL" sz="2400" b="1" baseline="30000" dirty="0">
                  <a:solidFill>
                    <a:srgbClr val="12B4BC"/>
                  </a:solidFill>
                </a:rPr>
                <a:t>+</a:t>
              </a:r>
              <a:r>
                <a:rPr lang="en-US" altLang="he-IL" sz="2400" b="1" dirty="0">
                  <a:solidFill>
                    <a:srgbClr val="12B4BC"/>
                  </a:solidFill>
                </a:rPr>
                <a:t>H</a:t>
              </a:r>
              <a:r>
                <a:rPr lang="en-US" altLang="he-IL" sz="2400" b="1" baseline="-25000" dirty="0">
                  <a:solidFill>
                    <a:srgbClr val="12B4BC"/>
                  </a:solidFill>
                </a:rPr>
                <a:t>3</a:t>
              </a:r>
              <a:r>
                <a:rPr lang="en-US" altLang="he-IL" sz="2400" b="1" dirty="0">
                  <a:solidFill>
                    <a:srgbClr val="12B4BC"/>
                  </a:solidFill>
                </a:rPr>
                <a:t>N </a:t>
              </a:r>
              <a:r>
                <a:rPr lang="en-US" altLang="he-IL" sz="2000" b="1" dirty="0">
                  <a:solidFill>
                    <a:srgbClr val="12B4BC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he-IL" sz="900" b="1" dirty="0">
                  <a:solidFill>
                    <a:srgbClr val="12B4BC"/>
                  </a:solidFill>
                </a:rPr>
                <a:t> </a:t>
              </a:r>
              <a:r>
                <a:rPr lang="en-US" altLang="he-IL" sz="2400" b="1" dirty="0"/>
                <a:t>C</a:t>
              </a:r>
              <a:r>
                <a:rPr lang="en-US" altLang="he-IL" sz="800" b="1" dirty="0">
                  <a:solidFill>
                    <a:schemeClr val="accent2"/>
                  </a:solidFill>
                </a:rPr>
                <a:t> </a:t>
              </a:r>
              <a:r>
                <a:rPr lang="en-US" altLang="he-IL" sz="18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he-IL" sz="800" b="1" dirty="0"/>
                <a:t> </a:t>
              </a:r>
              <a:r>
                <a:rPr lang="en-US" altLang="he-IL" sz="2400" b="1" dirty="0">
                  <a:solidFill>
                    <a:srgbClr val="CC3300"/>
                  </a:solidFill>
                </a:rPr>
                <a:t>COO</a:t>
              </a:r>
              <a:r>
                <a:rPr lang="en-US" altLang="he-IL" sz="2400" b="1" baseline="30000" dirty="0">
                  <a:solidFill>
                    <a:srgbClr val="CC3300"/>
                  </a:solidFill>
                  <a:sym typeface="Symbol" panose="05050102010706020507" pitchFamily="18" charset="2"/>
                </a:rPr>
                <a:t></a:t>
              </a:r>
              <a:endParaRPr lang="en-US" altLang="he-IL" sz="1800" b="1" baseline="30000" dirty="0">
                <a:solidFill>
                  <a:srgbClr val="CC3300"/>
                </a:solidFill>
                <a:sym typeface="Symbol" panose="05050102010706020507" pitchFamily="18" charset="2"/>
              </a:endParaRPr>
            </a:p>
          </p:txBody>
        </p:sp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CEBDF8D6-80FD-42B4-A73C-178908F4A7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7149" y="3470595"/>
              <a:ext cx="278596905" cy="1025083"/>
              <a:chOff x="3351" y="1859"/>
              <a:chExt cx="167298" cy="782"/>
            </a:xfrm>
          </p:grpSpPr>
          <p:sp>
            <p:nvSpPr>
              <p:cNvPr id="25" name="Text Box 29">
                <a:extLst>
                  <a:ext uri="{FF2B5EF4-FFF2-40B4-BE49-F238E27FC236}">
                    <a16:creationId xmlns:a16="http://schemas.microsoft.com/office/drawing/2014/main" id="{E9ADF862-4A2E-48A6-A450-C50B0CD88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7" y="1859"/>
                <a:ext cx="456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he-IL" sz="2400" b="1" dirty="0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26" name="Text Box 30">
                <a:extLst>
                  <a:ext uri="{FF2B5EF4-FFF2-40B4-BE49-F238E27FC236}">
                    <a16:creationId xmlns:a16="http://schemas.microsoft.com/office/drawing/2014/main" id="{BD0BDD5E-089F-4952-A23A-0FC1D9A343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1" y="2411"/>
                <a:ext cx="456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he-IL" sz="2400" b="1" dirty="0"/>
                  <a:t>R</a:t>
                </a:r>
              </a:p>
            </p:txBody>
          </p:sp>
          <p:grpSp>
            <p:nvGrpSpPr>
              <p:cNvPr id="27" name="Group 31">
                <a:extLst>
                  <a:ext uri="{FF2B5EF4-FFF2-40B4-BE49-F238E27FC236}">
                    <a16:creationId xmlns:a16="http://schemas.microsoft.com/office/drawing/2014/main" id="{A22CB9FF-1750-4A18-94D9-9F11DF4FA5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6" y="2048"/>
                <a:ext cx="166973" cy="379"/>
                <a:chOff x="3724" y="2365"/>
                <a:chExt cx="166973" cy="544"/>
              </a:xfrm>
            </p:grpSpPr>
            <p:sp>
              <p:nvSpPr>
                <p:cNvPr id="29" name="Line 33">
                  <a:extLst>
                    <a:ext uri="{FF2B5EF4-FFF2-40B4-BE49-F238E27FC236}">
                      <a16:creationId xmlns:a16="http://schemas.microsoft.com/office/drawing/2014/main" id="{465695CD-D83C-4817-AF2F-E9C509791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70623" y="2439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28" name="Line 32">
                  <a:extLst>
                    <a:ext uri="{FF2B5EF4-FFF2-40B4-BE49-F238E27FC236}">
                      <a16:creationId xmlns:a16="http://schemas.microsoft.com/office/drawing/2014/main" id="{AD96F738-1F69-40A4-9E65-21C9B8BCE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3650" y="2835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CBC561CD-B491-4B9B-BCD2-4260925ADB94}"/>
              </a:ext>
            </a:extLst>
          </p:cNvPr>
          <p:cNvCxnSpPr>
            <a:cxnSpLocks/>
          </p:cNvCxnSpPr>
          <p:nvPr/>
        </p:nvCxnSpPr>
        <p:spPr>
          <a:xfrm>
            <a:off x="4119234" y="3703294"/>
            <a:ext cx="0" cy="2598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6053" y="-27127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sz="4000" dirty="0"/>
              <a:t>ביוכימיה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60384" y="580431"/>
            <a:ext cx="11161453" cy="457200"/>
          </a:xfrm>
        </p:spPr>
        <p:txBody>
          <a:bodyPr anchor="ctr">
            <a:normAutofit/>
          </a:bodyPr>
          <a:lstStyle/>
          <a:p>
            <a:r>
              <a:rPr lang="he-IL" sz="2800" dirty="0"/>
              <a:t>ה-</a:t>
            </a:r>
            <a:r>
              <a:rPr lang="en-US" sz="2800" dirty="0"/>
              <a:t> pH</a:t>
            </a:r>
            <a:r>
              <a:rPr lang="he-IL" sz="2800" dirty="0" err="1"/>
              <a:t>האיזואלקטרי</a:t>
            </a:r>
            <a:r>
              <a:rPr lang="he-IL" sz="2800" dirty="0"/>
              <a:t> או הנקודה האיזואלקטרית  ה-</a:t>
            </a:r>
            <a:r>
              <a:rPr lang="en-US" sz="2800" dirty="0" err="1"/>
              <a:t>pI</a:t>
            </a:r>
            <a:endParaRPr lang="he-IL" sz="2800" b="0" dirty="0">
              <a:latin typeface="+mn-lt"/>
              <a:cs typeface="+mn-cs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517525" y="1357435"/>
            <a:ext cx="111601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he-IL" altLang="en-US" sz="2400" b="1" baseline="-25000" dirty="0">
              <a:solidFill>
                <a:srgbClr val="A5002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he-IL" altLang="en-US" sz="2400" b="1" baseline="-25000" dirty="0">
              <a:solidFill>
                <a:srgbClr val="A5002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64BD709-86CC-45C3-A869-565936B8E4E9}"/>
              </a:ext>
            </a:extLst>
          </p:cNvPr>
          <p:cNvSpPr txBox="1">
            <a:spLocks noChangeArrowheads="1"/>
          </p:cNvSpPr>
          <p:nvPr/>
        </p:nvSpPr>
        <p:spPr>
          <a:xfrm>
            <a:off x="634759" y="1245339"/>
            <a:ext cx="11042891" cy="5910262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/>
              <a:t>-</a:t>
            </a:r>
            <a:r>
              <a:rPr lang="en-US" altLang="en-US" sz="2400" dirty="0" err="1"/>
              <a:t>pk</a:t>
            </a:r>
            <a:r>
              <a:rPr lang="en-US" altLang="en-US" sz="2400" baseline="-25000" dirty="0" err="1"/>
              <a:t>a</a:t>
            </a:r>
            <a:r>
              <a:rPr lang="he-IL" altLang="en-US" sz="2400" dirty="0"/>
              <a:t> מציין </a:t>
            </a:r>
            <a:r>
              <a:rPr lang="en-US" altLang="en-US" sz="2400" dirty="0"/>
              <a:t>pH</a:t>
            </a:r>
            <a:r>
              <a:rPr lang="he-IL" altLang="en-US" sz="2400" dirty="0"/>
              <a:t> בו מחצית מחלקיקי החומצה מסרו פרוטון ומחצית לא מסרו פרוטון.</a:t>
            </a:r>
          </a:p>
          <a:p>
            <a:pPr>
              <a:defRPr/>
            </a:pPr>
            <a:endParaRPr lang="he-IL" altLang="en-US" sz="1200" dirty="0"/>
          </a:p>
          <a:p>
            <a:pPr>
              <a:defRPr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ב-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pH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ששווה ל-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pKa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1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מחצית מכמות החומצה האמינית מצוי בצורה של יון חיובי (קטיון) ומחצית בצורה של דו-יון.</a:t>
            </a:r>
            <a:b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defRPr/>
            </a:pP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>
              <a:buNone/>
              <a:defRPr/>
            </a:pP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defRPr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ב-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pH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ששווה ל-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pKa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, מחצית מכמות החומצה האמינית מצוי בצורה של יון שלילי (אניון) ומחצית בצורה של דו-יון.</a:t>
            </a:r>
            <a:b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b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b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sz="2400" dirty="0">
              <a:solidFill>
                <a:srgbClr val="008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96B101D6-5F96-4535-BF0B-C59963959876}"/>
              </a:ext>
            </a:extLst>
          </p:cNvPr>
          <p:cNvGrpSpPr/>
          <p:nvPr/>
        </p:nvGrpSpPr>
        <p:grpSpPr>
          <a:xfrm>
            <a:off x="2066332" y="4436324"/>
            <a:ext cx="2670546" cy="1209676"/>
            <a:chOff x="2186227" y="4936628"/>
            <a:chExt cx="2670546" cy="1209676"/>
          </a:xfrm>
        </p:grpSpPr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F883E6B4-0DD5-48F6-9E73-1112002BD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227" y="5276352"/>
              <a:ext cx="26705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altLang="he-IL" sz="2400" b="1" baseline="30000" dirty="0">
                  <a:solidFill>
                    <a:srgbClr val="12B4BC"/>
                  </a:solidFill>
                </a:rPr>
                <a:t>+</a:t>
              </a:r>
              <a:r>
                <a:rPr lang="en-US" altLang="he-IL" sz="2400" b="1" dirty="0">
                  <a:solidFill>
                    <a:srgbClr val="12B4BC"/>
                  </a:solidFill>
                </a:rPr>
                <a:t>H</a:t>
              </a:r>
              <a:r>
                <a:rPr lang="en-US" altLang="he-IL" sz="2400" b="1" baseline="-25000" dirty="0">
                  <a:solidFill>
                    <a:srgbClr val="12B4BC"/>
                  </a:solidFill>
                </a:rPr>
                <a:t>3</a:t>
              </a:r>
              <a:r>
                <a:rPr lang="en-US" altLang="he-IL" sz="2400" b="1" dirty="0">
                  <a:solidFill>
                    <a:srgbClr val="12B4BC"/>
                  </a:solidFill>
                </a:rPr>
                <a:t>N</a:t>
              </a:r>
              <a:r>
                <a:rPr lang="en-US" altLang="he-IL" sz="1000" b="1" dirty="0">
                  <a:solidFill>
                    <a:srgbClr val="12B4BC"/>
                  </a:solidFill>
                </a:rPr>
                <a:t> </a:t>
              </a:r>
              <a:r>
                <a:rPr lang="en-US" altLang="he-IL" sz="2400" b="1" dirty="0">
                  <a:solidFill>
                    <a:srgbClr val="12B4BC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he-IL" sz="1000" b="1" dirty="0">
                  <a:solidFill>
                    <a:srgbClr val="12B4BC"/>
                  </a:solidFill>
                </a:rPr>
                <a:t> </a:t>
              </a:r>
              <a:r>
                <a:rPr lang="en-US" altLang="he-IL" sz="2400" b="1" dirty="0"/>
                <a:t>C</a:t>
              </a:r>
              <a:r>
                <a:rPr lang="en-US" altLang="he-IL" sz="1000" b="1" dirty="0">
                  <a:solidFill>
                    <a:schemeClr val="accent2"/>
                  </a:solidFill>
                </a:rPr>
                <a:t> </a:t>
              </a:r>
              <a:r>
                <a:rPr lang="en-US" altLang="he-IL" sz="2400" b="1" dirty="0">
                  <a:solidFill>
                    <a:schemeClr val="accent2"/>
                  </a:solidFill>
                  <a:sym typeface="Symbol" panose="05050102010706020507" pitchFamily="18" charset="2"/>
                </a:rPr>
                <a:t></a:t>
              </a:r>
              <a:r>
                <a:rPr lang="en-US" altLang="he-IL" sz="1000" b="1" dirty="0"/>
                <a:t> </a:t>
              </a:r>
              <a:r>
                <a:rPr lang="en-US" altLang="he-IL" sz="2400" b="1" dirty="0">
                  <a:solidFill>
                    <a:srgbClr val="CC3300"/>
                  </a:solidFill>
                </a:rPr>
                <a:t>COO</a:t>
              </a:r>
              <a:r>
                <a:rPr lang="en-US" altLang="he-IL" sz="2800" b="1" baseline="30000" dirty="0">
                  <a:solidFill>
                    <a:srgbClr val="CC3300"/>
                  </a:solidFill>
                  <a:sym typeface="Symbol" panose="05050102010706020507" pitchFamily="18" charset="2"/>
                </a:rPr>
                <a:t></a:t>
              </a:r>
              <a:endParaRPr lang="en-US" altLang="he-IL" sz="2400" b="1" baseline="30000" dirty="0">
                <a:solidFill>
                  <a:srgbClr val="CC3300"/>
                </a:solidFill>
                <a:sym typeface="Symbol" panose="05050102010706020507" pitchFamily="18" charset="2"/>
              </a:endParaRPr>
            </a:p>
          </p:txBody>
        </p:sp>
        <p:grpSp>
          <p:nvGrpSpPr>
            <p:cNvPr id="35" name="Group 28">
              <a:extLst>
                <a:ext uri="{FF2B5EF4-FFF2-40B4-BE49-F238E27FC236}">
                  <a16:creationId xmlns:a16="http://schemas.microsoft.com/office/drawing/2014/main" id="{E3ECFEEF-49F0-4D6C-8C00-A9F77E73F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3998" y="4936628"/>
              <a:ext cx="723900" cy="1209676"/>
              <a:chOff x="3262" y="1898"/>
              <a:chExt cx="456" cy="762"/>
            </a:xfrm>
          </p:grpSpPr>
          <p:sp>
            <p:nvSpPr>
              <p:cNvPr id="36" name="Text Box 29">
                <a:extLst>
                  <a:ext uri="{FF2B5EF4-FFF2-40B4-BE49-F238E27FC236}">
                    <a16:creationId xmlns:a16="http://schemas.microsoft.com/office/drawing/2014/main" id="{78106409-0B79-4038-AA25-A36FDD35D4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2" y="1898"/>
                <a:ext cx="45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he-IL" sz="2000" b="1" dirty="0">
                    <a:solidFill>
                      <a:srgbClr val="4D4D4D"/>
                    </a:solidFill>
                  </a:rPr>
                  <a:t>H</a:t>
                </a:r>
              </a:p>
            </p:txBody>
          </p:sp>
          <p:sp>
            <p:nvSpPr>
              <p:cNvPr id="37" name="Text Box 30">
                <a:extLst>
                  <a:ext uri="{FF2B5EF4-FFF2-40B4-BE49-F238E27FC236}">
                    <a16:creationId xmlns:a16="http://schemas.microsoft.com/office/drawing/2014/main" id="{AB17C2B3-E907-44C6-8C00-C3973ADE8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2" y="2408"/>
                <a:ext cx="45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en-US" altLang="he-IL" sz="2000" b="1" dirty="0"/>
                  <a:t>R</a:t>
                </a:r>
              </a:p>
            </p:txBody>
          </p:sp>
          <p:grpSp>
            <p:nvGrpSpPr>
              <p:cNvPr id="38" name="Group 31">
                <a:extLst>
                  <a:ext uri="{FF2B5EF4-FFF2-40B4-BE49-F238E27FC236}">
                    <a16:creationId xmlns:a16="http://schemas.microsoft.com/office/drawing/2014/main" id="{B2D72ECE-98F9-40CF-8CEA-111F34A982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5" y="2059"/>
                <a:ext cx="33" cy="368"/>
                <a:chOff x="3643" y="2379"/>
                <a:chExt cx="0" cy="528"/>
              </a:xfrm>
            </p:grpSpPr>
            <p:sp>
              <p:nvSpPr>
                <p:cNvPr id="39" name="Line 32">
                  <a:extLst>
                    <a:ext uri="{FF2B5EF4-FFF2-40B4-BE49-F238E27FC236}">
                      <a16:creationId xmlns:a16="http://schemas.microsoft.com/office/drawing/2014/main" id="{DC9984F0-036C-4243-AE9F-186A0CDBF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83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  <p:sp>
              <p:nvSpPr>
                <p:cNvPr id="40" name="Line 33">
                  <a:extLst>
                    <a:ext uri="{FF2B5EF4-FFF2-40B4-BE49-F238E27FC236}">
                      <a16:creationId xmlns:a16="http://schemas.microsoft.com/office/drawing/2014/main" id="{0647EAF1-1D86-478E-9199-708091C46F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45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</p:grpSp>
        </p:grp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F6E91D2-2D8A-4BC4-8EBB-65AFAA9E22B9}"/>
              </a:ext>
            </a:extLst>
          </p:cNvPr>
          <p:cNvGrpSpPr/>
          <p:nvPr/>
        </p:nvGrpSpPr>
        <p:grpSpPr>
          <a:xfrm>
            <a:off x="3974329" y="4358841"/>
            <a:ext cx="3375013" cy="1241426"/>
            <a:chOff x="4154609" y="4886623"/>
            <a:chExt cx="2808776" cy="1241426"/>
          </a:xfrm>
        </p:grpSpPr>
        <p:grpSp>
          <p:nvGrpSpPr>
            <p:cNvPr id="42" name="Group 36">
              <a:extLst>
                <a:ext uri="{FF2B5EF4-FFF2-40B4-BE49-F238E27FC236}">
                  <a16:creationId xmlns:a16="http://schemas.microsoft.com/office/drawing/2014/main" id="{66EB5D74-F2FF-4FF1-9F60-535958557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885" y="4886623"/>
              <a:ext cx="2222500" cy="1241426"/>
              <a:chOff x="968" y="2336"/>
              <a:chExt cx="1400" cy="782"/>
            </a:xfrm>
          </p:grpSpPr>
          <p:grpSp>
            <p:nvGrpSpPr>
              <p:cNvPr id="44" name="Group 37">
                <a:extLst>
                  <a:ext uri="{FF2B5EF4-FFF2-40B4-BE49-F238E27FC236}">
                    <a16:creationId xmlns:a16="http://schemas.microsoft.com/office/drawing/2014/main" id="{9F51C99E-5DB7-4569-BF00-2ACBFA5D99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8" y="2336"/>
                <a:ext cx="1400" cy="782"/>
                <a:chOff x="968" y="2336"/>
                <a:chExt cx="1400" cy="782"/>
              </a:xfrm>
            </p:grpSpPr>
            <p:sp>
              <p:nvSpPr>
                <p:cNvPr id="48" name="Text Box 38">
                  <a:extLst>
                    <a:ext uri="{FF2B5EF4-FFF2-40B4-BE49-F238E27FC236}">
                      <a16:creationId xmlns:a16="http://schemas.microsoft.com/office/drawing/2014/main" id="{B5EF55CF-F3AD-467B-920A-D52C0B2E99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3" y="2336"/>
                  <a:ext cx="45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he-IL" sz="2400" b="1" dirty="0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49" name="Text Box 39">
                  <a:extLst>
                    <a:ext uri="{FF2B5EF4-FFF2-40B4-BE49-F238E27FC236}">
                      <a16:creationId xmlns:a16="http://schemas.microsoft.com/office/drawing/2014/main" id="{E3713BA1-718B-4DBD-ABCD-116B6887EE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2" y="2827"/>
                  <a:ext cx="45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he-IL" sz="2400" b="1" dirty="0"/>
                    <a:t>R</a:t>
                  </a:r>
                </a:p>
              </p:txBody>
            </p:sp>
            <p:sp>
              <p:nvSpPr>
                <p:cNvPr id="50" name="Text Box 40">
                  <a:extLst>
                    <a:ext uri="{FF2B5EF4-FFF2-40B4-BE49-F238E27FC236}">
                      <a16:creationId xmlns:a16="http://schemas.microsoft.com/office/drawing/2014/main" id="{38C965EA-3E62-4391-A37F-A026002045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8" y="2584"/>
                  <a:ext cx="1400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he-IL" sz="2400" b="1" dirty="0">
                      <a:solidFill>
                        <a:srgbClr val="12B4BC"/>
                      </a:solidFill>
                    </a:rPr>
                    <a:t>H</a:t>
                  </a:r>
                  <a:r>
                    <a:rPr lang="en-US" altLang="he-IL" sz="2400" b="1" baseline="-25000" dirty="0">
                      <a:solidFill>
                        <a:srgbClr val="12B4BC"/>
                      </a:solidFill>
                    </a:rPr>
                    <a:t>2</a:t>
                  </a:r>
                  <a:r>
                    <a:rPr lang="en-US" altLang="he-IL" sz="2400" b="1" dirty="0">
                      <a:solidFill>
                        <a:srgbClr val="12B4BC"/>
                      </a:solidFill>
                    </a:rPr>
                    <a:t>N</a:t>
                  </a:r>
                  <a:r>
                    <a:rPr lang="en-US" altLang="he-IL" sz="10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he-IL" sz="2400" b="1" dirty="0">
                      <a:solidFill>
                        <a:srgbClr val="12B4BC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he-IL" sz="1000" b="1" dirty="0"/>
                    <a:t> </a:t>
                  </a:r>
                  <a:r>
                    <a:rPr lang="en-US" altLang="he-IL" sz="2400" b="1" dirty="0"/>
                    <a:t>C</a:t>
                  </a:r>
                  <a:r>
                    <a:rPr lang="en-US" altLang="he-IL" sz="10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he-IL" sz="24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he-IL" sz="1000" b="1" dirty="0"/>
                    <a:t> </a:t>
                  </a:r>
                  <a:r>
                    <a:rPr lang="en-US" altLang="he-IL" sz="2400" b="1" dirty="0">
                      <a:solidFill>
                        <a:srgbClr val="CC3300"/>
                      </a:solidFill>
                    </a:rPr>
                    <a:t>COO</a:t>
                  </a:r>
                  <a:r>
                    <a:rPr lang="en-US" altLang="he-IL" sz="2400" b="1" baseline="30000" dirty="0">
                      <a:solidFill>
                        <a:srgbClr val="CC3300"/>
                      </a:solidFill>
                      <a:sym typeface="Symbol" panose="05050102010706020507" pitchFamily="18" charset="2"/>
                    </a:rPr>
                    <a:t></a:t>
                  </a:r>
                  <a:endParaRPr lang="en-US" altLang="he-IL" sz="2400" b="1" dirty="0">
                    <a:solidFill>
                      <a:srgbClr val="CC3300"/>
                    </a:solidFill>
                  </a:endParaRPr>
                </a:p>
              </p:txBody>
            </p:sp>
          </p:grpSp>
          <p:grpSp>
            <p:nvGrpSpPr>
              <p:cNvPr id="45" name="Group 41">
                <a:extLst>
                  <a:ext uri="{FF2B5EF4-FFF2-40B4-BE49-F238E27FC236}">
                    <a16:creationId xmlns:a16="http://schemas.microsoft.com/office/drawing/2014/main" id="{B56E1699-BEDA-4DAC-87B3-675EF4B28E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7" y="2523"/>
                <a:ext cx="33" cy="368"/>
                <a:chOff x="3643" y="2379"/>
                <a:chExt cx="0" cy="528"/>
              </a:xfrm>
            </p:grpSpPr>
            <p:sp>
              <p:nvSpPr>
                <p:cNvPr id="46" name="Line 42">
                  <a:extLst>
                    <a:ext uri="{FF2B5EF4-FFF2-40B4-BE49-F238E27FC236}">
                      <a16:creationId xmlns:a16="http://schemas.microsoft.com/office/drawing/2014/main" id="{2FD9E679-4C80-4B0E-A5BC-D666848E69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83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400"/>
                </a:p>
              </p:txBody>
            </p:sp>
            <p:sp>
              <p:nvSpPr>
                <p:cNvPr id="47" name="Line 43">
                  <a:extLst>
                    <a:ext uri="{FF2B5EF4-FFF2-40B4-BE49-F238E27FC236}">
                      <a16:creationId xmlns:a16="http://schemas.microsoft.com/office/drawing/2014/main" id="{5792B373-0F76-4FAB-B9C7-39922DB44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569" y="2453"/>
                  <a:ext cx="1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400"/>
                </a:p>
              </p:txBody>
            </p:sp>
          </p:grpSp>
        </p:grpSp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441EB61B-48D9-4BED-82C6-C75296A69396}"/>
                </a:ext>
              </a:extLst>
            </p:cNvPr>
            <p:cNvSpPr txBox="1"/>
            <p:nvPr/>
          </p:nvSpPr>
          <p:spPr>
            <a:xfrm>
              <a:off x="4154609" y="5311217"/>
              <a:ext cx="6635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=</a:t>
              </a:r>
              <a:endParaRPr lang="he-IL" sz="2400" b="1" dirty="0"/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A3F64003-7FF2-4A1D-BBD9-CE24123E8347}"/>
              </a:ext>
            </a:extLst>
          </p:cNvPr>
          <p:cNvGrpSpPr/>
          <p:nvPr/>
        </p:nvGrpSpPr>
        <p:grpSpPr>
          <a:xfrm>
            <a:off x="1951892" y="2443978"/>
            <a:ext cx="5221043" cy="1302088"/>
            <a:chOff x="2697285" y="2610312"/>
            <a:chExt cx="4506301" cy="1302088"/>
          </a:xfrm>
        </p:grpSpPr>
        <p:grpSp>
          <p:nvGrpSpPr>
            <p:cNvPr id="24" name="Group 26">
              <a:extLst>
                <a:ext uri="{FF2B5EF4-FFF2-40B4-BE49-F238E27FC236}">
                  <a16:creationId xmlns:a16="http://schemas.microsoft.com/office/drawing/2014/main" id="{1BE97643-C437-4DD7-96C6-9946CB022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1086" y="2670973"/>
              <a:ext cx="2222500" cy="1241427"/>
              <a:chOff x="3048" y="1880"/>
              <a:chExt cx="1400" cy="782"/>
            </a:xfrm>
          </p:grpSpPr>
          <p:sp>
            <p:nvSpPr>
              <p:cNvPr id="26" name="Text Box 27">
                <a:extLst>
                  <a:ext uri="{FF2B5EF4-FFF2-40B4-BE49-F238E27FC236}">
                    <a16:creationId xmlns:a16="http://schemas.microsoft.com/office/drawing/2014/main" id="{F989BEFA-E000-43D8-89E2-C1DE457DF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" y="2120"/>
                <a:ext cx="1400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altLang="he-IL" sz="2400" b="1" baseline="30000" dirty="0">
                    <a:solidFill>
                      <a:srgbClr val="12B4BC"/>
                    </a:solidFill>
                  </a:rPr>
                  <a:t>+</a:t>
                </a:r>
                <a:r>
                  <a:rPr lang="en-US" altLang="he-IL" sz="2400" b="1" dirty="0">
                    <a:solidFill>
                      <a:srgbClr val="12B4BC"/>
                    </a:solidFill>
                  </a:rPr>
                  <a:t>H</a:t>
                </a:r>
                <a:r>
                  <a:rPr lang="en-US" altLang="he-IL" sz="2400" b="1" baseline="-25000" dirty="0">
                    <a:solidFill>
                      <a:srgbClr val="12B4BC"/>
                    </a:solidFill>
                  </a:rPr>
                  <a:t>3</a:t>
                </a:r>
                <a:r>
                  <a:rPr lang="en-US" altLang="he-IL" sz="2400" b="1" dirty="0">
                    <a:solidFill>
                      <a:srgbClr val="12B4BC"/>
                    </a:solidFill>
                  </a:rPr>
                  <a:t>N</a:t>
                </a:r>
                <a:r>
                  <a:rPr lang="en-US" altLang="he-IL" sz="1000" b="1" dirty="0">
                    <a:solidFill>
                      <a:srgbClr val="12B4BC"/>
                    </a:solidFill>
                  </a:rPr>
                  <a:t> </a:t>
                </a:r>
                <a:r>
                  <a:rPr lang="en-US" altLang="he-IL" sz="2400" b="1" dirty="0">
                    <a:solidFill>
                      <a:srgbClr val="12B4BC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he-IL" sz="1000" b="1" dirty="0"/>
                  <a:t> </a:t>
                </a:r>
                <a:r>
                  <a:rPr lang="en-US" altLang="he-IL" sz="2400" b="1" dirty="0"/>
                  <a:t>C</a:t>
                </a:r>
                <a:r>
                  <a:rPr lang="en-US" altLang="he-IL" sz="1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he-IL" sz="2400" b="1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altLang="he-IL" sz="1000" b="1" dirty="0"/>
                  <a:t> </a:t>
                </a:r>
                <a:r>
                  <a:rPr lang="en-US" altLang="he-IL" sz="2400" b="1" dirty="0">
                    <a:solidFill>
                      <a:srgbClr val="CC3300"/>
                    </a:solidFill>
                  </a:rPr>
                  <a:t>COO</a:t>
                </a:r>
                <a:r>
                  <a:rPr lang="en-US" altLang="he-IL" sz="2400" b="1" baseline="30000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</a:t>
                </a:r>
              </a:p>
            </p:txBody>
          </p:sp>
          <p:grpSp>
            <p:nvGrpSpPr>
              <p:cNvPr id="27" name="Group 28">
                <a:extLst>
                  <a:ext uri="{FF2B5EF4-FFF2-40B4-BE49-F238E27FC236}">
                    <a16:creationId xmlns:a16="http://schemas.microsoft.com/office/drawing/2014/main" id="{D2721485-D585-40BE-AD47-A5F3D8705F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95" y="1880"/>
                <a:ext cx="475" cy="782"/>
                <a:chOff x="3247" y="1872"/>
                <a:chExt cx="475" cy="782"/>
              </a:xfrm>
            </p:grpSpPr>
            <p:sp>
              <p:nvSpPr>
                <p:cNvPr id="28" name="Text Box 29">
                  <a:extLst>
                    <a:ext uri="{FF2B5EF4-FFF2-40B4-BE49-F238E27FC236}">
                      <a16:creationId xmlns:a16="http://schemas.microsoft.com/office/drawing/2014/main" id="{35AE53A3-146B-4CE2-8FDE-86D5B88619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6" y="1872"/>
                  <a:ext cx="45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he-IL" sz="2400" b="1" dirty="0">
                      <a:solidFill>
                        <a:srgbClr val="4D4D4D"/>
                      </a:solidFill>
                    </a:rPr>
                    <a:t>H</a:t>
                  </a:r>
                </a:p>
              </p:txBody>
            </p:sp>
            <p:sp>
              <p:nvSpPr>
                <p:cNvPr id="29" name="Text Box 30">
                  <a:extLst>
                    <a:ext uri="{FF2B5EF4-FFF2-40B4-BE49-F238E27FC236}">
                      <a16:creationId xmlns:a16="http://schemas.microsoft.com/office/drawing/2014/main" id="{A6F123AA-786E-47DA-A6CE-075647F2AD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7" y="2363"/>
                  <a:ext cx="45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ct val="50000"/>
                    </a:spcBef>
                  </a:pPr>
                  <a:r>
                    <a:rPr lang="en-US" altLang="he-IL" sz="2400" b="1" dirty="0"/>
                    <a:t>R</a:t>
                  </a:r>
                </a:p>
              </p:txBody>
            </p:sp>
            <p:grpSp>
              <p:nvGrpSpPr>
                <p:cNvPr id="30" name="Group 31">
                  <a:extLst>
                    <a:ext uri="{FF2B5EF4-FFF2-40B4-BE49-F238E27FC236}">
                      <a16:creationId xmlns:a16="http://schemas.microsoft.com/office/drawing/2014/main" id="{D38E9482-5C3C-4786-A0E9-AF87B2452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5" y="2062"/>
                  <a:ext cx="1" cy="319"/>
                  <a:chOff x="3643" y="2379"/>
                  <a:chExt cx="1" cy="457"/>
                </a:xfrm>
              </p:grpSpPr>
              <p:sp>
                <p:nvSpPr>
                  <p:cNvPr id="31" name="Line 32">
                    <a:extLst>
                      <a:ext uri="{FF2B5EF4-FFF2-40B4-BE49-F238E27FC236}">
                        <a16:creationId xmlns:a16="http://schemas.microsoft.com/office/drawing/2014/main" id="{0F88E799-DFEA-457E-B755-FEE4C8FFF0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3570" y="2762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400"/>
                  </a:p>
                </p:txBody>
              </p:sp>
              <p:sp>
                <p:nvSpPr>
                  <p:cNvPr id="32" name="Line 33">
                    <a:extLst>
                      <a:ext uri="{FF2B5EF4-FFF2-40B4-BE49-F238E27FC236}">
                        <a16:creationId xmlns:a16="http://schemas.microsoft.com/office/drawing/2014/main" id="{8B11A2C6-45F1-41EF-A3EF-5CB1D2BB75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569" y="2453"/>
                    <a:ext cx="1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400"/>
                  </a:p>
                </p:txBody>
              </p:sp>
            </p:grpSp>
          </p:grpSp>
        </p:grpSp>
        <p:grpSp>
          <p:nvGrpSpPr>
            <p:cNvPr id="3" name="קבוצה 2">
              <a:extLst>
                <a:ext uri="{FF2B5EF4-FFF2-40B4-BE49-F238E27FC236}">
                  <a16:creationId xmlns:a16="http://schemas.microsoft.com/office/drawing/2014/main" id="{3B89EA41-7447-419D-AADB-334445039ED5}"/>
                </a:ext>
              </a:extLst>
            </p:cNvPr>
            <p:cNvGrpSpPr/>
            <p:nvPr/>
          </p:nvGrpSpPr>
          <p:grpSpPr>
            <a:xfrm>
              <a:off x="2697285" y="2610312"/>
              <a:ext cx="2527817" cy="1295402"/>
              <a:chOff x="2526079" y="2588546"/>
              <a:chExt cx="2527817" cy="1295402"/>
            </a:xfrm>
          </p:grpSpPr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E5F63F38-F5F4-4259-9AF6-EC2DC7FEC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6079" y="2588546"/>
                <a:ext cx="2222500" cy="1295402"/>
                <a:chOff x="3062" y="1880"/>
                <a:chExt cx="1400" cy="816"/>
              </a:xfrm>
            </p:grpSpPr>
            <p:sp>
              <p:nvSpPr>
                <p:cNvPr id="16" name="Text Box 17">
                  <a:extLst>
                    <a:ext uri="{FF2B5EF4-FFF2-40B4-BE49-F238E27FC236}">
                      <a16:creationId xmlns:a16="http://schemas.microsoft.com/office/drawing/2014/main" id="{E0A83630-C37A-45FD-9AE9-F82A4852FE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2" y="2155"/>
                  <a:ext cx="1400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altLang="he-IL" sz="2400" b="1" baseline="30000" dirty="0">
                      <a:solidFill>
                        <a:srgbClr val="12B4BC"/>
                      </a:solidFill>
                    </a:rPr>
                    <a:t>+</a:t>
                  </a:r>
                  <a:r>
                    <a:rPr lang="en-US" altLang="he-IL" sz="2400" b="1" dirty="0">
                      <a:solidFill>
                        <a:srgbClr val="12B4BC"/>
                      </a:solidFill>
                    </a:rPr>
                    <a:t>H</a:t>
                  </a:r>
                  <a:r>
                    <a:rPr lang="en-US" altLang="he-IL" sz="2400" b="1" baseline="-25000" dirty="0">
                      <a:solidFill>
                        <a:srgbClr val="12B4BC"/>
                      </a:solidFill>
                    </a:rPr>
                    <a:t>3</a:t>
                  </a:r>
                  <a:r>
                    <a:rPr lang="en-US" altLang="he-IL" sz="2400" b="1" dirty="0">
                      <a:solidFill>
                        <a:srgbClr val="12B4BC"/>
                      </a:solidFill>
                    </a:rPr>
                    <a:t>N</a:t>
                  </a:r>
                  <a:r>
                    <a:rPr lang="en-US" altLang="he-IL" sz="1000" b="1" dirty="0">
                      <a:solidFill>
                        <a:srgbClr val="12B4BC"/>
                      </a:solidFill>
                    </a:rPr>
                    <a:t> </a:t>
                  </a:r>
                  <a:r>
                    <a:rPr lang="en-US" altLang="he-IL" sz="2400" b="1" dirty="0">
                      <a:solidFill>
                        <a:srgbClr val="12B4BC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he-IL" sz="1000" b="1" dirty="0"/>
                    <a:t> </a:t>
                  </a:r>
                  <a:r>
                    <a:rPr lang="en-US" altLang="he-IL" sz="2400" b="1" dirty="0"/>
                    <a:t>C</a:t>
                  </a:r>
                  <a:r>
                    <a:rPr lang="en-US" altLang="he-IL" sz="10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he-IL" sz="2400" b="1" dirty="0">
                      <a:solidFill>
                        <a:schemeClr val="accent2"/>
                      </a:solidFill>
                      <a:sym typeface="Symbol" panose="05050102010706020507" pitchFamily="18" charset="2"/>
                    </a:rPr>
                    <a:t></a:t>
                  </a:r>
                  <a:r>
                    <a:rPr lang="en-US" altLang="he-IL" sz="1000" b="1" dirty="0"/>
                    <a:t> </a:t>
                  </a:r>
                  <a:r>
                    <a:rPr lang="en-US" altLang="he-IL" sz="2400" b="1" dirty="0">
                      <a:solidFill>
                        <a:srgbClr val="CC3300"/>
                      </a:solidFill>
                    </a:rPr>
                    <a:t>COOH</a:t>
                  </a:r>
                </a:p>
              </p:txBody>
            </p:sp>
            <p:grpSp>
              <p:nvGrpSpPr>
                <p:cNvPr id="17" name="Group 18">
                  <a:extLst>
                    <a:ext uri="{FF2B5EF4-FFF2-40B4-BE49-F238E27FC236}">
                      <a16:creationId xmlns:a16="http://schemas.microsoft.com/office/drawing/2014/main" id="{E5016434-D60B-4FB4-965F-BFEA91E62E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94" y="1880"/>
                  <a:ext cx="470" cy="816"/>
                  <a:chOff x="3246" y="1872"/>
                  <a:chExt cx="470" cy="816"/>
                </a:xfrm>
              </p:grpSpPr>
              <p:sp>
                <p:nvSpPr>
                  <p:cNvPr id="18" name="Text Box 19">
                    <a:extLst>
                      <a:ext uri="{FF2B5EF4-FFF2-40B4-BE49-F238E27FC236}">
                        <a16:creationId xmlns:a16="http://schemas.microsoft.com/office/drawing/2014/main" id="{13DB1C98-9E18-4AAA-8FD1-5A92BA3B28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0" y="1872"/>
                    <a:ext cx="45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he-IL" sz="2400" b="1" dirty="0">
                        <a:solidFill>
                          <a:srgbClr val="4D4D4D"/>
                        </a:solidFill>
                      </a:rPr>
                      <a:t>H</a:t>
                    </a:r>
                  </a:p>
                </p:txBody>
              </p:sp>
              <p:sp>
                <p:nvSpPr>
                  <p:cNvPr id="19" name="Text Box 20">
                    <a:extLst>
                      <a:ext uri="{FF2B5EF4-FFF2-40B4-BE49-F238E27FC236}">
                        <a16:creationId xmlns:a16="http://schemas.microsoft.com/office/drawing/2014/main" id="{2C398578-0507-4EB5-951E-85A7431F97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6" y="2397"/>
                    <a:ext cx="45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rtl="0">
                      <a:spcBef>
                        <a:spcPct val="50000"/>
                      </a:spcBef>
                    </a:pPr>
                    <a:r>
                      <a:rPr lang="en-US" altLang="he-IL" sz="2400" b="1" dirty="0"/>
                      <a:t>R</a:t>
                    </a:r>
                  </a:p>
                </p:txBody>
              </p:sp>
              <p:grpSp>
                <p:nvGrpSpPr>
                  <p:cNvPr id="20" name="Group 21">
                    <a:extLst>
                      <a:ext uri="{FF2B5EF4-FFF2-40B4-BE49-F238E27FC236}">
                        <a16:creationId xmlns:a16="http://schemas.microsoft.com/office/drawing/2014/main" id="{731C3FE3-0200-46A5-B987-92F5C400C8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96" y="2091"/>
                    <a:ext cx="30" cy="336"/>
                    <a:chOff x="3644" y="2425"/>
                    <a:chExt cx="30" cy="482"/>
                  </a:xfrm>
                </p:grpSpPr>
                <p:sp>
                  <p:nvSpPr>
                    <p:cNvPr id="21" name="Line 22">
                      <a:extLst>
                        <a:ext uri="{FF2B5EF4-FFF2-40B4-BE49-F238E27FC236}">
                          <a16:creationId xmlns:a16="http://schemas.microsoft.com/office/drawing/2014/main" id="{9C7275EC-94EB-4B90-9A9B-0DFEC1BC7B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3570" y="2833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400"/>
                    </a:p>
                  </p:txBody>
                </p:sp>
                <p:sp>
                  <p:nvSpPr>
                    <p:cNvPr id="22" name="Line 23">
                      <a:extLst>
                        <a:ext uri="{FF2B5EF4-FFF2-40B4-BE49-F238E27FC236}">
                          <a16:creationId xmlns:a16="http://schemas.microsoft.com/office/drawing/2014/main" id="{E2E8DE8B-864F-4AFE-A8DF-31994DE080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6200000">
                      <a:off x="3600" y="2499"/>
                      <a:ext cx="1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400"/>
                    </a:p>
                  </p:txBody>
                </p:sp>
              </p:grpSp>
            </p:grpSp>
          </p:grpSp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BEA917C9-CC40-4EAD-9447-F7F03A1FC9B5}"/>
                  </a:ext>
                </a:extLst>
              </p:cNvPr>
              <p:cNvSpPr txBox="1"/>
              <p:nvPr/>
            </p:nvSpPr>
            <p:spPr bwMode="auto">
              <a:xfrm>
                <a:off x="4438435" y="3032348"/>
                <a:ext cx="61546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1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e-IL" sz="24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95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69044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sz="4000" dirty="0"/>
              <a:t>ה- </a:t>
            </a:r>
            <a:r>
              <a:rPr lang="en-US" sz="4000" dirty="0"/>
              <a:t> pH</a:t>
            </a:r>
            <a:r>
              <a:rPr lang="he-IL" sz="4000" dirty="0" err="1"/>
              <a:t>האיזואלקטרי</a:t>
            </a:r>
            <a:endParaRPr lang="he-IL" sz="40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611989" y="1357435"/>
            <a:ext cx="11065661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46171F8-D8B8-4896-8A9C-887D78D0D22D}"/>
              </a:ext>
            </a:extLst>
          </p:cNvPr>
          <p:cNvGrpSpPr/>
          <p:nvPr/>
        </p:nvGrpSpPr>
        <p:grpSpPr>
          <a:xfrm>
            <a:off x="325158" y="618822"/>
            <a:ext cx="11706058" cy="3911787"/>
            <a:chOff x="325158" y="618822"/>
            <a:chExt cx="11706058" cy="3911787"/>
          </a:xfrm>
        </p:grpSpPr>
        <p:grpSp>
          <p:nvGrpSpPr>
            <p:cNvPr id="33" name="קבוצה 32">
              <a:extLst>
                <a:ext uri="{FF2B5EF4-FFF2-40B4-BE49-F238E27FC236}">
                  <a16:creationId xmlns:a16="http://schemas.microsoft.com/office/drawing/2014/main" id="{46D4D01A-2BF9-4C74-9007-103AFE892A4F}"/>
                </a:ext>
              </a:extLst>
            </p:cNvPr>
            <p:cNvGrpSpPr/>
            <p:nvPr/>
          </p:nvGrpSpPr>
          <p:grpSpPr>
            <a:xfrm>
              <a:off x="325158" y="618822"/>
              <a:ext cx="11016995" cy="3899791"/>
              <a:chOff x="-864226" y="1057940"/>
              <a:chExt cx="11016995" cy="3899791"/>
            </a:xfrm>
          </p:grpSpPr>
          <p:sp>
            <p:nvSpPr>
              <p:cNvPr id="34" name="Text Box 8">
                <a:extLst>
                  <a:ext uri="{FF2B5EF4-FFF2-40B4-BE49-F238E27FC236}">
                    <a16:creationId xmlns:a16="http://schemas.microsoft.com/office/drawing/2014/main" id="{0957B898-8D59-455D-8D3D-DB104BFFD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42161" y="1057940"/>
                <a:ext cx="215227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pH </a:t>
                </a:r>
                <a:r>
                  <a:rPr lang="he-IL" altLang="en-US" sz="2400" b="1" dirty="0">
                    <a:latin typeface="+mn-lt"/>
                    <a:cs typeface="+mn-cs"/>
                  </a:rPr>
                  <a:t> נמוך מאוד</a:t>
                </a:r>
              </a:p>
            </p:txBody>
          </p:sp>
          <p:grpSp>
            <p:nvGrpSpPr>
              <p:cNvPr id="36" name="קבוצה 35">
                <a:extLst>
                  <a:ext uri="{FF2B5EF4-FFF2-40B4-BE49-F238E27FC236}">
                    <a16:creationId xmlns:a16="http://schemas.microsoft.com/office/drawing/2014/main" id="{767DF1D7-207E-4663-BD61-57F1CAB25513}"/>
                  </a:ext>
                </a:extLst>
              </p:cNvPr>
              <p:cNvGrpSpPr/>
              <p:nvPr/>
            </p:nvGrpSpPr>
            <p:grpSpPr>
              <a:xfrm>
                <a:off x="-864226" y="1143219"/>
                <a:ext cx="11016995" cy="3814512"/>
                <a:chOff x="-865019" y="1094304"/>
                <a:chExt cx="11016995" cy="3814512"/>
              </a:xfrm>
            </p:grpSpPr>
            <p:grpSp>
              <p:nvGrpSpPr>
                <p:cNvPr id="37" name="Group 26">
                  <a:extLst>
                    <a:ext uri="{FF2B5EF4-FFF2-40B4-BE49-F238E27FC236}">
                      <a16:creationId xmlns:a16="http://schemas.microsoft.com/office/drawing/2014/main" id="{E40AC4C2-575A-47C5-BF07-E7DB30EED5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865019" y="1618887"/>
                  <a:ext cx="2490076" cy="838201"/>
                  <a:chOff x="-48" y="602"/>
                  <a:chExt cx="1395" cy="528"/>
                </a:xfrm>
              </p:grpSpPr>
              <p:sp>
                <p:nvSpPr>
                  <p:cNvPr id="64" name="Text Box 27">
                    <a:extLst>
                      <a:ext uri="{FF2B5EF4-FFF2-40B4-BE49-F238E27FC236}">
                        <a16:creationId xmlns:a16="http://schemas.microsoft.com/office/drawing/2014/main" id="{F52B5FAF-5435-4917-B6D2-AB54D9D0A1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" y="602"/>
                    <a:ext cx="139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400" b="1" baseline="30000" dirty="0">
                        <a:latin typeface="+mn-lt"/>
                        <a:cs typeface="+mn-cs"/>
                      </a:rPr>
                      <a:t>+</a:t>
                    </a:r>
                    <a:r>
                      <a:rPr lang="en-US" altLang="en-US" sz="2400" b="1" dirty="0">
                        <a:latin typeface="+mn-lt"/>
                        <a:cs typeface="+mn-cs"/>
                      </a:rPr>
                      <a:t>H</a:t>
                    </a:r>
                    <a:r>
                      <a:rPr lang="en-US" altLang="en-US" sz="2400" b="1" baseline="-25000" dirty="0">
                        <a:latin typeface="+mn-lt"/>
                        <a:cs typeface="+mn-cs"/>
                      </a:rPr>
                      <a:t>3</a:t>
                    </a:r>
                    <a:r>
                      <a:rPr lang="en-US" altLang="en-US" sz="2400" b="1" dirty="0">
                        <a:latin typeface="+mn-lt"/>
                        <a:cs typeface="+mn-cs"/>
                      </a:rPr>
                      <a:t>N-CH-COOH</a:t>
                    </a:r>
                  </a:p>
                </p:txBody>
              </p:sp>
              <p:sp>
                <p:nvSpPr>
                  <p:cNvPr id="65" name="Text Box 28">
                    <a:extLst>
                      <a:ext uri="{FF2B5EF4-FFF2-40B4-BE49-F238E27FC236}">
                        <a16:creationId xmlns:a16="http://schemas.microsoft.com/office/drawing/2014/main" id="{9A770E8F-48ED-4736-A497-8AE5053857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" y="839"/>
                    <a:ext cx="45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R</a:t>
                    </a:r>
                  </a:p>
                </p:txBody>
              </p:sp>
              <p:sp>
                <p:nvSpPr>
                  <p:cNvPr id="66" name="Line 29">
                    <a:extLst>
                      <a:ext uri="{FF2B5EF4-FFF2-40B4-BE49-F238E27FC236}">
                        <a16:creationId xmlns:a16="http://schemas.microsoft.com/office/drawing/2014/main" id="{78C9D920-4C01-4FB5-8371-9BB538B2A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1" y="831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</p:grpSp>
            <p:grpSp>
              <p:nvGrpSpPr>
                <p:cNvPr id="38" name="קבוצה 37">
                  <a:extLst>
                    <a:ext uri="{FF2B5EF4-FFF2-40B4-BE49-F238E27FC236}">
                      <a16:creationId xmlns:a16="http://schemas.microsoft.com/office/drawing/2014/main" id="{54C2CB85-5914-474A-90B2-D283793F0864}"/>
                    </a:ext>
                  </a:extLst>
                </p:cNvPr>
                <p:cNvGrpSpPr/>
                <p:nvPr/>
              </p:nvGrpSpPr>
              <p:grpSpPr>
                <a:xfrm>
                  <a:off x="-491286" y="1094304"/>
                  <a:ext cx="10643262" cy="3814512"/>
                  <a:chOff x="84183" y="1143517"/>
                  <a:chExt cx="10643262" cy="3814512"/>
                </a:xfrm>
              </p:grpSpPr>
              <p:sp>
                <p:nvSpPr>
                  <p:cNvPr id="39" name="Text Box 6">
                    <a:extLst>
                      <a:ext uri="{FF2B5EF4-FFF2-40B4-BE49-F238E27FC236}">
                        <a16:creationId xmlns:a16="http://schemas.microsoft.com/office/drawing/2014/main" id="{07F31D3B-6CC8-49B6-93B5-A19819888B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16429" y="1143517"/>
                    <a:ext cx="2411016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pH</a:t>
                    </a:r>
                    <a:r>
                      <a:rPr lang="en-US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גבוה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מאוד</a:t>
                    </a:r>
                    <a:endParaRPr lang="he-IL" altLang="en-US" sz="2000" b="1" dirty="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40" name="Group 9">
                    <a:extLst>
                      <a:ext uri="{FF2B5EF4-FFF2-40B4-BE49-F238E27FC236}">
                        <a16:creationId xmlns:a16="http://schemas.microsoft.com/office/drawing/2014/main" id="{D508C3CC-D052-4B28-AE52-29382427A8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3838" y="1717677"/>
                    <a:ext cx="2592388" cy="847726"/>
                    <a:chOff x="1135" y="583"/>
                    <a:chExt cx="1633" cy="534"/>
                  </a:xfrm>
                </p:grpSpPr>
                <p:sp>
                  <p:nvSpPr>
                    <p:cNvPr id="61" name="Text Box 10">
                      <a:extLst>
                        <a:ext uri="{FF2B5EF4-FFF2-40B4-BE49-F238E27FC236}">
                          <a16:creationId xmlns:a16="http://schemas.microsoft.com/office/drawing/2014/main" id="{05FB52E5-57DC-4752-9627-4684CAC93B1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5" y="583"/>
                      <a:ext cx="163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en-US" sz="2400" b="1" baseline="30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H</a:t>
                      </a:r>
                      <a:r>
                        <a:rPr lang="en-US" altLang="en-US" sz="2400" b="1" baseline="-25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3</a:t>
                      </a: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N-CH-COO</a:t>
                      </a:r>
                      <a:r>
                        <a:rPr lang="en-US" altLang="en-US" sz="2400" b="1" baseline="30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62" name="Text Box 11">
                      <a:extLst>
                        <a:ext uri="{FF2B5EF4-FFF2-40B4-BE49-F238E27FC236}">
                          <a16:creationId xmlns:a16="http://schemas.microsoft.com/office/drawing/2014/main" id="{7F312AEC-5684-4547-8E7E-2FF229D9EE1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5" y="826"/>
                      <a:ext cx="45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3" name="Line 12">
                      <a:extLst>
                        <a:ext uri="{FF2B5EF4-FFF2-40B4-BE49-F238E27FC236}">
                          <a16:creationId xmlns:a16="http://schemas.microsoft.com/office/drawing/2014/main" id="{25252193-071F-4EE7-B7C5-B04D8D467F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8" y="78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grpSp>
                <p:nvGrpSpPr>
                  <p:cNvPr id="41" name="Group 13">
                    <a:extLst>
                      <a:ext uri="{FF2B5EF4-FFF2-40B4-BE49-F238E27FC236}">
                        <a16:creationId xmlns:a16="http://schemas.microsoft.com/office/drawing/2014/main" id="{50B86CA8-096E-4EF0-8080-B261744841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77188" y="1727201"/>
                    <a:ext cx="2592387" cy="814388"/>
                    <a:chOff x="1714" y="635"/>
                    <a:chExt cx="1633" cy="513"/>
                  </a:xfrm>
                </p:grpSpPr>
                <p:sp>
                  <p:nvSpPr>
                    <p:cNvPr id="58" name="Text Box 14">
                      <a:extLst>
                        <a:ext uri="{FF2B5EF4-FFF2-40B4-BE49-F238E27FC236}">
                          <a16:creationId xmlns:a16="http://schemas.microsoft.com/office/drawing/2014/main" id="{B260E963-DEAD-4E1B-AD27-7478117AA8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14" y="635"/>
                      <a:ext cx="163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en-US" sz="2400" b="1" dirty="0"/>
                        <a:t>H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dirty="0"/>
                        <a:t>N-CH-COO</a:t>
                      </a:r>
                      <a:r>
                        <a:rPr lang="en-US" sz="3200" b="1" baseline="30000" dirty="0"/>
                        <a:t>-</a:t>
                      </a:r>
                    </a:p>
                  </p:txBody>
                </p:sp>
                <p:sp>
                  <p:nvSpPr>
                    <p:cNvPr id="59" name="Text Box 15">
                      <a:extLst>
                        <a:ext uri="{FF2B5EF4-FFF2-40B4-BE49-F238E27FC236}">
                          <a16:creationId xmlns:a16="http://schemas.microsoft.com/office/drawing/2014/main" id="{9CDC1EA7-D7C9-47CD-9D9C-5DD38FD37BE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48" y="857"/>
                      <a:ext cx="45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400" b="1" dirty="0"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0" name="Line 16">
                      <a:extLst>
                        <a:ext uri="{FF2B5EF4-FFF2-40B4-BE49-F238E27FC236}">
                          <a16:creationId xmlns:a16="http://schemas.microsoft.com/office/drawing/2014/main" id="{DE3586D2-5D8D-45FA-B54F-13BE98204D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5" y="835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sp>
                <p:nvSpPr>
                  <p:cNvPr id="44" name="Text Box 22">
                    <a:extLst>
                      <a:ext uri="{FF2B5EF4-FFF2-40B4-BE49-F238E27FC236}">
                        <a16:creationId xmlns:a16="http://schemas.microsoft.com/office/drawing/2014/main" id="{0FED105B-4872-4A67-9750-0ADFF55E9C6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183" y="2386271"/>
                    <a:ext cx="114173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צורה </a:t>
                    </a:r>
                    <a:r>
                      <a:rPr lang="en-US" sz="2400" b="1" dirty="0"/>
                      <a:t>I</a:t>
                    </a:r>
                  </a:p>
                </p:txBody>
              </p:sp>
              <p:sp>
                <p:nvSpPr>
                  <p:cNvPr id="45" name="Text Box 23">
                    <a:extLst>
                      <a:ext uri="{FF2B5EF4-FFF2-40B4-BE49-F238E27FC236}">
                        <a16:creationId xmlns:a16="http://schemas.microsoft.com/office/drawing/2014/main" id="{BFC2806B-39AD-4BB9-8476-A0DDB143DB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6514" y="2457118"/>
                    <a:ext cx="108108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7030A0"/>
                        </a:solidFill>
                      </a:rPr>
                      <a:t>צורה </a:t>
                    </a:r>
                    <a:r>
                      <a:rPr lang="en-US" sz="2400" b="1" dirty="0">
                        <a:solidFill>
                          <a:srgbClr val="7030A0"/>
                        </a:solidFill>
                      </a:rPr>
                      <a:t>II</a:t>
                    </a:r>
                  </a:p>
                </p:txBody>
              </p:sp>
              <p:sp>
                <p:nvSpPr>
                  <p:cNvPr id="46" name="Text Box 24">
                    <a:extLst>
                      <a:ext uri="{FF2B5EF4-FFF2-40B4-BE49-F238E27FC236}">
                        <a16:creationId xmlns:a16="http://schemas.microsoft.com/office/drawing/2014/main" id="{DC3E0560-8AF4-407C-8DFC-8C3F0D8AAC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2642" y="2378878"/>
                    <a:ext cx="129698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צורה</a:t>
                    </a:r>
                    <a:r>
                      <a:rPr lang="he-IL" sz="2000" b="1" dirty="0"/>
                      <a:t> </a:t>
                    </a:r>
                    <a:r>
                      <a:rPr lang="en-US" sz="2000" b="1" dirty="0"/>
                      <a:t>III</a:t>
                    </a:r>
                  </a:p>
                </p:txBody>
              </p:sp>
              <p:sp>
                <p:nvSpPr>
                  <p:cNvPr id="47" name="AutoShape 30">
                    <a:extLst>
                      <a:ext uri="{FF2B5EF4-FFF2-40B4-BE49-F238E27FC236}">
                        <a16:creationId xmlns:a16="http://schemas.microsoft.com/office/drawing/2014/main" id="{F4EE5B9C-98C8-4508-AC46-06C24638E8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0916" y="3843839"/>
                    <a:ext cx="1008063" cy="461665"/>
                  </a:xfrm>
                  <a:prstGeom prst="wedgeRectCallout">
                    <a:avLst>
                      <a:gd name="adj1" fmla="val 12991"/>
                      <a:gd name="adj2" fmla="val 46259"/>
                    </a:avLst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2.34</a:t>
                    </a:r>
                  </a:p>
                </p:txBody>
              </p:sp>
              <p:sp>
                <p:nvSpPr>
                  <p:cNvPr id="49" name="AutoShape 32">
                    <a:extLst>
                      <a:ext uri="{FF2B5EF4-FFF2-40B4-BE49-F238E27FC236}">
                        <a16:creationId xmlns:a16="http://schemas.microsoft.com/office/drawing/2014/main" id="{006B2176-ED38-475A-BBBA-F7B2D4F6A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33302" y="3898017"/>
                    <a:ext cx="1008062" cy="461665"/>
                  </a:xfrm>
                  <a:prstGeom prst="wedgeRectCallout">
                    <a:avLst>
                      <a:gd name="adj1" fmla="val -2125"/>
                      <a:gd name="adj2" fmla="val 40815"/>
                    </a:avLst>
                  </a:prstGeom>
                  <a:noFill/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9.60</a:t>
                    </a:r>
                  </a:p>
                </p:txBody>
              </p:sp>
              <p:sp>
                <p:nvSpPr>
                  <p:cNvPr id="50" name="Text Box 33">
                    <a:extLst>
                      <a:ext uri="{FF2B5EF4-FFF2-40B4-BE49-F238E27FC236}">
                        <a16:creationId xmlns:a16="http://schemas.microsoft.com/office/drawing/2014/main" id="{C2EA4ECE-EF6F-4B65-BAE9-313F62103A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3934" y="4481161"/>
                    <a:ext cx="126400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[I] = [II]</a:t>
                    </a:r>
                  </a:p>
                </p:txBody>
              </p:sp>
              <p:sp>
                <p:nvSpPr>
                  <p:cNvPr id="54" name="Text Box 40">
                    <a:extLst>
                      <a:ext uri="{FF2B5EF4-FFF2-40B4-BE49-F238E27FC236}">
                        <a16:creationId xmlns:a16="http://schemas.microsoft.com/office/drawing/2014/main" id="{47826E0C-7B18-456C-9B31-0D5A5D5CF5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9337" y="4496364"/>
                    <a:ext cx="155613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[II] = [III]</a:t>
                    </a:r>
                  </a:p>
                </p:txBody>
              </p:sp>
              <p:sp>
                <p:nvSpPr>
                  <p:cNvPr id="55" name="Line 54">
                    <a:extLst>
                      <a:ext uri="{FF2B5EF4-FFF2-40B4-BE49-F238E27FC236}">
                        <a16:creationId xmlns:a16="http://schemas.microsoft.com/office/drawing/2014/main" id="{1EA96E6C-1EB7-4C2A-B117-6727661D9D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0154" y="4232603"/>
                    <a:ext cx="0" cy="32599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  <p:sp>
                <p:nvSpPr>
                  <p:cNvPr id="56" name="Line 55">
                    <a:extLst>
                      <a:ext uri="{FF2B5EF4-FFF2-40B4-BE49-F238E27FC236}">
                        <a16:creationId xmlns:a16="http://schemas.microsoft.com/office/drawing/2014/main" id="{70C81FB3-63E4-4523-B0CE-94F5A69773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02456" y="4267904"/>
                    <a:ext cx="0" cy="290691"/>
                  </a:xfrm>
                  <a:prstGeom prst="line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  <p:sp>
                <p:nvSpPr>
                  <p:cNvPr id="57" name="AutoShape 30">
                    <a:extLst>
                      <a:ext uri="{FF2B5EF4-FFF2-40B4-BE49-F238E27FC236}">
                        <a16:creationId xmlns:a16="http://schemas.microsoft.com/office/drawing/2014/main" id="{D4B4F1DB-71BE-4DB3-9539-3E051759B9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11724" y="3880469"/>
                    <a:ext cx="925467" cy="461665"/>
                  </a:xfrm>
                  <a:prstGeom prst="wedgeRectCallout">
                    <a:avLst>
                      <a:gd name="adj1" fmla="val 12991"/>
                      <a:gd name="adj2" fmla="val 46259"/>
                    </a:avLst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 </a:t>
                    </a:r>
                    <a:r>
                      <a:rPr lang="en-US" altLang="en-US" sz="2400" b="1" dirty="0" err="1">
                        <a:solidFill>
                          <a:srgbClr val="7030A0"/>
                        </a:solidFill>
                        <a:latin typeface="+mn-lt"/>
                        <a:cs typeface="+mn-cs"/>
                      </a:rPr>
                      <a:t>pI</a:t>
                    </a:r>
                    <a:r>
                      <a:rPr lang="en-US" altLang="en-US" sz="2400" b="1" dirty="0">
                        <a:solidFill>
                          <a:srgbClr val="7030A0"/>
                        </a:solidFill>
                        <a:latin typeface="+mn-lt"/>
                        <a:cs typeface="+mn-cs"/>
                      </a:rPr>
                      <a:t>=?</a:t>
                    </a:r>
                  </a:p>
                </p:txBody>
              </p:sp>
            </p:grpSp>
          </p:grpSp>
        </p:grpSp>
        <p:grpSp>
          <p:nvGrpSpPr>
            <p:cNvPr id="73" name="קבוצה 72">
              <a:extLst>
                <a:ext uri="{FF2B5EF4-FFF2-40B4-BE49-F238E27FC236}">
                  <a16:creationId xmlns:a16="http://schemas.microsoft.com/office/drawing/2014/main" id="{E083FF2C-5754-420F-AB96-E94950299881}"/>
                </a:ext>
              </a:extLst>
            </p:cNvPr>
            <p:cNvGrpSpPr/>
            <p:nvPr/>
          </p:nvGrpSpPr>
          <p:grpSpPr>
            <a:xfrm>
              <a:off x="335881" y="3414833"/>
              <a:ext cx="11695335" cy="1115776"/>
              <a:chOff x="426469" y="3719548"/>
              <a:chExt cx="11695335" cy="1115776"/>
            </a:xfrm>
          </p:grpSpPr>
          <p:grpSp>
            <p:nvGrpSpPr>
              <p:cNvPr id="67" name="Group 44">
                <a:extLst>
                  <a:ext uri="{FF2B5EF4-FFF2-40B4-BE49-F238E27FC236}">
                    <a16:creationId xmlns:a16="http://schemas.microsoft.com/office/drawing/2014/main" id="{D43CC564-D4C8-4156-93BD-5E786EA81A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8121" y="3719548"/>
                <a:ext cx="11443683" cy="525464"/>
                <a:chOff x="195" y="2459"/>
                <a:chExt cx="6012" cy="331"/>
              </a:xfrm>
            </p:grpSpPr>
            <p:sp>
              <p:nvSpPr>
                <p:cNvPr id="68" name="Line 25">
                  <a:extLst>
                    <a:ext uri="{FF2B5EF4-FFF2-40B4-BE49-F238E27FC236}">
                      <a16:creationId xmlns:a16="http://schemas.microsoft.com/office/drawing/2014/main" id="{E0303EA4-CCF3-43B0-A09D-DCA107AFF9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5" y="2459"/>
                  <a:ext cx="6012" cy="15"/>
                </a:xfrm>
                <a:prstGeom prst="line">
                  <a:avLst/>
                </a:prstGeom>
                <a:noFill/>
                <a:ln w="76200" cmpd="tri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  <p:sp>
              <p:nvSpPr>
                <p:cNvPr id="69" name="Text Box 43">
                  <a:extLst>
                    <a:ext uri="{FF2B5EF4-FFF2-40B4-BE49-F238E27FC236}">
                      <a16:creationId xmlns:a16="http://schemas.microsoft.com/office/drawing/2014/main" id="{99B5F0DC-F716-4A1E-B673-CD32E3F119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97" y="2499"/>
                  <a:ext cx="3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solidFill>
                        <a:srgbClr val="C00000"/>
                      </a:solidFill>
                    </a:rPr>
                    <a:t>pH</a:t>
                  </a:r>
                </a:p>
              </p:txBody>
            </p:sp>
          </p:grpSp>
          <p:grpSp>
            <p:nvGrpSpPr>
              <p:cNvPr id="4" name="קבוצה 3">
                <a:extLst>
                  <a:ext uri="{FF2B5EF4-FFF2-40B4-BE49-F238E27FC236}">
                    <a16:creationId xmlns:a16="http://schemas.microsoft.com/office/drawing/2014/main" id="{263E9EDC-4874-42A1-B098-3CD80217D91C}"/>
                  </a:ext>
                </a:extLst>
              </p:cNvPr>
              <p:cNvGrpSpPr/>
              <p:nvPr/>
            </p:nvGrpSpPr>
            <p:grpSpPr>
              <a:xfrm>
                <a:off x="426469" y="4341808"/>
                <a:ext cx="10759252" cy="493516"/>
                <a:chOff x="209598" y="4650721"/>
                <a:chExt cx="10759252" cy="493516"/>
              </a:xfrm>
            </p:grpSpPr>
            <p:sp>
              <p:nvSpPr>
                <p:cNvPr id="70" name="Text Box 33">
                  <a:extLst>
                    <a:ext uri="{FF2B5EF4-FFF2-40B4-BE49-F238E27FC236}">
                      <a16:creationId xmlns:a16="http://schemas.microsoft.com/office/drawing/2014/main" id="{A8E7A433-CE4F-4722-BDC7-679CF87EE7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598" y="4650721"/>
                  <a:ext cx="5036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[I]</a:t>
                  </a:r>
                </a:p>
              </p:txBody>
            </p:sp>
            <p:sp>
              <p:nvSpPr>
                <p:cNvPr id="71" name="Text Box 40">
                  <a:extLst>
                    <a:ext uri="{FF2B5EF4-FFF2-40B4-BE49-F238E27FC236}">
                      <a16:creationId xmlns:a16="http://schemas.microsoft.com/office/drawing/2014/main" id="{C88B4A5F-0382-4295-8E6C-EB14A6C42D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53891" y="4670576"/>
                  <a:ext cx="81495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[III]</a:t>
                  </a:r>
                </a:p>
              </p:txBody>
            </p:sp>
            <p:sp>
              <p:nvSpPr>
                <p:cNvPr id="72" name="Text Box 40">
                  <a:extLst>
                    <a:ext uri="{FF2B5EF4-FFF2-40B4-BE49-F238E27FC236}">
                      <a16:creationId xmlns:a16="http://schemas.microsoft.com/office/drawing/2014/main" id="{D6827157-477C-4528-81B4-8545DFE2F6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7434" y="4682572"/>
                  <a:ext cx="85774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7030A0"/>
                      </a:solidFill>
                      <a:latin typeface="+mn-lt"/>
                      <a:cs typeface="+mn-cs"/>
                    </a:rPr>
                    <a:t>[II]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46473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69044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sz="4000" dirty="0"/>
              <a:t>ה- </a:t>
            </a:r>
            <a:r>
              <a:rPr lang="en-US" sz="4000" dirty="0"/>
              <a:t> pH</a:t>
            </a:r>
            <a:r>
              <a:rPr lang="he-IL" sz="4000" dirty="0" err="1"/>
              <a:t>האיזואלקטרי</a:t>
            </a:r>
            <a:endParaRPr lang="he-IL" sz="40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611989" y="1357435"/>
            <a:ext cx="11065661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46171F8-D8B8-4896-8A9C-887D78D0D22D}"/>
              </a:ext>
            </a:extLst>
          </p:cNvPr>
          <p:cNvGrpSpPr/>
          <p:nvPr/>
        </p:nvGrpSpPr>
        <p:grpSpPr>
          <a:xfrm>
            <a:off x="324280" y="739336"/>
            <a:ext cx="11706058" cy="3899791"/>
            <a:chOff x="325158" y="618822"/>
            <a:chExt cx="11706058" cy="3899791"/>
          </a:xfrm>
        </p:grpSpPr>
        <p:grpSp>
          <p:nvGrpSpPr>
            <p:cNvPr id="33" name="קבוצה 32">
              <a:extLst>
                <a:ext uri="{FF2B5EF4-FFF2-40B4-BE49-F238E27FC236}">
                  <a16:creationId xmlns:a16="http://schemas.microsoft.com/office/drawing/2014/main" id="{46D4D01A-2BF9-4C74-9007-103AFE892A4F}"/>
                </a:ext>
              </a:extLst>
            </p:cNvPr>
            <p:cNvGrpSpPr/>
            <p:nvPr/>
          </p:nvGrpSpPr>
          <p:grpSpPr>
            <a:xfrm>
              <a:off x="325158" y="618822"/>
              <a:ext cx="11016995" cy="3899791"/>
              <a:chOff x="-864226" y="1057940"/>
              <a:chExt cx="11016995" cy="3899791"/>
            </a:xfrm>
          </p:grpSpPr>
          <p:sp>
            <p:nvSpPr>
              <p:cNvPr id="34" name="Text Box 8">
                <a:extLst>
                  <a:ext uri="{FF2B5EF4-FFF2-40B4-BE49-F238E27FC236}">
                    <a16:creationId xmlns:a16="http://schemas.microsoft.com/office/drawing/2014/main" id="{0957B898-8D59-455D-8D3D-DB104BFFD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42161" y="1057940"/>
                <a:ext cx="215227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pH </a:t>
                </a:r>
                <a:r>
                  <a:rPr lang="he-IL" altLang="en-US" sz="2400" b="1" dirty="0">
                    <a:latin typeface="+mn-lt"/>
                    <a:cs typeface="+mn-cs"/>
                  </a:rPr>
                  <a:t> נמוך מאוד</a:t>
                </a: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CB44D9DD-BAF0-461A-8326-4FD9D63414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800626" y="3265431"/>
                <a:ext cx="620266" cy="461665"/>
              </a:xfrm>
              <a:prstGeom prst="rect">
                <a:avLst/>
              </a:prstGeom>
              <a:noFill/>
              <a:ln w="9525">
                <a:solidFill>
                  <a:srgbClr val="80008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he-IL" sz="2400" b="1" dirty="0">
                    <a:solidFill>
                      <a:srgbClr val="C00000"/>
                    </a:solidFill>
                  </a:rPr>
                  <a:t>+1                                                                                                                                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36" name="קבוצה 35">
                <a:extLst>
                  <a:ext uri="{FF2B5EF4-FFF2-40B4-BE49-F238E27FC236}">
                    <a16:creationId xmlns:a16="http://schemas.microsoft.com/office/drawing/2014/main" id="{767DF1D7-207E-4663-BD61-57F1CAB25513}"/>
                  </a:ext>
                </a:extLst>
              </p:cNvPr>
              <p:cNvGrpSpPr/>
              <p:nvPr/>
            </p:nvGrpSpPr>
            <p:grpSpPr>
              <a:xfrm>
                <a:off x="-864226" y="1143219"/>
                <a:ext cx="11016995" cy="3814512"/>
                <a:chOff x="-865019" y="1094304"/>
                <a:chExt cx="11016995" cy="3814512"/>
              </a:xfrm>
            </p:grpSpPr>
            <p:grpSp>
              <p:nvGrpSpPr>
                <p:cNvPr id="37" name="Group 26">
                  <a:extLst>
                    <a:ext uri="{FF2B5EF4-FFF2-40B4-BE49-F238E27FC236}">
                      <a16:creationId xmlns:a16="http://schemas.microsoft.com/office/drawing/2014/main" id="{E40AC4C2-575A-47C5-BF07-E7DB30EED5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865019" y="1618887"/>
                  <a:ext cx="2490076" cy="838201"/>
                  <a:chOff x="-48" y="602"/>
                  <a:chExt cx="1395" cy="528"/>
                </a:xfrm>
              </p:grpSpPr>
              <p:sp>
                <p:nvSpPr>
                  <p:cNvPr id="64" name="Text Box 27">
                    <a:extLst>
                      <a:ext uri="{FF2B5EF4-FFF2-40B4-BE49-F238E27FC236}">
                        <a16:creationId xmlns:a16="http://schemas.microsoft.com/office/drawing/2014/main" id="{F52B5FAF-5435-4917-B6D2-AB54D9D0A1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" y="602"/>
                    <a:ext cx="139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400" b="1" baseline="30000" dirty="0">
                        <a:latin typeface="+mn-lt"/>
                        <a:cs typeface="+mn-cs"/>
                      </a:rPr>
                      <a:t>+</a:t>
                    </a:r>
                    <a:r>
                      <a:rPr lang="en-US" altLang="en-US" sz="2400" b="1" dirty="0">
                        <a:latin typeface="+mn-lt"/>
                        <a:cs typeface="+mn-cs"/>
                      </a:rPr>
                      <a:t>H</a:t>
                    </a:r>
                    <a:r>
                      <a:rPr lang="en-US" altLang="en-US" sz="2400" b="1" baseline="-25000" dirty="0">
                        <a:latin typeface="+mn-lt"/>
                        <a:cs typeface="+mn-cs"/>
                      </a:rPr>
                      <a:t>3</a:t>
                    </a:r>
                    <a:r>
                      <a:rPr lang="en-US" altLang="en-US" sz="2400" b="1" dirty="0">
                        <a:latin typeface="+mn-lt"/>
                        <a:cs typeface="+mn-cs"/>
                      </a:rPr>
                      <a:t>N-CH-COOH</a:t>
                    </a:r>
                  </a:p>
                </p:txBody>
              </p:sp>
              <p:sp>
                <p:nvSpPr>
                  <p:cNvPr id="65" name="Text Box 28">
                    <a:extLst>
                      <a:ext uri="{FF2B5EF4-FFF2-40B4-BE49-F238E27FC236}">
                        <a16:creationId xmlns:a16="http://schemas.microsoft.com/office/drawing/2014/main" id="{9A770E8F-48ED-4736-A497-8AE5053857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" y="839"/>
                    <a:ext cx="45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R</a:t>
                    </a:r>
                  </a:p>
                </p:txBody>
              </p:sp>
              <p:sp>
                <p:nvSpPr>
                  <p:cNvPr id="66" name="Line 29">
                    <a:extLst>
                      <a:ext uri="{FF2B5EF4-FFF2-40B4-BE49-F238E27FC236}">
                        <a16:creationId xmlns:a16="http://schemas.microsoft.com/office/drawing/2014/main" id="{78C9D920-4C01-4FB5-8371-9BB538B2A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1" y="831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</p:grpSp>
            <p:grpSp>
              <p:nvGrpSpPr>
                <p:cNvPr id="38" name="קבוצה 37">
                  <a:extLst>
                    <a:ext uri="{FF2B5EF4-FFF2-40B4-BE49-F238E27FC236}">
                      <a16:creationId xmlns:a16="http://schemas.microsoft.com/office/drawing/2014/main" id="{54C2CB85-5914-474A-90B2-D283793F0864}"/>
                    </a:ext>
                  </a:extLst>
                </p:cNvPr>
                <p:cNvGrpSpPr/>
                <p:nvPr/>
              </p:nvGrpSpPr>
              <p:grpSpPr>
                <a:xfrm>
                  <a:off x="-491286" y="1094304"/>
                  <a:ext cx="10643262" cy="3814512"/>
                  <a:chOff x="84183" y="1143517"/>
                  <a:chExt cx="10643262" cy="3814512"/>
                </a:xfrm>
              </p:grpSpPr>
              <p:sp>
                <p:nvSpPr>
                  <p:cNvPr id="39" name="Text Box 6">
                    <a:extLst>
                      <a:ext uri="{FF2B5EF4-FFF2-40B4-BE49-F238E27FC236}">
                        <a16:creationId xmlns:a16="http://schemas.microsoft.com/office/drawing/2014/main" id="{07F31D3B-6CC8-49B6-93B5-A19819888B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16429" y="1143517"/>
                    <a:ext cx="2411016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pH</a:t>
                    </a:r>
                    <a:r>
                      <a:rPr lang="en-US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גבוה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מאוד</a:t>
                    </a:r>
                    <a:endParaRPr lang="he-IL" altLang="en-US" sz="2000" b="1" dirty="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40" name="Group 9">
                    <a:extLst>
                      <a:ext uri="{FF2B5EF4-FFF2-40B4-BE49-F238E27FC236}">
                        <a16:creationId xmlns:a16="http://schemas.microsoft.com/office/drawing/2014/main" id="{D508C3CC-D052-4B28-AE52-29382427A8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3838" y="1717677"/>
                    <a:ext cx="2592388" cy="847726"/>
                    <a:chOff x="1135" y="583"/>
                    <a:chExt cx="1633" cy="534"/>
                  </a:xfrm>
                </p:grpSpPr>
                <p:sp>
                  <p:nvSpPr>
                    <p:cNvPr id="61" name="Text Box 10">
                      <a:extLst>
                        <a:ext uri="{FF2B5EF4-FFF2-40B4-BE49-F238E27FC236}">
                          <a16:creationId xmlns:a16="http://schemas.microsoft.com/office/drawing/2014/main" id="{05FB52E5-57DC-4752-9627-4684CAC93B1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5" y="583"/>
                      <a:ext cx="163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en-US" sz="2400" b="1" baseline="30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H</a:t>
                      </a:r>
                      <a:r>
                        <a:rPr lang="en-US" altLang="en-US" sz="2400" b="1" baseline="-25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3</a:t>
                      </a: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N-CH-COO</a:t>
                      </a:r>
                      <a:r>
                        <a:rPr lang="en-US" altLang="en-US" sz="2400" b="1" baseline="30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62" name="Text Box 11">
                      <a:extLst>
                        <a:ext uri="{FF2B5EF4-FFF2-40B4-BE49-F238E27FC236}">
                          <a16:creationId xmlns:a16="http://schemas.microsoft.com/office/drawing/2014/main" id="{7F312AEC-5684-4547-8E7E-2FF229D9EE1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5" y="826"/>
                      <a:ext cx="45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3" name="Line 12">
                      <a:extLst>
                        <a:ext uri="{FF2B5EF4-FFF2-40B4-BE49-F238E27FC236}">
                          <a16:creationId xmlns:a16="http://schemas.microsoft.com/office/drawing/2014/main" id="{25252193-071F-4EE7-B7C5-B04D8D467F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8" y="78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grpSp>
                <p:nvGrpSpPr>
                  <p:cNvPr id="41" name="Group 13">
                    <a:extLst>
                      <a:ext uri="{FF2B5EF4-FFF2-40B4-BE49-F238E27FC236}">
                        <a16:creationId xmlns:a16="http://schemas.microsoft.com/office/drawing/2014/main" id="{50B86CA8-096E-4EF0-8080-B261744841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77188" y="1727201"/>
                    <a:ext cx="2592387" cy="814388"/>
                    <a:chOff x="1714" y="635"/>
                    <a:chExt cx="1633" cy="513"/>
                  </a:xfrm>
                </p:grpSpPr>
                <p:sp>
                  <p:nvSpPr>
                    <p:cNvPr id="58" name="Text Box 14">
                      <a:extLst>
                        <a:ext uri="{FF2B5EF4-FFF2-40B4-BE49-F238E27FC236}">
                          <a16:creationId xmlns:a16="http://schemas.microsoft.com/office/drawing/2014/main" id="{B260E963-DEAD-4E1B-AD27-7478117AA8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14" y="635"/>
                      <a:ext cx="163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en-US" sz="2400" b="1" dirty="0"/>
                        <a:t>H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dirty="0"/>
                        <a:t>N-CH-COO</a:t>
                      </a:r>
                      <a:r>
                        <a:rPr lang="en-US" sz="3200" b="1" baseline="30000" dirty="0"/>
                        <a:t>-</a:t>
                      </a:r>
                    </a:p>
                  </p:txBody>
                </p:sp>
                <p:sp>
                  <p:nvSpPr>
                    <p:cNvPr id="59" name="Text Box 15">
                      <a:extLst>
                        <a:ext uri="{FF2B5EF4-FFF2-40B4-BE49-F238E27FC236}">
                          <a16:creationId xmlns:a16="http://schemas.microsoft.com/office/drawing/2014/main" id="{9CDC1EA7-D7C9-47CD-9D9C-5DD38FD37BE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48" y="857"/>
                      <a:ext cx="45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400" b="1" dirty="0"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0" name="Line 16">
                      <a:extLst>
                        <a:ext uri="{FF2B5EF4-FFF2-40B4-BE49-F238E27FC236}">
                          <a16:creationId xmlns:a16="http://schemas.microsoft.com/office/drawing/2014/main" id="{DE3586D2-5D8D-45FA-B54F-13BE98204D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5" y="835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sp>
                <p:nvSpPr>
                  <p:cNvPr id="42" name="Text Box 18">
                    <a:extLst>
                      <a:ext uri="{FF2B5EF4-FFF2-40B4-BE49-F238E27FC236}">
                        <a16:creationId xmlns:a16="http://schemas.microsoft.com/office/drawing/2014/main" id="{D1DC31C8-7DE9-4E4A-8A20-666739D914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9950" y="3284538"/>
                    <a:ext cx="396875" cy="461665"/>
                  </a:xfrm>
                  <a:prstGeom prst="rect">
                    <a:avLst/>
                  </a:prstGeom>
                  <a:noFill/>
                  <a:ln w="9525">
                    <a:solidFill>
                      <a:srgbClr val="80008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C00000"/>
                        </a:solidFill>
                      </a:rPr>
                      <a:t>0                                                                                                                             </a:t>
                    </a:r>
                    <a:endParaRPr lang="en-US" sz="24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3" name="Text Box 19">
                    <a:extLst>
                      <a:ext uri="{FF2B5EF4-FFF2-40B4-BE49-F238E27FC236}">
                        <a16:creationId xmlns:a16="http://schemas.microsoft.com/office/drawing/2014/main" id="{2C8ABB42-4791-44B6-8E3B-F3ACEAF7B7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29629" y="3284353"/>
                    <a:ext cx="642909" cy="461665"/>
                  </a:xfrm>
                  <a:prstGeom prst="rect">
                    <a:avLst/>
                  </a:prstGeom>
                  <a:noFill/>
                  <a:ln w="9525">
                    <a:solidFill>
                      <a:srgbClr val="80008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C00000"/>
                        </a:solidFill>
                      </a:rPr>
                      <a:t>1-</a:t>
                    </a:r>
                    <a:endParaRPr lang="en-US" sz="24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4" name="Text Box 22">
                    <a:extLst>
                      <a:ext uri="{FF2B5EF4-FFF2-40B4-BE49-F238E27FC236}">
                        <a16:creationId xmlns:a16="http://schemas.microsoft.com/office/drawing/2014/main" id="{0FED105B-4872-4A67-9750-0ADFF55E9C6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183" y="2386271"/>
                    <a:ext cx="114173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צורה </a:t>
                    </a:r>
                    <a:r>
                      <a:rPr lang="en-US" sz="2400" b="1" dirty="0"/>
                      <a:t>I</a:t>
                    </a:r>
                  </a:p>
                </p:txBody>
              </p:sp>
              <p:sp>
                <p:nvSpPr>
                  <p:cNvPr id="45" name="Text Box 23">
                    <a:extLst>
                      <a:ext uri="{FF2B5EF4-FFF2-40B4-BE49-F238E27FC236}">
                        <a16:creationId xmlns:a16="http://schemas.microsoft.com/office/drawing/2014/main" id="{BFC2806B-39AD-4BB9-8476-A0DDB143DB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6514" y="2457118"/>
                    <a:ext cx="108108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7030A0"/>
                        </a:solidFill>
                      </a:rPr>
                      <a:t>צורה </a:t>
                    </a:r>
                    <a:r>
                      <a:rPr lang="en-US" sz="2400" b="1" dirty="0">
                        <a:solidFill>
                          <a:srgbClr val="7030A0"/>
                        </a:solidFill>
                      </a:rPr>
                      <a:t>II</a:t>
                    </a:r>
                  </a:p>
                </p:txBody>
              </p:sp>
              <p:sp>
                <p:nvSpPr>
                  <p:cNvPr id="46" name="Text Box 24">
                    <a:extLst>
                      <a:ext uri="{FF2B5EF4-FFF2-40B4-BE49-F238E27FC236}">
                        <a16:creationId xmlns:a16="http://schemas.microsoft.com/office/drawing/2014/main" id="{DC3E0560-8AF4-407C-8DFC-8C3F0D8AAC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2642" y="2378878"/>
                    <a:ext cx="129698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צורה</a:t>
                    </a:r>
                    <a:r>
                      <a:rPr lang="he-IL" sz="2000" b="1" dirty="0"/>
                      <a:t> </a:t>
                    </a:r>
                    <a:r>
                      <a:rPr lang="en-US" sz="2000" b="1" dirty="0"/>
                      <a:t>III</a:t>
                    </a:r>
                  </a:p>
                </p:txBody>
              </p:sp>
              <p:sp>
                <p:nvSpPr>
                  <p:cNvPr id="47" name="AutoShape 30">
                    <a:extLst>
                      <a:ext uri="{FF2B5EF4-FFF2-40B4-BE49-F238E27FC236}">
                        <a16:creationId xmlns:a16="http://schemas.microsoft.com/office/drawing/2014/main" id="{F4EE5B9C-98C8-4508-AC46-06C24638E8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0916" y="3843839"/>
                    <a:ext cx="1008063" cy="461665"/>
                  </a:xfrm>
                  <a:prstGeom prst="wedgeRectCallout">
                    <a:avLst>
                      <a:gd name="adj1" fmla="val 12991"/>
                      <a:gd name="adj2" fmla="val 46259"/>
                    </a:avLst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2.34</a:t>
                    </a:r>
                  </a:p>
                </p:txBody>
              </p:sp>
              <p:sp>
                <p:nvSpPr>
                  <p:cNvPr id="49" name="AutoShape 32">
                    <a:extLst>
                      <a:ext uri="{FF2B5EF4-FFF2-40B4-BE49-F238E27FC236}">
                        <a16:creationId xmlns:a16="http://schemas.microsoft.com/office/drawing/2014/main" id="{006B2176-ED38-475A-BBBA-F7B2D4F6A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33302" y="3843839"/>
                    <a:ext cx="1008062" cy="461665"/>
                  </a:xfrm>
                  <a:prstGeom prst="wedgeRectCallout">
                    <a:avLst>
                      <a:gd name="adj1" fmla="val -2125"/>
                      <a:gd name="adj2" fmla="val 40815"/>
                    </a:avLst>
                  </a:prstGeom>
                  <a:noFill/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9.60</a:t>
                    </a:r>
                  </a:p>
                </p:txBody>
              </p:sp>
              <p:sp>
                <p:nvSpPr>
                  <p:cNvPr id="50" name="Text Box 33">
                    <a:extLst>
                      <a:ext uri="{FF2B5EF4-FFF2-40B4-BE49-F238E27FC236}">
                        <a16:creationId xmlns:a16="http://schemas.microsoft.com/office/drawing/2014/main" id="{C2EA4ECE-EF6F-4B65-BAE9-313F62103A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3934" y="4481161"/>
                    <a:ext cx="126400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[I] = [II]</a:t>
                    </a:r>
                  </a:p>
                </p:txBody>
              </p:sp>
              <p:sp>
                <p:nvSpPr>
                  <p:cNvPr id="54" name="Text Box 40">
                    <a:extLst>
                      <a:ext uri="{FF2B5EF4-FFF2-40B4-BE49-F238E27FC236}">
                        <a16:creationId xmlns:a16="http://schemas.microsoft.com/office/drawing/2014/main" id="{47826E0C-7B18-456C-9B31-0D5A5D5CF5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9337" y="4496364"/>
                    <a:ext cx="155613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[II] = [III]</a:t>
                    </a:r>
                  </a:p>
                </p:txBody>
              </p:sp>
              <p:sp>
                <p:nvSpPr>
                  <p:cNvPr id="55" name="Line 54">
                    <a:extLst>
                      <a:ext uri="{FF2B5EF4-FFF2-40B4-BE49-F238E27FC236}">
                        <a16:creationId xmlns:a16="http://schemas.microsoft.com/office/drawing/2014/main" id="{1EA96E6C-1EB7-4C2A-B117-6727661D9D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0154" y="4232603"/>
                    <a:ext cx="0" cy="32599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  <p:sp>
                <p:nvSpPr>
                  <p:cNvPr id="56" name="Line 55">
                    <a:extLst>
                      <a:ext uri="{FF2B5EF4-FFF2-40B4-BE49-F238E27FC236}">
                        <a16:creationId xmlns:a16="http://schemas.microsoft.com/office/drawing/2014/main" id="{70C81FB3-63E4-4523-B0CE-94F5A69773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02456" y="4267904"/>
                    <a:ext cx="0" cy="290691"/>
                  </a:xfrm>
                  <a:prstGeom prst="line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  <p:sp>
                <p:nvSpPr>
                  <p:cNvPr id="57" name="AutoShape 30">
                    <a:extLst>
                      <a:ext uri="{FF2B5EF4-FFF2-40B4-BE49-F238E27FC236}">
                        <a16:creationId xmlns:a16="http://schemas.microsoft.com/office/drawing/2014/main" id="{D4B4F1DB-71BE-4DB3-9539-3E051759B9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05522" y="3866061"/>
                    <a:ext cx="925467" cy="461665"/>
                  </a:xfrm>
                  <a:prstGeom prst="wedgeRectCallout">
                    <a:avLst>
                      <a:gd name="adj1" fmla="val 12991"/>
                      <a:gd name="adj2" fmla="val 46259"/>
                    </a:avLst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 </a:t>
                    </a:r>
                    <a:r>
                      <a:rPr lang="en-US" altLang="en-US" sz="2400" b="1" dirty="0" err="1">
                        <a:solidFill>
                          <a:srgbClr val="7030A0"/>
                        </a:solidFill>
                        <a:latin typeface="+mn-lt"/>
                        <a:cs typeface="+mn-cs"/>
                      </a:rPr>
                      <a:t>pI</a:t>
                    </a:r>
                    <a:r>
                      <a:rPr lang="en-US" altLang="en-US" sz="2400" b="1" dirty="0">
                        <a:solidFill>
                          <a:srgbClr val="7030A0"/>
                        </a:solidFill>
                        <a:latin typeface="+mn-lt"/>
                        <a:cs typeface="+mn-cs"/>
                      </a:rPr>
                      <a:t>=?</a:t>
                    </a:r>
                  </a:p>
                </p:txBody>
              </p:sp>
            </p:grpSp>
          </p:grpSp>
        </p:grpSp>
        <p:grpSp>
          <p:nvGrpSpPr>
            <p:cNvPr id="73" name="קבוצה 72">
              <a:extLst>
                <a:ext uri="{FF2B5EF4-FFF2-40B4-BE49-F238E27FC236}">
                  <a16:creationId xmlns:a16="http://schemas.microsoft.com/office/drawing/2014/main" id="{E083FF2C-5754-420F-AB96-E94950299881}"/>
                </a:ext>
              </a:extLst>
            </p:cNvPr>
            <p:cNvGrpSpPr/>
            <p:nvPr/>
          </p:nvGrpSpPr>
          <p:grpSpPr>
            <a:xfrm>
              <a:off x="335881" y="3387848"/>
              <a:ext cx="11695335" cy="1110910"/>
              <a:chOff x="426469" y="3692563"/>
              <a:chExt cx="11695335" cy="1110910"/>
            </a:xfrm>
          </p:grpSpPr>
          <p:grpSp>
            <p:nvGrpSpPr>
              <p:cNvPr id="67" name="Group 44">
                <a:extLst>
                  <a:ext uri="{FF2B5EF4-FFF2-40B4-BE49-F238E27FC236}">
                    <a16:creationId xmlns:a16="http://schemas.microsoft.com/office/drawing/2014/main" id="{D43CC564-D4C8-4156-93BD-5E786EA81A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8121" y="3692563"/>
                <a:ext cx="11443683" cy="552452"/>
                <a:chOff x="195" y="2442"/>
                <a:chExt cx="6012" cy="348"/>
              </a:xfrm>
            </p:grpSpPr>
            <p:sp>
              <p:nvSpPr>
                <p:cNvPr id="68" name="Line 25">
                  <a:extLst>
                    <a:ext uri="{FF2B5EF4-FFF2-40B4-BE49-F238E27FC236}">
                      <a16:creationId xmlns:a16="http://schemas.microsoft.com/office/drawing/2014/main" id="{E0303EA4-CCF3-43B0-A09D-DCA107AFF9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5" y="2442"/>
                  <a:ext cx="6012" cy="15"/>
                </a:xfrm>
                <a:prstGeom prst="line">
                  <a:avLst/>
                </a:prstGeom>
                <a:noFill/>
                <a:ln w="76200" cmpd="tri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  <p:sp>
              <p:nvSpPr>
                <p:cNvPr id="69" name="Text Box 43">
                  <a:extLst>
                    <a:ext uri="{FF2B5EF4-FFF2-40B4-BE49-F238E27FC236}">
                      <a16:creationId xmlns:a16="http://schemas.microsoft.com/office/drawing/2014/main" id="{99B5F0DC-F716-4A1E-B673-CD32E3F119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97" y="2499"/>
                  <a:ext cx="3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solidFill>
                        <a:srgbClr val="C00000"/>
                      </a:solidFill>
                    </a:rPr>
                    <a:t>pH</a:t>
                  </a:r>
                </a:p>
              </p:txBody>
            </p:sp>
          </p:grpSp>
          <p:grpSp>
            <p:nvGrpSpPr>
              <p:cNvPr id="4" name="קבוצה 3">
                <a:extLst>
                  <a:ext uri="{FF2B5EF4-FFF2-40B4-BE49-F238E27FC236}">
                    <a16:creationId xmlns:a16="http://schemas.microsoft.com/office/drawing/2014/main" id="{263E9EDC-4874-42A1-B098-3CD80217D91C}"/>
                  </a:ext>
                </a:extLst>
              </p:cNvPr>
              <p:cNvGrpSpPr/>
              <p:nvPr/>
            </p:nvGrpSpPr>
            <p:grpSpPr>
              <a:xfrm>
                <a:off x="426469" y="4326927"/>
                <a:ext cx="10982772" cy="476546"/>
                <a:chOff x="209598" y="4635840"/>
                <a:chExt cx="10982772" cy="476546"/>
              </a:xfrm>
            </p:grpSpPr>
            <p:sp>
              <p:nvSpPr>
                <p:cNvPr id="70" name="Text Box 33">
                  <a:extLst>
                    <a:ext uri="{FF2B5EF4-FFF2-40B4-BE49-F238E27FC236}">
                      <a16:creationId xmlns:a16="http://schemas.microsoft.com/office/drawing/2014/main" id="{A8E7A433-CE4F-4722-BDC7-679CF87EE7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598" y="4650721"/>
                  <a:ext cx="5036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[I]</a:t>
                  </a:r>
                </a:p>
              </p:txBody>
            </p:sp>
            <p:sp>
              <p:nvSpPr>
                <p:cNvPr id="71" name="Text Box 40">
                  <a:extLst>
                    <a:ext uri="{FF2B5EF4-FFF2-40B4-BE49-F238E27FC236}">
                      <a16:creationId xmlns:a16="http://schemas.microsoft.com/office/drawing/2014/main" id="{C88B4A5F-0382-4295-8E6C-EB14A6C42D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77411" y="4645691"/>
                  <a:ext cx="81495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[III]</a:t>
                  </a:r>
                </a:p>
              </p:txBody>
            </p:sp>
            <p:sp>
              <p:nvSpPr>
                <p:cNvPr id="72" name="Text Box 40">
                  <a:extLst>
                    <a:ext uri="{FF2B5EF4-FFF2-40B4-BE49-F238E27FC236}">
                      <a16:creationId xmlns:a16="http://schemas.microsoft.com/office/drawing/2014/main" id="{D6827157-477C-4528-81B4-8545DFE2F6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6065" y="4635840"/>
                  <a:ext cx="85774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7030A0"/>
                      </a:solidFill>
                      <a:latin typeface="+mn-lt"/>
                      <a:cs typeface="+mn-cs"/>
                    </a:rPr>
                    <a:t>[II]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10246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69044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sz="4000" dirty="0"/>
              <a:t>ה- </a:t>
            </a:r>
            <a:r>
              <a:rPr lang="en-US" sz="4000" dirty="0"/>
              <a:t> pH</a:t>
            </a:r>
            <a:r>
              <a:rPr lang="he-IL" sz="4000" dirty="0" err="1"/>
              <a:t>האיזואלקטרי</a:t>
            </a:r>
            <a:endParaRPr lang="he-IL" sz="40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611989" y="1357435"/>
            <a:ext cx="11065661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46171F8-D8B8-4896-8A9C-887D78D0D22D}"/>
              </a:ext>
            </a:extLst>
          </p:cNvPr>
          <p:cNvGrpSpPr/>
          <p:nvPr/>
        </p:nvGrpSpPr>
        <p:grpSpPr>
          <a:xfrm>
            <a:off x="325158" y="618822"/>
            <a:ext cx="11706058" cy="3899791"/>
            <a:chOff x="325158" y="618822"/>
            <a:chExt cx="11706058" cy="3899791"/>
          </a:xfrm>
        </p:grpSpPr>
        <p:grpSp>
          <p:nvGrpSpPr>
            <p:cNvPr id="33" name="קבוצה 32">
              <a:extLst>
                <a:ext uri="{FF2B5EF4-FFF2-40B4-BE49-F238E27FC236}">
                  <a16:creationId xmlns:a16="http://schemas.microsoft.com/office/drawing/2014/main" id="{46D4D01A-2BF9-4C74-9007-103AFE892A4F}"/>
                </a:ext>
              </a:extLst>
            </p:cNvPr>
            <p:cNvGrpSpPr/>
            <p:nvPr/>
          </p:nvGrpSpPr>
          <p:grpSpPr>
            <a:xfrm>
              <a:off x="325158" y="618822"/>
              <a:ext cx="11016995" cy="3899791"/>
              <a:chOff x="-864226" y="1057940"/>
              <a:chExt cx="11016995" cy="3899791"/>
            </a:xfrm>
          </p:grpSpPr>
          <p:sp>
            <p:nvSpPr>
              <p:cNvPr id="34" name="Text Box 8">
                <a:extLst>
                  <a:ext uri="{FF2B5EF4-FFF2-40B4-BE49-F238E27FC236}">
                    <a16:creationId xmlns:a16="http://schemas.microsoft.com/office/drawing/2014/main" id="{0957B898-8D59-455D-8D3D-DB104BFFD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42161" y="1057940"/>
                <a:ext cx="215227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pH </a:t>
                </a:r>
                <a:r>
                  <a:rPr lang="he-IL" altLang="en-US" sz="2400" b="1" dirty="0">
                    <a:latin typeface="+mn-lt"/>
                    <a:cs typeface="+mn-cs"/>
                  </a:rPr>
                  <a:t> נמוך מאוד</a:t>
                </a: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CB44D9DD-BAF0-461A-8326-4FD9D63414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800626" y="3265431"/>
                <a:ext cx="620266" cy="461665"/>
              </a:xfrm>
              <a:prstGeom prst="rect">
                <a:avLst/>
              </a:prstGeom>
              <a:noFill/>
              <a:ln w="9525">
                <a:solidFill>
                  <a:srgbClr val="80008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he-IL" sz="2400" b="1" dirty="0">
                    <a:solidFill>
                      <a:srgbClr val="C00000"/>
                    </a:solidFill>
                  </a:rPr>
                  <a:t>+1                                                                                                                                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36" name="קבוצה 35">
                <a:extLst>
                  <a:ext uri="{FF2B5EF4-FFF2-40B4-BE49-F238E27FC236}">
                    <a16:creationId xmlns:a16="http://schemas.microsoft.com/office/drawing/2014/main" id="{767DF1D7-207E-4663-BD61-57F1CAB25513}"/>
                  </a:ext>
                </a:extLst>
              </p:cNvPr>
              <p:cNvGrpSpPr/>
              <p:nvPr/>
            </p:nvGrpSpPr>
            <p:grpSpPr>
              <a:xfrm>
                <a:off x="-864226" y="1143219"/>
                <a:ext cx="11016995" cy="3814512"/>
                <a:chOff x="-865019" y="1094304"/>
                <a:chExt cx="11016995" cy="3814512"/>
              </a:xfrm>
            </p:grpSpPr>
            <p:grpSp>
              <p:nvGrpSpPr>
                <p:cNvPr id="37" name="Group 26">
                  <a:extLst>
                    <a:ext uri="{FF2B5EF4-FFF2-40B4-BE49-F238E27FC236}">
                      <a16:creationId xmlns:a16="http://schemas.microsoft.com/office/drawing/2014/main" id="{E40AC4C2-575A-47C5-BF07-E7DB30EED5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865019" y="1618887"/>
                  <a:ext cx="2490076" cy="838201"/>
                  <a:chOff x="-48" y="602"/>
                  <a:chExt cx="1395" cy="528"/>
                </a:xfrm>
              </p:grpSpPr>
              <p:sp>
                <p:nvSpPr>
                  <p:cNvPr id="64" name="Text Box 27">
                    <a:extLst>
                      <a:ext uri="{FF2B5EF4-FFF2-40B4-BE49-F238E27FC236}">
                        <a16:creationId xmlns:a16="http://schemas.microsoft.com/office/drawing/2014/main" id="{F52B5FAF-5435-4917-B6D2-AB54D9D0A1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" y="602"/>
                    <a:ext cx="139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400" b="1" baseline="30000" dirty="0">
                        <a:latin typeface="+mn-lt"/>
                        <a:cs typeface="+mn-cs"/>
                      </a:rPr>
                      <a:t>+</a:t>
                    </a:r>
                    <a:r>
                      <a:rPr lang="en-US" altLang="en-US" sz="2400" b="1" dirty="0">
                        <a:latin typeface="+mn-lt"/>
                        <a:cs typeface="+mn-cs"/>
                      </a:rPr>
                      <a:t>H</a:t>
                    </a:r>
                    <a:r>
                      <a:rPr lang="en-US" altLang="en-US" sz="2400" b="1" baseline="-25000" dirty="0">
                        <a:latin typeface="+mn-lt"/>
                        <a:cs typeface="+mn-cs"/>
                      </a:rPr>
                      <a:t>3</a:t>
                    </a:r>
                    <a:r>
                      <a:rPr lang="en-US" altLang="en-US" sz="2400" b="1" dirty="0">
                        <a:latin typeface="+mn-lt"/>
                        <a:cs typeface="+mn-cs"/>
                      </a:rPr>
                      <a:t>N-CH-COOH</a:t>
                    </a:r>
                  </a:p>
                </p:txBody>
              </p:sp>
              <p:sp>
                <p:nvSpPr>
                  <p:cNvPr id="65" name="Text Box 28">
                    <a:extLst>
                      <a:ext uri="{FF2B5EF4-FFF2-40B4-BE49-F238E27FC236}">
                        <a16:creationId xmlns:a16="http://schemas.microsoft.com/office/drawing/2014/main" id="{9A770E8F-48ED-4736-A497-8AE5053857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" y="839"/>
                    <a:ext cx="45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R</a:t>
                    </a:r>
                  </a:p>
                </p:txBody>
              </p:sp>
              <p:sp>
                <p:nvSpPr>
                  <p:cNvPr id="66" name="Line 29">
                    <a:extLst>
                      <a:ext uri="{FF2B5EF4-FFF2-40B4-BE49-F238E27FC236}">
                        <a16:creationId xmlns:a16="http://schemas.microsoft.com/office/drawing/2014/main" id="{78C9D920-4C01-4FB5-8371-9BB538B2A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1" y="831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</p:grpSp>
            <p:grpSp>
              <p:nvGrpSpPr>
                <p:cNvPr id="38" name="קבוצה 37">
                  <a:extLst>
                    <a:ext uri="{FF2B5EF4-FFF2-40B4-BE49-F238E27FC236}">
                      <a16:creationId xmlns:a16="http://schemas.microsoft.com/office/drawing/2014/main" id="{54C2CB85-5914-474A-90B2-D283793F0864}"/>
                    </a:ext>
                  </a:extLst>
                </p:cNvPr>
                <p:cNvGrpSpPr/>
                <p:nvPr/>
              </p:nvGrpSpPr>
              <p:grpSpPr>
                <a:xfrm>
                  <a:off x="-491286" y="1094304"/>
                  <a:ext cx="10643262" cy="3814512"/>
                  <a:chOff x="84183" y="1143517"/>
                  <a:chExt cx="10643262" cy="3814512"/>
                </a:xfrm>
              </p:grpSpPr>
              <p:sp>
                <p:nvSpPr>
                  <p:cNvPr id="39" name="Text Box 6">
                    <a:extLst>
                      <a:ext uri="{FF2B5EF4-FFF2-40B4-BE49-F238E27FC236}">
                        <a16:creationId xmlns:a16="http://schemas.microsoft.com/office/drawing/2014/main" id="{07F31D3B-6CC8-49B6-93B5-A19819888B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16429" y="1143517"/>
                    <a:ext cx="2411016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pH</a:t>
                    </a:r>
                    <a:r>
                      <a:rPr lang="en-US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גבוה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מאוד</a:t>
                    </a:r>
                    <a:endParaRPr lang="he-IL" altLang="en-US" sz="2000" b="1" dirty="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40" name="Group 9">
                    <a:extLst>
                      <a:ext uri="{FF2B5EF4-FFF2-40B4-BE49-F238E27FC236}">
                        <a16:creationId xmlns:a16="http://schemas.microsoft.com/office/drawing/2014/main" id="{D508C3CC-D052-4B28-AE52-29382427A8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3838" y="1717677"/>
                    <a:ext cx="2592388" cy="847726"/>
                    <a:chOff x="1135" y="583"/>
                    <a:chExt cx="1633" cy="534"/>
                  </a:xfrm>
                </p:grpSpPr>
                <p:sp>
                  <p:nvSpPr>
                    <p:cNvPr id="61" name="Text Box 10">
                      <a:extLst>
                        <a:ext uri="{FF2B5EF4-FFF2-40B4-BE49-F238E27FC236}">
                          <a16:creationId xmlns:a16="http://schemas.microsoft.com/office/drawing/2014/main" id="{05FB52E5-57DC-4752-9627-4684CAC93B1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5" y="583"/>
                      <a:ext cx="163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en-US" sz="2400" b="1" baseline="30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H</a:t>
                      </a:r>
                      <a:r>
                        <a:rPr lang="en-US" altLang="en-US" sz="2400" b="1" baseline="-25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3</a:t>
                      </a: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N-CH-COO</a:t>
                      </a:r>
                      <a:r>
                        <a:rPr lang="en-US" altLang="en-US" sz="2400" b="1" baseline="30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62" name="Text Box 11">
                      <a:extLst>
                        <a:ext uri="{FF2B5EF4-FFF2-40B4-BE49-F238E27FC236}">
                          <a16:creationId xmlns:a16="http://schemas.microsoft.com/office/drawing/2014/main" id="{7F312AEC-5684-4547-8E7E-2FF229D9EE1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5" y="826"/>
                      <a:ext cx="45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3" name="Line 12">
                      <a:extLst>
                        <a:ext uri="{FF2B5EF4-FFF2-40B4-BE49-F238E27FC236}">
                          <a16:creationId xmlns:a16="http://schemas.microsoft.com/office/drawing/2014/main" id="{25252193-071F-4EE7-B7C5-B04D8D467F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8" y="78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grpSp>
                <p:nvGrpSpPr>
                  <p:cNvPr id="41" name="Group 13">
                    <a:extLst>
                      <a:ext uri="{FF2B5EF4-FFF2-40B4-BE49-F238E27FC236}">
                        <a16:creationId xmlns:a16="http://schemas.microsoft.com/office/drawing/2014/main" id="{50B86CA8-096E-4EF0-8080-B261744841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77188" y="1727201"/>
                    <a:ext cx="2592387" cy="814388"/>
                    <a:chOff x="1714" y="635"/>
                    <a:chExt cx="1633" cy="513"/>
                  </a:xfrm>
                </p:grpSpPr>
                <p:sp>
                  <p:nvSpPr>
                    <p:cNvPr id="58" name="Text Box 14">
                      <a:extLst>
                        <a:ext uri="{FF2B5EF4-FFF2-40B4-BE49-F238E27FC236}">
                          <a16:creationId xmlns:a16="http://schemas.microsoft.com/office/drawing/2014/main" id="{B260E963-DEAD-4E1B-AD27-7478117AA8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14" y="635"/>
                      <a:ext cx="163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en-US" sz="2400" b="1" dirty="0"/>
                        <a:t>H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dirty="0"/>
                        <a:t>N-CH-COO</a:t>
                      </a:r>
                      <a:r>
                        <a:rPr lang="en-US" sz="3200" b="1" baseline="30000" dirty="0"/>
                        <a:t>-</a:t>
                      </a:r>
                    </a:p>
                  </p:txBody>
                </p:sp>
                <p:sp>
                  <p:nvSpPr>
                    <p:cNvPr id="59" name="Text Box 15">
                      <a:extLst>
                        <a:ext uri="{FF2B5EF4-FFF2-40B4-BE49-F238E27FC236}">
                          <a16:creationId xmlns:a16="http://schemas.microsoft.com/office/drawing/2014/main" id="{9CDC1EA7-D7C9-47CD-9D9C-5DD38FD37BE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48" y="857"/>
                      <a:ext cx="45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400" b="1" dirty="0"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0" name="Line 16">
                      <a:extLst>
                        <a:ext uri="{FF2B5EF4-FFF2-40B4-BE49-F238E27FC236}">
                          <a16:creationId xmlns:a16="http://schemas.microsoft.com/office/drawing/2014/main" id="{DE3586D2-5D8D-45FA-B54F-13BE98204D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5" y="835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sp>
                <p:nvSpPr>
                  <p:cNvPr id="42" name="Text Box 18">
                    <a:extLst>
                      <a:ext uri="{FF2B5EF4-FFF2-40B4-BE49-F238E27FC236}">
                        <a16:creationId xmlns:a16="http://schemas.microsoft.com/office/drawing/2014/main" id="{D1DC31C8-7DE9-4E4A-8A20-666739D914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9950" y="3284538"/>
                    <a:ext cx="396875" cy="461665"/>
                  </a:xfrm>
                  <a:prstGeom prst="rect">
                    <a:avLst/>
                  </a:prstGeom>
                  <a:noFill/>
                  <a:ln w="9525">
                    <a:solidFill>
                      <a:srgbClr val="80008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C00000"/>
                        </a:solidFill>
                      </a:rPr>
                      <a:t>0                                                                                                                             </a:t>
                    </a:r>
                    <a:endParaRPr lang="en-US" sz="24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3" name="Text Box 19">
                    <a:extLst>
                      <a:ext uri="{FF2B5EF4-FFF2-40B4-BE49-F238E27FC236}">
                        <a16:creationId xmlns:a16="http://schemas.microsoft.com/office/drawing/2014/main" id="{2C8ABB42-4791-44B6-8E3B-F3ACEAF7B7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37516" y="3284353"/>
                    <a:ext cx="642909" cy="461665"/>
                  </a:xfrm>
                  <a:prstGeom prst="rect">
                    <a:avLst/>
                  </a:prstGeom>
                  <a:noFill/>
                  <a:ln w="9525">
                    <a:solidFill>
                      <a:srgbClr val="80008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C00000"/>
                        </a:solidFill>
                      </a:rPr>
                      <a:t>1-</a:t>
                    </a:r>
                    <a:endParaRPr lang="en-US" sz="24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4" name="Text Box 22">
                    <a:extLst>
                      <a:ext uri="{FF2B5EF4-FFF2-40B4-BE49-F238E27FC236}">
                        <a16:creationId xmlns:a16="http://schemas.microsoft.com/office/drawing/2014/main" id="{0FED105B-4872-4A67-9750-0ADFF55E9C6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183" y="2386271"/>
                    <a:ext cx="114173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צורה </a:t>
                    </a:r>
                    <a:r>
                      <a:rPr lang="en-US" sz="2400" b="1" dirty="0"/>
                      <a:t>I</a:t>
                    </a:r>
                  </a:p>
                </p:txBody>
              </p:sp>
              <p:sp>
                <p:nvSpPr>
                  <p:cNvPr id="45" name="Text Box 23">
                    <a:extLst>
                      <a:ext uri="{FF2B5EF4-FFF2-40B4-BE49-F238E27FC236}">
                        <a16:creationId xmlns:a16="http://schemas.microsoft.com/office/drawing/2014/main" id="{BFC2806B-39AD-4BB9-8476-A0DDB143DB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6514" y="2457118"/>
                    <a:ext cx="108108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7030A0"/>
                        </a:solidFill>
                      </a:rPr>
                      <a:t>צורה </a:t>
                    </a:r>
                    <a:r>
                      <a:rPr lang="en-US" sz="2400" b="1" dirty="0">
                        <a:solidFill>
                          <a:srgbClr val="7030A0"/>
                        </a:solidFill>
                      </a:rPr>
                      <a:t>II</a:t>
                    </a:r>
                  </a:p>
                </p:txBody>
              </p:sp>
              <p:sp>
                <p:nvSpPr>
                  <p:cNvPr id="46" name="Text Box 24">
                    <a:extLst>
                      <a:ext uri="{FF2B5EF4-FFF2-40B4-BE49-F238E27FC236}">
                        <a16:creationId xmlns:a16="http://schemas.microsoft.com/office/drawing/2014/main" id="{DC3E0560-8AF4-407C-8DFC-8C3F0D8AAC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2642" y="2378878"/>
                    <a:ext cx="129698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צורה</a:t>
                    </a:r>
                    <a:r>
                      <a:rPr lang="he-IL" sz="2000" b="1" dirty="0"/>
                      <a:t> </a:t>
                    </a:r>
                    <a:r>
                      <a:rPr lang="en-US" sz="2000" b="1" dirty="0"/>
                      <a:t>III</a:t>
                    </a:r>
                  </a:p>
                </p:txBody>
              </p:sp>
              <p:sp>
                <p:nvSpPr>
                  <p:cNvPr id="47" name="AutoShape 30">
                    <a:extLst>
                      <a:ext uri="{FF2B5EF4-FFF2-40B4-BE49-F238E27FC236}">
                        <a16:creationId xmlns:a16="http://schemas.microsoft.com/office/drawing/2014/main" id="{F4EE5B9C-98C8-4508-AC46-06C24638E8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0916" y="3843839"/>
                    <a:ext cx="1008063" cy="461665"/>
                  </a:xfrm>
                  <a:prstGeom prst="wedgeRectCallout">
                    <a:avLst>
                      <a:gd name="adj1" fmla="val 12991"/>
                      <a:gd name="adj2" fmla="val 46259"/>
                    </a:avLst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2.34</a:t>
                    </a:r>
                  </a:p>
                </p:txBody>
              </p:sp>
              <p:sp>
                <p:nvSpPr>
                  <p:cNvPr id="49" name="AutoShape 32">
                    <a:extLst>
                      <a:ext uri="{FF2B5EF4-FFF2-40B4-BE49-F238E27FC236}">
                        <a16:creationId xmlns:a16="http://schemas.microsoft.com/office/drawing/2014/main" id="{006B2176-ED38-475A-BBBA-F7B2D4F6A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33302" y="3898017"/>
                    <a:ext cx="1008062" cy="461665"/>
                  </a:xfrm>
                  <a:prstGeom prst="wedgeRectCallout">
                    <a:avLst>
                      <a:gd name="adj1" fmla="val -2125"/>
                      <a:gd name="adj2" fmla="val 40815"/>
                    </a:avLst>
                  </a:prstGeom>
                  <a:noFill/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9.60</a:t>
                    </a:r>
                  </a:p>
                </p:txBody>
              </p:sp>
              <p:sp>
                <p:nvSpPr>
                  <p:cNvPr id="50" name="Text Box 33">
                    <a:extLst>
                      <a:ext uri="{FF2B5EF4-FFF2-40B4-BE49-F238E27FC236}">
                        <a16:creationId xmlns:a16="http://schemas.microsoft.com/office/drawing/2014/main" id="{C2EA4ECE-EF6F-4B65-BAE9-313F62103A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3934" y="4481161"/>
                    <a:ext cx="126400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[I] = [II]</a:t>
                    </a:r>
                  </a:p>
                </p:txBody>
              </p:sp>
              <p:sp>
                <p:nvSpPr>
                  <p:cNvPr id="51" name="Text Box 34">
                    <a:extLst>
                      <a:ext uri="{FF2B5EF4-FFF2-40B4-BE49-F238E27FC236}">
                        <a16:creationId xmlns:a16="http://schemas.microsoft.com/office/drawing/2014/main" id="{EC027CA8-0FC6-4E3B-A6DB-D0694C300E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6073" y="3222799"/>
                    <a:ext cx="2409460" cy="584775"/>
                  </a:xfrm>
                  <a:prstGeom prst="rect">
                    <a:avLst/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en-US" sz="2400" b="1" dirty="0"/>
                      <a:t>+1+0):2</a:t>
                    </a:r>
                    <a:r>
                      <a:rPr lang="he-IL" sz="2400" b="1" dirty="0"/>
                      <a:t>)= </a:t>
                    </a:r>
                    <a:r>
                      <a:rPr lang="he-IL" sz="3200" b="1" dirty="0">
                        <a:solidFill>
                          <a:srgbClr val="C00000"/>
                        </a:solidFill>
                      </a:rPr>
                      <a:t>½+</a:t>
                    </a:r>
                    <a:endParaRPr lang="en-US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3" name="Text Box 39">
                    <a:extLst>
                      <a:ext uri="{FF2B5EF4-FFF2-40B4-BE49-F238E27FC236}">
                        <a16:creationId xmlns:a16="http://schemas.microsoft.com/office/drawing/2014/main" id="{6F69E756-7443-452B-9DF6-2FD34E627A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6226" y="3231913"/>
                    <a:ext cx="2179031" cy="584775"/>
                  </a:xfrm>
                  <a:prstGeom prst="rect">
                    <a:avLst/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en-US" sz="2400" b="1" dirty="0"/>
                      <a:t>-1+0):2</a:t>
                    </a:r>
                    <a:r>
                      <a:rPr lang="he-IL" sz="2400" b="1" dirty="0"/>
                      <a:t>)= </a:t>
                    </a:r>
                    <a:r>
                      <a:rPr lang="he-IL" sz="3200" b="1" dirty="0">
                        <a:solidFill>
                          <a:srgbClr val="C00000"/>
                        </a:solidFill>
                      </a:rPr>
                      <a:t>½-</a:t>
                    </a:r>
                    <a:endParaRPr lang="en-US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4" name="Text Box 40">
                    <a:extLst>
                      <a:ext uri="{FF2B5EF4-FFF2-40B4-BE49-F238E27FC236}">
                        <a16:creationId xmlns:a16="http://schemas.microsoft.com/office/drawing/2014/main" id="{47826E0C-7B18-456C-9B31-0D5A5D5CF5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9337" y="4496364"/>
                    <a:ext cx="155613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[II] = [III]</a:t>
                    </a:r>
                  </a:p>
                </p:txBody>
              </p:sp>
              <p:sp>
                <p:nvSpPr>
                  <p:cNvPr id="55" name="Line 54">
                    <a:extLst>
                      <a:ext uri="{FF2B5EF4-FFF2-40B4-BE49-F238E27FC236}">
                        <a16:creationId xmlns:a16="http://schemas.microsoft.com/office/drawing/2014/main" id="{1EA96E6C-1EB7-4C2A-B117-6727661D9D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0154" y="4232603"/>
                    <a:ext cx="0" cy="32599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  <p:sp>
                <p:nvSpPr>
                  <p:cNvPr id="56" name="Line 55">
                    <a:extLst>
                      <a:ext uri="{FF2B5EF4-FFF2-40B4-BE49-F238E27FC236}">
                        <a16:creationId xmlns:a16="http://schemas.microsoft.com/office/drawing/2014/main" id="{70C81FB3-63E4-4523-B0CE-94F5A69773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02456" y="4267904"/>
                    <a:ext cx="0" cy="290691"/>
                  </a:xfrm>
                  <a:prstGeom prst="line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  <p:sp>
                <p:nvSpPr>
                  <p:cNvPr id="57" name="AutoShape 30">
                    <a:extLst>
                      <a:ext uri="{FF2B5EF4-FFF2-40B4-BE49-F238E27FC236}">
                        <a16:creationId xmlns:a16="http://schemas.microsoft.com/office/drawing/2014/main" id="{D4B4F1DB-71BE-4DB3-9539-3E051759B9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6898" y="3844537"/>
                    <a:ext cx="1008063" cy="461665"/>
                  </a:xfrm>
                  <a:prstGeom prst="wedgeRectCallout">
                    <a:avLst>
                      <a:gd name="adj1" fmla="val 12991"/>
                      <a:gd name="adj2" fmla="val 46259"/>
                    </a:avLst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 </a:t>
                    </a:r>
                    <a:r>
                      <a:rPr lang="en-US" altLang="en-US" sz="2400" b="1" dirty="0" err="1">
                        <a:solidFill>
                          <a:srgbClr val="7030A0"/>
                        </a:solidFill>
                        <a:latin typeface="+mn-lt"/>
                        <a:cs typeface="+mn-cs"/>
                      </a:rPr>
                      <a:t>pI</a:t>
                    </a:r>
                    <a:r>
                      <a:rPr lang="en-US" altLang="en-US" sz="2400" b="1" dirty="0">
                        <a:solidFill>
                          <a:srgbClr val="7030A0"/>
                        </a:solidFill>
                        <a:latin typeface="+mn-lt"/>
                        <a:cs typeface="+mn-cs"/>
                      </a:rPr>
                      <a:t>=?</a:t>
                    </a:r>
                  </a:p>
                </p:txBody>
              </p:sp>
            </p:grpSp>
          </p:grpSp>
        </p:grpSp>
        <p:grpSp>
          <p:nvGrpSpPr>
            <p:cNvPr id="73" name="קבוצה 72">
              <a:extLst>
                <a:ext uri="{FF2B5EF4-FFF2-40B4-BE49-F238E27FC236}">
                  <a16:creationId xmlns:a16="http://schemas.microsoft.com/office/drawing/2014/main" id="{E083FF2C-5754-420F-AB96-E94950299881}"/>
                </a:ext>
              </a:extLst>
            </p:cNvPr>
            <p:cNvGrpSpPr/>
            <p:nvPr/>
          </p:nvGrpSpPr>
          <p:grpSpPr>
            <a:xfrm>
              <a:off x="335881" y="3387848"/>
              <a:ext cx="11695335" cy="1130765"/>
              <a:chOff x="426469" y="3692563"/>
              <a:chExt cx="11695335" cy="1130765"/>
            </a:xfrm>
          </p:grpSpPr>
          <p:grpSp>
            <p:nvGrpSpPr>
              <p:cNvPr id="67" name="Group 44">
                <a:extLst>
                  <a:ext uri="{FF2B5EF4-FFF2-40B4-BE49-F238E27FC236}">
                    <a16:creationId xmlns:a16="http://schemas.microsoft.com/office/drawing/2014/main" id="{D43CC564-D4C8-4156-93BD-5E786EA81A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8121" y="3692563"/>
                <a:ext cx="11443683" cy="552452"/>
                <a:chOff x="195" y="2442"/>
                <a:chExt cx="6012" cy="348"/>
              </a:xfrm>
            </p:grpSpPr>
            <p:sp>
              <p:nvSpPr>
                <p:cNvPr id="68" name="Line 25">
                  <a:extLst>
                    <a:ext uri="{FF2B5EF4-FFF2-40B4-BE49-F238E27FC236}">
                      <a16:creationId xmlns:a16="http://schemas.microsoft.com/office/drawing/2014/main" id="{E0303EA4-CCF3-43B0-A09D-DCA107AFF9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5" y="2442"/>
                  <a:ext cx="6012" cy="15"/>
                </a:xfrm>
                <a:prstGeom prst="line">
                  <a:avLst/>
                </a:prstGeom>
                <a:noFill/>
                <a:ln w="76200" cmpd="tri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  <p:sp>
              <p:nvSpPr>
                <p:cNvPr id="69" name="Text Box 43">
                  <a:extLst>
                    <a:ext uri="{FF2B5EF4-FFF2-40B4-BE49-F238E27FC236}">
                      <a16:creationId xmlns:a16="http://schemas.microsoft.com/office/drawing/2014/main" id="{99B5F0DC-F716-4A1E-B673-CD32E3F119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97" y="2499"/>
                  <a:ext cx="3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solidFill>
                        <a:srgbClr val="C00000"/>
                      </a:solidFill>
                    </a:rPr>
                    <a:t>pH</a:t>
                  </a:r>
                </a:p>
              </p:txBody>
            </p:sp>
          </p:grpSp>
          <p:grpSp>
            <p:nvGrpSpPr>
              <p:cNvPr id="4" name="קבוצה 3">
                <a:extLst>
                  <a:ext uri="{FF2B5EF4-FFF2-40B4-BE49-F238E27FC236}">
                    <a16:creationId xmlns:a16="http://schemas.microsoft.com/office/drawing/2014/main" id="{263E9EDC-4874-42A1-B098-3CD80217D91C}"/>
                  </a:ext>
                </a:extLst>
              </p:cNvPr>
              <p:cNvGrpSpPr/>
              <p:nvPr/>
            </p:nvGrpSpPr>
            <p:grpSpPr>
              <a:xfrm>
                <a:off x="426469" y="4298815"/>
                <a:ext cx="10759252" cy="524513"/>
                <a:chOff x="209598" y="4607728"/>
                <a:chExt cx="10759252" cy="524513"/>
              </a:xfrm>
            </p:grpSpPr>
            <p:sp>
              <p:nvSpPr>
                <p:cNvPr id="70" name="Text Box 33">
                  <a:extLst>
                    <a:ext uri="{FF2B5EF4-FFF2-40B4-BE49-F238E27FC236}">
                      <a16:creationId xmlns:a16="http://schemas.microsoft.com/office/drawing/2014/main" id="{A8E7A433-CE4F-4722-BDC7-679CF87EE7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598" y="4650721"/>
                  <a:ext cx="5036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[I]</a:t>
                  </a:r>
                </a:p>
              </p:txBody>
            </p:sp>
            <p:sp>
              <p:nvSpPr>
                <p:cNvPr id="71" name="Text Box 40">
                  <a:extLst>
                    <a:ext uri="{FF2B5EF4-FFF2-40B4-BE49-F238E27FC236}">
                      <a16:creationId xmlns:a16="http://schemas.microsoft.com/office/drawing/2014/main" id="{C88B4A5F-0382-4295-8E6C-EB14A6C42D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53891" y="4670576"/>
                  <a:ext cx="81495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[III]</a:t>
                  </a:r>
                </a:p>
              </p:txBody>
            </p:sp>
            <p:sp>
              <p:nvSpPr>
                <p:cNvPr id="72" name="Text Box 40">
                  <a:extLst>
                    <a:ext uri="{FF2B5EF4-FFF2-40B4-BE49-F238E27FC236}">
                      <a16:creationId xmlns:a16="http://schemas.microsoft.com/office/drawing/2014/main" id="{D6827157-477C-4528-81B4-8545DFE2F6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1522" y="4607728"/>
                  <a:ext cx="85774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7030A0"/>
                      </a:solidFill>
                      <a:latin typeface="+mn-lt"/>
                      <a:cs typeface="+mn-cs"/>
                    </a:rPr>
                    <a:t>[II]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35690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69044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sz="4000" dirty="0"/>
              <a:t>ה- </a:t>
            </a:r>
            <a:r>
              <a:rPr lang="en-US" sz="4000" dirty="0"/>
              <a:t> pH</a:t>
            </a:r>
            <a:r>
              <a:rPr lang="he-IL" sz="4000" dirty="0" err="1"/>
              <a:t>האיזואלקטרי</a:t>
            </a:r>
            <a:endParaRPr lang="he-IL" sz="40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611989" y="1357435"/>
            <a:ext cx="11065661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46171F8-D8B8-4896-8A9C-887D78D0D22D}"/>
              </a:ext>
            </a:extLst>
          </p:cNvPr>
          <p:cNvGrpSpPr/>
          <p:nvPr/>
        </p:nvGrpSpPr>
        <p:grpSpPr>
          <a:xfrm>
            <a:off x="325158" y="673533"/>
            <a:ext cx="11706058" cy="3899791"/>
            <a:chOff x="325158" y="618822"/>
            <a:chExt cx="11706058" cy="3899791"/>
          </a:xfrm>
        </p:grpSpPr>
        <p:grpSp>
          <p:nvGrpSpPr>
            <p:cNvPr id="33" name="קבוצה 32">
              <a:extLst>
                <a:ext uri="{FF2B5EF4-FFF2-40B4-BE49-F238E27FC236}">
                  <a16:creationId xmlns:a16="http://schemas.microsoft.com/office/drawing/2014/main" id="{46D4D01A-2BF9-4C74-9007-103AFE892A4F}"/>
                </a:ext>
              </a:extLst>
            </p:cNvPr>
            <p:cNvGrpSpPr/>
            <p:nvPr/>
          </p:nvGrpSpPr>
          <p:grpSpPr>
            <a:xfrm>
              <a:off x="325158" y="618822"/>
              <a:ext cx="11016995" cy="3899791"/>
              <a:chOff x="-864226" y="1057940"/>
              <a:chExt cx="11016995" cy="3899791"/>
            </a:xfrm>
          </p:grpSpPr>
          <p:sp>
            <p:nvSpPr>
              <p:cNvPr id="34" name="Text Box 8">
                <a:extLst>
                  <a:ext uri="{FF2B5EF4-FFF2-40B4-BE49-F238E27FC236}">
                    <a16:creationId xmlns:a16="http://schemas.microsoft.com/office/drawing/2014/main" id="{0957B898-8D59-455D-8D3D-DB104BFFD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42161" y="1057940"/>
                <a:ext cx="215227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+mn-lt"/>
                    <a:cs typeface="+mn-cs"/>
                  </a:rPr>
                  <a:t>pH </a:t>
                </a:r>
                <a:r>
                  <a:rPr lang="he-IL" altLang="en-US" sz="2400" b="1" dirty="0">
                    <a:latin typeface="+mn-lt"/>
                    <a:cs typeface="+mn-cs"/>
                  </a:rPr>
                  <a:t> נמוך מאוד</a:t>
                </a: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CB44D9DD-BAF0-461A-8326-4FD9D63414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800626" y="3265431"/>
                <a:ext cx="620266" cy="461665"/>
              </a:xfrm>
              <a:prstGeom prst="rect">
                <a:avLst/>
              </a:prstGeom>
              <a:noFill/>
              <a:ln w="9525">
                <a:solidFill>
                  <a:srgbClr val="80008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he-IL" sz="2400" b="1" dirty="0">
                    <a:solidFill>
                      <a:srgbClr val="C00000"/>
                    </a:solidFill>
                  </a:rPr>
                  <a:t>1+                                                                                                                                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36" name="קבוצה 35">
                <a:extLst>
                  <a:ext uri="{FF2B5EF4-FFF2-40B4-BE49-F238E27FC236}">
                    <a16:creationId xmlns:a16="http://schemas.microsoft.com/office/drawing/2014/main" id="{767DF1D7-207E-4663-BD61-57F1CAB25513}"/>
                  </a:ext>
                </a:extLst>
              </p:cNvPr>
              <p:cNvGrpSpPr/>
              <p:nvPr/>
            </p:nvGrpSpPr>
            <p:grpSpPr>
              <a:xfrm>
                <a:off x="-864226" y="1143219"/>
                <a:ext cx="11016995" cy="3814512"/>
                <a:chOff x="-865019" y="1094304"/>
                <a:chExt cx="11016995" cy="3814512"/>
              </a:xfrm>
            </p:grpSpPr>
            <p:grpSp>
              <p:nvGrpSpPr>
                <p:cNvPr id="37" name="Group 26">
                  <a:extLst>
                    <a:ext uri="{FF2B5EF4-FFF2-40B4-BE49-F238E27FC236}">
                      <a16:creationId xmlns:a16="http://schemas.microsoft.com/office/drawing/2014/main" id="{E40AC4C2-575A-47C5-BF07-E7DB30EED5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865019" y="1618887"/>
                  <a:ext cx="2490076" cy="838201"/>
                  <a:chOff x="-48" y="602"/>
                  <a:chExt cx="1395" cy="528"/>
                </a:xfrm>
              </p:grpSpPr>
              <p:sp>
                <p:nvSpPr>
                  <p:cNvPr id="64" name="Text Box 27">
                    <a:extLst>
                      <a:ext uri="{FF2B5EF4-FFF2-40B4-BE49-F238E27FC236}">
                        <a16:creationId xmlns:a16="http://schemas.microsoft.com/office/drawing/2014/main" id="{F52B5FAF-5435-4917-B6D2-AB54D9D0A1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" y="602"/>
                    <a:ext cx="139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400" b="1" baseline="30000" dirty="0">
                        <a:latin typeface="+mn-lt"/>
                        <a:cs typeface="+mn-cs"/>
                      </a:rPr>
                      <a:t>+</a:t>
                    </a:r>
                    <a:r>
                      <a:rPr lang="en-US" altLang="en-US" sz="2400" b="1" dirty="0">
                        <a:latin typeface="+mn-lt"/>
                        <a:cs typeface="+mn-cs"/>
                      </a:rPr>
                      <a:t>H</a:t>
                    </a:r>
                    <a:r>
                      <a:rPr lang="en-US" altLang="en-US" sz="2400" b="1" baseline="-25000" dirty="0">
                        <a:latin typeface="+mn-lt"/>
                        <a:cs typeface="+mn-cs"/>
                      </a:rPr>
                      <a:t>3</a:t>
                    </a:r>
                    <a:r>
                      <a:rPr lang="en-US" altLang="en-US" sz="2400" b="1" dirty="0">
                        <a:latin typeface="+mn-lt"/>
                        <a:cs typeface="+mn-cs"/>
                      </a:rPr>
                      <a:t>N-CH-COOH</a:t>
                    </a:r>
                  </a:p>
                </p:txBody>
              </p:sp>
              <p:sp>
                <p:nvSpPr>
                  <p:cNvPr id="65" name="Text Box 28">
                    <a:extLst>
                      <a:ext uri="{FF2B5EF4-FFF2-40B4-BE49-F238E27FC236}">
                        <a16:creationId xmlns:a16="http://schemas.microsoft.com/office/drawing/2014/main" id="{9A770E8F-48ED-4736-A497-8AE5053857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0" y="839"/>
                    <a:ext cx="45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R</a:t>
                    </a:r>
                  </a:p>
                </p:txBody>
              </p:sp>
              <p:sp>
                <p:nvSpPr>
                  <p:cNvPr id="66" name="Line 29">
                    <a:extLst>
                      <a:ext uri="{FF2B5EF4-FFF2-40B4-BE49-F238E27FC236}">
                        <a16:creationId xmlns:a16="http://schemas.microsoft.com/office/drawing/2014/main" id="{78C9D920-4C01-4FB5-8371-9BB538B2A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1" y="831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</p:grpSp>
            <p:grpSp>
              <p:nvGrpSpPr>
                <p:cNvPr id="38" name="קבוצה 37">
                  <a:extLst>
                    <a:ext uri="{FF2B5EF4-FFF2-40B4-BE49-F238E27FC236}">
                      <a16:creationId xmlns:a16="http://schemas.microsoft.com/office/drawing/2014/main" id="{54C2CB85-5914-474A-90B2-D283793F0864}"/>
                    </a:ext>
                  </a:extLst>
                </p:cNvPr>
                <p:cNvGrpSpPr/>
                <p:nvPr/>
              </p:nvGrpSpPr>
              <p:grpSpPr>
                <a:xfrm>
                  <a:off x="-491286" y="1094304"/>
                  <a:ext cx="10643262" cy="3814512"/>
                  <a:chOff x="84183" y="1143517"/>
                  <a:chExt cx="10643262" cy="3814512"/>
                </a:xfrm>
              </p:grpSpPr>
              <p:sp>
                <p:nvSpPr>
                  <p:cNvPr id="39" name="Text Box 6">
                    <a:extLst>
                      <a:ext uri="{FF2B5EF4-FFF2-40B4-BE49-F238E27FC236}">
                        <a16:creationId xmlns:a16="http://schemas.microsoft.com/office/drawing/2014/main" id="{07F31D3B-6CC8-49B6-93B5-A19819888B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16429" y="1143517"/>
                    <a:ext cx="2411016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pH</a:t>
                    </a:r>
                    <a:r>
                      <a:rPr lang="en-US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גבוה</a:t>
                    </a:r>
                    <a:r>
                      <a:rPr lang="he-IL" altLang="en-US" sz="2000" b="1" dirty="0">
                        <a:latin typeface="+mn-lt"/>
                        <a:cs typeface="+mn-cs"/>
                      </a:rPr>
                      <a:t> </a:t>
                    </a:r>
                    <a:r>
                      <a:rPr lang="he-IL" altLang="en-US" sz="2400" b="1" dirty="0">
                        <a:latin typeface="+mn-lt"/>
                        <a:cs typeface="+mn-cs"/>
                      </a:rPr>
                      <a:t>מאוד</a:t>
                    </a:r>
                    <a:endParaRPr lang="he-IL" altLang="en-US" sz="2000" b="1" dirty="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40" name="Group 9">
                    <a:extLst>
                      <a:ext uri="{FF2B5EF4-FFF2-40B4-BE49-F238E27FC236}">
                        <a16:creationId xmlns:a16="http://schemas.microsoft.com/office/drawing/2014/main" id="{D508C3CC-D052-4B28-AE52-29382427A8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3838" y="1717677"/>
                    <a:ext cx="2592388" cy="847726"/>
                    <a:chOff x="1135" y="583"/>
                    <a:chExt cx="1633" cy="534"/>
                  </a:xfrm>
                </p:grpSpPr>
                <p:sp>
                  <p:nvSpPr>
                    <p:cNvPr id="61" name="Text Box 10">
                      <a:extLst>
                        <a:ext uri="{FF2B5EF4-FFF2-40B4-BE49-F238E27FC236}">
                          <a16:creationId xmlns:a16="http://schemas.microsoft.com/office/drawing/2014/main" id="{05FB52E5-57DC-4752-9627-4684CAC93B1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5" y="583"/>
                      <a:ext cx="163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ru-RU" altLang="en-US" sz="2400" b="1" baseline="30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+</a:t>
                      </a: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H</a:t>
                      </a:r>
                      <a:r>
                        <a:rPr lang="en-US" altLang="en-US" sz="2400" b="1" baseline="-25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3</a:t>
                      </a: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N-CH-COO</a:t>
                      </a:r>
                      <a:r>
                        <a:rPr lang="en-US" altLang="en-US" sz="2400" b="1" baseline="30000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62" name="Text Box 11">
                      <a:extLst>
                        <a:ext uri="{FF2B5EF4-FFF2-40B4-BE49-F238E27FC236}">
                          <a16:creationId xmlns:a16="http://schemas.microsoft.com/office/drawing/2014/main" id="{7F312AEC-5684-4547-8E7E-2FF229D9EE1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5" y="826"/>
                      <a:ext cx="45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3" name="Line 12">
                      <a:extLst>
                        <a:ext uri="{FF2B5EF4-FFF2-40B4-BE49-F238E27FC236}">
                          <a16:creationId xmlns:a16="http://schemas.microsoft.com/office/drawing/2014/main" id="{25252193-071F-4EE7-B7C5-B04D8D467F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8" y="78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grpSp>
                <p:nvGrpSpPr>
                  <p:cNvPr id="41" name="Group 13">
                    <a:extLst>
                      <a:ext uri="{FF2B5EF4-FFF2-40B4-BE49-F238E27FC236}">
                        <a16:creationId xmlns:a16="http://schemas.microsoft.com/office/drawing/2014/main" id="{50B86CA8-096E-4EF0-8080-B261744841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77188" y="1727201"/>
                    <a:ext cx="2592387" cy="814388"/>
                    <a:chOff x="1714" y="635"/>
                    <a:chExt cx="1633" cy="513"/>
                  </a:xfrm>
                </p:grpSpPr>
                <p:sp>
                  <p:nvSpPr>
                    <p:cNvPr id="58" name="Text Box 14">
                      <a:extLst>
                        <a:ext uri="{FF2B5EF4-FFF2-40B4-BE49-F238E27FC236}">
                          <a16:creationId xmlns:a16="http://schemas.microsoft.com/office/drawing/2014/main" id="{B260E963-DEAD-4E1B-AD27-7478117AA8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14" y="635"/>
                      <a:ext cx="163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en-US" sz="2400" b="1" dirty="0"/>
                        <a:t>H</a:t>
                      </a:r>
                      <a:r>
                        <a:rPr lang="en-US" sz="2400" b="1" baseline="-25000" dirty="0"/>
                        <a:t>2</a:t>
                      </a:r>
                      <a:r>
                        <a:rPr lang="en-US" sz="2400" b="1" dirty="0"/>
                        <a:t>N-CH-COO</a:t>
                      </a:r>
                      <a:r>
                        <a:rPr lang="en-US" sz="3200" b="1" baseline="30000" dirty="0"/>
                        <a:t>-</a:t>
                      </a:r>
                    </a:p>
                  </p:txBody>
                </p:sp>
                <p:sp>
                  <p:nvSpPr>
                    <p:cNvPr id="59" name="Text Box 15">
                      <a:extLst>
                        <a:ext uri="{FF2B5EF4-FFF2-40B4-BE49-F238E27FC236}">
                          <a16:creationId xmlns:a16="http://schemas.microsoft.com/office/drawing/2014/main" id="{9CDC1EA7-D7C9-47CD-9D9C-5DD38FD37BE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48" y="857"/>
                      <a:ext cx="45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400" b="1" dirty="0">
                          <a:latin typeface="+mn-lt"/>
                          <a:cs typeface="+mn-cs"/>
                        </a:rPr>
                        <a:t>R</a:t>
                      </a:r>
                    </a:p>
                  </p:txBody>
                </p:sp>
                <p:sp>
                  <p:nvSpPr>
                    <p:cNvPr id="60" name="Line 16">
                      <a:extLst>
                        <a:ext uri="{FF2B5EF4-FFF2-40B4-BE49-F238E27FC236}">
                          <a16:creationId xmlns:a16="http://schemas.microsoft.com/office/drawing/2014/main" id="{DE3586D2-5D8D-45FA-B54F-13BE98204D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5" y="835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</p:grpSp>
              <p:sp>
                <p:nvSpPr>
                  <p:cNvPr id="42" name="Text Box 18">
                    <a:extLst>
                      <a:ext uri="{FF2B5EF4-FFF2-40B4-BE49-F238E27FC236}">
                        <a16:creationId xmlns:a16="http://schemas.microsoft.com/office/drawing/2014/main" id="{D1DC31C8-7DE9-4E4A-8A20-666739D914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1139" y="3231913"/>
                    <a:ext cx="444962" cy="461665"/>
                  </a:xfrm>
                  <a:prstGeom prst="rect">
                    <a:avLst/>
                  </a:prstGeom>
                  <a:noFill/>
                  <a:ln w="9525">
                    <a:solidFill>
                      <a:srgbClr val="80008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C00000"/>
                        </a:solidFill>
                      </a:rPr>
                      <a:t>0 </a:t>
                    </a:r>
                    <a:endParaRPr lang="en-US" sz="24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3" name="Text Box 19">
                    <a:extLst>
                      <a:ext uri="{FF2B5EF4-FFF2-40B4-BE49-F238E27FC236}">
                        <a16:creationId xmlns:a16="http://schemas.microsoft.com/office/drawing/2014/main" id="{2C8ABB42-4791-44B6-8E3B-F3ACEAF7B7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37516" y="3284353"/>
                    <a:ext cx="642909" cy="461665"/>
                  </a:xfrm>
                  <a:prstGeom prst="rect">
                    <a:avLst/>
                  </a:prstGeom>
                  <a:noFill/>
                  <a:ln w="9525">
                    <a:solidFill>
                      <a:srgbClr val="80008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C00000"/>
                        </a:solidFill>
                      </a:rPr>
                      <a:t>1-</a:t>
                    </a:r>
                    <a:endParaRPr lang="en-US" sz="24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44" name="Text Box 22">
                    <a:extLst>
                      <a:ext uri="{FF2B5EF4-FFF2-40B4-BE49-F238E27FC236}">
                        <a16:creationId xmlns:a16="http://schemas.microsoft.com/office/drawing/2014/main" id="{0FED105B-4872-4A67-9750-0ADFF55E9C6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183" y="2386271"/>
                    <a:ext cx="114173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צורה </a:t>
                    </a:r>
                    <a:r>
                      <a:rPr lang="en-US" sz="2400" b="1" dirty="0"/>
                      <a:t>I</a:t>
                    </a:r>
                  </a:p>
                </p:txBody>
              </p:sp>
              <p:sp>
                <p:nvSpPr>
                  <p:cNvPr id="45" name="Text Box 23">
                    <a:extLst>
                      <a:ext uri="{FF2B5EF4-FFF2-40B4-BE49-F238E27FC236}">
                        <a16:creationId xmlns:a16="http://schemas.microsoft.com/office/drawing/2014/main" id="{BFC2806B-39AD-4BB9-8476-A0DDB143DB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6514" y="2457118"/>
                    <a:ext cx="108108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>
                        <a:solidFill>
                          <a:srgbClr val="7030A0"/>
                        </a:solidFill>
                      </a:rPr>
                      <a:t>צורה </a:t>
                    </a:r>
                    <a:r>
                      <a:rPr lang="en-US" sz="2400" b="1" dirty="0">
                        <a:solidFill>
                          <a:srgbClr val="7030A0"/>
                        </a:solidFill>
                      </a:rPr>
                      <a:t>II</a:t>
                    </a:r>
                  </a:p>
                </p:txBody>
              </p:sp>
              <p:sp>
                <p:nvSpPr>
                  <p:cNvPr id="46" name="Text Box 24">
                    <a:extLst>
                      <a:ext uri="{FF2B5EF4-FFF2-40B4-BE49-F238E27FC236}">
                        <a16:creationId xmlns:a16="http://schemas.microsoft.com/office/drawing/2014/main" id="{DC3E0560-8AF4-407C-8DFC-8C3F0D8AAC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2642" y="2378878"/>
                    <a:ext cx="129698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צורה</a:t>
                    </a:r>
                    <a:r>
                      <a:rPr lang="he-IL" sz="2000" b="1" dirty="0"/>
                      <a:t> </a:t>
                    </a:r>
                    <a:r>
                      <a:rPr lang="en-US" sz="2000" b="1" dirty="0"/>
                      <a:t>III</a:t>
                    </a:r>
                  </a:p>
                </p:txBody>
              </p:sp>
              <p:sp>
                <p:nvSpPr>
                  <p:cNvPr id="47" name="AutoShape 30">
                    <a:extLst>
                      <a:ext uri="{FF2B5EF4-FFF2-40B4-BE49-F238E27FC236}">
                        <a16:creationId xmlns:a16="http://schemas.microsoft.com/office/drawing/2014/main" id="{F4EE5B9C-98C8-4508-AC46-06C24638E8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00916" y="3843839"/>
                    <a:ext cx="1008063" cy="461665"/>
                  </a:xfrm>
                  <a:prstGeom prst="wedgeRectCallout">
                    <a:avLst>
                      <a:gd name="adj1" fmla="val 12991"/>
                      <a:gd name="adj2" fmla="val 46259"/>
                    </a:avLst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2.34</a:t>
                    </a:r>
                  </a:p>
                </p:txBody>
              </p:sp>
              <p:sp>
                <p:nvSpPr>
                  <p:cNvPr id="49" name="AutoShape 32">
                    <a:extLst>
                      <a:ext uri="{FF2B5EF4-FFF2-40B4-BE49-F238E27FC236}">
                        <a16:creationId xmlns:a16="http://schemas.microsoft.com/office/drawing/2014/main" id="{006B2176-ED38-475A-BBBA-F7B2D4F6A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33302" y="3886337"/>
                    <a:ext cx="1008062" cy="461665"/>
                  </a:xfrm>
                  <a:prstGeom prst="wedgeRectCallout">
                    <a:avLst>
                      <a:gd name="adj1" fmla="val -2125"/>
                      <a:gd name="adj2" fmla="val 40815"/>
                    </a:avLst>
                  </a:prstGeom>
                  <a:noFill/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9.60</a:t>
                    </a:r>
                  </a:p>
                </p:txBody>
              </p:sp>
              <p:sp>
                <p:nvSpPr>
                  <p:cNvPr id="50" name="Text Box 33">
                    <a:extLst>
                      <a:ext uri="{FF2B5EF4-FFF2-40B4-BE49-F238E27FC236}">
                        <a16:creationId xmlns:a16="http://schemas.microsoft.com/office/drawing/2014/main" id="{C2EA4ECE-EF6F-4B65-BAE9-313F62103A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3934" y="4481161"/>
                    <a:ext cx="126400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[I] = [II]</a:t>
                    </a:r>
                  </a:p>
                </p:txBody>
              </p:sp>
              <p:sp>
                <p:nvSpPr>
                  <p:cNvPr id="51" name="Text Box 34">
                    <a:extLst>
                      <a:ext uri="{FF2B5EF4-FFF2-40B4-BE49-F238E27FC236}">
                        <a16:creationId xmlns:a16="http://schemas.microsoft.com/office/drawing/2014/main" id="{EC027CA8-0FC6-4E3B-A6DB-D0694C300E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6073" y="3222799"/>
                    <a:ext cx="2409460" cy="584775"/>
                  </a:xfrm>
                  <a:prstGeom prst="rect">
                    <a:avLst/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en-US" sz="2400" b="1" dirty="0"/>
                      <a:t>+1+0):2</a:t>
                    </a:r>
                    <a:r>
                      <a:rPr lang="he-IL" sz="2400" b="1" dirty="0"/>
                      <a:t>)= </a:t>
                    </a:r>
                    <a:r>
                      <a:rPr lang="he-IL" sz="3200" b="1" dirty="0">
                        <a:solidFill>
                          <a:srgbClr val="C00000"/>
                        </a:solidFill>
                      </a:rPr>
                      <a:t>½+</a:t>
                    </a:r>
                    <a:endParaRPr lang="en-US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3" name="Text Box 39">
                    <a:extLst>
                      <a:ext uri="{FF2B5EF4-FFF2-40B4-BE49-F238E27FC236}">
                        <a16:creationId xmlns:a16="http://schemas.microsoft.com/office/drawing/2014/main" id="{6F69E756-7443-452B-9DF6-2FD34E627A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6226" y="3231913"/>
                    <a:ext cx="2179031" cy="584775"/>
                  </a:xfrm>
                  <a:prstGeom prst="rect">
                    <a:avLst/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rtl="1" eaLnBrk="1" hangingPunct="1">
                      <a:spcBef>
                        <a:spcPct val="50000"/>
                      </a:spcBef>
                      <a:defRPr/>
                    </a:pPr>
                    <a:r>
                      <a:rPr lang="en-US" sz="2400" b="1" dirty="0"/>
                      <a:t>-1+0):2</a:t>
                    </a:r>
                    <a:r>
                      <a:rPr lang="he-IL" sz="2400" b="1" dirty="0"/>
                      <a:t>)= </a:t>
                    </a:r>
                    <a:r>
                      <a:rPr lang="he-IL" sz="3200" b="1" dirty="0">
                        <a:solidFill>
                          <a:srgbClr val="C00000"/>
                        </a:solidFill>
                      </a:rPr>
                      <a:t>½-</a:t>
                    </a:r>
                    <a:endParaRPr lang="en-US" sz="3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4" name="Text Box 40">
                    <a:extLst>
                      <a:ext uri="{FF2B5EF4-FFF2-40B4-BE49-F238E27FC236}">
                        <a16:creationId xmlns:a16="http://schemas.microsoft.com/office/drawing/2014/main" id="{47826E0C-7B18-456C-9B31-0D5A5D5CF5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9337" y="4496364"/>
                    <a:ext cx="155613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[II] = [III]</a:t>
                    </a:r>
                  </a:p>
                </p:txBody>
              </p:sp>
              <p:sp>
                <p:nvSpPr>
                  <p:cNvPr id="55" name="Line 54">
                    <a:extLst>
                      <a:ext uri="{FF2B5EF4-FFF2-40B4-BE49-F238E27FC236}">
                        <a16:creationId xmlns:a16="http://schemas.microsoft.com/office/drawing/2014/main" id="{1EA96E6C-1EB7-4C2A-B117-6727661D9D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0154" y="4232603"/>
                    <a:ext cx="0" cy="325992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  <p:sp>
                <p:nvSpPr>
                  <p:cNvPr id="56" name="Line 55">
                    <a:extLst>
                      <a:ext uri="{FF2B5EF4-FFF2-40B4-BE49-F238E27FC236}">
                        <a16:creationId xmlns:a16="http://schemas.microsoft.com/office/drawing/2014/main" id="{70C81FB3-63E4-4523-B0CE-94F5A69773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902456" y="4267904"/>
                    <a:ext cx="0" cy="290691"/>
                  </a:xfrm>
                  <a:prstGeom prst="line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/>
                  </a:p>
                </p:txBody>
              </p:sp>
              <p:sp>
                <p:nvSpPr>
                  <p:cNvPr id="57" name="AutoShape 30">
                    <a:extLst>
                      <a:ext uri="{FF2B5EF4-FFF2-40B4-BE49-F238E27FC236}">
                        <a16:creationId xmlns:a16="http://schemas.microsoft.com/office/drawing/2014/main" id="{D4B4F1DB-71BE-4DB3-9539-3E051759B9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7053" y="3881125"/>
                    <a:ext cx="1425205" cy="461665"/>
                  </a:xfrm>
                  <a:prstGeom prst="wedgeRectCallout">
                    <a:avLst>
                      <a:gd name="adj1" fmla="val 12991"/>
                      <a:gd name="adj2" fmla="val 46259"/>
                    </a:avLst>
                  </a:prstGeom>
                  <a:noFill/>
                  <a:ln w="9525">
                    <a:solidFill>
                      <a:srgbClr val="CC33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  <a:cs typeface="+mn-cs"/>
                      </a:rPr>
                      <a:t> </a:t>
                    </a:r>
                    <a:r>
                      <a:rPr lang="en-US" altLang="en-US" sz="2400" b="1" dirty="0" err="1">
                        <a:solidFill>
                          <a:srgbClr val="7030A0"/>
                        </a:solidFill>
                        <a:latin typeface="+mn-lt"/>
                        <a:cs typeface="+mn-cs"/>
                      </a:rPr>
                      <a:t>pI</a:t>
                    </a:r>
                    <a:r>
                      <a:rPr lang="en-US" altLang="en-US" sz="2400" b="1" dirty="0">
                        <a:solidFill>
                          <a:srgbClr val="7030A0"/>
                        </a:solidFill>
                        <a:latin typeface="+mn-lt"/>
                        <a:cs typeface="+mn-cs"/>
                      </a:rPr>
                      <a:t>=5.97</a:t>
                    </a:r>
                  </a:p>
                </p:txBody>
              </p:sp>
            </p:grpSp>
          </p:grpSp>
        </p:grpSp>
        <p:grpSp>
          <p:nvGrpSpPr>
            <p:cNvPr id="73" name="קבוצה 72">
              <a:extLst>
                <a:ext uri="{FF2B5EF4-FFF2-40B4-BE49-F238E27FC236}">
                  <a16:creationId xmlns:a16="http://schemas.microsoft.com/office/drawing/2014/main" id="{E083FF2C-5754-420F-AB96-E94950299881}"/>
                </a:ext>
              </a:extLst>
            </p:cNvPr>
            <p:cNvGrpSpPr/>
            <p:nvPr/>
          </p:nvGrpSpPr>
          <p:grpSpPr>
            <a:xfrm>
              <a:off x="335881" y="3387848"/>
              <a:ext cx="11695335" cy="1130765"/>
              <a:chOff x="426469" y="3692563"/>
              <a:chExt cx="11695335" cy="1130765"/>
            </a:xfrm>
          </p:grpSpPr>
          <p:grpSp>
            <p:nvGrpSpPr>
              <p:cNvPr id="67" name="Group 44">
                <a:extLst>
                  <a:ext uri="{FF2B5EF4-FFF2-40B4-BE49-F238E27FC236}">
                    <a16:creationId xmlns:a16="http://schemas.microsoft.com/office/drawing/2014/main" id="{D43CC564-D4C8-4156-93BD-5E786EA81A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8121" y="3692563"/>
                <a:ext cx="11443683" cy="552452"/>
                <a:chOff x="195" y="2442"/>
                <a:chExt cx="6012" cy="348"/>
              </a:xfrm>
            </p:grpSpPr>
            <p:sp>
              <p:nvSpPr>
                <p:cNvPr id="68" name="Line 25">
                  <a:extLst>
                    <a:ext uri="{FF2B5EF4-FFF2-40B4-BE49-F238E27FC236}">
                      <a16:creationId xmlns:a16="http://schemas.microsoft.com/office/drawing/2014/main" id="{E0303EA4-CCF3-43B0-A09D-DCA107AFF9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5" y="2442"/>
                  <a:ext cx="6012" cy="15"/>
                </a:xfrm>
                <a:prstGeom prst="line">
                  <a:avLst/>
                </a:prstGeom>
                <a:noFill/>
                <a:ln w="76200" cmpd="tri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2000"/>
                </a:p>
              </p:txBody>
            </p:sp>
            <p:sp>
              <p:nvSpPr>
                <p:cNvPr id="69" name="Text Box 43">
                  <a:extLst>
                    <a:ext uri="{FF2B5EF4-FFF2-40B4-BE49-F238E27FC236}">
                      <a16:creationId xmlns:a16="http://schemas.microsoft.com/office/drawing/2014/main" id="{99B5F0DC-F716-4A1E-B673-CD32E3F119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97" y="2499"/>
                  <a:ext cx="3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en-US" sz="2400" b="1" dirty="0">
                      <a:solidFill>
                        <a:srgbClr val="C00000"/>
                      </a:solidFill>
                    </a:rPr>
                    <a:t>pH</a:t>
                  </a:r>
                </a:p>
              </p:txBody>
            </p:sp>
          </p:grpSp>
          <p:grpSp>
            <p:nvGrpSpPr>
              <p:cNvPr id="4" name="קבוצה 3">
                <a:extLst>
                  <a:ext uri="{FF2B5EF4-FFF2-40B4-BE49-F238E27FC236}">
                    <a16:creationId xmlns:a16="http://schemas.microsoft.com/office/drawing/2014/main" id="{263E9EDC-4874-42A1-B098-3CD80217D91C}"/>
                  </a:ext>
                </a:extLst>
              </p:cNvPr>
              <p:cNvGrpSpPr/>
              <p:nvPr/>
            </p:nvGrpSpPr>
            <p:grpSpPr>
              <a:xfrm>
                <a:off x="426469" y="4341808"/>
                <a:ext cx="10759252" cy="481520"/>
                <a:chOff x="209598" y="4650721"/>
                <a:chExt cx="10759252" cy="481520"/>
              </a:xfrm>
            </p:grpSpPr>
            <p:sp>
              <p:nvSpPr>
                <p:cNvPr id="70" name="Text Box 33">
                  <a:extLst>
                    <a:ext uri="{FF2B5EF4-FFF2-40B4-BE49-F238E27FC236}">
                      <a16:creationId xmlns:a16="http://schemas.microsoft.com/office/drawing/2014/main" id="{A8E7A433-CE4F-4722-BDC7-679CF87EE7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598" y="4650721"/>
                  <a:ext cx="5036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[I]</a:t>
                  </a:r>
                </a:p>
              </p:txBody>
            </p:sp>
            <p:sp>
              <p:nvSpPr>
                <p:cNvPr id="71" name="Text Box 40">
                  <a:extLst>
                    <a:ext uri="{FF2B5EF4-FFF2-40B4-BE49-F238E27FC236}">
                      <a16:creationId xmlns:a16="http://schemas.microsoft.com/office/drawing/2014/main" id="{C88B4A5F-0382-4295-8E6C-EB14A6C42D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53891" y="4670576"/>
                  <a:ext cx="81495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+mn-lt"/>
                      <a:cs typeface="+mn-cs"/>
                    </a:rPr>
                    <a:t>[III]</a:t>
                  </a:r>
                </a:p>
              </p:txBody>
            </p:sp>
            <p:sp>
              <p:nvSpPr>
                <p:cNvPr id="72" name="Text Box 40">
                  <a:extLst>
                    <a:ext uri="{FF2B5EF4-FFF2-40B4-BE49-F238E27FC236}">
                      <a16:creationId xmlns:a16="http://schemas.microsoft.com/office/drawing/2014/main" id="{D6827157-477C-4528-81B4-8545DFE2F6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6778" y="4668910"/>
                  <a:ext cx="85774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7030A0"/>
                      </a:solidFill>
                      <a:latin typeface="+mn-lt"/>
                      <a:cs typeface="+mn-cs"/>
                    </a:rPr>
                    <a:t>[II]</a:t>
                  </a:r>
                </a:p>
              </p:txBody>
            </p:sp>
          </p:grpSp>
        </p:grp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2C921B68-0F95-49A2-956A-80B14BA3BD7C}"/>
              </a:ext>
            </a:extLst>
          </p:cNvPr>
          <p:cNvGrpSpPr/>
          <p:nvPr/>
        </p:nvGrpSpPr>
        <p:grpSpPr>
          <a:xfrm>
            <a:off x="-677008" y="4985220"/>
            <a:ext cx="9450189" cy="1169990"/>
            <a:chOff x="-677008" y="4985220"/>
            <a:chExt cx="9450189" cy="1169990"/>
          </a:xfrm>
        </p:grpSpPr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21E0967E-D34C-4850-B7EB-A2FCDA5D699C}"/>
                </a:ext>
              </a:extLst>
            </p:cNvPr>
            <p:cNvGrpSpPr/>
            <p:nvPr/>
          </p:nvGrpSpPr>
          <p:grpSpPr>
            <a:xfrm>
              <a:off x="-677008" y="4985220"/>
              <a:ext cx="9450189" cy="1169990"/>
              <a:chOff x="0" y="1196738"/>
              <a:chExt cx="8882063" cy="1169990"/>
            </a:xfrm>
          </p:grpSpPr>
          <p:sp>
            <p:nvSpPr>
              <p:cNvPr id="76" name="Text Box 4">
                <a:extLst>
                  <a:ext uri="{FF2B5EF4-FFF2-40B4-BE49-F238E27FC236}">
                    <a16:creationId xmlns:a16="http://schemas.microsoft.com/office/drawing/2014/main" id="{E3143D5E-09F2-4F70-AAFD-BB102A459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468438"/>
                <a:ext cx="888206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rtl="1">
                  <a:spcBef>
                    <a:spcPct val="50000"/>
                  </a:spcBef>
                  <a:defRPr/>
                </a:pPr>
                <a:endParaRPr lang="he-IL" sz="2800">
                  <a:solidFill>
                    <a:srgbClr val="7030A0"/>
                  </a:solidFill>
                </a:endParaRPr>
              </a:p>
            </p:txBody>
          </p:sp>
          <p:grpSp>
            <p:nvGrpSpPr>
              <p:cNvPr id="77" name="Group 28">
                <a:extLst>
                  <a:ext uri="{FF2B5EF4-FFF2-40B4-BE49-F238E27FC236}">
                    <a16:creationId xmlns:a16="http://schemas.microsoft.com/office/drawing/2014/main" id="{4F861E2D-1EEC-4E09-9AC3-2AE39BBAD5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4707" y="1196738"/>
                <a:ext cx="5227638" cy="1169990"/>
                <a:chOff x="1264" y="1156"/>
                <a:chExt cx="3293" cy="737"/>
              </a:xfrm>
            </p:grpSpPr>
            <p:sp>
              <p:nvSpPr>
                <p:cNvPr id="78" name="Text Box 29">
                  <a:extLst>
                    <a:ext uri="{FF2B5EF4-FFF2-40B4-BE49-F238E27FC236}">
                      <a16:creationId xmlns:a16="http://schemas.microsoft.com/office/drawing/2014/main" id="{01F2BA6F-DA09-4991-BF3D-D77F8F8EB1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7" y="1455"/>
                  <a:ext cx="385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he-IL" sz="2800">
                      <a:solidFill>
                        <a:srgbClr val="7030A0"/>
                      </a:solidFill>
                    </a:rPr>
                    <a:t>  2</a:t>
                  </a:r>
                  <a:endParaRPr lang="en-US" sz="2800">
                    <a:solidFill>
                      <a:srgbClr val="7030A0"/>
                    </a:solidFill>
                  </a:endParaRPr>
                </a:p>
              </p:txBody>
            </p:sp>
            <p:grpSp>
              <p:nvGrpSpPr>
                <p:cNvPr id="79" name="Group 30">
                  <a:extLst>
                    <a:ext uri="{FF2B5EF4-FFF2-40B4-BE49-F238E27FC236}">
                      <a16:creationId xmlns:a16="http://schemas.microsoft.com/office/drawing/2014/main" id="{CA8E57C9-CD1C-43DA-AA2A-31D8630111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4" y="1276"/>
                  <a:ext cx="2688" cy="365"/>
                  <a:chOff x="361" y="1391"/>
                  <a:chExt cx="2688" cy="365"/>
                </a:xfrm>
              </p:grpSpPr>
              <p:sp>
                <p:nvSpPr>
                  <p:cNvPr id="82" name="Line 31">
                    <a:extLst>
                      <a:ext uri="{FF2B5EF4-FFF2-40B4-BE49-F238E27FC236}">
                        <a16:creationId xmlns:a16="http://schemas.microsoft.com/office/drawing/2014/main" id="{9224CCDF-1D9F-4E3E-8C5A-297F2FFFD0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34" y="1566"/>
                    <a:ext cx="108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sz="200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83" name="Text Box 32">
                    <a:extLst>
                      <a:ext uri="{FF2B5EF4-FFF2-40B4-BE49-F238E27FC236}">
                        <a16:creationId xmlns:a16="http://schemas.microsoft.com/office/drawing/2014/main" id="{8A2BB8EC-0DA2-4F26-B1B9-3809A4A121E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1" y="1391"/>
                    <a:ext cx="1042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800" b="1" dirty="0" err="1">
                        <a:solidFill>
                          <a:srgbClr val="7030A0"/>
                        </a:solidFill>
                        <a:latin typeface="+mn-lt"/>
                      </a:rPr>
                      <a:t>p</a:t>
                    </a:r>
                    <a:r>
                      <a:rPr lang="en-US" altLang="en-US" sz="2800" b="1" dirty="0" err="1">
                        <a:solidFill>
                          <a:srgbClr val="7030A0"/>
                        </a:solidFill>
                        <a:latin typeface="+mn-lt"/>
                        <a:cs typeface="Times New Roman" panose="02020603050405020304" pitchFamily="18" charset="0"/>
                      </a:rPr>
                      <a:t>I</a:t>
                    </a:r>
                    <a:r>
                      <a:rPr lang="he-IL" altLang="en-US" sz="2800" b="1" dirty="0">
                        <a:solidFill>
                          <a:srgbClr val="7030A0"/>
                        </a:solidFill>
                        <a:latin typeface="+mn-lt"/>
                      </a:rPr>
                      <a:t> </a:t>
                    </a:r>
                    <a:r>
                      <a:rPr lang="he-IL" altLang="en-US" sz="2400" b="1" dirty="0" err="1">
                        <a:solidFill>
                          <a:srgbClr val="7030A0"/>
                        </a:solidFill>
                        <a:latin typeface="+mn-lt"/>
                        <a:cs typeface="+mn-cs"/>
                      </a:rPr>
                      <a:t>גליצין</a:t>
                    </a:r>
                    <a:endParaRPr lang="en-US" altLang="en-US" sz="2800" b="1" dirty="0">
                      <a:solidFill>
                        <a:srgbClr val="7030A0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4" name="Text Box 33">
                    <a:extLst>
                      <a:ext uri="{FF2B5EF4-FFF2-40B4-BE49-F238E27FC236}">
                        <a16:creationId xmlns:a16="http://schemas.microsoft.com/office/drawing/2014/main" id="{5C0E2A58-4DB4-4FB9-BF49-A3F55DDE9E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8" y="1426"/>
                    <a:ext cx="38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>
                      <a:spcBef>
                        <a:spcPct val="50000"/>
                      </a:spcBef>
                      <a:defRPr/>
                    </a:pPr>
                    <a:r>
                      <a:rPr lang="en-US" sz="2800" dirty="0">
                        <a:solidFill>
                          <a:srgbClr val="7030A0"/>
                        </a:solidFill>
                      </a:rPr>
                      <a:t>=</a:t>
                    </a:r>
                    <a:endParaRPr lang="en-US" sz="2800" baseline="-25000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85" name="Text Box 34">
                    <a:extLst>
                      <a:ext uri="{FF2B5EF4-FFF2-40B4-BE49-F238E27FC236}">
                        <a16:creationId xmlns:a16="http://schemas.microsoft.com/office/drawing/2014/main" id="{E11ECA62-4D9B-4A2C-8DEE-4220CC9AB2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" y="1421"/>
                    <a:ext cx="33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r" rtl="1">
                      <a:spcBef>
                        <a:spcPct val="50000"/>
                      </a:spcBef>
                      <a:defRPr/>
                    </a:pPr>
                    <a:r>
                      <a:rPr lang="en-US" sz="2800">
                        <a:solidFill>
                          <a:srgbClr val="7030A0"/>
                        </a:solidFill>
                      </a:rPr>
                      <a:t>=</a:t>
                    </a:r>
                  </a:p>
                </p:txBody>
              </p:sp>
            </p:grpSp>
            <p:sp>
              <p:nvSpPr>
                <p:cNvPr id="80" name="Text Box 35">
                  <a:extLst>
                    <a:ext uri="{FF2B5EF4-FFF2-40B4-BE49-F238E27FC236}">
                      <a16:creationId xmlns:a16="http://schemas.microsoft.com/office/drawing/2014/main" id="{5D4EC5CA-5040-4ED8-AEA1-E86E1155DA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7" y="1317"/>
                  <a:ext cx="770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rtl="1">
                    <a:spcBef>
                      <a:spcPct val="50000"/>
                    </a:spcBef>
                    <a:defRPr/>
                  </a:pPr>
                  <a:r>
                    <a:rPr lang="en-US" sz="2800" dirty="0">
                      <a:solidFill>
                        <a:srgbClr val="7030A0"/>
                      </a:solidFill>
                    </a:rPr>
                    <a:t>5.97</a:t>
                  </a:r>
                  <a:endParaRPr lang="he-IL" sz="28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81" name="Text Box 36">
                  <a:extLst>
                    <a:ext uri="{FF2B5EF4-FFF2-40B4-BE49-F238E27FC236}">
                      <a16:creationId xmlns:a16="http://schemas.microsoft.com/office/drawing/2014/main" id="{EDB45692-1052-46CC-BA32-0DB08C69A7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0" y="1156"/>
                  <a:ext cx="1139" cy="7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1">
                    <a:spcBef>
                      <a:spcPct val="50000"/>
                    </a:spcBef>
                    <a:defRPr/>
                  </a:pPr>
                  <a:r>
                    <a:rPr lang="en-US" sz="2800" dirty="0">
                      <a:solidFill>
                        <a:srgbClr val="7030A0"/>
                      </a:solidFill>
                    </a:rPr>
                    <a:t>2.34 + 9.6</a:t>
                  </a:r>
                  <a:endParaRPr lang="he-IL" sz="2800" dirty="0">
                    <a:solidFill>
                      <a:srgbClr val="7030A0"/>
                    </a:solidFill>
                  </a:endParaRPr>
                </a:p>
                <a:p>
                  <a:pPr algn="ctr" rtl="1">
                    <a:spcBef>
                      <a:spcPct val="50000"/>
                    </a:spcBef>
                    <a:defRPr/>
                  </a:pPr>
                  <a:endParaRPr lang="he-IL" sz="2800" dirty="0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75" name="מחבר ישר 74">
              <a:extLst>
                <a:ext uri="{FF2B5EF4-FFF2-40B4-BE49-F238E27FC236}">
                  <a16:creationId xmlns:a16="http://schemas.microsoft.com/office/drawing/2014/main" id="{550F4BE3-FE0F-4DB6-9944-F9CBE4FE29D8}"/>
                </a:ext>
              </a:extLst>
            </p:cNvPr>
            <p:cNvCxnSpPr>
              <a:cxnSpLocks/>
            </p:cNvCxnSpPr>
            <p:nvPr/>
          </p:nvCxnSpPr>
          <p:spPr>
            <a:xfrm>
              <a:off x="3583265" y="5453532"/>
              <a:ext cx="214576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9579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ביוכימיה</a:t>
            </a:r>
          </a:p>
        </p:txBody>
      </p:sp>
      <p:sp>
        <p:nvSpPr>
          <p:cNvPr id="30" name="מציין מיקום טקסט 13">
            <a:extLst>
              <a:ext uri="{FF2B5EF4-FFF2-40B4-BE49-F238E27FC236}">
                <a16:creationId xmlns:a16="http://schemas.microsoft.com/office/drawing/2014/main" id="{7DF06B24-7413-4072-A45B-6A041ADFD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5732" y="998335"/>
            <a:ext cx="11160125" cy="457200"/>
          </a:xfrm>
        </p:spPr>
        <p:txBody>
          <a:bodyPr anchor="ctr">
            <a:normAutofit fontScale="77500" lnSpcReduction="20000"/>
          </a:bodyPr>
          <a:lstStyle/>
          <a:p>
            <a:r>
              <a:rPr lang="he-IL" sz="2800" dirty="0"/>
              <a:t>ה-</a:t>
            </a:r>
            <a:r>
              <a:rPr lang="en-US" sz="2800" dirty="0"/>
              <a:t> pH</a:t>
            </a:r>
            <a:r>
              <a:rPr lang="he-IL" sz="2800" dirty="0" err="1"/>
              <a:t>האיזואלקטרי</a:t>
            </a:r>
            <a:r>
              <a:rPr lang="he-IL" sz="2800" dirty="0"/>
              <a:t> או ה-</a:t>
            </a:r>
            <a:r>
              <a:rPr lang="en-US" sz="2800" dirty="0"/>
              <a:t>  </a:t>
            </a:r>
            <a:r>
              <a:rPr lang="en-US" sz="2800" dirty="0" err="1"/>
              <a:t>pI</a:t>
            </a:r>
            <a:r>
              <a:rPr lang="he-IL" sz="2800" dirty="0"/>
              <a:t>של חומצה אמינית בעלת שתי קבוצות פונקציונליות טעונות בלבד</a:t>
            </a:r>
            <a:endParaRPr lang="he-IL" sz="2800" b="0" dirty="0">
              <a:latin typeface="+mn-lt"/>
              <a:cs typeface="+mn-cs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ACD752FE-77AE-401E-B317-FDFD61C85972}"/>
              </a:ext>
            </a:extLst>
          </p:cNvPr>
          <p:cNvGrpSpPr/>
          <p:nvPr/>
        </p:nvGrpSpPr>
        <p:grpSpPr>
          <a:xfrm>
            <a:off x="455108" y="2038157"/>
            <a:ext cx="11281783" cy="2595409"/>
            <a:chOff x="455108" y="2038157"/>
            <a:chExt cx="11281783" cy="2595409"/>
          </a:xfrm>
        </p:grpSpPr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55B3ECF6-05C5-4250-AADE-0B52299E3F89}"/>
                </a:ext>
              </a:extLst>
            </p:cNvPr>
            <p:cNvGrpSpPr/>
            <p:nvPr/>
          </p:nvGrpSpPr>
          <p:grpSpPr>
            <a:xfrm>
              <a:off x="455108" y="2038157"/>
              <a:ext cx="11281783" cy="2595409"/>
              <a:chOff x="552682" y="2739035"/>
              <a:chExt cx="11281783" cy="2595409"/>
            </a:xfrm>
          </p:grpSpPr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1FC82A50-89E0-46EE-AC2D-B487299A342D}"/>
                  </a:ext>
                </a:extLst>
              </p:cNvPr>
              <p:cNvGrpSpPr/>
              <p:nvPr/>
            </p:nvGrpSpPr>
            <p:grpSpPr>
              <a:xfrm>
                <a:off x="552682" y="2739035"/>
                <a:ext cx="8056434" cy="1254126"/>
                <a:chOff x="103982" y="2206719"/>
                <a:chExt cx="6411913" cy="1254126"/>
              </a:xfrm>
            </p:grpSpPr>
            <p:grpSp>
              <p:nvGrpSpPr>
                <p:cNvPr id="10" name="Group 28">
                  <a:extLst>
                    <a:ext uri="{FF2B5EF4-FFF2-40B4-BE49-F238E27FC236}">
                      <a16:creationId xmlns:a16="http://schemas.microsoft.com/office/drawing/2014/main" id="{FEB3CC26-C77D-44AB-8F3D-D0E69188FD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982" y="2206719"/>
                  <a:ext cx="6411913" cy="1254126"/>
                  <a:chOff x="139" y="1155"/>
                  <a:chExt cx="4039" cy="790"/>
                </a:xfrm>
              </p:grpSpPr>
              <p:sp>
                <p:nvSpPr>
                  <p:cNvPr id="23" name="Text Box 29">
                    <a:extLst>
                      <a:ext uri="{FF2B5EF4-FFF2-40B4-BE49-F238E27FC236}">
                        <a16:creationId xmlns:a16="http://schemas.microsoft.com/office/drawing/2014/main" id="{FF8FD238-1CDB-4245-98C1-25E6C91CD3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7" y="1455"/>
                    <a:ext cx="385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he-IL" sz="2800"/>
                      <a:t>  2</a:t>
                    </a:r>
                    <a:endParaRPr lang="en-US" sz="2800"/>
                  </a:p>
                </p:txBody>
              </p:sp>
              <p:grpSp>
                <p:nvGrpSpPr>
                  <p:cNvPr id="24" name="Group 30">
                    <a:extLst>
                      <a:ext uri="{FF2B5EF4-FFF2-40B4-BE49-F238E27FC236}">
                        <a16:creationId xmlns:a16="http://schemas.microsoft.com/office/drawing/2014/main" id="{BC2AEF22-1B5B-4E49-941E-8F8A900D72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" y="1266"/>
                    <a:ext cx="3581" cy="679"/>
                    <a:chOff x="-764" y="1381"/>
                    <a:chExt cx="3581" cy="679"/>
                  </a:xfrm>
                </p:grpSpPr>
                <p:sp>
                  <p:nvSpPr>
                    <p:cNvPr id="27" name="Line 31">
                      <a:extLst>
                        <a:ext uri="{FF2B5EF4-FFF2-40B4-BE49-F238E27FC236}">
                          <a16:creationId xmlns:a16="http://schemas.microsoft.com/office/drawing/2014/main" id="{4BBEAF2A-D174-4A61-AB04-8434E1C72F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4" y="1566"/>
                      <a:ext cx="108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sz="2000"/>
                    </a:p>
                  </p:txBody>
                </p:sp>
                <p:sp>
                  <p:nvSpPr>
                    <p:cNvPr id="28" name="Text Box 32">
                      <a:extLst>
                        <a:ext uri="{FF2B5EF4-FFF2-40B4-BE49-F238E27FC236}">
                          <a16:creationId xmlns:a16="http://schemas.microsoft.com/office/drawing/2014/main" id="{37726303-9619-4626-A9F6-389E7F5E398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764" y="1381"/>
                      <a:ext cx="2370" cy="6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800" b="1" dirty="0" err="1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pI</a:t>
                      </a:r>
                      <a:r>
                        <a:rPr lang="he-IL" altLang="en-US" sz="28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he-IL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של חומצות אמיניות </a:t>
                      </a:r>
                    </a:p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     בעלות </a:t>
                      </a:r>
                      <a:r>
                        <a:rPr lang="en-US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R</a:t>
                      </a:r>
                      <a:r>
                        <a:rPr lang="he-IL" altLang="en-US" sz="2400" b="1" dirty="0">
                          <a:solidFill>
                            <a:srgbClr val="7030A0"/>
                          </a:solidFill>
                          <a:latin typeface="+mn-lt"/>
                          <a:cs typeface="+mn-cs"/>
                        </a:rPr>
                        <a:t> לא טעון</a:t>
                      </a:r>
                      <a:endParaRPr lang="en-US" altLang="en-US" sz="2800" b="1" dirty="0">
                        <a:solidFill>
                          <a:srgbClr val="7030A0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9" name="Text Box 33">
                      <a:extLst>
                        <a:ext uri="{FF2B5EF4-FFF2-40B4-BE49-F238E27FC236}">
                          <a16:creationId xmlns:a16="http://schemas.microsoft.com/office/drawing/2014/main" id="{35A2C974-1700-47A9-B882-DC38F86B89E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68" y="1414"/>
                      <a:ext cx="380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>
                        <a:spcBef>
                          <a:spcPct val="50000"/>
                        </a:spcBef>
                        <a:defRPr/>
                      </a:pPr>
                      <a:r>
                        <a:rPr lang="en-US" sz="2800" dirty="0"/>
                        <a:t>=</a:t>
                      </a:r>
                      <a:endParaRPr lang="en-US" sz="2800" baseline="-25000" dirty="0"/>
                    </a:p>
                  </p:txBody>
                </p:sp>
              </p:grpSp>
              <p:sp>
                <p:nvSpPr>
                  <p:cNvPr id="25" name="Text Box 35">
                    <a:extLst>
                      <a:ext uri="{FF2B5EF4-FFF2-40B4-BE49-F238E27FC236}">
                        <a16:creationId xmlns:a16="http://schemas.microsoft.com/office/drawing/2014/main" id="{00E64E3A-DC04-48C9-98C4-66B364DCDF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5" y="1305"/>
                    <a:ext cx="473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rtl="1">
                      <a:spcBef>
                        <a:spcPct val="50000"/>
                      </a:spcBef>
                      <a:defRPr/>
                    </a:pPr>
                    <a:r>
                      <a:rPr lang="en-US" sz="2800" dirty="0"/>
                      <a:t>~6</a:t>
                    </a:r>
                    <a:endParaRPr lang="he-IL" sz="2800" dirty="0"/>
                  </a:p>
                </p:txBody>
              </p:sp>
              <p:sp>
                <p:nvSpPr>
                  <p:cNvPr id="26" name="Text Box 36">
                    <a:extLst>
                      <a:ext uri="{FF2B5EF4-FFF2-40B4-BE49-F238E27FC236}">
                        <a16:creationId xmlns:a16="http://schemas.microsoft.com/office/drawing/2014/main" id="{8FA9ECFB-9951-429F-A0CB-D7C96AB451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30" y="1155"/>
                    <a:ext cx="1012" cy="7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rtl="1">
                      <a:spcBef>
                        <a:spcPct val="50000"/>
                      </a:spcBef>
                      <a:defRPr/>
                    </a:pPr>
                    <a:r>
                      <a:rPr lang="en-US" sz="2800" dirty="0"/>
                      <a:t>pK</a:t>
                    </a:r>
                    <a:r>
                      <a:rPr lang="en-US" sz="2800" baseline="-25000" dirty="0"/>
                      <a:t>a1 </a:t>
                    </a:r>
                    <a:r>
                      <a:rPr lang="en-US" sz="2800" dirty="0"/>
                      <a:t>+     </a:t>
                    </a:r>
                    <a:endParaRPr lang="en-US" sz="2800" baseline="-25000" dirty="0"/>
                  </a:p>
                  <a:p>
                    <a:pPr algn="ctr" rtl="1">
                      <a:spcBef>
                        <a:spcPct val="50000"/>
                      </a:spcBef>
                      <a:defRPr/>
                    </a:pPr>
                    <a:endParaRPr lang="he-IL" sz="2800" dirty="0"/>
                  </a:p>
                </p:txBody>
              </p:sp>
            </p:grpSp>
            <p:sp>
              <p:nvSpPr>
                <p:cNvPr id="13" name="מלבן 12">
                  <a:extLst>
                    <a:ext uri="{FF2B5EF4-FFF2-40B4-BE49-F238E27FC236}">
                      <a16:creationId xmlns:a16="http://schemas.microsoft.com/office/drawing/2014/main" id="{F996D62A-29E9-49A1-9E9E-66D9C84CD20A}"/>
                    </a:ext>
                  </a:extLst>
                </p:cNvPr>
                <p:cNvSpPr/>
                <p:nvPr/>
              </p:nvSpPr>
              <p:spPr>
                <a:xfrm>
                  <a:off x="4939545" y="2231948"/>
                  <a:ext cx="84927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 rtl="1">
                    <a:defRPr/>
                  </a:pPr>
                  <a:r>
                    <a:rPr lang="en-US" sz="2800" dirty="0"/>
                    <a:t>pK</a:t>
                  </a:r>
                  <a:r>
                    <a:rPr lang="en-US" sz="2800" baseline="-25000" dirty="0"/>
                    <a:t>a2</a:t>
                  </a:r>
                </a:p>
              </p:txBody>
            </p:sp>
          </p:grpSp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E6E1C633-B633-4EC6-987A-D25D6F65D0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682" y="4184899"/>
                <a:ext cx="11281783" cy="1149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he-IL" altLang="en-US" sz="2400" b="1" dirty="0">
                    <a:solidFill>
                      <a:srgbClr val="12B4BC"/>
                    </a:solidFill>
                    <a:latin typeface="+mn-lt"/>
                    <a:cs typeface="+mn-cs"/>
                  </a:rPr>
                  <a:t>ב- </a:t>
                </a:r>
                <a:r>
                  <a:rPr lang="en-US" altLang="en-US" sz="2400" b="1" dirty="0" err="1">
                    <a:solidFill>
                      <a:srgbClr val="12B4BC"/>
                    </a:solidFill>
                    <a:latin typeface="+mn-lt"/>
                    <a:cs typeface="+mn-cs"/>
                  </a:rPr>
                  <a:t>pI</a:t>
                </a:r>
                <a:r>
                  <a:rPr lang="he-IL" altLang="en-US" sz="2400" b="1" dirty="0">
                    <a:solidFill>
                      <a:srgbClr val="12B4BC"/>
                    </a:solidFill>
                    <a:latin typeface="+mn-lt"/>
                    <a:cs typeface="+mn-cs"/>
                  </a:rPr>
                  <a:t> =</a:t>
                </a:r>
                <a:r>
                  <a:rPr lang="en-US" altLang="en-US" sz="2400" b="1" dirty="0">
                    <a:solidFill>
                      <a:srgbClr val="12B4BC"/>
                    </a:solidFill>
                    <a:latin typeface="+mn-lt"/>
                    <a:cs typeface="+mn-cs"/>
                  </a:rPr>
                  <a:t>  </a:t>
                </a:r>
                <a:r>
                  <a:rPr lang="en-US" sz="2400" dirty="0">
                    <a:solidFill>
                      <a:srgbClr val="12B4BC"/>
                    </a:solidFill>
                  </a:rPr>
                  <a:t>pH </a:t>
                </a:r>
                <a:r>
                  <a:rPr lang="he-IL" altLang="en-US" sz="2400" b="1" dirty="0">
                    <a:solidFill>
                      <a:srgbClr val="12B4BC"/>
                    </a:solidFill>
                    <a:latin typeface="+mn-lt"/>
                    <a:cs typeface="+mn-cs"/>
                  </a:rPr>
                  <a:t>לחומצות אמיניות מסיסות נמוכה במים, כי בין חלקיקי החומצה פועלים כוחות משיכה רבים וחזקים – קשרים יוניים.</a:t>
                </a:r>
              </a:p>
            </p:txBody>
          </p:sp>
        </p:grp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FB0CA7E0-F0C8-4052-B06E-CB633D1B7D79}"/>
                </a:ext>
              </a:extLst>
            </p:cNvPr>
            <p:cNvCxnSpPr/>
            <p:nvPr/>
          </p:nvCxnSpPr>
          <p:spPr>
            <a:xfrm>
              <a:off x="5465695" y="2508057"/>
              <a:ext cx="216021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557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/>
              <a:t>ביוכימיה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6419" y="646848"/>
            <a:ext cx="11161453" cy="457200"/>
          </a:xfrm>
        </p:spPr>
        <p:txBody>
          <a:bodyPr anchor="ctr"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he-IL" altLang="ru-RU" sz="2800" dirty="0">
                <a:latin typeface="+mn-lt"/>
                <a:cs typeface="+mn-cs"/>
              </a:rPr>
              <a:t> חומצה אמינית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2899DEA-2395-4777-BDFA-A0D1F4245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992" y="1111708"/>
            <a:ext cx="11383108" cy="4457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he-IL" b="1" dirty="0">
                <a:latin typeface="+mn-lt"/>
              </a:rPr>
              <a:t>קיימים יותר מ-250 סוגים של חומצות אמיניות, אבל רק</a:t>
            </a:r>
          </a:p>
          <a:p>
            <a:pPr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he-IL" b="1" dirty="0">
                <a:latin typeface="+mn-lt"/>
              </a:rPr>
              <a:t> 20 </a:t>
            </a:r>
            <a:r>
              <a:rPr lang="en-US" b="1" dirty="0">
                <a:latin typeface="+mn-lt"/>
              </a:rPr>
              <a:t> </a:t>
            </a:r>
            <a:r>
              <a:rPr lang="en-US" sz="2800" b="1" dirty="0">
                <a:solidFill>
                  <a:srgbClr val="CC0000"/>
                </a:solidFill>
                <a:latin typeface="+mn-lt"/>
                <a:sym typeface="Symbol" pitchFamily="18" charset="2"/>
              </a:rPr>
              <a:t></a:t>
            </a: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he-IL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מהן הן </a:t>
            </a:r>
            <a:r>
              <a:rPr lang="he-IL" b="1" dirty="0">
                <a:latin typeface="+mn-lt"/>
              </a:rPr>
              <a:t>חומצות אמיניות </a:t>
            </a:r>
          </a:p>
          <a:p>
            <a:pPr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he-IL" b="1" dirty="0">
                <a:latin typeface="+mn-lt"/>
              </a:rPr>
              <a:t>הבונות את החלבונים בעולם החי והצומח.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he-IL" sz="400" b="1" dirty="0">
              <a:latin typeface="+mn-lt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he-IL" b="1" u="sng" dirty="0">
                <a:latin typeface="+mn-lt"/>
              </a:rPr>
              <a:t>לכל אלפא חומצות אמיניות יש: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he-IL" dirty="0">
                <a:latin typeface="+mn-lt"/>
              </a:rPr>
              <a:t>חלק </a:t>
            </a:r>
            <a:r>
              <a:rPr lang="he-IL" b="1" dirty="0">
                <a:solidFill>
                  <a:srgbClr val="FF0000"/>
                </a:solidFill>
                <a:latin typeface="+mn-lt"/>
              </a:rPr>
              <a:t>זהה,</a:t>
            </a:r>
            <a:r>
              <a:rPr lang="he-IL" dirty="0">
                <a:solidFill>
                  <a:srgbClr val="FF0000"/>
                </a:solidFill>
                <a:latin typeface="+mn-lt"/>
              </a:rPr>
              <a:t> </a:t>
            </a:r>
            <a:r>
              <a:rPr lang="he-IL" dirty="0">
                <a:latin typeface="+mn-lt"/>
              </a:rPr>
              <a:t>שמכיל אטום פחמן </a:t>
            </a:r>
            <a:r>
              <a:rPr lang="he-IL" dirty="0">
                <a:solidFill>
                  <a:schemeClr val="tx1"/>
                </a:solidFill>
                <a:latin typeface="+mn-lt"/>
              </a:rPr>
              <a:t>עם קבוצות </a:t>
            </a:r>
            <a:r>
              <a:rPr lang="he-I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he-I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he-IL" dirty="0">
                <a:solidFill>
                  <a:schemeClr val="tx1"/>
                </a:solidFill>
                <a:latin typeface="+mn-lt"/>
              </a:rPr>
              <a:t>קרבוקסיל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he-IL" dirty="0">
                <a:solidFill>
                  <a:schemeClr val="tx1"/>
                </a:solidFill>
                <a:latin typeface="+mn-lt"/>
              </a:rPr>
              <a:t>ו-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he-IL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he-IL" dirty="0">
                <a:solidFill>
                  <a:schemeClr val="tx1"/>
                </a:solidFill>
                <a:latin typeface="+mn-lt"/>
              </a:rPr>
              <a:t>אמין שקשורות אליו , מלבד </a:t>
            </a:r>
            <a:r>
              <a:rPr lang="he-IL" dirty="0" err="1">
                <a:solidFill>
                  <a:schemeClr val="tx1"/>
                </a:solidFill>
                <a:latin typeface="+mn-lt"/>
              </a:rPr>
              <a:t>מפרולין</a:t>
            </a:r>
            <a:r>
              <a:rPr lang="he-IL" dirty="0">
                <a:solidFill>
                  <a:schemeClr val="tx1"/>
                </a:solidFill>
                <a:latin typeface="+mn-lt"/>
              </a:rPr>
              <a:t> בעל קבוצה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sym typeface="Symbol" pitchFamily="18" charset="2"/>
              </a:rPr>
              <a:t>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he-IL" dirty="0" err="1">
                <a:solidFill>
                  <a:schemeClr val="tx1"/>
                </a:solidFill>
                <a:latin typeface="+mn-lt"/>
              </a:rPr>
              <a:t>אימידית</a:t>
            </a:r>
            <a:r>
              <a:rPr lang="he-IL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he-IL" dirty="0">
              <a:latin typeface="+mn-lt"/>
            </a:endParaRPr>
          </a:p>
          <a:p>
            <a:endParaRPr lang="he-IL" dirty="0">
              <a:latin typeface="+mn-lt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DCE18B44-EFF4-4910-9FC5-AFD006973265}"/>
              </a:ext>
            </a:extLst>
          </p:cNvPr>
          <p:cNvGrpSpPr/>
          <p:nvPr/>
        </p:nvGrpSpPr>
        <p:grpSpPr>
          <a:xfrm>
            <a:off x="402542" y="646848"/>
            <a:ext cx="4089725" cy="3530853"/>
            <a:chOff x="402542" y="646848"/>
            <a:chExt cx="4089725" cy="3530853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5ED2A365-191E-4F91-9CD5-7AE0A1174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4" t="56472" r="1950" b="22309"/>
            <a:stretch/>
          </p:blipFill>
          <p:spPr>
            <a:xfrm rot="16200000">
              <a:off x="41863" y="1245442"/>
              <a:ext cx="3063778" cy="1866589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F98864D-D2B6-479E-9AC9-67C5FECA3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440" y="919635"/>
              <a:ext cx="2143125" cy="1393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תמונה 8" descr="תמונה שמכילה שעון&#10;&#10;התיאור נוצר באופן אוטומטי">
              <a:extLst>
                <a:ext uri="{FF2B5EF4-FFF2-40B4-BE49-F238E27FC236}">
                  <a16:creationId xmlns:a16="http://schemas.microsoft.com/office/drawing/2014/main" id="{D2001E32-B2F6-4608-A6F9-662B7F2DC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736" y="2320326"/>
              <a:ext cx="2302531" cy="1857375"/>
            </a:xfrm>
            <a:prstGeom prst="rect">
              <a:avLst/>
            </a:prstGeom>
          </p:spPr>
        </p:pic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15E431D6-8EAD-4612-BD30-EADB9228A331}"/>
                </a:ext>
              </a:extLst>
            </p:cNvPr>
            <p:cNvSpPr txBox="1"/>
            <p:nvPr/>
          </p:nvSpPr>
          <p:spPr bwMode="auto">
            <a:xfrm>
              <a:off x="420649" y="1564226"/>
              <a:ext cx="5581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Ala</a:t>
              </a:r>
              <a:endParaRPr lang="he-IL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EA68B0D-3024-4C16-8CB3-6E3FF9E67D98}"/>
                </a:ext>
              </a:extLst>
            </p:cNvPr>
            <p:cNvSpPr txBox="1"/>
            <p:nvPr/>
          </p:nvSpPr>
          <p:spPr bwMode="auto">
            <a:xfrm>
              <a:off x="402542" y="2867040"/>
              <a:ext cx="67295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</a:t>
              </a:r>
              <a:endParaRPr lang="he-IL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" name="אליפסה 2">
            <a:extLst>
              <a:ext uri="{FF2B5EF4-FFF2-40B4-BE49-F238E27FC236}">
                <a16:creationId xmlns:a16="http://schemas.microsoft.com/office/drawing/2014/main" id="{0D7E3894-00CC-4ED5-BC5E-A9D9DD5C2132}"/>
              </a:ext>
            </a:extLst>
          </p:cNvPr>
          <p:cNvSpPr/>
          <p:nvPr/>
        </p:nvSpPr>
        <p:spPr>
          <a:xfrm>
            <a:off x="2116289" y="1104048"/>
            <a:ext cx="781515" cy="98001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0C1B3834-C5D4-4B3A-9EF7-F6EC5E62A856}"/>
              </a:ext>
            </a:extLst>
          </p:cNvPr>
          <p:cNvSpPr/>
          <p:nvPr/>
        </p:nvSpPr>
        <p:spPr>
          <a:xfrm>
            <a:off x="2269441" y="2312666"/>
            <a:ext cx="871644" cy="98001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3231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ביוכימיה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71303BB-1221-4CAE-9995-965B3AD25761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517525" y="1357435"/>
            <a:ext cx="111601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he-IL" altLang="en-US" sz="2400" b="1" baseline="-25000" dirty="0">
              <a:solidFill>
                <a:srgbClr val="A5002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he-IL" altLang="en-US" sz="2400" b="1" baseline="-25000" dirty="0">
              <a:solidFill>
                <a:srgbClr val="A5002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A50021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64BD709-86CC-45C3-A869-565936B8E4E9}"/>
              </a:ext>
            </a:extLst>
          </p:cNvPr>
          <p:cNvSpPr txBox="1">
            <a:spLocks noChangeArrowheads="1"/>
          </p:cNvSpPr>
          <p:nvPr/>
        </p:nvSpPr>
        <p:spPr>
          <a:xfrm>
            <a:off x="866980" y="1454719"/>
            <a:ext cx="10312146" cy="5910262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he-IL" sz="2800" b="1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הנקודה האיזואלקטרית</a:t>
            </a:r>
            <a:r>
              <a:rPr lang="he-IL" sz="28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ה- 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8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pI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מוגדרת כ- 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pH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בו המטען הנטו של כל הקבוצות על החומצה אמינית שווה לאפס.</a:t>
            </a:r>
            <a:endParaRPr lang="he-IL" sz="2800" b="1" dirty="0">
              <a:solidFill>
                <a:srgbClr val="9933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sz="2800" b="1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הנקודה האיזואלקטרית</a:t>
            </a:r>
            <a:r>
              <a:rPr lang="he-IL" sz="2800" dirty="0">
                <a:solidFill>
                  <a:srgbClr val="12B4B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זהו אמצע</a:t>
            </a:r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“הדרך” </a:t>
            </a:r>
            <a:b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בין ה-</a:t>
            </a:r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pH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בו המטען נטו הוא </a:t>
            </a:r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½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לבין ה-</a:t>
            </a:r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pH</a:t>
            </a: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בו המטען נטו הוא  </a:t>
            </a:r>
            <a:r>
              <a:rPr lang="en-US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-</a:t>
            </a:r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½</a:t>
            </a: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b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b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sz="2800" dirty="0">
              <a:solidFill>
                <a:srgbClr val="008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090CB58-1540-4F5F-83CA-1C4332379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91428"/>
              </p:ext>
            </p:extLst>
          </p:nvPr>
        </p:nvGraphicFramePr>
        <p:xfrm>
          <a:off x="306510" y="4409850"/>
          <a:ext cx="8002221" cy="1192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4" name="Document" r:id="rId4" imgW="7021068" imgH="1077468" progId="Word.Document.8">
                  <p:embed/>
                </p:oleObj>
              </mc:Choice>
              <mc:Fallback>
                <p:oleObj name="Document" r:id="rId4" imgW="7021068" imgH="1077468" progId="Word.Document.8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E090CB58-1540-4F5F-83CA-1C4332379A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10" y="4409850"/>
                        <a:ext cx="8002221" cy="1192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F332F97B-D7F7-46DD-A026-93E0576C99F9}"/>
              </a:ext>
            </a:extLst>
          </p:cNvPr>
          <p:cNvSpPr txBox="1">
            <a:spLocks/>
          </p:cNvSpPr>
          <p:nvPr/>
        </p:nvSpPr>
        <p:spPr>
          <a:xfrm>
            <a:off x="137291" y="887841"/>
            <a:ext cx="11161453" cy="457200"/>
          </a:xfrm>
          <a:prstGeom prst="rect">
            <a:avLst/>
          </a:prstGeom>
        </p:spPr>
        <p:txBody>
          <a:bodyPr vert="horz" lIns="0" tIns="0" rIns="0" bIns="0" rtlCol="1" anchor="ctr">
            <a:norm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/>
              <a:t>ה-</a:t>
            </a:r>
            <a:r>
              <a:rPr lang="en-US" sz="2800" dirty="0"/>
              <a:t> pH</a:t>
            </a:r>
            <a:r>
              <a:rPr lang="he-IL" sz="2800" dirty="0" err="1"/>
              <a:t>האיזואלקטרי</a:t>
            </a:r>
            <a:r>
              <a:rPr lang="he-IL" sz="2800" dirty="0"/>
              <a:t> או הנקודה האיזואלקטרית , ה-</a:t>
            </a:r>
            <a:r>
              <a:rPr lang="en-US" sz="2800" dirty="0" err="1"/>
              <a:t>pI</a:t>
            </a:r>
            <a:endParaRPr lang="he-IL" sz="2800" b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4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7BA42D10-A6D5-4572-8002-C5A77424D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841132"/>
            <a:ext cx="10858500" cy="490024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he-IL" b="1" dirty="0">
                <a:solidFill>
                  <a:schemeClr val="tx1"/>
                </a:solidFill>
              </a:rPr>
              <a:t>1. בחומצות אמיניות </a:t>
            </a:r>
            <a:r>
              <a:rPr lang="he-IL" b="1" dirty="0">
                <a:solidFill>
                  <a:srgbClr val="12B4BC"/>
                </a:solidFill>
              </a:rPr>
              <a:t>חומציות</a:t>
            </a:r>
            <a:r>
              <a:rPr lang="he-IL" b="1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Asp ,Glu</a:t>
            </a:r>
            <a:r>
              <a:rPr lang="he-IL" b="1" dirty="0">
                <a:solidFill>
                  <a:schemeClr val="tx1"/>
                </a:solidFill>
              </a:rPr>
              <a:t> בעלות קבוצה </a:t>
            </a:r>
            <a:r>
              <a:rPr lang="en-US" b="1" dirty="0">
                <a:solidFill>
                  <a:srgbClr val="12B4BC"/>
                </a:solidFill>
              </a:rPr>
              <a:t>-COOH</a:t>
            </a:r>
            <a:r>
              <a:rPr lang="he-IL" b="1" dirty="0">
                <a:solidFill>
                  <a:srgbClr val="12B4BC"/>
                </a:solidFill>
              </a:rPr>
              <a:t> </a:t>
            </a:r>
            <a:r>
              <a:rPr lang="he-IL" b="1" dirty="0">
                <a:solidFill>
                  <a:schemeClr val="tx1"/>
                </a:solidFill>
              </a:rPr>
              <a:t>כקבוצת צד:</a:t>
            </a:r>
          </a:p>
          <a:p>
            <a:pPr algn="just" rtl="0">
              <a:defRPr/>
            </a:pP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</a:rPr>
              <a:t> COOH pk</a:t>
            </a:r>
            <a:r>
              <a:rPr lang="en-US" baseline="-25000" dirty="0">
                <a:solidFill>
                  <a:schemeClr val="tx1"/>
                </a:solidFill>
              </a:rPr>
              <a:t>a1                                                                               </a:t>
            </a:r>
          </a:p>
          <a:p>
            <a:pPr algn="l" rtl="0">
              <a:defRPr/>
            </a:pP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</a:rPr>
              <a:t> NH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pk</a:t>
            </a:r>
            <a:r>
              <a:rPr lang="en-US" baseline="-25000" dirty="0">
                <a:solidFill>
                  <a:schemeClr val="tx1"/>
                </a:solidFill>
              </a:rPr>
              <a:t>a2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dirty="0">
                <a:solidFill>
                  <a:schemeClr val="tx1"/>
                </a:solidFill>
              </a:rPr>
              <a:t>COOH pk</a:t>
            </a:r>
            <a:r>
              <a:rPr lang="en-US" baseline="-25000" dirty="0">
                <a:solidFill>
                  <a:schemeClr val="tx1"/>
                </a:solidFill>
              </a:rPr>
              <a:t>a3</a:t>
            </a:r>
            <a:r>
              <a:rPr lang="he-IL" baseline="-25000" dirty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 ( R Asp 3.9, R Glu 4.2) </a:t>
            </a:r>
            <a:endParaRPr lang="he-IL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he-IL" b="1" dirty="0">
                <a:solidFill>
                  <a:schemeClr val="tx1"/>
                </a:solidFill>
              </a:rPr>
              <a:t>2. בחומצות אמיניות </a:t>
            </a:r>
            <a:r>
              <a:rPr lang="he-IL" b="1" dirty="0">
                <a:solidFill>
                  <a:srgbClr val="12B4BC"/>
                </a:solidFill>
              </a:rPr>
              <a:t>בסיסיות</a:t>
            </a:r>
            <a:r>
              <a:rPr lang="he-IL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Arg</a:t>
            </a:r>
            <a:r>
              <a:rPr lang="en-US" b="1" dirty="0">
                <a:solidFill>
                  <a:schemeClr val="tx1"/>
                </a:solidFill>
              </a:rPr>
              <a:t> ,Lys ,His</a:t>
            </a:r>
            <a:r>
              <a:rPr lang="he-IL" b="1" dirty="0">
                <a:solidFill>
                  <a:schemeClr val="tx1"/>
                </a:solidFill>
              </a:rPr>
              <a:t> בעלות קבוצה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12B4BC"/>
                </a:solidFill>
              </a:rPr>
              <a:t>-NH</a:t>
            </a:r>
            <a:r>
              <a:rPr lang="en-US" baseline="-25000" dirty="0">
                <a:solidFill>
                  <a:srgbClr val="12B4BC"/>
                </a:solidFill>
              </a:rPr>
              <a:t>3</a:t>
            </a:r>
            <a:r>
              <a:rPr lang="en-US" baseline="30000" dirty="0">
                <a:solidFill>
                  <a:srgbClr val="12B4BC"/>
                </a:solidFill>
              </a:rPr>
              <a:t>+</a:t>
            </a:r>
            <a:r>
              <a:rPr lang="he-IL" baseline="30000" dirty="0">
                <a:solidFill>
                  <a:srgbClr val="12B4BC"/>
                </a:solidFill>
              </a:rPr>
              <a:t> </a:t>
            </a:r>
            <a:r>
              <a:rPr lang="he-IL" b="1" dirty="0">
                <a:solidFill>
                  <a:srgbClr val="12B4BC"/>
                </a:solidFill>
              </a:rPr>
              <a:t> </a:t>
            </a:r>
            <a:r>
              <a:rPr lang="he-IL" b="1" dirty="0">
                <a:solidFill>
                  <a:schemeClr val="tx1"/>
                </a:solidFill>
              </a:rPr>
              <a:t>כקבוצת צד:</a:t>
            </a:r>
          </a:p>
          <a:p>
            <a:pPr algn="just" rtl="0" eaLnBrk="1" hangingPunct="1">
              <a:defRPr/>
            </a:pP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</a:rPr>
              <a:t> COOH </a:t>
            </a: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en-US" baseline="-25000" dirty="0">
                <a:solidFill>
                  <a:schemeClr val="tx1"/>
                </a:solidFill>
              </a:rPr>
              <a:t>a1</a:t>
            </a:r>
            <a:endParaRPr lang="he-IL" baseline="-25000" dirty="0">
              <a:solidFill>
                <a:schemeClr val="tx1"/>
              </a:solidFill>
            </a:endParaRPr>
          </a:p>
          <a:p>
            <a:pPr algn="just" rtl="0">
              <a:defRPr/>
            </a:pP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en-US" baseline="-25000" dirty="0">
                <a:solidFill>
                  <a:schemeClr val="tx1"/>
                </a:solidFill>
              </a:rPr>
              <a:t>a2</a:t>
            </a:r>
            <a:r>
              <a:rPr lang="he-IL" baseline="-25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he-IL" baseline="30000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he-IL" baseline="-25000" dirty="0">
              <a:solidFill>
                <a:schemeClr val="tx1"/>
              </a:solidFill>
            </a:endParaRPr>
          </a:p>
          <a:p>
            <a:pPr algn="l" rtl="0"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en-US" baseline="-25000" dirty="0">
                <a:solidFill>
                  <a:schemeClr val="tx1"/>
                </a:solidFill>
              </a:rPr>
              <a:t>a3</a:t>
            </a:r>
            <a:r>
              <a:rPr lang="he-IL" baseline="-250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NH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he-IL" baseline="30000" dirty="0">
                <a:solidFill>
                  <a:schemeClr val="tx1"/>
                </a:solidFill>
              </a:rPr>
              <a:t> </a:t>
            </a:r>
            <a:r>
              <a:rPr lang="he-IL" baseline="-250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R Lys 10.5, R Arg 12.5, His 6.5)</a:t>
            </a:r>
            <a:endParaRPr lang="he-IL" baseline="-250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356" name="מציין מיקום של מספר שקופית 1">
            <a:extLst>
              <a:ext uri="{FF2B5EF4-FFF2-40B4-BE49-F238E27FC236}">
                <a16:creationId xmlns:a16="http://schemas.microsoft.com/office/drawing/2014/main" id="{6FCD1291-DF30-45FE-A96B-0C5D033D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91FC206-36C4-47C6-A7C0-BB6A24A5A781}" type="slidenum">
              <a:rPr lang="he-IL" altLang="he-IL" smtClean="0"/>
              <a:pPr algn="l">
                <a:spcBef>
                  <a:spcPct val="0"/>
                </a:spcBef>
                <a:buFontTx/>
                <a:buNone/>
              </a:pPr>
              <a:t>51</a:t>
            </a:fld>
            <a:endParaRPr lang="en-US" altLang="he-IL" sz="1400">
              <a:solidFill>
                <a:srgbClr val="000000"/>
              </a:solidFill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E142FD07-320F-4D3D-8FD0-DF6737AD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88" y="216879"/>
            <a:ext cx="10273987" cy="720000"/>
          </a:xfrm>
        </p:spPr>
        <p:txBody>
          <a:bodyPr/>
          <a:lstStyle/>
          <a:p>
            <a:pPr algn="r"/>
            <a:r>
              <a:rPr lang="he-IL" sz="2800" dirty="0">
                <a:solidFill>
                  <a:srgbClr val="12B4BC"/>
                </a:solidFill>
              </a:rPr>
              <a:t>ומה עם חומצות אמיניות בעלות שלוש קבוצות פונקציונליות טעונות?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F1E1D92C-45C5-407B-98DE-6C7F15CE8B83}"/>
              </a:ext>
            </a:extLst>
          </p:cNvPr>
          <p:cNvGrpSpPr/>
          <p:nvPr/>
        </p:nvGrpSpPr>
        <p:grpSpPr>
          <a:xfrm>
            <a:off x="506426" y="704870"/>
            <a:ext cx="8901601" cy="5604086"/>
            <a:chOff x="351526" y="249238"/>
            <a:chExt cx="8328924" cy="6165860"/>
          </a:xfrm>
        </p:grpSpPr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A834B0B5-2516-4074-8A46-E3F6129AC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9163" y="315913"/>
              <a:ext cx="2681287" cy="643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Asp</a:t>
              </a:r>
              <a:endParaRPr lang="he-IL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9CF5E2AA-1F54-434D-8590-60D94EA843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1175" y="249238"/>
              <a:ext cx="3048000" cy="1520826"/>
              <a:chOff x="-57" y="390"/>
              <a:chExt cx="1920" cy="958"/>
            </a:xfrm>
          </p:grpSpPr>
          <p:sp>
            <p:nvSpPr>
              <p:cNvPr id="65" name="Text Box 4">
                <a:extLst>
                  <a:ext uri="{FF2B5EF4-FFF2-40B4-BE49-F238E27FC236}">
                    <a16:creationId xmlns:a16="http://schemas.microsoft.com/office/drawing/2014/main" id="{DF7EE5F7-9707-4A67-AF20-C11E98E36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7" y="1071"/>
                <a:ext cx="1920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baseline="30000" dirty="0">
                    <a:solidFill>
                      <a:srgbClr val="000099"/>
                    </a:solidFill>
                    <a:latin typeface="+mn-lt"/>
                  </a:rPr>
                  <a:t>+</a:t>
                </a:r>
                <a:r>
                  <a:rPr lang="en-US" altLang="en-US" sz="2000" b="1" dirty="0">
                    <a:solidFill>
                      <a:srgbClr val="000099"/>
                    </a:solidFill>
                    <a:latin typeface="+mn-lt"/>
                  </a:rPr>
                  <a:t>H</a:t>
                </a:r>
                <a:r>
                  <a:rPr lang="en-US" altLang="en-US" sz="2000" b="1" baseline="-25000" dirty="0">
                    <a:solidFill>
                      <a:srgbClr val="000099"/>
                    </a:solidFill>
                    <a:latin typeface="+mn-lt"/>
                  </a:rPr>
                  <a:t>3</a:t>
                </a:r>
                <a:r>
                  <a:rPr lang="en-US" altLang="en-US" sz="2000" b="1" dirty="0">
                    <a:solidFill>
                      <a:srgbClr val="000099"/>
                    </a:solidFill>
                    <a:latin typeface="+mn-lt"/>
                  </a:rPr>
                  <a:t>N- CH-COOH</a:t>
                </a:r>
                <a:endParaRPr lang="en-US" altLang="en-US" sz="2000" b="1" baseline="-25000" dirty="0">
                  <a:solidFill>
                    <a:srgbClr val="000099"/>
                  </a:solidFill>
                  <a:latin typeface="+mn-lt"/>
                </a:endParaRPr>
              </a:p>
            </p:txBody>
          </p:sp>
          <p:grpSp>
            <p:nvGrpSpPr>
              <p:cNvPr id="66" name="Group 5">
                <a:extLst>
                  <a:ext uri="{FF2B5EF4-FFF2-40B4-BE49-F238E27FC236}">
                    <a16:creationId xmlns:a16="http://schemas.microsoft.com/office/drawing/2014/main" id="{72BC6B86-57E8-4B21-95D3-003E1F620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" y="390"/>
                <a:ext cx="1021" cy="737"/>
                <a:chOff x="323" y="390"/>
                <a:chExt cx="1021" cy="737"/>
              </a:xfrm>
            </p:grpSpPr>
            <p:sp>
              <p:nvSpPr>
                <p:cNvPr id="67" name="Text Box 6">
                  <a:extLst>
                    <a:ext uri="{FF2B5EF4-FFF2-40B4-BE49-F238E27FC236}">
                      <a16:creationId xmlns:a16="http://schemas.microsoft.com/office/drawing/2014/main" id="{536DBF47-0D69-485B-BB2A-D49EF63AEA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3" y="390"/>
                  <a:ext cx="1021" cy="5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dirty="0">
                      <a:solidFill>
                        <a:srgbClr val="000099"/>
                      </a:solidFill>
                      <a:latin typeface="+mn-lt"/>
                    </a:rPr>
                    <a:t>      COOH</a:t>
                  </a:r>
                  <a:endParaRPr lang="he-IL" altLang="en-US" sz="2000" b="1" dirty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 rtl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dirty="0">
                      <a:solidFill>
                        <a:srgbClr val="000099"/>
                      </a:solidFill>
                      <a:latin typeface="+mn-lt"/>
                    </a:rPr>
                    <a:t>CH</a:t>
                  </a:r>
                  <a:r>
                    <a:rPr lang="en-US" altLang="en-US" sz="2000" b="1" baseline="-25000" dirty="0">
                      <a:solidFill>
                        <a:srgbClr val="000099"/>
                      </a:solidFill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68" name="Line 7">
                  <a:extLst>
                    <a:ext uri="{FF2B5EF4-FFF2-40B4-BE49-F238E27FC236}">
                      <a16:creationId xmlns:a16="http://schemas.microsoft.com/office/drawing/2014/main" id="{E5BEB636-37BC-4B7F-B92F-BF7DD19611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" y="624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  <p:sp>
              <p:nvSpPr>
                <p:cNvPr id="69" name="Line 8">
                  <a:extLst>
                    <a:ext uri="{FF2B5EF4-FFF2-40B4-BE49-F238E27FC236}">
                      <a16:creationId xmlns:a16="http://schemas.microsoft.com/office/drawing/2014/main" id="{C76CABF6-7E61-4C36-8EB7-583F30FD15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1" y="966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</p:grpSp>
        </p:grp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22254B7B-0D7B-4DF4-9F45-B6C5179AB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238" y="2495553"/>
              <a:ext cx="2901950" cy="1585914"/>
              <a:chOff x="2710" y="1917"/>
              <a:chExt cx="1828" cy="999"/>
            </a:xfrm>
          </p:grpSpPr>
          <p:sp>
            <p:nvSpPr>
              <p:cNvPr id="60" name="Text Box 10">
                <a:extLst>
                  <a:ext uri="{FF2B5EF4-FFF2-40B4-BE49-F238E27FC236}">
                    <a16:creationId xmlns:a16="http://schemas.microsoft.com/office/drawing/2014/main" id="{AFFD3C57-925B-40D8-94FD-136B660B1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0" y="2639"/>
                <a:ext cx="1828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baseline="30000">
                    <a:solidFill>
                      <a:srgbClr val="000099"/>
                    </a:solidFill>
                    <a:latin typeface="+mn-lt"/>
                  </a:rPr>
                  <a:t>+</a:t>
                </a:r>
                <a:r>
                  <a:rPr lang="en-US" altLang="en-US" sz="2000" b="1">
                    <a:solidFill>
                      <a:srgbClr val="000099"/>
                    </a:solidFill>
                    <a:latin typeface="+mn-lt"/>
                  </a:rPr>
                  <a:t>H</a:t>
                </a:r>
                <a:r>
                  <a:rPr lang="en-US" altLang="en-US" sz="2000" b="1" baseline="-25000">
                    <a:solidFill>
                      <a:srgbClr val="000099"/>
                    </a:solidFill>
                    <a:latin typeface="+mn-lt"/>
                  </a:rPr>
                  <a:t>3</a:t>
                </a:r>
                <a:r>
                  <a:rPr lang="en-US" altLang="en-US" sz="2000" b="1">
                    <a:solidFill>
                      <a:srgbClr val="000099"/>
                    </a:solidFill>
                    <a:latin typeface="+mn-lt"/>
                  </a:rPr>
                  <a:t>N</a:t>
                </a:r>
                <a:r>
                  <a:rPr lang="en-US" altLang="en-US" sz="2000" b="1" baseline="-25000">
                    <a:solidFill>
                      <a:srgbClr val="000099"/>
                    </a:solidFill>
                    <a:latin typeface="+mn-lt"/>
                  </a:rPr>
                  <a:t> </a:t>
                </a:r>
                <a:r>
                  <a:rPr lang="en-US" altLang="en-US" sz="2000" b="1">
                    <a:solidFill>
                      <a:srgbClr val="000099"/>
                    </a:solidFill>
                    <a:latin typeface="+mn-lt"/>
                  </a:rPr>
                  <a:t>- CH -COO</a:t>
                </a:r>
                <a:r>
                  <a:rPr lang="en-US" altLang="en-US" sz="2000" b="1" baseline="30000">
                    <a:solidFill>
                      <a:srgbClr val="000099"/>
                    </a:solidFill>
                    <a:latin typeface="+mn-lt"/>
                  </a:rPr>
                  <a:t>-</a:t>
                </a:r>
              </a:p>
            </p:txBody>
          </p:sp>
          <p:grpSp>
            <p:nvGrpSpPr>
              <p:cNvPr id="61" name="Group 11">
                <a:extLst>
                  <a:ext uri="{FF2B5EF4-FFF2-40B4-BE49-F238E27FC236}">
                    <a16:creationId xmlns:a16="http://schemas.microsoft.com/office/drawing/2014/main" id="{9D97353C-A039-4621-A825-35726C653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9" y="1917"/>
                <a:ext cx="1021" cy="737"/>
                <a:chOff x="2753" y="1933"/>
                <a:chExt cx="1021" cy="737"/>
              </a:xfrm>
            </p:grpSpPr>
            <p:sp>
              <p:nvSpPr>
                <p:cNvPr id="62" name="Text Box 12">
                  <a:extLst>
                    <a:ext uri="{FF2B5EF4-FFF2-40B4-BE49-F238E27FC236}">
                      <a16:creationId xmlns:a16="http://schemas.microsoft.com/office/drawing/2014/main" id="{FB3D29D7-8B1E-452E-B3BD-792DC0201F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3" y="1933"/>
                  <a:ext cx="1021" cy="5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99"/>
                      </a:solidFill>
                      <a:latin typeface="+mn-lt"/>
                    </a:rPr>
                    <a:t>      COOH</a:t>
                  </a:r>
                  <a:endParaRPr lang="he-IL" altLang="en-US" sz="2000" b="1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 rtl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99"/>
                      </a:solidFill>
                      <a:latin typeface="+mn-lt"/>
                    </a:rPr>
                    <a:t>CH</a:t>
                  </a:r>
                  <a:r>
                    <a:rPr lang="en-US" altLang="en-US" sz="2000" b="1" baseline="-25000">
                      <a:solidFill>
                        <a:srgbClr val="000099"/>
                      </a:solidFill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63" name="Line 13">
                  <a:extLst>
                    <a:ext uri="{FF2B5EF4-FFF2-40B4-BE49-F238E27FC236}">
                      <a16:creationId xmlns:a16="http://schemas.microsoft.com/office/drawing/2014/main" id="{285FAB67-CB67-48B7-B6D8-66021BB9BB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98" y="2167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  <p:sp>
              <p:nvSpPr>
                <p:cNvPr id="64" name="Line 14">
                  <a:extLst>
                    <a:ext uri="{FF2B5EF4-FFF2-40B4-BE49-F238E27FC236}">
                      <a16:creationId xmlns:a16="http://schemas.microsoft.com/office/drawing/2014/main" id="{96812BBB-3376-48F9-A46F-0499EABF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1" y="2509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</p:grpSp>
        </p:grpSp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56A2F19B-F44B-4799-9BCC-6E71CE6C0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1838" y="4752981"/>
              <a:ext cx="2581275" cy="1550989"/>
              <a:chOff x="2582" y="3332"/>
              <a:chExt cx="1626" cy="977"/>
            </a:xfrm>
          </p:grpSpPr>
          <p:grpSp>
            <p:nvGrpSpPr>
              <p:cNvPr id="55" name="Group 16">
                <a:extLst>
                  <a:ext uri="{FF2B5EF4-FFF2-40B4-BE49-F238E27FC236}">
                    <a16:creationId xmlns:a16="http://schemas.microsoft.com/office/drawing/2014/main" id="{1B2C577C-3204-41D0-A449-CD46FD7697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4" y="3332"/>
                <a:ext cx="1021" cy="737"/>
                <a:chOff x="323" y="390"/>
                <a:chExt cx="1021" cy="737"/>
              </a:xfrm>
            </p:grpSpPr>
            <p:sp>
              <p:nvSpPr>
                <p:cNvPr id="57" name="Text Box 17">
                  <a:extLst>
                    <a:ext uri="{FF2B5EF4-FFF2-40B4-BE49-F238E27FC236}">
                      <a16:creationId xmlns:a16="http://schemas.microsoft.com/office/drawing/2014/main" id="{6097C966-FEE4-4B4E-A6F6-67814ABE8A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3" y="390"/>
                  <a:ext cx="1021" cy="5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baseline="30000">
                      <a:solidFill>
                        <a:srgbClr val="000099"/>
                      </a:solidFill>
                      <a:latin typeface="+mn-lt"/>
                    </a:rPr>
                    <a:t>       </a:t>
                  </a:r>
                  <a:r>
                    <a:rPr lang="en-US" altLang="en-US" sz="2000" b="1">
                      <a:solidFill>
                        <a:srgbClr val="000099"/>
                      </a:solidFill>
                      <a:latin typeface="+mn-lt"/>
                    </a:rPr>
                    <a:t>COO</a:t>
                  </a:r>
                  <a:r>
                    <a:rPr lang="en-US" altLang="en-US" sz="2000" b="1" baseline="30000">
                      <a:solidFill>
                        <a:srgbClr val="000099"/>
                      </a:solidFill>
                      <a:latin typeface="+mn-lt"/>
                    </a:rPr>
                    <a:t>-</a:t>
                  </a:r>
                  <a:endParaRPr lang="he-IL" altLang="en-US" sz="2000" b="1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 rtl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99"/>
                      </a:solidFill>
                      <a:latin typeface="+mn-lt"/>
                    </a:rPr>
                    <a:t>CH</a:t>
                  </a:r>
                  <a:r>
                    <a:rPr lang="en-US" altLang="en-US" sz="2000" b="1" baseline="-25000">
                      <a:solidFill>
                        <a:srgbClr val="000099"/>
                      </a:solidFill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58" name="Line 18">
                  <a:extLst>
                    <a:ext uri="{FF2B5EF4-FFF2-40B4-BE49-F238E27FC236}">
                      <a16:creationId xmlns:a16="http://schemas.microsoft.com/office/drawing/2014/main" id="{E9303880-64B1-4705-A23B-5B81DE7BA1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" y="624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  <p:sp>
              <p:nvSpPr>
                <p:cNvPr id="59" name="Line 19">
                  <a:extLst>
                    <a:ext uri="{FF2B5EF4-FFF2-40B4-BE49-F238E27FC236}">
                      <a16:creationId xmlns:a16="http://schemas.microsoft.com/office/drawing/2014/main" id="{92547435-7823-401E-8854-CDDC2EE231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1" y="966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</p:grpSp>
          <p:sp>
            <p:nvSpPr>
              <p:cNvPr id="56" name="Text Box 20">
                <a:extLst>
                  <a:ext uri="{FF2B5EF4-FFF2-40B4-BE49-F238E27FC236}">
                    <a16:creationId xmlns:a16="http://schemas.microsoft.com/office/drawing/2014/main" id="{23474B7E-E38A-4337-96B7-5C03100AF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" y="4032"/>
                <a:ext cx="1626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baseline="30000" dirty="0">
                    <a:solidFill>
                      <a:srgbClr val="000099"/>
                    </a:solidFill>
                    <a:latin typeface="+mn-lt"/>
                  </a:rPr>
                  <a:t>+</a:t>
                </a:r>
                <a:r>
                  <a:rPr lang="en-US" altLang="en-US" sz="2000" b="1" dirty="0">
                    <a:solidFill>
                      <a:srgbClr val="000099"/>
                    </a:solidFill>
                    <a:latin typeface="+mn-lt"/>
                  </a:rPr>
                  <a:t>H</a:t>
                </a:r>
                <a:r>
                  <a:rPr lang="en-US" altLang="en-US" sz="2000" b="1" baseline="-25000" dirty="0">
                    <a:solidFill>
                      <a:srgbClr val="000099"/>
                    </a:solidFill>
                    <a:latin typeface="+mn-lt"/>
                  </a:rPr>
                  <a:t>3</a:t>
                </a:r>
                <a:r>
                  <a:rPr lang="en-US" altLang="en-US" sz="2000" b="1" dirty="0">
                    <a:solidFill>
                      <a:srgbClr val="000099"/>
                    </a:solidFill>
                    <a:latin typeface="+mn-lt"/>
                  </a:rPr>
                  <a:t>N</a:t>
                </a:r>
                <a:r>
                  <a:rPr lang="en-US" altLang="en-US" sz="2000" b="1" baseline="-25000" dirty="0">
                    <a:solidFill>
                      <a:srgbClr val="000099"/>
                    </a:solidFill>
                    <a:latin typeface="+mn-lt"/>
                  </a:rPr>
                  <a:t> </a:t>
                </a:r>
                <a:r>
                  <a:rPr lang="en-US" altLang="en-US" sz="2000" b="1" dirty="0">
                    <a:solidFill>
                      <a:srgbClr val="000099"/>
                    </a:solidFill>
                    <a:latin typeface="+mn-lt"/>
                  </a:rPr>
                  <a:t>-CH -COO</a:t>
                </a:r>
                <a:r>
                  <a:rPr lang="en-US" altLang="en-US" sz="2000" b="1" baseline="30000" dirty="0">
                    <a:solidFill>
                      <a:srgbClr val="000099"/>
                    </a:solidFill>
                    <a:latin typeface="+mn-lt"/>
                  </a:rPr>
                  <a:t>-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C658D6A-27FB-4F0B-9922-6383EC3A1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4187" y="1052516"/>
              <a:ext cx="1376361" cy="1350964"/>
              <a:chOff x="466" y="1170"/>
              <a:chExt cx="867" cy="851"/>
            </a:xfrm>
          </p:grpSpPr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3219310D-B68E-4C5F-AAF2-A4242110A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1170"/>
                <a:ext cx="815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2.09= pK</a:t>
                </a:r>
                <a:r>
                  <a:rPr lang="en-US" b="1" baseline="-25000" dirty="0">
                    <a:solidFill>
                      <a:srgbClr val="C00000"/>
                    </a:solidFill>
                  </a:rPr>
                  <a:t>a1</a:t>
                </a:r>
              </a:p>
            </p:txBody>
          </p:sp>
          <p:sp>
            <p:nvSpPr>
              <p:cNvPr id="53" name="Rectangle 23">
                <a:extLst>
                  <a:ext uri="{FF2B5EF4-FFF2-40B4-BE49-F238E27FC236}">
                    <a16:creationId xmlns:a16="http://schemas.microsoft.com/office/drawing/2014/main" id="{90BE21CD-6954-4C6C-BE2C-758F6D253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765"/>
                <a:ext cx="864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3.86 = pK</a:t>
                </a:r>
                <a:r>
                  <a:rPr lang="en-US" b="1" baseline="-25000" dirty="0">
                    <a:solidFill>
                      <a:srgbClr val="C00000"/>
                    </a:solidFill>
                  </a:rPr>
                  <a:t>R3</a:t>
                </a:r>
              </a:p>
            </p:txBody>
          </p:sp>
          <p:sp>
            <p:nvSpPr>
              <p:cNvPr id="54" name="Rectangle 24">
                <a:extLst>
                  <a:ext uri="{FF2B5EF4-FFF2-40B4-BE49-F238E27FC236}">
                    <a16:creationId xmlns:a16="http://schemas.microsoft.com/office/drawing/2014/main" id="{B162E544-AB3D-4B95-B6A0-56A17A4A3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" y="1474"/>
                <a:ext cx="850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b="1" dirty="0">
                    <a:solidFill>
                      <a:srgbClr val="009900"/>
                    </a:solidFill>
                  </a:rPr>
                  <a:t>9.82 = pK</a:t>
                </a:r>
                <a:r>
                  <a:rPr lang="en-US" b="1" baseline="-25000" dirty="0">
                    <a:solidFill>
                      <a:srgbClr val="009900"/>
                    </a:solidFill>
                  </a:rPr>
                  <a:t>a2</a:t>
                </a:r>
              </a:p>
            </p:txBody>
          </p:sp>
        </p:grpSp>
        <p:grpSp>
          <p:nvGrpSpPr>
            <p:cNvPr id="23" name="Group 25">
              <a:extLst>
                <a:ext uri="{FF2B5EF4-FFF2-40B4-BE49-F238E27FC236}">
                  <a16:creationId xmlns:a16="http://schemas.microsoft.com/office/drawing/2014/main" id="{5F320525-39FF-497F-B875-D64D71A32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8799" y="1839916"/>
              <a:ext cx="949994" cy="500063"/>
              <a:chOff x="3434" y="1689"/>
              <a:chExt cx="539" cy="315"/>
            </a:xfrm>
          </p:grpSpPr>
          <p:sp>
            <p:nvSpPr>
              <p:cNvPr id="50" name="Line 26">
                <a:extLst>
                  <a:ext uri="{FF2B5EF4-FFF2-40B4-BE49-F238E27FC236}">
                    <a16:creationId xmlns:a16="http://schemas.microsoft.com/office/drawing/2014/main" id="{258E30D3-F1DA-4349-BE16-AE8E64BA6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4" y="1689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600"/>
              </a:p>
            </p:txBody>
          </p:sp>
          <p:sp>
            <p:nvSpPr>
              <p:cNvPr id="51" name="Rectangle 27">
                <a:extLst>
                  <a:ext uri="{FF2B5EF4-FFF2-40B4-BE49-F238E27FC236}">
                    <a16:creationId xmlns:a16="http://schemas.microsoft.com/office/drawing/2014/main" id="{576C6B86-B158-4803-8C0D-333646CBF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6" y="1689"/>
                <a:ext cx="507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000" b="1" dirty="0">
                    <a:solidFill>
                      <a:srgbClr val="009900"/>
                    </a:solidFill>
                  </a:rPr>
                  <a:t>OH</a:t>
                </a:r>
                <a:r>
                  <a:rPr lang="en-US" sz="2000" b="1" baseline="30000" dirty="0">
                    <a:solidFill>
                      <a:srgbClr val="BBE0E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</a:t>
                </a:r>
                <a:r>
                  <a:rPr lang="en-US" sz="2000" b="1" baseline="-25000" dirty="0">
                    <a:solidFill>
                      <a:srgbClr val="009900"/>
                    </a:solidFill>
                  </a:rPr>
                  <a:t>(</a:t>
                </a:r>
                <a:r>
                  <a:rPr lang="en-US" sz="2000" b="1" baseline="-25000" dirty="0" err="1">
                    <a:solidFill>
                      <a:srgbClr val="009900"/>
                    </a:solidFill>
                  </a:rPr>
                  <a:t>aq</a:t>
                </a:r>
                <a:r>
                  <a:rPr lang="en-US" sz="2000" b="1" baseline="-25000" dirty="0">
                    <a:solidFill>
                      <a:srgbClr val="009900"/>
                    </a:solidFill>
                  </a:rPr>
                  <a:t>)</a:t>
                </a:r>
              </a:p>
            </p:txBody>
          </p:sp>
        </p:grpSp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08FB5E7D-9C75-45CC-ADDD-747E201F4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702" y="1812925"/>
              <a:ext cx="1050925" cy="500063"/>
              <a:chOff x="2690" y="1672"/>
              <a:chExt cx="662" cy="315"/>
            </a:xfrm>
          </p:grpSpPr>
          <p:sp>
            <p:nvSpPr>
              <p:cNvPr id="48" name="Line 29">
                <a:extLst>
                  <a:ext uri="{FF2B5EF4-FFF2-40B4-BE49-F238E27FC236}">
                    <a16:creationId xmlns:a16="http://schemas.microsoft.com/office/drawing/2014/main" id="{E443C868-30F6-4069-A8CE-09E21B2B8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2" y="1672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600"/>
              </a:p>
            </p:txBody>
          </p:sp>
          <p:sp>
            <p:nvSpPr>
              <p:cNvPr id="49" name="Rectangle 30">
                <a:extLst>
                  <a:ext uri="{FF2B5EF4-FFF2-40B4-BE49-F238E27FC236}">
                    <a16:creationId xmlns:a16="http://schemas.microsoft.com/office/drawing/2014/main" id="{24BC5709-092B-4371-B5B6-7A5331C53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1678"/>
                <a:ext cx="640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aq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)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6" name="Group 31">
              <a:extLst>
                <a:ext uri="{FF2B5EF4-FFF2-40B4-BE49-F238E27FC236}">
                  <a16:creationId xmlns:a16="http://schemas.microsoft.com/office/drawing/2014/main" id="{4C715869-6744-4A2A-96C0-26C9E9F7C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7210" y="4130675"/>
              <a:ext cx="920026" cy="519113"/>
              <a:chOff x="3434" y="1689"/>
              <a:chExt cx="517" cy="315"/>
            </a:xfrm>
          </p:grpSpPr>
          <p:sp>
            <p:nvSpPr>
              <p:cNvPr id="46" name="Line 32">
                <a:extLst>
                  <a:ext uri="{FF2B5EF4-FFF2-40B4-BE49-F238E27FC236}">
                    <a16:creationId xmlns:a16="http://schemas.microsoft.com/office/drawing/2014/main" id="{8FB9072C-3942-4F9A-BE45-6E5BEF06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4" y="1689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600"/>
              </a:p>
            </p:txBody>
          </p:sp>
          <p:sp>
            <p:nvSpPr>
              <p:cNvPr id="47" name="Rectangle 33">
                <a:extLst>
                  <a:ext uri="{FF2B5EF4-FFF2-40B4-BE49-F238E27FC236}">
                    <a16:creationId xmlns:a16="http://schemas.microsoft.com/office/drawing/2014/main" id="{9F482EA3-B995-4EEC-9E07-8C2478FF3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1715"/>
                <a:ext cx="503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000" b="1" dirty="0">
                    <a:solidFill>
                      <a:srgbClr val="009900"/>
                    </a:solidFill>
                  </a:rPr>
                  <a:t>OH</a:t>
                </a:r>
                <a:r>
                  <a:rPr lang="en-US" sz="2000" b="1" baseline="30000" dirty="0">
                    <a:solidFill>
                      <a:srgbClr val="BBE0E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</a:t>
                </a:r>
                <a:r>
                  <a:rPr lang="en-US" sz="2000" baseline="-25000" dirty="0">
                    <a:solidFill>
                      <a:srgbClr val="009900"/>
                    </a:solidFill>
                  </a:rPr>
                  <a:t>(</a:t>
                </a:r>
                <a:r>
                  <a:rPr lang="en-US" sz="2000" baseline="-25000" dirty="0" err="1">
                    <a:solidFill>
                      <a:srgbClr val="009900"/>
                    </a:solidFill>
                  </a:rPr>
                  <a:t>aq</a:t>
                </a:r>
                <a:r>
                  <a:rPr lang="en-US" sz="2000" baseline="-25000" dirty="0">
                    <a:solidFill>
                      <a:srgbClr val="009900"/>
                    </a:solidFill>
                  </a:rPr>
                  <a:t>)</a:t>
                </a:r>
              </a:p>
            </p:txBody>
          </p:sp>
        </p:grpSp>
        <p:grpSp>
          <p:nvGrpSpPr>
            <p:cNvPr id="27" name="Group 34">
              <a:extLst>
                <a:ext uri="{FF2B5EF4-FFF2-40B4-BE49-F238E27FC236}">
                  <a16:creationId xmlns:a16="http://schemas.microsoft.com/office/drawing/2014/main" id="{59D502F4-6435-46C9-A64C-7BB8DD022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9577" y="5975360"/>
              <a:ext cx="1027113" cy="439738"/>
              <a:chOff x="1421" y="3373"/>
              <a:chExt cx="647" cy="277"/>
            </a:xfrm>
          </p:grpSpPr>
          <p:sp>
            <p:nvSpPr>
              <p:cNvPr id="44" name="Line 35">
                <a:extLst>
                  <a:ext uri="{FF2B5EF4-FFF2-40B4-BE49-F238E27FC236}">
                    <a16:creationId xmlns:a16="http://schemas.microsoft.com/office/drawing/2014/main" id="{36D675B1-A02B-4EFE-A000-114C39A4C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722" y="3237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600"/>
              </a:p>
            </p:txBody>
          </p:sp>
          <p:sp>
            <p:nvSpPr>
              <p:cNvPr id="45" name="Rectangle 36">
                <a:extLst>
                  <a:ext uri="{FF2B5EF4-FFF2-40B4-BE49-F238E27FC236}">
                    <a16:creationId xmlns:a16="http://schemas.microsoft.com/office/drawing/2014/main" id="{54CF0526-757F-4565-906F-6B57975DB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3373"/>
                <a:ext cx="647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aq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)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8" name="Rectangle 37">
              <a:extLst>
                <a:ext uri="{FF2B5EF4-FFF2-40B4-BE49-F238E27FC236}">
                  <a16:creationId xmlns:a16="http://schemas.microsoft.com/office/drawing/2014/main" id="{8792994A-3877-476B-BE7F-E25FCE967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043" y="1277797"/>
              <a:ext cx="1348687" cy="406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b="1" dirty="0">
                  <a:solidFill>
                    <a:srgbClr val="009900"/>
                  </a:solidFill>
                </a:rPr>
                <a:t>2.09 = pK</a:t>
              </a:r>
              <a:r>
                <a:rPr lang="en-US" b="1" baseline="-25000" dirty="0">
                  <a:solidFill>
                    <a:srgbClr val="009900"/>
                  </a:solidFill>
                </a:rPr>
                <a:t>a1</a:t>
              </a:r>
            </a:p>
          </p:txBody>
        </p:sp>
        <p:sp>
          <p:nvSpPr>
            <p:cNvPr id="30" name="Rectangle 38">
              <a:extLst>
                <a:ext uri="{FF2B5EF4-FFF2-40B4-BE49-F238E27FC236}">
                  <a16:creationId xmlns:a16="http://schemas.microsoft.com/office/drawing/2014/main" id="{4BC8BA26-E1FF-4932-A82B-ECA3E47DC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113" y="334963"/>
              <a:ext cx="1371186" cy="406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b="1" dirty="0">
                  <a:solidFill>
                    <a:srgbClr val="009900"/>
                  </a:solidFill>
                </a:rPr>
                <a:t>3.86 = pK</a:t>
              </a:r>
              <a:r>
                <a:rPr lang="en-US" b="1" baseline="-25000" dirty="0">
                  <a:solidFill>
                    <a:srgbClr val="009900"/>
                  </a:solidFill>
                </a:rPr>
                <a:t>R3</a:t>
              </a:r>
            </a:p>
          </p:txBody>
        </p:sp>
        <p:sp>
          <p:nvSpPr>
            <p:cNvPr id="31" name="Rectangle 39">
              <a:extLst>
                <a:ext uri="{FF2B5EF4-FFF2-40B4-BE49-F238E27FC236}">
                  <a16:creationId xmlns:a16="http://schemas.microsoft.com/office/drawing/2014/main" id="{A16431E8-8B42-4588-AF8F-E70628560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26" y="1357313"/>
              <a:ext cx="1348687" cy="406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b="1" dirty="0">
                  <a:solidFill>
                    <a:srgbClr val="009900"/>
                  </a:solidFill>
                </a:rPr>
                <a:t>9.82 = pK</a:t>
              </a:r>
              <a:r>
                <a:rPr lang="en-US" b="1" baseline="-25000" dirty="0">
                  <a:solidFill>
                    <a:srgbClr val="009900"/>
                  </a:solidFill>
                </a:rPr>
                <a:t>a2</a:t>
              </a:r>
            </a:p>
          </p:txBody>
        </p:sp>
        <p:grpSp>
          <p:nvGrpSpPr>
            <p:cNvPr id="32" name="Group 41">
              <a:extLst>
                <a:ext uri="{FF2B5EF4-FFF2-40B4-BE49-F238E27FC236}">
                  <a16:creationId xmlns:a16="http://schemas.microsoft.com/office/drawing/2014/main" id="{2689C85D-A5C4-4C20-962B-7D4AF8BA85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2094" y="5449908"/>
              <a:ext cx="892388" cy="439739"/>
              <a:chOff x="4685" y="3610"/>
              <a:chExt cx="513" cy="277"/>
            </a:xfrm>
          </p:grpSpPr>
          <p:sp>
            <p:nvSpPr>
              <p:cNvPr id="42" name="Line 42">
                <a:extLst>
                  <a:ext uri="{FF2B5EF4-FFF2-40B4-BE49-F238E27FC236}">
                    <a16:creationId xmlns:a16="http://schemas.microsoft.com/office/drawing/2014/main" id="{B7598342-0EB5-4596-9649-F941F1CC1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865" y="3729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600"/>
              </a:p>
            </p:txBody>
          </p:sp>
          <p:sp>
            <p:nvSpPr>
              <p:cNvPr id="43" name="Rectangle 43">
                <a:extLst>
                  <a:ext uri="{FF2B5EF4-FFF2-40B4-BE49-F238E27FC236}">
                    <a16:creationId xmlns:a16="http://schemas.microsoft.com/office/drawing/2014/main" id="{C2800932-93A9-4C44-83A1-D5563036A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4685" y="3610"/>
                <a:ext cx="513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000" b="1" dirty="0">
                    <a:solidFill>
                      <a:srgbClr val="009900"/>
                    </a:solidFill>
                  </a:rPr>
                  <a:t>OH</a:t>
                </a:r>
                <a:r>
                  <a:rPr lang="en-US" sz="2000" b="1" baseline="30000" dirty="0">
                    <a:solidFill>
                      <a:srgbClr val="BBE0E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</a:t>
                </a:r>
                <a:r>
                  <a:rPr lang="en-US" sz="2000" b="1" baseline="-25000" dirty="0">
                    <a:solidFill>
                      <a:srgbClr val="009900"/>
                    </a:solidFill>
                  </a:rPr>
                  <a:t>(</a:t>
                </a:r>
                <a:r>
                  <a:rPr lang="en-US" sz="2000" b="1" baseline="-25000" dirty="0" err="1">
                    <a:solidFill>
                      <a:srgbClr val="009900"/>
                    </a:solidFill>
                  </a:rPr>
                  <a:t>aq</a:t>
                </a:r>
                <a:r>
                  <a:rPr lang="en-US" sz="2000" b="1" baseline="-25000" dirty="0">
                    <a:solidFill>
                      <a:srgbClr val="009900"/>
                    </a:solidFill>
                  </a:rPr>
                  <a:t>)</a:t>
                </a:r>
              </a:p>
            </p:txBody>
          </p:sp>
        </p:grpSp>
        <p:grpSp>
          <p:nvGrpSpPr>
            <p:cNvPr id="33" name="Group 44">
              <a:extLst>
                <a:ext uri="{FF2B5EF4-FFF2-40B4-BE49-F238E27FC236}">
                  <a16:creationId xmlns:a16="http://schemas.microsoft.com/office/drawing/2014/main" id="{E49CA5A1-0644-451D-9278-76FE7720A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6901" y="4868871"/>
              <a:ext cx="2901950" cy="1546227"/>
              <a:chOff x="2267" y="3348"/>
              <a:chExt cx="1828" cy="974"/>
            </a:xfrm>
          </p:grpSpPr>
          <p:grpSp>
            <p:nvGrpSpPr>
              <p:cNvPr id="37" name="Group 45">
                <a:extLst>
                  <a:ext uri="{FF2B5EF4-FFF2-40B4-BE49-F238E27FC236}">
                    <a16:creationId xmlns:a16="http://schemas.microsoft.com/office/drawing/2014/main" id="{55F8BA79-9F8B-4C5B-90ED-DCD5E355F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6" y="3348"/>
                <a:ext cx="1021" cy="710"/>
                <a:chOff x="-35" y="406"/>
                <a:chExt cx="1021" cy="710"/>
              </a:xfrm>
            </p:grpSpPr>
            <p:sp>
              <p:nvSpPr>
                <p:cNvPr id="39" name="Text Box 46">
                  <a:extLst>
                    <a:ext uri="{FF2B5EF4-FFF2-40B4-BE49-F238E27FC236}">
                      <a16:creationId xmlns:a16="http://schemas.microsoft.com/office/drawing/2014/main" id="{42157FD1-E283-4DD6-BB32-C74D5ADB54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5" y="406"/>
                  <a:ext cx="1021" cy="5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50000"/>
                    </a:spcBef>
                    <a:buFontTx/>
                    <a:buNone/>
                  </a:pPr>
                  <a:r>
                    <a:rPr lang="he-IL" altLang="en-US" sz="2000" b="1" dirty="0">
                      <a:solidFill>
                        <a:srgbClr val="000099"/>
                      </a:solidFill>
                      <a:latin typeface="+mn-lt"/>
                    </a:rPr>
                    <a:t> </a:t>
                  </a:r>
                  <a:r>
                    <a:rPr lang="en-US" altLang="en-US" sz="2000" b="1" dirty="0">
                      <a:solidFill>
                        <a:srgbClr val="000099"/>
                      </a:solidFill>
                      <a:latin typeface="+mn-lt"/>
                    </a:rPr>
                    <a:t>    COO</a:t>
                  </a:r>
                  <a:r>
                    <a:rPr lang="en-US" altLang="en-US" sz="2000" b="1" baseline="30000" dirty="0">
                      <a:solidFill>
                        <a:srgbClr val="000099"/>
                      </a:solidFill>
                      <a:latin typeface="+mn-lt"/>
                    </a:rPr>
                    <a:t>-</a:t>
                  </a:r>
                  <a:r>
                    <a:rPr lang="en-US" altLang="en-US" sz="2000" b="1" baseline="-25000" dirty="0">
                      <a:solidFill>
                        <a:srgbClr val="000099"/>
                      </a:solidFill>
                      <a:latin typeface="+mn-lt"/>
                    </a:rPr>
                    <a:t> </a:t>
                  </a:r>
                  <a:endParaRPr lang="he-IL" altLang="en-US" sz="2000" b="1" dirty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 rtl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dirty="0">
                      <a:solidFill>
                        <a:srgbClr val="000099"/>
                      </a:solidFill>
                      <a:latin typeface="+mn-lt"/>
                    </a:rPr>
                    <a:t>CH</a:t>
                  </a:r>
                  <a:r>
                    <a:rPr lang="en-US" altLang="en-US" sz="2000" b="1" baseline="-25000" dirty="0">
                      <a:solidFill>
                        <a:srgbClr val="000099"/>
                      </a:solidFill>
                      <a:latin typeface="+mn-lt"/>
                    </a:rPr>
                    <a:t>2</a:t>
                  </a:r>
                </a:p>
              </p:txBody>
            </p:sp>
            <p:sp>
              <p:nvSpPr>
                <p:cNvPr id="40" name="Line 47">
                  <a:extLst>
                    <a:ext uri="{FF2B5EF4-FFF2-40B4-BE49-F238E27FC236}">
                      <a16:creationId xmlns:a16="http://schemas.microsoft.com/office/drawing/2014/main" id="{8BF770B8-1E53-4244-B789-A70A27DB0C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" y="624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  <p:sp>
              <p:nvSpPr>
                <p:cNvPr id="41" name="Line 48">
                  <a:extLst>
                    <a:ext uri="{FF2B5EF4-FFF2-40B4-BE49-F238E27FC236}">
                      <a16:creationId xmlns:a16="http://schemas.microsoft.com/office/drawing/2014/main" id="{D81A1AFA-A84C-44FB-AAD9-CEA42E5D7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" y="955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 sz="1600"/>
                </a:p>
              </p:txBody>
            </p:sp>
          </p:grpSp>
          <p:sp>
            <p:nvSpPr>
              <p:cNvPr id="38" name="Text Box 49">
                <a:extLst>
                  <a:ext uri="{FF2B5EF4-FFF2-40B4-BE49-F238E27FC236}">
                    <a16:creationId xmlns:a16="http://schemas.microsoft.com/office/drawing/2014/main" id="{5D8AFDBD-E531-4584-B37C-E793F9E69A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7" y="4045"/>
                <a:ext cx="1828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000099"/>
                    </a:solidFill>
                    <a:latin typeface="+mn-lt"/>
                  </a:rPr>
                  <a:t>H</a:t>
                </a:r>
                <a:r>
                  <a:rPr lang="en-US" altLang="en-US" sz="2000" b="1" baseline="-25000" dirty="0">
                    <a:solidFill>
                      <a:srgbClr val="000099"/>
                    </a:solidFill>
                    <a:latin typeface="+mn-lt"/>
                  </a:rPr>
                  <a:t>2</a:t>
                </a:r>
                <a:r>
                  <a:rPr lang="en-US" altLang="en-US" sz="2000" b="1" dirty="0">
                    <a:solidFill>
                      <a:srgbClr val="000099"/>
                    </a:solidFill>
                    <a:latin typeface="+mn-lt"/>
                  </a:rPr>
                  <a:t>N</a:t>
                </a:r>
                <a:r>
                  <a:rPr lang="en-US" altLang="en-US" sz="2000" b="1" baseline="-25000" dirty="0">
                    <a:solidFill>
                      <a:srgbClr val="000099"/>
                    </a:solidFill>
                    <a:latin typeface="+mn-lt"/>
                  </a:rPr>
                  <a:t> </a:t>
                </a:r>
                <a:r>
                  <a:rPr lang="en-US" altLang="en-US" sz="2000" b="1" dirty="0">
                    <a:solidFill>
                      <a:srgbClr val="000099"/>
                    </a:solidFill>
                    <a:latin typeface="+mn-lt"/>
                  </a:rPr>
                  <a:t>- CH -COO</a:t>
                </a:r>
                <a:r>
                  <a:rPr lang="en-US" altLang="en-US" sz="2000" b="1" baseline="30000" dirty="0">
                    <a:solidFill>
                      <a:srgbClr val="000099"/>
                    </a:solidFill>
                    <a:latin typeface="+mn-lt"/>
                  </a:rPr>
                  <a:t>-</a:t>
                </a:r>
                <a:endParaRPr lang="en-US" altLang="en-US" sz="2000" b="1" baseline="-25000" dirty="0">
                  <a:solidFill>
                    <a:srgbClr val="000099"/>
                  </a:solidFill>
                  <a:latin typeface="+mn-lt"/>
                </a:endParaRPr>
              </a:p>
            </p:txBody>
          </p:sp>
        </p:grpSp>
        <p:grpSp>
          <p:nvGrpSpPr>
            <p:cNvPr id="34" name="Group 50">
              <a:extLst>
                <a:ext uri="{FF2B5EF4-FFF2-40B4-BE49-F238E27FC236}">
                  <a16:creationId xmlns:a16="http://schemas.microsoft.com/office/drawing/2014/main" id="{601FDC9F-C434-4B35-A2EF-87DB9065B5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541" y="4122738"/>
              <a:ext cx="1087438" cy="506412"/>
              <a:chOff x="2667" y="1672"/>
              <a:chExt cx="685" cy="319"/>
            </a:xfrm>
          </p:grpSpPr>
          <p:sp>
            <p:nvSpPr>
              <p:cNvPr id="35" name="Line 51">
                <a:extLst>
                  <a:ext uri="{FF2B5EF4-FFF2-40B4-BE49-F238E27FC236}">
                    <a16:creationId xmlns:a16="http://schemas.microsoft.com/office/drawing/2014/main" id="{EAC5C207-B4E1-4178-930A-56A7F529E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2" y="1672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sz="1600"/>
              </a:p>
            </p:txBody>
          </p:sp>
          <p:sp>
            <p:nvSpPr>
              <p:cNvPr id="36" name="Rectangle 52">
                <a:extLst>
                  <a:ext uri="{FF2B5EF4-FFF2-40B4-BE49-F238E27FC236}">
                    <a16:creationId xmlns:a16="http://schemas.microsoft.com/office/drawing/2014/main" id="{FF784520-1520-4D77-878D-5D9EBEA9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1714"/>
                <a:ext cx="647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(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aq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)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70" name="מציין מיקום טקסט 13">
            <a:extLst>
              <a:ext uri="{FF2B5EF4-FFF2-40B4-BE49-F238E27FC236}">
                <a16:creationId xmlns:a16="http://schemas.microsoft.com/office/drawing/2014/main" id="{9BCD8E3E-6676-4EFC-9B77-D35B694E2D15}"/>
              </a:ext>
            </a:extLst>
          </p:cNvPr>
          <p:cNvSpPr txBox="1">
            <a:spLocks/>
          </p:cNvSpPr>
          <p:nvPr/>
        </p:nvSpPr>
        <p:spPr>
          <a:xfrm>
            <a:off x="648049" y="87296"/>
            <a:ext cx="10189051" cy="7112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b="1" dirty="0">
                <a:solidFill>
                  <a:srgbClr val="12B4BC"/>
                </a:solidFill>
              </a:rPr>
              <a:t>מטען חשמלי של חומצות אמיניות</a:t>
            </a:r>
            <a:r>
              <a:rPr lang="he-IL" altLang="en-US" sz="2400" b="1" dirty="0">
                <a:solidFill>
                  <a:srgbClr val="12B4BC"/>
                </a:solidFill>
              </a:rPr>
              <a:t> בעלות קבוצת צד טעונה</a:t>
            </a:r>
            <a:endParaRPr lang="he-IL" sz="2400" b="1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130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51" name="מציין מיקום טקסט 13">
            <a:extLst>
              <a:ext uri="{FF2B5EF4-FFF2-40B4-BE49-F238E27FC236}">
                <a16:creationId xmlns:a16="http://schemas.microsoft.com/office/drawing/2014/main" id="{983FB4E6-845C-427D-B419-776085F7D485}"/>
              </a:ext>
            </a:extLst>
          </p:cNvPr>
          <p:cNvSpPr txBox="1">
            <a:spLocks/>
          </p:cNvSpPr>
          <p:nvPr/>
        </p:nvSpPr>
        <p:spPr>
          <a:xfrm>
            <a:off x="320434" y="1153119"/>
            <a:ext cx="11161453" cy="457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en-US" sz="2800" b="1" dirty="0">
                <a:solidFill>
                  <a:srgbClr val="12B4BC"/>
                </a:solidFill>
              </a:rPr>
              <a:t>קביעת מטען חשמלי של חומצות אמיניות בעלת קבוצת צד טעונה.</a:t>
            </a:r>
            <a:endParaRPr lang="he-IL" sz="2400" b="1" dirty="0">
              <a:solidFill>
                <a:srgbClr val="12B4BC"/>
              </a:solidFill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C6DB657D-6C29-4FFD-9980-475F504C950F}"/>
              </a:ext>
            </a:extLst>
          </p:cNvPr>
          <p:cNvGrpSpPr/>
          <p:nvPr/>
        </p:nvGrpSpPr>
        <p:grpSpPr>
          <a:xfrm>
            <a:off x="-278989" y="2681309"/>
            <a:ext cx="11961771" cy="2055866"/>
            <a:chOff x="-278989" y="2681309"/>
            <a:chExt cx="11961771" cy="2055866"/>
          </a:xfrm>
        </p:grpSpPr>
        <p:grpSp>
          <p:nvGrpSpPr>
            <p:cNvPr id="60" name="קבוצה 59">
              <a:extLst>
                <a:ext uri="{FF2B5EF4-FFF2-40B4-BE49-F238E27FC236}">
                  <a16:creationId xmlns:a16="http://schemas.microsoft.com/office/drawing/2014/main" id="{60629E07-EDBC-4532-AD25-E0ED8E1D4F7B}"/>
                </a:ext>
              </a:extLst>
            </p:cNvPr>
            <p:cNvGrpSpPr/>
            <p:nvPr/>
          </p:nvGrpSpPr>
          <p:grpSpPr>
            <a:xfrm>
              <a:off x="-278989" y="2681309"/>
              <a:ext cx="11961771" cy="2055866"/>
              <a:chOff x="-264740" y="3112664"/>
              <a:chExt cx="11961771" cy="2055866"/>
            </a:xfrm>
          </p:grpSpPr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50DCFAF-3CF5-45BE-8E4A-DFEF2A065D7C}"/>
                  </a:ext>
                </a:extLst>
              </p:cNvPr>
              <p:cNvGrpSpPr/>
              <p:nvPr/>
            </p:nvGrpSpPr>
            <p:grpSpPr>
              <a:xfrm>
                <a:off x="-264740" y="3112664"/>
                <a:ext cx="9394765" cy="2055866"/>
                <a:chOff x="-1541281" y="3778194"/>
                <a:chExt cx="9394765" cy="2055866"/>
              </a:xfrm>
            </p:grpSpPr>
            <p:sp>
              <p:nvSpPr>
                <p:cNvPr id="12" name="Text Box 22">
                  <a:extLst>
                    <a:ext uri="{FF2B5EF4-FFF2-40B4-BE49-F238E27FC236}">
                      <a16:creationId xmlns:a16="http://schemas.microsoft.com/office/drawing/2014/main" id="{ED741719-1C77-4073-A3F1-62AF0C26E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541281" y="3778194"/>
                  <a:ext cx="174942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pH </a:t>
                  </a:r>
                  <a:r>
                    <a:rPr lang="he-IL" alt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 נמוך</a:t>
                  </a:r>
                </a:p>
              </p:txBody>
            </p:sp>
            <p:grpSp>
              <p:nvGrpSpPr>
                <p:cNvPr id="14" name="Group 33">
                  <a:extLst>
                    <a:ext uri="{FF2B5EF4-FFF2-40B4-BE49-F238E27FC236}">
                      <a16:creationId xmlns:a16="http://schemas.microsoft.com/office/drawing/2014/main" id="{850ED568-AD67-4F9B-AF13-ABD6F5A56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166814" y="4565654"/>
                  <a:ext cx="2252664" cy="1244601"/>
                  <a:chOff x="-576" y="2876"/>
                  <a:chExt cx="1419" cy="784"/>
                </a:xfrm>
              </p:grpSpPr>
              <p:sp>
                <p:nvSpPr>
                  <p:cNvPr id="41" name="Text Box 12">
                    <a:extLst>
                      <a:ext uri="{FF2B5EF4-FFF2-40B4-BE49-F238E27FC236}">
                        <a16:creationId xmlns:a16="http://schemas.microsoft.com/office/drawing/2014/main" id="{0D671BC5-99C8-4EDB-B435-2CE218BA45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76" y="2876"/>
                    <a:ext cx="1419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N-CH-COOH</a:t>
                    </a:r>
                  </a:p>
                </p:txBody>
              </p:sp>
              <p:grpSp>
                <p:nvGrpSpPr>
                  <p:cNvPr id="42" name="Group 26">
                    <a:extLst>
                      <a:ext uri="{FF2B5EF4-FFF2-40B4-BE49-F238E27FC236}">
                        <a16:creationId xmlns:a16="http://schemas.microsoft.com/office/drawing/2014/main" id="{880E8B32-8695-4B2D-AE13-8DAB547F9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156" y="3083"/>
                    <a:ext cx="736" cy="577"/>
                    <a:chOff x="-156" y="3083"/>
                    <a:chExt cx="736" cy="577"/>
                  </a:xfrm>
                </p:grpSpPr>
                <p:sp>
                  <p:nvSpPr>
                    <p:cNvPr id="43" name="Text Box 13">
                      <a:extLst>
                        <a:ext uri="{FF2B5EF4-FFF2-40B4-BE49-F238E27FC236}">
                          <a16:creationId xmlns:a16="http://schemas.microsoft.com/office/drawing/2014/main" id="{C18455AE-3F21-4A81-83D4-3278D4A7E7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56" y="3125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4" name="Line 14">
                      <a:extLst>
                        <a:ext uri="{FF2B5EF4-FFF2-40B4-BE49-F238E27FC236}">
                          <a16:creationId xmlns:a16="http://schemas.microsoft.com/office/drawing/2014/main" id="{9CBC17F9-E407-4877-BF28-18DC0A871E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" y="3083"/>
                      <a:ext cx="0" cy="4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5" name="Line 24">
                      <a:extLst>
                        <a:ext uri="{FF2B5EF4-FFF2-40B4-BE49-F238E27FC236}">
                          <a16:creationId xmlns:a16="http://schemas.microsoft.com/office/drawing/2014/main" id="{CFEE2D56-60E6-45B1-BE7F-806B07FF8C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" y="3317"/>
                      <a:ext cx="0" cy="9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6" name="Text Box 25">
                      <a:extLst>
                        <a:ext uri="{FF2B5EF4-FFF2-40B4-BE49-F238E27FC236}">
                          <a16:creationId xmlns:a16="http://schemas.microsoft.com/office/drawing/2014/main" id="{FFCE682A-DBEC-43B5-8DB5-99D8C022EDF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55" y="3410"/>
                      <a:ext cx="635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en-US" sz="2000" b="1" baseline="-2500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5" name="Group 32">
                  <a:extLst>
                    <a:ext uri="{FF2B5EF4-FFF2-40B4-BE49-F238E27FC236}">
                      <a16:creationId xmlns:a16="http://schemas.microsoft.com/office/drawing/2014/main" id="{941EFA15-35D5-419B-BB84-7C381EE6B1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62099" y="4608511"/>
                  <a:ext cx="2117725" cy="1225549"/>
                  <a:chOff x="1755" y="2903"/>
                  <a:chExt cx="1334" cy="772"/>
                </a:xfrm>
              </p:grpSpPr>
              <p:sp>
                <p:nvSpPr>
                  <p:cNvPr id="34" name="Text Box 8">
                    <a:extLst>
                      <a:ext uri="{FF2B5EF4-FFF2-40B4-BE49-F238E27FC236}">
                        <a16:creationId xmlns:a16="http://schemas.microsoft.com/office/drawing/2014/main" id="{2523E141-AB5F-40ED-9264-57902C4073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5" y="2903"/>
                    <a:ext cx="133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</a:t>
                    </a:r>
                    <a:r>
                      <a:rPr lang="en-US" altLang="en-US" sz="2000" b="1" baseline="30000" dirty="0">
                        <a:latin typeface="+mn-lt"/>
                      </a:rPr>
                      <a:t>-</a:t>
                    </a:r>
                  </a:p>
                </p:txBody>
              </p:sp>
              <p:grpSp>
                <p:nvGrpSpPr>
                  <p:cNvPr id="36" name="Group 27">
                    <a:extLst>
                      <a:ext uri="{FF2B5EF4-FFF2-40B4-BE49-F238E27FC236}">
                        <a16:creationId xmlns:a16="http://schemas.microsoft.com/office/drawing/2014/main" id="{9BEDB289-E1E7-41B9-83BD-CC14E96B5D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72" y="3134"/>
                    <a:ext cx="719" cy="541"/>
                    <a:chOff x="-88" y="3147"/>
                    <a:chExt cx="719" cy="541"/>
                  </a:xfrm>
                </p:grpSpPr>
                <p:sp>
                  <p:nvSpPr>
                    <p:cNvPr id="37" name="Text Box 28">
                      <a:extLst>
                        <a:ext uri="{FF2B5EF4-FFF2-40B4-BE49-F238E27FC236}">
                          <a16:creationId xmlns:a16="http://schemas.microsoft.com/office/drawing/2014/main" id="{C778F0D3-0ED1-4588-8423-DC90D80AE96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88" y="3147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0" name="Text Box 31">
                      <a:extLst>
                        <a:ext uri="{FF2B5EF4-FFF2-40B4-BE49-F238E27FC236}">
                          <a16:creationId xmlns:a16="http://schemas.microsoft.com/office/drawing/2014/main" id="{332FD94E-5E56-453E-A03B-39DF23223F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4" y="3438"/>
                      <a:ext cx="635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en-US" sz="2000" b="1" baseline="-2500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6" name="Group 34">
                  <a:extLst>
                    <a:ext uri="{FF2B5EF4-FFF2-40B4-BE49-F238E27FC236}">
                      <a16:creationId xmlns:a16="http://schemas.microsoft.com/office/drawing/2014/main" id="{2F60B071-765D-4F15-B5DC-34442E3718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25963" y="4625970"/>
                  <a:ext cx="2138362" cy="1184273"/>
                  <a:chOff x="2125" y="2914"/>
                  <a:chExt cx="1347" cy="746"/>
                </a:xfrm>
              </p:grpSpPr>
              <p:sp>
                <p:nvSpPr>
                  <p:cNvPr id="27" name="Text Box 35">
                    <a:extLst>
                      <a:ext uri="{FF2B5EF4-FFF2-40B4-BE49-F238E27FC236}">
                        <a16:creationId xmlns:a16="http://schemas.microsoft.com/office/drawing/2014/main" id="{68A5445A-BD31-45A0-BA18-C2561F8A90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5" y="2914"/>
                    <a:ext cx="134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</a:t>
                    </a:r>
                    <a:r>
                      <a:rPr lang="en-US" altLang="en-US" sz="2000" b="1" baseline="30000" dirty="0">
                        <a:latin typeface="+mn-lt"/>
                      </a:rPr>
                      <a:t>-</a:t>
                    </a:r>
                  </a:p>
                </p:txBody>
              </p:sp>
              <p:grpSp>
                <p:nvGrpSpPr>
                  <p:cNvPr id="29" name="Group 37">
                    <a:extLst>
                      <a:ext uri="{FF2B5EF4-FFF2-40B4-BE49-F238E27FC236}">
                        <a16:creationId xmlns:a16="http://schemas.microsoft.com/office/drawing/2014/main" id="{9F3C41E7-4DED-47BC-9D86-C94757C44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61" y="3170"/>
                    <a:ext cx="635" cy="490"/>
                    <a:chOff x="301" y="3183"/>
                    <a:chExt cx="635" cy="490"/>
                  </a:xfrm>
                </p:grpSpPr>
                <p:sp>
                  <p:nvSpPr>
                    <p:cNvPr id="30" name="Text Box 38">
                      <a:extLst>
                        <a:ext uri="{FF2B5EF4-FFF2-40B4-BE49-F238E27FC236}">
                          <a16:creationId xmlns:a16="http://schemas.microsoft.com/office/drawing/2014/main" id="{ADC46A31-A66A-4652-AEDB-3B787030B0B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1" y="3183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3" name="Text Box 41">
                      <a:extLst>
                        <a:ext uri="{FF2B5EF4-FFF2-40B4-BE49-F238E27FC236}">
                          <a16:creationId xmlns:a16="http://schemas.microsoft.com/office/drawing/2014/main" id="{9809D23B-8E3C-4ACC-83D9-DE83C264109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1" y="3408"/>
                      <a:ext cx="635" cy="2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</a:t>
                      </a:r>
                      <a:r>
                        <a:rPr lang="en-US" altLang="en-US" b="1" i="1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p:txBody>
                </p:sp>
              </p:grpSp>
            </p:grpSp>
            <p:sp>
              <p:nvSpPr>
                <p:cNvPr id="17" name="AutoShape 51">
                  <a:extLst>
                    <a:ext uri="{FF2B5EF4-FFF2-40B4-BE49-F238E27FC236}">
                      <a16:creationId xmlns:a16="http://schemas.microsoft.com/office/drawing/2014/main" id="{F2C27279-A5FD-4384-9F6F-051B5EBC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0574" y="3833207"/>
                  <a:ext cx="1008063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pKa</a:t>
                  </a:r>
                  <a:r>
                    <a:rPr lang="en-US" altLang="en-US" sz="1800" b="1" baseline="-25000" dirty="0">
                      <a:latin typeface="+mn-lt"/>
                    </a:rPr>
                    <a:t>1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1.88</a:t>
                  </a:r>
                </a:p>
              </p:txBody>
            </p:sp>
            <p:sp>
              <p:nvSpPr>
                <p:cNvPr id="18" name="AutoShape 53">
                  <a:extLst>
                    <a:ext uri="{FF2B5EF4-FFF2-40B4-BE49-F238E27FC236}">
                      <a16:creationId xmlns:a16="http://schemas.microsoft.com/office/drawing/2014/main" id="{C511C9E4-BBD8-46F1-A825-BEF32AECD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3278" y="3814540"/>
                  <a:ext cx="1008062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 err="1">
                      <a:latin typeface="+mn-lt"/>
                    </a:rPr>
                    <a:t>pKa</a:t>
                  </a:r>
                  <a:r>
                    <a:rPr lang="en-US" altLang="en-US" sz="1800" b="1" baseline="-25000" dirty="0" err="1">
                      <a:latin typeface="+mn-lt"/>
                    </a:rPr>
                    <a:t>R</a:t>
                  </a:r>
                  <a:endParaRPr lang="en-US" altLang="en-US" sz="1800" b="1" baseline="-25000" dirty="0">
                    <a:latin typeface="+mn-lt"/>
                  </a:endParaRP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3.65</a:t>
                  </a:r>
                </a:p>
              </p:txBody>
            </p:sp>
            <p:sp>
              <p:nvSpPr>
                <p:cNvPr id="19" name="AutoShape 54">
                  <a:extLst>
                    <a:ext uri="{FF2B5EF4-FFF2-40B4-BE49-F238E27FC236}">
                      <a16:creationId xmlns:a16="http://schemas.microsoft.com/office/drawing/2014/main" id="{ED88DCB1-49CE-4CE5-AF1F-536F843E7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5421" y="3828153"/>
                  <a:ext cx="1008063" cy="784830"/>
                </a:xfrm>
                <a:prstGeom prst="wedgeRectCallout">
                  <a:avLst>
                    <a:gd name="adj1" fmla="val -7881"/>
                    <a:gd name="adj2" fmla="val -49956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pKa</a:t>
                  </a:r>
                  <a:r>
                    <a:rPr lang="en-US" altLang="en-US" sz="1800" b="1" baseline="-25000" dirty="0">
                      <a:latin typeface="+mn-lt"/>
                    </a:rPr>
                    <a:t>2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9.6</a:t>
                  </a:r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09B37448-8C02-4CD3-9DAD-C803FEBC5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846" y="3522780"/>
                <a:ext cx="11521185" cy="27231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b="1"/>
              </a:p>
            </p:txBody>
          </p:sp>
          <p:sp>
            <p:nvSpPr>
              <p:cNvPr id="49" name="Text Box 22">
                <a:extLst>
                  <a:ext uri="{FF2B5EF4-FFF2-40B4-BE49-F238E27FC236}">
                    <a16:creationId xmlns:a16="http://schemas.microsoft.com/office/drawing/2014/main" id="{951B0868-1BE7-4177-90E3-781B46E54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6711" y="3127699"/>
                <a:ext cx="174942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00B050"/>
                    </a:solidFill>
                    <a:latin typeface="+mn-lt"/>
                    <a:cs typeface="+mn-cs"/>
                  </a:rPr>
                  <a:t>pH </a:t>
                </a:r>
                <a:r>
                  <a:rPr lang="he-IL" altLang="en-US" sz="2000" b="1" dirty="0">
                    <a:solidFill>
                      <a:srgbClr val="00B050"/>
                    </a:solidFill>
                    <a:latin typeface="+mn-lt"/>
                    <a:cs typeface="+mn-cs"/>
                  </a:rPr>
                  <a:t> גבוה</a:t>
                </a:r>
              </a:p>
            </p:txBody>
          </p:sp>
          <p:sp>
            <p:nvSpPr>
              <p:cNvPr id="50" name="Text Box 22">
                <a:extLst>
                  <a:ext uri="{FF2B5EF4-FFF2-40B4-BE49-F238E27FC236}">
                    <a16:creationId xmlns:a16="http://schemas.microsoft.com/office/drawing/2014/main" id="{BA67C35F-B733-4A21-836C-C539DC1E5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0217" y="3619738"/>
                <a:ext cx="65157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</a:rPr>
                  <a:t>pH</a:t>
                </a:r>
                <a:endParaRPr lang="he-IL" altLang="en-US" sz="20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35">
                <a:extLst>
                  <a:ext uri="{FF2B5EF4-FFF2-40B4-BE49-F238E27FC236}">
                    <a16:creationId xmlns:a16="http://schemas.microsoft.com/office/drawing/2014/main" id="{F16B88FE-F84B-4BB0-BD0E-00CADC196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85484" y="3920941"/>
                <a:ext cx="21383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en-US" sz="2000" b="1" baseline="30000" dirty="0">
                    <a:latin typeface="+mn-lt"/>
                  </a:rPr>
                  <a:t>+</a:t>
                </a:r>
                <a:r>
                  <a:rPr lang="en-US" altLang="en-US" sz="2000" b="1" dirty="0">
                    <a:latin typeface="+mn-lt"/>
                  </a:rPr>
                  <a:t>H</a:t>
                </a:r>
                <a:r>
                  <a:rPr lang="en-US" altLang="en-US" sz="2000" b="1" baseline="-25000" dirty="0">
                    <a:latin typeface="+mn-lt"/>
                  </a:rPr>
                  <a:t>3</a:t>
                </a:r>
                <a:r>
                  <a:rPr lang="en-US" altLang="en-US" sz="2000" b="1" dirty="0">
                    <a:latin typeface="+mn-lt"/>
                  </a:rPr>
                  <a:t>N-CH-COO</a:t>
                </a:r>
                <a:r>
                  <a:rPr lang="en-US" altLang="en-US" sz="2000" b="1" baseline="30000" dirty="0">
                    <a:latin typeface="+mn-lt"/>
                  </a:rPr>
                  <a:t>-</a:t>
                </a:r>
              </a:p>
            </p:txBody>
          </p:sp>
          <p:sp>
            <p:nvSpPr>
              <p:cNvPr id="53" name="Text Box 41">
                <a:extLst>
                  <a:ext uri="{FF2B5EF4-FFF2-40B4-BE49-F238E27FC236}">
                    <a16:creationId xmlns:a16="http://schemas.microsoft.com/office/drawing/2014/main" id="{67A1CE78-8F80-4E2E-A39A-2230A9A92D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66071" y="4709137"/>
                <a:ext cx="1008062" cy="420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  <a:cs typeface="Times New Roman" panose="02020603050405020304" pitchFamily="18" charset="0"/>
                  </a:rPr>
                  <a:t>COO</a:t>
                </a:r>
                <a:r>
                  <a:rPr lang="en-US" altLang="en-US" b="1" i="1" baseline="30000" dirty="0">
                    <a:latin typeface="+mn-lt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55" name="Text Box 38">
                <a:extLst>
                  <a:ext uri="{FF2B5EF4-FFF2-40B4-BE49-F238E27FC236}">
                    <a16:creationId xmlns:a16="http://schemas.microsoft.com/office/drawing/2014/main" id="{70620F94-D901-4494-8463-E2512556C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84017" y="4327152"/>
                <a:ext cx="808037" cy="396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  <a:cs typeface="Times New Roman" panose="02020603050405020304" pitchFamily="18" charset="0"/>
                  </a:rPr>
                  <a:t>CH</a:t>
                </a:r>
                <a:r>
                  <a:rPr lang="en-US" altLang="en-US" sz="2000" b="1" baseline="-25000" dirty="0">
                    <a:latin typeface="+mn-lt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3" name="מחבר ישר 2">
                <a:extLst>
                  <a:ext uri="{FF2B5EF4-FFF2-40B4-BE49-F238E27FC236}">
                    <a16:creationId xmlns:a16="http://schemas.microsoft.com/office/drawing/2014/main" id="{BA2D2BF0-DEFA-4A45-91A3-EC1907F5C5A2}"/>
                  </a:ext>
                </a:extLst>
              </p:cNvPr>
              <p:cNvCxnSpPr>
                <a:stCxn id="55" idx="0"/>
                <a:endCxn id="55" idx="0"/>
              </p:cNvCxnSpPr>
              <p:nvPr/>
            </p:nvCxnSpPr>
            <p:spPr>
              <a:xfrm>
                <a:off x="10388036" y="432715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מחבר ישר 5">
                <a:extLst>
                  <a:ext uri="{FF2B5EF4-FFF2-40B4-BE49-F238E27FC236}">
                    <a16:creationId xmlns:a16="http://schemas.microsoft.com/office/drawing/2014/main" id="{B19C5D29-BCFA-42A6-AD72-60AEEA309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28038" y="4163331"/>
                <a:ext cx="0" cy="2063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מחבר ישר 55">
                <a:extLst>
                  <a:ext uri="{FF2B5EF4-FFF2-40B4-BE49-F238E27FC236}">
                    <a16:creationId xmlns:a16="http://schemas.microsoft.com/office/drawing/2014/main" id="{A3C511AF-F142-4591-9F7A-EFC196C4C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4415" y="4556542"/>
                <a:ext cx="0" cy="2397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Line 24">
              <a:extLst>
                <a:ext uri="{FF2B5EF4-FFF2-40B4-BE49-F238E27FC236}">
                  <a16:creationId xmlns:a16="http://schemas.microsoft.com/office/drawing/2014/main" id="{D50E9E38-8C94-43D7-8374-C3CFD182A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2739" y="3803441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b="1"/>
            </a:p>
          </p:txBody>
        </p:sp>
        <p:sp>
          <p:nvSpPr>
            <p:cNvPr id="57" name="Line 24">
              <a:extLst>
                <a:ext uri="{FF2B5EF4-FFF2-40B4-BE49-F238E27FC236}">
                  <a16:creationId xmlns:a16="http://schemas.microsoft.com/office/drawing/2014/main" id="{3758FE72-B5B8-4679-913E-404D42F78B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4612" y="3835163"/>
              <a:ext cx="7954" cy="1399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b="1"/>
            </a:p>
          </p:txBody>
        </p:sp>
        <p:sp>
          <p:nvSpPr>
            <p:cNvPr id="58" name="Line 24">
              <a:extLst>
                <a:ext uri="{FF2B5EF4-FFF2-40B4-BE49-F238E27FC236}">
                  <a16:creationId xmlns:a16="http://schemas.microsoft.com/office/drawing/2014/main" id="{62A97B59-420A-487F-9A18-114A7504D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078" y="4220443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b="1"/>
            </a:p>
          </p:txBody>
        </p:sp>
        <p:sp>
          <p:nvSpPr>
            <p:cNvPr id="59" name="Line 24">
              <a:extLst>
                <a:ext uri="{FF2B5EF4-FFF2-40B4-BE49-F238E27FC236}">
                  <a16:creationId xmlns:a16="http://schemas.microsoft.com/office/drawing/2014/main" id="{521C2C00-FE00-400F-8E5F-8F91F017B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4612" y="4203620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b="1"/>
            </a:p>
          </p:txBody>
        </p:sp>
      </p:grpSp>
    </p:spTree>
    <p:extLst>
      <p:ext uri="{BB962C8B-B14F-4D97-AF65-F5344CB8AC3E}">
        <p14:creationId xmlns:p14="http://schemas.microsoft.com/office/powerpoint/2010/main" val="2521591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772" y="-1026"/>
            <a:ext cx="9802368" cy="720000"/>
          </a:xfrm>
        </p:spPr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51" name="מציין מיקום טקסט 13">
            <a:extLst>
              <a:ext uri="{FF2B5EF4-FFF2-40B4-BE49-F238E27FC236}">
                <a16:creationId xmlns:a16="http://schemas.microsoft.com/office/drawing/2014/main" id="{983FB4E6-845C-427D-B419-776085F7D485}"/>
              </a:ext>
            </a:extLst>
          </p:cNvPr>
          <p:cNvSpPr txBox="1">
            <a:spLocks/>
          </p:cNvSpPr>
          <p:nvPr/>
        </p:nvSpPr>
        <p:spPr>
          <a:xfrm>
            <a:off x="340229" y="628324"/>
            <a:ext cx="11161453" cy="457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en-US" sz="2800" b="1" dirty="0">
                <a:solidFill>
                  <a:srgbClr val="12B4BC"/>
                </a:solidFill>
              </a:rPr>
              <a:t>קביעת מטען חשמלי של חומצות אמיניות בעלת קבוצת צד טעונה.</a:t>
            </a:r>
            <a:endParaRPr lang="he-IL" sz="2400" b="1" dirty="0">
              <a:solidFill>
                <a:srgbClr val="12B4BC"/>
              </a:solidFill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5633A67-7399-44E6-AA1F-1DA56DDB4011}"/>
              </a:ext>
            </a:extLst>
          </p:cNvPr>
          <p:cNvGrpSpPr/>
          <p:nvPr/>
        </p:nvGrpSpPr>
        <p:grpSpPr>
          <a:xfrm>
            <a:off x="-87669" y="1363663"/>
            <a:ext cx="11961771" cy="3231084"/>
            <a:chOff x="-87669" y="1363663"/>
            <a:chExt cx="11961771" cy="3231084"/>
          </a:xfrm>
        </p:grpSpPr>
        <p:grpSp>
          <p:nvGrpSpPr>
            <p:cNvPr id="60" name="קבוצה 59">
              <a:extLst>
                <a:ext uri="{FF2B5EF4-FFF2-40B4-BE49-F238E27FC236}">
                  <a16:creationId xmlns:a16="http://schemas.microsoft.com/office/drawing/2014/main" id="{60629E07-EDBC-4532-AD25-E0ED8E1D4F7B}"/>
                </a:ext>
              </a:extLst>
            </p:cNvPr>
            <p:cNvGrpSpPr/>
            <p:nvPr/>
          </p:nvGrpSpPr>
          <p:grpSpPr>
            <a:xfrm>
              <a:off x="-87669" y="1363663"/>
              <a:ext cx="11961771" cy="3231084"/>
              <a:chOff x="-264740" y="1918874"/>
              <a:chExt cx="11961771" cy="3231084"/>
            </a:xfrm>
          </p:grpSpPr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50DCFAF-3CF5-45BE-8E4A-DFEF2A065D7C}"/>
                  </a:ext>
                </a:extLst>
              </p:cNvPr>
              <p:cNvGrpSpPr/>
              <p:nvPr/>
            </p:nvGrpSpPr>
            <p:grpSpPr>
              <a:xfrm>
                <a:off x="-264740" y="1918874"/>
                <a:ext cx="10790982" cy="3167106"/>
                <a:chOff x="-1541281" y="2584404"/>
                <a:chExt cx="10790982" cy="3167106"/>
              </a:xfrm>
            </p:grpSpPr>
            <p:sp>
              <p:nvSpPr>
                <p:cNvPr id="8" name="Text Box 19">
                  <a:extLst>
                    <a:ext uri="{FF2B5EF4-FFF2-40B4-BE49-F238E27FC236}">
                      <a16:creationId xmlns:a16="http://schemas.microsoft.com/office/drawing/2014/main" id="{10F1C0A7-38BF-44E8-B541-5AB169E165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71711" y="2751799"/>
                  <a:ext cx="539750" cy="400110"/>
                </a:xfrm>
                <a:prstGeom prst="rect">
                  <a:avLst/>
                </a:prstGeom>
                <a:noFill/>
                <a:ln w="9525">
                  <a:solidFill>
                    <a:srgbClr val="800080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he-IL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Times New Roman" pitchFamily="18" charset="0"/>
                    </a:rPr>
                    <a:t>1+                                                                                                                                </a:t>
                  </a:r>
                  <a:endPara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9" name="Text Box 21">
                  <a:extLst>
                    <a:ext uri="{FF2B5EF4-FFF2-40B4-BE49-F238E27FC236}">
                      <a16:creationId xmlns:a16="http://schemas.microsoft.com/office/drawing/2014/main" id="{3F0D9400-C9D5-419C-A766-6AD9579DAB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95963" y="2636838"/>
                  <a:ext cx="581025" cy="400110"/>
                </a:xfrm>
                <a:prstGeom prst="rect">
                  <a:avLst/>
                </a:prstGeom>
                <a:noFill/>
                <a:ln w="9525">
                  <a:solidFill>
                    <a:srgbClr val="800080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he-IL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Times New Roman" pitchFamily="18" charset="0"/>
                    </a:rPr>
                    <a:t>1-</a:t>
                  </a:r>
                  <a:endPara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12" name="Text Box 22">
                  <a:extLst>
                    <a:ext uri="{FF2B5EF4-FFF2-40B4-BE49-F238E27FC236}">
                      <a16:creationId xmlns:a16="http://schemas.microsoft.com/office/drawing/2014/main" id="{ED741719-1C77-4073-A3F1-62AF0C26E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541281" y="3778194"/>
                  <a:ext cx="174942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pH </a:t>
                  </a:r>
                  <a:r>
                    <a:rPr lang="he-IL" alt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 נמוך</a:t>
                  </a:r>
                </a:p>
              </p:txBody>
            </p:sp>
            <p:grpSp>
              <p:nvGrpSpPr>
                <p:cNvPr id="14" name="Group 33">
                  <a:extLst>
                    <a:ext uri="{FF2B5EF4-FFF2-40B4-BE49-F238E27FC236}">
                      <a16:creationId xmlns:a16="http://schemas.microsoft.com/office/drawing/2014/main" id="{850ED568-AD67-4F9B-AF13-ABD6F5A56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506538" y="4564067"/>
                  <a:ext cx="2622551" cy="1139826"/>
                  <a:chOff x="-790" y="2875"/>
                  <a:chExt cx="1652" cy="718"/>
                </a:xfrm>
              </p:grpSpPr>
              <p:sp>
                <p:nvSpPr>
                  <p:cNvPr id="41" name="Text Box 12">
                    <a:extLst>
                      <a:ext uri="{FF2B5EF4-FFF2-40B4-BE49-F238E27FC236}">
                        <a16:creationId xmlns:a16="http://schemas.microsoft.com/office/drawing/2014/main" id="{0D671BC5-99C8-4EDB-B435-2CE218BA45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790" y="2875"/>
                    <a:ext cx="165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N-CH-COOH</a:t>
                    </a:r>
                  </a:p>
                </p:txBody>
              </p:sp>
              <p:grpSp>
                <p:nvGrpSpPr>
                  <p:cNvPr id="42" name="Group 26">
                    <a:extLst>
                      <a:ext uri="{FF2B5EF4-FFF2-40B4-BE49-F238E27FC236}">
                        <a16:creationId xmlns:a16="http://schemas.microsoft.com/office/drawing/2014/main" id="{880E8B32-8695-4B2D-AE13-8DAB547F9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135" y="3070"/>
                    <a:ext cx="644" cy="523"/>
                    <a:chOff x="-135" y="3070"/>
                    <a:chExt cx="644" cy="523"/>
                  </a:xfrm>
                </p:grpSpPr>
                <p:sp>
                  <p:nvSpPr>
                    <p:cNvPr id="43" name="Text Box 13">
                      <a:extLst>
                        <a:ext uri="{FF2B5EF4-FFF2-40B4-BE49-F238E27FC236}">
                          <a16:creationId xmlns:a16="http://schemas.microsoft.com/office/drawing/2014/main" id="{C18455AE-3F21-4A81-83D4-3278D4A7E7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35" y="3080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4" name="Line 14">
                      <a:extLst>
                        <a:ext uri="{FF2B5EF4-FFF2-40B4-BE49-F238E27FC236}">
                          <a16:creationId xmlns:a16="http://schemas.microsoft.com/office/drawing/2014/main" id="{9CBC17F9-E407-4877-BF28-18DC0A871E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" y="3070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5" name="Line 24">
                      <a:extLst>
                        <a:ext uri="{FF2B5EF4-FFF2-40B4-BE49-F238E27FC236}">
                          <a16:creationId xmlns:a16="http://schemas.microsoft.com/office/drawing/2014/main" id="{CFEE2D56-60E6-45B1-BE7F-806B07FF8C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" y="3270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6" name="Text Box 25">
                      <a:extLst>
                        <a:ext uri="{FF2B5EF4-FFF2-40B4-BE49-F238E27FC236}">
                          <a16:creationId xmlns:a16="http://schemas.microsoft.com/office/drawing/2014/main" id="{FFCE682A-DBEC-43B5-8DB5-99D8C022EDF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26" y="3343"/>
                      <a:ext cx="635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en-US" sz="2000" b="1" baseline="-2500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5" name="Group 32">
                  <a:extLst>
                    <a:ext uri="{FF2B5EF4-FFF2-40B4-BE49-F238E27FC236}">
                      <a16:creationId xmlns:a16="http://schemas.microsoft.com/office/drawing/2014/main" id="{941EFA15-35D5-419B-BB84-7C381EE6B1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81187" y="4560888"/>
                  <a:ext cx="2117725" cy="1163637"/>
                  <a:chOff x="1956" y="2873"/>
                  <a:chExt cx="1334" cy="733"/>
                </a:xfrm>
              </p:grpSpPr>
              <p:sp>
                <p:nvSpPr>
                  <p:cNvPr id="34" name="Text Box 8">
                    <a:extLst>
                      <a:ext uri="{FF2B5EF4-FFF2-40B4-BE49-F238E27FC236}">
                        <a16:creationId xmlns:a16="http://schemas.microsoft.com/office/drawing/2014/main" id="{2523E141-AB5F-40ED-9264-57902C4073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6" y="2873"/>
                    <a:ext cx="133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</a:t>
                    </a:r>
                    <a:r>
                      <a:rPr lang="en-US" altLang="en-US" sz="2000" b="1" baseline="30000" dirty="0">
                        <a:latin typeface="+mn-lt"/>
                      </a:rPr>
                      <a:t>-</a:t>
                    </a:r>
                  </a:p>
                </p:txBody>
              </p:sp>
              <p:grpSp>
                <p:nvGrpSpPr>
                  <p:cNvPr id="36" name="Group 27">
                    <a:extLst>
                      <a:ext uri="{FF2B5EF4-FFF2-40B4-BE49-F238E27FC236}">
                        <a16:creationId xmlns:a16="http://schemas.microsoft.com/office/drawing/2014/main" id="{9BEDB289-E1E7-41B9-83BD-CC14E96B5D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84" y="3070"/>
                    <a:ext cx="651" cy="536"/>
                    <a:chOff x="124" y="3083"/>
                    <a:chExt cx="651" cy="536"/>
                  </a:xfrm>
                </p:grpSpPr>
                <p:sp>
                  <p:nvSpPr>
                    <p:cNvPr id="37" name="Text Box 28">
                      <a:extLst>
                        <a:ext uri="{FF2B5EF4-FFF2-40B4-BE49-F238E27FC236}">
                          <a16:creationId xmlns:a16="http://schemas.microsoft.com/office/drawing/2014/main" id="{C778F0D3-0ED1-4588-8423-DC90D80AE96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" y="3099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8" name="Line 29">
                      <a:extLst>
                        <a:ext uri="{FF2B5EF4-FFF2-40B4-BE49-F238E27FC236}">
                          <a16:creationId xmlns:a16="http://schemas.microsoft.com/office/drawing/2014/main" id="{E4B2C314-5F92-4D0C-B7AD-BF96D5A6BF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48" y="3083"/>
                      <a:ext cx="0" cy="5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39" name="Line 30">
                      <a:extLst>
                        <a:ext uri="{FF2B5EF4-FFF2-40B4-BE49-F238E27FC236}">
                          <a16:creationId xmlns:a16="http://schemas.microsoft.com/office/drawing/2014/main" id="{2CEDAD96-06E0-4846-9416-06F402DAB9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8" y="3301"/>
                      <a:ext cx="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0" name="Text Box 31">
                      <a:extLst>
                        <a:ext uri="{FF2B5EF4-FFF2-40B4-BE49-F238E27FC236}">
                          <a16:creationId xmlns:a16="http://schemas.microsoft.com/office/drawing/2014/main" id="{332FD94E-5E56-453E-A03B-39DF23223F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0" y="3369"/>
                      <a:ext cx="635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en-US" sz="2000" b="1" baseline="-2500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6" name="Group 34">
                  <a:extLst>
                    <a:ext uri="{FF2B5EF4-FFF2-40B4-BE49-F238E27FC236}">
                      <a16:creationId xmlns:a16="http://schemas.microsoft.com/office/drawing/2014/main" id="{2F60B071-765D-4F15-B5DC-34442E3718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62500" y="4652961"/>
                  <a:ext cx="2138362" cy="1098549"/>
                  <a:chOff x="2274" y="2931"/>
                  <a:chExt cx="1347" cy="692"/>
                </a:xfrm>
              </p:grpSpPr>
              <p:sp>
                <p:nvSpPr>
                  <p:cNvPr id="27" name="Text Box 35">
                    <a:extLst>
                      <a:ext uri="{FF2B5EF4-FFF2-40B4-BE49-F238E27FC236}">
                        <a16:creationId xmlns:a16="http://schemas.microsoft.com/office/drawing/2014/main" id="{68A5445A-BD31-45A0-BA18-C2561F8A90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4" y="2931"/>
                    <a:ext cx="134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</a:t>
                    </a:r>
                    <a:r>
                      <a:rPr lang="en-US" altLang="en-US" sz="2000" b="1" baseline="30000" dirty="0">
                        <a:latin typeface="+mn-lt"/>
                      </a:rPr>
                      <a:t>-</a:t>
                    </a:r>
                  </a:p>
                </p:txBody>
              </p:sp>
              <p:sp>
                <p:nvSpPr>
                  <p:cNvPr id="28" name="Line 36">
                    <a:extLst>
                      <a:ext uri="{FF2B5EF4-FFF2-40B4-BE49-F238E27FC236}">
                        <a16:creationId xmlns:a16="http://schemas.microsoft.com/office/drawing/2014/main" id="{5F5D9F02-C4C7-4506-B1E0-8ADA6441B4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6" y="3158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b="1"/>
                  </a:p>
                </p:txBody>
              </p:sp>
              <p:grpSp>
                <p:nvGrpSpPr>
                  <p:cNvPr id="29" name="Group 37">
                    <a:extLst>
                      <a:ext uri="{FF2B5EF4-FFF2-40B4-BE49-F238E27FC236}">
                        <a16:creationId xmlns:a16="http://schemas.microsoft.com/office/drawing/2014/main" id="{9F3C41E7-4DED-47BC-9D86-C94757C44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91" y="3145"/>
                    <a:ext cx="707" cy="478"/>
                    <a:chOff x="431" y="3158"/>
                    <a:chExt cx="707" cy="478"/>
                  </a:xfrm>
                </p:grpSpPr>
                <p:sp>
                  <p:nvSpPr>
                    <p:cNvPr id="30" name="Text Box 38">
                      <a:extLst>
                        <a:ext uri="{FF2B5EF4-FFF2-40B4-BE49-F238E27FC236}">
                          <a16:creationId xmlns:a16="http://schemas.microsoft.com/office/drawing/2014/main" id="{ADC46A31-A66A-4652-AEDB-3B787030B0B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1" y="3158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1" name="Line 39">
                      <a:extLst>
                        <a:ext uri="{FF2B5EF4-FFF2-40B4-BE49-F238E27FC236}">
                          <a16:creationId xmlns:a16="http://schemas.microsoft.com/office/drawing/2014/main" id="{50ACAC13-B2C2-4681-B7CC-A146D1CC78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3" y="3158"/>
                      <a:ext cx="3" cy="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32" name="Line 40">
                      <a:extLst>
                        <a:ext uri="{FF2B5EF4-FFF2-40B4-BE49-F238E27FC236}">
                          <a16:creationId xmlns:a16="http://schemas.microsoft.com/office/drawing/2014/main" id="{1AA1EBA1-B230-478A-A83C-82493F0946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7" y="3339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33" name="Text Box 41">
                      <a:extLst>
                        <a:ext uri="{FF2B5EF4-FFF2-40B4-BE49-F238E27FC236}">
                          <a16:creationId xmlns:a16="http://schemas.microsoft.com/office/drawing/2014/main" id="{9809D23B-8E3C-4ACC-83D9-DE83C264109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3" y="3371"/>
                      <a:ext cx="635" cy="2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</a:t>
                      </a:r>
                      <a:r>
                        <a:rPr lang="en-US" altLang="en-US" b="1" i="1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p:txBody>
                </p:sp>
              </p:grpSp>
            </p:grpSp>
            <p:sp>
              <p:nvSpPr>
                <p:cNvPr id="17" name="AutoShape 51">
                  <a:extLst>
                    <a:ext uri="{FF2B5EF4-FFF2-40B4-BE49-F238E27FC236}">
                      <a16:creationId xmlns:a16="http://schemas.microsoft.com/office/drawing/2014/main" id="{F2C27279-A5FD-4384-9F6F-051B5EBC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730" y="3422125"/>
                  <a:ext cx="1008063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pKa</a:t>
                  </a:r>
                  <a:r>
                    <a:rPr lang="en-US" altLang="en-US" sz="1800" b="1" baseline="-25000">
                      <a:latin typeface="+mn-lt"/>
                    </a:rPr>
                    <a:t>1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1.88</a:t>
                  </a:r>
                </a:p>
              </p:txBody>
            </p:sp>
            <p:sp>
              <p:nvSpPr>
                <p:cNvPr id="18" name="AutoShape 53">
                  <a:extLst>
                    <a:ext uri="{FF2B5EF4-FFF2-40B4-BE49-F238E27FC236}">
                      <a16:creationId xmlns:a16="http://schemas.microsoft.com/office/drawing/2014/main" id="{C511C9E4-BBD8-46F1-A825-BEF32AECD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713" y="3353441"/>
                  <a:ext cx="1008062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pKa</a:t>
                  </a:r>
                  <a:r>
                    <a:rPr lang="en-US" altLang="en-US" sz="1800" b="1" baseline="-25000">
                      <a:latin typeface="+mn-lt"/>
                    </a:rPr>
                    <a:t>R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3.65</a:t>
                  </a:r>
                </a:p>
              </p:txBody>
            </p:sp>
            <p:sp>
              <p:nvSpPr>
                <p:cNvPr id="19" name="AutoShape 54">
                  <a:extLst>
                    <a:ext uri="{FF2B5EF4-FFF2-40B4-BE49-F238E27FC236}">
                      <a16:creationId xmlns:a16="http://schemas.microsoft.com/office/drawing/2014/main" id="{ED88DCB1-49CE-4CE5-AF1F-536F843E7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5421" y="3359970"/>
                  <a:ext cx="1008063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pKa</a:t>
                  </a:r>
                  <a:r>
                    <a:rPr lang="en-US" altLang="en-US" sz="1800" b="1" baseline="-25000" dirty="0">
                      <a:latin typeface="+mn-lt"/>
                    </a:rPr>
                    <a:t>2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9.6</a:t>
                  </a:r>
                </a:p>
              </p:txBody>
            </p:sp>
            <p:sp>
              <p:nvSpPr>
                <p:cNvPr id="20" name="Text Box 55">
                  <a:extLst>
                    <a:ext uri="{FF2B5EF4-FFF2-40B4-BE49-F238E27FC236}">
                      <a16:creationId xmlns:a16="http://schemas.microsoft.com/office/drawing/2014/main" id="{1E9AD6B2-8007-4ED3-A61C-B788FBD03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91551" y="2584404"/>
                  <a:ext cx="658150" cy="400110"/>
                </a:xfrm>
                <a:prstGeom prst="rect">
                  <a:avLst/>
                </a:prstGeom>
                <a:noFill/>
                <a:ln w="9525">
                  <a:solidFill>
                    <a:srgbClr val="800080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he-IL" sz="2000" b="1" dirty="0">
                      <a:cs typeface="Times New Roman" pitchFamily="18" charset="0"/>
                    </a:rPr>
                    <a:t>2-</a:t>
                  </a:r>
                  <a:endParaRPr lang="en-US" sz="2000" b="1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09B37448-8C02-4CD3-9DAD-C803FEBC5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846" y="3514194"/>
                <a:ext cx="11521185" cy="27231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b="1"/>
              </a:p>
            </p:txBody>
          </p:sp>
          <p:sp>
            <p:nvSpPr>
              <p:cNvPr id="49" name="Text Box 22">
                <a:extLst>
                  <a:ext uri="{FF2B5EF4-FFF2-40B4-BE49-F238E27FC236}">
                    <a16:creationId xmlns:a16="http://schemas.microsoft.com/office/drawing/2014/main" id="{951B0868-1BE7-4177-90E3-781B46E54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6711" y="3127699"/>
                <a:ext cx="174942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00B050"/>
                    </a:solidFill>
                    <a:latin typeface="+mn-lt"/>
                    <a:cs typeface="+mn-cs"/>
                  </a:rPr>
                  <a:t>pH </a:t>
                </a:r>
                <a:r>
                  <a:rPr lang="he-IL" altLang="en-US" sz="2000" b="1" dirty="0">
                    <a:solidFill>
                      <a:srgbClr val="00B050"/>
                    </a:solidFill>
                    <a:latin typeface="+mn-lt"/>
                    <a:cs typeface="+mn-cs"/>
                  </a:rPr>
                  <a:t> גבוה</a:t>
                </a:r>
              </a:p>
            </p:txBody>
          </p:sp>
          <p:sp>
            <p:nvSpPr>
              <p:cNvPr id="50" name="Text Box 22">
                <a:extLst>
                  <a:ext uri="{FF2B5EF4-FFF2-40B4-BE49-F238E27FC236}">
                    <a16:creationId xmlns:a16="http://schemas.microsoft.com/office/drawing/2014/main" id="{BA67C35F-B733-4A21-836C-C539DC1E5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0217" y="3619738"/>
                <a:ext cx="65157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</a:rPr>
                  <a:t>pH</a:t>
                </a:r>
                <a:endParaRPr lang="he-IL" altLang="en-US" sz="20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35">
                <a:extLst>
                  <a:ext uri="{FF2B5EF4-FFF2-40B4-BE49-F238E27FC236}">
                    <a16:creationId xmlns:a16="http://schemas.microsoft.com/office/drawing/2014/main" id="{F16B88FE-F84B-4BB0-BD0E-00CADC196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34244" y="3981764"/>
                <a:ext cx="21383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en-US" sz="2000" b="1" baseline="30000" dirty="0">
                    <a:latin typeface="+mn-lt"/>
                  </a:rPr>
                  <a:t>+</a:t>
                </a:r>
                <a:r>
                  <a:rPr lang="en-US" altLang="en-US" sz="2000" b="1" dirty="0">
                    <a:latin typeface="+mn-lt"/>
                  </a:rPr>
                  <a:t>H</a:t>
                </a:r>
                <a:r>
                  <a:rPr lang="en-US" altLang="en-US" sz="2000" b="1" baseline="-25000" dirty="0">
                    <a:latin typeface="+mn-lt"/>
                  </a:rPr>
                  <a:t>3</a:t>
                </a:r>
                <a:r>
                  <a:rPr lang="en-US" altLang="en-US" sz="2000" b="1" dirty="0">
                    <a:latin typeface="+mn-lt"/>
                  </a:rPr>
                  <a:t>N-CH-COO</a:t>
                </a:r>
                <a:r>
                  <a:rPr lang="en-US" altLang="en-US" sz="2000" b="1" baseline="30000" dirty="0">
                    <a:latin typeface="+mn-lt"/>
                  </a:rPr>
                  <a:t>-</a:t>
                </a:r>
              </a:p>
            </p:txBody>
          </p:sp>
          <p:sp>
            <p:nvSpPr>
              <p:cNvPr id="53" name="Text Box 41">
                <a:extLst>
                  <a:ext uri="{FF2B5EF4-FFF2-40B4-BE49-F238E27FC236}">
                    <a16:creationId xmlns:a16="http://schemas.microsoft.com/office/drawing/2014/main" id="{67A1CE78-8F80-4E2E-A39A-2230A9A92D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8560" y="4729271"/>
                <a:ext cx="1008062" cy="420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  <a:cs typeface="Times New Roman" panose="02020603050405020304" pitchFamily="18" charset="0"/>
                  </a:rPr>
                  <a:t>COO</a:t>
                </a:r>
                <a:r>
                  <a:rPr lang="en-US" altLang="en-US" b="1" i="1" baseline="30000" dirty="0">
                    <a:latin typeface="+mn-lt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55" name="Text Box 38">
                <a:extLst>
                  <a:ext uri="{FF2B5EF4-FFF2-40B4-BE49-F238E27FC236}">
                    <a16:creationId xmlns:a16="http://schemas.microsoft.com/office/drawing/2014/main" id="{70620F94-D901-4494-8463-E2512556C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8560" y="4344372"/>
                <a:ext cx="808037" cy="396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  <a:cs typeface="Times New Roman" panose="02020603050405020304" pitchFamily="18" charset="0"/>
                  </a:rPr>
                  <a:t>CH</a:t>
                </a:r>
                <a:r>
                  <a:rPr lang="en-US" altLang="en-US" sz="2000" b="1" baseline="-25000" dirty="0">
                    <a:latin typeface="+mn-lt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3" name="מחבר ישר 2">
                <a:extLst>
                  <a:ext uri="{FF2B5EF4-FFF2-40B4-BE49-F238E27FC236}">
                    <a16:creationId xmlns:a16="http://schemas.microsoft.com/office/drawing/2014/main" id="{BA2D2BF0-DEFA-4A45-91A3-EC1907F5C5A2}"/>
                  </a:ext>
                </a:extLst>
              </p:cNvPr>
              <p:cNvCxnSpPr>
                <a:stCxn id="55" idx="0"/>
                <a:endCxn id="55" idx="0"/>
              </p:cNvCxnSpPr>
              <p:nvPr/>
            </p:nvCxnSpPr>
            <p:spPr>
              <a:xfrm>
                <a:off x="10212579" y="4344372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מחבר ישר 5">
                <a:extLst>
                  <a:ext uri="{FF2B5EF4-FFF2-40B4-BE49-F238E27FC236}">
                    <a16:creationId xmlns:a16="http://schemas.microsoft.com/office/drawing/2014/main" id="{B19C5D29-BCFA-42A6-AD72-60AEEA309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7328" y="4191596"/>
                <a:ext cx="0" cy="2063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מחבר ישר 55">
                <a:extLst>
                  <a:ext uri="{FF2B5EF4-FFF2-40B4-BE49-F238E27FC236}">
                    <a16:creationId xmlns:a16="http://schemas.microsoft.com/office/drawing/2014/main" id="{A3C511AF-F142-4591-9F7A-EFC196C4C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3422" y="4553366"/>
                <a:ext cx="0" cy="2397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 Box 21">
              <a:extLst>
                <a:ext uri="{FF2B5EF4-FFF2-40B4-BE49-F238E27FC236}">
                  <a16:creationId xmlns:a16="http://schemas.microsoft.com/office/drawing/2014/main" id="{7B4E7710-9D27-44D1-8100-1E28A6E26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850" y="1507980"/>
              <a:ext cx="581025" cy="400110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he-IL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0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360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מציין מיקום טקסט 13">
            <a:extLst>
              <a:ext uri="{FF2B5EF4-FFF2-40B4-BE49-F238E27FC236}">
                <a16:creationId xmlns:a16="http://schemas.microsoft.com/office/drawing/2014/main" id="{983FB4E6-845C-427D-B419-776085F7D485}"/>
              </a:ext>
            </a:extLst>
          </p:cNvPr>
          <p:cNvSpPr txBox="1">
            <a:spLocks/>
          </p:cNvSpPr>
          <p:nvPr/>
        </p:nvSpPr>
        <p:spPr>
          <a:xfrm>
            <a:off x="243357" y="347270"/>
            <a:ext cx="11161453" cy="457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en-US" sz="2800" b="1" dirty="0">
                <a:solidFill>
                  <a:srgbClr val="12B4BC"/>
                </a:solidFill>
              </a:rPr>
              <a:t>קביעת מטען חשמלי של חומצות אמיניות בעלת קבוצת צד טעונה.</a:t>
            </a:r>
            <a:endParaRPr lang="he-IL" sz="2400" b="1" dirty="0">
              <a:solidFill>
                <a:srgbClr val="12B4BC"/>
              </a:solidFill>
            </a:endParaRP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C8A51922-47B8-4CCB-B277-36B830CC28EE}"/>
              </a:ext>
            </a:extLst>
          </p:cNvPr>
          <p:cNvGrpSpPr/>
          <p:nvPr/>
        </p:nvGrpSpPr>
        <p:grpSpPr>
          <a:xfrm>
            <a:off x="-229917" y="1550810"/>
            <a:ext cx="11961953" cy="3289381"/>
            <a:chOff x="-229917" y="1550810"/>
            <a:chExt cx="11961953" cy="3289381"/>
          </a:xfrm>
        </p:grpSpPr>
        <p:grpSp>
          <p:nvGrpSpPr>
            <p:cNvPr id="60" name="קבוצה 59">
              <a:extLst>
                <a:ext uri="{FF2B5EF4-FFF2-40B4-BE49-F238E27FC236}">
                  <a16:creationId xmlns:a16="http://schemas.microsoft.com/office/drawing/2014/main" id="{60629E07-EDBC-4532-AD25-E0ED8E1D4F7B}"/>
                </a:ext>
              </a:extLst>
            </p:cNvPr>
            <p:cNvGrpSpPr/>
            <p:nvPr/>
          </p:nvGrpSpPr>
          <p:grpSpPr>
            <a:xfrm>
              <a:off x="-229917" y="1550810"/>
              <a:ext cx="11961953" cy="3289381"/>
              <a:chOff x="-264922" y="1917245"/>
              <a:chExt cx="11961953" cy="3289381"/>
            </a:xfrm>
          </p:grpSpPr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50DCFAF-3CF5-45BE-8E4A-DFEF2A065D7C}"/>
                  </a:ext>
                </a:extLst>
              </p:cNvPr>
              <p:cNvGrpSpPr/>
              <p:nvPr/>
            </p:nvGrpSpPr>
            <p:grpSpPr>
              <a:xfrm>
                <a:off x="-264922" y="1917245"/>
                <a:ext cx="11155605" cy="3289381"/>
                <a:chOff x="-1541463" y="2582775"/>
                <a:chExt cx="11155605" cy="3289381"/>
              </a:xfrm>
            </p:grpSpPr>
            <p:sp>
              <p:nvSpPr>
                <p:cNvPr id="8" name="Text Box 19">
                  <a:extLst>
                    <a:ext uri="{FF2B5EF4-FFF2-40B4-BE49-F238E27FC236}">
                      <a16:creationId xmlns:a16="http://schemas.microsoft.com/office/drawing/2014/main" id="{10F1C0A7-38BF-44E8-B541-5AB169E165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503237" y="2597105"/>
                  <a:ext cx="539750" cy="400110"/>
                </a:xfrm>
                <a:prstGeom prst="rect">
                  <a:avLst/>
                </a:prstGeom>
                <a:noFill/>
                <a:ln w="9525">
                  <a:solidFill>
                    <a:srgbClr val="800080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he-IL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Times New Roman" pitchFamily="18" charset="0"/>
                    </a:rPr>
                    <a:t>1+                                                                                                                                </a:t>
                  </a:r>
                  <a:endPara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9" name="Text Box 21">
                  <a:extLst>
                    <a:ext uri="{FF2B5EF4-FFF2-40B4-BE49-F238E27FC236}">
                      <a16:creationId xmlns:a16="http://schemas.microsoft.com/office/drawing/2014/main" id="{3F0D9400-C9D5-419C-A766-6AD9579DAB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95963" y="2636838"/>
                  <a:ext cx="581025" cy="400110"/>
                </a:xfrm>
                <a:prstGeom prst="rect">
                  <a:avLst/>
                </a:prstGeom>
                <a:noFill/>
                <a:ln w="9525">
                  <a:solidFill>
                    <a:srgbClr val="800080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he-IL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Times New Roman" pitchFamily="18" charset="0"/>
                    </a:rPr>
                    <a:t>1-</a:t>
                  </a:r>
                  <a:endPara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12" name="Text Box 22">
                  <a:extLst>
                    <a:ext uri="{FF2B5EF4-FFF2-40B4-BE49-F238E27FC236}">
                      <a16:creationId xmlns:a16="http://schemas.microsoft.com/office/drawing/2014/main" id="{ED741719-1C77-4073-A3F1-62AF0C26E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541281" y="3778194"/>
                  <a:ext cx="174942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pH </a:t>
                  </a:r>
                  <a:r>
                    <a:rPr lang="he-IL" alt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 נמוך</a:t>
                  </a:r>
                </a:p>
              </p:txBody>
            </p:sp>
            <p:grpSp>
              <p:nvGrpSpPr>
                <p:cNvPr id="14" name="Group 33">
                  <a:extLst>
                    <a:ext uri="{FF2B5EF4-FFF2-40B4-BE49-F238E27FC236}">
                      <a16:creationId xmlns:a16="http://schemas.microsoft.com/office/drawing/2014/main" id="{850ED568-AD67-4F9B-AF13-ABD6F5A56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541463" y="4570415"/>
                  <a:ext cx="2701926" cy="1262063"/>
                  <a:chOff x="-812" y="2879"/>
                  <a:chExt cx="1702" cy="795"/>
                </a:xfrm>
              </p:grpSpPr>
              <p:sp>
                <p:nvSpPr>
                  <p:cNvPr id="41" name="Text Box 12">
                    <a:extLst>
                      <a:ext uri="{FF2B5EF4-FFF2-40B4-BE49-F238E27FC236}">
                        <a16:creationId xmlns:a16="http://schemas.microsoft.com/office/drawing/2014/main" id="{0D671BC5-99C8-4EDB-B435-2CE218BA45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812" y="2879"/>
                    <a:ext cx="170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N-CH-COOH</a:t>
                    </a:r>
                  </a:p>
                </p:txBody>
              </p:sp>
              <p:grpSp>
                <p:nvGrpSpPr>
                  <p:cNvPr id="42" name="Group 26">
                    <a:extLst>
                      <a:ext uri="{FF2B5EF4-FFF2-40B4-BE49-F238E27FC236}">
                        <a16:creationId xmlns:a16="http://schemas.microsoft.com/office/drawing/2014/main" id="{880E8B32-8695-4B2D-AE13-8DAB547F9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100" y="3079"/>
                    <a:ext cx="708" cy="595"/>
                    <a:chOff x="-100" y="3079"/>
                    <a:chExt cx="708" cy="595"/>
                  </a:xfrm>
                </p:grpSpPr>
                <p:sp>
                  <p:nvSpPr>
                    <p:cNvPr id="43" name="Text Box 13">
                      <a:extLst>
                        <a:ext uri="{FF2B5EF4-FFF2-40B4-BE49-F238E27FC236}">
                          <a16:creationId xmlns:a16="http://schemas.microsoft.com/office/drawing/2014/main" id="{C18455AE-3F21-4A81-83D4-3278D4A7E7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00" y="3137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4" name="Line 14">
                      <a:extLst>
                        <a:ext uri="{FF2B5EF4-FFF2-40B4-BE49-F238E27FC236}">
                          <a16:creationId xmlns:a16="http://schemas.microsoft.com/office/drawing/2014/main" id="{9CBC17F9-E407-4877-BF28-18DC0A871E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" y="3079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5" name="Line 24">
                      <a:extLst>
                        <a:ext uri="{FF2B5EF4-FFF2-40B4-BE49-F238E27FC236}">
                          <a16:creationId xmlns:a16="http://schemas.microsoft.com/office/drawing/2014/main" id="{CFEE2D56-60E6-45B1-BE7F-806B07FF8C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" y="3328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6" name="Text Box 25">
                      <a:extLst>
                        <a:ext uri="{FF2B5EF4-FFF2-40B4-BE49-F238E27FC236}">
                          <a16:creationId xmlns:a16="http://schemas.microsoft.com/office/drawing/2014/main" id="{FFCE682A-DBEC-43B5-8DB5-99D8C022EDF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7" y="3424"/>
                      <a:ext cx="635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en-US" sz="2000" b="1" baseline="-2500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5" name="Group 32">
                  <a:extLst>
                    <a:ext uri="{FF2B5EF4-FFF2-40B4-BE49-F238E27FC236}">
                      <a16:creationId xmlns:a16="http://schemas.microsoft.com/office/drawing/2014/main" id="{941EFA15-35D5-419B-BB84-7C381EE6B1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8650" y="4535483"/>
                  <a:ext cx="2117725" cy="1336673"/>
                  <a:chOff x="1967" y="2857"/>
                  <a:chExt cx="1334" cy="842"/>
                </a:xfrm>
              </p:grpSpPr>
              <p:sp>
                <p:nvSpPr>
                  <p:cNvPr id="34" name="Text Box 8">
                    <a:extLst>
                      <a:ext uri="{FF2B5EF4-FFF2-40B4-BE49-F238E27FC236}">
                        <a16:creationId xmlns:a16="http://schemas.microsoft.com/office/drawing/2014/main" id="{2523E141-AB5F-40ED-9264-57902C4073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7" y="2857"/>
                    <a:ext cx="133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</a:t>
                    </a:r>
                    <a:r>
                      <a:rPr lang="en-US" altLang="en-US" sz="2000" b="1" baseline="30000" dirty="0">
                        <a:latin typeface="+mn-lt"/>
                      </a:rPr>
                      <a:t>-</a:t>
                    </a:r>
                  </a:p>
                </p:txBody>
              </p:sp>
              <p:grpSp>
                <p:nvGrpSpPr>
                  <p:cNvPr id="36" name="Group 27">
                    <a:extLst>
                      <a:ext uri="{FF2B5EF4-FFF2-40B4-BE49-F238E27FC236}">
                        <a16:creationId xmlns:a16="http://schemas.microsoft.com/office/drawing/2014/main" id="{9BEDB289-E1E7-41B9-83BD-CC14E96B5D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0" y="3140"/>
                    <a:ext cx="688" cy="559"/>
                    <a:chOff x="110" y="3153"/>
                    <a:chExt cx="688" cy="559"/>
                  </a:xfrm>
                </p:grpSpPr>
                <p:sp>
                  <p:nvSpPr>
                    <p:cNvPr id="37" name="Text Box 28">
                      <a:extLst>
                        <a:ext uri="{FF2B5EF4-FFF2-40B4-BE49-F238E27FC236}">
                          <a16:creationId xmlns:a16="http://schemas.microsoft.com/office/drawing/2014/main" id="{C778F0D3-0ED1-4588-8423-DC90D80AE96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" y="3153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9" name="Line 30">
                      <a:extLst>
                        <a:ext uri="{FF2B5EF4-FFF2-40B4-BE49-F238E27FC236}">
                          <a16:creationId xmlns:a16="http://schemas.microsoft.com/office/drawing/2014/main" id="{2CEDAD96-06E0-4846-9416-06F402DAB9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1" y="3349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0" name="Text Box 31">
                      <a:extLst>
                        <a:ext uri="{FF2B5EF4-FFF2-40B4-BE49-F238E27FC236}">
                          <a16:creationId xmlns:a16="http://schemas.microsoft.com/office/drawing/2014/main" id="{332FD94E-5E56-453E-A03B-39DF23223F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" y="3462"/>
                      <a:ext cx="635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en-US" sz="2000" b="1" baseline="-2500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6" name="Group 34">
                  <a:extLst>
                    <a:ext uri="{FF2B5EF4-FFF2-40B4-BE49-F238E27FC236}">
                      <a16:creationId xmlns:a16="http://schemas.microsoft.com/office/drawing/2014/main" id="{2F60B071-765D-4F15-B5DC-34442E3718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62500" y="4589459"/>
                  <a:ext cx="2138362" cy="1179511"/>
                  <a:chOff x="2274" y="2891"/>
                  <a:chExt cx="1347" cy="743"/>
                </a:xfrm>
              </p:grpSpPr>
              <p:sp>
                <p:nvSpPr>
                  <p:cNvPr id="27" name="Text Box 35">
                    <a:extLst>
                      <a:ext uri="{FF2B5EF4-FFF2-40B4-BE49-F238E27FC236}">
                        <a16:creationId xmlns:a16="http://schemas.microsoft.com/office/drawing/2014/main" id="{68A5445A-BD31-45A0-BA18-C2561F8A90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4" y="2891"/>
                    <a:ext cx="134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</a:t>
                    </a:r>
                    <a:r>
                      <a:rPr lang="en-US" altLang="en-US" sz="2000" b="1" baseline="30000" dirty="0">
                        <a:latin typeface="+mn-lt"/>
                      </a:rPr>
                      <a:t>-</a:t>
                    </a:r>
                  </a:p>
                </p:txBody>
              </p:sp>
              <p:sp>
                <p:nvSpPr>
                  <p:cNvPr id="28" name="Line 36">
                    <a:extLst>
                      <a:ext uri="{FF2B5EF4-FFF2-40B4-BE49-F238E27FC236}">
                        <a16:creationId xmlns:a16="http://schemas.microsoft.com/office/drawing/2014/main" id="{5F5D9F02-C4C7-4506-B1E0-8ADA6441B4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6" y="3158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b="1"/>
                  </a:p>
                </p:txBody>
              </p:sp>
              <p:grpSp>
                <p:nvGrpSpPr>
                  <p:cNvPr id="29" name="Group 37">
                    <a:extLst>
                      <a:ext uri="{FF2B5EF4-FFF2-40B4-BE49-F238E27FC236}">
                        <a16:creationId xmlns:a16="http://schemas.microsoft.com/office/drawing/2014/main" id="{9F3C41E7-4DED-47BC-9D86-C94757C44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91" y="3145"/>
                    <a:ext cx="647" cy="489"/>
                    <a:chOff x="431" y="3158"/>
                    <a:chExt cx="647" cy="489"/>
                  </a:xfrm>
                </p:grpSpPr>
                <p:sp>
                  <p:nvSpPr>
                    <p:cNvPr id="30" name="Text Box 38">
                      <a:extLst>
                        <a:ext uri="{FF2B5EF4-FFF2-40B4-BE49-F238E27FC236}">
                          <a16:creationId xmlns:a16="http://schemas.microsoft.com/office/drawing/2014/main" id="{ADC46A31-A66A-4652-AEDB-3B787030B0B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1" y="3158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1" name="Line 39">
                      <a:extLst>
                        <a:ext uri="{FF2B5EF4-FFF2-40B4-BE49-F238E27FC236}">
                          <a16:creationId xmlns:a16="http://schemas.microsoft.com/office/drawing/2014/main" id="{50ACAC13-B2C2-4681-B7CC-A146D1CC78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3" y="3158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32" name="Line 40">
                      <a:extLst>
                        <a:ext uri="{FF2B5EF4-FFF2-40B4-BE49-F238E27FC236}">
                          <a16:creationId xmlns:a16="http://schemas.microsoft.com/office/drawing/2014/main" id="{1AA1EBA1-B230-478A-A83C-82493F0946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7" y="3339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33" name="Text Box 41">
                      <a:extLst>
                        <a:ext uri="{FF2B5EF4-FFF2-40B4-BE49-F238E27FC236}">
                          <a16:creationId xmlns:a16="http://schemas.microsoft.com/office/drawing/2014/main" id="{9809D23B-8E3C-4ACC-83D9-DE83C264109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3" y="3382"/>
                      <a:ext cx="635" cy="2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</a:t>
                      </a:r>
                      <a:r>
                        <a:rPr lang="en-US" altLang="en-US" b="1" i="1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p:txBody>
                </p:sp>
              </p:grpSp>
            </p:grpSp>
            <p:sp>
              <p:nvSpPr>
                <p:cNvPr id="17" name="AutoShape 51">
                  <a:extLst>
                    <a:ext uri="{FF2B5EF4-FFF2-40B4-BE49-F238E27FC236}">
                      <a16:creationId xmlns:a16="http://schemas.microsoft.com/office/drawing/2014/main" id="{F2C27279-A5FD-4384-9F6F-051B5EBC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1550" y="3471747"/>
                  <a:ext cx="1008063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pKa</a:t>
                  </a:r>
                  <a:r>
                    <a:rPr lang="en-US" altLang="en-US" sz="1800" b="1" baseline="-25000">
                      <a:latin typeface="+mn-lt"/>
                    </a:rPr>
                    <a:t>1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1.88</a:t>
                  </a:r>
                </a:p>
              </p:txBody>
            </p:sp>
            <p:sp>
              <p:nvSpPr>
                <p:cNvPr id="18" name="AutoShape 53">
                  <a:extLst>
                    <a:ext uri="{FF2B5EF4-FFF2-40B4-BE49-F238E27FC236}">
                      <a16:creationId xmlns:a16="http://schemas.microsoft.com/office/drawing/2014/main" id="{C511C9E4-BBD8-46F1-A825-BEF32AECD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713" y="3353441"/>
                  <a:ext cx="1008062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pKa</a:t>
                  </a:r>
                  <a:r>
                    <a:rPr lang="en-US" altLang="en-US" sz="1800" b="1" baseline="-25000">
                      <a:latin typeface="+mn-lt"/>
                    </a:rPr>
                    <a:t>R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3.65</a:t>
                  </a:r>
                </a:p>
              </p:txBody>
            </p:sp>
            <p:sp>
              <p:nvSpPr>
                <p:cNvPr id="19" name="AutoShape 54">
                  <a:extLst>
                    <a:ext uri="{FF2B5EF4-FFF2-40B4-BE49-F238E27FC236}">
                      <a16:creationId xmlns:a16="http://schemas.microsoft.com/office/drawing/2014/main" id="{ED88DCB1-49CE-4CE5-AF1F-536F843E7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5421" y="3359970"/>
                  <a:ext cx="1008063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pKa</a:t>
                  </a:r>
                  <a:r>
                    <a:rPr lang="en-US" altLang="en-US" sz="1800" b="1" baseline="-25000" dirty="0">
                      <a:latin typeface="+mn-lt"/>
                    </a:rPr>
                    <a:t>2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9.6</a:t>
                  </a:r>
                </a:p>
              </p:txBody>
            </p:sp>
            <p:sp>
              <p:nvSpPr>
                <p:cNvPr id="20" name="Text Box 55">
                  <a:extLst>
                    <a:ext uri="{FF2B5EF4-FFF2-40B4-BE49-F238E27FC236}">
                      <a16:creationId xmlns:a16="http://schemas.microsoft.com/office/drawing/2014/main" id="{1E9AD6B2-8007-4ED3-A61C-B788FBD03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07399" y="2582775"/>
                  <a:ext cx="606743" cy="400110"/>
                </a:xfrm>
                <a:prstGeom prst="rect">
                  <a:avLst/>
                </a:prstGeom>
                <a:noFill/>
                <a:ln w="9525">
                  <a:solidFill>
                    <a:srgbClr val="800080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he-IL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Times New Roman" pitchFamily="18" charset="0"/>
                    </a:rPr>
                    <a:t>2-</a:t>
                  </a:r>
                  <a:endPara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1" name="AutoShape 56">
                  <a:extLst>
                    <a:ext uri="{FF2B5EF4-FFF2-40B4-BE49-F238E27FC236}">
                      <a16:creationId xmlns:a16="http://schemas.microsoft.com/office/drawing/2014/main" id="{C52B185A-42D8-40D6-BC75-FF62D9FBBC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6512" y="3784198"/>
                  <a:ext cx="682626" cy="369332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 err="1">
                      <a:latin typeface="+mn-lt"/>
                    </a:rPr>
                    <a:t>pI</a:t>
                  </a:r>
                  <a:r>
                    <a:rPr lang="en-US" altLang="en-US" sz="1800" b="1" dirty="0">
                      <a:latin typeface="+mn-lt"/>
                    </a:rPr>
                    <a:t>=?</a:t>
                  </a:r>
                  <a:endParaRPr lang="en-US" altLang="en-US" sz="1800" b="1" baseline="-25000" dirty="0">
                    <a:latin typeface="+mn-lt"/>
                  </a:endParaRPr>
                </a:p>
              </p:txBody>
            </p:sp>
            <p:sp>
              <p:nvSpPr>
                <p:cNvPr id="22" name="AutoShape 62">
                  <a:extLst>
                    <a:ext uri="{FF2B5EF4-FFF2-40B4-BE49-F238E27FC236}">
                      <a16:creationId xmlns:a16="http://schemas.microsoft.com/office/drawing/2014/main" id="{4E3E8331-8D2D-4318-9281-2AE5F4281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6013" y="2663825"/>
                  <a:ext cx="720725" cy="477838"/>
                </a:xfrm>
                <a:prstGeom prst="wedgeRoundRectCallout">
                  <a:avLst>
                    <a:gd name="adj1" fmla="val -11454"/>
                    <a:gd name="adj2" fmla="val 70032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e-IL" altLang="en-US" sz="2000" b="1" dirty="0">
                      <a:latin typeface="+mn-lt"/>
                      <a:cs typeface="Times New Roman" panose="02020603050405020304" pitchFamily="18" charset="0"/>
                    </a:rPr>
                    <a:t>1/2+</a:t>
                  </a:r>
                  <a:endParaRPr lang="en-US" altLang="en-US" sz="2000" b="1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AutoShape 63">
                  <a:extLst>
                    <a:ext uri="{FF2B5EF4-FFF2-40B4-BE49-F238E27FC236}">
                      <a16:creationId xmlns:a16="http://schemas.microsoft.com/office/drawing/2014/main" id="{1EC774BD-9752-4ACF-8274-C6243251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5302" y="3110905"/>
                  <a:ext cx="720725" cy="476250"/>
                </a:xfrm>
                <a:prstGeom prst="wedgeRoundRectCallout">
                  <a:avLst>
                    <a:gd name="adj1" fmla="val -4407"/>
                    <a:gd name="adj2" fmla="val 74106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e-IL" altLang="en-US" sz="2000" b="1">
                      <a:latin typeface="+mn-lt"/>
                      <a:cs typeface="Times New Roman" panose="02020603050405020304" pitchFamily="18" charset="0"/>
                    </a:rPr>
                    <a:t>0</a:t>
                  </a:r>
                  <a:endParaRPr lang="en-US" altLang="en-US" sz="2000" b="1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utoShape 64">
                  <a:extLst>
                    <a:ext uri="{FF2B5EF4-FFF2-40B4-BE49-F238E27FC236}">
                      <a16:creationId xmlns:a16="http://schemas.microsoft.com/office/drawing/2014/main" id="{DFA27E40-4AF3-49FC-9B71-341DD15C5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7538" y="2601913"/>
                  <a:ext cx="720725" cy="457200"/>
                </a:xfrm>
                <a:prstGeom prst="wedgeRoundRectCallout">
                  <a:avLst>
                    <a:gd name="adj1" fmla="val -48458"/>
                    <a:gd name="adj2" fmla="val 64602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he-IL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1/2</a:t>
                  </a:r>
                  <a:r>
                    <a:rPr lang="he-IL" alt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AutoShape 65">
                  <a:extLst>
                    <a:ext uri="{FF2B5EF4-FFF2-40B4-BE49-F238E27FC236}">
                      <a16:creationId xmlns:a16="http://schemas.microsoft.com/office/drawing/2014/main" id="{8221909C-7EA9-47B1-90D6-5EB01DFA2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46900" y="2597104"/>
                  <a:ext cx="720725" cy="400095"/>
                </a:xfrm>
                <a:prstGeom prst="wedgeRoundRectCallout">
                  <a:avLst>
                    <a:gd name="adj1" fmla="val -4407"/>
                    <a:gd name="adj2" fmla="val 79542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e-IL" altLang="en-US" sz="2000" b="1">
                      <a:latin typeface="+mn-lt"/>
                      <a:cs typeface="David" panose="020E0502060401010101" pitchFamily="34" charset="-79"/>
                    </a:rPr>
                    <a:t>½1-</a:t>
                  </a:r>
                  <a:endParaRPr lang="en-US" altLang="en-US" sz="2000" b="1">
                    <a:latin typeface="+mn-lt"/>
                    <a:cs typeface="David" panose="020E0502060401010101" pitchFamily="34" charset="-79"/>
                  </a:endParaRPr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09B37448-8C02-4CD3-9DAD-C803FEBC5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846" y="3514194"/>
                <a:ext cx="11521185" cy="27231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b="1"/>
              </a:p>
            </p:txBody>
          </p:sp>
          <p:sp>
            <p:nvSpPr>
              <p:cNvPr id="49" name="Text Box 22">
                <a:extLst>
                  <a:ext uri="{FF2B5EF4-FFF2-40B4-BE49-F238E27FC236}">
                    <a16:creationId xmlns:a16="http://schemas.microsoft.com/office/drawing/2014/main" id="{951B0868-1BE7-4177-90E3-781B46E54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6711" y="3127699"/>
                <a:ext cx="174942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00B050"/>
                    </a:solidFill>
                    <a:latin typeface="+mn-lt"/>
                    <a:cs typeface="+mn-cs"/>
                  </a:rPr>
                  <a:t>pH </a:t>
                </a:r>
                <a:r>
                  <a:rPr lang="he-IL" altLang="en-US" sz="2000" b="1" dirty="0">
                    <a:solidFill>
                      <a:srgbClr val="00B050"/>
                    </a:solidFill>
                    <a:latin typeface="+mn-lt"/>
                    <a:cs typeface="+mn-cs"/>
                  </a:rPr>
                  <a:t> גבוה</a:t>
                </a:r>
              </a:p>
            </p:txBody>
          </p:sp>
          <p:sp>
            <p:nvSpPr>
              <p:cNvPr id="50" name="Text Box 22">
                <a:extLst>
                  <a:ext uri="{FF2B5EF4-FFF2-40B4-BE49-F238E27FC236}">
                    <a16:creationId xmlns:a16="http://schemas.microsoft.com/office/drawing/2014/main" id="{BA67C35F-B733-4A21-836C-C539DC1E5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0217" y="3619738"/>
                <a:ext cx="65157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</a:rPr>
                  <a:t>pH</a:t>
                </a:r>
                <a:endParaRPr lang="he-IL" altLang="en-US" sz="20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35">
                <a:extLst>
                  <a:ext uri="{FF2B5EF4-FFF2-40B4-BE49-F238E27FC236}">
                    <a16:creationId xmlns:a16="http://schemas.microsoft.com/office/drawing/2014/main" id="{F16B88FE-F84B-4BB0-BD0E-00CADC196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44166" y="3911596"/>
                <a:ext cx="21383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en-US" sz="2000" b="1" baseline="30000" dirty="0">
                    <a:latin typeface="+mn-lt"/>
                  </a:rPr>
                  <a:t>+</a:t>
                </a:r>
                <a:r>
                  <a:rPr lang="en-US" altLang="en-US" sz="2000" b="1" dirty="0">
                    <a:latin typeface="+mn-lt"/>
                  </a:rPr>
                  <a:t>H</a:t>
                </a:r>
                <a:r>
                  <a:rPr lang="en-US" altLang="en-US" sz="2000" b="1" baseline="-25000" dirty="0">
                    <a:latin typeface="+mn-lt"/>
                  </a:rPr>
                  <a:t>3</a:t>
                </a:r>
                <a:r>
                  <a:rPr lang="en-US" altLang="en-US" sz="2000" b="1" dirty="0">
                    <a:latin typeface="+mn-lt"/>
                  </a:rPr>
                  <a:t>N-CH-COO</a:t>
                </a:r>
                <a:r>
                  <a:rPr lang="en-US" altLang="en-US" sz="2000" b="1" baseline="30000" dirty="0">
                    <a:latin typeface="+mn-lt"/>
                  </a:rPr>
                  <a:t>-</a:t>
                </a:r>
              </a:p>
            </p:txBody>
          </p:sp>
          <p:sp>
            <p:nvSpPr>
              <p:cNvPr id="53" name="Text Box 41">
                <a:extLst>
                  <a:ext uri="{FF2B5EF4-FFF2-40B4-BE49-F238E27FC236}">
                    <a16:creationId xmlns:a16="http://schemas.microsoft.com/office/drawing/2014/main" id="{67A1CE78-8F80-4E2E-A39A-2230A9A92D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7186" y="4743685"/>
                <a:ext cx="1008062" cy="420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  <a:cs typeface="Times New Roman" panose="02020603050405020304" pitchFamily="18" charset="0"/>
                  </a:rPr>
                  <a:t>COO</a:t>
                </a:r>
                <a:r>
                  <a:rPr lang="en-US" altLang="en-US" b="1" i="1" baseline="30000" dirty="0">
                    <a:latin typeface="+mn-lt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55" name="Text Box 38">
                <a:extLst>
                  <a:ext uri="{FF2B5EF4-FFF2-40B4-BE49-F238E27FC236}">
                    <a16:creationId xmlns:a16="http://schemas.microsoft.com/office/drawing/2014/main" id="{70620F94-D901-4494-8463-E2512556C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7186" y="4327159"/>
                <a:ext cx="808037" cy="396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  <a:cs typeface="Times New Roman" panose="02020603050405020304" pitchFamily="18" charset="0"/>
                  </a:rPr>
                  <a:t>CH</a:t>
                </a:r>
                <a:r>
                  <a:rPr lang="en-US" altLang="en-US" sz="2000" b="1" baseline="-25000" dirty="0">
                    <a:latin typeface="+mn-lt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3" name="מחבר ישר 2">
                <a:extLst>
                  <a:ext uri="{FF2B5EF4-FFF2-40B4-BE49-F238E27FC236}">
                    <a16:creationId xmlns:a16="http://schemas.microsoft.com/office/drawing/2014/main" id="{BA2D2BF0-DEFA-4A45-91A3-EC1907F5C5A2}"/>
                  </a:ext>
                </a:extLst>
              </p:cNvPr>
              <p:cNvCxnSpPr>
                <a:stCxn id="55" idx="0"/>
                <a:endCxn id="55" idx="0"/>
              </p:cNvCxnSpPr>
              <p:nvPr/>
            </p:nvCxnSpPr>
            <p:spPr>
              <a:xfrm>
                <a:off x="10081205" y="4327159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מחבר ישר 5">
                <a:extLst>
                  <a:ext uri="{FF2B5EF4-FFF2-40B4-BE49-F238E27FC236}">
                    <a16:creationId xmlns:a16="http://schemas.microsoft.com/office/drawing/2014/main" id="{B19C5D29-BCFA-42A6-AD72-60AEEA309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3347" y="4236881"/>
                <a:ext cx="0" cy="2063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מחבר ישר 55">
                <a:extLst>
                  <a:ext uri="{FF2B5EF4-FFF2-40B4-BE49-F238E27FC236}">
                    <a16:creationId xmlns:a16="http://schemas.microsoft.com/office/drawing/2014/main" id="{A3C511AF-F142-4591-9F7A-EFC196C4C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7944" y="4623825"/>
                <a:ext cx="0" cy="2397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Line 30">
              <a:extLst>
                <a:ext uri="{FF2B5EF4-FFF2-40B4-BE49-F238E27FC236}">
                  <a16:creationId xmlns:a16="http://schemas.microsoft.com/office/drawing/2014/main" id="{B5D1BF1D-B25C-437C-ADCD-6A07AFD38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7482" y="3829591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b="1"/>
            </a:p>
          </p:txBody>
        </p:sp>
      </p:grpSp>
    </p:spTree>
    <p:extLst>
      <p:ext uri="{BB962C8B-B14F-4D97-AF65-F5344CB8AC3E}">
        <p14:creationId xmlns:p14="http://schemas.microsoft.com/office/powerpoint/2010/main" val="2503926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מציין מיקום טקסט 13">
            <a:extLst>
              <a:ext uri="{FF2B5EF4-FFF2-40B4-BE49-F238E27FC236}">
                <a16:creationId xmlns:a16="http://schemas.microsoft.com/office/drawing/2014/main" id="{983FB4E6-845C-427D-B419-776085F7D485}"/>
              </a:ext>
            </a:extLst>
          </p:cNvPr>
          <p:cNvSpPr txBox="1">
            <a:spLocks/>
          </p:cNvSpPr>
          <p:nvPr/>
        </p:nvSpPr>
        <p:spPr>
          <a:xfrm>
            <a:off x="-306631" y="364873"/>
            <a:ext cx="11161453" cy="457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en-US" sz="2800" b="1" dirty="0">
                <a:solidFill>
                  <a:srgbClr val="12B4BC"/>
                </a:solidFill>
              </a:rPr>
              <a:t>קביעת מטען חשמלי של חומצות אמיניות בעלת קבוצת צד טעונה.</a:t>
            </a:r>
            <a:endParaRPr lang="he-IL" sz="2400" b="1" dirty="0">
              <a:solidFill>
                <a:srgbClr val="12B4BC"/>
              </a:solidFill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F3CAD5D-AFA8-4033-B847-5B963935D6F8}"/>
              </a:ext>
            </a:extLst>
          </p:cNvPr>
          <p:cNvGrpSpPr/>
          <p:nvPr/>
        </p:nvGrpSpPr>
        <p:grpSpPr>
          <a:xfrm>
            <a:off x="-156894" y="1175231"/>
            <a:ext cx="11961953" cy="4847302"/>
            <a:chOff x="-229917" y="1550810"/>
            <a:chExt cx="11961953" cy="4847302"/>
          </a:xfrm>
        </p:grpSpPr>
        <p:grpSp>
          <p:nvGrpSpPr>
            <p:cNvPr id="60" name="קבוצה 59">
              <a:extLst>
                <a:ext uri="{FF2B5EF4-FFF2-40B4-BE49-F238E27FC236}">
                  <a16:creationId xmlns:a16="http://schemas.microsoft.com/office/drawing/2014/main" id="{60629E07-EDBC-4532-AD25-E0ED8E1D4F7B}"/>
                </a:ext>
              </a:extLst>
            </p:cNvPr>
            <p:cNvGrpSpPr/>
            <p:nvPr/>
          </p:nvGrpSpPr>
          <p:grpSpPr>
            <a:xfrm>
              <a:off x="-229917" y="1550810"/>
              <a:ext cx="11961953" cy="3289381"/>
              <a:chOff x="-264922" y="1917245"/>
              <a:chExt cx="11961953" cy="3289381"/>
            </a:xfrm>
          </p:grpSpPr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50DCFAF-3CF5-45BE-8E4A-DFEF2A065D7C}"/>
                  </a:ext>
                </a:extLst>
              </p:cNvPr>
              <p:cNvGrpSpPr/>
              <p:nvPr/>
            </p:nvGrpSpPr>
            <p:grpSpPr>
              <a:xfrm>
                <a:off x="-264922" y="1917245"/>
                <a:ext cx="11155605" cy="3289381"/>
                <a:chOff x="-1541463" y="2582775"/>
                <a:chExt cx="11155605" cy="3289381"/>
              </a:xfrm>
            </p:grpSpPr>
            <p:sp>
              <p:nvSpPr>
                <p:cNvPr id="8" name="Text Box 19">
                  <a:extLst>
                    <a:ext uri="{FF2B5EF4-FFF2-40B4-BE49-F238E27FC236}">
                      <a16:creationId xmlns:a16="http://schemas.microsoft.com/office/drawing/2014/main" id="{10F1C0A7-38BF-44E8-B541-5AB169E165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503237" y="2597105"/>
                  <a:ext cx="539750" cy="400110"/>
                </a:xfrm>
                <a:prstGeom prst="rect">
                  <a:avLst/>
                </a:prstGeom>
                <a:noFill/>
                <a:ln w="9525">
                  <a:solidFill>
                    <a:srgbClr val="800080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he-IL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Times New Roman" pitchFamily="18" charset="0"/>
                    </a:rPr>
                    <a:t>1+                                                                                                                                </a:t>
                  </a:r>
                  <a:endPara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9" name="Text Box 21">
                  <a:extLst>
                    <a:ext uri="{FF2B5EF4-FFF2-40B4-BE49-F238E27FC236}">
                      <a16:creationId xmlns:a16="http://schemas.microsoft.com/office/drawing/2014/main" id="{3F0D9400-C9D5-419C-A766-6AD9579DAB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95963" y="2636838"/>
                  <a:ext cx="581025" cy="400110"/>
                </a:xfrm>
                <a:prstGeom prst="rect">
                  <a:avLst/>
                </a:prstGeom>
                <a:noFill/>
                <a:ln w="9525">
                  <a:solidFill>
                    <a:srgbClr val="800080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he-IL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Times New Roman" pitchFamily="18" charset="0"/>
                    </a:rPr>
                    <a:t>1-</a:t>
                  </a:r>
                  <a:endPara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12" name="Text Box 22">
                  <a:extLst>
                    <a:ext uri="{FF2B5EF4-FFF2-40B4-BE49-F238E27FC236}">
                      <a16:creationId xmlns:a16="http://schemas.microsoft.com/office/drawing/2014/main" id="{ED741719-1C77-4073-A3F1-62AF0C26E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541281" y="3778194"/>
                  <a:ext cx="1749425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pH </a:t>
                  </a:r>
                  <a:r>
                    <a:rPr lang="he-IL" alt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 נמוך</a:t>
                  </a:r>
                </a:p>
              </p:txBody>
            </p:sp>
            <p:grpSp>
              <p:nvGrpSpPr>
                <p:cNvPr id="14" name="Group 33">
                  <a:extLst>
                    <a:ext uri="{FF2B5EF4-FFF2-40B4-BE49-F238E27FC236}">
                      <a16:creationId xmlns:a16="http://schemas.microsoft.com/office/drawing/2014/main" id="{850ED568-AD67-4F9B-AF13-ABD6F5A56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541463" y="4570415"/>
                  <a:ext cx="2701926" cy="1262063"/>
                  <a:chOff x="-812" y="2879"/>
                  <a:chExt cx="1702" cy="795"/>
                </a:xfrm>
              </p:grpSpPr>
              <p:sp>
                <p:nvSpPr>
                  <p:cNvPr id="41" name="Text Box 12">
                    <a:extLst>
                      <a:ext uri="{FF2B5EF4-FFF2-40B4-BE49-F238E27FC236}">
                        <a16:creationId xmlns:a16="http://schemas.microsoft.com/office/drawing/2014/main" id="{0D671BC5-99C8-4EDB-B435-2CE218BA45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812" y="2879"/>
                    <a:ext cx="170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N-CH-COOH</a:t>
                    </a:r>
                  </a:p>
                </p:txBody>
              </p:sp>
              <p:grpSp>
                <p:nvGrpSpPr>
                  <p:cNvPr id="42" name="Group 26">
                    <a:extLst>
                      <a:ext uri="{FF2B5EF4-FFF2-40B4-BE49-F238E27FC236}">
                        <a16:creationId xmlns:a16="http://schemas.microsoft.com/office/drawing/2014/main" id="{880E8B32-8695-4B2D-AE13-8DAB547F9F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100" y="3079"/>
                    <a:ext cx="708" cy="595"/>
                    <a:chOff x="-100" y="3079"/>
                    <a:chExt cx="708" cy="595"/>
                  </a:xfrm>
                </p:grpSpPr>
                <p:sp>
                  <p:nvSpPr>
                    <p:cNvPr id="43" name="Text Box 13">
                      <a:extLst>
                        <a:ext uri="{FF2B5EF4-FFF2-40B4-BE49-F238E27FC236}">
                          <a16:creationId xmlns:a16="http://schemas.microsoft.com/office/drawing/2014/main" id="{C18455AE-3F21-4A81-83D4-3278D4A7E76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00" y="3137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4" name="Line 14">
                      <a:extLst>
                        <a:ext uri="{FF2B5EF4-FFF2-40B4-BE49-F238E27FC236}">
                          <a16:creationId xmlns:a16="http://schemas.microsoft.com/office/drawing/2014/main" id="{9CBC17F9-E407-4877-BF28-18DC0A871E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" y="3079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5" name="Line 24">
                      <a:extLst>
                        <a:ext uri="{FF2B5EF4-FFF2-40B4-BE49-F238E27FC236}">
                          <a16:creationId xmlns:a16="http://schemas.microsoft.com/office/drawing/2014/main" id="{CFEE2D56-60E6-45B1-BE7F-806B07FF8C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" y="3328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6" name="Text Box 25">
                      <a:extLst>
                        <a:ext uri="{FF2B5EF4-FFF2-40B4-BE49-F238E27FC236}">
                          <a16:creationId xmlns:a16="http://schemas.microsoft.com/office/drawing/2014/main" id="{FFCE682A-DBEC-43B5-8DB5-99D8C022EDF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7" y="3424"/>
                      <a:ext cx="635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en-US" sz="2000" b="1" baseline="-2500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5" name="Group 32">
                  <a:extLst>
                    <a:ext uri="{FF2B5EF4-FFF2-40B4-BE49-F238E27FC236}">
                      <a16:creationId xmlns:a16="http://schemas.microsoft.com/office/drawing/2014/main" id="{941EFA15-35D5-419B-BB84-7C381EE6B1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8650" y="4535483"/>
                  <a:ext cx="2117725" cy="1336673"/>
                  <a:chOff x="1967" y="2857"/>
                  <a:chExt cx="1334" cy="842"/>
                </a:xfrm>
              </p:grpSpPr>
              <p:sp>
                <p:nvSpPr>
                  <p:cNvPr id="34" name="Text Box 8">
                    <a:extLst>
                      <a:ext uri="{FF2B5EF4-FFF2-40B4-BE49-F238E27FC236}">
                        <a16:creationId xmlns:a16="http://schemas.microsoft.com/office/drawing/2014/main" id="{2523E141-AB5F-40ED-9264-57902C4073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7" y="2857"/>
                    <a:ext cx="1334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</a:t>
                    </a:r>
                    <a:r>
                      <a:rPr lang="en-US" altLang="en-US" sz="2000" b="1" baseline="30000" dirty="0">
                        <a:latin typeface="+mn-lt"/>
                      </a:rPr>
                      <a:t>-</a:t>
                    </a:r>
                  </a:p>
                </p:txBody>
              </p:sp>
              <p:grpSp>
                <p:nvGrpSpPr>
                  <p:cNvPr id="36" name="Group 27">
                    <a:extLst>
                      <a:ext uri="{FF2B5EF4-FFF2-40B4-BE49-F238E27FC236}">
                        <a16:creationId xmlns:a16="http://schemas.microsoft.com/office/drawing/2014/main" id="{9BEDB289-E1E7-41B9-83BD-CC14E96B5D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0" y="3140"/>
                    <a:ext cx="688" cy="559"/>
                    <a:chOff x="110" y="3153"/>
                    <a:chExt cx="688" cy="559"/>
                  </a:xfrm>
                </p:grpSpPr>
                <p:sp>
                  <p:nvSpPr>
                    <p:cNvPr id="37" name="Text Box 28">
                      <a:extLst>
                        <a:ext uri="{FF2B5EF4-FFF2-40B4-BE49-F238E27FC236}">
                          <a16:creationId xmlns:a16="http://schemas.microsoft.com/office/drawing/2014/main" id="{C778F0D3-0ED1-4588-8423-DC90D80AE96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" y="3153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9" name="Line 30">
                      <a:extLst>
                        <a:ext uri="{FF2B5EF4-FFF2-40B4-BE49-F238E27FC236}">
                          <a16:creationId xmlns:a16="http://schemas.microsoft.com/office/drawing/2014/main" id="{2CEDAD96-06E0-4846-9416-06F402DAB9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1" y="3349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0" name="Text Box 31">
                      <a:extLst>
                        <a:ext uri="{FF2B5EF4-FFF2-40B4-BE49-F238E27FC236}">
                          <a16:creationId xmlns:a16="http://schemas.microsoft.com/office/drawing/2014/main" id="{332FD94E-5E56-453E-A03B-39DF23223F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" y="3462"/>
                      <a:ext cx="635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en-US" sz="2000" b="1" baseline="-2500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6" name="Group 34">
                  <a:extLst>
                    <a:ext uri="{FF2B5EF4-FFF2-40B4-BE49-F238E27FC236}">
                      <a16:creationId xmlns:a16="http://schemas.microsoft.com/office/drawing/2014/main" id="{2F60B071-765D-4F15-B5DC-34442E3718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62500" y="4589459"/>
                  <a:ext cx="2138362" cy="1179511"/>
                  <a:chOff x="2274" y="2891"/>
                  <a:chExt cx="1347" cy="743"/>
                </a:xfrm>
              </p:grpSpPr>
              <p:sp>
                <p:nvSpPr>
                  <p:cNvPr id="27" name="Text Box 35">
                    <a:extLst>
                      <a:ext uri="{FF2B5EF4-FFF2-40B4-BE49-F238E27FC236}">
                        <a16:creationId xmlns:a16="http://schemas.microsoft.com/office/drawing/2014/main" id="{68A5445A-BD31-45A0-BA18-C2561F8A908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4" y="2891"/>
                    <a:ext cx="134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en-US" sz="2000" b="1" baseline="30000" dirty="0">
                        <a:latin typeface="+mn-lt"/>
                      </a:rPr>
                      <a:t>+</a:t>
                    </a:r>
                    <a:r>
                      <a:rPr lang="en-US" altLang="en-US" sz="2000" b="1" dirty="0">
                        <a:latin typeface="+mn-lt"/>
                      </a:rPr>
                      <a:t>H</a:t>
                    </a:r>
                    <a:r>
                      <a:rPr lang="en-US" altLang="en-US" sz="2000" b="1" baseline="-25000" dirty="0">
                        <a:latin typeface="+mn-lt"/>
                      </a:rPr>
                      <a:t>3</a:t>
                    </a:r>
                    <a:r>
                      <a:rPr lang="en-US" altLang="en-US" sz="2000" b="1" dirty="0">
                        <a:latin typeface="+mn-lt"/>
                      </a:rPr>
                      <a:t>N-CH-COO</a:t>
                    </a:r>
                    <a:r>
                      <a:rPr lang="en-US" altLang="en-US" sz="2000" b="1" baseline="30000" dirty="0">
                        <a:latin typeface="+mn-lt"/>
                      </a:rPr>
                      <a:t>-</a:t>
                    </a:r>
                  </a:p>
                </p:txBody>
              </p:sp>
              <p:sp>
                <p:nvSpPr>
                  <p:cNvPr id="28" name="Line 36">
                    <a:extLst>
                      <a:ext uri="{FF2B5EF4-FFF2-40B4-BE49-F238E27FC236}">
                        <a16:creationId xmlns:a16="http://schemas.microsoft.com/office/drawing/2014/main" id="{5F5D9F02-C4C7-4506-B1E0-8ADA6441B4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6" y="3158"/>
                    <a:ext cx="0" cy="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 b="1"/>
                  </a:p>
                </p:txBody>
              </p:sp>
              <p:grpSp>
                <p:nvGrpSpPr>
                  <p:cNvPr id="29" name="Group 37">
                    <a:extLst>
                      <a:ext uri="{FF2B5EF4-FFF2-40B4-BE49-F238E27FC236}">
                        <a16:creationId xmlns:a16="http://schemas.microsoft.com/office/drawing/2014/main" id="{9F3C41E7-4DED-47BC-9D86-C94757C44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91" y="3145"/>
                    <a:ext cx="647" cy="489"/>
                    <a:chOff x="431" y="3158"/>
                    <a:chExt cx="647" cy="489"/>
                  </a:xfrm>
                </p:grpSpPr>
                <p:sp>
                  <p:nvSpPr>
                    <p:cNvPr id="30" name="Text Box 38">
                      <a:extLst>
                        <a:ext uri="{FF2B5EF4-FFF2-40B4-BE49-F238E27FC236}">
                          <a16:creationId xmlns:a16="http://schemas.microsoft.com/office/drawing/2014/main" id="{ADC46A31-A66A-4652-AEDB-3B787030B0B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1" y="3158"/>
                      <a:ext cx="509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en-US" sz="2000" b="1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31" name="Line 39">
                      <a:extLst>
                        <a:ext uri="{FF2B5EF4-FFF2-40B4-BE49-F238E27FC236}">
                          <a16:creationId xmlns:a16="http://schemas.microsoft.com/office/drawing/2014/main" id="{50ACAC13-B2C2-4681-B7CC-A146D1CC78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3" y="3158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32" name="Line 40">
                      <a:extLst>
                        <a:ext uri="{FF2B5EF4-FFF2-40B4-BE49-F238E27FC236}">
                          <a16:creationId xmlns:a16="http://schemas.microsoft.com/office/drawing/2014/main" id="{1AA1EBA1-B230-478A-A83C-82493F0946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7" y="3339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33" name="Text Box 41">
                      <a:extLst>
                        <a:ext uri="{FF2B5EF4-FFF2-40B4-BE49-F238E27FC236}">
                          <a16:creationId xmlns:a16="http://schemas.microsoft.com/office/drawing/2014/main" id="{9809D23B-8E3C-4ACC-83D9-DE83C264109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3" y="3382"/>
                      <a:ext cx="635" cy="2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sz="2000" b="1" dirty="0">
                          <a:latin typeface="+mn-lt"/>
                          <a:cs typeface="Times New Roman" panose="02020603050405020304" pitchFamily="18" charset="0"/>
                        </a:rPr>
                        <a:t>COO</a:t>
                      </a:r>
                      <a:r>
                        <a:rPr lang="en-US" altLang="en-US" b="1" i="1" baseline="30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p:txBody>
                </p:sp>
              </p:grpSp>
            </p:grpSp>
            <p:sp>
              <p:nvSpPr>
                <p:cNvPr id="17" name="AutoShape 51">
                  <a:extLst>
                    <a:ext uri="{FF2B5EF4-FFF2-40B4-BE49-F238E27FC236}">
                      <a16:creationId xmlns:a16="http://schemas.microsoft.com/office/drawing/2014/main" id="{F2C27279-A5FD-4384-9F6F-051B5EBC2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1550" y="3471747"/>
                  <a:ext cx="1008063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pKa</a:t>
                  </a:r>
                  <a:r>
                    <a:rPr lang="en-US" altLang="en-US" sz="1800" b="1" baseline="-25000">
                      <a:latin typeface="+mn-lt"/>
                    </a:rPr>
                    <a:t>1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1.88</a:t>
                  </a:r>
                </a:p>
              </p:txBody>
            </p:sp>
            <p:sp>
              <p:nvSpPr>
                <p:cNvPr id="18" name="AutoShape 53">
                  <a:extLst>
                    <a:ext uri="{FF2B5EF4-FFF2-40B4-BE49-F238E27FC236}">
                      <a16:creationId xmlns:a16="http://schemas.microsoft.com/office/drawing/2014/main" id="{C511C9E4-BBD8-46F1-A825-BEF32AECD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2713" y="3353441"/>
                  <a:ext cx="1008062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pKa</a:t>
                  </a:r>
                  <a:r>
                    <a:rPr lang="en-US" altLang="en-US" sz="1800" b="1" baseline="-25000">
                      <a:latin typeface="+mn-lt"/>
                    </a:rPr>
                    <a:t>R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3.65</a:t>
                  </a:r>
                </a:p>
              </p:txBody>
            </p:sp>
            <p:sp>
              <p:nvSpPr>
                <p:cNvPr id="19" name="AutoShape 54">
                  <a:extLst>
                    <a:ext uri="{FF2B5EF4-FFF2-40B4-BE49-F238E27FC236}">
                      <a16:creationId xmlns:a16="http://schemas.microsoft.com/office/drawing/2014/main" id="{ED88DCB1-49CE-4CE5-AF1F-536F843E7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5421" y="3359970"/>
                  <a:ext cx="1008063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pKa</a:t>
                  </a:r>
                  <a:r>
                    <a:rPr lang="en-US" altLang="en-US" sz="1800" b="1" baseline="-25000" dirty="0">
                      <a:latin typeface="+mn-lt"/>
                    </a:rPr>
                    <a:t>2</a:t>
                  </a: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+mn-lt"/>
                    </a:rPr>
                    <a:t>9.6</a:t>
                  </a:r>
                </a:p>
              </p:txBody>
            </p:sp>
            <p:sp>
              <p:nvSpPr>
                <p:cNvPr id="20" name="Text Box 55">
                  <a:extLst>
                    <a:ext uri="{FF2B5EF4-FFF2-40B4-BE49-F238E27FC236}">
                      <a16:creationId xmlns:a16="http://schemas.microsoft.com/office/drawing/2014/main" id="{1E9AD6B2-8007-4ED3-A61C-B788FBD03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07399" y="2582775"/>
                  <a:ext cx="606743" cy="400110"/>
                </a:xfrm>
                <a:prstGeom prst="rect">
                  <a:avLst/>
                </a:prstGeom>
                <a:noFill/>
                <a:ln w="9525">
                  <a:solidFill>
                    <a:srgbClr val="800080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rtl="1" eaLnBrk="1" hangingPunct="1">
                    <a:spcBef>
                      <a:spcPct val="50000"/>
                    </a:spcBef>
                    <a:defRPr/>
                  </a:pPr>
                  <a:r>
                    <a:rPr lang="he-IL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Times New Roman" pitchFamily="18" charset="0"/>
                    </a:rPr>
                    <a:t>2-</a:t>
                  </a:r>
                  <a:endParaRPr lang="en-US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Times New Roman" pitchFamily="18" charset="0"/>
                  </a:endParaRPr>
                </a:p>
              </p:txBody>
            </p:sp>
            <p:sp>
              <p:nvSpPr>
                <p:cNvPr id="21" name="AutoShape 56">
                  <a:extLst>
                    <a:ext uri="{FF2B5EF4-FFF2-40B4-BE49-F238E27FC236}">
                      <a16:creationId xmlns:a16="http://schemas.microsoft.com/office/drawing/2014/main" id="{C52B185A-42D8-40D6-BC75-FF62D9FBBC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9131" y="3394894"/>
                  <a:ext cx="1008062" cy="784830"/>
                </a:xfrm>
                <a:prstGeom prst="wedgeRectCallout">
                  <a:avLst>
                    <a:gd name="adj1" fmla="val -7009"/>
                    <a:gd name="adj2" fmla="val -80204"/>
                  </a:avLst>
                </a:prstGeom>
                <a:noFill/>
                <a:ln w="9525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pI</a:t>
                  </a:r>
                  <a:endParaRPr lang="en-US" altLang="en-US" sz="1800" b="1" baseline="-25000">
                    <a:latin typeface="+mn-lt"/>
                  </a:endParaRPr>
                </a:p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+mn-lt"/>
                    </a:rPr>
                    <a:t>2.77</a:t>
                  </a:r>
                </a:p>
              </p:txBody>
            </p:sp>
            <p:sp>
              <p:nvSpPr>
                <p:cNvPr id="22" name="AutoShape 62">
                  <a:extLst>
                    <a:ext uri="{FF2B5EF4-FFF2-40B4-BE49-F238E27FC236}">
                      <a16:creationId xmlns:a16="http://schemas.microsoft.com/office/drawing/2014/main" id="{4E3E8331-8D2D-4318-9281-2AE5F4281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6013" y="2663825"/>
                  <a:ext cx="720725" cy="477838"/>
                </a:xfrm>
                <a:prstGeom prst="wedgeRoundRectCallout">
                  <a:avLst>
                    <a:gd name="adj1" fmla="val -11454"/>
                    <a:gd name="adj2" fmla="val 70032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CC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e-IL" altLang="en-US" sz="2000" b="1" dirty="0">
                      <a:latin typeface="+mn-lt"/>
                      <a:cs typeface="Times New Roman" panose="02020603050405020304" pitchFamily="18" charset="0"/>
                    </a:rPr>
                    <a:t>1/2+</a:t>
                  </a:r>
                  <a:endParaRPr lang="en-US" altLang="en-US" sz="2000" b="1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AutoShape 63">
                  <a:extLst>
                    <a:ext uri="{FF2B5EF4-FFF2-40B4-BE49-F238E27FC236}">
                      <a16:creationId xmlns:a16="http://schemas.microsoft.com/office/drawing/2014/main" id="{1EC774BD-9752-4ACF-8274-C6243251D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7313" y="2592388"/>
                  <a:ext cx="720725" cy="476250"/>
                </a:xfrm>
                <a:prstGeom prst="wedgeRoundRectCallout">
                  <a:avLst>
                    <a:gd name="adj1" fmla="val -4407"/>
                    <a:gd name="adj2" fmla="val 74106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e-IL" altLang="en-US" sz="2000" b="1">
                      <a:latin typeface="+mn-lt"/>
                      <a:cs typeface="Times New Roman" panose="02020603050405020304" pitchFamily="18" charset="0"/>
                    </a:rPr>
                    <a:t>0</a:t>
                  </a:r>
                  <a:endParaRPr lang="en-US" altLang="en-US" sz="2000" b="1"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utoShape 64">
                  <a:extLst>
                    <a:ext uri="{FF2B5EF4-FFF2-40B4-BE49-F238E27FC236}">
                      <a16:creationId xmlns:a16="http://schemas.microsoft.com/office/drawing/2014/main" id="{DFA27E40-4AF3-49FC-9B71-341DD15C5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7538" y="2601913"/>
                  <a:ext cx="720725" cy="457200"/>
                </a:xfrm>
                <a:prstGeom prst="wedgeRoundRectCallout">
                  <a:avLst>
                    <a:gd name="adj1" fmla="val -48458"/>
                    <a:gd name="adj2" fmla="val 64602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006666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he-IL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1/2</a:t>
                  </a:r>
                  <a:r>
                    <a:rPr lang="he-IL" alt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AutoShape 65">
                  <a:extLst>
                    <a:ext uri="{FF2B5EF4-FFF2-40B4-BE49-F238E27FC236}">
                      <a16:creationId xmlns:a16="http://schemas.microsoft.com/office/drawing/2014/main" id="{8221909C-7EA9-47B1-90D6-5EB01DFA2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46900" y="2597104"/>
                  <a:ext cx="720725" cy="400095"/>
                </a:xfrm>
                <a:prstGeom prst="wedgeRoundRectCallout">
                  <a:avLst>
                    <a:gd name="adj1" fmla="val -4407"/>
                    <a:gd name="adj2" fmla="val 79542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e-IL" altLang="en-US" sz="2000" b="1">
                      <a:latin typeface="+mn-lt"/>
                      <a:cs typeface="David" panose="020E0502060401010101" pitchFamily="34" charset="-79"/>
                    </a:rPr>
                    <a:t>½1-</a:t>
                  </a:r>
                  <a:endParaRPr lang="en-US" altLang="en-US" sz="2000" b="1">
                    <a:latin typeface="+mn-lt"/>
                    <a:cs typeface="David" panose="020E0502060401010101" pitchFamily="34" charset="-79"/>
                  </a:endParaRPr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09B37448-8C02-4CD3-9DAD-C803FEBC5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846" y="3514194"/>
                <a:ext cx="11521185" cy="27231"/>
              </a:xfrm>
              <a:prstGeom prst="line">
                <a:avLst/>
              </a:prstGeom>
              <a:noFill/>
              <a:ln w="76200" cmpd="tri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 b="1"/>
              </a:p>
            </p:txBody>
          </p:sp>
          <p:sp>
            <p:nvSpPr>
              <p:cNvPr id="49" name="Text Box 22">
                <a:extLst>
                  <a:ext uri="{FF2B5EF4-FFF2-40B4-BE49-F238E27FC236}">
                    <a16:creationId xmlns:a16="http://schemas.microsoft.com/office/drawing/2014/main" id="{951B0868-1BE7-4177-90E3-781B46E549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6711" y="3127699"/>
                <a:ext cx="174942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rgbClr val="00B050"/>
                    </a:solidFill>
                    <a:latin typeface="+mn-lt"/>
                    <a:cs typeface="+mn-cs"/>
                  </a:rPr>
                  <a:t>pH </a:t>
                </a:r>
                <a:r>
                  <a:rPr lang="he-IL" altLang="en-US" sz="2000" b="1" dirty="0">
                    <a:solidFill>
                      <a:srgbClr val="00B050"/>
                    </a:solidFill>
                    <a:latin typeface="+mn-lt"/>
                    <a:cs typeface="+mn-cs"/>
                  </a:rPr>
                  <a:t> גבוה</a:t>
                </a:r>
              </a:p>
            </p:txBody>
          </p:sp>
          <p:sp>
            <p:nvSpPr>
              <p:cNvPr id="50" name="Text Box 22">
                <a:extLst>
                  <a:ext uri="{FF2B5EF4-FFF2-40B4-BE49-F238E27FC236}">
                    <a16:creationId xmlns:a16="http://schemas.microsoft.com/office/drawing/2014/main" id="{BA67C35F-B733-4A21-836C-C539DC1E5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0217" y="3619738"/>
                <a:ext cx="65157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</a:rPr>
                  <a:t>pH</a:t>
                </a:r>
                <a:endParaRPr lang="he-IL" altLang="en-US" sz="2000" b="1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35">
                <a:extLst>
                  <a:ext uri="{FF2B5EF4-FFF2-40B4-BE49-F238E27FC236}">
                    <a16:creationId xmlns:a16="http://schemas.microsoft.com/office/drawing/2014/main" id="{F16B88FE-F84B-4BB0-BD0E-00CADC196D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44166" y="3911596"/>
                <a:ext cx="21383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en-US" sz="2000" b="1" baseline="30000" dirty="0">
                    <a:latin typeface="+mn-lt"/>
                  </a:rPr>
                  <a:t>+</a:t>
                </a:r>
                <a:r>
                  <a:rPr lang="en-US" altLang="en-US" sz="2000" b="1" dirty="0">
                    <a:latin typeface="+mn-lt"/>
                  </a:rPr>
                  <a:t>H</a:t>
                </a:r>
                <a:r>
                  <a:rPr lang="en-US" altLang="en-US" sz="2000" b="1" baseline="-25000" dirty="0">
                    <a:latin typeface="+mn-lt"/>
                  </a:rPr>
                  <a:t>3</a:t>
                </a:r>
                <a:r>
                  <a:rPr lang="en-US" altLang="en-US" sz="2000" b="1" dirty="0">
                    <a:latin typeface="+mn-lt"/>
                  </a:rPr>
                  <a:t>N-CH-COO</a:t>
                </a:r>
                <a:r>
                  <a:rPr lang="en-US" altLang="en-US" sz="2000" b="1" baseline="30000" dirty="0">
                    <a:latin typeface="+mn-lt"/>
                  </a:rPr>
                  <a:t>-</a:t>
                </a:r>
              </a:p>
            </p:txBody>
          </p:sp>
          <p:sp>
            <p:nvSpPr>
              <p:cNvPr id="53" name="Text Box 41">
                <a:extLst>
                  <a:ext uri="{FF2B5EF4-FFF2-40B4-BE49-F238E27FC236}">
                    <a16:creationId xmlns:a16="http://schemas.microsoft.com/office/drawing/2014/main" id="{67A1CE78-8F80-4E2E-A39A-2230A9A92D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7186" y="4743685"/>
                <a:ext cx="1008062" cy="420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  <a:cs typeface="Times New Roman" panose="02020603050405020304" pitchFamily="18" charset="0"/>
                  </a:rPr>
                  <a:t>COO</a:t>
                </a:r>
                <a:r>
                  <a:rPr lang="en-US" altLang="en-US" b="1" i="1" baseline="30000" dirty="0">
                    <a:latin typeface="+mn-lt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55" name="Text Box 38">
                <a:extLst>
                  <a:ext uri="{FF2B5EF4-FFF2-40B4-BE49-F238E27FC236}">
                    <a16:creationId xmlns:a16="http://schemas.microsoft.com/office/drawing/2014/main" id="{70620F94-D901-4494-8463-E2512556C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7186" y="4327159"/>
                <a:ext cx="808037" cy="396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dirty="0">
                    <a:latin typeface="+mn-lt"/>
                    <a:cs typeface="Times New Roman" panose="02020603050405020304" pitchFamily="18" charset="0"/>
                  </a:rPr>
                  <a:t>CH</a:t>
                </a:r>
                <a:r>
                  <a:rPr lang="en-US" altLang="en-US" sz="2000" b="1" baseline="-25000" dirty="0">
                    <a:latin typeface="+mn-lt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3" name="מחבר ישר 2">
                <a:extLst>
                  <a:ext uri="{FF2B5EF4-FFF2-40B4-BE49-F238E27FC236}">
                    <a16:creationId xmlns:a16="http://schemas.microsoft.com/office/drawing/2014/main" id="{BA2D2BF0-DEFA-4A45-91A3-EC1907F5C5A2}"/>
                  </a:ext>
                </a:extLst>
              </p:cNvPr>
              <p:cNvCxnSpPr>
                <a:stCxn id="55" idx="0"/>
                <a:endCxn id="55" idx="0"/>
              </p:cNvCxnSpPr>
              <p:nvPr/>
            </p:nvCxnSpPr>
            <p:spPr>
              <a:xfrm>
                <a:off x="10081205" y="4327159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מחבר ישר 5">
                <a:extLst>
                  <a:ext uri="{FF2B5EF4-FFF2-40B4-BE49-F238E27FC236}">
                    <a16:creationId xmlns:a16="http://schemas.microsoft.com/office/drawing/2014/main" id="{B19C5D29-BCFA-42A6-AD72-60AEEA309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3347" y="4236881"/>
                <a:ext cx="0" cy="2063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מחבר ישר 55">
                <a:extLst>
                  <a:ext uri="{FF2B5EF4-FFF2-40B4-BE49-F238E27FC236}">
                    <a16:creationId xmlns:a16="http://schemas.microsoft.com/office/drawing/2014/main" id="{A3C511AF-F142-4591-9F7A-EFC196C4C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7944" y="4623825"/>
                <a:ext cx="0" cy="2397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Line 30">
              <a:extLst>
                <a:ext uri="{FF2B5EF4-FFF2-40B4-BE49-F238E27FC236}">
                  <a16:creationId xmlns:a16="http://schemas.microsoft.com/office/drawing/2014/main" id="{B5D1BF1D-B25C-437C-ADCD-6A07AFD38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7482" y="3829591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 b="1"/>
            </a:p>
          </p:txBody>
        </p:sp>
        <p:grpSp>
          <p:nvGrpSpPr>
            <p:cNvPr id="72" name="קבוצה 71">
              <a:extLst>
                <a:ext uri="{FF2B5EF4-FFF2-40B4-BE49-F238E27FC236}">
                  <a16:creationId xmlns:a16="http://schemas.microsoft.com/office/drawing/2014/main" id="{5A88483E-7867-45F7-B3F3-9F177AD87F0F}"/>
                </a:ext>
              </a:extLst>
            </p:cNvPr>
            <p:cNvGrpSpPr/>
            <p:nvPr/>
          </p:nvGrpSpPr>
          <p:grpSpPr>
            <a:xfrm>
              <a:off x="-187722" y="5229075"/>
              <a:ext cx="9613368" cy="1169037"/>
              <a:chOff x="1002896" y="1929662"/>
              <a:chExt cx="9592620" cy="1397292"/>
            </a:xfrm>
          </p:grpSpPr>
          <p:grpSp>
            <p:nvGrpSpPr>
              <p:cNvPr id="73" name="קבוצה 72">
                <a:extLst>
                  <a:ext uri="{FF2B5EF4-FFF2-40B4-BE49-F238E27FC236}">
                    <a16:creationId xmlns:a16="http://schemas.microsoft.com/office/drawing/2014/main" id="{9CE61802-3CA9-491C-9325-F23C7626106E}"/>
                  </a:ext>
                </a:extLst>
              </p:cNvPr>
              <p:cNvGrpSpPr/>
              <p:nvPr/>
            </p:nvGrpSpPr>
            <p:grpSpPr>
              <a:xfrm>
                <a:off x="1002896" y="1929662"/>
                <a:ext cx="9592620" cy="1397292"/>
                <a:chOff x="0" y="1196736"/>
                <a:chExt cx="8882063" cy="1128713"/>
              </a:xfrm>
            </p:grpSpPr>
            <p:sp>
              <p:nvSpPr>
                <p:cNvPr id="75" name="Text Box 4">
                  <a:extLst>
                    <a:ext uri="{FF2B5EF4-FFF2-40B4-BE49-F238E27FC236}">
                      <a16:creationId xmlns:a16="http://schemas.microsoft.com/office/drawing/2014/main" id="{C287F6A4-F59A-4A4B-94DE-9B10E2DE0D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468438"/>
                  <a:ext cx="888206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rtl="1">
                    <a:spcBef>
                      <a:spcPct val="50000"/>
                    </a:spcBef>
                    <a:defRPr/>
                  </a:pPr>
                  <a:endParaRPr lang="he-IL" sz="2400" b="1"/>
                </a:p>
              </p:txBody>
            </p:sp>
            <p:grpSp>
              <p:nvGrpSpPr>
                <p:cNvPr id="77" name="Group 28">
                  <a:extLst>
                    <a:ext uri="{FF2B5EF4-FFF2-40B4-BE49-F238E27FC236}">
                      <a16:creationId xmlns:a16="http://schemas.microsoft.com/office/drawing/2014/main" id="{C2D6A209-3E2E-4AB8-B25C-D4794A3E09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3806" y="1196736"/>
                  <a:ext cx="4808538" cy="1128713"/>
                  <a:chOff x="1528" y="1156"/>
                  <a:chExt cx="3029" cy="711"/>
                </a:xfrm>
              </p:grpSpPr>
              <p:sp>
                <p:nvSpPr>
                  <p:cNvPr id="78" name="Text Box 29">
                    <a:extLst>
                      <a:ext uri="{FF2B5EF4-FFF2-40B4-BE49-F238E27FC236}">
                        <a16:creationId xmlns:a16="http://schemas.microsoft.com/office/drawing/2014/main" id="{D1B6B833-F304-48B1-AD64-59ECFEA98A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7" y="1455"/>
                    <a:ext cx="38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he-IL" sz="2400" b="1"/>
                      <a:t>  2</a:t>
                    </a:r>
                    <a:endParaRPr lang="en-US" sz="2400" b="1"/>
                  </a:p>
                </p:txBody>
              </p:sp>
              <p:grpSp>
                <p:nvGrpSpPr>
                  <p:cNvPr id="79" name="Group 30">
                    <a:extLst>
                      <a:ext uri="{FF2B5EF4-FFF2-40B4-BE49-F238E27FC236}">
                        <a16:creationId xmlns:a16="http://schemas.microsoft.com/office/drawing/2014/main" id="{0C30DD8A-8CF6-4BD6-9F4F-A23811E3D4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8" y="1306"/>
                    <a:ext cx="2424" cy="310"/>
                    <a:chOff x="625" y="1421"/>
                    <a:chExt cx="2424" cy="310"/>
                  </a:xfrm>
                </p:grpSpPr>
                <p:sp>
                  <p:nvSpPr>
                    <p:cNvPr id="82" name="Line 31">
                      <a:extLst>
                        <a:ext uri="{FF2B5EF4-FFF2-40B4-BE49-F238E27FC236}">
                          <a16:creationId xmlns:a16="http://schemas.microsoft.com/office/drawing/2014/main" id="{AE076A2C-D902-4846-8798-84C5CE330B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4" y="1566"/>
                      <a:ext cx="108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83" name="Text Box 32">
                      <a:extLst>
                        <a:ext uri="{FF2B5EF4-FFF2-40B4-BE49-F238E27FC236}">
                          <a16:creationId xmlns:a16="http://schemas.microsoft.com/office/drawing/2014/main" id="{1AD9A29A-FFA2-4F48-8C7A-030D9996CF8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5" y="1421"/>
                      <a:ext cx="872" cy="2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b="1" dirty="0" err="1">
                          <a:latin typeface="+mn-lt"/>
                          <a:cs typeface="+mn-cs"/>
                        </a:rPr>
                        <a:t>pI</a:t>
                      </a:r>
                      <a:r>
                        <a:rPr lang="he-IL" altLang="en-US" b="1" dirty="0"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he-IL" altLang="en-US" sz="2400" b="1" dirty="0">
                          <a:cs typeface="+mn-cs"/>
                        </a:rPr>
                        <a:t> </a:t>
                      </a:r>
                      <a:r>
                        <a:rPr lang="en-US" altLang="en-US" sz="2400" b="1" dirty="0">
                          <a:cs typeface="+mn-cs"/>
                        </a:rPr>
                        <a:t>Asp</a:t>
                      </a:r>
                    </a:p>
                  </p:txBody>
                </p:sp>
                <p:sp>
                  <p:nvSpPr>
                    <p:cNvPr id="84" name="Text Box 33">
                      <a:extLst>
                        <a:ext uri="{FF2B5EF4-FFF2-40B4-BE49-F238E27FC236}">
                          <a16:creationId xmlns:a16="http://schemas.microsoft.com/office/drawing/2014/main" id="{8D18E5C8-E06D-42F9-B6F4-1DCBC0ED9B8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7" y="1443"/>
                      <a:ext cx="38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>
                        <a:spcBef>
                          <a:spcPct val="50000"/>
                        </a:spcBef>
                        <a:defRPr/>
                      </a:pPr>
                      <a:r>
                        <a:rPr lang="en-US" sz="2400" b="1" dirty="0"/>
                        <a:t>=</a:t>
                      </a:r>
                      <a:endParaRPr lang="en-US" sz="2400" b="1" baseline="-25000" dirty="0"/>
                    </a:p>
                  </p:txBody>
                </p:sp>
                <p:sp>
                  <p:nvSpPr>
                    <p:cNvPr id="85" name="Text Box 34">
                      <a:extLst>
                        <a:ext uri="{FF2B5EF4-FFF2-40B4-BE49-F238E27FC236}">
                          <a16:creationId xmlns:a16="http://schemas.microsoft.com/office/drawing/2014/main" id="{8B8AD471-1909-4E0C-870E-81D28EAA115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19" y="1421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>
                        <a:spcBef>
                          <a:spcPct val="50000"/>
                        </a:spcBef>
                        <a:defRPr/>
                      </a:pPr>
                      <a:r>
                        <a:rPr lang="en-US" sz="2400" b="1"/>
                        <a:t>=</a:t>
                      </a:r>
                    </a:p>
                  </p:txBody>
                </p:sp>
              </p:grpSp>
              <p:sp>
                <p:nvSpPr>
                  <p:cNvPr id="80" name="Text Box 35">
                    <a:extLst>
                      <a:ext uri="{FF2B5EF4-FFF2-40B4-BE49-F238E27FC236}">
                        <a16:creationId xmlns:a16="http://schemas.microsoft.com/office/drawing/2014/main" id="{04DEAF56-4F03-4394-9E3E-F64E3DD6EC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1317"/>
                    <a:ext cx="770" cy="3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rtl="1">
                      <a:spcBef>
                        <a:spcPct val="50000"/>
                      </a:spcBef>
                      <a:defRPr/>
                    </a:pPr>
                    <a:r>
                      <a:rPr lang="en-US" sz="2800" b="1" dirty="0"/>
                      <a:t>2.77</a:t>
                    </a:r>
                    <a:endParaRPr lang="he-IL" sz="2800" b="1" dirty="0"/>
                  </a:p>
                </p:txBody>
              </p:sp>
              <p:sp>
                <p:nvSpPr>
                  <p:cNvPr id="81" name="Text Box 36">
                    <a:extLst>
                      <a:ext uri="{FF2B5EF4-FFF2-40B4-BE49-F238E27FC236}">
                        <a16:creationId xmlns:a16="http://schemas.microsoft.com/office/drawing/2014/main" id="{760E1AE4-9665-409F-81B3-BF74254B96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0" y="1156"/>
                    <a:ext cx="1265" cy="7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rtl="1">
                      <a:spcBef>
                        <a:spcPct val="50000"/>
                      </a:spcBef>
                      <a:defRPr/>
                    </a:pPr>
                    <a:r>
                      <a:rPr lang="en-US" sz="2800" b="1" dirty="0"/>
                      <a:t>1.88 + 3.65</a:t>
                    </a:r>
                    <a:endParaRPr lang="he-IL" sz="2800" b="1" dirty="0"/>
                  </a:p>
                  <a:p>
                    <a:pPr algn="ctr" rtl="1">
                      <a:spcBef>
                        <a:spcPct val="50000"/>
                      </a:spcBef>
                      <a:defRPr/>
                    </a:pPr>
                    <a:endParaRPr lang="he-IL" sz="2800" b="1" dirty="0"/>
                  </a:p>
                </p:txBody>
              </p:sp>
            </p:grpSp>
          </p:grpSp>
          <p:cxnSp>
            <p:nvCxnSpPr>
              <p:cNvPr id="74" name="מחבר ישר 73">
                <a:extLst>
                  <a:ext uri="{FF2B5EF4-FFF2-40B4-BE49-F238E27FC236}">
                    <a16:creationId xmlns:a16="http://schemas.microsoft.com/office/drawing/2014/main" id="{6ABF12C1-8136-4335-9135-D728DEB7EA46}"/>
                  </a:ext>
                </a:extLst>
              </p:cNvPr>
              <p:cNvCxnSpPr/>
              <p:nvPr/>
            </p:nvCxnSpPr>
            <p:spPr>
              <a:xfrm>
                <a:off x="5602763" y="2504747"/>
                <a:ext cx="18568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847301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ביוכימיה</a:t>
            </a:r>
          </a:p>
        </p:txBody>
      </p:sp>
      <p:sp>
        <p:nvSpPr>
          <p:cNvPr id="30" name="מציין מיקום טקסט 13">
            <a:extLst>
              <a:ext uri="{FF2B5EF4-FFF2-40B4-BE49-F238E27FC236}">
                <a16:creationId xmlns:a16="http://schemas.microsoft.com/office/drawing/2014/main" id="{7DF06B24-7413-4072-A45B-6A041ADFD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5577" y="963884"/>
            <a:ext cx="11579470" cy="1238566"/>
          </a:xfrm>
        </p:spPr>
        <p:txBody>
          <a:bodyPr anchor="ctr"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2800" dirty="0"/>
              <a:t>ה-</a:t>
            </a:r>
            <a:r>
              <a:rPr lang="en-US" sz="2800" dirty="0"/>
              <a:t> pH</a:t>
            </a:r>
            <a:r>
              <a:rPr lang="he-IL" sz="2800" dirty="0" err="1"/>
              <a:t>האיזואלקטרי</a:t>
            </a:r>
            <a:r>
              <a:rPr lang="he-IL" sz="2800" dirty="0"/>
              <a:t> – </a:t>
            </a:r>
            <a:r>
              <a:rPr lang="en-US" sz="2800" dirty="0" err="1"/>
              <a:t>pI</a:t>
            </a:r>
            <a:r>
              <a:rPr lang="he-IL" sz="2800" dirty="0"/>
              <a:t> של </a:t>
            </a:r>
            <a:r>
              <a:rPr lang="he-IL" altLang="en-US" sz="2800" dirty="0"/>
              <a:t>חומצות אמיניות בעלות </a:t>
            </a:r>
            <a:r>
              <a:rPr lang="en-US" altLang="en-US" sz="2800" dirty="0"/>
              <a:t>R</a:t>
            </a:r>
            <a:r>
              <a:rPr lang="he-IL" altLang="en-US" sz="2800" dirty="0"/>
              <a:t>   קרבוקסילי  </a:t>
            </a:r>
            <a:r>
              <a:rPr lang="en-US" altLang="en-US" sz="2800" dirty="0"/>
              <a:t>-COOH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7637133E-1F93-48A5-9424-AC9A8090A61E}"/>
              </a:ext>
            </a:extLst>
          </p:cNvPr>
          <p:cNvGrpSpPr/>
          <p:nvPr/>
        </p:nvGrpSpPr>
        <p:grpSpPr>
          <a:xfrm>
            <a:off x="112893" y="2011322"/>
            <a:ext cx="11579470" cy="3189611"/>
            <a:chOff x="112893" y="2011322"/>
            <a:chExt cx="11579470" cy="3189611"/>
          </a:xfrm>
        </p:grpSpPr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5198E0D6-A600-4E2C-B9C0-3357E0C8A866}"/>
                </a:ext>
              </a:extLst>
            </p:cNvPr>
            <p:cNvGrpSpPr/>
            <p:nvPr/>
          </p:nvGrpSpPr>
          <p:grpSpPr>
            <a:xfrm>
              <a:off x="906952" y="2011322"/>
              <a:ext cx="7394633" cy="1041269"/>
              <a:chOff x="801444" y="3251038"/>
              <a:chExt cx="7394633" cy="1041269"/>
            </a:xfrm>
          </p:grpSpPr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1FC82A50-89E0-46EE-AC2D-B487299A342D}"/>
                  </a:ext>
                </a:extLst>
              </p:cNvPr>
              <p:cNvGrpSpPr/>
              <p:nvPr/>
            </p:nvGrpSpPr>
            <p:grpSpPr>
              <a:xfrm>
                <a:off x="801444" y="3251038"/>
                <a:ext cx="7394633" cy="1041269"/>
                <a:chOff x="-186530" y="2264123"/>
                <a:chExt cx="6846888" cy="841122"/>
              </a:xfrm>
            </p:grpSpPr>
            <p:grpSp>
              <p:nvGrpSpPr>
                <p:cNvPr id="10" name="Group 28">
                  <a:extLst>
                    <a:ext uri="{FF2B5EF4-FFF2-40B4-BE49-F238E27FC236}">
                      <a16:creationId xmlns:a16="http://schemas.microsoft.com/office/drawing/2014/main" id="{FEB3CC26-C77D-44AB-8F3D-D0E69188FD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86530" y="2284507"/>
                  <a:ext cx="6846888" cy="820738"/>
                  <a:chOff x="-44" y="1204"/>
                  <a:chExt cx="4313" cy="517"/>
                </a:xfrm>
              </p:grpSpPr>
              <p:sp>
                <p:nvSpPr>
                  <p:cNvPr id="23" name="Text Box 29">
                    <a:extLst>
                      <a:ext uri="{FF2B5EF4-FFF2-40B4-BE49-F238E27FC236}">
                        <a16:creationId xmlns:a16="http://schemas.microsoft.com/office/drawing/2014/main" id="{FF8FD238-1CDB-4245-98C1-25E6C91CD3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7" y="1455"/>
                    <a:ext cx="385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  </a:t>
                    </a:r>
                    <a:r>
                      <a:rPr lang="he-IL" sz="2800" b="1" dirty="0"/>
                      <a:t>2</a:t>
                    </a:r>
                    <a:endParaRPr lang="en-US" sz="2400" b="1" dirty="0"/>
                  </a:p>
                </p:txBody>
              </p:sp>
              <p:grpSp>
                <p:nvGrpSpPr>
                  <p:cNvPr id="24" name="Group 30">
                    <a:extLst>
                      <a:ext uri="{FF2B5EF4-FFF2-40B4-BE49-F238E27FC236}">
                        <a16:creationId xmlns:a16="http://schemas.microsoft.com/office/drawing/2014/main" id="{BC2AEF22-1B5B-4E49-941E-8F8A900D72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44" y="1266"/>
                    <a:ext cx="3764" cy="333"/>
                    <a:chOff x="-947" y="1381"/>
                    <a:chExt cx="3764" cy="333"/>
                  </a:xfrm>
                </p:grpSpPr>
                <p:sp>
                  <p:nvSpPr>
                    <p:cNvPr id="27" name="Line 31">
                      <a:extLst>
                        <a:ext uri="{FF2B5EF4-FFF2-40B4-BE49-F238E27FC236}">
                          <a16:creationId xmlns:a16="http://schemas.microsoft.com/office/drawing/2014/main" id="{4BBEAF2A-D174-4A61-AB04-8434E1C72F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4" y="1566"/>
                      <a:ext cx="108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28" name="Text Box 32">
                      <a:extLst>
                        <a:ext uri="{FF2B5EF4-FFF2-40B4-BE49-F238E27FC236}">
                          <a16:creationId xmlns:a16="http://schemas.microsoft.com/office/drawing/2014/main" id="{37726303-9619-4626-A9F6-389E7F5E398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947" y="1381"/>
                      <a:ext cx="2553" cy="2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b="1" dirty="0" err="1">
                          <a:latin typeface="+mn-lt"/>
                          <a:cs typeface="+mn-cs"/>
                        </a:rPr>
                        <a:t>pI</a:t>
                      </a:r>
                      <a:endParaRPr lang="en-US" altLang="en-US" sz="2400" b="1" dirty="0">
                        <a:solidFill>
                          <a:srgbClr val="12B4BC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9" name="Text Box 33">
                      <a:extLst>
                        <a:ext uri="{FF2B5EF4-FFF2-40B4-BE49-F238E27FC236}">
                          <a16:creationId xmlns:a16="http://schemas.microsoft.com/office/drawing/2014/main" id="{35A2C974-1700-47A9-B882-DC38F86B89E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28" y="1426"/>
                      <a:ext cx="38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>
                        <a:spcBef>
                          <a:spcPct val="50000"/>
                        </a:spcBef>
                        <a:defRPr/>
                      </a:pPr>
                      <a:r>
                        <a:rPr lang="en-US" sz="2400" b="1" dirty="0"/>
                        <a:t>=</a:t>
                      </a:r>
                      <a:endParaRPr lang="en-US" sz="2400" b="1" baseline="-25000" dirty="0"/>
                    </a:p>
                  </p:txBody>
                </p:sp>
              </p:grpSp>
              <p:sp>
                <p:nvSpPr>
                  <p:cNvPr id="25" name="Text Box 35">
                    <a:extLst>
                      <a:ext uri="{FF2B5EF4-FFF2-40B4-BE49-F238E27FC236}">
                        <a16:creationId xmlns:a16="http://schemas.microsoft.com/office/drawing/2014/main" id="{00E64E3A-DC04-48C9-98C4-66B364DCDF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6" y="1294"/>
                    <a:ext cx="473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rtl="1">
                      <a:spcBef>
                        <a:spcPct val="50000"/>
                      </a:spcBef>
                      <a:defRPr/>
                    </a:pPr>
                    <a:r>
                      <a:rPr lang="en-US" sz="2800" b="1" dirty="0"/>
                      <a:t>~3</a:t>
                    </a:r>
                    <a:endParaRPr lang="he-IL" sz="2800" b="1" dirty="0"/>
                  </a:p>
                </p:txBody>
              </p:sp>
              <p:sp>
                <p:nvSpPr>
                  <p:cNvPr id="26" name="Text Box 36">
                    <a:extLst>
                      <a:ext uri="{FF2B5EF4-FFF2-40B4-BE49-F238E27FC236}">
                        <a16:creationId xmlns:a16="http://schemas.microsoft.com/office/drawing/2014/main" id="{8FA9ECFB-9951-429F-A0CB-D7C96AB451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9" y="1204"/>
                    <a:ext cx="1265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1">
                      <a:spcBef>
                        <a:spcPct val="50000"/>
                      </a:spcBef>
                      <a:defRPr/>
                    </a:pPr>
                    <a:r>
                      <a:rPr lang="en-US" sz="2800" b="1" dirty="0"/>
                      <a:t>pKa</a:t>
                    </a:r>
                    <a:r>
                      <a:rPr lang="en-US" sz="2800" b="1" baseline="-25000" dirty="0"/>
                      <a:t>1 </a:t>
                    </a:r>
                    <a:r>
                      <a:rPr lang="en-US" sz="2800" b="1" dirty="0"/>
                      <a:t>+ </a:t>
                    </a:r>
                    <a:endParaRPr lang="en-US" sz="2800" b="1" baseline="-25000" dirty="0"/>
                  </a:p>
                </p:txBody>
              </p:sp>
            </p:grpSp>
            <p:sp>
              <p:nvSpPr>
                <p:cNvPr id="13" name="מלבן 12">
                  <a:extLst>
                    <a:ext uri="{FF2B5EF4-FFF2-40B4-BE49-F238E27FC236}">
                      <a16:creationId xmlns:a16="http://schemas.microsoft.com/office/drawing/2014/main" id="{F996D62A-29E9-49A1-9E9E-66D9C84CD20A}"/>
                    </a:ext>
                  </a:extLst>
                </p:cNvPr>
                <p:cNvSpPr/>
                <p:nvPr/>
              </p:nvSpPr>
              <p:spPr>
                <a:xfrm>
                  <a:off x="5095628" y="2264123"/>
                  <a:ext cx="955704" cy="422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b="1" dirty="0"/>
                    <a:t>pKa</a:t>
                  </a:r>
                  <a:r>
                    <a:rPr lang="en-US" sz="2800" b="1" baseline="-25000" dirty="0"/>
                    <a:t>3</a:t>
                  </a:r>
                  <a:endParaRPr lang="en-US" sz="2400" b="1" baseline="-25000" dirty="0"/>
                </a:p>
              </p:txBody>
            </p:sp>
          </p:grpSp>
          <p:cxnSp>
            <p:nvCxnSpPr>
              <p:cNvPr id="5" name="מחבר ישר 4">
                <a:extLst>
                  <a:ext uri="{FF2B5EF4-FFF2-40B4-BE49-F238E27FC236}">
                    <a16:creationId xmlns:a16="http://schemas.microsoft.com/office/drawing/2014/main" id="{AF87F690-FD3E-4011-9A2C-8F28BA0972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1855" y="3749025"/>
                <a:ext cx="1859201" cy="127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מציין מיקום טקסט 13">
              <a:extLst>
                <a:ext uri="{FF2B5EF4-FFF2-40B4-BE49-F238E27FC236}">
                  <a16:creationId xmlns:a16="http://schemas.microsoft.com/office/drawing/2014/main" id="{AEDCFE0D-C351-4371-84C6-BF469AF3202D}"/>
                </a:ext>
              </a:extLst>
            </p:cNvPr>
            <p:cNvSpPr txBox="1">
              <a:spLocks/>
            </p:cNvSpPr>
            <p:nvPr/>
          </p:nvSpPr>
          <p:spPr>
            <a:xfrm>
              <a:off x="112893" y="2832264"/>
              <a:ext cx="11579470" cy="1238566"/>
            </a:xfrm>
            <a:prstGeom prst="rect">
              <a:avLst/>
            </a:prstGeom>
          </p:spPr>
          <p:txBody>
            <a:bodyPr vert="horz" lIns="0" tIns="0" rIns="0" bIns="0" rtlCol="1" anchor="ctr">
              <a:normAutofit/>
            </a:bodyPr>
            <a:lstStyle>
              <a:lvl1pPr marL="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b="1" kern="1200">
                  <a:solidFill>
                    <a:srgbClr val="12B4BC"/>
                  </a:solidFill>
                  <a:latin typeface="Varela Round" pitchFamily="2" charset="-79"/>
                  <a:ea typeface="+mn-ea"/>
                  <a:cs typeface="Varela Round" panose="00000500000000000000" pitchFamily="2" charset="-79"/>
                </a:defRPr>
              </a:lvl1pPr>
              <a:lvl2pPr marL="4572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e-IL" sz="2800" dirty="0"/>
                <a:t>ה-</a:t>
              </a:r>
              <a:r>
                <a:rPr lang="en-US" sz="2800" dirty="0"/>
                <a:t> pH</a:t>
              </a:r>
              <a:r>
                <a:rPr lang="he-IL" sz="2800" dirty="0" err="1"/>
                <a:t>האיזואלקטרי</a:t>
              </a:r>
              <a:r>
                <a:rPr lang="he-IL" sz="2800" dirty="0"/>
                <a:t> – </a:t>
              </a:r>
              <a:r>
                <a:rPr lang="en-US" sz="2800" dirty="0" err="1"/>
                <a:t>pI</a:t>
              </a:r>
              <a:r>
                <a:rPr lang="he-IL" sz="2800" dirty="0"/>
                <a:t> של </a:t>
              </a:r>
              <a:r>
                <a:rPr lang="he-IL" altLang="en-US" sz="2800" dirty="0"/>
                <a:t>חומצות אמיניות בעלות </a:t>
              </a:r>
              <a:r>
                <a:rPr lang="en-US" altLang="en-US" sz="2800" dirty="0"/>
                <a:t>R</a:t>
              </a:r>
              <a:r>
                <a:rPr lang="he-IL" altLang="en-US" sz="2800" dirty="0"/>
                <a:t>   אמיני  </a:t>
              </a:r>
              <a:r>
                <a:rPr lang="en-US" altLang="en-US" sz="2800" dirty="0"/>
                <a:t>-NH</a:t>
              </a:r>
              <a:r>
                <a:rPr lang="en-US" altLang="en-US" sz="2800" baseline="30000" dirty="0"/>
                <a:t>+</a:t>
              </a:r>
              <a:r>
                <a:rPr lang="en-US" altLang="en-US" sz="2800" baseline="-25000" dirty="0"/>
                <a:t>3</a:t>
              </a:r>
              <a:endParaRPr lang="en-US" altLang="en-US" sz="2800" dirty="0"/>
            </a:p>
          </p:txBody>
        </p:sp>
        <p:grpSp>
          <p:nvGrpSpPr>
            <p:cNvPr id="33" name="קבוצה 32">
              <a:extLst>
                <a:ext uri="{FF2B5EF4-FFF2-40B4-BE49-F238E27FC236}">
                  <a16:creationId xmlns:a16="http://schemas.microsoft.com/office/drawing/2014/main" id="{0FF7C08C-97C0-4C2F-8FAF-017EDE710BD5}"/>
                </a:ext>
              </a:extLst>
            </p:cNvPr>
            <p:cNvGrpSpPr/>
            <p:nvPr/>
          </p:nvGrpSpPr>
          <p:grpSpPr>
            <a:xfrm>
              <a:off x="906952" y="4159664"/>
              <a:ext cx="7521506" cy="1041269"/>
              <a:chOff x="801444" y="3251038"/>
              <a:chExt cx="7521506" cy="1041269"/>
            </a:xfrm>
          </p:grpSpPr>
          <p:grpSp>
            <p:nvGrpSpPr>
              <p:cNvPr id="34" name="קבוצה 33">
                <a:extLst>
                  <a:ext uri="{FF2B5EF4-FFF2-40B4-BE49-F238E27FC236}">
                    <a16:creationId xmlns:a16="http://schemas.microsoft.com/office/drawing/2014/main" id="{5770D048-A821-42F3-9916-ACCEED6385D2}"/>
                  </a:ext>
                </a:extLst>
              </p:cNvPr>
              <p:cNvGrpSpPr/>
              <p:nvPr/>
            </p:nvGrpSpPr>
            <p:grpSpPr>
              <a:xfrm>
                <a:off x="801444" y="3251038"/>
                <a:ext cx="7521506" cy="1041269"/>
                <a:chOff x="-186530" y="2264123"/>
                <a:chExt cx="6964363" cy="841122"/>
              </a:xfrm>
            </p:grpSpPr>
            <p:grpSp>
              <p:nvGrpSpPr>
                <p:cNvPr id="36" name="Group 28">
                  <a:extLst>
                    <a:ext uri="{FF2B5EF4-FFF2-40B4-BE49-F238E27FC236}">
                      <a16:creationId xmlns:a16="http://schemas.microsoft.com/office/drawing/2014/main" id="{DBA13703-5F38-4F22-83EC-B2CE89B7A7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86530" y="2284507"/>
                  <a:ext cx="6964363" cy="820738"/>
                  <a:chOff x="-44" y="1204"/>
                  <a:chExt cx="4387" cy="517"/>
                </a:xfrm>
              </p:grpSpPr>
              <p:sp>
                <p:nvSpPr>
                  <p:cNvPr id="38" name="Text Box 29">
                    <a:extLst>
                      <a:ext uri="{FF2B5EF4-FFF2-40B4-BE49-F238E27FC236}">
                        <a16:creationId xmlns:a16="http://schemas.microsoft.com/office/drawing/2014/main" id="{84896E97-9F37-40C4-97EC-AD8A764AC9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87" y="1455"/>
                    <a:ext cx="385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he-IL" sz="2400" b="1" dirty="0"/>
                      <a:t>  </a:t>
                    </a:r>
                    <a:r>
                      <a:rPr lang="he-IL" sz="2800" b="1" dirty="0"/>
                      <a:t>2</a:t>
                    </a:r>
                    <a:endParaRPr lang="en-US" sz="2400" b="1" dirty="0"/>
                  </a:p>
                </p:txBody>
              </p:sp>
              <p:grpSp>
                <p:nvGrpSpPr>
                  <p:cNvPr id="39" name="Group 30">
                    <a:extLst>
                      <a:ext uri="{FF2B5EF4-FFF2-40B4-BE49-F238E27FC236}">
                        <a16:creationId xmlns:a16="http://schemas.microsoft.com/office/drawing/2014/main" id="{72E8EFDD-BE0F-4089-BC39-D1097FF262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44" y="1266"/>
                    <a:ext cx="3764" cy="333"/>
                    <a:chOff x="-947" y="1381"/>
                    <a:chExt cx="3764" cy="333"/>
                  </a:xfrm>
                </p:grpSpPr>
                <p:sp>
                  <p:nvSpPr>
                    <p:cNvPr id="42" name="Line 31">
                      <a:extLst>
                        <a:ext uri="{FF2B5EF4-FFF2-40B4-BE49-F238E27FC236}">
                          <a16:creationId xmlns:a16="http://schemas.microsoft.com/office/drawing/2014/main" id="{4D3C923E-4258-4452-8B22-EAF81F37FF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4" y="1566"/>
                      <a:ext cx="108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 b="1"/>
                    </a:p>
                  </p:txBody>
                </p:sp>
                <p:sp>
                  <p:nvSpPr>
                    <p:cNvPr id="43" name="Text Box 32">
                      <a:extLst>
                        <a:ext uri="{FF2B5EF4-FFF2-40B4-BE49-F238E27FC236}">
                          <a16:creationId xmlns:a16="http://schemas.microsoft.com/office/drawing/2014/main" id="{C3A7CE5A-56CC-457B-AB6E-C3839BFA405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947" y="1381"/>
                      <a:ext cx="2553" cy="2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US" altLang="en-US" b="1" dirty="0" err="1">
                          <a:latin typeface="+mn-lt"/>
                          <a:cs typeface="+mn-cs"/>
                        </a:rPr>
                        <a:t>pI</a:t>
                      </a:r>
                      <a:endParaRPr lang="en-US" altLang="en-US" sz="2400" b="1" dirty="0">
                        <a:solidFill>
                          <a:srgbClr val="12B4BC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44" name="Text Box 33">
                      <a:extLst>
                        <a:ext uri="{FF2B5EF4-FFF2-40B4-BE49-F238E27FC236}">
                          <a16:creationId xmlns:a16="http://schemas.microsoft.com/office/drawing/2014/main" id="{2BFDD7F1-5C52-4C46-9264-3CC9B7943F5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28" y="1426"/>
                      <a:ext cx="38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r" rtl="1">
                        <a:spcBef>
                          <a:spcPct val="50000"/>
                        </a:spcBef>
                        <a:defRPr/>
                      </a:pPr>
                      <a:r>
                        <a:rPr lang="en-US" sz="2400" b="1" dirty="0"/>
                        <a:t>=</a:t>
                      </a:r>
                      <a:endParaRPr lang="en-US" sz="2400" b="1" baseline="-25000" dirty="0"/>
                    </a:p>
                  </p:txBody>
                </p:sp>
              </p:grpSp>
              <p:sp>
                <p:nvSpPr>
                  <p:cNvPr id="40" name="Text Box 35">
                    <a:extLst>
                      <a:ext uri="{FF2B5EF4-FFF2-40B4-BE49-F238E27FC236}">
                        <a16:creationId xmlns:a16="http://schemas.microsoft.com/office/drawing/2014/main" id="{E99484F9-B188-49C5-933B-6070A63277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6" y="1294"/>
                    <a:ext cx="547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rtl="1">
                      <a:spcBef>
                        <a:spcPct val="50000"/>
                      </a:spcBef>
                      <a:defRPr/>
                    </a:pPr>
                    <a:r>
                      <a:rPr lang="en-US" sz="2800" b="1" dirty="0"/>
                      <a:t>~10</a:t>
                    </a:r>
                    <a:endParaRPr lang="he-IL" sz="2800" b="1" dirty="0"/>
                  </a:p>
                </p:txBody>
              </p:sp>
              <p:sp>
                <p:nvSpPr>
                  <p:cNvPr id="41" name="Text Box 36">
                    <a:extLst>
                      <a:ext uri="{FF2B5EF4-FFF2-40B4-BE49-F238E27FC236}">
                        <a16:creationId xmlns:a16="http://schemas.microsoft.com/office/drawing/2014/main" id="{70F36734-11CA-46FE-9008-79A6DE1107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9" y="1204"/>
                    <a:ext cx="1265" cy="2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1">
                      <a:spcBef>
                        <a:spcPct val="50000"/>
                      </a:spcBef>
                      <a:defRPr/>
                    </a:pPr>
                    <a:r>
                      <a:rPr lang="en-US" sz="2800" b="1" dirty="0"/>
                      <a:t>pKa</a:t>
                    </a:r>
                    <a:r>
                      <a:rPr lang="en-US" sz="2800" b="1" baseline="-25000" dirty="0"/>
                      <a:t>2 </a:t>
                    </a:r>
                    <a:r>
                      <a:rPr lang="en-US" sz="2800" b="1" dirty="0"/>
                      <a:t>+ </a:t>
                    </a:r>
                    <a:endParaRPr lang="en-US" sz="2800" b="1" baseline="-25000" dirty="0"/>
                  </a:p>
                </p:txBody>
              </p:sp>
            </p:grpSp>
            <p:sp>
              <p:nvSpPr>
                <p:cNvPr id="37" name="מלבן 36">
                  <a:extLst>
                    <a:ext uri="{FF2B5EF4-FFF2-40B4-BE49-F238E27FC236}">
                      <a16:creationId xmlns:a16="http://schemas.microsoft.com/office/drawing/2014/main" id="{4BC05127-7504-4F6A-8EF7-1F3300CF6D9B}"/>
                    </a:ext>
                  </a:extLst>
                </p:cNvPr>
                <p:cNvSpPr/>
                <p:nvPr/>
              </p:nvSpPr>
              <p:spPr>
                <a:xfrm>
                  <a:off x="5095628" y="2264123"/>
                  <a:ext cx="955704" cy="422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800" b="1" dirty="0"/>
                    <a:t>pKa</a:t>
                  </a:r>
                  <a:r>
                    <a:rPr lang="en-US" sz="2800" b="1" baseline="-25000" dirty="0"/>
                    <a:t>3</a:t>
                  </a:r>
                  <a:endParaRPr lang="en-US" sz="2400" b="1" baseline="-25000" dirty="0"/>
                </a:p>
              </p:txBody>
            </p:sp>
          </p:grpSp>
          <p:cxnSp>
            <p:nvCxnSpPr>
              <p:cNvPr id="35" name="מחבר ישר 34">
                <a:extLst>
                  <a:ext uri="{FF2B5EF4-FFF2-40B4-BE49-F238E27FC236}">
                    <a16:creationId xmlns:a16="http://schemas.microsoft.com/office/drawing/2014/main" id="{8F44D77A-D73D-45BE-974C-AE03173BF7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1855" y="3749025"/>
                <a:ext cx="1859201" cy="127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169020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מציין מיקום של מספר שקופית 1">
            <a:extLst>
              <a:ext uri="{FF2B5EF4-FFF2-40B4-BE49-F238E27FC236}">
                <a16:creationId xmlns:a16="http://schemas.microsoft.com/office/drawing/2014/main" id="{6FCD1291-DF30-45FE-A96B-0C5D033D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91FC206-36C4-47C6-A7C0-BB6A24A5A781}" type="slidenum">
              <a:rPr lang="he-IL" altLang="he-IL" smtClean="0"/>
              <a:pPr algn="l">
                <a:spcBef>
                  <a:spcPct val="0"/>
                </a:spcBef>
                <a:buFontTx/>
                <a:buNone/>
              </a:pPr>
              <a:t>58</a:t>
            </a:fld>
            <a:endParaRPr lang="en-US" altLang="he-IL" sz="1400">
              <a:solidFill>
                <a:srgbClr val="000000"/>
              </a:solidFill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E142FD07-320F-4D3D-8FD0-DF6737AD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33" y="252656"/>
            <a:ext cx="10555342" cy="9853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e-IL" sz="2800" dirty="0">
                <a:solidFill>
                  <a:srgbClr val="12B4BC"/>
                </a:solidFill>
              </a:rPr>
              <a:t>ומה עם חומצות אמיניות בעלות שלוש קבוצות פונקציונליות חומציות שהן לא קרבוקסיל ולא אמין?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BA42D10-A6D5-4572-8002-C5A77424D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354" y="1237960"/>
            <a:ext cx="11530935" cy="49587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dirty="0">
                <a:solidFill>
                  <a:schemeClr val="tx1"/>
                </a:solidFill>
                <a:latin typeface="+mn-lt"/>
              </a:rPr>
              <a:t> </a:t>
            </a:r>
            <a:r>
              <a:rPr lang="he-IL" sz="2300" dirty="0">
                <a:solidFill>
                  <a:schemeClr val="tx1"/>
                </a:solidFill>
                <a:latin typeface="+mn-lt"/>
              </a:rPr>
              <a:t>בחומצות אמיניות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+mn-lt"/>
              </a:rPr>
              <a:t>Cys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 , Tyr</a:t>
            </a:r>
            <a:r>
              <a:rPr lang="he-IL" sz="2300" dirty="0">
                <a:solidFill>
                  <a:schemeClr val="tx1"/>
                </a:solidFill>
                <a:latin typeface="+mn-lt"/>
              </a:rPr>
              <a:t> יש קבוצה צדדית שיכולה למסור פרוטון,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sz="2300" baseline="30000" dirty="0">
                <a:solidFill>
                  <a:schemeClr val="tx1"/>
                </a:solidFill>
                <a:latin typeface="+mn-lt"/>
              </a:rPr>
              <a:t>+</a:t>
            </a:r>
            <a:r>
              <a:rPr lang="he-IL" sz="23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e-IL" sz="2300" dirty="0">
                <a:solidFill>
                  <a:schemeClr val="tx1"/>
                </a:solidFill>
                <a:latin typeface="+mn-lt"/>
              </a:rPr>
              <a:t>,  ב-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pH</a:t>
            </a:r>
            <a:r>
              <a:rPr lang="he-IL" sz="2300" dirty="0">
                <a:solidFill>
                  <a:schemeClr val="tx1"/>
                </a:solidFill>
                <a:latin typeface="+mn-lt"/>
              </a:rPr>
              <a:t> בסיסי. </a:t>
            </a:r>
          </a:p>
          <a:p>
            <a:pPr marL="0" indent="0">
              <a:buNone/>
              <a:defRPr/>
            </a:pPr>
            <a:r>
              <a:rPr lang="el-GR" sz="23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α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 COOH pk</a:t>
            </a:r>
            <a:r>
              <a:rPr lang="en-US" sz="2300" baseline="-25000" dirty="0">
                <a:solidFill>
                  <a:schemeClr val="tx1"/>
                </a:solidFill>
                <a:latin typeface="+mn-lt"/>
              </a:rPr>
              <a:t>a1        </a:t>
            </a:r>
            <a:r>
              <a:rPr lang="he-IL" sz="2300" baseline="-25000" dirty="0">
                <a:solidFill>
                  <a:schemeClr val="tx1"/>
                </a:solidFill>
                <a:latin typeface="+mn-lt"/>
              </a:rPr>
              <a:t>   </a:t>
            </a:r>
            <a:r>
              <a:rPr lang="he-IL" sz="2300" dirty="0">
                <a:solidFill>
                  <a:schemeClr val="tx1"/>
                </a:solidFill>
                <a:latin typeface="+mn-lt"/>
              </a:rPr>
              <a:t>,</a:t>
            </a:r>
            <a:r>
              <a:rPr lang="he-IL" sz="2300" baseline="-25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α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 NH</a:t>
            </a:r>
            <a:r>
              <a:rPr lang="en-US" sz="2300" baseline="-25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300" baseline="30000" dirty="0">
                <a:solidFill>
                  <a:schemeClr val="tx1"/>
                </a:solidFill>
                <a:latin typeface="+mn-lt"/>
              </a:rPr>
              <a:t>+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pk</a:t>
            </a:r>
            <a:r>
              <a:rPr lang="en-US" sz="2300" baseline="-25000" dirty="0">
                <a:solidFill>
                  <a:schemeClr val="tx1"/>
                </a:solidFill>
                <a:latin typeface="+mn-lt"/>
              </a:rPr>
              <a:t>a2</a:t>
            </a:r>
            <a:r>
              <a:rPr lang="he-IL" sz="2300" baseline="-25000" dirty="0">
                <a:solidFill>
                  <a:schemeClr val="tx1"/>
                </a:solidFill>
                <a:latin typeface="+mn-lt"/>
              </a:rPr>
              <a:t>,</a:t>
            </a:r>
          </a:p>
          <a:p>
            <a:pPr marL="0" indent="0">
              <a:buNone/>
              <a:defRPr/>
            </a:pPr>
            <a:r>
              <a:rPr lang="en-US" sz="2300" dirty="0">
                <a:solidFill>
                  <a:srgbClr val="C00000"/>
                </a:solidFill>
                <a:latin typeface="+mn-lt"/>
              </a:rPr>
              <a:t>pk</a:t>
            </a:r>
            <a:r>
              <a:rPr lang="en-US" sz="2300" baseline="-25000" dirty="0">
                <a:solidFill>
                  <a:srgbClr val="C00000"/>
                </a:solidFill>
                <a:latin typeface="+mn-lt"/>
              </a:rPr>
              <a:t>a3</a:t>
            </a:r>
            <a:r>
              <a:rPr lang="en-US" sz="2300" baseline="-25000" dirty="0">
                <a:solidFill>
                  <a:schemeClr val="tx1"/>
                </a:solidFill>
                <a:latin typeface="+mn-lt"/>
              </a:rPr>
              <a:t>       </a:t>
            </a:r>
            <a:r>
              <a:rPr lang="he-IL" sz="2300" baseline="-25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e-IL" sz="2300" dirty="0">
                <a:solidFill>
                  <a:schemeClr val="tx1"/>
                </a:solidFill>
                <a:latin typeface="+mn-lt"/>
              </a:rPr>
              <a:t>(8.33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R Cys</a:t>
            </a:r>
            <a:r>
              <a:rPr lang="he-IL" sz="2300" dirty="0">
                <a:solidFill>
                  <a:schemeClr val="tx1"/>
                </a:solidFill>
                <a:latin typeface="+mn-lt"/>
              </a:rPr>
              <a:t> ,10.07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 R Tyr</a:t>
            </a:r>
            <a:r>
              <a:rPr lang="he-IL" sz="2300" dirty="0">
                <a:solidFill>
                  <a:schemeClr val="tx1"/>
                </a:solidFill>
                <a:latin typeface="+mn-lt"/>
              </a:rPr>
              <a:t>)</a:t>
            </a:r>
            <a:r>
              <a:rPr lang="he-IL" sz="2300" dirty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  <a:defRPr/>
            </a:pPr>
            <a:r>
              <a:rPr lang="he-IL" dirty="0">
                <a:solidFill>
                  <a:schemeClr val="tx1"/>
                </a:solidFill>
              </a:rPr>
              <a:t>                             </a:t>
            </a:r>
          </a:p>
          <a:p>
            <a:pPr marL="0" indent="0">
              <a:buNone/>
              <a:defRPr/>
            </a:pPr>
            <a:endParaRPr lang="he-IL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he-IL" sz="1600" dirty="0">
              <a:solidFill>
                <a:schemeClr val="tx1"/>
              </a:solidFill>
            </a:endParaRPr>
          </a:p>
          <a:p>
            <a:pPr algn="just" rtl="0">
              <a:lnSpc>
                <a:spcPct val="170000"/>
              </a:lnSpc>
              <a:spcAft>
                <a:spcPts val="0"/>
              </a:spcAft>
              <a:defRPr/>
            </a:pPr>
            <a:r>
              <a:rPr lang="he-IL" sz="1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e-IL" sz="2300" b="1" dirty="0">
                <a:solidFill>
                  <a:srgbClr val="12B4BC"/>
                </a:solidFill>
                <a:latin typeface="+mn-lt"/>
              </a:rPr>
              <a:t>קבוצות אלו לא משפיעות על הנקודה האיזואלקטרית</a:t>
            </a:r>
          </a:p>
          <a:p>
            <a:pPr marL="0" indent="0">
              <a:buNone/>
              <a:defRPr/>
            </a:pPr>
            <a:endParaRPr lang="he-IL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  <a:defRPr/>
            </a:pPr>
            <a:endParaRPr lang="he-IL" baseline="-25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CBAF4290-8230-492B-BD67-FA8D874CA6F7}"/>
              </a:ext>
            </a:extLst>
          </p:cNvPr>
          <p:cNvGrpSpPr/>
          <p:nvPr/>
        </p:nvGrpSpPr>
        <p:grpSpPr>
          <a:xfrm>
            <a:off x="712162" y="2226396"/>
            <a:ext cx="5383838" cy="2680753"/>
            <a:chOff x="684133" y="1900038"/>
            <a:chExt cx="5383838" cy="2680753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3AF312F-48CD-4532-AF8D-287FFCD8C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317" y="1900038"/>
              <a:ext cx="1763654" cy="2680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29">
              <a:extLst>
                <a:ext uri="{FF2B5EF4-FFF2-40B4-BE49-F238E27FC236}">
                  <a16:creationId xmlns:a16="http://schemas.microsoft.com/office/drawing/2014/main" id="{D5B3EA4A-87BD-4ED4-9600-5708B0C593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25045" r="1604" b="57259"/>
            <a:stretch/>
          </p:blipFill>
          <p:spPr bwMode="auto">
            <a:xfrm>
              <a:off x="684133" y="1965807"/>
              <a:ext cx="2400853" cy="2491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7618BF4E-D2F2-414B-8178-4A50795BD179}"/>
                </a:ext>
              </a:extLst>
            </p:cNvPr>
            <p:cNvSpPr/>
            <p:nvPr/>
          </p:nvSpPr>
          <p:spPr>
            <a:xfrm>
              <a:off x="4924344" y="4265532"/>
              <a:ext cx="439616" cy="311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825013F5-A7DB-4D5A-AD07-91AFCDE30582}"/>
                </a:ext>
              </a:extLst>
            </p:cNvPr>
            <p:cNvSpPr/>
            <p:nvPr/>
          </p:nvSpPr>
          <p:spPr>
            <a:xfrm>
              <a:off x="1884559" y="3566773"/>
              <a:ext cx="495300" cy="2571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826802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4C2F9D3E-B3BC-4576-9085-81225DA7B7DF}"/>
              </a:ext>
            </a:extLst>
          </p:cNvPr>
          <p:cNvSpPr txBox="1">
            <a:spLocks/>
          </p:cNvSpPr>
          <p:nvPr/>
        </p:nvSpPr>
        <p:spPr>
          <a:xfrm>
            <a:off x="334107" y="577706"/>
            <a:ext cx="11465169" cy="5512777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r">
              <a:defRPr/>
            </a:pPr>
            <a:r>
              <a:rPr lang="he-IL" sz="3200" dirty="0">
                <a:solidFill>
                  <a:srgbClr val="12B4BC"/>
                </a:solidFill>
                <a:latin typeface="+mn-lt"/>
              </a:rPr>
              <a:t>סיכום הנקודה האיזואלקטרית </a:t>
            </a:r>
            <a:r>
              <a:rPr lang="en-US" sz="3200" dirty="0" err="1">
                <a:solidFill>
                  <a:srgbClr val="12B4BC"/>
                </a:solidFill>
                <a:latin typeface="+mn-lt"/>
              </a:rPr>
              <a:t>p</a:t>
            </a:r>
            <a:r>
              <a:rPr lang="en-US" sz="3200" dirty="0" err="1">
                <a:solidFill>
                  <a:srgbClr val="12B4BC"/>
                </a:solidFill>
                <a:latin typeface="+mn-lt"/>
                <a:cs typeface="Times New Roman" pitchFamily="18" charset="0"/>
              </a:rPr>
              <a:t>I</a:t>
            </a:r>
            <a:r>
              <a:rPr lang="he-IL" sz="3200" dirty="0">
                <a:solidFill>
                  <a:srgbClr val="12B4BC"/>
                </a:solidFill>
                <a:latin typeface="+mn-lt"/>
                <a:cs typeface="Times New Roman" pitchFamily="18" charset="0"/>
              </a:rPr>
              <a:t> </a:t>
            </a:r>
            <a:r>
              <a:rPr lang="he-IL" sz="3200" dirty="0">
                <a:solidFill>
                  <a:srgbClr val="12B4BC"/>
                </a:solidFill>
                <a:latin typeface="+mn-lt"/>
              </a:rPr>
              <a:t>של אלפא חומצות אמיניות:</a:t>
            </a:r>
            <a:br>
              <a:rPr lang="he-IL" sz="2800" dirty="0">
                <a:solidFill>
                  <a:schemeClr val="tx1"/>
                </a:solidFill>
                <a:latin typeface="+mn-lt"/>
              </a:rPr>
            </a:br>
            <a:endParaRPr lang="he-IL" sz="2800" dirty="0">
              <a:solidFill>
                <a:schemeClr val="tx1"/>
              </a:solidFill>
              <a:latin typeface="+mn-lt"/>
            </a:endParaRPr>
          </a:p>
          <a:p>
            <a:pPr marL="457200" indent="-457200" algn="r"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chemeClr val="tx1"/>
                </a:solidFill>
                <a:latin typeface="+mn-lt"/>
              </a:rPr>
              <a:t>עבור חומצות אמיניות בעלות קבוצה צדדית הידרופילית או  הידרופובית:</a:t>
            </a:r>
            <a:br>
              <a:rPr lang="he-IL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pI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=1/2 ( pK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a1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+pK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a2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 </a:t>
            </a:r>
            <a:r>
              <a:rPr lang="he-IL" sz="2800" dirty="0">
                <a:solidFill>
                  <a:schemeClr val="tx1"/>
                </a:solidFill>
                <a:latin typeface="+mn-lt"/>
              </a:rPr>
              <a:t>ערכו נע בין 5 ל-6.</a:t>
            </a:r>
            <a:br>
              <a:rPr lang="he-IL" sz="2800" dirty="0">
                <a:solidFill>
                  <a:schemeClr val="tx1"/>
                </a:solidFill>
                <a:latin typeface="+mn-lt"/>
              </a:rPr>
            </a:br>
            <a:endParaRPr lang="he-IL" sz="2800" dirty="0">
              <a:solidFill>
                <a:schemeClr val="tx1"/>
              </a:solidFill>
              <a:latin typeface="+mn-lt"/>
            </a:endParaRPr>
          </a:p>
          <a:p>
            <a:pPr marL="457200" indent="-457200" algn="r"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chemeClr val="tx1"/>
                </a:solidFill>
                <a:latin typeface="+mn-lt"/>
              </a:rPr>
              <a:t>עבור חומצות אמיניות בעלות קבוצה צדדית </a:t>
            </a:r>
            <a:r>
              <a:rPr lang="he-IL" sz="2800" dirty="0">
                <a:solidFill>
                  <a:srgbClr val="C00000"/>
                </a:solidFill>
                <a:latin typeface="+mn-lt"/>
              </a:rPr>
              <a:t>חומצית  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-COOH</a:t>
            </a:r>
            <a:r>
              <a:rPr lang="he-IL" sz="2800" dirty="0">
                <a:solidFill>
                  <a:srgbClr val="C00000"/>
                </a:solidFill>
                <a:latin typeface="+mn-lt"/>
              </a:rPr>
              <a:t>:</a:t>
            </a:r>
            <a:br>
              <a:rPr lang="he-IL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pI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=1/2 ( pK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a1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+pK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a3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 </a:t>
            </a:r>
            <a:r>
              <a:rPr lang="he-IL" sz="2800" dirty="0">
                <a:solidFill>
                  <a:schemeClr val="tx1"/>
                </a:solidFill>
                <a:latin typeface="+mn-lt"/>
              </a:rPr>
              <a:t>ערכו נע בין 2.95- 3.1.</a:t>
            </a:r>
            <a:br>
              <a:rPr lang="he-IL" sz="2800" dirty="0">
                <a:solidFill>
                  <a:schemeClr val="tx1"/>
                </a:solidFill>
                <a:latin typeface="+mn-lt"/>
              </a:rPr>
            </a:br>
            <a:endParaRPr lang="he-IL" sz="2800" dirty="0">
              <a:solidFill>
                <a:schemeClr val="tx1"/>
              </a:solidFill>
              <a:latin typeface="+mn-lt"/>
            </a:endParaRPr>
          </a:p>
          <a:p>
            <a:pPr marL="457200" indent="-457200" algn="r"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chemeClr val="tx1"/>
                </a:solidFill>
                <a:latin typeface="+mn-lt"/>
              </a:rPr>
              <a:t>עבור חומצות אמיניות בעלות קבוצה צדדית  </a:t>
            </a:r>
            <a:r>
              <a:rPr lang="he-IL" sz="2800" dirty="0">
                <a:solidFill>
                  <a:srgbClr val="C00000"/>
                </a:solidFill>
                <a:latin typeface="+mn-lt"/>
              </a:rPr>
              <a:t>בסיסית 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NH</a:t>
            </a:r>
            <a:r>
              <a:rPr lang="en-US" sz="2800" baseline="-25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US" sz="2800" baseline="30000" dirty="0">
                <a:solidFill>
                  <a:srgbClr val="C00000"/>
                </a:solidFill>
                <a:latin typeface="+mn-lt"/>
              </a:rPr>
              <a:t>+</a:t>
            </a:r>
            <a:r>
              <a:rPr lang="he-IL" sz="2800" dirty="0">
                <a:solidFill>
                  <a:srgbClr val="C00000"/>
                </a:solidFill>
                <a:latin typeface="+mn-lt"/>
              </a:rPr>
              <a:t> - :</a:t>
            </a:r>
            <a:br>
              <a:rPr lang="he-IL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 err="1">
                <a:solidFill>
                  <a:schemeClr val="tx1"/>
                </a:solidFill>
                <a:latin typeface="+mn-lt"/>
              </a:rPr>
              <a:t>pI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=1/2 ( pK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a2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+pK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a3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 </a:t>
            </a:r>
            <a:r>
              <a:rPr lang="he-IL" sz="2800" dirty="0">
                <a:solidFill>
                  <a:schemeClr val="tx1"/>
                </a:solidFill>
                <a:latin typeface="+mn-lt"/>
              </a:rPr>
              <a:t>       ערכו נע בין 9.75 – 10.75 , </a:t>
            </a:r>
            <a:r>
              <a:rPr lang="he-IL" sz="2800" dirty="0">
                <a:solidFill>
                  <a:schemeClr val="tx1"/>
                </a:solidFill>
              </a:rPr>
              <a:t>ל-</a:t>
            </a:r>
            <a:r>
              <a:rPr lang="en-US" sz="2800" dirty="0">
                <a:solidFill>
                  <a:schemeClr val="tx1"/>
                </a:solidFill>
              </a:rPr>
              <a:t>His</a:t>
            </a:r>
            <a:r>
              <a:rPr lang="he-IL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</a:t>
            </a:r>
            <a:r>
              <a:rPr lang="en-US" sz="2800" dirty="0">
                <a:solidFill>
                  <a:schemeClr val="tx1"/>
                </a:solidFill>
              </a:rPr>
              <a:t> =7.75</a:t>
            </a:r>
            <a:br>
              <a:rPr lang="he-IL" sz="2800" dirty="0">
                <a:solidFill>
                  <a:schemeClr val="tx1"/>
                </a:solidFill>
                <a:latin typeface="+mn-lt"/>
              </a:rPr>
            </a:br>
            <a:br>
              <a:rPr lang="he-IL" sz="2800" dirty="0">
                <a:solidFill>
                  <a:schemeClr val="tx1"/>
                </a:solidFill>
                <a:latin typeface="+mn-lt"/>
              </a:rPr>
            </a:b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9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/>
              <a:t>ביוכימיה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6419" y="646848"/>
            <a:ext cx="11161453" cy="457200"/>
          </a:xfrm>
        </p:spPr>
        <p:txBody>
          <a:bodyPr anchor="ctr"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he-IL" altLang="ru-RU" sz="2800" dirty="0">
                <a:latin typeface="+mn-lt"/>
                <a:cs typeface="+mn-cs"/>
              </a:rPr>
              <a:t> חומצה אמינית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2899DEA-2395-4777-BDFA-A0D1F4245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991" y="1111708"/>
            <a:ext cx="11403624" cy="352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he-IL" sz="900" dirty="0">
              <a:latin typeface="+mn-lt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he-IL" sz="2600" dirty="0">
                <a:latin typeface="+mn-lt"/>
                <a:cs typeface="+mn-cs"/>
              </a:rPr>
              <a:t>חלק</a:t>
            </a:r>
            <a:r>
              <a:rPr lang="he-IL" sz="2600" dirty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he-IL" sz="2600" b="1" dirty="0">
                <a:solidFill>
                  <a:srgbClr val="FF0000"/>
                </a:solidFill>
                <a:latin typeface="+mn-lt"/>
                <a:cs typeface="+mn-cs"/>
              </a:rPr>
              <a:t>ייחודי </a:t>
            </a:r>
            <a:r>
              <a:rPr lang="he-IL" sz="2600" dirty="0">
                <a:solidFill>
                  <a:srgbClr val="FF0000"/>
                </a:solidFill>
                <a:latin typeface="+mn-lt"/>
                <a:cs typeface="+mn-cs"/>
              </a:rPr>
              <a:t>(</a:t>
            </a:r>
            <a:r>
              <a:rPr lang="en-US" sz="2600" b="1" dirty="0">
                <a:solidFill>
                  <a:srgbClr val="FF0000"/>
                </a:solidFill>
                <a:latin typeface="+mn-lt"/>
                <a:cs typeface="+mn-cs"/>
              </a:rPr>
              <a:t>R</a:t>
            </a:r>
            <a:r>
              <a:rPr lang="he-IL" sz="2600" dirty="0">
                <a:solidFill>
                  <a:srgbClr val="FF0000"/>
                </a:solidFill>
                <a:latin typeface="+mn-lt"/>
                <a:cs typeface="+mn-cs"/>
              </a:rPr>
              <a:t>)</a:t>
            </a:r>
            <a:r>
              <a:rPr lang="he-IL" sz="2600" dirty="0">
                <a:latin typeface="+mn-lt"/>
                <a:cs typeface="+mn-cs"/>
              </a:rPr>
              <a:t> לכל </a:t>
            </a:r>
            <a:r>
              <a:rPr lang="he-IL" sz="2600" dirty="0">
                <a:solidFill>
                  <a:schemeClr val="tx1"/>
                </a:solidFill>
                <a:latin typeface="+mn-lt"/>
                <a:cs typeface="+mn-cs"/>
              </a:rPr>
              <a:t>סוג של </a:t>
            </a: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  <a:sym typeface="Symbol" pitchFamily="18" charset="2"/>
              </a:rPr>
              <a:t> </a:t>
            </a:r>
            <a:r>
              <a:rPr lang="he-IL" sz="2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  <a:sym typeface="Symbol" pitchFamily="18" charset="2"/>
              </a:rPr>
              <a:t> </a:t>
            </a:r>
            <a:r>
              <a:rPr lang="he-IL" sz="2600" dirty="0">
                <a:latin typeface="+mn-lt"/>
                <a:cs typeface="+mn-cs"/>
              </a:rPr>
              <a:t>חומצות האמיניות  שקשור גם הוא לאטום פחמן </a:t>
            </a:r>
            <a:r>
              <a:rPr lang="en-US" sz="2800" dirty="0">
                <a:solidFill>
                  <a:srgbClr val="CC0000"/>
                </a:solidFill>
                <a:latin typeface="+mn-lt"/>
                <a:cs typeface="+mn-cs"/>
                <a:sym typeface="Symbol" pitchFamily="18" charset="2"/>
              </a:rPr>
              <a:t></a:t>
            </a:r>
            <a:r>
              <a:rPr lang="he-IL" sz="2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  <a:sym typeface="Symbol" pitchFamily="18" charset="2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he-IL" altLang="ru-RU" sz="2800" dirty="0">
              <a:latin typeface="+mn-lt"/>
              <a:cs typeface="+mn-cs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he-IL" altLang="ru-RU" sz="2800" dirty="0">
                <a:latin typeface="+mn-lt"/>
                <a:cs typeface="+mn-cs"/>
              </a:rPr>
              <a:t>מבנה כללי של </a:t>
            </a:r>
            <a:r>
              <a:rPr lang="en-US" sz="3200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he-IL" altLang="ru-RU" sz="2800" dirty="0">
                <a:latin typeface="+mn-lt"/>
                <a:cs typeface="+mn-cs"/>
              </a:rPr>
              <a:t> חומצה אמינית במוצק  – </a:t>
            </a:r>
            <a:r>
              <a:rPr lang="he-IL" altLang="ru-RU" sz="2800" b="1" dirty="0">
                <a:solidFill>
                  <a:srgbClr val="FF0000"/>
                </a:solidFill>
                <a:latin typeface="+mn-lt"/>
                <a:cs typeface="+mn-cs"/>
              </a:rPr>
              <a:t>דו-יון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he-IL" dirty="0">
              <a:latin typeface="+mn-lt"/>
            </a:endParaRPr>
          </a:p>
          <a:p>
            <a:endParaRPr lang="he-IL" dirty="0">
              <a:latin typeface="+mn-lt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4DB6521-587D-49BA-BC87-ED723753F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5" y="3065038"/>
            <a:ext cx="7198321" cy="31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596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0098" y="134339"/>
            <a:ext cx="11591804" cy="457200"/>
          </a:xfrm>
        </p:spPr>
        <p:txBody>
          <a:bodyPr anchor="ctr">
            <a:normAutofit fontScale="92500"/>
          </a:bodyPr>
          <a:lstStyle/>
          <a:p>
            <a:r>
              <a:rPr lang="he-IL" altLang="he-IL" sz="2800" dirty="0"/>
              <a:t>שלבי עבודה לקביעת המטען החשמלי של חלקיקי חומצת אמיניות בתמיסה מימית.</a:t>
            </a:r>
            <a:endParaRPr lang="he-IL" sz="2800" dirty="0"/>
          </a:p>
        </p:txBody>
      </p:sp>
      <p:sp>
        <p:nvSpPr>
          <p:cNvPr id="5" name="Rectangle 2051">
            <a:extLst>
              <a:ext uri="{FF2B5EF4-FFF2-40B4-BE49-F238E27FC236}">
                <a16:creationId xmlns:a16="http://schemas.microsoft.com/office/drawing/2014/main" id="{81A2C020-56CF-4C6A-B44A-62026199B7D8}"/>
              </a:ext>
            </a:extLst>
          </p:cNvPr>
          <p:cNvSpPr txBox="1">
            <a:spLocks noChangeArrowheads="1"/>
          </p:cNvSpPr>
          <p:nvPr/>
        </p:nvSpPr>
        <p:spPr>
          <a:xfrm>
            <a:off x="300098" y="519946"/>
            <a:ext cx="11496354" cy="4302363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300" b="1" dirty="0"/>
              <a:t>1. מסרטטים ציר ה-</a:t>
            </a:r>
            <a:r>
              <a:rPr lang="en-US" altLang="he-IL" sz="2300" b="1" dirty="0"/>
              <a:t> pH</a:t>
            </a:r>
            <a:r>
              <a:rPr lang="he-IL" altLang="he-IL" sz="2300" b="1" dirty="0"/>
              <a:t> 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300" b="1" dirty="0"/>
              <a:t>2. רושמים את נוסחת הדו-יון/התלת יון של חומצה אמינית כמו שהוא מופיע בטבלת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300" b="1" dirty="0"/>
              <a:t>    חומצות אמיניות ב-</a:t>
            </a:r>
            <a:r>
              <a:rPr lang="en-US" altLang="he-IL" sz="2300" b="1" dirty="0"/>
              <a:t>pH</a:t>
            </a:r>
            <a:r>
              <a:rPr lang="he-IL" altLang="he-IL" sz="2300" b="1" dirty="0"/>
              <a:t> ניטרלי.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300" b="1" dirty="0"/>
              <a:t>3. מסמנים על הציר את ערכי ה-</a:t>
            </a:r>
            <a:r>
              <a:rPr lang="en-US" altLang="he-IL" sz="2300" b="1" dirty="0" err="1"/>
              <a:t>pKa</a:t>
            </a:r>
            <a:r>
              <a:rPr lang="he-IL" altLang="he-IL" sz="2300" b="1" dirty="0"/>
              <a:t> הנתונים, בסדר עולה.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300" b="1" dirty="0"/>
              <a:t>4. בצד השמאלי של ציר ה-</a:t>
            </a:r>
            <a:r>
              <a:rPr lang="en-US" altLang="he-IL" sz="2300" b="1" dirty="0"/>
              <a:t>pH</a:t>
            </a:r>
            <a:r>
              <a:rPr lang="he-IL" altLang="he-IL" sz="2300" b="1" dirty="0"/>
              <a:t>, בתחום הכי חומצי, במצב בו אף קבוצה </a:t>
            </a:r>
            <a:r>
              <a:rPr lang="he-IL" altLang="he-IL" sz="2300" b="1" dirty="0">
                <a:solidFill>
                  <a:srgbClr val="7030A0"/>
                </a:solidFill>
              </a:rPr>
              <a:t>לא מסרה פרוטון</a:t>
            </a:r>
            <a:r>
              <a:rPr lang="he-IL" altLang="he-IL" sz="2300" b="1" dirty="0"/>
              <a:t>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300" b="1" dirty="0"/>
              <a:t>    רושמים את נוסחת החלקיק בו כל קבוצה קרבוקסיליות מופיעה בצורת </a:t>
            </a:r>
            <a:r>
              <a:rPr lang="en-US" altLang="he-IL" sz="2300" b="1" dirty="0">
                <a:solidFill>
                  <a:srgbClr val="7030A0"/>
                </a:solidFill>
              </a:rPr>
              <a:t>–COOH</a:t>
            </a:r>
            <a:r>
              <a:rPr lang="he-IL" altLang="he-IL" sz="2300" b="1" dirty="0">
                <a:solidFill>
                  <a:srgbClr val="7030A0"/>
                </a:solidFill>
              </a:rPr>
              <a:t> </a:t>
            </a:r>
            <a:r>
              <a:rPr lang="he-IL" altLang="he-IL" sz="2300" b="1" dirty="0"/>
              <a:t>וכל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300" b="1" dirty="0"/>
              <a:t>    קבוצה אמינית מופיעה בצורת </a:t>
            </a:r>
            <a:r>
              <a:rPr lang="en-US" altLang="he-IL" sz="2300" b="1" dirty="0">
                <a:solidFill>
                  <a:srgbClr val="7030A0"/>
                </a:solidFill>
              </a:rPr>
              <a:t>NH</a:t>
            </a:r>
            <a:r>
              <a:rPr lang="en-US" altLang="he-IL" sz="2300" b="1" baseline="-25000" dirty="0">
                <a:solidFill>
                  <a:srgbClr val="7030A0"/>
                </a:solidFill>
              </a:rPr>
              <a:t>3</a:t>
            </a:r>
            <a:r>
              <a:rPr lang="en-US" altLang="he-IL" sz="2300" b="1" baseline="30000" dirty="0">
                <a:solidFill>
                  <a:srgbClr val="7030A0"/>
                </a:solidFill>
              </a:rPr>
              <a:t>+</a:t>
            </a:r>
            <a:r>
              <a:rPr lang="he-IL" altLang="he-IL" sz="2300" b="1" dirty="0">
                <a:solidFill>
                  <a:srgbClr val="7030A0"/>
                </a:solidFill>
              </a:rPr>
              <a:t>-.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300" b="1" dirty="0"/>
              <a:t>5. זוכרים, שבכל  </a:t>
            </a:r>
            <a:r>
              <a:rPr lang="en-US" altLang="he-IL" sz="2300" b="1" dirty="0" err="1"/>
              <a:t>pKa</a:t>
            </a:r>
            <a:r>
              <a:rPr lang="he-IL" altLang="he-IL" sz="2300" b="1" dirty="0"/>
              <a:t> = </a:t>
            </a:r>
            <a:r>
              <a:rPr lang="en-US" altLang="he-IL" sz="2300" b="1" dirty="0"/>
              <a:t>pH</a:t>
            </a:r>
            <a:r>
              <a:rPr lang="he-IL" altLang="he-IL" sz="2300" b="1" dirty="0"/>
              <a:t> יש מסירת </a:t>
            </a:r>
            <a:r>
              <a:rPr lang="en-US" altLang="he-IL" sz="2300" b="1" dirty="0"/>
              <a:t>H</a:t>
            </a:r>
            <a:r>
              <a:rPr lang="en-US" altLang="he-IL" sz="2300" b="1" baseline="30000" dirty="0"/>
              <a:t>+</a:t>
            </a:r>
            <a:r>
              <a:rPr lang="he-IL" altLang="he-IL" sz="2300" b="1" baseline="30000" dirty="0"/>
              <a:t>  </a:t>
            </a:r>
            <a:r>
              <a:rPr lang="he-IL" altLang="he-IL" sz="2300" b="1" dirty="0"/>
              <a:t>מקבוצה חומצית בהתאם לערך ה- </a:t>
            </a:r>
            <a:r>
              <a:rPr lang="en-US" altLang="he-IL" sz="2300" b="1" dirty="0"/>
              <a:t> </a:t>
            </a:r>
            <a:r>
              <a:rPr lang="en-US" altLang="he-IL" sz="2300" b="1" dirty="0" err="1"/>
              <a:t>pKa</a:t>
            </a:r>
            <a:r>
              <a:rPr lang="he-IL" altLang="he-IL" sz="2300" b="1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endParaRPr lang="he-IL" altLang="he-IL" sz="23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endParaRPr lang="en-US" altLang="he-IL" sz="2300" b="1" dirty="0"/>
          </a:p>
        </p:txBody>
      </p:sp>
    </p:spTree>
    <p:extLst>
      <p:ext uri="{BB962C8B-B14F-4D97-AF65-F5344CB8AC3E}">
        <p14:creationId xmlns:p14="http://schemas.microsoft.com/office/powerpoint/2010/main" val="22662713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0098" y="177073"/>
            <a:ext cx="11591804" cy="457200"/>
          </a:xfrm>
        </p:spPr>
        <p:txBody>
          <a:bodyPr anchor="ctr">
            <a:normAutofit fontScale="92500"/>
          </a:bodyPr>
          <a:lstStyle/>
          <a:p>
            <a:r>
              <a:rPr lang="he-IL" altLang="he-IL" sz="2800" dirty="0"/>
              <a:t>שלבי עבודה לקביעת המטען החשמלי של חלקיקי חומצת אמיניות בתמיסה מימית.</a:t>
            </a:r>
            <a:endParaRPr lang="he-IL" sz="2800" dirty="0"/>
          </a:p>
        </p:txBody>
      </p:sp>
      <p:sp>
        <p:nvSpPr>
          <p:cNvPr id="5" name="Rectangle 2051">
            <a:extLst>
              <a:ext uri="{FF2B5EF4-FFF2-40B4-BE49-F238E27FC236}">
                <a16:creationId xmlns:a16="http://schemas.microsoft.com/office/drawing/2014/main" id="{81A2C020-56CF-4C6A-B44A-62026199B7D8}"/>
              </a:ext>
            </a:extLst>
          </p:cNvPr>
          <p:cNvSpPr txBox="1">
            <a:spLocks noChangeArrowheads="1"/>
          </p:cNvSpPr>
          <p:nvPr/>
        </p:nvSpPr>
        <p:spPr>
          <a:xfrm>
            <a:off x="107436" y="732695"/>
            <a:ext cx="11496354" cy="4302363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400" b="1" dirty="0"/>
              <a:t>6. מצד ימין של כל ערך של  </a:t>
            </a:r>
            <a:r>
              <a:rPr lang="en-US" altLang="he-IL" sz="2400" b="1" dirty="0" err="1"/>
              <a:t>pKa</a:t>
            </a:r>
            <a:r>
              <a:rPr lang="he-IL" altLang="he-IL" sz="2400" b="1" dirty="0"/>
              <a:t>=</a:t>
            </a:r>
            <a:r>
              <a:rPr lang="en-US" altLang="he-IL" sz="2400" b="1" dirty="0"/>
              <a:t>pH</a:t>
            </a:r>
            <a:r>
              <a:rPr lang="he-IL" altLang="he-IL" sz="2400" b="1" dirty="0"/>
              <a:t> רושמים את נוסחת החלקיק, שבה נמסר </a:t>
            </a:r>
            <a:r>
              <a:rPr lang="en-US" altLang="he-IL" sz="2400" b="1" dirty="0"/>
              <a:t>H</a:t>
            </a:r>
            <a:r>
              <a:rPr lang="en-US" altLang="he-IL" sz="2400" b="1" baseline="30000" dirty="0"/>
              <a:t>+</a:t>
            </a:r>
            <a:r>
              <a:rPr lang="he-IL" altLang="he-IL" sz="2400" b="1" baseline="30000" dirty="0"/>
              <a:t>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400" b="1" baseline="30000" dirty="0"/>
              <a:t>      </a:t>
            </a:r>
            <a:r>
              <a:rPr lang="he-IL" altLang="he-IL" sz="2400" b="1" dirty="0"/>
              <a:t>מקבוצה חומצית בהתאם לערך ה- </a:t>
            </a:r>
            <a:r>
              <a:rPr lang="en-US" altLang="he-IL" sz="2400" b="1" dirty="0"/>
              <a:t> </a:t>
            </a:r>
            <a:r>
              <a:rPr lang="en-US" altLang="he-IL" sz="2400" b="1" dirty="0" err="1"/>
              <a:t>pKa</a:t>
            </a:r>
            <a:r>
              <a:rPr lang="he-IL" altLang="he-IL" sz="2400" b="1" dirty="0"/>
              <a:t>. החלקיק בו קבוצה קרבוקסיליות מופיעה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400" b="1" dirty="0"/>
              <a:t>    בצורת </a:t>
            </a:r>
            <a:r>
              <a:rPr lang="en-US" altLang="he-IL" sz="2400" b="1" dirty="0">
                <a:solidFill>
                  <a:srgbClr val="7030A0"/>
                </a:solidFill>
              </a:rPr>
              <a:t>–COO</a:t>
            </a:r>
            <a:r>
              <a:rPr lang="en-US" altLang="he-IL" sz="2400" b="1" baseline="30000" dirty="0">
                <a:solidFill>
                  <a:srgbClr val="7030A0"/>
                </a:solidFill>
              </a:rPr>
              <a:t>-</a:t>
            </a:r>
            <a:r>
              <a:rPr lang="he-IL" altLang="he-IL" sz="2400" b="1" dirty="0">
                <a:solidFill>
                  <a:srgbClr val="7030A0"/>
                </a:solidFill>
              </a:rPr>
              <a:t> אחרי</a:t>
            </a:r>
            <a:r>
              <a:rPr lang="he-IL" altLang="he-IL" sz="2400" b="1" dirty="0"/>
              <a:t> מסירת </a:t>
            </a:r>
            <a:r>
              <a:rPr lang="he-IL" altLang="he-IL" sz="2400" b="1" dirty="0" err="1"/>
              <a:t>הפרוטן</a:t>
            </a:r>
            <a:r>
              <a:rPr lang="he-IL" altLang="he-IL" sz="2400" b="1" dirty="0"/>
              <a:t> וכל קבוצה אמינית מופיעה בצורת </a:t>
            </a:r>
            <a:r>
              <a:rPr lang="en-US" altLang="he-IL" sz="2400" b="1" dirty="0">
                <a:solidFill>
                  <a:srgbClr val="7030A0"/>
                </a:solidFill>
              </a:rPr>
              <a:t>NH</a:t>
            </a:r>
            <a:r>
              <a:rPr lang="en-US" altLang="he-IL" sz="2400" b="1" baseline="-25000" dirty="0">
                <a:solidFill>
                  <a:srgbClr val="7030A0"/>
                </a:solidFill>
              </a:rPr>
              <a:t>2</a:t>
            </a:r>
            <a:r>
              <a:rPr lang="he-IL" altLang="he-IL" sz="2400" b="1" dirty="0">
                <a:solidFill>
                  <a:srgbClr val="7030A0"/>
                </a:solidFill>
              </a:rPr>
              <a:t>-  אחרי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400" b="1" dirty="0"/>
              <a:t>    מסירת הפרוטון.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400" b="1" dirty="0"/>
              <a:t>7. מחשבים לכל צורת החלקיק מטען - סכום המטענים של כל הקבוצות הטעונות.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400" b="1" dirty="0"/>
              <a:t>8. מחשבים מטען המתאים לכל אחד מערכי </a:t>
            </a:r>
            <a:r>
              <a:rPr lang="en-US" altLang="he-IL" sz="2400" b="1" dirty="0" err="1"/>
              <a:t>pKa</a:t>
            </a:r>
            <a:r>
              <a:rPr lang="he-IL" altLang="he-IL" sz="2400" b="1" dirty="0"/>
              <a:t> - ממוצע של הצורות "השכנות".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9900CC"/>
              </a:buClr>
              <a:buNone/>
            </a:pPr>
            <a:r>
              <a:rPr lang="he-IL" altLang="he-IL" sz="2400" b="1" dirty="0"/>
              <a:t>9. מחשבים </a:t>
            </a:r>
            <a:r>
              <a:rPr lang="en-US" altLang="he-IL" sz="2400" b="1" dirty="0"/>
              <a:t> </a:t>
            </a:r>
            <a:r>
              <a:rPr lang="en-US" altLang="he-IL" sz="2400" b="1" dirty="0" err="1"/>
              <a:t>pI</a:t>
            </a:r>
            <a:r>
              <a:rPr lang="he-IL" altLang="he-IL" sz="2400" b="1" dirty="0"/>
              <a:t>,</a:t>
            </a:r>
            <a:r>
              <a:rPr lang="en-US" altLang="he-IL" sz="2400" b="1" dirty="0"/>
              <a:t>pH</a:t>
            </a:r>
            <a:r>
              <a:rPr lang="he-IL" altLang="he-IL" sz="2400" b="1" dirty="0"/>
              <a:t> בו המטען נטו על החלקיק שווה 0 - ממוצע של ערכי </a:t>
            </a:r>
            <a:r>
              <a:rPr lang="en-US" altLang="he-IL" sz="2400" b="1" dirty="0" err="1"/>
              <a:t>pKa</a:t>
            </a:r>
            <a:r>
              <a:rPr lang="he-IL" altLang="he-IL" sz="2400" b="1" dirty="0"/>
              <a:t> מתאימים.</a:t>
            </a:r>
            <a:endParaRPr lang="en-US" alt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5517998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2337FF3B-B79B-4551-A83F-E3739A7A1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638" y="1116621"/>
            <a:ext cx="11658599" cy="478155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he-IL" altLang="en-US" dirty="0">
                <a:latin typeface="+mn-lt"/>
                <a:cs typeface="+mn-cs"/>
              </a:rPr>
              <a:t>בחומצות</a:t>
            </a:r>
            <a:r>
              <a:rPr lang="en-US" altLang="en-US" dirty="0">
                <a:latin typeface="+mn-lt"/>
                <a:cs typeface="+mn-cs"/>
                <a:sym typeface="Symbol" panose="05050102010706020507" pitchFamily="18" charset="2"/>
              </a:rPr>
              <a:t> </a:t>
            </a:r>
            <a:r>
              <a:rPr lang="he-IL" altLang="en-US" dirty="0">
                <a:latin typeface="+mn-lt"/>
                <a:cs typeface="+mn-cs"/>
                <a:sym typeface="Symbol" panose="05050102010706020507" pitchFamily="18" charset="2"/>
              </a:rPr>
              <a:t> </a:t>
            </a:r>
            <a:r>
              <a:rPr lang="he-IL" altLang="en-US" dirty="0">
                <a:latin typeface="+mn-lt"/>
                <a:cs typeface="+mn-cs"/>
              </a:rPr>
              <a:t>האמיניות, הקבוצה ה-</a:t>
            </a:r>
            <a:r>
              <a:rPr lang="en-US" altLang="en-US" dirty="0">
                <a:latin typeface="+mn-lt"/>
                <a:cs typeface="+mn-cs"/>
              </a:rPr>
              <a:t> </a:t>
            </a:r>
            <a:r>
              <a:rPr lang="en-US" altLang="en-US" dirty="0">
                <a:latin typeface="+mn-lt"/>
                <a:cs typeface="+mn-cs"/>
                <a:sym typeface="Symbol" panose="05050102010706020507" pitchFamily="18" charset="2"/>
              </a:rPr>
              <a:t></a:t>
            </a:r>
            <a:r>
              <a:rPr lang="he-IL" altLang="en-US" dirty="0">
                <a:latin typeface="+mn-lt"/>
                <a:cs typeface="+mn-cs"/>
              </a:rPr>
              <a:t>קרבוקסילית </a:t>
            </a:r>
            <a:r>
              <a:rPr lang="en-US" altLang="en-US" dirty="0">
                <a:latin typeface="+mn-lt"/>
                <a:cs typeface="+mn-cs"/>
              </a:rPr>
              <a:t>(-COOH)</a:t>
            </a:r>
            <a:r>
              <a:rPr lang="he-IL" altLang="en-US" dirty="0">
                <a:latin typeface="+mn-lt"/>
                <a:cs typeface="+mn-cs"/>
              </a:rPr>
              <a:t> והקבוצה ה-</a:t>
            </a:r>
            <a:r>
              <a:rPr lang="en-US" altLang="en-US" dirty="0">
                <a:latin typeface="+mn-lt"/>
                <a:cs typeface="+mn-cs"/>
              </a:rPr>
              <a:t> </a:t>
            </a:r>
            <a:r>
              <a:rPr lang="en-US" altLang="en-US" dirty="0">
                <a:latin typeface="+mn-lt"/>
                <a:cs typeface="+mn-cs"/>
                <a:sym typeface="Symbol" panose="05050102010706020507" pitchFamily="18" charset="2"/>
              </a:rPr>
              <a:t></a:t>
            </a:r>
            <a:r>
              <a:rPr lang="he-IL" altLang="en-US" dirty="0">
                <a:latin typeface="+mn-lt"/>
                <a:cs typeface="+mn-cs"/>
              </a:rPr>
              <a:t>אמינית</a:t>
            </a:r>
          </a:p>
          <a:p>
            <a:pPr marL="0" indent="0">
              <a:spcAft>
                <a:spcPts val="0"/>
              </a:spcAft>
              <a:buNone/>
            </a:pPr>
            <a:r>
              <a:rPr lang="he-IL" altLang="en-US" dirty="0">
                <a:latin typeface="+mn-lt"/>
                <a:cs typeface="+mn-cs"/>
              </a:rPr>
              <a:t>     ( </a:t>
            </a:r>
            <a:r>
              <a:rPr lang="en-US" altLang="en-US" dirty="0">
                <a:latin typeface="+mn-lt"/>
                <a:cs typeface="+mn-cs"/>
              </a:rPr>
              <a:t>(-NH</a:t>
            </a:r>
            <a:r>
              <a:rPr lang="en-US" altLang="en-US" baseline="-25000" dirty="0">
                <a:latin typeface="+mn-lt"/>
                <a:cs typeface="+mn-cs"/>
              </a:rPr>
              <a:t>3</a:t>
            </a:r>
            <a:r>
              <a:rPr lang="en-US" altLang="en-US" baseline="30000" dirty="0">
                <a:latin typeface="+mn-lt"/>
                <a:cs typeface="+mn-cs"/>
              </a:rPr>
              <a:t>+</a:t>
            </a:r>
            <a:r>
              <a:rPr lang="he-IL" altLang="en-US" dirty="0">
                <a:latin typeface="+mn-lt"/>
                <a:cs typeface="+mn-cs"/>
              </a:rPr>
              <a:t>, מתפקדות  כחומצות חלשות ועשויות לשאת מטען חשמלי בתמיסה מימית,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e-IL" altLang="en-US" dirty="0">
                <a:latin typeface="+mn-lt"/>
                <a:cs typeface="+mn-cs"/>
              </a:rPr>
              <a:t>     בהתאם ל-</a:t>
            </a:r>
            <a:r>
              <a:rPr lang="en-US" altLang="en-US" dirty="0"/>
              <a:t> </a:t>
            </a:r>
            <a:r>
              <a:rPr lang="en-US" altLang="en-US" dirty="0" err="1"/>
              <a:t>pK</a:t>
            </a:r>
            <a:r>
              <a:rPr lang="en-US" altLang="en-US" baseline="-25000" dirty="0" err="1"/>
              <a:t>a</a:t>
            </a:r>
            <a:r>
              <a:rPr lang="he-IL" altLang="en-US" dirty="0">
                <a:latin typeface="+mn-lt"/>
                <a:cs typeface="+mn-cs"/>
              </a:rPr>
              <a:t>  ובהתאם ל- </a:t>
            </a:r>
            <a:r>
              <a:rPr lang="en-US" altLang="en-US" dirty="0">
                <a:latin typeface="+mn-lt"/>
                <a:cs typeface="+mn-cs"/>
              </a:rPr>
              <a:t>pH</a:t>
            </a:r>
            <a:r>
              <a:rPr lang="he-IL" altLang="en-US" dirty="0">
                <a:latin typeface="+mn-lt"/>
                <a:cs typeface="+mn-cs"/>
              </a:rPr>
              <a:t> של התמיסה. </a:t>
            </a:r>
          </a:p>
          <a:p>
            <a:pPr>
              <a:spcAft>
                <a:spcPts val="0"/>
              </a:spcAft>
            </a:pPr>
            <a:r>
              <a:rPr lang="he-IL" altLang="en-US" dirty="0">
                <a:latin typeface="+mn-lt"/>
                <a:cs typeface="+mn-cs"/>
              </a:rPr>
              <a:t>הקבוצה הצדדית ,הקבוצות  קרבוקסילית </a:t>
            </a:r>
            <a:r>
              <a:rPr lang="en-US" altLang="en-US" dirty="0">
                <a:latin typeface="+mn-lt"/>
                <a:cs typeface="+mn-cs"/>
              </a:rPr>
              <a:t>(-COOH) </a:t>
            </a:r>
            <a:r>
              <a:rPr lang="he-IL" altLang="en-US" dirty="0">
                <a:latin typeface="+mn-lt"/>
                <a:cs typeface="+mn-cs"/>
              </a:rPr>
              <a:t> והקבוצה אמינית </a:t>
            </a:r>
            <a:r>
              <a:rPr lang="en-US" altLang="en-US" dirty="0">
                <a:latin typeface="+mn-lt"/>
                <a:cs typeface="+mn-cs"/>
              </a:rPr>
              <a:t>)</a:t>
            </a:r>
            <a:r>
              <a:rPr lang="he-IL" altLang="en-US" dirty="0">
                <a:latin typeface="+mn-lt"/>
                <a:cs typeface="+mn-cs"/>
              </a:rPr>
              <a:t> </a:t>
            </a:r>
            <a:r>
              <a:rPr lang="en-US" altLang="en-US" dirty="0">
                <a:latin typeface="+mn-lt"/>
                <a:cs typeface="+mn-cs"/>
              </a:rPr>
              <a:t>(-NH</a:t>
            </a:r>
            <a:r>
              <a:rPr lang="en-US" altLang="en-US" baseline="-25000" dirty="0">
                <a:latin typeface="+mn-lt"/>
                <a:cs typeface="+mn-cs"/>
              </a:rPr>
              <a:t>3</a:t>
            </a:r>
            <a:r>
              <a:rPr lang="en-US" altLang="en-US" baseline="30000" dirty="0">
                <a:latin typeface="+mn-lt"/>
                <a:cs typeface="+mn-cs"/>
              </a:rPr>
              <a:t>+</a:t>
            </a:r>
            <a:r>
              <a:rPr lang="he-IL" altLang="en-US" dirty="0">
                <a:latin typeface="+mn-lt"/>
                <a:cs typeface="+mn-cs"/>
              </a:rPr>
              <a:t>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e-IL" altLang="en-US" dirty="0">
                <a:latin typeface="+mn-lt"/>
                <a:cs typeface="+mn-cs"/>
              </a:rPr>
              <a:t>     עשויות לשאת מטען חשמלי בתמיסה מימית, בהתאם </a:t>
            </a:r>
            <a:r>
              <a:rPr lang="he-IL" altLang="en-US" dirty="0"/>
              <a:t>ל-</a:t>
            </a:r>
            <a:r>
              <a:rPr lang="en-US" altLang="en-US" dirty="0"/>
              <a:t> </a:t>
            </a:r>
            <a:r>
              <a:rPr lang="en-US" altLang="en-US" dirty="0" err="1"/>
              <a:t>pK</a:t>
            </a:r>
            <a:r>
              <a:rPr lang="en-US" altLang="en-US" baseline="-25000" dirty="0" err="1"/>
              <a:t>a</a:t>
            </a:r>
            <a:r>
              <a:rPr lang="he-IL" altLang="en-US" dirty="0"/>
              <a:t> ו-</a:t>
            </a:r>
            <a:r>
              <a:rPr lang="en-US" altLang="en-US" dirty="0">
                <a:latin typeface="+mn-lt"/>
                <a:cs typeface="+mn-cs"/>
              </a:rPr>
              <a:t>pH</a:t>
            </a:r>
            <a:r>
              <a:rPr lang="he-IL" altLang="en-US" dirty="0">
                <a:latin typeface="+mn-lt"/>
                <a:cs typeface="+mn-cs"/>
              </a:rPr>
              <a:t> של התמיסה. </a:t>
            </a:r>
          </a:p>
          <a:p>
            <a:pPr eaLnBrk="1" hangingPunct="1">
              <a:spcAft>
                <a:spcPts val="0"/>
              </a:spcAft>
            </a:pPr>
            <a:r>
              <a:rPr lang="he-IL" altLang="en-US" dirty="0">
                <a:latin typeface="+mn-lt"/>
                <a:cs typeface="+mn-cs"/>
              </a:rPr>
              <a:t>המטען הנטו של החומצה האמינית הינו סכום התרומות של הקבוצות השונות. </a:t>
            </a:r>
            <a:endParaRPr lang="en-US" altLang="en-US" dirty="0">
              <a:latin typeface="+mn-lt"/>
              <a:cs typeface="+mn-cs"/>
            </a:endParaRPr>
          </a:p>
        </p:txBody>
      </p:sp>
      <p:sp>
        <p:nvSpPr>
          <p:cNvPr id="81924" name="מציין מיקום של מספר שקופית 1">
            <a:extLst>
              <a:ext uri="{FF2B5EF4-FFF2-40B4-BE49-F238E27FC236}">
                <a16:creationId xmlns:a16="http://schemas.microsoft.com/office/drawing/2014/main" id="{EE16BB30-4877-414D-9320-BDAE148C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2226CAB-63C2-42BA-AC31-FF5FB329347C}" type="slidenum">
              <a:rPr lang="he-IL" altLang="he-IL" smtClean="0"/>
              <a:pPr algn="l">
                <a:spcBef>
                  <a:spcPct val="0"/>
                </a:spcBef>
                <a:buFontTx/>
                <a:buNone/>
              </a:pPr>
              <a:t>62</a:t>
            </a:fld>
            <a:endParaRPr lang="en-US" altLang="he-IL" sz="1400">
              <a:solidFill>
                <a:srgbClr val="000000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4C4B218-34DC-41AC-9F08-8F338A3AEA0B}"/>
              </a:ext>
            </a:extLst>
          </p:cNvPr>
          <p:cNvSpPr/>
          <p:nvPr/>
        </p:nvSpPr>
        <p:spPr>
          <a:xfrm>
            <a:off x="6188599" y="641301"/>
            <a:ext cx="5253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en-US" sz="2800" b="1" dirty="0">
                <a:solidFill>
                  <a:srgbClr val="12B4BC"/>
                </a:solidFill>
              </a:rPr>
              <a:t>סיכום המטען של חומצות אמיניות:</a:t>
            </a:r>
            <a:endParaRPr lang="he-IL" sz="2800" b="1" dirty="0">
              <a:solidFill>
                <a:srgbClr val="12B4BC"/>
              </a:solidFill>
            </a:endParaRP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1BF85A36-CB70-474D-B94D-9632E9AA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28" y="46178"/>
            <a:ext cx="9802368" cy="720000"/>
          </a:xfrm>
        </p:spPr>
        <p:txBody>
          <a:bodyPr/>
          <a:lstStyle/>
          <a:p>
            <a:r>
              <a:rPr lang="he-IL" sz="4000" dirty="0"/>
              <a:t>ביוכימיה</a:t>
            </a:r>
          </a:p>
        </p:txBody>
      </p:sp>
    </p:spTree>
    <p:extLst>
      <p:ext uri="{BB962C8B-B14F-4D97-AF65-F5344CB8AC3E}">
        <p14:creationId xmlns:p14="http://schemas.microsoft.com/office/powerpoint/2010/main" val="7232997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E5CB18A0-6FF7-4EB8-A8FB-3CEBAF23D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654" y="1139340"/>
            <a:ext cx="11747867" cy="3356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e-I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בתמיסה ניטרלית רוב חלקיקי החומצה האמינית נמצאות בצורת דו-יון: הקבוצה קרבוקסילית בעלת מטען שלילי(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-COO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he-I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והקבוצה אמינית בעלת מטען חיובי (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-NH</a:t>
            </a:r>
            <a:r>
              <a:rPr lang="en-US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he-IL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). או בצורת של תלת יון במקרה של חומצות: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Asp, Glu,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Arg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,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Hys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, Lys</a:t>
            </a:r>
            <a:endParaRPr lang="he-IL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he-IL" dirty="0">
                <a:solidFill>
                  <a:schemeClr val="tx1"/>
                </a:solidFill>
              </a:rPr>
              <a:t>בתמיסה בסיסית נמצאות רוב מולקולות החומצה האמינית בצורת אניון ( מטען הכולל תלוי בקבוצה צדדית) </a:t>
            </a:r>
            <a:endParaRPr lang="he-IL" dirty="0">
              <a:solidFill>
                <a:srgbClr val="CC0000"/>
              </a:solidFill>
            </a:endParaRPr>
          </a:p>
          <a:p>
            <a:pPr eaLnBrk="1" hangingPunct="1">
              <a:defRPr/>
            </a:pPr>
            <a:r>
              <a:rPr lang="he-IL" dirty="0">
                <a:solidFill>
                  <a:schemeClr val="tx1"/>
                </a:solidFill>
              </a:rPr>
              <a:t>בתמיסה חומצית נמצאות רוב המולקולות החומצה בצורת קטיון ( מטען הכולל תלוי בקבוצה צדדית)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3FB8B12F-F844-4745-AC5A-45FD10DBDA2F}"/>
              </a:ext>
            </a:extLst>
          </p:cNvPr>
          <p:cNvSpPr/>
          <p:nvPr/>
        </p:nvSpPr>
        <p:spPr>
          <a:xfrm>
            <a:off x="4178170" y="737711"/>
            <a:ext cx="7332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en-US" sz="2800" b="1" dirty="0">
                <a:solidFill>
                  <a:srgbClr val="12B4BC"/>
                </a:solidFill>
              </a:rPr>
              <a:t>המשך סיכום המטען של אלפא  חומצות אמיניות:</a:t>
            </a:r>
            <a:endParaRPr lang="he-IL" sz="2800" b="1" dirty="0">
              <a:solidFill>
                <a:srgbClr val="12B4BC"/>
              </a:solidFill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825E8C76-FA0D-4914-A9AB-66759190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ביוכימיה</a:t>
            </a:r>
          </a:p>
        </p:txBody>
      </p:sp>
    </p:spTree>
    <p:extLst>
      <p:ext uri="{BB962C8B-B14F-4D97-AF65-F5344CB8AC3E}">
        <p14:creationId xmlns:p14="http://schemas.microsoft.com/office/powerpoint/2010/main" val="20270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שיעורי בית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סרקו את קוד ה-</a:t>
            </a:r>
            <a:r>
              <a:rPr lang="en-US" dirty="0"/>
              <a:t>QR</a:t>
            </a:r>
            <a:r>
              <a:rPr lang="he-IL" dirty="0"/>
              <a:t> וענו על השאלות.</a:t>
            </a:r>
          </a:p>
          <a:p>
            <a:r>
              <a:rPr lang="he-IL" dirty="0"/>
              <a:t>בהצלחה!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FF4C2416-325B-44E6-8FAF-0E8B68652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10" y="1141341"/>
            <a:ext cx="2804747" cy="28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3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01ED6A-C240-4949-B7B9-0B49BF340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תודה על ההקשבה!</a:t>
            </a:r>
          </a:p>
        </p:txBody>
      </p:sp>
    </p:spTree>
    <p:extLst>
      <p:ext uri="{BB962C8B-B14F-4D97-AF65-F5344CB8AC3E}">
        <p14:creationId xmlns:p14="http://schemas.microsoft.com/office/powerpoint/2010/main" val="29856953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795373" y="60499"/>
            <a:ext cx="7513203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ביוכימיה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6717323" y="672471"/>
            <a:ext cx="4960991" cy="457200"/>
          </a:xfrm>
        </p:spPr>
        <p:txBody>
          <a:bodyPr anchor="ctr">
            <a:normAutofit/>
          </a:bodyPr>
          <a:lstStyle/>
          <a:p>
            <a:r>
              <a:rPr lang="he-IL" sz="2400" dirty="0">
                <a:ea typeface="Arial"/>
                <a:sym typeface="Arial"/>
              </a:rPr>
              <a:t>מודלים שונים לייצוג חומצות אמיניות</a:t>
            </a:r>
            <a:endParaRPr lang="en-US" sz="2400" dirty="0">
              <a:ea typeface="Arial"/>
              <a:sym typeface="Arial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00DBAD1-7F83-4925-8ECA-11FE70C3D3ED}"/>
              </a:ext>
            </a:extLst>
          </p:cNvPr>
          <p:cNvGrpSpPr/>
          <p:nvPr/>
        </p:nvGrpSpPr>
        <p:grpSpPr>
          <a:xfrm>
            <a:off x="607473" y="780499"/>
            <a:ext cx="11070841" cy="5950249"/>
            <a:chOff x="-1880750" y="879926"/>
            <a:chExt cx="11070841" cy="5950249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1B6BFFB9-9600-4BC6-B631-6C03140231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0" t="61607" r="39958" b="18347"/>
            <a:stretch/>
          </p:blipFill>
          <p:spPr bwMode="auto">
            <a:xfrm>
              <a:off x="-526537" y="879926"/>
              <a:ext cx="1781175" cy="288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C447924A-56EB-4E4E-861B-87AC529E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21" y="3940532"/>
              <a:ext cx="3249599" cy="2889643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603BD70A-0BF7-4707-8189-12A65372E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80750" y="2865868"/>
              <a:ext cx="2529236" cy="3042689"/>
            </a:xfrm>
            <a:prstGeom prst="rect">
              <a:avLst/>
            </a:prstGeom>
          </p:spPr>
        </p:pic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334A263B-D10C-4CE8-A3B7-5D5BDB5BB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256" y="1007897"/>
              <a:ext cx="2178644" cy="3195345"/>
            </a:xfrm>
            <a:prstGeom prst="rect">
              <a:avLst/>
            </a:prstGeom>
          </p:spPr>
        </p:pic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85C80B4B-E671-4B1F-B868-93FD90D2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108" y="1734804"/>
              <a:ext cx="2486025" cy="1838325"/>
            </a:xfrm>
            <a:prstGeom prst="rect">
              <a:avLst/>
            </a:prstGeom>
          </p:spPr>
        </p:pic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726334BF-B807-4DF3-8E40-114AA7CAB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178" y="1391030"/>
              <a:ext cx="2421913" cy="2996182"/>
            </a:xfrm>
            <a:prstGeom prst="rect">
              <a:avLst/>
            </a:prstGeom>
          </p:spPr>
        </p:pic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9B80442-1AAF-43C4-BA00-00786BB5C1B6}"/>
              </a:ext>
            </a:extLst>
          </p:cNvPr>
          <p:cNvSpPr txBox="1"/>
          <p:nvPr/>
        </p:nvSpPr>
        <p:spPr bwMode="auto">
          <a:xfrm>
            <a:off x="5852001" y="1427845"/>
            <a:ext cx="950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Lys</a:t>
            </a:r>
            <a:endParaRPr lang="he-I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5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571319" y="2466800"/>
            <a:ext cx="9207201" cy="1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61292" y="1333065"/>
            <a:ext cx="10872592" cy="1260000"/>
          </a:xfrm>
        </p:spPr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מיון </a:t>
            </a:r>
            <a:r>
              <a:rPr lang="en-US" dirty="0">
                <a:sym typeface="Symbol" pitchFamily="18" charset="2"/>
              </a:rPr>
              <a:t></a:t>
            </a:r>
            <a:r>
              <a:rPr lang="he-IL" dirty="0">
                <a:sym typeface="Varela Round"/>
              </a:rPr>
              <a:t> חומצות אמיניות</a:t>
            </a:r>
          </a:p>
        </p:txBody>
      </p:sp>
    </p:spTree>
    <p:extLst>
      <p:ext uri="{BB962C8B-B14F-4D97-AF65-F5344CB8AC3E}">
        <p14:creationId xmlns:p14="http://schemas.microsoft.com/office/powerpoint/2010/main" val="269834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ביוכימיה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BF59548-C69D-4338-8412-7035AA2FC28E}"/>
              </a:ext>
            </a:extLst>
          </p:cNvPr>
          <p:cNvSpPr/>
          <p:nvPr/>
        </p:nvSpPr>
        <p:spPr>
          <a:xfrm>
            <a:off x="5610225" y="954365"/>
            <a:ext cx="5643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ru-RU" sz="2400" b="1" dirty="0">
                <a:solidFill>
                  <a:srgbClr val="12B4BC"/>
                </a:solidFill>
              </a:rPr>
              <a:t>מיון של </a:t>
            </a:r>
            <a:r>
              <a:rPr lang="en-US" sz="2400" b="1" dirty="0">
                <a:solidFill>
                  <a:srgbClr val="12B4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he-IL" altLang="ru-RU" sz="2400" b="1" dirty="0">
                <a:solidFill>
                  <a:srgbClr val="12B4BC"/>
                </a:solidFill>
              </a:rPr>
              <a:t> חומצה אמינית</a:t>
            </a:r>
          </a:p>
        </p:txBody>
      </p:sp>
      <p:sp>
        <p:nvSpPr>
          <p:cNvPr id="12" name="תרשים זרימה: מסיים 11">
            <a:extLst>
              <a:ext uri="{FF2B5EF4-FFF2-40B4-BE49-F238E27FC236}">
                <a16:creationId xmlns:a16="http://schemas.microsoft.com/office/drawing/2014/main" id="{1E5E9A77-5807-45E4-91FA-49C2FB073868}"/>
              </a:ext>
            </a:extLst>
          </p:cNvPr>
          <p:cNvSpPr/>
          <p:nvPr/>
        </p:nvSpPr>
        <p:spPr>
          <a:xfrm>
            <a:off x="4811790" y="873083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לפי אופי קבוצת צד 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944DD511-B394-4C17-9D61-9F4944E68FE7}"/>
              </a:ext>
            </a:extLst>
          </p:cNvPr>
          <p:cNvCxnSpPr>
            <a:cxnSpLocks/>
          </p:cNvCxnSpPr>
          <p:nvPr/>
        </p:nvCxnSpPr>
        <p:spPr>
          <a:xfrm>
            <a:off x="7310486" y="1693067"/>
            <a:ext cx="762818" cy="641110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2DB547E9-7145-4B6D-8707-8AD5BE51206E}"/>
              </a:ext>
            </a:extLst>
          </p:cNvPr>
          <p:cNvCxnSpPr>
            <a:cxnSpLocks/>
          </p:cNvCxnSpPr>
          <p:nvPr/>
        </p:nvCxnSpPr>
        <p:spPr>
          <a:xfrm flipH="1">
            <a:off x="4318703" y="1806700"/>
            <a:ext cx="562813" cy="491770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חץ: למטה 17">
            <a:extLst>
              <a:ext uri="{FF2B5EF4-FFF2-40B4-BE49-F238E27FC236}">
                <a16:creationId xmlns:a16="http://schemas.microsoft.com/office/drawing/2014/main" id="{66C24190-F510-42B3-B950-CA801144C97D}"/>
              </a:ext>
            </a:extLst>
          </p:cNvPr>
          <p:cNvSpPr/>
          <p:nvPr/>
        </p:nvSpPr>
        <p:spPr>
          <a:xfrm>
            <a:off x="2783303" y="2290439"/>
            <a:ext cx="2461483" cy="1876812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1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II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הידרופובי- יוצר אינטראקציות ואן דר ואלס בלבד</a:t>
            </a:r>
          </a:p>
        </p:txBody>
      </p:sp>
      <p:sp>
        <p:nvSpPr>
          <p:cNvPr id="19" name="חץ: למטה 18">
            <a:extLst>
              <a:ext uri="{FF2B5EF4-FFF2-40B4-BE49-F238E27FC236}">
                <a16:creationId xmlns:a16="http://schemas.microsoft.com/office/drawing/2014/main" id="{F761D2CD-6791-4DD9-9276-FDDAD7F10928}"/>
              </a:ext>
            </a:extLst>
          </p:cNvPr>
          <p:cNvSpPr/>
          <p:nvPr/>
        </p:nvSpPr>
        <p:spPr>
          <a:xfrm>
            <a:off x="7263579" y="2311478"/>
            <a:ext cx="2721551" cy="1840261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הידרופילי- יוצר  אינטראקציות מסוג קשרי מימן או קשר יוני</a:t>
            </a:r>
          </a:p>
        </p:txBody>
      </p:sp>
    </p:spTree>
    <p:extLst>
      <p:ext uri="{BB962C8B-B14F-4D97-AF65-F5344CB8AC3E}">
        <p14:creationId xmlns:p14="http://schemas.microsoft.com/office/powerpoint/2010/main" val="68352158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algn="ctr">
          <a:spcBef>
            <a:spcPct val="50000"/>
          </a:spcBef>
          <a:defRPr dirty="0">
            <a:solidFill>
              <a:schemeClr val="accent2"/>
            </a:solidFill>
            <a:effectLst>
              <a:outerShdw blurRad="38100" dist="38100" dir="2700000" algn="tl">
                <a:srgbClr val="C0C0C0"/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10103</TotalTime>
  <Words>3632</Words>
  <Application>Microsoft Office PowerPoint</Application>
  <PresentationFormat>מסך רחב</PresentationFormat>
  <Paragraphs>884</Paragraphs>
  <Slides>66</Slides>
  <Notes>41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66</vt:i4>
      </vt:variant>
    </vt:vector>
  </HeadingPairs>
  <TitlesOfParts>
    <vt:vector size="74" baseType="lpstr">
      <vt:lpstr>Arial</vt:lpstr>
      <vt:lpstr>Calibri</vt:lpstr>
      <vt:lpstr>Helvetica</vt:lpstr>
      <vt:lpstr>Times</vt:lpstr>
      <vt:lpstr>Times New Roman</vt:lpstr>
      <vt:lpstr>Varela Round</vt:lpstr>
      <vt:lpstr>ערכת נושא Office</vt:lpstr>
      <vt:lpstr>Document</vt:lpstr>
      <vt:lpstr>מערכת שידורים לאומית</vt:lpstr>
      <vt:lpstr>ביוכימיה שיעור 2</vt:lpstr>
      <vt:lpstr>מה נלמד היום </vt:lpstr>
      <vt:lpstr>מה למדנו בשיעור קודם</vt:lpstr>
      <vt:lpstr>ביוכימיה</vt:lpstr>
      <vt:lpstr>ביוכימיה</vt:lpstr>
      <vt:lpstr>ביוכימיה</vt:lpstr>
      <vt:lpstr>ביוכימיה</vt:lpstr>
      <vt:lpstr>ביוכימיה</vt:lpstr>
      <vt:lpstr>ביוכימיה</vt:lpstr>
      <vt:lpstr>ביוכימיה</vt:lpstr>
      <vt:lpstr>ביוכימיה</vt:lpstr>
      <vt:lpstr>ביוכימיה</vt:lpstr>
      <vt:lpstr>ביוכימיה</vt:lpstr>
      <vt:lpstr>מצגת של PowerPoint‏</vt:lpstr>
      <vt:lpstr>ביוכימיה</vt:lpstr>
      <vt:lpstr>ביוכימיה</vt:lpstr>
      <vt:lpstr>ביוכימיה</vt:lpstr>
      <vt:lpstr>לכמה מהחומצות האמיניות יש  שלוש קבוצות פונקציונאליות – קבוצה קרבוקסילית או קבוצה אמינית נוספת </vt:lpstr>
      <vt:lpstr>תמיסה מימית של חומצה אמינית בסביבה ניטראלית</vt:lpstr>
      <vt:lpstr>תמיסה מימית של חומצה אמינית</vt:lpstr>
      <vt:lpstr>ביוכימיה</vt:lpstr>
      <vt:lpstr>ביוכימיה</vt:lpstr>
      <vt:lpstr>ביוכימיה</vt:lpstr>
      <vt:lpstr>ביוכימיה</vt:lpstr>
      <vt:lpstr>משמעות של  pKaוהשימוש בו</vt:lpstr>
      <vt:lpstr>ביוכימיה</vt:lpstr>
      <vt:lpstr>ביוכימיה</vt:lpstr>
      <vt:lpstr>ביוכימיה</vt:lpstr>
      <vt:lpstr>מה קורה כאשר מעלים pH בתמיסה מימית של חומצה אמינית בסביבה:</vt:lpstr>
      <vt:lpstr>מצגת של PowerPoint‏</vt:lpstr>
      <vt:lpstr>קביעת מטען של חומצות אמיניות בעלות קבוצת צד לא טעונה </vt:lpstr>
      <vt:lpstr>קביעת מטען של חומצות אמיניות בעלות קבוצת צד לא טעונה </vt:lpstr>
      <vt:lpstr>הפסקה</vt:lpstr>
      <vt:lpstr>המשימה</vt:lpstr>
      <vt:lpstr>המשימה</vt:lpstr>
      <vt:lpstr>שתי החומצות שונות באופי קבוצות הצד ובמבנה השלד</vt:lpstr>
      <vt:lpstr>ביוכימיה</vt:lpstr>
      <vt:lpstr>ביוכימיה</vt:lpstr>
      <vt:lpstr>ביוכימיה</vt:lpstr>
      <vt:lpstr>ביוכימיה</vt:lpstr>
      <vt:lpstr>ביוכימיה</vt:lpstr>
      <vt:lpstr>ביוכימיה</vt:lpstr>
      <vt:lpstr>ביוכימיה</vt:lpstr>
      <vt:lpstr>ה-  pHהאיזואלקטרי</vt:lpstr>
      <vt:lpstr>ה-  pHהאיזואלקטרי</vt:lpstr>
      <vt:lpstr>ה-  pHהאיזואלקטרי</vt:lpstr>
      <vt:lpstr>ה-  pHהאיזואלקטרי</vt:lpstr>
      <vt:lpstr>ביוכימיה</vt:lpstr>
      <vt:lpstr>ביוכימיה</vt:lpstr>
      <vt:lpstr>ומה עם חומצות אמיניות בעלות שלוש קבוצות פונקציונליות טעונות?</vt:lpstr>
      <vt:lpstr>מצגת של PowerPoint‏</vt:lpstr>
      <vt:lpstr>ביוכימיה</vt:lpstr>
      <vt:lpstr>ביוכימיה</vt:lpstr>
      <vt:lpstr>מצגת של PowerPoint‏</vt:lpstr>
      <vt:lpstr>מצגת של PowerPoint‏</vt:lpstr>
      <vt:lpstr>ביוכימיה</vt:lpstr>
      <vt:lpstr>ומה עם חומצות אמיניות בעלות שלוש קבוצות פונקציונליות חומציות שהן לא קרבוקסיל ולא אמין?</vt:lpstr>
      <vt:lpstr>מצגת של PowerPoint‏</vt:lpstr>
      <vt:lpstr>מצגת של PowerPoint‏</vt:lpstr>
      <vt:lpstr>מצגת של PowerPoint‏</vt:lpstr>
      <vt:lpstr>ביוכימיה</vt:lpstr>
      <vt:lpstr>ביוכימיה</vt:lpstr>
      <vt:lpstr>שיעורי בית</vt:lpstr>
      <vt:lpstr>תודה על ההקשבה!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Orit</dc:creator>
  <cp:lastModifiedBy>Anat Kaldaron</cp:lastModifiedBy>
  <cp:revision>688</cp:revision>
  <dcterms:created xsi:type="dcterms:W3CDTF">2020-06-26T08:11:41Z</dcterms:created>
  <dcterms:modified xsi:type="dcterms:W3CDTF">2020-08-17T20:55:22Z</dcterms:modified>
</cp:coreProperties>
</file>