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62" r:id="rId3"/>
    <p:sldId id="545" r:id="rId4"/>
    <p:sldId id="281" r:id="rId5"/>
    <p:sldId id="546" r:id="rId6"/>
    <p:sldId id="549" r:id="rId7"/>
    <p:sldId id="550" r:id="rId8"/>
    <p:sldId id="283" r:id="rId9"/>
    <p:sldId id="300" r:id="rId10"/>
    <p:sldId id="320" r:id="rId11"/>
    <p:sldId id="284" r:id="rId12"/>
    <p:sldId id="551" r:id="rId13"/>
    <p:sldId id="286" r:id="rId14"/>
    <p:sldId id="271" r:id="rId15"/>
    <p:sldId id="288" r:id="rId16"/>
    <p:sldId id="552" r:id="rId17"/>
    <p:sldId id="278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91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van Shimshila" initials="SS" lastIdx="30" clrIdx="0">
    <p:extLst>
      <p:ext uri="{19B8F6BF-5375-455C-9EA6-DF929625EA0E}">
        <p15:presenceInfo xmlns:p15="http://schemas.microsoft.com/office/powerpoint/2012/main" userId="Sivan Shimsh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E60985"/>
    <a:srgbClr val="B8E2E6"/>
    <a:srgbClr val="B2E5EC"/>
    <a:srgbClr val="ECECEC"/>
    <a:srgbClr val="E0E0E0"/>
    <a:srgbClr val="D3D3D3"/>
    <a:srgbClr val="008CCF"/>
    <a:srgbClr val="8EC447"/>
    <a:srgbClr val="FDC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444" y="10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י'/תמוז/תש"ף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757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F8CA6FE-8324-44F9-BEA0-C0135ABE2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FF48E4-4EFC-48E3-B1D6-CBE64D55ACCB}" type="slidenum">
              <a:rPr lang="he-IL" altLang="he-IL"/>
              <a:pPr/>
              <a:t>14</a:t>
            </a:fld>
            <a:endParaRPr lang="en-US" altLang="he-IL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E8A9808-BA4E-40BA-93A9-8C60AD4AB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DE07BB7-36D8-48DA-A249-9631CE867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0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18F68-C9DB-4C7E-AD40-015A49996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1223C-1048-44A7-A134-61253352A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DC13E8-B382-4110-A703-091E9E6C1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AC48F-9ECE-4185-BD50-FD52BD4E24A1}" type="slidenum">
              <a:rPr lang="he-IL" altLang="he-IL"/>
              <a:pPr/>
              <a:t>‹#›</a:t>
            </a:fld>
            <a:endParaRPr lang="en-US" altLang="he-IL"/>
          </a:p>
        </p:txBody>
      </p:sp>
      <p:sp>
        <p:nvSpPr>
          <p:cNvPr id="5" name="מלבן מעוגל 6">
            <a:extLst>
              <a:ext uri="{FF2B5EF4-FFF2-40B4-BE49-F238E27FC236}">
                <a16:creationId xmlns:a16="http://schemas.microsoft.com/office/drawing/2014/main" id="{BDF03271-7050-47D8-9106-07294A3F6ACA}"/>
              </a:ext>
            </a:extLst>
          </p:cNvPr>
          <p:cNvSpPr/>
          <p:nvPr userDrawn="1"/>
        </p:nvSpPr>
        <p:spPr>
          <a:xfrm>
            <a:off x="-659755" y="5991463"/>
            <a:ext cx="2635363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מעוגל 7">
            <a:extLst>
              <a:ext uri="{FF2B5EF4-FFF2-40B4-BE49-F238E27FC236}">
                <a16:creationId xmlns:a16="http://schemas.microsoft.com/office/drawing/2014/main" id="{168D11A5-80FB-4B72-823B-EC89A84AB849}"/>
              </a:ext>
            </a:extLst>
          </p:cNvPr>
          <p:cNvSpPr/>
          <p:nvPr userDrawn="1"/>
        </p:nvSpPr>
        <p:spPr>
          <a:xfrm>
            <a:off x="8737601" y="-85100"/>
            <a:ext cx="3988121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מעוגל 8">
            <a:extLst>
              <a:ext uri="{FF2B5EF4-FFF2-40B4-BE49-F238E27FC236}">
                <a16:creationId xmlns:a16="http://schemas.microsoft.com/office/drawing/2014/main" id="{6747940A-F638-4AC1-91E9-6176E858F271}"/>
              </a:ext>
            </a:extLst>
          </p:cNvPr>
          <p:cNvSpPr/>
          <p:nvPr userDrawn="1"/>
        </p:nvSpPr>
        <p:spPr>
          <a:xfrm>
            <a:off x="-659755" y="6420013"/>
            <a:ext cx="427105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532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2507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  <a:defRPr sz="32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6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4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2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91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3" r:id="rId12"/>
    <p:sldLayoutId id="2147483675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tnjKYEEheo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tnjKYEEheo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57ED73-94E2-406F-BC9C-47765F73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36" y="-227868"/>
            <a:ext cx="12191999" cy="720000"/>
          </a:xfrm>
        </p:spPr>
        <p:txBody>
          <a:bodyPr/>
          <a:lstStyle/>
          <a:p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مبنى الجسم المضاد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14CF3E-7E03-48F0-9C11-4AED2AE9B1AB}"/>
              </a:ext>
            </a:extLst>
          </p:cNvPr>
          <p:cNvSpPr/>
          <p:nvPr/>
        </p:nvSpPr>
        <p:spPr>
          <a:xfrm>
            <a:off x="90449" y="29084"/>
            <a:ext cx="2791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https://youtu.be/ptnjKYEEheo</a:t>
            </a:r>
            <a:endParaRPr lang="he-IL" sz="1400" dirty="0"/>
          </a:p>
          <a:p>
            <a:endParaRPr lang="en-US" sz="1400" dirty="0"/>
          </a:p>
        </p:txBody>
      </p:sp>
      <p:pic>
        <p:nvPicPr>
          <p:cNvPr id="4" name="Online Media 3" title="Therapeutic antibodies (Part 1): structure &amp; function">
            <a:hlinkClick r:id="" action="ppaction://media"/>
            <a:extLst>
              <a:ext uri="{FF2B5EF4-FFF2-40B4-BE49-F238E27FC236}">
                <a16:creationId xmlns:a16="http://schemas.microsoft.com/office/drawing/2014/main" id="{A986A2A6-67B2-4CAD-B5F2-127BBF5265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90694"/>
            <a:ext cx="11675211" cy="65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30F213-FCC8-4857-A684-A91E1EAF2C1E}"/>
              </a:ext>
            </a:extLst>
          </p:cNvPr>
          <p:cNvSpPr/>
          <p:nvPr/>
        </p:nvSpPr>
        <p:spPr>
          <a:xfrm>
            <a:off x="1" y="5694744"/>
            <a:ext cx="12192000" cy="116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4717A-260B-412F-904C-C57E453F5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2300" y="378971"/>
            <a:ext cx="8306992" cy="54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مقاطع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Fab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47814B-4B7C-41E4-9204-A2C9D5D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887" y="996052"/>
            <a:ext cx="5638801" cy="55571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Fab – Fragment Antigen Binding</a:t>
            </a:r>
            <a:endParaRPr lang="ar-S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مقطعان متماثلان مكونان من ارتباط سلسلة ثقيلة وخفيفة. </a:t>
            </a: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يحتوي كل منهما على منطقة من تسلسل ثابت من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الحواض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الأمينية وتسلسل متغير في كل سلسلة. </a:t>
            </a: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التسلسل المتغير موجود في طرف المقطع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Variable)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ويشكل موقع الارتباط مع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الأنتيجين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(CDR)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4C8C2E9-74D9-41F1-8FC6-1B523988D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6" t="21564" r="6022" b="5157"/>
          <a:stretch/>
        </p:blipFill>
        <p:spPr>
          <a:xfrm>
            <a:off x="1" y="2652714"/>
            <a:ext cx="6519585" cy="3546856"/>
          </a:xfrm>
          <a:prstGeom prst="rect">
            <a:avLst/>
          </a:prstGeom>
        </p:spPr>
      </p:pic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DE5FFAB8-A1EB-4FCC-B064-488C8E170FD7}"/>
              </a:ext>
            </a:extLst>
          </p:cNvPr>
          <p:cNvSpPr/>
          <p:nvPr/>
        </p:nvSpPr>
        <p:spPr>
          <a:xfrm>
            <a:off x="11652206" y="5637506"/>
            <a:ext cx="1735483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מלבן מעוגל 8">
            <a:extLst>
              <a:ext uri="{FF2B5EF4-FFF2-40B4-BE49-F238E27FC236}">
                <a16:creationId xmlns:a16="http://schemas.microsoft.com/office/drawing/2014/main" id="{13A6B941-61EE-4249-B833-6246650FA8EE}"/>
              </a:ext>
            </a:extLst>
          </p:cNvPr>
          <p:cNvSpPr/>
          <p:nvPr/>
        </p:nvSpPr>
        <p:spPr>
          <a:xfrm>
            <a:off x="10785675" y="6072253"/>
            <a:ext cx="281264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765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E33D393-884F-4CCC-802D-D446F4505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2300" y="378971"/>
            <a:ext cx="8306992" cy="54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مقاطع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E2A8FDD-99B0-4D4D-8E34-B749CD25F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7000" y="996052"/>
            <a:ext cx="5500688" cy="5290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 – Fragment Crystallized region</a:t>
            </a:r>
            <a:endParaRPr lang="ar-S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مقطع مكون من ارتباط سلسلتين ثقيلتين يحتوي على منطقة من تسلسل ثابت. </a:t>
            </a: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يرتبط في هذا المقطع مجموعة سكر</a:t>
            </a: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وظيفته هو تفعيل رد الفعل المناعي عند ارتباط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انتيجين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6">
            <a:extLst>
              <a:ext uri="{FF2B5EF4-FFF2-40B4-BE49-F238E27FC236}">
                <a16:creationId xmlns:a16="http://schemas.microsoft.com/office/drawing/2014/main" id="{280CC272-060F-4DD4-94AD-599805BBC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6" t="21564" r="6022" b="5157"/>
          <a:stretch/>
        </p:blipFill>
        <p:spPr>
          <a:xfrm>
            <a:off x="1" y="2652714"/>
            <a:ext cx="6519585" cy="3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6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F09A5C-A749-4A70-83B0-F07D74A0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113" y="213094"/>
            <a:ext cx="8243887" cy="72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انتاج ترابط بين الجسم المضاد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والانتيجين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2FCF-091A-4723-9EAF-0B912561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599" y="951210"/>
            <a:ext cx="8686086" cy="4611559"/>
          </a:xfrm>
        </p:spPr>
        <p:txBody>
          <a:bodyPr/>
          <a:lstStyle/>
          <a:p>
            <a:pPr marL="0" indent="0">
              <a:buNone/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لمنطقة الـ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CDR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الموجودة في طرف الذراع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Fab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مبنى فراغي وكيميائي خاص يلائم الارتباط بمحدد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انتيجيني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(مجموعة كيميائية) محدد موجود على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الأنتيجين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ar-SY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ألفة </a:t>
            </a:r>
            <a:r>
              <a:rPr lang="ar-SY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الأرتباط</a:t>
            </a:r>
            <a:r>
              <a:rPr lang="ar-SY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(Affinity)</a:t>
            </a:r>
            <a:r>
              <a:rPr lang="ar-SY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مقياس لقوة الترابط بين الجسم المضاد والمحدد </a:t>
            </a:r>
            <a:r>
              <a:rPr lang="ar-SY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الأنتيجيني</a:t>
            </a:r>
            <a:endParaRPr lang="ar-SY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ar-S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يوجد </a:t>
            </a:r>
            <a:r>
              <a:rPr lang="ar-SY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اتزان</a:t>
            </a:r>
            <a:r>
              <a:rPr lang="ar-S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بين وضع الترابط ووضع التفكك</a:t>
            </a: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3">
            <a:extLst>
              <a:ext uri="{FF2B5EF4-FFF2-40B4-BE49-F238E27FC236}">
                <a16:creationId xmlns:a16="http://schemas.microsoft.com/office/drawing/2014/main" id="{24AA93BF-5384-4A58-86EF-DC94C3F39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4" t="52765" r="32013" b="2891"/>
          <a:stretch/>
        </p:blipFill>
        <p:spPr>
          <a:xfrm>
            <a:off x="375727" y="2953006"/>
            <a:ext cx="3824288" cy="2912616"/>
          </a:xfrm>
          <a:prstGeom prst="rect">
            <a:avLst/>
          </a:prstGeom>
        </p:spPr>
      </p:pic>
      <p:pic>
        <p:nvPicPr>
          <p:cNvPr id="7" name="תמונה 4">
            <a:extLst>
              <a:ext uri="{FF2B5EF4-FFF2-40B4-BE49-F238E27FC236}">
                <a16:creationId xmlns:a16="http://schemas.microsoft.com/office/drawing/2014/main" id="{8DF42AB3-2C56-4F66-89B6-BDD61A7E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1" t="20545" r="25624" b="36178"/>
          <a:stretch/>
        </p:blipFill>
        <p:spPr>
          <a:xfrm>
            <a:off x="5105857" y="3533525"/>
            <a:ext cx="4635570" cy="27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9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CBDE8-160A-4439-8AAE-2AE38EEEE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805" y="3356118"/>
            <a:ext cx="6456228" cy="2862905"/>
          </a:xfrm>
          <a:prstGeom prst="rect">
            <a:avLst/>
          </a:prstGeom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2B0D2717-864F-4D08-A704-9F4EB3E4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445" y="1842198"/>
            <a:ext cx="38593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he-IL" sz="2400" dirty="0"/>
              <a:t>الملاءمة الفراغية بين الجسم المضاد والمحدد </a:t>
            </a:r>
            <a:r>
              <a:rPr lang="ar-SY" altLang="he-IL" sz="2400" dirty="0" err="1"/>
              <a:t>الأنتيجيني</a:t>
            </a:r>
            <a:r>
              <a:rPr lang="ar-SY" altLang="he-IL" sz="2400" dirty="0"/>
              <a:t> – كلما زادت تقل إمكانية ارتباط الجسم المضاد مع محددات أخرى.</a:t>
            </a:r>
            <a:endParaRPr lang="en-US" altLang="he-IL" sz="2400" u="sng" dirty="0"/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F0747BE1-F7E2-4D1A-95B6-8D38411A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659" y="791626"/>
            <a:ext cx="1386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he-IL" sz="2400" b="1" dirty="0"/>
              <a:t>ألفة الارتباط</a:t>
            </a:r>
            <a:endParaRPr lang="en-US" altLang="he-IL" sz="2400" b="1" dirty="0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60A4F1AB-873E-4027-9A66-44F5BE13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209" y="791627"/>
            <a:ext cx="195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he-IL" sz="2400" b="1" dirty="0"/>
              <a:t>تخصصية الارتباط</a:t>
            </a:r>
            <a:endParaRPr lang="en-US" altLang="he-IL" sz="2400" b="1" dirty="0"/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028F2934-3B25-4506-A21D-BF0B218E9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5121" y="133985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B4F1F917-A0FB-4B74-90CA-B202A3D6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71" y="1686532"/>
            <a:ext cx="3571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he-IL" sz="2400" dirty="0"/>
              <a:t>قوة الترابط تتعلق بدقة بالملاءمة الفراغية والكيميائية بين موقع الربط على الجسم المضاد وبين المحدد </a:t>
            </a:r>
            <a:r>
              <a:rPr lang="ar-SY" altLang="he-IL" sz="2400" dirty="0" err="1"/>
              <a:t>الأنتيجيني</a:t>
            </a:r>
            <a:r>
              <a:rPr lang="ar-SY" altLang="he-IL" sz="2400" dirty="0"/>
              <a:t>- كلما كانت اعلى يكون الترابط اقوى</a:t>
            </a:r>
            <a:endParaRPr lang="en-US" altLang="he-IL" sz="2400" dirty="0"/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id="{89981913-6DE0-46CE-AF2D-DADFA28C9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0158" y="126920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7C2709AC-C4F1-4E11-ABFD-58509E45F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959" y="4949826"/>
            <a:ext cx="217487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6994FDBB-309B-4E8B-B81C-93D622094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959" y="4949826"/>
            <a:ext cx="217487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478308F2-F6BD-4B2B-9842-2C8915509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959" y="4949825"/>
            <a:ext cx="217487" cy="215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771CFCF6-E3DF-46BC-A3E8-CE848CCA21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059" y="4949826"/>
            <a:ext cx="433387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735829D2-A78F-4EB9-9F8E-DEF2DC3F7B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158" y="4878388"/>
            <a:ext cx="576262" cy="1444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106" name="Text Box 26">
            <a:extLst>
              <a:ext uri="{FF2B5EF4-FFF2-40B4-BE49-F238E27FC236}">
                <a16:creationId xmlns:a16="http://schemas.microsoft.com/office/drawing/2014/main" id="{C1B57E94-AF41-48E6-8A45-E80B00AC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081" y="145296"/>
            <a:ext cx="4033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he-IL" sz="3600" b="1" dirty="0">
                <a:solidFill>
                  <a:srgbClr val="002060"/>
                </a:solidFill>
              </a:rPr>
              <a:t>تخصصية وألفة</a:t>
            </a:r>
            <a:endParaRPr lang="en-US" altLang="he-IL" sz="3600" b="1" dirty="0">
              <a:solidFill>
                <a:srgbClr val="002060"/>
              </a:solidFill>
            </a:endParaRPr>
          </a:p>
        </p:txBody>
      </p:sp>
      <p:sp>
        <p:nvSpPr>
          <p:cNvPr id="46119" name="Text Box 40">
            <a:extLst>
              <a:ext uri="{FF2B5EF4-FFF2-40B4-BE49-F238E27FC236}">
                <a16:creationId xmlns:a16="http://schemas.microsoft.com/office/drawing/2014/main" id="{DD6A231F-82BB-41F8-AF0D-9FA3D2A7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793" y="5584668"/>
            <a:ext cx="1111717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he-IL" sz="1800" b="1" dirty="0"/>
              <a:t>مبنى موقع الربط على</a:t>
            </a:r>
            <a:r>
              <a:rPr lang="he-IL" altLang="he-IL" sz="1800" b="1" dirty="0"/>
              <a:t> </a:t>
            </a:r>
            <a:r>
              <a:rPr lang="en-US" altLang="he-IL" sz="1800" b="1" dirty="0"/>
              <a:t>Fab</a:t>
            </a:r>
            <a:r>
              <a:rPr lang="he-IL" altLang="he-IL" sz="1800" b="1" dirty="0"/>
              <a:t> </a:t>
            </a:r>
            <a:endParaRPr lang="en-US" altLang="he-IL" sz="1800" b="1" dirty="0"/>
          </a:p>
        </p:txBody>
      </p:sp>
      <p:sp>
        <p:nvSpPr>
          <p:cNvPr id="41" name="מלבן מעוגל 6">
            <a:extLst>
              <a:ext uri="{FF2B5EF4-FFF2-40B4-BE49-F238E27FC236}">
                <a16:creationId xmlns:a16="http://schemas.microsoft.com/office/drawing/2014/main" id="{72C2695B-A443-4850-BF8B-58C1DCF8829A}"/>
              </a:ext>
            </a:extLst>
          </p:cNvPr>
          <p:cNvSpPr/>
          <p:nvPr/>
        </p:nvSpPr>
        <p:spPr>
          <a:xfrm>
            <a:off x="11652206" y="5637506"/>
            <a:ext cx="1735483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2" name="מלבן מעוגל 8">
            <a:extLst>
              <a:ext uri="{FF2B5EF4-FFF2-40B4-BE49-F238E27FC236}">
                <a16:creationId xmlns:a16="http://schemas.microsoft.com/office/drawing/2014/main" id="{BA24A4D1-22CB-460D-80A8-4EC57D734E98}"/>
              </a:ext>
            </a:extLst>
          </p:cNvPr>
          <p:cNvSpPr/>
          <p:nvPr/>
        </p:nvSpPr>
        <p:spPr>
          <a:xfrm>
            <a:off x="10785675" y="6072253"/>
            <a:ext cx="281264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CB2C3E-59AF-4FD7-A6FA-FD7738A98F6C}"/>
              </a:ext>
            </a:extLst>
          </p:cNvPr>
          <p:cNvCxnSpPr>
            <a:cxnSpLocks/>
          </p:cNvCxnSpPr>
          <p:nvPr/>
        </p:nvCxnSpPr>
        <p:spPr>
          <a:xfrm flipV="1">
            <a:off x="6138721" y="5022851"/>
            <a:ext cx="419242" cy="561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08EDC3-341E-4449-A9C3-A069DC1C24C2}"/>
              </a:ext>
            </a:extLst>
          </p:cNvPr>
          <p:cNvSpPr txBox="1"/>
          <p:nvPr/>
        </p:nvSpPr>
        <p:spPr>
          <a:xfrm>
            <a:off x="6397203" y="4203830"/>
            <a:ext cx="12378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b="1" dirty="0">
                <a:latin typeface="Arial" panose="020B0604020202020204" pitchFamily="34" charset="0"/>
                <a:cs typeface="Arial" panose="020B0604020202020204" pitchFamily="34" charset="0"/>
              </a:rPr>
              <a:t>محدد </a:t>
            </a:r>
            <a:r>
              <a:rPr lang="ar-SY" b="1" dirty="0" err="1">
                <a:latin typeface="Arial" panose="020B0604020202020204" pitchFamily="34" charset="0"/>
                <a:cs typeface="Arial" panose="020B0604020202020204" pitchFamily="34" charset="0"/>
              </a:rPr>
              <a:t>انتيجيني</a:t>
            </a: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DA68A8-A7C6-4787-9153-CB5B93D0B919}"/>
              </a:ext>
            </a:extLst>
          </p:cNvPr>
          <p:cNvCxnSpPr>
            <a:cxnSpLocks/>
          </p:cNvCxnSpPr>
          <p:nvPr/>
        </p:nvCxnSpPr>
        <p:spPr>
          <a:xfrm flipH="1">
            <a:off x="6762750" y="4536538"/>
            <a:ext cx="63972" cy="573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0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EE907C-090F-4E32-B2BB-C2EB8470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أنواع الأربطة بين الجسم المضاد </a:t>
            </a:r>
            <a:r>
              <a:rPr lang="ar-SY" sz="4000" dirty="0" err="1">
                <a:latin typeface="Arial" panose="020B0604020202020204" pitchFamily="34" charset="0"/>
                <a:cs typeface="Arial" panose="020B0604020202020204" pitchFamily="34" charset="0"/>
              </a:rPr>
              <a:t>والأنتيجين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B8F51-9773-4E5F-B18A-9C867006A8B9}"/>
              </a:ext>
            </a:extLst>
          </p:cNvPr>
          <p:cNvSpPr/>
          <p:nvPr/>
        </p:nvSpPr>
        <p:spPr>
          <a:xfrm>
            <a:off x="195264" y="882046"/>
            <a:ext cx="407670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ar-LB" sz="2400" dirty="0">
                <a:latin typeface="Times New Roman" pitchFamily="18" charset="0"/>
                <a:cs typeface="Times New Roman" pitchFamily="18" charset="0"/>
              </a:rPr>
              <a:t>أربطة هيدروجينية، تجاذب بين شحنات، فان در فالس، تجاذب </a:t>
            </a:r>
            <a:r>
              <a:rPr lang="ar-LB" sz="2400" dirty="0" err="1">
                <a:latin typeface="Times New Roman" pitchFamily="18" charset="0"/>
                <a:cs typeface="Times New Roman" pitchFamily="18" charset="0"/>
              </a:rPr>
              <a:t>هيدروفوبي</a:t>
            </a:r>
            <a:endParaRPr lang="ar-LB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ar-LB" sz="2400" dirty="0">
                <a:latin typeface="Times New Roman" pitchFamily="18" charset="0"/>
                <a:cs typeface="Times New Roman" pitchFamily="18" charset="0"/>
              </a:rPr>
              <a:t>عوامل تضعف وتفكك الترابط: تغيير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LB" sz="2400" dirty="0">
                <a:latin typeface="Times New Roman" pitchFamily="18" charset="0"/>
                <a:cs typeface="Times New Roman" pitchFamily="18" charset="0"/>
              </a:rPr>
              <a:t>، رفع تركيز الأملاح، مذيب عضوي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DB30DB-2CDA-4447-A0D3-974D1F62A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5641" r="4193"/>
          <a:stretch/>
        </p:blipFill>
        <p:spPr bwMode="auto">
          <a:xfrm>
            <a:off x="4314825" y="1047067"/>
            <a:ext cx="7877175" cy="48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2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2620CDD-4233-4188-8432-E2236CED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504825"/>
            <a:ext cx="10388271" cy="50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91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>
            <a:extLst>
              <a:ext uri="{FF2B5EF4-FFF2-40B4-BE49-F238E27FC236}">
                <a16:creationId xmlns:a16="http://schemas.microsoft.com/office/drawing/2014/main" id="{D22F31C4-9C16-4A56-95C6-39243984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25" y="1304926"/>
            <a:ext cx="7199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cs typeface="+mn-cs"/>
              </a:rPr>
              <a:t>איזה חלק באימונוגלובולינים</a:t>
            </a:r>
            <a:r>
              <a:rPr lang="en-US" altLang="he-IL" sz="2400" dirty="0">
                <a:cs typeface="+mn-cs"/>
              </a:rPr>
              <a:t>) </a:t>
            </a:r>
            <a:r>
              <a:rPr lang="he-IL" altLang="he-IL" sz="2400" dirty="0">
                <a:cs typeface="+mn-cs"/>
              </a:rPr>
              <a:t>בנוגדנים</a:t>
            </a:r>
            <a:r>
              <a:rPr lang="en-US" altLang="he-IL" sz="2400" dirty="0">
                <a:cs typeface="+mn-cs"/>
              </a:rPr>
              <a:t>(</a:t>
            </a:r>
            <a:r>
              <a:rPr lang="he-IL" altLang="he-IL" sz="2400" dirty="0">
                <a:cs typeface="+mn-cs"/>
              </a:rPr>
              <a:t> מקנה ספציפיות</a:t>
            </a:r>
            <a:r>
              <a:rPr lang="en-US" altLang="he-IL" sz="2400" dirty="0">
                <a:cs typeface="+mn-cs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dirty="0">
                <a:cs typeface="+mn-cs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א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שרשרת </a:t>
            </a:r>
            <a:r>
              <a:rPr lang="en-US" altLang="he-IL" sz="2400" dirty="0">
                <a:cs typeface="+mn-cs"/>
              </a:rPr>
              <a:t>L </a:t>
            </a:r>
            <a:r>
              <a:rPr lang="he-IL" altLang="he-IL" sz="2400" dirty="0">
                <a:cs typeface="+mn-cs"/>
              </a:rPr>
              <a:t> כולה</a:t>
            </a:r>
            <a:endParaRPr lang="en-US" altLang="he-IL" sz="24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ב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שרשרת </a:t>
            </a:r>
            <a:r>
              <a:rPr lang="en-US" altLang="he-IL" sz="2400" dirty="0">
                <a:cs typeface="+mn-cs"/>
              </a:rPr>
              <a:t>H </a:t>
            </a:r>
            <a:r>
              <a:rPr lang="he-IL" altLang="he-IL" sz="2400" dirty="0">
                <a:cs typeface="+mn-cs"/>
              </a:rPr>
              <a:t> כולה</a:t>
            </a:r>
            <a:endParaRPr lang="en-US" altLang="he-IL" sz="24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ג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חלק משרשרת </a:t>
            </a:r>
            <a:r>
              <a:rPr lang="en-US" altLang="he-IL" sz="2400" dirty="0">
                <a:cs typeface="+mn-cs"/>
              </a:rPr>
              <a:t>L</a:t>
            </a:r>
            <a:r>
              <a:rPr lang="he-IL" altLang="he-IL" sz="2400" dirty="0">
                <a:cs typeface="+mn-cs"/>
              </a:rPr>
              <a:t> וחלק משרשרת  </a:t>
            </a:r>
            <a:r>
              <a:rPr lang="en-US" altLang="he-IL" sz="2400" dirty="0">
                <a:cs typeface="+mn-cs"/>
              </a:rPr>
              <a:t>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ד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חלק משרשרת </a:t>
            </a:r>
            <a:r>
              <a:rPr lang="en-US" altLang="he-IL" sz="2400" dirty="0">
                <a:cs typeface="+mn-cs"/>
              </a:rPr>
              <a:t>L</a:t>
            </a:r>
            <a:r>
              <a:rPr lang="he-IL" altLang="he-IL" sz="2400" dirty="0">
                <a:cs typeface="+mn-cs"/>
              </a:rPr>
              <a:t> בלבד</a:t>
            </a:r>
            <a:endParaRPr lang="en-US" altLang="he-IL" sz="24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cs typeface="+mn-cs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4815624" y="3103416"/>
            <a:ext cx="6175649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9CA6E8-F524-44D9-8939-A532C5D61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98" t="20202" r="27273" b="48821"/>
          <a:stretch/>
        </p:blipFill>
        <p:spPr>
          <a:xfrm>
            <a:off x="3802994" y="1579419"/>
            <a:ext cx="5636569" cy="29556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3541006" y="3449237"/>
            <a:ext cx="6720594" cy="578437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C4966-BA9D-4ABF-B293-E1CB19676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5" t="59394" r="27046" b="11515"/>
          <a:stretch/>
        </p:blipFill>
        <p:spPr>
          <a:xfrm>
            <a:off x="3823855" y="1660526"/>
            <a:ext cx="5887748" cy="31170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6437746" y="3219048"/>
            <a:ext cx="3482110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75319" y="1548329"/>
            <a:ext cx="11265763" cy="1260164"/>
          </a:xfrm>
        </p:spPr>
        <p:txBody>
          <a:bodyPr/>
          <a:lstStyle/>
          <a:p>
            <a:r>
              <a:rPr lang="ar-SY" sz="6000" dirty="0">
                <a:latin typeface="Arial" panose="020B0604020202020204" pitchFamily="34" charset="0"/>
                <a:cs typeface="Arial" panose="020B0604020202020204" pitchFamily="34" charset="0"/>
              </a:rPr>
              <a:t>مبنى الجسم المضاد وارتباطه </a:t>
            </a:r>
            <a:r>
              <a:rPr lang="ar-SY" sz="6000" dirty="0" err="1">
                <a:latin typeface="Arial" panose="020B0604020202020204" pitchFamily="34" charset="0"/>
                <a:cs typeface="Arial" panose="020B0604020202020204" pitchFamily="34" charset="0"/>
              </a:rPr>
              <a:t>بالأنتيجين</a:t>
            </a:r>
            <a:endParaRPr lang="he-I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312199" y="2663800"/>
            <a:ext cx="12192001" cy="7652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أنظمة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بيوتكنولوجية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312199" y="3687743"/>
            <a:ext cx="12192001" cy="720094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د. أسعد سخنيني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  <a:p>
            <a:endParaRPr lang="he-IL" sz="3200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F04CF-F7B2-4FDF-B3C1-83215DF2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42" t="17105" r="26970" b="52727"/>
          <a:stretch/>
        </p:blipFill>
        <p:spPr>
          <a:xfrm>
            <a:off x="4008583" y="1509599"/>
            <a:ext cx="5486400" cy="2975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7461484" y="2522306"/>
            <a:ext cx="2558473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A7D0F4-882B-425E-BACF-4A7FD6ECE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56566" r="27349" b="14074"/>
          <a:stretch/>
        </p:blipFill>
        <p:spPr>
          <a:xfrm>
            <a:off x="1849120" y="1417235"/>
            <a:ext cx="7862483" cy="330254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4167231" y="3601052"/>
            <a:ext cx="6175649" cy="5784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42F7E-E2F8-4318-924C-D073B11F0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2" t="18720" r="27576" b="50000"/>
          <a:stretch/>
        </p:blipFill>
        <p:spPr>
          <a:xfrm>
            <a:off x="3388346" y="1283855"/>
            <a:ext cx="6125109" cy="30202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5301672" y="2318870"/>
            <a:ext cx="4849091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E2E5F-4B3F-43F9-BF2D-426BAF599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7643" r="27046" b="7609"/>
          <a:stretch/>
        </p:blipFill>
        <p:spPr>
          <a:xfrm>
            <a:off x="1490814" y="1523999"/>
            <a:ext cx="8826204" cy="31495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7769839" y="3825039"/>
            <a:ext cx="2870453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B79B71-8772-4A61-9299-9C7AB5B1A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6" t="34074" r="27197" b="51650"/>
          <a:stretch/>
        </p:blipFill>
        <p:spPr>
          <a:xfrm>
            <a:off x="590626" y="1468582"/>
            <a:ext cx="10132791" cy="14593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9531927" y="2447636"/>
            <a:ext cx="692728" cy="31811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66E51-0B01-45CB-8283-19DF416E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8" t="55354" r="27197" b="14074"/>
          <a:stretch/>
        </p:blipFill>
        <p:spPr>
          <a:xfrm>
            <a:off x="1991719" y="1699489"/>
            <a:ext cx="8186754" cy="29925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4584715" y="3694543"/>
            <a:ext cx="5778485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A6755-D0DF-4401-A107-E1173C62A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97" y="5580950"/>
            <a:ext cx="205814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3459810" y="82101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/>
          <a:p>
            <a:pPr marL="185738" indent="0">
              <a:spcBef>
                <a:spcPts val="0"/>
              </a:spcBef>
            </a:pPr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نقاط هامة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7B890B-E2AE-4251-BA2A-3B1F3B9BEB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516" y="1361011"/>
            <a:ext cx="11593286" cy="49077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مبنى الجسم المضاد</a:t>
            </a:r>
          </a:p>
          <a:p>
            <a:pPr>
              <a:lnSpc>
                <a:spcPct val="150000"/>
              </a:lnSpc>
            </a:pP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تكوين مركب معقد "</a:t>
            </a:r>
            <a:r>
              <a:rPr lang="ar-SY" sz="3600" dirty="0" err="1">
                <a:latin typeface="Arial" panose="020B0604020202020204" pitchFamily="34" charset="0"/>
                <a:cs typeface="Arial" panose="020B0604020202020204" pitchFamily="34" charset="0"/>
              </a:rPr>
              <a:t>كومبلكس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" جسم مضاد-</a:t>
            </a:r>
            <a:r>
              <a:rPr lang="ar-SY" sz="3600" dirty="0" err="1">
                <a:latin typeface="Arial" panose="020B0604020202020204" pitchFamily="34" charset="0"/>
                <a:cs typeface="Arial" panose="020B0604020202020204" pitchFamily="34" charset="0"/>
              </a:rPr>
              <a:t>انتيجين</a:t>
            </a:r>
            <a:endParaRPr lang="ar-SY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نوع الأربطة المثبتة للمركب المعقد</a:t>
            </a:r>
          </a:p>
          <a:p>
            <a:pPr>
              <a:lnSpc>
                <a:spcPct val="150000"/>
              </a:lnSpc>
            </a:pP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حل أسئلة</a:t>
            </a:r>
          </a:p>
          <a:p>
            <a:pPr>
              <a:lnSpc>
                <a:spcPct val="150000"/>
              </a:lnSpc>
            </a:pPr>
            <a:endParaRPr lang="ar-SY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ar-SY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608CF2-00F6-4F81-AC25-0551C2E3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0"/>
            <a:ext cx="9642231" cy="72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مبنى الجسم المضاد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74E1F6-9774-46AA-A58F-90C54DED08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38389" y="743456"/>
            <a:ext cx="9853612" cy="5957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بروتين ينتج ويفرز بواسطة خلايا ليمفاوية تمايزت لخلايا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خلال رد الفعل المناعي</a:t>
            </a: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مكون من جزئين: </a:t>
            </a:r>
          </a:p>
          <a:p>
            <a:pPr marL="990600" lvl="1" indent="-457200">
              <a:lnSpc>
                <a:spcPct val="150000"/>
              </a:lnSpc>
              <a:buFont typeface="+mj-lt"/>
              <a:buAutoNum type="arabicPeriod"/>
            </a:pPr>
            <a:r>
              <a:rPr lang="ar-SY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الجزء المتغير 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Fab</a:t>
            </a:r>
            <a:endParaRPr lang="ar-S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2" indent="0">
              <a:lnSpc>
                <a:spcPct val="150000"/>
              </a:lnSpc>
              <a:buNone/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يختلف من جسم مضاد لآخر. </a:t>
            </a:r>
          </a:p>
          <a:p>
            <a:pPr marL="990600" lvl="2" indent="0">
              <a:lnSpc>
                <a:spcPct val="150000"/>
              </a:lnSpc>
              <a:buNone/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يحدد تخصصية الجسم المضاد لمحدد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انتيجيني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معين.</a:t>
            </a:r>
          </a:p>
          <a:p>
            <a:pPr marL="990600" lvl="2" indent="0">
              <a:lnSpc>
                <a:spcPct val="150000"/>
              </a:lnSpc>
              <a:buNone/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يرتبط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للأنتيجين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90600" lvl="1" indent="-457200">
              <a:lnSpc>
                <a:spcPct val="150000"/>
              </a:lnSpc>
              <a:buFont typeface="+mj-lt"/>
              <a:buAutoNum type="arabicPeriod"/>
            </a:pPr>
            <a:r>
              <a:rPr lang="ar-SY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الجزء الثابت 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ar-SY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2" indent="0">
              <a:lnSpc>
                <a:spcPct val="150000"/>
              </a:lnSpc>
              <a:buNone/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متشابه لدى العديد من الأجسام المضادة</a:t>
            </a:r>
          </a:p>
          <a:p>
            <a:pPr marL="990600" lvl="2" indent="0">
              <a:lnSpc>
                <a:spcPct val="150000"/>
              </a:lnSpc>
              <a:buNone/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يمكن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الارنباط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 بخلايا جهاز المناعة التي تحتوي على مستقبل يلائمه ويؤدي ذلك الى تفعيل جهاز المناعة ضد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الأنتيجين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5A2F85A-C0E6-4B9E-988D-93942E3CA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3435" r="13931" b="7633"/>
          <a:stretch/>
        </p:blipFill>
        <p:spPr bwMode="auto">
          <a:xfrm>
            <a:off x="80949" y="1376363"/>
            <a:ext cx="3648076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9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3B622-CDB2-4A7E-BC98-EC906842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1762" y="709799"/>
            <a:ext cx="8325076" cy="54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السلسلة الخفيفة والسلسلة الثقيلة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0EC75-F897-44D9-83ED-5CA2E14B8E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38800" y="1401834"/>
            <a:ext cx="6172200" cy="424172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ar-SY" dirty="0">
                <a:latin typeface="Times New Roman" pitchFamily="18" charset="0"/>
                <a:cs typeface="Times New Roman" pitchFamily="18" charset="0"/>
              </a:rPr>
              <a:t>مبنى 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يشبه الحرف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  <a:endParaRPr lang="ar-L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ar-LB" dirty="0">
                <a:latin typeface="Times New Roman" pitchFamily="18" charset="0"/>
                <a:cs typeface="Times New Roman" pitchFamily="18" charset="0"/>
              </a:rPr>
              <a:t>يحتوي على 4 سلاسل </a:t>
            </a:r>
            <a:r>
              <a:rPr lang="ar-LB" dirty="0" err="1">
                <a:latin typeface="Times New Roman" pitchFamily="18" charset="0"/>
                <a:cs typeface="Times New Roman" pitchFamily="18" charset="0"/>
              </a:rPr>
              <a:t>بوليببتيدية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 مرتبطة فيما بينها بأربطة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S-S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 وأربطة فيزيائية: اثنتان متطابقتان 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خفيفتان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كتلة كل منهما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25kD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واثنتان متطابقتان 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ثقيلتان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ar-L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كتلة كل منهما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50kD</a:t>
            </a:r>
            <a:endParaRPr lang="ar-SY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ar-SY" dirty="0">
                <a:latin typeface="Times New Roman" pitchFamily="18" charset="0"/>
                <a:cs typeface="Times New Roman" pitchFamily="18" charset="0"/>
              </a:rPr>
              <a:t>كل سلسلة تحتوي على </a:t>
            </a:r>
            <a:r>
              <a:rPr lang="ar-S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مناطق محفوظة 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وثابتة مكونة من تسلسل حوامض أمينية مشترك في أجسام مضادة لكائنات مختلفة، وعلى </a:t>
            </a:r>
            <a:r>
              <a:rPr lang="ar-S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مناطق متغيرة 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تحتوي على تسلسل حوامض أمينية يشكل موقع الربط التخصص </a:t>
            </a:r>
            <a:r>
              <a:rPr lang="ar-SY" dirty="0" err="1">
                <a:latin typeface="Times New Roman" pitchFamily="18" charset="0"/>
                <a:cs typeface="Times New Roman" pitchFamily="18" charset="0"/>
              </a:rPr>
              <a:t>لانتيجين</a:t>
            </a:r>
            <a:r>
              <a:rPr lang="ar-SY" dirty="0">
                <a:latin typeface="Times New Roman" pitchFamily="18" charset="0"/>
                <a:cs typeface="Times New Roman" pitchFamily="18" charset="0"/>
              </a:rPr>
              <a:t> محدد.</a:t>
            </a:r>
          </a:p>
          <a:p>
            <a:pPr>
              <a:lnSpc>
                <a:spcPct val="150000"/>
              </a:lnSpc>
            </a:pPr>
            <a:endParaRPr lang="ar-L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1">
            <a:extLst>
              <a:ext uri="{FF2B5EF4-FFF2-40B4-BE49-F238E27FC236}">
                <a16:creationId xmlns:a16="http://schemas.microsoft.com/office/drawing/2014/main" id="{5724E2C5-00FE-4CB4-A021-F0607550BC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914400"/>
            <a:ext cx="5296370" cy="52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B60AB-8E49-4B24-A193-CA03DA8E8A6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580" y="435047"/>
            <a:ext cx="11052840" cy="48037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الجسم المضاد هو </a:t>
            </a:r>
            <a:r>
              <a:rPr lang="ar-SY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جليكوبروتين</a:t>
            </a:r>
            <a:r>
              <a:rPr lang="ar-SY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يرتبط بسلسلته الثقيلة مجموعة سكرية.</a:t>
            </a:r>
          </a:p>
          <a:p>
            <a:pPr>
              <a:lnSpc>
                <a:spcPct val="150000"/>
              </a:lnSpc>
            </a:pP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وجود مجموعة السكر حيوي لعملية ارتباط الجسم المضاد لمكونات منظومة ابعاد </a:t>
            </a:r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الأنتيجين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4">
            <a:extLst>
              <a:ext uri="{FF2B5EF4-FFF2-40B4-BE49-F238E27FC236}">
                <a16:creationId xmlns:a16="http://schemas.microsoft.com/office/drawing/2014/main" id="{BFA166DB-72C2-4BD9-8086-EAF4726E5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" t="22610" r="6769" b="5797"/>
          <a:stretch/>
        </p:blipFill>
        <p:spPr>
          <a:xfrm>
            <a:off x="229523" y="1909763"/>
            <a:ext cx="8734425" cy="4759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4DA16-9CA0-461E-B9AB-4855A10B53D8}"/>
              </a:ext>
            </a:extLst>
          </p:cNvPr>
          <p:cNvSpPr txBox="1"/>
          <p:nvPr/>
        </p:nvSpPr>
        <p:spPr>
          <a:xfrm>
            <a:off x="8853611" y="5171031"/>
            <a:ext cx="225254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يحتوي مجموعة سكر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316B80-D312-4538-B944-66B2CC000CF1}"/>
              </a:ext>
            </a:extLst>
          </p:cNvPr>
          <p:cNvCxnSpPr>
            <a:cxnSpLocks/>
          </p:cNvCxnSpPr>
          <p:nvPr/>
        </p:nvCxnSpPr>
        <p:spPr>
          <a:xfrm flipH="1">
            <a:off x="7343775" y="5401863"/>
            <a:ext cx="12715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4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0BA1C-3E2F-4964-BEAE-FCCB9B4349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53648" y="1020831"/>
            <a:ext cx="8031963" cy="4152517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المبنى الثانوي يحتوي على العديد من مسطحات بيتا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90C40521-5CDC-4A72-84A8-40DCF1AC8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3" t="16123" r="7604" b="1052"/>
          <a:stretch/>
        </p:blipFill>
        <p:spPr>
          <a:xfrm>
            <a:off x="5897" y="1609726"/>
            <a:ext cx="6883500" cy="4872037"/>
          </a:xfrm>
          <a:prstGeom prst="rect">
            <a:avLst/>
          </a:prstGeom>
        </p:spPr>
      </p:pic>
      <p:pic>
        <p:nvPicPr>
          <p:cNvPr id="6" name="תמונה 4">
            <a:extLst>
              <a:ext uri="{FF2B5EF4-FFF2-40B4-BE49-F238E27FC236}">
                <a16:creationId xmlns:a16="http://schemas.microsoft.com/office/drawing/2014/main" id="{29B47CEE-23B9-4082-8532-F84932EED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396" y="1815753"/>
            <a:ext cx="4902553" cy="38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0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C494BF2-937B-4D4B-B98B-DCDF9EF5A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2" t="14685" r="7204" b="5559"/>
          <a:stretch/>
        </p:blipFill>
        <p:spPr>
          <a:xfrm>
            <a:off x="28574" y="177225"/>
            <a:ext cx="6229351" cy="5670912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006EA99-E1ED-4601-8FDC-3410F7E0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357188"/>
            <a:ext cx="5467350" cy="61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ar-SY" altLang="he-IL" sz="2400" dirty="0"/>
              <a:t>يتخثر الجسم المضاد بوجود مادة مختزلة كبيتا </a:t>
            </a:r>
            <a:r>
              <a:rPr lang="ar-SY" altLang="he-IL" sz="2400" dirty="0" err="1"/>
              <a:t>مركبتوايثانول</a:t>
            </a:r>
            <a:r>
              <a:rPr lang="ar-SY" altLang="he-IL" sz="2400" dirty="0"/>
              <a:t> فتتفكك اربطة </a:t>
            </a:r>
            <a:r>
              <a:rPr lang="en-US" altLang="he-IL" sz="2400" dirty="0"/>
              <a:t>S-S</a:t>
            </a:r>
            <a:r>
              <a:rPr lang="ar-SY" altLang="he-IL" sz="2400" dirty="0"/>
              <a:t> بين السلاسل وتنفصل عن بعضها.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ar-SY" altLang="he-IL" sz="2400" dirty="0"/>
              <a:t>ينتج عندها شريطان عند الفصل بالجل </a:t>
            </a:r>
            <a:r>
              <a:rPr lang="ar-SY" altLang="he-IL" sz="2400" dirty="0" err="1"/>
              <a:t>الكتروفوريزا</a:t>
            </a:r>
            <a:endParaRPr lang="ar-SY" altLang="he-IL" sz="2400" dirty="0"/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ar-SY" altLang="he-IL" sz="2400" dirty="0"/>
              <a:t>كما هو مبين في الرسم لتجربة تم بها تخثير تراكيز مختلفة من جسم مضاد وفحص النتيجة بالتشرب الغربي: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ar-SY" altLang="he-IL" sz="2400" dirty="0"/>
              <a:t> في الرسم اليساري استعمل جسم مضاد مؤشر يشخص السلسلة الخفيفة فقط وفي الرسم </a:t>
            </a:r>
            <a:r>
              <a:rPr lang="ar-SY" altLang="he-IL" sz="2400" dirty="0" err="1"/>
              <a:t>الياني</a:t>
            </a:r>
            <a:r>
              <a:rPr lang="ar-SY" altLang="he-IL" sz="2400" dirty="0"/>
              <a:t> استعمل جسم مضاد مؤشر يشخص السلسلتين. </a:t>
            </a:r>
            <a:endParaRPr lang="he-IL" altLang="he-IL" sz="2400" dirty="0"/>
          </a:p>
        </p:txBody>
      </p:sp>
    </p:spTree>
    <p:extLst>
      <p:ext uri="{BB962C8B-B14F-4D97-AF65-F5344CB8AC3E}">
        <p14:creationId xmlns:p14="http://schemas.microsoft.com/office/powerpoint/2010/main" val="77479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6B85F89-C96F-431B-B17B-186F5F6D62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he-IL"/>
              <a:t>Figure 3-4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FAEAB6D0-02CB-496E-ADA2-E159C030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1" y="404814"/>
            <a:ext cx="6097587" cy="597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198B225-35D9-4317-8900-D1DE78910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752542"/>
            <a:ext cx="3541713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ar-SY" altLang="he-IL" sz="2400" dirty="0">
                <a:solidFill>
                  <a:srgbClr val="002060"/>
                </a:solidFill>
              </a:rPr>
              <a:t>للأجسام المضادة مرونة تمكنها من </a:t>
            </a:r>
            <a:r>
              <a:rPr lang="ar-SY" altLang="he-IL" sz="2400" dirty="0" err="1">
                <a:solidFill>
                  <a:srgbClr val="002060"/>
                </a:solidFill>
              </a:rPr>
              <a:t>الأرتباط</a:t>
            </a:r>
            <a:r>
              <a:rPr lang="ar-SY" altLang="he-IL" sz="2400" dirty="0">
                <a:solidFill>
                  <a:srgbClr val="002060"/>
                </a:solidFill>
              </a:rPr>
              <a:t> </a:t>
            </a:r>
            <a:r>
              <a:rPr lang="ar-SY" altLang="he-IL" sz="2400" dirty="0" err="1">
                <a:solidFill>
                  <a:srgbClr val="002060"/>
                </a:solidFill>
              </a:rPr>
              <a:t>بالأنتيجينات</a:t>
            </a:r>
            <a:r>
              <a:rPr lang="ar-SY" altLang="he-IL" sz="2400" dirty="0">
                <a:solidFill>
                  <a:srgbClr val="002060"/>
                </a:solidFill>
              </a:rPr>
              <a:t> بمبان مختلفة</a:t>
            </a:r>
            <a:endParaRPr lang="en-US" alt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5984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619</Words>
  <Application>Microsoft Office PowerPoint</Application>
  <PresentationFormat>מסך רחב</PresentationFormat>
  <Paragraphs>78</Paragraphs>
  <Slides>26</Slides>
  <Notes>4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مبنى الجسم المضاد وارتباطه بالأنتيجين</vt:lpstr>
      <vt:lpstr>מצגת של PowerPoint‏</vt:lpstr>
      <vt:lpstr>مبنى الجسم المضاد</vt:lpstr>
      <vt:lpstr>מצגת של PowerPoint‏</vt:lpstr>
      <vt:lpstr>מצגת של PowerPoint‏</vt:lpstr>
      <vt:lpstr>מצגת של PowerPoint‏</vt:lpstr>
      <vt:lpstr>מצגת של PowerPoint‏</vt:lpstr>
      <vt:lpstr>Figure 3-4</vt:lpstr>
      <vt:lpstr>مبنى الجسم المضاد</vt:lpstr>
      <vt:lpstr>מצגת של PowerPoint‏</vt:lpstr>
      <vt:lpstr>מצגת של PowerPoint‏</vt:lpstr>
      <vt:lpstr>انتاج ترابط بين الجسم المضاد والانتيجين</vt:lpstr>
      <vt:lpstr>מצגת של PowerPoint‏</vt:lpstr>
      <vt:lpstr>أنواع الأربطة بين الجسم المضاد والأنتيجين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176</cp:revision>
  <dcterms:created xsi:type="dcterms:W3CDTF">2020-03-15T19:13:03Z</dcterms:created>
  <dcterms:modified xsi:type="dcterms:W3CDTF">2020-07-02T18:17:03Z</dcterms:modified>
</cp:coreProperties>
</file>