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6"/>
  </p:notesMasterIdLst>
  <p:sldIdLst>
    <p:sldId id="257" r:id="rId2"/>
    <p:sldId id="262" r:id="rId3"/>
    <p:sldId id="292" r:id="rId4"/>
    <p:sldId id="312" r:id="rId5"/>
    <p:sldId id="331" r:id="rId6"/>
    <p:sldId id="313" r:id="rId7"/>
    <p:sldId id="337" r:id="rId8"/>
    <p:sldId id="338" r:id="rId9"/>
    <p:sldId id="316" r:id="rId10"/>
    <p:sldId id="317" r:id="rId11"/>
    <p:sldId id="319" r:id="rId12"/>
    <p:sldId id="320" r:id="rId13"/>
    <p:sldId id="321" r:id="rId14"/>
    <p:sldId id="322" r:id="rId15"/>
    <p:sldId id="324" r:id="rId16"/>
    <p:sldId id="325" r:id="rId17"/>
    <p:sldId id="328" r:id="rId18"/>
    <p:sldId id="329" r:id="rId19"/>
    <p:sldId id="326" r:id="rId20"/>
    <p:sldId id="335" r:id="rId21"/>
    <p:sldId id="339" r:id="rId22"/>
    <p:sldId id="340" r:id="rId23"/>
    <p:sldId id="330" r:id="rId24"/>
    <p:sldId id="303" r:id="rId25"/>
    <p:sldId id="304" r:id="rId26"/>
    <p:sldId id="305" r:id="rId27"/>
    <p:sldId id="306" r:id="rId28"/>
    <p:sldId id="307" r:id="rId29"/>
    <p:sldId id="309" r:id="rId30"/>
    <p:sldId id="308" r:id="rId31"/>
    <p:sldId id="310" r:id="rId32"/>
    <p:sldId id="332" r:id="rId33"/>
    <p:sldId id="336" r:id="rId34"/>
    <p:sldId id="291" r:id="rId35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12B4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066" y="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י"א/ניסן/תש"ף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2693988"/>
            <a:ext cx="12190413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7">
            <a:extLst>
              <a:ext uri="{FF2B5EF4-FFF2-40B4-BE49-F238E27FC236}">
                <a16:creationId xmlns:a16="http://schemas.microsoft.com/office/drawing/2014/main" id="{B4AFF296-E435-456B-88A7-FD44FC635162}"/>
              </a:ext>
            </a:extLst>
          </p:cNvPr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8" name="תמונה 11">
            <a:extLst>
              <a:ext uri="{FF2B5EF4-FFF2-40B4-BE49-F238E27FC236}">
                <a16:creationId xmlns:a16="http://schemas.microsoft.com/office/drawing/2014/main" id="{8F7ABC8E-487E-4D47-8C20-6118FA5939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64B146C4-EED2-4B57-8484-D619778B9E14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7C073636-A9CC-46CC-A5B5-C80D3112BC4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4CEC450C-D597-4EB4-A4B8-7D7FF6277A97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44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0220" y="938559"/>
            <a:ext cx="2190597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2B4BA0B6-69B0-4331-828B-18DEBDC76E10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8" name="מציין מיקום של תמונה 2">
            <a:extLst>
              <a:ext uri="{FF2B5EF4-FFF2-40B4-BE49-F238E27FC236}">
                <a16:creationId xmlns:a16="http://schemas.microsoft.com/office/drawing/2014/main" id="{FBCD6E16-20B0-475E-9CDF-01523C3F3E1C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9" name="מציין מיקום של תמונה 2">
            <a:extLst>
              <a:ext uri="{FF2B5EF4-FFF2-40B4-BE49-F238E27FC236}">
                <a16:creationId xmlns:a16="http://schemas.microsoft.com/office/drawing/2014/main" id="{CF464C56-4BFD-45D5-9DFE-6D1C9EA4537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20" name="מציין מיקום של תמונה 2">
            <a:extLst>
              <a:ext uri="{FF2B5EF4-FFF2-40B4-BE49-F238E27FC236}">
                <a16:creationId xmlns:a16="http://schemas.microsoft.com/office/drawing/2014/main" id="{129AE4A9-D411-4409-B29E-8B4A85FA65F5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20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0413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918492"/>
            <a:ext cx="12190413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212915" y="3655832"/>
            <a:ext cx="11977498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0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815138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+mn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8" y="1185681"/>
            <a:ext cx="8323992" cy="540000"/>
          </a:xfrm>
        </p:spPr>
        <p:txBody>
          <a:bodyPr anchor="ctr">
            <a:noAutofit/>
          </a:bodyPr>
          <a:lstStyle>
            <a:lvl1pPr marL="185738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3"/>
            <a:ext cx="8030918" cy="4152517"/>
          </a:xfrm>
        </p:spPr>
        <p:txBody>
          <a:bodyPr>
            <a:normAutofit/>
          </a:bodyPr>
          <a:lstStyle>
            <a:lvl1pPr marL="439738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3546" y="569902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08919" y="6104088"/>
            <a:ext cx="3755104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09734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386" y="1312990"/>
            <a:ext cx="790948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32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7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40" y="81723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5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0413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287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200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7" y="66850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50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369" y="639718"/>
            <a:ext cx="11463676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369" y="95349"/>
            <a:ext cx="8073828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39085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65331" y="950191"/>
            <a:ext cx="1158948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37DA72A4-4AB9-460E-88AD-A2F17BC9040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564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E092FF7F-99D2-4D69-9F9B-DFCC0018EF01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EE11C667-5839-4E65-A8EE-E7690021913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2686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B6F552B-607E-4869-A917-C44959BDCB12}" type="datetimeFigureOut">
              <a:rPr lang="he-IL" smtClean="0"/>
              <a:pPr/>
              <a:t>י"א/ניסן/תש"ף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0" r:id="rId3"/>
    <p:sldLayoutId id="2147483669" r:id="rId4"/>
    <p:sldLayoutId id="2147483670" r:id="rId5"/>
    <p:sldLayoutId id="2147483671" r:id="rId6"/>
    <p:sldLayoutId id="2147483663" r:id="rId7"/>
    <p:sldLayoutId id="2147483675" r:id="rId8"/>
    <p:sldLayoutId id="2147483672" r:id="rId9"/>
    <p:sldLayoutId id="2147483673" r:id="rId10"/>
    <p:sldLayoutId id="2147483674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et3lmonline.com/2012/08/present-value-future-value-financial-tables/" TargetMode="Externa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-523988" y="193027"/>
                <a:ext cx="12028601" cy="5156461"/>
              </a:xfrm>
            </p:spPr>
            <p:txBody>
              <a:bodyPr>
                <a:normAutofit/>
              </a:bodyPr>
              <a:lstStyle/>
              <a:p>
                <a:pPr marL="0" lvl="0" indent="0" defTabSz="457200">
                  <a:spcBef>
                    <a:spcPts val="1000"/>
                  </a:spcBef>
                  <a:spcAft>
                    <a:spcPts val="0"/>
                  </a:spcAft>
                  <a:buClr>
                    <a:srgbClr val="A53010"/>
                  </a:buClr>
                  <a:buNone/>
                </a:pPr>
                <a:r>
                  <a:rPr lang="ar-SA" sz="5400" b="1" dirty="0">
                    <a:solidFill>
                      <a:srgbClr val="00206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إذا كان تكلفة رأس المال </a:t>
                </a:r>
                <a:r>
                  <a:rPr lang="ar-SA" sz="5400" b="1" dirty="0">
                    <a:solidFill>
                      <a:srgbClr val="FF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20٪ </a:t>
                </a:r>
                <a:r>
                  <a:rPr lang="ar-SA" sz="5400" b="1" dirty="0">
                    <a:solidFill>
                      <a:srgbClr val="00206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بدلا من 10٪ عندها يكون:</a:t>
                </a:r>
              </a:p>
              <a:p>
                <a:pPr marL="0" lvl="0" indent="0" defTabSz="457200">
                  <a:spcBef>
                    <a:spcPts val="1000"/>
                  </a:spcBef>
                  <a:spcAft>
                    <a:spcPts val="0"/>
                  </a:spcAft>
                  <a:buClr>
                    <a:srgbClr val="A53010"/>
                  </a:buClr>
                  <a:buNone/>
                </a:pPr>
                <a:endParaRPr lang="ar-SA" sz="4400" b="1" dirty="0">
                  <a:solidFill>
                    <a:srgbClr val="002060"/>
                  </a:solidFill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pPr marL="0" lvl="0" indent="0" defTabSz="457200">
                  <a:spcBef>
                    <a:spcPts val="1000"/>
                  </a:spcBef>
                  <a:spcAft>
                    <a:spcPts val="0"/>
                  </a:spcAft>
                  <a:buClr>
                    <a:srgbClr val="A53010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en-US" sz="36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700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6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36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3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en-US" sz="360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  <m:r>
                        <a:rPr lang="en-US" sz="36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3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600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3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3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en-US" sz="3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6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6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36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6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000</m:t>
                      </m:r>
                      <m:r>
                        <a:rPr lang="en-US" sz="36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ar-SA" sz="3600" b="1" dirty="0">
                  <a:solidFill>
                    <a:srgbClr val="C00000"/>
                  </a:solidFill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pPr marL="0" lvl="0" indent="0" defTabSz="457200">
                  <a:spcBef>
                    <a:spcPts val="1000"/>
                  </a:spcBef>
                  <a:spcAft>
                    <a:spcPts val="0"/>
                  </a:spcAft>
                  <a:buClr>
                    <a:srgbClr val="A53010"/>
                  </a:buClr>
                  <a:buNone/>
                </a:pPr>
                <a:endParaRPr lang="ar-SA" sz="2800" dirty="0">
                  <a:solidFill>
                    <a:srgbClr val="002060"/>
                  </a:solidFill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pPr marL="0" lvl="0" indent="0" defTabSz="457200">
                  <a:spcBef>
                    <a:spcPts val="1000"/>
                  </a:spcBef>
                  <a:spcAft>
                    <a:spcPts val="0"/>
                  </a:spcAft>
                  <a:buClr>
                    <a:srgbClr val="A53010"/>
                  </a:buClr>
                  <a:buNone/>
                </a:pPr>
                <a:r>
                  <a:rPr lang="ar-SA" sz="5400" dirty="0">
                    <a:solidFill>
                      <a:srgbClr val="00206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صافي القيمة الحالية </a:t>
                </a:r>
                <a:r>
                  <a:rPr lang="ar-SA" sz="5400" b="1" dirty="0">
                    <a:solidFill>
                      <a:srgbClr val="C0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صفرًا تمامًا</a:t>
                </a:r>
                <a:r>
                  <a:rPr lang="ar-SA" sz="5400" dirty="0">
                    <a:solidFill>
                      <a:srgbClr val="00206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، فهناك </a:t>
                </a:r>
                <a:r>
                  <a:rPr lang="ar-SA" sz="5400" b="1" dirty="0">
                    <a:solidFill>
                      <a:srgbClr val="C0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لامبالاة بقبول أو رفض المشروع</a:t>
                </a:r>
                <a:r>
                  <a:rPr lang="ar-SA" sz="5400" dirty="0">
                    <a:solidFill>
                      <a:srgbClr val="C0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.</a:t>
                </a:r>
              </a:p>
            </p:txBody>
          </p:sp>
        </mc:Choice>
        <mc:Fallback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-523988" y="193027"/>
                <a:ext cx="12028601" cy="5156461"/>
              </a:xfrm>
              <a:blipFill>
                <a:blip r:embed="rId2"/>
                <a:stretch>
                  <a:fillRect t="-3191" r="-2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749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126008"/>
            <a:ext cx="9450884" cy="1125512"/>
          </a:xfrm>
        </p:spPr>
        <p:txBody>
          <a:bodyPr/>
          <a:lstStyle/>
          <a:p>
            <a:pPr algn="r"/>
            <a:r>
              <a:rPr lang="ar-SA" sz="5400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مثال 2: </a:t>
            </a:r>
            <a:r>
              <a:rPr lang="ar-SA" sz="5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تدفق نقدي متساوي خلال فترة الاستثمار.</a:t>
            </a:r>
            <a:endParaRPr lang="he-IL" sz="5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146547" y="1133798"/>
                <a:ext cx="11932779" cy="5156461"/>
              </a:xfrm>
            </p:spPr>
            <p:txBody>
              <a:bodyPr>
                <a:normAutofit/>
              </a:bodyPr>
              <a:lstStyle/>
              <a:p>
                <a:pPr marL="96838" indent="0" algn="just">
                  <a:buNone/>
                </a:pPr>
                <a:r>
                  <a:rPr lang="ar-SA" sz="4400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تدرس شركة معينة أحد المشروعات التي تحقق صافي </a:t>
                </a:r>
                <a:r>
                  <a:rPr lang="ar-SA" sz="4400" b="1" dirty="0">
                    <a:solidFill>
                      <a:srgbClr val="00B0F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تدفق نقدي سنوي 15,000</a:t>
                </a:r>
                <a:r>
                  <a:rPr lang="ar-SA" sz="4400" b="1" dirty="0">
                    <a:solidFill>
                      <a:srgbClr val="FF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 </a:t>
                </a:r>
                <a:r>
                  <a:rPr lang="ar-SA" sz="4400" b="1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لمدة 5</a:t>
                </a:r>
                <a:r>
                  <a:rPr lang="ar-SA" sz="4400" b="1" dirty="0">
                    <a:solidFill>
                      <a:srgbClr val="FF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 </a:t>
                </a:r>
                <a:r>
                  <a:rPr lang="ar-SA" sz="4400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سنوات، وكانت </a:t>
                </a:r>
                <a:r>
                  <a:rPr lang="ar-SA" sz="4400" b="1" dirty="0">
                    <a:solidFill>
                      <a:srgbClr val="7030A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القيمة الاستثمارية للمشروع 50,000 شيكل </a:t>
                </a:r>
                <a:r>
                  <a:rPr lang="ar-SA" sz="4400" b="1" dirty="0">
                    <a:solidFill>
                      <a:srgbClr val="FF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بنسبة فائدة سنوية 12%</a:t>
                </a:r>
                <a:r>
                  <a:rPr lang="ar-SA" sz="4400" dirty="0">
                    <a:solidFill>
                      <a:srgbClr val="FF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. </a:t>
                </a:r>
              </a:p>
              <a:p>
                <a:pPr marL="96838" indent="0" algn="just">
                  <a:buNone/>
                </a:pPr>
                <a:r>
                  <a:rPr lang="ar-SA" sz="4400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فهل تقبل الشركة هذا المشروع أم لا؟ باستخدام المعادلة</a:t>
                </a:r>
                <a:endParaRPr lang="ar-SA" sz="4400" b="1" i="1" dirty="0">
                  <a:solidFill>
                    <a:srgbClr val="FF0000"/>
                  </a:solidFill>
                  <a:latin typeface="Arabic Typesetting" panose="03020402040406030203" pitchFamily="66" charset="-78"/>
                  <a:ea typeface="Calibri" panose="020F0502020204030204" pitchFamily="34" charset="0"/>
                  <a:cs typeface="Arabic Typesetting" panose="03020402040406030203" pitchFamily="66" charset="-78"/>
                </a:endParaRPr>
              </a:p>
              <a:p>
                <a:pPr marL="96838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𝑵𝑷𝑽</m:t>
                      </m:r>
                      <m:r>
                        <a:rPr lang="en-US" sz="2800" i="1">
                          <a:solidFill>
                            <a:srgbClr val="222222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= 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222222"/>
                              </a:solidFill>
                              <a:effectLst/>
                              <a:latin typeface="Cambria Math" panose="02040503050406030204" pitchFamily="18" charset="0"/>
                              <a:cs typeface="David" panose="020E0502060401010101" pitchFamily="34" charset="-79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" panose="020E0502060401010101" pitchFamily="34" charset="-79"/>
                            </a:rPr>
                            <m:t>15000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David" panose="020E0502060401010101" pitchFamily="34" charset="-79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(</m:t>
                              </m:r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1</m:t>
                              </m:r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.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12</m:t>
                              </m:r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  <m:r>
                        <a:rPr lang="en-US" sz="2800" i="1">
                          <a:solidFill>
                            <a:srgbClr val="222222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+ 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222222"/>
                              </a:solidFill>
                              <a:effectLst/>
                              <a:latin typeface="Cambria Math" panose="02040503050406030204" pitchFamily="18" charset="0"/>
                              <a:cs typeface="David" panose="020E0502060401010101" pitchFamily="34" charset="-79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" panose="020E0502060401010101" pitchFamily="34" charset="-79"/>
                            </a:rPr>
                            <m:t>15000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David" panose="020E0502060401010101" pitchFamily="34" charset="-79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(</m:t>
                              </m:r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1</m:t>
                              </m:r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.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12</m:t>
                              </m:r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800" i="1">
                          <a:solidFill>
                            <a:srgbClr val="222222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222222"/>
                              </a:solidFill>
                              <a:effectLst/>
                              <a:latin typeface="Cambria Math" panose="02040503050406030204" pitchFamily="18" charset="0"/>
                              <a:cs typeface="David" panose="020E0502060401010101" pitchFamily="34" charset="-79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" panose="020E0502060401010101" pitchFamily="34" charset="-79"/>
                            </a:rPr>
                            <m:t>15000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David" panose="020E0502060401010101" pitchFamily="34" charset="-79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(</m:t>
                              </m:r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1</m:t>
                              </m:r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.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12</m:t>
                              </m:r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2800" i="1">
                          <a:solidFill>
                            <a:srgbClr val="222222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222222"/>
                              </a:solidFill>
                              <a:effectLst/>
                              <a:latin typeface="Cambria Math" panose="02040503050406030204" pitchFamily="18" charset="0"/>
                              <a:cs typeface="David" panose="020E0502060401010101" pitchFamily="34" charset="-79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" panose="020E0502060401010101" pitchFamily="34" charset="-79"/>
                            </a:rPr>
                            <m:t>15000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David" panose="020E0502060401010101" pitchFamily="34" charset="-79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(</m:t>
                              </m:r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1</m:t>
                              </m:r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.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12</m:t>
                              </m:r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en-US" sz="2800" i="1">
                          <a:solidFill>
                            <a:srgbClr val="222222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222222"/>
                              </a:solidFill>
                              <a:effectLst/>
                              <a:latin typeface="Cambria Math" panose="02040503050406030204" pitchFamily="18" charset="0"/>
                              <a:cs typeface="David" panose="020E0502060401010101" pitchFamily="34" charset="-79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" panose="020E0502060401010101" pitchFamily="34" charset="-79"/>
                            </a:rPr>
                            <m:t>15000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David" panose="020E0502060401010101" pitchFamily="34" charset="-79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(</m:t>
                              </m:r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1</m:t>
                              </m:r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.</m:t>
                              </m:r>
                              <m:r>
                                <a:rPr lang="en-US" sz="2800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12</m:t>
                              </m:r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800" i="1">
                                  <a:solidFill>
                                    <a:srgbClr val="222222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" panose="020E0502060401010101" pitchFamily="34" charset="-79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r>
                        <a:rPr lang="en-US" sz="2800" i="1">
                          <a:solidFill>
                            <a:srgbClr val="222222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−</m:t>
                      </m:r>
                      <m:r>
                        <a:rPr lang="en-US" sz="2800" i="1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50</m:t>
                      </m:r>
                      <m:r>
                        <a:rPr lang="en-US" sz="2800" i="1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,</m:t>
                      </m:r>
                      <m:r>
                        <a:rPr lang="en-US" sz="2800" i="1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000</m:t>
                      </m:r>
                      <m:r>
                        <a:rPr lang="en-US" sz="2800" i="1">
                          <a:solidFill>
                            <a:srgbClr val="222222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 </m:t>
                      </m:r>
                    </m:oMath>
                  </m:oMathPara>
                </a14:m>
                <a:endParaRPr lang="ar-SA" sz="2800" dirty="0">
                  <a:solidFill>
                    <a:srgbClr val="222222"/>
                  </a:solidFill>
                  <a:effectLst/>
                  <a:latin typeface="Arabic Typesetting" panose="03020402040406030203" pitchFamily="66" charset="-78"/>
                  <a:ea typeface="Calibri" panose="020F0502020204030204" pitchFamily="34" charset="0"/>
                  <a:cs typeface="David" panose="020E0502060401010101" pitchFamily="34" charset="-79"/>
                </a:endParaRPr>
              </a:p>
              <a:p>
                <a:pPr marL="96838" indent="0" algn="just">
                  <a:buNone/>
                </a:pPr>
                <a:endParaRPr lang="ar-SA" dirty="0"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𝑵𝑷𝑽</m:t>
                      </m:r>
                      <m:r>
                        <a:rPr lang="en-US" sz="3200" i="1">
                          <a:solidFill>
                            <a:srgbClr val="222222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= </m:t>
                      </m:r>
                      <m:r>
                        <a:rPr lang="en-US" sz="3200" i="1">
                          <a:solidFill>
                            <a:srgbClr val="222222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54075</m:t>
                      </m:r>
                      <m:r>
                        <a:rPr lang="en-US" sz="3200" i="1">
                          <a:solidFill>
                            <a:srgbClr val="222222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−</m:t>
                      </m:r>
                      <m:r>
                        <a:rPr lang="en-US" sz="3200" i="1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50</m:t>
                      </m:r>
                      <m:r>
                        <a:rPr lang="en-US" sz="3200" i="1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,</m:t>
                      </m:r>
                      <m:r>
                        <a:rPr lang="en-US" sz="3200" i="1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000</m:t>
                      </m:r>
                      <m:r>
                        <a:rPr lang="en-US" sz="3200" i="1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=</m:t>
                      </m:r>
                      <m:r>
                        <a:rPr lang="en-US" sz="3200" b="1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𝟒𝟎𝟕</m:t>
                      </m:r>
                      <m:r>
                        <a:rPr lang="he-IL" sz="3200" b="1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m:t>𝟓</m:t>
                      </m:r>
                    </m:oMath>
                  </m:oMathPara>
                </a14:m>
                <a:endParaRPr lang="ar-SA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endParaRPr lang="en-US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146547" y="1133798"/>
                <a:ext cx="11932779" cy="5156461"/>
              </a:xfrm>
              <a:blipFill>
                <a:blip r:embed="rId2"/>
                <a:stretch>
                  <a:fillRect l="-2962" t="-2482" r="-1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815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169550"/>
            <a:ext cx="9450884" cy="1125512"/>
          </a:xfrm>
        </p:spPr>
        <p:txBody>
          <a:bodyPr/>
          <a:lstStyle/>
          <a:p>
            <a:pPr algn="r"/>
            <a:r>
              <a:rPr lang="ar-SA" sz="5400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الحل باستخدام الجداول المالية</a:t>
            </a:r>
            <a:r>
              <a:rPr lang="ar-SA" sz="5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endParaRPr lang="he-IL" sz="5400" dirty="0">
              <a:solidFill>
                <a:srgbClr val="FF0000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1813" y="1172514"/>
            <a:ext cx="11740974" cy="515646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ar-SA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سنستخدم جدول القيمة الحالية الخاص بالدفعات ونقوم بالبحث تحت </a:t>
            </a:r>
            <a:r>
              <a:rPr lang="ar-SA" sz="4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النسبة 12% </a:t>
            </a:r>
            <a:r>
              <a:rPr lang="ar-SA" sz="4400" b="1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وعدد الفترات 5 </a:t>
            </a:r>
            <a:r>
              <a:rPr lang="ar-SA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سنجد أن معامل القيمة الحالية للدفعات وفقاً للمعطيات السابقة هو 3.605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627" y="3471504"/>
            <a:ext cx="7996401" cy="295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078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1466" y="186702"/>
            <a:ext cx="9450884" cy="1125512"/>
          </a:xfrm>
        </p:spPr>
        <p:txBody>
          <a:bodyPr/>
          <a:lstStyle/>
          <a:p>
            <a:pPr algn="r"/>
            <a:r>
              <a:rPr lang="ar-SA" sz="5400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تتمة</a:t>
            </a:r>
            <a:endParaRPr lang="he-IL" sz="5400" dirty="0">
              <a:solidFill>
                <a:srgbClr val="00B050"/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13657" y="284709"/>
            <a:ext cx="10326728" cy="5156461"/>
          </a:xfrm>
        </p:spPr>
        <p:txBody>
          <a:bodyPr>
            <a:normAutofit/>
          </a:bodyPr>
          <a:lstStyle/>
          <a:p>
            <a:r>
              <a:rPr lang="ar-SA" sz="4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صافي </a:t>
            </a:r>
            <a:r>
              <a:rPr lang="ar-SA" sz="4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القيمة</a:t>
            </a:r>
            <a:r>
              <a:rPr lang="ar-SA" sz="4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الحالية = (الدفعة السنوية * معامل القيمة الحالية للدفعات) – القيمة الاستثمارية للمشروع</a:t>
            </a:r>
          </a:p>
          <a:p>
            <a:pPr marL="96838" indent="0" algn="ctr">
              <a:buNone/>
            </a:pPr>
            <a:r>
              <a:rPr lang="ar-SA" sz="4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صافي القيمة الحالية = (15000 * 3.60</a:t>
            </a:r>
            <a:r>
              <a:rPr lang="he-IL" sz="4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5</a:t>
            </a:r>
            <a:r>
              <a:rPr lang="ar-SA" sz="4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– 50000</a:t>
            </a:r>
          </a:p>
          <a:p>
            <a:pPr marL="96838" indent="0" algn="ctr">
              <a:buNone/>
            </a:pPr>
            <a:r>
              <a:rPr lang="ar-SA" sz="4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صافي القيمة الحالية = 5407</a:t>
            </a:r>
            <a:r>
              <a:rPr lang="he-IL" sz="4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5</a:t>
            </a:r>
            <a:r>
              <a:rPr lang="ar-SA" sz="4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– 50000 = 407</a:t>
            </a:r>
            <a:r>
              <a:rPr lang="he-IL" sz="4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5</a:t>
            </a:r>
            <a:endParaRPr lang="ar-SA" sz="4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ar-SA" sz="4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صافي القيمة الحالية للمشروع = </a:t>
            </a:r>
            <a:r>
              <a:rPr lang="ar-SA" sz="4400" b="1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407</a:t>
            </a:r>
            <a:r>
              <a:rPr lang="he-IL" sz="4400" b="1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5</a:t>
            </a:r>
            <a:r>
              <a:rPr lang="ar-SA" sz="4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طريقة صافي القيمة الحالية </a:t>
            </a:r>
            <a:r>
              <a:rPr lang="ar-SA" sz="4400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إيجابية</a:t>
            </a:r>
            <a:r>
              <a:rPr lang="ar-SA" sz="4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</a:t>
            </a:r>
            <a:r>
              <a:rPr lang="ar-SA" sz="4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فيجب قبول المشروع.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01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9566"/>
            <a:ext cx="9450884" cy="1125512"/>
          </a:xfrm>
        </p:spPr>
        <p:txBody>
          <a:bodyPr/>
          <a:lstStyle/>
          <a:p>
            <a:pPr algn="r"/>
            <a:r>
              <a:rPr lang="ar-SA" sz="3600" u="sng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جدول مساعد لحساب صافي القيمة الحالية </a:t>
            </a:r>
            <a:r>
              <a:rPr lang="he-IL" sz="3600" u="sng" dirty="0">
                <a:solidFill>
                  <a:srgbClr val="FF0000"/>
                </a:solidFill>
                <a:latin typeface="Traditional Arabic" panose="02020603050405020304" pitchFamily="18" charset="-78"/>
              </a:rPr>
              <a:t>(</a:t>
            </a:r>
            <a:r>
              <a:rPr lang="he-IL" sz="3600" u="sng" dirty="0" err="1">
                <a:solidFill>
                  <a:srgbClr val="FF0000"/>
                </a:solidFill>
                <a:latin typeface="Traditional Arabic" panose="02020603050405020304" pitchFamily="18" charset="-78"/>
              </a:rPr>
              <a:t>ענ"נ</a:t>
            </a:r>
            <a:r>
              <a:rPr lang="he-IL" sz="3600" u="sng" dirty="0">
                <a:solidFill>
                  <a:srgbClr val="FF0000"/>
                </a:solidFill>
                <a:latin typeface="Traditional Arabic" panose="02020603050405020304" pitchFamily="18" charset="-78"/>
              </a:rPr>
              <a:t>) </a:t>
            </a:r>
            <a:r>
              <a:rPr lang="ar-SA" sz="3600" u="sng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للاستثمار(</a:t>
            </a:r>
            <a:r>
              <a:rPr lang="en-US" sz="3600" u="sng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NPV</a:t>
            </a:r>
            <a:r>
              <a:rPr lang="ar-SA" sz="3600" u="sng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)</a:t>
            </a:r>
            <a:endParaRPr lang="he-IL" sz="5400" dirty="0">
              <a:solidFill>
                <a:srgbClr val="FF0000"/>
              </a:solidFill>
            </a:endParaRPr>
          </a:p>
        </p:txBody>
      </p:sp>
      <p:graphicFrame>
        <p:nvGraphicFramePr>
          <p:cNvPr id="8" name="מציין מיקום תוכן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041862781"/>
              </p:ext>
            </p:extLst>
          </p:nvPr>
        </p:nvGraphicFramePr>
        <p:xfrm>
          <a:off x="397739" y="1023583"/>
          <a:ext cx="7739741" cy="4832604"/>
        </p:xfrm>
        <a:graphic>
          <a:graphicData uri="http://schemas.openxmlformats.org/drawingml/2006/table">
            <a:tbl>
              <a:tblPr rtl="1" firstRow="1" firstCol="1" bandRow="1"/>
              <a:tblGrid>
                <a:gridCol w="2460682">
                  <a:extLst>
                    <a:ext uri="{9D8B030D-6E8A-4147-A177-3AD203B41FA5}">
                      <a16:colId xmlns:a16="http://schemas.microsoft.com/office/drawing/2014/main" val="1517720623"/>
                    </a:ext>
                  </a:extLst>
                </a:gridCol>
                <a:gridCol w="819602">
                  <a:extLst>
                    <a:ext uri="{9D8B030D-6E8A-4147-A177-3AD203B41FA5}">
                      <a16:colId xmlns:a16="http://schemas.microsoft.com/office/drawing/2014/main" val="3158301083"/>
                    </a:ext>
                  </a:extLst>
                </a:gridCol>
                <a:gridCol w="1127538">
                  <a:extLst>
                    <a:ext uri="{9D8B030D-6E8A-4147-A177-3AD203B41FA5}">
                      <a16:colId xmlns:a16="http://schemas.microsoft.com/office/drawing/2014/main" val="2096328411"/>
                    </a:ext>
                  </a:extLst>
                </a:gridCol>
                <a:gridCol w="1070270">
                  <a:extLst>
                    <a:ext uri="{9D8B030D-6E8A-4147-A177-3AD203B41FA5}">
                      <a16:colId xmlns:a16="http://schemas.microsoft.com/office/drawing/2014/main" val="2509394790"/>
                    </a:ext>
                  </a:extLst>
                </a:gridCol>
                <a:gridCol w="1070270">
                  <a:extLst>
                    <a:ext uri="{9D8B030D-6E8A-4147-A177-3AD203B41FA5}">
                      <a16:colId xmlns:a16="http://schemas.microsoft.com/office/drawing/2014/main" val="3177215072"/>
                    </a:ext>
                  </a:extLst>
                </a:gridCol>
                <a:gridCol w="1191379">
                  <a:extLst>
                    <a:ext uri="{9D8B030D-6E8A-4147-A177-3AD203B41FA5}">
                      <a16:colId xmlns:a16="http://schemas.microsoft.com/office/drawing/2014/main" val="213198506"/>
                    </a:ext>
                  </a:extLst>
                </a:gridCol>
              </a:tblGrid>
              <a:tr h="426651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الفترة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32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860259"/>
                  </a:ext>
                </a:extLst>
              </a:tr>
              <a:tr h="426651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الاستثمار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7030A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3200" b="1" baseline="-25000" dirty="0">
                          <a:solidFill>
                            <a:srgbClr val="7030A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ar-SA" sz="3200" b="1" dirty="0">
                          <a:solidFill>
                            <a:srgbClr val="7030A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7120114"/>
                  </a:ext>
                </a:extLst>
              </a:tr>
              <a:tr h="59807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المدخولات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 b="1" baseline="-2500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 b="1" baseline="-2500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 b="1" baseline="-2500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 b="1" baseline="-250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780016"/>
                  </a:ext>
                </a:extLst>
              </a:tr>
              <a:tr h="59807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التكاليف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>
                          <a:solidFill>
                            <a:srgbClr val="C45911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 b="1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 b="1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 b="1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 b="1" dirty="0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564669"/>
                  </a:ext>
                </a:extLst>
              </a:tr>
              <a:tr h="59807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ar-SA" sz="28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الربح قبل الضريبة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>
                          <a:solidFill>
                            <a:srgbClr val="00B0F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101830"/>
                  </a:ext>
                </a:extLst>
              </a:tr>
              <a:tr h="59807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الضريبة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9186003"/>
                  </a:ext>
                </a:extLst>
              </a:tr>
              <a:tr h="59807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ar-SA" sz="28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الربح بعد الضريبة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489310"/>
                  </a:ext>
                </a:extLst>
              </a:tr>
              <a:tr h="426651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ar-SA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 مجموع التدفق النقدي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3200" b="1" baseline="-250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3200" b="1" baseline="-250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3200" b="1" baseline="-250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he-IL" sz="3200" b="1" baseline="-25000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102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09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1125512"/>
          </a:xfrm>
        </p:spPr>
        <p:txBody>
          <a:bodyPr/>
          <a:lstStyle/>
          <a:p>
            <a:pPr algn="r"/>
            <a:r>
              <a:rPr lang="ar-SA" u="sng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تمرين كمثال</a:t>
            </a:r>
            <a:r>
              <a:rPr lang="ar-SA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endParaRPr lang="he-IL" sz="5400" dirty="0">
              <a:latin typeface="Traditional Arabic" panose="02020603050405020304" pitchFamily="18" charset="-78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0415" y="304463"/>
            <a:ext cx="9450884" cy="5354425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عرض علينا أن </a:t>
            </a:r>
            <a:r>
              <a:rPr lang="ar-SA" sz="3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نستثمر 50،000 شيكل</a:t>
            </a: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، </a:t>
            </a:r>
            <a:r>
              <a:rPr lang="ar-SA" sz="3600" dirty="0"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وبالمقابل </a:t>
            </a:r>
            <a:r>
              <a:rPr lang="ar-SA" sz="36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نحصل على </a:t>
            </a:r>
            <a:r>
              <a:rPr lang="ar-SA" sz="36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20،000 شيكل </a:t>
            </a:r>
            <a:r>
              <a:rPr lang="ar-SA" sz="3600" b="1" u="sng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سنويًا</a:t>
            </a:r>
            <a:r>
              <a:rPr lang="ar-SA" sz="36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36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لمدة 4 سنوات</a:t>
            </a: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،</a:t>
            </a:r>
            <a:r>
              <a:rPr lang="ar-SA" sz="3600" dirty="0"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ar-SA" sz="36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بنسبة الفائدة 12</a:t>
            </a:r>
            <a:r>
              <a:rPr lang="he-IL" sz="36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%</a:t>
            </a:r>
            <a:r>
              <a:rPr lang="ar-SA" sz="3600" dirty="0"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، </a:t>
            </a:r>
            <a:r>
              <a:rPr lang="ar-SA" sz="3600" b="1" dirty="0">
                <a:solidFill>
                  <a:srgbClr val="C4591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والتكاليف السنوية هي 5،000 شيكل</a:t>
            </a:r>
            <a:r>
              <a:rPr lang="ar-SA" sz="3600" dirty="0"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lvl="0"/>
            <a:r>
              <a:rPr lang="ar-SA" sz="3600" b="1" dirty="0"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هل هذا الاستثمار مربح/مجدي؟</a:t>
            </a:r>
            <a:r>
              <a:rPr lang="en-US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ar-SA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2339975" lvl="0" indent="0">
              <a:buNone/>
            </a:pPr>
            <a:r>
              <a:rPr lang="en-US" sz="3200" b="1" dirty="0">
                <a:latin typeface="+mn-lt"/>
                <a:cs typeface="Traditional Arabic" panose="02020603050405020304" pitchFamily="18" charset="-78"/>
              </a:rPr>
              <a:t>=</a:t>
            </a:r>
            <a:r>
              <a:rPr lang="en-US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CF</a:t>
            </a:r>
            <a:r>
              <a:rPr lang="ar-SA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؟</a:t>
            </a:r>
          </a:p>
          <a:p>
            <a:pPr marL="2339975" lvl="0" indent="0">
              <a:buNone/>
            </a:pPr>
            <a:r>
              <a:rPr lang="en-US" sz="3200" b="1" dirty="0">
                <a:latin typeface="+mn-lt"/>
                <a:cs typeface="Traditional Arabic" panose="02020603050405020304" pitchFamily="18" charset="-78"/>
              </a:rPr>
              <a:t>=</a:t>
            </a:r>
            <a:r>
              <a:rPr lang="en-US" sz="3200" b="1" dirty="0">
                <a:solidFill>
                  <a:srgbClr val="7030A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I</a:t>
            </a:r>
            <a:r>
              <a:rPr lang="en-US" sz="3200" b="1" baseline="-25000" dirty="0">
                <a:solidFill>
                  <a:srgbClr val="7030A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0</a:t>
            </a:r>
            <a:r>
              <a:rPr lang="ar-SA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مبلغ الاستثمار </a:t>
            </a:r>
            <a:r>
              <a:rPr lang="ar-SA" sz="3200" b="1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50000</a:t>
            </a:r>
            <a:endParaRPr lang="en-US" sz="3200" dirty="0">
              <a:solidFill>
                <a:srgbClr val="7030A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2339975" lvl="0" indent="0">
              <a:buNone/>
            </a:pPr>
            <a:r>
              <a:rPr lang="en-US" sz="3200" b="1" dirty="0">
                <a:latin typeface="+mn-lt"/>
                <a:cs typeface="Traditional Arabic" panose="02020603050405020304" pitchFamily="18" charset="-78"/>
              </a:rPr>
              <a:t>=</a:t>
            </a:r>
            <a:r>
              <a:rPr lang="en-US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t </a:t>
            </a:r>
            <a:r>
              <a:rPr lang="ar-SA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4 سنوات</a:t>
            </a:r>
            <a:endParaRPr lang="en-US" sz="3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2339975" lvl="0" indent="0">
              <a:buNone/>
            </a:pPr>
            <a:r>
              <a:rPr lang="en-US" sz="32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r </a:t>
            </a:r>
            <a:r>
              <a:rPr lang="ar-SA" sz="32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solidFill>
                  <a:srgbClr val="FF0000"/>
                </a:solidFill>
                <a:latin typeface="+mn-lt"/>
              </a:rPr>
              <a:t>=</a:t>
            </a:r>
            <a:r>
              <a:rPr lang="ar-SA" sz="32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12% </a:t>
            </a:r>
            <a:endParaRPr lang="en-US" sz="3200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65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176" y="-66858"/>
            <a:ext cx="10473180" cy="1125512"/>
          </a:xfrm>
        </p:spPr>
        <p:txBody>
          <a:bodyPr/>
          <a:lstStyle/>
          <a:p>
            <a:pPr algn="r"/>
            <a:r>
              <a:rPr lang="ar-SA" sz="3600" u="sng" dirty="0"/>
              <a:t>جدول مساعد لحساب صافي القيمة الحالية </a:t>
            </a:r>
            <a:r>
              <a:rPr lang="he-IL" sz="3600" u="sng" dirty="0"/>
              <a:t>(</a:t>
            </a:r>
            <a:r>
              <a:rPr lang="he-IL" sz="3600" u="sng" dirty="0" err="1"/>
              <a:t>ענ"נ</a:t>
            </a:r>
            <a:r>
              <a:rPr lang="he-IL" sz="3600" u="sng" dirty="0"/>
              <a:t>) </a:t>
            </a:r>
            <a:r>
              <a:rPr lang="ar-SA" sz="3600" u="sng" dirty="0"/>
              <a:t>للاستثمار(</a:t>
            </a:r>
            <a:r>
              <a:rPr lang="en-US" sz="3600" u="sng" dirty="0"/>
              <a:t>NPV</a:t>
            </a:r>
            <a:r>
              <a:rPr lang="ar-SA" sz="3600" u="sng" dirty="0"/>
              <a:t>)</a:t>
            </a:r>
            <a:endParaRPr lang="he-IL" sz="5400" dirty="0">
              <a:solidFill>
                <a:srgbClr val="FF0000"/>
              </a:solidFill>
            </a:endParaRPr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55215842"/>
              </p:ext>
            </p:extLst>
          </p:nvPr>
        </p:nvGraphicFramePr>
        <p:xfrm>
          <a:off x="326573" y="881865"/>
          <a:ext cx="7968342" cy="4264583"/>
        </p:xfrm>
        <a:graphic>
          <a:graphicData uri="http://schemas.openxmlformats.org/drawingml/2006/table">
            <a:tbl>
              <a:tblPr rtl="1" firstRow="1" firstCol="1" bandRow="1"/>
              <a:tblGrid>
                <a:gridCol w="2395589">
                  <a:extLst>
                    <a:ext uri="{9D8B030D-6E8A-4147-A177-3AD203B41FA5}">
                      <a16:colId xmlns:a16="http://schemas.microsoft.com/office/drawing/2014/main" val="80441969"/>
                    </a:ext>
                  </a:extLst>
                </a:gridCol>
                <a:gridCol w="1167218">
                  <a:extLst>
                    <a:ext uri="{9D8B030D-6E8A-4147-A177-3AD203B41FA5}">
                      <a16:colId xmlns:a16="http://schemas.microsoft.com/office/drawing/2014/main" val="2435987564"/>
                    </a:ext>
                  </a:extLst>
                </a:gridCol>
                <a:gridCol w="1010639">
                  <a:extLst>
                    <a:ext uri="{9D8B030D-6E8A-4147-A177-3AD203B41FA5}">
                      <a16:colId xmlns:a16="http://schemas.microsoft.com/office/drawing/2014/main" val="1419925393"/>
                    </a:ext>
                  </a:extLst>
                </a:gridCol>
                <a:gridCol w="1167218">
                  <a:extLst>
                    <a:ext uri="{9D8B030D-6E8A-4147-A177-3AD203B41FA5}">
                      <a16:colId xmlns:a16="http://schemas.microsoft.com/office/drawing/2014/main" val="3563460207"/>
                    </a:ext>
                  </a:extLst>
                </a:gridCol>
                <a:gridCol w="1046224">
                  <a:extLst>
                    <a:ext uri="{9D8B030D-6E8A-4147-A177-3AD203B41FA5}">
                      <a16:colId xmlns:a16="http://schemas.microsoft.com/office/drawing/2014/main" val="3710041403"/>
                    </a:ext>
                  </a:extLst>
                </a:gridCol>
                <a:gridCol w="1181454">
                  <a:extLst>
                    <a:ext uri="{9D8B030D-6E8A-4147-A177-3AD203B41FA5}">
                      <a16:colId xmlns:a16="http://schemas.microsoft.com/office/drawing/2014/main" val="3994223996"/>
                    </a:ext>
                  </a:extLst>
                </a:gridCol>
              </a:tblGrid>
              <a:tr h="54268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32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الفترة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663724"/>
                  </a:ext>
                </a:extLst>
              </a:tr>
              <a:tr h="43741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الاستثمار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7030A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50000-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4049826"/>
                  </a:ext>
                </a:extLst>
              </a:tr>
              <a:tr h="53567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المدخولات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20،000</a:t>
                      </a:r>
                      <a:endParaRPr lang="en-US" sz="2400" b="1" dirty="0">
                        <a:solidFill>
                          <a:srgbClr val="00B05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20،000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20،000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20،000</a:t>
                      </a:r>
                      <a:endParaRPr lang="en-US" sz="2400" b="1" dirty="0">
                        <a:solidFill>
                          <a:srgbClr val="00B05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1689378"/>
                  </a:ext>
                </a:extLst>
              </a:tr>
              <a:tr h="53567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التكاليف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45911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5،000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5،000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5،000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5،000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362433"/>
                  </a:ext>
                </a:extLst>
              </a:tr>
              <a:tr h="53567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ar-SA" sz="2800" b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الربح قبل الضريبة </a:t>
                      </a:r>
                      <a:endParaRPr lang="en-US" sz="18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45911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F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15،000</a:t>
                      </a:r>
                      <a:endParaRPr lang="en-US" sz="1600" dirty="0">
                        <a:solidFill>
                          <a:srgbClr val="00B0F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F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15،000</a:t>
                      </a:r>
                      <a:endParaRPr lang="en-US" sz="1600" dirty="0">
                        <a:solidFill>
                          <a:srgbClr val="00B0F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F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15،000</a:t>
                      </a:r>
                      <a:endParaRPr lang="en-US" sz="1600" dirty="0">
                        <a:solidFill>
                          <a:srgbClr val="00B0F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F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15،000</a:t>
                      </a:r>
                      <a:endParaRPr lang="en-US" sz="1600" dirty="0">
                        <a:solidFill>
                          <a:srgbClr val="00B0F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834358"/>
                  </a:ext>
                </a:extLst>
              </a:tr>
              <a:tr h="53567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الضريبة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4784419"/>
                  </a:ext>
                </a:extLst>
              </a:tr>
              <a:tr h="53567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ar-SA" sz="28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الربح بعد الضريبة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15،000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15،000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15،000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15،000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4534963"/>
                  </a:ext>
                </a:extLst>
              </a:tr>
              <a:tr h="586941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=</a:t>
                      </a:r>
                      <a:r>
                        <a:rPr lang="ar-SA" sz="28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 مجموع التدفق النقدي</a:t>
                      </a:r>
                      <a:endParaRPr lang="en-US" sz="1800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 </a:t>
                      </a:r>
                      <a:r>
                        <a:rPr lang="ar-SA" sz="2400" b="1" dirty="0">
                          <a:solidFill>
                            <a:srgbClr val="7030A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+mn-cs"/>
                        </a:rPr>
                        <a:t>50000-</a:t>
                      </a:r>
                      <a:endParaRPr lang="en-US" sz="1600" dirty="0">
                        <a:solidFill>
                          <a:srgbClr val="7030A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15000</a:t>
                      </a:r>
                      <a:endParaRPr lang="en-US" sz="1600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15000</a:t>
                      </a:r>
                      <a:endParaRPr lang="en-US" sz="1600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15000</a:t>
                      </a:r>
                      <a:endParaRPr lang="en-US" sz="1600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15000</a:t>
                      </a:r>
                      <a:endParaRPr lang="en-US" sz="1600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597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13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1125512"/>
          </a:xfrm>
        </p:spPr>
        <p:txBody>
          <a:bodyPr/>
          <a:lstStyle/>
          <a:p>
            <a:pPr algn="r"/>
            <a:r>
              <a:rPr lang="ar-SA" sz="5400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تتمة</a:t>
            </a:r>
            <a:endParaRPr lang="he-IL" sz="5400" dirty="0">
              <a:solidFill>
                <a:srgbClr val="00B050"/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3355" y="371799"/>
            <a:ext cx="9898817" cy="5156461"/>
          </a:xfrm>
        </p:spPr>
        <p:txBody>
          <a:bodyPr>
            <a:normAutofit/>
          </a:bodyPr>
          <a:lstStyle/>
          <a:p>
            <a:pPr marL="685800" indent="-685800" algn="just">
              <a:lnSpc>
                <a:spcPct val="115000"/>
              </a:lnSpc>
              <a:spcAft>
                <a:spcPts val="0"/>
              </a:spcAft>
            </a:pPr>
            <a:r>
              <a:rPr lang="ar-SA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في الظاهر، يبدو أننا سنحصل على تدفقات نقدية بمقدار ما 60،000 شيكل (15000 × 4) والامر يبدو مربحا.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ar-SA" sz="4000" dirty="0"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685800" indent="-685800" algn="just">
              <a:lnSpc>
                <a:spcPct val="115000"/>
              </a:lnSpc>
              <a:spcAft>
                <a:spcPts val="0"/>
              </a:spcAft>
            </a:pPr>
            <a:r>
              <a:rPr lang="ar-SA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في الحساب البسيط هناك ربح قدره </a:t>
            </a:r>
            <a:r>
              <a:rPr lang="ar-SA" sz="4000" b="1" dirty="0">
                <a:solidFill>
                  <a:srgbClr val="00B05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10000</a:t>
            </a:r>
            <a:r>
              <a:rPr lang="ar-SA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شيكل جديد.</a:t>
            </a:r>
          </a:p>
        </p:txBody>
      </p:sp>
    </p:spTree>
    <p:extLst>
      <p:ext uri="{BB962C8B-B14F-4D97-AF65-F5344CB8AC3E}">
        <p14:creationId xmlns:p14="http://schemas.microsoft.com/office/powerpoint/2010/main" val="96511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1125512"/>
          </a:xfrm>
        </p:spPr>
        <p:txBody>
          <a:bodyPr/>
          <a:lstStyle/>
          <a:p>
            <a:pPr algn="r"/>
            <a:r>
              <a:rPr lang="ar-SA" sz="5400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تتمة</a:t>
            </a:r>
            <a:endParaRPr lang="he-IL" sz="5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-112560" y="1101141"/>
                <a:ext cx="12028601" cy="5156461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ar-SA" sz="4400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ومع</a:t>
                </a:r>
                <a:r>
                  <a:rPr lang="ar-SA" sz="4000" dirty="0">
                    <a:latin typeface="Traditional Arabic" panose="02020603050405020304" pitchFamily="18" charset="-78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ذلك ، هذا ليس حسابًا دقيقًا ، لأنه يجب حساب </a:t>
                </a:r>
                <a:r>
                  <a:rPr lang="ar-SA" sz="4000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صافي القيمة الحالية </a:t>
                </a:r>
                <a:r>
                  <a:rPr lang="ar-SA" sz="4000" dirty="0">
                    <a:latin typeface="Traditional Arabic" panose="02020603050405020304" pitchFamily="18" charset="-78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والاخذ في الاعتبار الفائدة </a:t>
                </a:r>
                <a:r>
                  <a:rPr lang="en-US" sz="4000" b="1" dirty="0">
                    <a:solidFill>
                      <a:srgbClr val="FF000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r</a:t>
                </a:r>
                <a:r>
                  <a:rPr lang="ar-SA" sz="4000" b="1" dirty="0"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  </a:t>
                </a:r>
                <a:r>
                  <a:rPr lang="ar-SA" sz="4000" dirty="0">
                    <a:latin typeface="Traditional Arabic" panose="02020603050405020304" pitchFamily="18" charset="-78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والوقت</a:t>
                </a:r>
                <a:r>
                  <a:rPr lang="en-US" sz="4000" b="1" dirty="0">
                    <a:solidFill>
                      <a:srgbClr val="00B0F0"/>
                    </a:solidFill>
                    <a:latin typeface="Traditional Arabic" panose="02020603050405020304" pitchFamily="18" charset="-78"/>
                    <a:cs typeface="Traditional Arabic" panose="02020603050405020304" pitchFamily="18" charset="-78"/>
                  </a:rPr>
                  <a:t>t</a:t>
                </a:r>
                <a:r>
                  <a:rPr lang="ar-SA" sz="4000" dirty="0">
                    <a:latin typeface="Traditional Arabic" panose="02020603050405020304" pitchFamily="18" charset="-78"/>
                    <a:ea typeface="Calibri" panose="020F0502020204030204" pitchFamily="34" charset="0"/>
                    <a:cs typeface="Traditional Arabic" panose="02020603050405020304" pitchFamily="18" charset="-78"/>
                  </a:rPr>
                  <a:t>. لذلك ، يجب أن تحسب وفقًا للمعادلة:</a:t>
                </a:r>
              </a:p>
              <a:p>
                <a:pPr marL="0" lvl="0" indent="0">
                  <a:buNone/>
                </a:pPr>
                <a:endParaRPr lang="ar-SA" sz="4000" dirty="0">
                  <a:latin typeface="Traditional Arabic" panose="02020603050405020304" pitchFamily="18" charset="-78"/>
                  <a:ea typeface="Calibri" panose="020F0502020204030204" pitchFamily="34" charset="0"/>
                  <a:cs typeface="Traditional Arabic" panose="02020603050405020304" pitchFamily="18" charset="-78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32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m:t>𝑵𝑷𝑽</m:t>
                      </m:r>
                      <m:r>
                        <a:rPr lang="en-US" sz="32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latin typeface="Cambria Math" panose="02040503050406030204" pitchFamily="18" charset="0"/>
                              <a:cs typeface="David Transparent" panose="020E0502060401010101" pitchFamily="34" charset="-79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𝑪</m:t>
                          </m:r>
                          <m:sSub>
                            <m:sSub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  <a:cs typeface="David Transparent" panose="020E0502060401010101" pitchFamily="34" charset="-79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32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r>
                            <a:rPr lang="en-US" sz="32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(</m:t>
                          </m:r>
                          <m:r>
                            <a:rPr lang="en-US" sz="32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𝟏</m:t>
                          </m:r>
                          <m:r>
                            <a:rPr lang="en-US" sz="32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+</m:t>
                          </m:r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𝒓</m:t>
                          </m:r>
                          <m:sSup>
                            <m:sSup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  <a:cs typeface="David Transparent" panose="020E0502060401010101" pitchFamily="34" charset="-79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2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𝟏</m:t>
                              </m:r>
                            </m:sup>
                          </m:sSup>
                        </m:den>
                      </m:f>
                      <m:r>
                        <a:rPr lang="en-US" sz="32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m:t>+</m:t>
                      </m:r>
                      <m:f>
                        <m:fPr>
                          <m:ctrlPr>
                            <a:rPr lang="en-US" sz="3200" b="1" i="1">
                              <a:latin typeface="Cambria Math" panose="02040503050406030204" pitchFamily="18" charset="0"/>
                              <a:cs typeface="David Transparent" panose="020E0502060401010101" pitchFamily="34" charset="-79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𝑪</m:t>
                          </m:r>
                          <m:sSub>
                            <m:sSub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  <a:cs typeface="David Transparent" panose="020E0502060401010101" pitchFamily="34" charset="-79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32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n-US" sz="32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(</m:t>
                          </m:r>
                          <m:r>
                            <a:rPr lang="en-US" sz="32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𝟏</m:t>
                          </m:r>
                          <m:r>
                            <a:rPr lang="en-US" sz="32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+</m:t>
                          </m:r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𝒓</m:t>
                          </m:r>
                          <m:sSup>
                            <m:sSup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  <a:cs typeface="David Transparent" panose="020E0502060401010101" pitchFamily="34" charset="-79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2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32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m:t>+</m:t>
                      </m:r>
                      <m:f>
                        <m:fPr>
                          <m:ctrlPr>
                            <a:rPr lang="en-US" sz="3200" b="1" i="1">
                              <a:latin typeface="Cambria Math" panose="02040503050406030204" pitchFamily="18" charset="0"/>
                              <a:cs typeface="David Transparent" panose="020E0502060401010101" pitchFamily="34" charset="-79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𝑪</m:t>
                          </m:r>
                          <m:sSub>
                            <m:sSub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  <a:cs typeface="David Transparent" panose="020E0502060401010101" pitchFamily="34" charset="-79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ar-SA" sz="3200" b="1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𝟑</m:t>
                              </m:r>
                            </m:sub>
                          </m:sSub>
                        </m:num>
                        <m:den>
                          <m:r>
                            <a:rPr lang="en-US" sz="32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(</m:t>
                          </m:r>
                          <m:r>
                            <a:rPr lang="en-US" sz="32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𝟏</m:t>
                          </m:r>
                          <m:r>
                            <a:rPr lang="en-US" sz="32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+</m:t>
                          </m:r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𝒓</m:t>
                          </m:r>
                          <m:sSup>
                            <m:sSup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  <a:cs typeface="David Transparent" panose="020E0502060401010101" pitchFamily="34" charset="-79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2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r>
                        <a:rPr lang="en-US" sz="32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m:t>+</m:t>
                      </m:r>
                      <m:f>
                        <m:fPr>
                          <m:ctrlPr>
                            <a:rPr lang="en-US" sz="3200" b="1" i="1">
                              <a:latin typeface="Cambria Math" panose="02040503050406030204" pitchFamily="18" charset="0"/>
                              <a:cs typeface="David Transparent" panose="020E0502060401010101" pitchFamily="34" charset="-79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𝑪</m:t>
                          </m:r>
                          <m:sSub>
                            <m:sSub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  <a:cs typeface="David Transparent" panose="020E0502060401010101" pitchFamily="34" charset="-79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ar-SA" sz="3200" b="1" i="1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𝟒</m:t>
                              </m:r>
                            </m:sub>
                          </m:sSub>
                        </m:num>
                        <m:den>
                          <m:r>
                            <a:rPr lang="en-US" sz="32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(</m:t>
                          </m:r>
                          <m:r>
                            <a:rPr lang="en-US" sz="32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𝟏</m:t>
                          </m:r>
                          <m:r>
                            <a:rPr lang="en-US" sz="32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+</m:t>
                          </m:r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𝒓</m:t>
                          </m:r>
                          <m:sSup>
                            <m:sSupPr>
                              <m:ctrlPr>
                                <a:rPr lang="en-US" sz="3200" b="1" i="1">
                                  <a:latin typeface="Cambria Math" panose="02040503050406030204" pitchFamily="18" charset="0"/>
                                  <a:cs typeface="David Transparent" panose="020E0502060401010101" pitchFamily="34" charset="-79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2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𝟒</m:t>
                              </m:r>
                            </m:sup>
                          </m:sSup>
                        </m:den>
                      </m:f>
                      <m:r>
                        <a:rPr lang="en-US" sz="32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m:t> </m:t>
                      </m:r>
                      <m:r>
                        <a:rPr lang="en-US" sz="32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m:t>−</m:t>
                      </m:r>
                      <m:sSub>
                        <m:sSubPr>
                          <m:ctrlPr>
                            <a:rPr lang="en-US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David Transparent" panose="020E0502060401010101" pitchFamily="34" charset="-79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𝑰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𝟎</m:t>
                          </m:r>
                          <m:r>
                            <a:rPr lang="en-US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      </m:t>
                          </m:r>
                        </m:sub>
                      </m:sSub>
                    </m:oMath>
                  </m:oMathPara>
                </a14:m>
                <a:endParaRPr lang="ar-SA" sz="4000" dirty="0"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0" lvl="0" indent="0">
                  <a:buNone/>
                </a:pPr>
                <a:endParaRPr lang="en-US" sz="4000" dirty="0">
                  <a:latin typeface="Traditional Arabic" panose="02020603050405020304" pitchFamily="18" charset="-78"/>
                  <a:ea typeface="Calibri" panose="020F0502020204030204" pitchFamily="34" charset="0"/>
                  <a:cs typeface="Traditional Arabic" panose="02020603050405020304" pitchFamily="18" charset="-78"/>
                </a:endParaRPr>
              </a:p>
            </p:txBody>
          </p:sp>
        </mc:Choice>
        <mc:Fallback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-112560" y="1101141"/>
                <a:ext cx="12028601" cy="5156461"/>
              </a:xfrm>
              <a:blipFill>
                <a:blip r:embed="rId2"/>
                <a:stretch>
                  <a:fillRect t="-2482" r="-2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603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866" y="28037"/>
            <a:ext cx="9450884" cy="1125512"/>
          </a:xfrm>
        </p:spPr>
        <p:txBody>
          <a:bodyPr/>
          <a:lstStyle/>
          <a:p>
            <a:pPr algn="r"/>
            <a:r>
              <a:rPr lang="ar-SA" sz="54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حساب </a:t>
            </a:r>
            <a:r>
              <a:rPr lang="ar-SA" sz="5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صافي القيمة الحالية</a:t>
            </a:r>
            <a:r>
              <a:rPr lang="ar-SA" sz="5400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he-IL" sz="5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-1353530" y="924948"/>
                <a:ext cx="12028601" cy="5354425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𝑵𝑷𝑽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=</m:t>
                    </m:r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David Transparent" panose="020E0502060401010101" pitchFamily="34" charset="-79"/>
                          </a:rPr>
                        </m:ctrlPr>
                      </m:fPr>
                      <m:num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ar-SA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𝟓</m:t>
                        </m:r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𝟎𝟎𝟎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(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+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.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𝟏𝟐</m:t>
                        </m:r>
                        <m:sSup>
                          <m:sSupPr>
                            <m:ctrlPr>
                              <a:rPr lang="en-US" sz="3200" b="1" i="1">
                                <a:latin typeface="Cambria Math" panose="02040503050406030204" pitchFamily="18" charset="0"/>
                                <a:cs typeface="David Transparent" panose="020E0502060401010101" pitchFamily="34" charset="-79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David Transparent" panose="020E0502060401010101" pitchFamily="34" charset="-79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David Transparent" panose="020E0502060401010101" pitchFamily="34" charset="-79"/>
                              </a:rPr>
                              <m:t>𝟏</m:t>
                            </m:r>
                          </m:sup>
                        </m:sSup>
                      </m:den>
                    </m:f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+</m:t>
                    </m:r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David Transparent" panose="020E0502060401010101" pitchFamily="34" charset="-79"/>
                          </a:rPr>
                        </m:ctrlPr>
                      </m:fPr>
                      <m:num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ar-SA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𝟓</m:t>
                        </m:r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𝟎𝟎𝟎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(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+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.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𝟏𝟐</m:t>
                        </m:r>
                        <m:sSup>
                          <m:sSupPr>
                            <m:ctrlPr>
                              <a:rPr lang="en-US" sz="3200" b="1" i="1">
                                <a:latin typeface="Cambria Math" panose="02040503050406030204" pitchFamily="18" charset="0"/>
                                <a:cs typeface="David Transparent" panose="020E0502060401010101" pitchFamily="34" charset="-79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David Transparent" panose="020E0502060401010101" pitchFamily="34" charset="-79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David Transparent" panose="020E0502060401010101" pitchFamily="34" charset="-79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+</m:t>
                    </m:r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David Transparent" panose="020E0502060401010101" pitchFamily="34" charset="-79"/>
                          </a:rPr>
                        </m:ctrlPr>
                      </m:fPr>
                      <m:num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ar-SA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𝟓</m:t>
                        </m:r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𝟎𝟎𝟎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(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+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.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𝟏𝟐</m:t>
                        </m:r>
                        <m:sSup>
                          <m:sSupPr>
                            <m:ctrlPr>
                              <a:rPr lang="en-US" sz="3200" b="1" i="1">
                                <a:latin typeface="Cambria Math" panose="02040503050406030204" pitchFamily="18" charset="0"/>
                                <a:cs typeface="David Transparent" panose="020E0502060401010101" pitchFamily="34" charset="-79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David Transparent" panose="020E0502060401010101" pitchFamily="34" charset="-79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David Transparent" panose="020E0502060401010101" pitchFamily="34" charset="-79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+</m:t>
                    </m:r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David Transparent" panose="020E0502060401010101" pitchFamily="34" charset="-79"/>
                          </a:rPr>
                        </m:ctrlPr>
                      </m:fPr>
                      <m:num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ar-SA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𝟓</m:t>
                        </m:r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𝟎𝟎𝟎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(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+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.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𝟏𝟐</m:t>
                        </m:r>
                        <m:sSup>
                          <m:sSupPr>
                            <m:ctrlPr>
                              <a:rPr lang="en-US" sz="3200" b="1" i="1">
                                <a:latin typeface="Cambria Math" panose="02040503050406030204" pitchFamily="18" charset="0"/>
                                <a:cs typeface="David Transparent" panose="020E0502060401010101" pitchFamily="34" charset="-79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David Transparent" panose="020E0502060401010101" pitchFamily="34" charset="-79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David Transparent" panose="020E0502060401010101" pitchFamily="34" charset="-79"/>
                              </a:rPr>
                              <m:t>𝟒</m:t>
                            </m:r>
                          </m:sup>
                        </m:sSup>
                      </m:den>
                    </m:f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 </m:t>
                    </m:r>
                    <m:r>
                      <a:rPr lang="en-US" sz="32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−</m:t>
                    </m:r>
                    <m:r>
                      <a:rPr lang="he-IL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David Transparent" panose="020E0502060401010101" pitchFamily="34" charset="-79"/>
                      </a:rPr>
                      <m:t>𝟓𝟎𝟎𝟎𝟎</m:t>
                    </m:r>
                  </m:oMath>
                </a14:m>
                <a:r>
                  <a:rPr lang="he-IL" sz="4000" b="1" baseline="-25000" dirty="0">
                    <a:latin typeface="Traditional Arabic" panose="02020603050405020304" pitchFamily="18" charset="-78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 rtl="0">
                  <a:lnSpc>
                    <a:spcPct val="115000"/>
                  </a:lnSpc>
                  <a:spcAft>
                    <a:spcPts val="0"/>
                  </a:spcAft>
                  <a:buNone/>
                </a:pPr>
                <a:endParaRPr lang="ar-SA" sz="2800" b="1" i="1" dirty="0">
                  <a:solidFill>
                    <a:srgbClr val="FF0000"/>
                  </a:solidFill>
                  <a:latin typeface="Cambria Math" panose="02040503050406030204" pitchFamily="18" charset="0"/>
                  <a:ea typeface="Calibri" panose="020F0502020204030204" pitchFamily="34" charset="0"/>
                  <a:cs typeface="David Transparent" panose="020E0502060401010101" pitchFamily="34" charset="-79"/>
                </a:endParaRPr>
              </a:p>
              <a:p>
                <a:pPr marL="0" indent="0" algn="ctr" rtl="0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𝑵𝑷𝑽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=</m:t>
                    </m:r>
                    <m:r>
                      <a:rPr lang="ar-SA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𝟏𝟑</m:t>
                    </m:r>
                    <m:r>
                      <a:rPr lang="ar-SA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،</m:t>
                    </m:r>
                    <m:r>
                      <a:rPr lang="ar-SA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𝟑𝟗𝟑</m:t>
                    </m:r>
                  </m:oMath>
                </a14:m>
                <a:r>
                  <a:rPr lang="ar-SA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+</a:t>
                </a:r>
                <a:r>
                  <a:rPr lang="ar-SA" sz="2800" b="1" dirty="0">
                    <a:solidFill>
                      <a:srgbClr val="FF0000"/>
                    </a:solidFill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ar-SA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𝟏𝟏</m:t>
                    </m:r>
                    <m:r>
                      <a:rPr lang="ar-SA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،</m:t>
                    </m:r>
                    <m:r>
                      <a:rPr lang="ar-SA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𝟗𝟓𝟖</m:t>
                    </m:r>
                  </m:oMath>
                </a14:m>
                <a:r>
                  <a:rPr lang="ar-SA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+</a:t>
                </a:r>
                <a:r>
                  <a:rPr lang="ar-SA" sz="2800" b="1" dirty="0">
                    <a:solidFill>
                      <a:srgbClr val="FF0000"/>
                    </a:solidFill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ar-SA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𝟏𝟎</m:t>
                    </m:r>
                    <m:r>
                      <a:rPr lang="ar-SA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،</m:t>
                    </m:r>
                    <m:r>
                      <a:rPr lang="ar-SA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𝟔𝟕𝟔</m:t>
                    </m:r>
                    <m:r>
                      <m:rPr>
                        <m:nor/>
                      </m:rPr>
                      <a:rPr lang="ar-SA" sz="2800" dirty="0">
                        <a:latin typeface="Calibri" panose="020F0502020204030204" pitchFamily="34" charset="0"/>
                        <a:ea typeface="Calibri" panose="020F0502020204030204" pitchFamily="34" charset="0"/>
                      </a:rPr>
                      <m:t>+</m:t>
                    </m:r>
                    <m:r>
                      <a:rPr lang="ar-SA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𝟗</m:t>
                    </m:r>
                    <m:r>
                      <a:rPr lang="ar-SA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،</m:t>
                    </m:r>
                    <m:r>
                      <a:rPr lang="ar-SA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𝟓𝟑𝟑</m:t>
                    </m:r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−</m:t>
                    </m:r>
                    <m:r>
                      <a:rPr lang="he-IL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David Transparent" panose="020E0502060401010101" pitchFamily="34" charset="-79"/>
                      </a:rPr>
                      <m:t>𝟓𝟎𝟎𝟎𝟎</m:t>
                    </m:r>
                  </m:oMath>
                </a14:m>
                <a:r>
                  <a:rPr lang="he-IL" sz="3600" b="1" baseline="-25000" dirty="0">
                    <a:latin typeface="Traditional Arabic" panose="02020603050405020304" pitchFamily="18" charset="-78"/>
                    <a:ea typeface="Calibri" panose="020F0502020204030204" pitchFamily="34" charset="0"/>
                  </a:rPr>
                  <a:t> </a:t>
                </a:r>
                <a:endParaRPr lang="ar-SA" sz="3600" b="1" baseline="-25000" dirty="0">
                  <a:latin typeface="Traditional Arabic" panose="02020603050405020304" pitchFamily="18" charset="-78"/>
                  <a:ea typeface="Calibri" panose="020F0502020204030204" pitchFamily="34" charset="0"/>
                </a:endParaRPr>
              </a:p>
              <a:p>
                <a:pPr marL="0" indent="0" algn="just" rtl="0">
                  <a:lnSpc>
                    <a:spcPct val="115000"/>
                  </a:lnSpc>
                  <a:spcAft>
                    <a:spcPts val="0"/>
                  </a:spcAft>
                  <a:buNone/>
                </a:pPr>
                <a:endParaRPr lang="ar-SA" sz="1600" b="1" baseline="-25000" dirty="0">
                  <a:effectLst/>
                  <a:latin typeface="Traditional Arabic" panose="02020603050405020304" pitchFamily="18" charset="-78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ctr" rtl="0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𝑵𝑷𝑽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=</m:t>
                    </m:r>
                    <m:r>
                      <a:rPr lang="ar-S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𝟒𝟓</m:t>
                    </m:r>
                    <m:r>
                      <a:rPr lang="ar-S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،</m:t>
                    </m:r>
                    <m:r>
                      <a:rPr lang="ar-S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𝟓𝟔𝟎</m:t>
                    </m:r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−</m:t>
                    </m:r>
                    <m:r>
                      <a:rPr lang="he-IL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David Transparent" panose="020E0502060401010101" pitchFamily="34" charset="-79"/>
                      </a:rPr>
                      <m:t>𝟓𝟎𝟎𝟎𝟎</m:t>
                    </m:r>
                  </m:oMath>
                </a14:m>
                <a:r>
                  <a:rPr lang="he-IL" sz="3600" b="1" baseline="-25000" dirty="0">
                    <a:latin typeface="Traditional Arabic" panose="02020603050405020304" pitchFamily="18" charset="-78"/>
                    <a:ea typeface="Calibri" panose="020F0502020204030204" pitchFamily="34" charset="0"/>
                  </a:rPr>
                  <a:t> </a:t>
                </a:r>
                <a:endParaRPr lang="en-US" sz="28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just" rtl="0">
                  <a:lnSpc>
                    <a:spcPct val="115000"/>
                  </a:lnSpc>
                  <a:spcAft>
                    <a:spcPts val="0"/>
                  </a:spcAft>
                  <a:buNone/>
                </a:pPr>
                <a:endParaRPr lang="ar-SA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ctr" rtl="0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𝑵𝑷𝑽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=</m:t>
                    </m:r>
                    <m:r>
                      <a:rPr lang="en-US" sz="32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r>
                      <a:rPr lang="ar-SA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ar-SA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،</m:t>
                    </m:r>
                    <m:r>
                      <a:rPr lang="ar-SA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𝟒𝟒𝟎</m:t>
                    </m:r>
                  </m:oMath>
                </a14:m>
                <a:r>
                  <a:rPr lang="he-IL" sz="4000" b="1" baseline="-25000" dirty="0">
                    <a:latin typeface="Traditional Arabic" panose="02020603050405020304" pitchFamily="18" charset="-78"/>
                    <a:ea typeface="Calibri" panose="020F0502020204030204" pitchFamily="34" charset="0"/>
                  </a:rPr>
                  <a:t> </a:t>
                </a:r>
                <a:endParaRPr lang="en-US" sz="3200" dirty="0">
                  <a:latin typeface="Traditional Arabic" panose="02020603050405020304" pitchFamily="18" charset="-78"/>
                  <a:ea typeface="Calibri" panose="020F0502020204030204" pitchFamily="34" charset="0"/>
                </a:endParaRPr>
              </a:p>
              <a:p>
                <a:pPr marL="0" indent="0" algn="ctr" rtl="0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ar-SA" sz="3600" b="1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لذلك صافي القيمة الحالية</a:t>
                </a:r>
                <a:r>
                  <a:rPr lang="ar-SA" sz="3600" b="1" dirty="0">
                    <a:solidFill>
                      <a:srgbClr val="FF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 سالبًا</a:t>
                </a:r>
                <a:r>
                  <a:rPr lang="ar-SA" sz="3600" b="1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، يصبح المشروع </a:t>
                </a:r>
                <a:r>
                  <a:rPr lang="ar-SA" sz="3600" b="1" dirty="0">
                    <a:solidFill>
                      <a:srgbClr val="FF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غير مجدي ويجب رفضه</a:t>
                </a:r>
                <a:r>
                  <a:rPr lang="ar-SA" sz="3600" b="1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.</a:t>
                </a:r>
              </a:p>
              <a:p>
                <a:pPr marL="0" indent="0" algn="ctr" rtl="0">
                  <a:lnSpc>
                    <a:spcPct val="115000"/>
                  </a:lnSpc>
                  <a:spcAft>
                    <a:spcPts val="0"/>
                  </a:spcAft>
                  <a:buNone/>
                </a:pP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-1353530" y="924948"/>
                <a:ext cx="12028601" cy="5354425"/>
              </a:xfrm>
              <a:blipFill>
                <a:blip r:embed="rId2"/>
                <a:stretch>
                  <a:fillRect l="-10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626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0" y="1597366"/>
            <a:ext cx="12190413" cy="1260000"/>
          </a:xfrm>
        </p:spPr>
        <p:txBody>
          <a:bodyPr/>
          <a:lstStyle/>
          <a:p>
            <a:r>
              <a:rPr lang="ar-AE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اسم الدرس</a:t>
            </a:r>
            <a:r>
              <a:rPr lang="ar-SA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ar-SA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7.4  تحليل جدوى الاستثمار</a:t>
            </a:r>
            <a:endParaRPr lang="he-IL" dirty="0">
              <a:solidFill>
                <a:srgbClr val="0070C0"/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0" y="2885834"/>
            <a:ext cx="12190413" cy="720000"/>
          </a:xfrm>
        </p:spPr>
        <p:txBody>
          <a:bodyPr/>
          <a:lstStyle/>
          <a:p>
            <a:r>
              <a:rPr lang="ar-AE" dirty="0">
                <a:sym typeface="Varela Round"/>
              </a:rPr>
              <a:t>إدارة واقتصاد لطلاب تخصص الادارة</a:t>
            </a:r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212915" y="3590516"/>
            <a:ext cx="11977498" cy="720000"/>
          </a:xfrm>
        </p:spPr>
        <p:txBody>
          <a:bodyPr/>
          <a:lstStyle/>
          <a:p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  <a:sym typeface="Varela Round"/>
              </a:rPr>
              <a:t>مع </a:t>
            </a:r>
            <a:r>
              <a:rPr lang="ar-AE" sz="3600" b="1" dirty="0">
                <a:latin typeface="Traditional Arabic" panose="02020603050405020304" pitchFamily="18" charset="-78"/>
                <a:cs typeface="Traditional Arabic" panose="02020603050405020304" pitchFamily="18" charset="-78"/>
                <a:sym typeface="Varela Round"/>
              </a:rPr>
              <a:t>المعلم :</a:t>
            </a:r>
            <a:r>
              <a:rPr lang="ar-SA" sz="3600" b="1" dirty="0">
                <a:latin typeface="Traditional Arabic" panose="02020603050405020304" pitchFamily="18" charset="-78"/>
                <a:cs typeface="Traditional Arabic" panose="02020603050405020304" pitchFamily="18" charset="-78"/>
                <a:sym typeface="Varela Round"/>
              </a:rPr>
              <a:t> </a:t>
            </a:r>
            <a:r>
              <a:rPr lang="ar-SA" sz="36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  <a:sym typeface="Varela Round"/>
              </a:rPr>
              <a:t>سيف عباس</a:t>
            </a:r>
            <a:endParaRPr lang="he-IL" sz="3600" b="1" dirty="0">
              <a:solidFill>
                <a:srgbClr val="0070C0"/>
              </a:solidFill>
              <a:latin typeface="Traditional Arabic" panose="02020603050405020304" pitchFamily="18" charset="-78"/>
              <a:sym typeface="Varela Rou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1125512"/>
          </a:xfrm>
        </p:spPr>
        <p:txBody>
          <a:bodyPr/>
          <a:lstStyle/>
          <a:p>
            <a:pPr algn="r"/>
            <a:r>
              <a:rPr lang="ar-SA" sz="5400" u="sng" dirty="0">
                <a:solidFill>
                  <a:srgbClr val="C45911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تمرين</a:t>
            </a:r>
            <a:endParaRPr lang="he-IL" sz="5400" dirty="0">
              <a:solidFill>
                <a:srgbClr val="FF0000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131216"/>
            <a:ext cx="12028601" cy="5561815"/>
          </a:xfrm>
        </p:spPr>
        <p:txBody>
          <a:bodyPr>
            <a:normAutofit/>
          </a:bodyPr>
          <a:lstStyle/>
          <a:p>
            <a:pPr marL="96838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عرض علينا أن </a:t>
            </a:r>
            <a:r>
              <a:rPr lang="ar-SA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نستثمر 40،000 شيكل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، </a:t>
            </a:r>
            <a:r>
              <a:rPr lang="ar-SA" sz="2800" dirty="0"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وبالمقابل </a:t>
            </a:r>
            <a:r>
              <a:rPr lang="ar-SA" sz="28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نحصل على </a:t>
            </a:r>
            <a:r>
              <a:rPr lang="ar-SA" sz="28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20،000 شيكل سنويًا</a:t>
            </a:r>
            <a:r>
              <a:rPr lang="ar-SA" sz="2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لمدة 4 سنوات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،</a:t>
            </a:r>
            <a:r>
              <a:rPr lang="ar-SA" sz="2800" dirty="0"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ar-SA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بنسبة الفائدة 8</a:t>
            </a:r>
            <a:r>
              <a:rPr lang="he-IL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%</a:t>
            </a:r>
            <a:r>
              <a:rPr lang="ar-SA" sz="2800" dirty="0"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، </a:t>
            </a:r>
            <a:r>
              <a:rPr lang="ar-SA" sz="2800" b="1" dirty="0">
                <a:solidFill>
                  <a:srgbClr val="C4591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والتكاليف السنوية هي 8،000 شيكل </a:t>
            </a:r>
            <a:r>
              <a:rPr lang="ar-SA" b="1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نسبة الضريبة 20%.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2800" b="1" dirty="0"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هل هذا الاستثمار مربح/مجدي؟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ar-SA" sz="1100" b="1" dirty="0">
                <a:latin typeface="Traditional Arabic" panose="02020603050405020304" pitchFamily="18" charset="-78"/>
                <a:ea typeface="Calibri" panose="020F0502020204030204" pitchFamily="34" charset="0"/>
              </a:rPr>
              <a:t> 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ar-SA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جدول مساعد لحساب صافي القيمة </a:t>
            </a:r>
            <a:endParaRPr lang="he-IL" sz="2800" b="1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96838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ar-SA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الحالية </a:t>
            </a:r>
            <a:r>
              <a:rPr lang="he-IL" sz="28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(</a:t>
            </a:r>
            <a:r>
              <a:rPr lang="he-IL" sz="2800" u="sng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ענ</a:t>
            </a:r>
            <a:r>
              <a:rPr lang="he-IL" sz="2800" u="sng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"</a:t>
            </a:r>
            <a:r>
              <a:rPr lang="he-IL" sz="2800" u="sng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נ</a:t>
            </a:r>
            <a:r>
              <a:rPr lang="he-IL" sz="28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) </a:t>
            </a:r>
            <a:r>
              <a:rPr lang="ar-SA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للاستثمار(</a:t>
            </a:r>
            <a:r>
              <a:rPr lang="en-US" sz="2800" b="1" u="sng" dirty="0">
                <a:solidFill>
                  <a:srgbClr val="FF000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NPV</a:t>
            </a:r>
            <a:r>
              <a:rPr lang="ar-SA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)</a:t>
            </a:r>
            <a:endParaRPr lang="he-IL" sz="2800" b="1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96838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27140"/>
              </p:ext>
            </p:extLst>
          </p:nvPr>
        </p:nvGraphicFramePr>
        <p:xfrm>
          <a:off x="520828" y="2436369"/>
          <a:ext cx="7229802" cy="3906411"/>
        </p:xfrm>
        <a:graphic>
          <a:graphicData uri="http://schemas.openxmlformats.org/drawingml/2006/table">
            <a:tbl>
              <a:tblPr rtl="1" firstRow="1" firstCol="1" bandRow="1"/>
              <a:tblGrid>
                <a:gridCol w="2298557">
                  <a:extLst>
                    <a:ext uri="{9D8B030D-6E8A-4147-A177-3AD203B41FA5}">
                      <a16:colId xmlns:a16="http://schemas.microsoft.com/office/drawing/2014/main" val="1760704361"/>
                    </a:ext>
                  </a:extLst>
                </a:gridCol>
                <a:gridCol w="765601">
                  <a:extLst>
                    <a:ext uri="{9D8B030D-6E8A-4147-A177-3AD203B41FA5}">
                      <a16:colId xmlns:a16="http://schemas.microsoft.com/office/drawing/2014/main" val="4118896749"/>
                    </a:ext>
                  </a:extLst>
                </a:gridCol>
                <a:gridCol w="1053250">
                  <a:extLst>
                    <a:ext uri="{9D8B030D-6E8A-4147-A177-3AD203B41FA5}">
                      <a16:colId xmlns:a16="http://schemas.microsoft.com/office/drawing/2014/main" val="881855200"/>
                    </a:ext>
                  </a:extLst>
                </a:gridCol>
                <a:gridCol w="999755">
                  <a:extLst>
                    <a:ext uri="{9D8B030D-6E8A-4147-A177-3AD203B41FA5}">
                      <a16:colId xmlns:a16="http://schemas.microsoft.com/office/drawing/2014/main" val="1587175637"/>
                    </a:ext>
                  </a:extLst>
                </a:gridCol>
                <a:gridCol w="999755">
                  <a:extLst>
                    <a:ext uri="{9D8B030D-6E8A-4147-A177-3AD203B41FA5}">
                      <a16:colId xmlns:a16="http://schemas.microsoft.com/office/drawing/2014/main" val="2616846780"/>
                    </a:ext>
                  </a:extLst>
                </a:gridCol>
                <a:gridCol w="1112884">
                  <a:extLst>
                    <a:ext uri="{9D8B030D-6E8A-4147-A177-3AD203B41FA5}">
                      <a16:colId xmlns:a16="http://schemas.microsoft.com/office/drawing/2014/main" val="4178520059"/>
                    </a:ext>
                  </a:extLst>
                </a:gridCol>
              </a:tblGrid>
              <a:tr h="33671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الفترة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212399"/>
                  </a:ext>
                </a:extLst>
              </a:tr>
              <a:tr h="33671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الاستثمار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7030A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US" sz="2400" b="1" baseline="-25000">
                          <a:solidFill>
                            <a:srgbClr val="7030A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ar-SA" sz="2400" b="1">
                          <a:solidFill>
                            <a:srgbClr val="7030A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5589112"/>
                  </a:ext>
                </a:extLst>
              </a:tr>
              <a:tr h="423252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المدخولات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 baseline="-250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 baseline="-250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 baseline="-2500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 baseline="-2500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9197307"/>
                  </a:ext>
                </a:extLst>
              </a:tr>
              <a:tr h="42120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التكاليف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45911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b="1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641259"/>
                  </a:ext>
                </a:extLst>
              </a:tr>
              <a:tr h="42120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ar-SA" sz="2400" b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الربح قبل الضريبة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00B0F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7045031"/>
                  </a:ext>
                </a:extLst>
              </a:tr>
              <a:tr h="42120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الضريبة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2150565"/>
                  </a:ext>
                </a:extLst>
              </a:tr>
              <a:tr h="42120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000" b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ar-SA" sz="2400" b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الربح بعد الضريبة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9717569"/>
                  </a:ext>
                </a:extLst>
              </a:tr>
              <a:tr h="673434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ar-SA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 مجموع التدفق النقدي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2400" b="1" baseline="-250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2400" b="1" baseline="-250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2400" b="1" baseline="-2500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he-IL" sz="2400" b="1" baseline="-25000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8552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6777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9690" y="-66858"/>
            <a:ext cx="10473180" cy="1125512"/>
          </a:xfrm>
        </p:spPr>
        <p:txBody>
          <a:bodyPr/>
          <a:lstStyle/>
          <a:p>
            <a:pPr algn="r"/>
            <a:r>
              <a:rPr lang="ar-SA" sz="3600" u="sng" dirty="0"/>
              <a:t>جدول مساعد لحساب صافي القيمة الحالية </a:t>
            </a:r>
            <a:r>
              <a:rPr lang="he-IL" sz="3600" u="sng" dirty="0"/>
              <a:t>(</a:t>
            </a:r>
            <a:r>
              <a:rPr lang="he-IL" sz="3600" u="sng" dirty="0" err="1"/>
              <a:t>ענ"נ</a:t>
            </a:r>
            <a:r>
              <a:rPr lang="he-IL" sz="3600" u="sng" dirty="0"/>
              <a:t>) </a:t>
            </a:r>
            <a:r>
              <a:rPr lang="ar-SA" sz="3600" u="sng" dirty="0"/>
              <a:t>للاستثمار(</a:t>
            </a:r>
            <a:r>
              <a:rPr lang="en-US" sz="3600" u="sng" dirty="0"/>
              <a:t>NPV</a:t>
            </a:r>
            <a:r>
              <a:rPr lang="ar-SA" sz="3600" u="sng" dirty="0"/>
              <a:t>)</a:t>
            </a:r>
            <a:endParaRPr lang="he-IL" sz="5400" dirty="0">
              <a:solidFill>
                <a:srgbClr val="FF0000"/>
              </a:solidFill>
            </a:endParaRPr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33398340"/>
              </p:ext>
            </p:extLst>
          </p:nvPr>
        </p:nvGraphicFramePr>
        <p:xfrm>
          <a:off x="395284" y="913591"/>
          <a:ext cx="8371068" cy="3903980"/>
        </p:xfrm>
        <a:graphic>
          <a:graphicData uri="http://schemas.openxmlformats.org/drawingml/2006/table">
            <a:tbl>
              <a:tblPr rtl="1" firstRow="1" firstCol="1" bandRow="1"/>
              <a:tblGrid>
                <a:gridCol w="2516663">
                  <a:extLst>
                    <a:ext uri="{9D8B030D-6E8A-4147-A177-3AD203B41FA5}">
                      <a16:colId xmlns:a16="http://schemas.microsoft.com/office/drawing/2014/main" val="80441969"/>
                    </a:ext>
                  </a:extLst>
                </a:gridCol>
                <a:gridCol w="1226210">
                  <a:extLst>
                    <a:ext uri="{9D8B030D-6E8A-4147-A177-3AD203B41FA5}">
                      <a16:colId xmlns:a16="http://schemas.microsoft.com/office/drawing/2014/main" val="2435987564"/>
                    </a:ext>
                  </a:extLst>
                </a:gridCol>
                <a:gridCol w="1061718">
                  <a:extLst>
                    <a:ext uri="{9D8B030D-6E8A-4147-A177-3AD203B41FA5}">
                      <a16:colId xmlns:a16="http://schemas.microsoft.com/office/drawing/2014/main" val="1419925393"/>
                    </a:ext>
                  </a:extLst>
                </a:gridCol>
                <a:gridCol w="1226210">
                  <a:extLst>
                    <a:ext uri="{9D8B030D-6E8A-4147-A177-3AD203B41FA5}">
                      <a16:colId xmlns:a16="http://schemas.microsoft.com/office/drawing/2014/main" val="3563460207"/>
                    </a:ext>
                  </a:extLst>
                </a:gridCol>
                <a:gridCol w="1099102">
                  <a:extLst>
                    <a:ext uri="{9D8B030D-6E8A-4147-A177-3AD203B41FA5}">
                      <a16:colId xmlns:a16="http://schemas.microsoft.com/office/drawing/2014/main" val="3710041403"/>
                    </a:ext>
                  </a:extLst>
                </a:gridCol>
                <a:gridCol w="1241165">
                  <a:extLst>
                    <a:ext uri="{9D8B030D-6E8A-4147-A177-3AD203B41FA5}">
                      <a16:colId xmlns:a16="http://schemas.microsoft.com/office/drawing/2014/main" val="3994223996"/>
                    </a:ext>
                  </a:extLst>
                </a:gridCol>
              </a:tblGrid>
              <a:tr h="269511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الفترة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8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663724"/>
                  </a:ext>
                </a:extLst>
              </a:tr>
              <a:tr h="269511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الاستثمار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7030A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40000-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4049826"/>
                  </a:ext>
                </a:extLst>
              </a:tr>
              <a:tr h="377801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المدخولات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20،000</a:t>
                      </a:r>
                      <a:endParaRPr lang="en-US" sz="2400" b="1" dirty="0">
                        <a:solidFill>
                          <a:srgbClr val="00B05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20،000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20،000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20،000</a:t>
                      </a:r>
                      <a:endParaRPr lang="en-US" sz="2400" b="1" dirty="0">
                        <a:solidFill>
                          <a:srgbClr val="00B05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1689378"/>
                  </a:ext>
                </a:extLst>
              </a:tr>
              <a:tr h="377801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التكاليف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45911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8،000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8،000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8،000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4591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8،000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362433"/>
                  </a:ext>
                </a:extLst>
              </a:tr>
              <a:tr h="377801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ar-SA" sz="2800" b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الربح قبل الضريبة </a:t>
                      </a:r>
                      <a:endParaRPr lang="en-US" sz="18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C45911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F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12،000</a:t>
                      </a:r>
                      <a:endParaRPr lang="en-US" sz="1600" dirty="0">
                        <a:solidFill>
                          <a:srgbClr val="00B0F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F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12،000</a:t>
                      </a:r>
                      <a:endParaRPr lang="en-US" sz="1600" dirty="0">
                        <a:solidFill>
                          <a:srgbClr val="00B0F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F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12،000</a:t>
                      </a:r>
                      <a:endParaRPr lang="en-US" sz="1600" dirty="0">
                        <a:solidFill>
                          <a:srgbClr val="00B0F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F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12،000</a:t>
                      </a:r>
                      <a:endParaRPr lang="en-US" sz="1600" dirty="0">
                        <a:solidFill>
                          <a:srgbClr val="00B0F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834358"/>
                  </a:ext>
                </a:extLst>
              </a:tr>
              <a:tr h="377801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الضريبة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4784419"/>
                  </a:ext>
                </a:extLst>
              </a:tr>
              <a:tr h="377801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= </a:t>
                      </a:r>
                      <a:r>
                        <a:rPr lang="ar-SA" sz="28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الربح بعد الضريبة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11،040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11،040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11،040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11،040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4534963"/>
                  </a:ext>
                </a:extLst>
              </a:tr>
              <a:tr h="41395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=</a:t>
                      </a:r>
                      <a:r>
                        <a:rPr lang="ar-SA" sz="28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 مجموع التدفق النقدي</a:t>
                      </a:r>
                      <a:endParaRPr lang="en-US" sz="1800" dirty="0"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 </a:t>
                      </a:r>
                      <a:r>
                        <a:rPr lang="ar-SA" sz="2400" b="1" dirty="0">
                          <a:solidFill>
                            <a:srgbClr val="7030A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+mn-cs"/>
                        </a:rPr>
                        <a:t>40000-</a:t>
                      </a:r>
                      <a:endParaRPr lang="en-US" sz="1600" dirty="0">
                        <a:solidFill>
                          <a:srgbClr val="7030A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11040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11040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11040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solidFill>
                            <a:srgbClr val="00B050"/>
                          </a:solidFill>
                          <a:effectLst/>
                          <a:latin typeface="Traditional Arabic" panose="02020603050405020304" pitchFamily="18" charset="-78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a:t>11040</a:t>
                      </a:r>
                      <a:endParaRPr lang="en-US" sz="1600" dirty="0">
                        <a:solidFill>
                          <a:srgbClr val="00B050"/>
                        </a:solidFill>
                        <a:effectLst/>
                        <a:latin typeface="Traditional Arabic" panose="02020603050405020304" pitchFamily="18" charset="-78"/>
                        <a:ea typeface="Calibri" panose="020F0502020204030204" pitchFamily="34" charset="0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597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052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49809"/>
            <a:ext cx="9450884" cy="1125512"/>
          </a:xfrm>
        </p:spPr>
        <p:txBody>
          <a:bodyPr/>
          <a:lstStyle/>
          <a:p>
            <a:pPr algn="r"/>
            <a:r>
              <a:rPr lang="ar-SA" sz="48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حساب </a:t>
            </a:r>
            <a:r>
              <a:rPr lang="ar-SA" sz="4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صافي القيمة الحالية</a:t>
            </a:r>
            <a:r>
              <a:rPr lang="ar-SA" sz="4800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he-IL" sz="4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-1429732" y="935834"/>
                <a:ext cx="12028601" cy="5354425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𝑵𝑷𝑽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=</m:t>
                    </m:r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David Transparent" panose="020E0502060401010101" pitchFamily="34" charset="-79"/>
                          </a:rPr>
                        </m:ctrlPr>
                      </m:fPr>
                      <m:num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ar-SA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</m:t>
                        </m:r>
                        <m:r>
                          <a:rPr lang="ar-SA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𝟒</m:t>
                        </m:r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(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+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.</m:t>
                        </m:r>
                        <m:r>
                          <a:rPr lang="ar-SA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𝟎𝟖</m:t>
                        </m:r>
                        <m:sSup>
                          <m:sSupPr>
                            <m:ctrlPr>
                              <a:rPr lang="en-US" sz="3200" b="1" i="1">
                                <a:latin typeface="Cambria Math" panose="02040503050406030204" pitchFamily="18" charset="0"/>
                                <a:cs typeface="David Transparent" panose="020E0502060401010101" pitchFamily="34" charset="-79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David Transparent" panose="020E0502060401010101" pitchFamily="34" charset="-79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David Transparent" panose="020E0502060401010101" pitchFamily="34" charset="-79"/>
                              </a:rPr>
                              <m:t>𝟏</m:t>
                            </m:r>
                          </m:sup>
                        </m:sSup>
                      </m:den>
                    </m:f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+</m:t>
                    </m:r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David Transparent" panose="020E0502060401010101" pitchFamily="34" charset="-79"/>
                          </a:rPr>
                        </m:ctrlPr>
                      </m:fPr>
                      <m:num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ar-SA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</m:t>
                        </m:r>
                        <m:r>
                          <a:rPr lang="ar-SA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𝟒</m:t>
                        </m:r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(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+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.</m:t>
                        </m:r>
                        <m:r>
                          <a:rPr lang="ar-SA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𝟎𝟖</m:t>
                        </m:r>
                        <m:sSup>
                          <m:sSupPr>
                            <m:ctrlPr>
                              <a:rPr lang="en-US" sz="3200" b="1" i="1">
                                <a:latin typeface="Cambria Math" panose="02040503050406030204" pitchFamily="18" charset="0"/>
                                <a:cs typeface="David Transparent" panose="020E0502060401010101" pitchFamily="34" charset="-79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David Transparent" panose="020E0502060401010101" pitchFamily="34" charset="-79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David Transparent" panose="020E0502060401010101" pitchFamily="34" charset="-79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+</m:t>
                    </m:r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David Transparent" panose="020E0502060401010101" pitchFamily="34" charset="-79"/>
                          </a:rPr>
                        </m:ctrlPr>
                      </m:fPr>
                      <m:num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ar-SA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</m:t>
                        </m:r>
                        <m:r>
                          <a:rPr lang="ar-SA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𝟒</m:t>
                        </m:r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(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+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.</m:t>
                        </m:r>
                        <m:r>
                          <a:rPr lang="ar-SA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𝟎𝟖</m:t>
                        </m:r>
                        <m:sSup>
                          <m:sSupPr>
                            <m:ctrlPr>
                              <a:rPr lang="en-US" sz="3200" b="1" i="1">
                                <a:latin typeface="Cambria Math" panose="02040503050406030204" pitchFamily="18" charset="0"/>
                                <a:cs typeface="David Transparent" panose="020E0502060401010101" pitchFamily="34" charset="-79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David Transparent" panose="020E0502060401010101" pitchFamily="34" charset="-79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David Transparent" panose="020E0502060401010101" pitchFamily="34" charset="-79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+</m:t>
                    </m:r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  <a:cs typeface="David Transparent" panose="020E0502060401010101" pitchFamily="34" charset="-79"/>
                          </a:rPr>
                        </m:ctrlPr>
                      </m:fPr>
                      <m:num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ar-SA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</m:t>
                        </m:r>
                        <m:r>
                          <a:rPr lang="ar-SA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𝟒</m:t>
                        </m:r>
                        <m:r>
                          <a:rPr lang="he-IL" sz="32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(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𝟏</m:t>
                        </m:r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+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</m:t>
                        </m:r>
                        <m:r>
                          <a:rPr lang="he-IL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.</m:t>
                        </m:r>
                        <m:r>
                          <a:rPr lang="ar-SA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David Transparent" panose="020E0502060401010101" pitchFamily="34" charset="-79"/>
                          </a:rPr>
                          <m:t>𝟎𝟖</m:t>
                        </m:r>
                        <m:sSup>
                          <m:sSupPr>
                            <m:ctrlPr>
                              <a:rPr lang="en-US" sz="3200" b="1" i="1">
                                <a:latin typeface="Cambria Math" panose="02040503050406030204" pitchFamily="18" charset="0"/>
                                <a:cs typeface="David Transparent" panose="020E0502060401010101" pitchFamily="34" charset="-79"/>
                              </a:rPr>
                            </m:ctrlPr>
                          </m:sSupPr>
                          <m:e>
                            <m:r>
                              <a:rPr lang="en-US" sz="32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David Transparent" panose="020E0502060401010101" pitchFamily="34" charset="-79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David Transparent" panose="020E0502060401010101" pitchFamily="34" charset="-79"/>
                              </a:rPr>
                              <m:t>𝟒</m:t>
                            </m:r>
                          </m:sup>
                        </m:sSup>
                      </m:den>
                    </m:f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 </m:t>
                    </m:r>
                    <m:r>
                      <a:rPr lang="en-US" sz="32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−</m:t>
                    </m:r>
                    <m:r>
                      <a:rPr lang="ar-SA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David Transparent" panose="020E0502060401010101" pitchFamily="34" charset="-79"/>
                      </a:rPr>
                      <m:t>𝟒</m:t>
                    </m:r>
                    <m:r>
                      <a:rPr lang="he-IL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David Transparent" panose="020E0502060401010101" pitchFamily="34" charset="-79"/>
                      </a:rPr>
                      <m:t>𝟎𝟎𝟎𝟎</m:t>
                    </m:r>
                  </m:oMath>
                </a14:m>
                <a:r>
                  <a:rPr lang="he-IL" sz="4000" b="1" baseline="-25000" dirty="0">
                    <a:latin typeface="Traditional Arabic" panose="02020603050405020304" pitchFamily="18" charset="-78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 rtl="0">
                  <a:lnSpc>
                    <a:spcPct val="115000"/>
                  </a:lnSpc>
                  <a:spcAft>
                    <a:spcPts val="0"/>
                  </a:spcAft>
                  <a:buNone/>
                </a:pPr>
                <a:endParaRPr lang="ar-SA" sz="2800" b="1" i="1" dirty="0">
                  <a:solidFill>
                    <a:srgbClr val="FF0000"/>
                  </a:solidFill>
                  <a:latin typeface="Cambria Math" panose="02040503050406030204" pitchFamily="18" charset="0"/>
                  <a:ea typeface="Calibri" panose="020F0502020204030204" pitchFamily="34" charset="0"/>
                  <a:cs typeface="David Transparent" panose="020E0502060401010101" pitchFamily="34" charset="-79"/>
                </a:endParaRPr>
              </a:p>
              <a:p>
                <a:pPr marL="0" indent="0" algn="just" rtl="0">
                  <a:lnSpc>
                    <a:spcPct val="115000"/>
                  </a:lnSpc>
                  <a:spcAft>
                    <a:spcPts val="0"/>
                  </a:spcAft>
                  <a:buNone/>
                </a:pPr>
                <a:endParaRPr lang="ar-SA" sz="1600" b="1" baseline="-25000" dirty="0">
                  <a:effectLst/>
                  <a:latin typeface="Traditional Arabic" panose="02020603050405020304" pitchFamily="18" charset="-78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ctr" rtl="0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𝑵𝑷𝑽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=</m:t>
                    </m:r>
                    <m:r>
                      <a:rPr lang="ar-S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𝟑𝟔</m:t>
                    </m:r>
                    <m:r>
                      <a:rPr lang="ar-S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،</m:t>
                    </m:r>
                    <m:r>
                      <a:rPr lang="ar-S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𝟓𝟔𝟔</m:t>
                    </m:r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−</m:t>
                    </m:r>
                    <m:r>
                      <a:rPr lang="ar-SA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David Transparent" panose="020E0502060401010101" pitchFamily="34" charset="-79"/>
                      </a:rPr>
                      <m:t>𝟒</m:t>
                    </m:r>
                    <m:r>
                      <a:rPr lang="he-IL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David Transparent" panose="020E0502060401010101" pitchFamily="34" charset="-79"/>
                      </a:rPr>
                      <m:t>𝟎𝟎𝟎𝟎</m:t>
                    </m:r>
                  </m:oMath>
                </a14:m>
                <a:r>
                  <a:rPr lang="he-IL" sz="3600" b="1" baseline="-25000" dirty="0">
                    <a:latin typeface="Traditional Arabic" panose="02020603050405020304" pitchFamily="18" charset="-78"/>
                    <a:ea typeface="Calibri" panose="020F0502020204030204" pitchFamily="34" charset="0"/>
                  </a:rPr>
                  <a:t> </a:t>
                </a:r>
                <a:endParaRPr lang="en-US" sz="28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just" rtl="0">
                  <a:lnSpc>
                    <a:spcPct val="115000"/>
                  </a:lnSpc>
                  <a:spcAft>
                    <a:spcPts val="0"/>
                  </a:spcAft>
                  <a:buNone/>
                </a:pPr>
                <a:endParaRPr lang="ar-SA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ctr" rtl="0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𝑵𝑷𝑽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David Transparent" panose="020E0502060401010101" pitchFamily="34" charset="-79"/>
                      </a:rPr>
                      <m:t>=</m:t>
                    </m:r>
                    <m:r>
                      <a:rPr lang="en-US" sz="32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</m:t>
                    </m:r>
                    <m:r>
                      <a:rPr lang="ar-SA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ar-SA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،</m:t>
                    </m:r>
                    <m:r>
                      <a:rPr lang="ar-SA" sz="32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𝟒𝟑𝟒</m:t>
                    </m:r>
                  </m:oMath>
                </a14:m>
                <a:r>
                  <a:rPr lang="he-IL" sz="4000" b="1" baseline="-25000" dirty="0">
                    <a:latin typeface="Traditional Arabic" panose="02020603050405020304" pitchFamily="18" charset="-78"/>
                    <a:ea typeface="Calibri" panose="020F0502020204030204" pitchFamily="34" charset="0"/>
                  </a:rPr>
                  <a:t> </a:t>
                </a:r>
                <a:endParaRPr lang="en-US" sz="3200" dirty="0">
                  <a:latin typeface="Traditional Arabic" panose="02020603050405020304" pitchFamily="18" charset="-78"/>
                  <a:ea typeface="Calibri" panose="020F0502020204030204" pitchFamily="34" charset="0"/>
                </a:endParaRPr>
              </a:p>
              <a:p>
                <a:pPr marL="0" indent="0" algn="ctr" rtl="0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ar-SA" sz="4000" b="1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لذلك صافي القيمة الحالية</a:t>
                </a:r>
                <a:r>
                  <a:rPr lang="ar-SA" sz="4000" b="1" dirty="0">
                    <a:solidFill>
                      <a:srgbClr val="FF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 سالبًا</a:t>
                </a:r>
                <a:r>
                  <a:rPr lang="ar-SA" sz="4000" b="1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، يصبح المشروع </a:t>
                </a:r>
                <a:r>
                  <a:rPr lang="ar-SA" sz="4000" b="1" dirty="0">
                    <a:solidFill>
                      <a:srgbClr val="FF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غير مجدي ويجب رفضه</a:t>
                </a:r>
                <a:r>
                  <a:rPr lang="ar-SA" sz="4000" b="1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.</a:t>
                </a:r>
              </a:p>
              <a:p>
                <a:pPr marL="0" indent="0" algn="ctr" rtl="0">
                  <a:lnSpc>
                    <a:spcPct val="115000"/>
                  </a:lnSpc>
                  <a:spcAft>
                    <a:spcPts val="0"/>
                  </a:spcAft>
                  <a:buNone/>
                </a:pPr>
                <a:endParaRPr lang="en-US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-1429732" y="935834"/>
                <a:ext cx="12028601" cy="5354425"/>
              </a:xfrm>
              <a:blipFill>
                <a:blip r:embed="rId2"/>
                <a:stretch>
                  <a:fillRect l="-1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648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1125512"/>
          </a:xfrm>
        </p:spPr>
        <p:txBody>
          <a:bodyPr/>
          <a:lstStyle/>
          <a:p>
            <a:pPr algn="r"/>
            <a:r>
              <a:rPr lang="ar-SA" sz="6000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7.4.2  مقارنة بدائل الاستثمار حسب صافي القيمة الحالية</a:t>
            </a:r>
            <a:endParaRPr lang="he-IL" sz="6000" dirty="0">
              <a:solidFill>
                <a:srgbClr val="FF0000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8343" y="1329405"/>
            <a:ext cx="11774527" cy="5156461"/>
          </a:xfrm>
        </p:spPr>
        <p:txBody>
          <a:bodyPr>
            <a:normAutofit/>
          </a:bodyPr>
          <a:lstStyle/>
          <a:p>
            <a:pPr marL="96838" indent="0">
              <a:buNone/>
            </a:pPr>
            <a:r>
              <a:rPr lang="ar-SA" sz="4000" b="1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مثال1: </a:t>
            </a:r>
            <a:r>
              <a:rPr lang="ar-SA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إليك مسارين للاستثمار. اختر المسار الأفضل للاستثمار من بين المسارين:</a:t>
            </a:r>
          </a:p>
          <a:p>
            <a:r>
              <a:rPr lang="ar-SA" sz="4000" b="1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المسار الأول: </a:t>
            </a:r>
            <a:r>
              <a:rPr lang="ar-SA" sz="4000" dirty="0">
                <a:solidFill>
                  <a:srgbClr val="7030A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استثمار اليوم هو مبلغ 5000 شيكل</a:t>
            </a:r>
            <a:r>
              <a:rPr lang="ar-SA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</a:t>
            </a:r>
            <a:r>
              <a:rPr lang="ar-SA" sz="4000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والدخل المتوقع من الاستثمار 3000</a:t>
            </a:r>
            <a:r>
              <a:rPr lang="ar-SA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شيكل في نهاية كل عام لمدة 3 سنوات بنسبة </a:t>
            </a:r>
            <a:r>
              <a:rPr lang="ar-SA" sz="4000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فائدة سنوية 10%.</a:t>
            </a:r>
          </a:p>
          <a:p>
            <a:r>
              <a:rPr lang="ar-SA" sz="4000" b="1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المسار الثاني: </a:t>
            </a:r>
            <a:r>
              <a:rPr lang="ar-SA" sz="4000" dirty="0">
                <a:solidFill>
                  <a:srgbClr val="7030A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استثمار اليوم هو مبلغ 4500 شيكل</a:t>
            </a:r>
            <a:r>
              <a:rPr lang="ar-SA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</a:t>
            </a:r>
            <a:r>
              <a:rPr lang="ar-SA" sz="4000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والدخل المتوقع من الاستثمار 1500</a:t>
            </a:r>
            <a:r>
              <a:rPr lang="ar-SA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شيكل في نهاية كل عام لمدة 4 سنوات بنسبة </a:t>
            </a:r>
            <a:r>
              <a:rPr lang="ar-SA" sz="4000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فائدة سنوية 8%.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66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9695" y="71580"/>
            <a:ext cx="9450884" cy="1125512"/>
          </a:xfrm>
        </p:spPr>
        <p:txBody>
          <a:bodyPr/>
          <a:lstStyle/>
          <a:p>
            <a:pPr algn="r"/>
            <a:r>
              <a:rPr lang="ar-SA" sz="5400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الحل</a:t>
            </a:r>
            <a:endParaRPr lang="he-IL" sz="5400" dirty="0">
              <a:solidFill>
                <a:srgbClr val="00B050"/>
              </a:solidFill>
              <a:latin typeface="Traditional Arabic" panose="02020603050405020304" pitchFamily="18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190090" y="158664"/>
                <a:ext cx="10760939" cy="5156461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ar-SA" sz="5200" b="1" u="sng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المسار الأول</a:t>
                </a:r>
                <a:r>
                  <a:rPr lang="ar-SA" sz="5200" b="1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:</a:t>
                </a:r>
                <a:endParaRPr lang="en-US" sz="5200" b="1" dirty="0"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𝑵𝑷𝑽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3000</m:t>
                        </m:r>
                      </m:num>
                      <m:den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den>
                    </m:f>
                    <m:r>
                      <a:rPr lang="en-US" sz="4000" i="1"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3000</m:t>
                        </m:r>
                      </m:num>
                      <m:den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4000" i="1"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3000</m:t>
                        </m:r>
                      </m:num>
                      <m:den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4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000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𝟒𝟔𝟎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endParaRPr lang="en-US" sz="4000" b="1" dirty="0"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pPr marL="96838" indent="0">
                  <a:buNone/>
                </a:pPr>
                <a:endParaRPr lang="ar-SA" sz="2600" b="1" u="sng" dirty="0"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r>
                  <a:rPr lang="ar-SA" sz="5200" b="1" u="sng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المسار الثاني</a:t>
                </a:r>
                <a:r>
                  <a:rPr lang="ar-SA" sz="4600" b="1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:</a:t>
                </a:r>
                <a:endParaRPr lang="en-US" sz="3600" dirty="0"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𝑵𝑷𝑽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1500</m:t>
                        </m:r>
                      </m:num>
                      <m:den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08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den>
                    </m:f>
                    <m:r>
                      <a:rPr lang="en-US" sz="4000" i="1"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1500</m:t>
                        </m:r>
                      </m:num>
                      <m:den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08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4000" i="1"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1500</m:t>
                        </m:r>
                      </m:num>
                      <m:den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08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sz="40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1500</m:t>
                        </m:r>
                      </m:num>
                      <m:den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08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  <m:r>
                      <a:rPr lang="en-US" sz="4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4500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𝟒𝟔𝟖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4000" b="1" i="1">
                        <a:latin typeface="Cambria Math" panose="02040503050406030204" pitchFamily="18" charset="0"/>
                      </a:rPr>
                      <m:t>𝟏𝟗</m:t>
                    </m:r>
                  </m:oMath>
                </a14:m>
                <a:endParaRPr lang="en-US" sz="4000" b="1" dirty="0"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pPr marL="96838" indent="0">
                  <a:buNone/>
                </a:pPr>
                <a:endParaRPr lang="en-US" sz="2600" dirty="0"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r>
                  <a:rPr lang="ar-SA" sz="5200" b="1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صافي القيمة الحالية للمسار الأول اعلى</a:t>
                </a:r>
                <a:r>
                  <a:rPr lang="ar-SA" sz="5200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 من صافي القيمة الحالية للمسار الثاني لذا يجب اختيار المسار الأول لأنه أكثر ربحاً.</a:t>
                </a:r>
                <a:endParaRPr lang="en-US" sz="4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190090" y="158664"/>
                <a:ext cx="10760939" cy="5156461"/>
              </a:xfrm>
              <a:blipFill>
                <a:blip r:embed="rId2"/>
                <a:stretch>
                  <a:fillRect t="-5319" r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480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1031" y="82465"/>
            <a:ext cx="9879291" cy="1125512"/>
          </a:xfrm>
        </p:spPr>
        <p:txBody>
          <a:bodyPr/>
          <a:lstStyle/>
          <a:p>
            <a:pPr algn="r"/>
            <a:r>
              <a:rPr lang="ar-SA" sz="4300" u="sng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مثال 2 لتمرين من الامتحان النموذجي </a:t>
            </a:r>
            <a:r>
              <a:rPr lang="ar-SA" sz="4300" u="sng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لبجروت</a:t>
            </a:r>
            <a:r>
              <a:rPr lang="ar-SA" sz="4300" u="sng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الإدارة والاقتصاد </a:t>
            </a:r>
            <a:endParaRPr lang="he-IL" sz="4300" dirty="0">
              <a:solidFill>
                <a:srgbClr val="00B050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313" y="1051145"/>
            <a:ext cx="11440887" cy="4799253"/>
          </a:xfrm>
        </p:spPr>
        <p:txBody>
          <a:bodyPr>
            <a:noAutofit/>
          </a:bodyPr>
          <a:lstStyle/>
          <a:p>
            <a:pPr marL="96838" indent="0" algn="just">
              <a:buNone/>
            </a:pPr>
            <a:r>
              <a:rPr lang="ar-SA" sz="36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يرغب سعيد في شراء سيارة جديدة. قدمت وكالة بيع السيارات لسعيد خيارين للدفع من اجل شراء هذه السيارة:</a:t>
            </a:r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 algn="just">
              <a:buNone/>
            </a:pPr>
            <a:r>
              <a:rPr lang="ar-SA" sz="3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البديل/الخيار 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ar-SA" sz="3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: </a:t>
            </a:r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السداد على 3 دفعات شهرية، تبدأ أول دفعة من الشهر المقبل، كل دفعة 40،000 شيكل، بفائدة شهرية 3%.</a:t>
            </a:r>
            <a:endParaRPr lang="en-US" sz="3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 algn="just">
              <a:buNone/>
            </a:pPr>
            <a:r>
              <a:rPr lang="ar-SA" sz="3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البديل/الخيار 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ar-SA" sz="3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: </a:t>
            </a:r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دفعة نقدية قدرها 40،000 شيكل جديد، بالإضافة إلى دفعتين شهريتين بقيمة 40،000 شيكل جديد، بمعدل فائدة شهري قدره 1%.</a:t>
            </a:r>
            <a:endParaRPr lang="en-US" sz="3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20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1125512"/>
          </a:xfrm>
        </p:spPr>
        <p:txBody>
          <a:bodyPr/>
          <a:lstStyle/>
          <a:p>
            <a:pPr algn="r"/>
            <a:r>
              <a:rPr lang="ar-SA" sz="5400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مطلوب</a:t>
            </a:r>
            <a:endParaRPr lang="he-IL" sz="5400" dirty="0">
              <a:solidFill>
                <a:srgbClr val="FF0000"/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0" y="1329742"/>
            <a:ext cx="12028601" cy="5156461"/>
          </a:xfrm>
        </p:spPr>
        <p:txBody>
          <a:bodyPr>
            <a:normAutofit/>
          </a:bodyPr>
          <a:lstStyle/>
          <a:p>
            <a:pPr marL="96838" indent="0" algn="just">
              <a:lnSpc>
                <a:spcPct val="150000"/>
              </a:lnSpc>
              <a:buNone/>
            </a:pP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ا. احسب صافي القيمة الحالية (</a:t>
            </a:r>
            <a:r>
              <a:rPr lang="he-IL" sz="4400" dirty="0" err="1">
                <a:latin typeface="Calibri" panose="020F0502020204030204" pitchFamily="34" charset="0"/>
                <a:ea typeface="Calibri" panose="020F0502020204030204" pitchFamily="34" charset="0"/>
              </a:rPr>
              <a:t>ענ</a:t>
            </a:r>
            <a:r>
              <a:rPr lang="he-IL" sz="4400" dirty="0" err="1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"</a:t>
            </a:r>
            <a:r>
              <a:rPr lang="he-IL" sz="4400" dirty="0" err="1">
                <a:latin typeface="Calibri" panose="020F0502020204030204" pitchFamily="34" charset="0"/>
                <a:ea typeface="Calibri" panose="020F0502020204030204" pitchFamily="34" charset="0"/>
              </a:rPr>
              <a:t>נ</a:t>
            </a: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) للبديل </a:t>
            </a:r>
            <a:r>
              <a:rPr lang="en-US" sz="4400" dirty="0">
                <a:latin typeface="Traditional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؟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 algn="just">
              <a:lnSpc>
                <a:spcPct val="150000"/>
              </a:lnSpc>
              <a:buNone/>
            </a:pP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ب. احسب صافي القيمة الحالية (</a:t>
            </a:r>
            <a:r>
              <a:rPr lang="he-IL" sz="4400" dirty="0" err="1">
                <a:latin typeface="Calibri" panose="020F0502020204030204" pitchFamily="34" charset="0"/>
                <a:ea typeface="Calibri" panose="020F0502020204030204" pitchFamily="34" charset="0"/>
              </a:rPr>
              <a:t>ענ</a:t>
            </a:r>
            <a:r>
              <a:rPr lang="he-IL" sz="4400" dirty="0" err="1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"</a:t>
            </a:r>
            <a:r>
              <a:rPr lang="he-IL" sz="4400" dirty="0" err="1">
                <a:latin typeface="Calibri" panose="020F0502020204030204" pitchFamily="34" charset="0"/>
                <a:ea typeface="Calibri" panose="020F0502020204030204" pitchFamily="34" charset="0"/>
              </a:rPr>
              <a:t>נ</a:t>
            </a: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) للبديل </a:t>
            </a:r>
            <a:r>
              <a:rPr lang="en-US" sz="4400" dirty="0">
                <a:latin typeface="Traditional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؟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 algn="just">
              <a:lnSpc>
                <a:spcPct val="150000"/>
              </a:lnSpc>
              <a:buNone/>
            </a:pP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ج</a:t>
            </a:r>
            <a:r>
              <a:rPr lang="he-IL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. </a:t>
            </a: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أي بديل سيختار سعيد؟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77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1125512"/>
          </a:xfrm>
        </p:spPr>
        <p:txBody>
          <a:bodyPr/>
          <a:lstStyle/>
          <a:p>
            <a:pPr algn="r"/>
            <a:r>
              <a:rPr lang="ar-SA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ا.  البديل </a:t>
            </a:r>
            <a:r>
              <a:rPr lang="en-US" dirty="0">
                <a:solidFill>
                  <a:srgbClr val="FF000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ar-SA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:</a:t>
            </a:r>
            <a:endParaRPr lang="he-IL" sz="9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190091" y="382684"/>
                <a:ext cx="9332760" cy="5156461"/>
              </a:xfrm>
            </p:spPr>
            <p:txBody>
              <a:bodyPr>
                <a:normAutofit fontScale="62500" lnSpcReduction="20000"/>
              </a:bodyPr>
              <a:lstStyle/>
              <a:p>
                <a:pPr marL="96838" indent="0">
                  <a:lnSpc>
                    <a:spcPct val="150000"/>
                  </a:lnSpc>
                  <a:buNone/>
                </a:pPr>
                <a:r>
                  <a:rPr lang="ar-SA" sz="51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السداد على 3 دفعات شهرية، تبدأ أول دفعة من الشهر المقبل، كل دفعة 40،000 شيكل، بفائدة شهرية 3%</a:t>
                </a:r>
                <a:endParaRPr lang="he-IL" sz="10600" dirty="0">
                  <a:solidFill>
                    <a:srgbClr val="FF0000"/>
                  </a:solidFill>
                </a:endParaRPr>
              </a:p>
              <a:p>
                <a:pPr marL="96838" indent="0">
                  <a:lnSpc>
                    <a:spcPct val="150000"/>
                  </a:lnSpc>
                  <a:buNone/>
                </a:pPr>
                <a:r>
                  <a:rPr lang="ar-SA" sz="5100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حساب صافي القيمة الحالية:</a:t>
                </a:r>
                <a:endParaRPr lang="en-US" sz="45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>
                  <a:lnSpc>
                    <a:spcPct val="150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𝑷𝑽</m:t>
                      </m:r>
                      <m:r>
                        <a:rPr lang="en-US" sz="4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=</m:t>
                      </m:r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</m:ctrlPr>
                        </m:fPr>
                        <m:num>
                          <m: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40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,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000</m:t>
                          </m:r>
                        </m:num>
                        <m:den>
                          <m: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1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.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03</m:t>
                          </m:r>
                        </m:den>
                      </m:f>
                      <m:r>
                        <a:rPr lang="en-US" sz="4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+</m:t>
                      </m:r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</m:ctrlPr>
                        </m:fPr>
                        <m:num>
                          <m: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40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,</m:t>
                          </m:r>
                          <m: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000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</m:ctrlPr>
                            </m:sSupPr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1</m:t>
                              </m:r>
                              <m:r>
                                <a:rPr lang="en-US" sz="4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.</m:t>
                              </m:r>
                              <m:r>
                                <a:rPr lang="en-US" sz="4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03</m:t>
                              </m:r>
                            </m:e>
                            <m:sup>
                              <m:r>
                                <a:rPr lang="en-US" sz="4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4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+</m:t>
                      </m:r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</m:ctrlPr>
                        </m:fPr>
                        <m:num>
                          <m:r>
                            <a:rPr lang="en-US" sz="48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40</m:t>
                          </m:r>
                          <m:r>
                            <a:rPr lang="en-US" sz="48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,</m:t>
                          </m:r>
                          <m:r>
                            <a:rPr lang="en-US" sz="48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000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</m:ctrlPr>
                            </m:sSupPr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1</m:t>
                              </m:r>
                              <m:r>
                                <a:rPr lang="en-US" sz="4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.</m:t>
                              </m:r>
                              <m:r>
                                <a:rPr lang="en-US" sz="4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03</m:t>
                              </m:r>
                            </m:e>
                            <m:sup>
                              <m:r>
                                <a:rPr lang="en-US" sz="48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>
                  <a:lnSpc>
                    <a:spcPct val="150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𝑷𝑽</m:t>
                      </m:r>
                      <m:r>
                        <a:rPr lang="en-US" sz="4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=</m:t>
                      </m:r>
                      <m:r>
                        <a:rPr lang="en-US" sz="48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38</m:t>
                      </m:r>
                      <m:r>
                        <a:rPr lang="en-US" sz="48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,</m:t>
                      </m:r>
                      <m:r>
                        <a:rPr lang="en-US" sz="48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834</m:t>
                      </m:r>
                      <m:r>
                        <a:rPr lang="en-US" sz="48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.</m:t>
                      </m:r>
                      <m:r>
                        <a:rPr lang="en-US" sz="48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95</m:t>
                      </m:r>
                      <m:r>
                        <a:rPr lang="en-US" sz="4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+</m:t>
                      </m:r>
                      <m:r>
                        <a:rPr lang="en-US" sz="48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37</m:t>
                      </m:r>
                      <m:r>
                        <a:rPr lang="en-US" sz="48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,</m:t>
                      </m:r>
                      <m:r>
                        <a:rPr lang="en-US" sz="48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703</m:t>
                      </m:r>
                      <m:r>
                        <a:rPr lang="en-US" sz="48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.</m:t>
                      </m:r>
                      <m:r>
                        <a:rPr lang="en-US" sz="48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84</m:t>
                      </m:r>
                      <m:r>
                        <a:rPr lang="en-US" sz="4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+</m:t>
                      </m:r>
                      <m:r>
                        <a:rPr lang="en-US" sz="48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36</m:t>
                      </m:r>
                      <m:r>
                        <a:rPr lang="en-US" sz="48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,</m:t>
                      </m:r>
                      <m:r>
                        <a:rPr lang="en-US" sz="48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605</m:t>
                      </m:r>
                      <m:r>
                        <a:rPr lang="en-US" sz="48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.</m:t>
                      </m:r>
                      <m:r>
                        <a:rPr lang="en-US" sz="48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67</m:t>
                      </m:r>
                    </m:oMath>
                  </m:oMathPara>
                </a14:m>
                <a:endParaRPr lang="en-US" sz="4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>
                  <a:lnSpc>
                    <a:spcPct val="150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𝑷𝑽</m:t>
                      </m:r>
                      <m:r>
                        <a:rPr lang="en-US" sz="4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=</m:t>
                      </m:r>
                      <m:r>
                        <a:rPr lang="en-US" sz="4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𝟏𝟏𝟑</m:t>
                      </m:r>
                      <m:r>
                        <a:rPr lang="en-US" sz="4800" b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,</m:t>
                      </m:r>
                      <m:r>
                        <a:rPr lang="en-US" sz="4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𝟏𝟒𝟒</m:t>
                      </m:r>
                      <m:r>
                        <a:rPr lang="en-US" sz="4800" b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.</m:t>
                      </m:r>
                      <m:r>
                        <a:rPr lang="en-US" sz="4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𝟒𝟔</m:t>
                      </m:r>
                    </m:oMath>
                  </m:oMathPara>
                </a14:m>
                <a:endParaRPr lang="en-US" sz="40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endParaRPr lang="en-US" sz="4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190091" y="382684"/>
                <a:ext cx="9332760" cy="5156461"/>
              </a:xfrm>
              <a:blipFill>
                <a:blip r:embed="rId2"/>
                <a:stretch>
                  <a:fillRect r="-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022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1125512"/>
          </a:xfrm>
        </p:spPr>
        <p:txBody>
          <a:bodyPr/>
          <a:lstStyle/>
          <a:p>
            <a:pPr algn="r"/>
            <a:r>
              <a:rPr lang="ar-SA" sz="5400" u="sng" dirty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الحل بطريقة استخدام</a:t>
            </a:r>
            <a:r>
              <a:rPr lang="he-IL" sz="5400" u="sng" dirty="0"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</a:rPr>
              <a:t> </a:t>
            </a:r>
            <a:r>
              <a:rPr lang="ar-SA" sz="5400" u="sng" dirty="0">
                <a:solidFill>
                  <a:srgbClr val="000000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Traditional Arabic" panose="02020603050405020304" pitchFamily="18" charset="-78"/>
                <a:hlinkClick r:id="rId2" tooltip="الجداول المالية للقيم الحالية والمستقبلية"/>
              </a:rPr>
              <a:t>الجداول المالية</a:t>
            </a:r>
            <a:endParaRPr lang="he-IL" sz="5400" dirty="0">
              <a:solidFill>
                <a:srgbClr val="FF0000"/>
              </a:solidFill>
              <a:latin typeface="Traditional Arabic" panose="02020603050405020304" pitchFamily="18" charset="-78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329742"/>
            <a:ext cx="12028601" cy="515646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ar-SA" sz="4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سنستخدم جدول القيمة الحالية الخاص بالدفعات ونقوم بالبحث تحت النسبة 3% وعدد الفترات 3 سنجد أن معامل القيمة الحالية للدفعات وفقاً للمعطيات السابقة هو </a:t>
            </a:r>
            <a:r>
              <a:rPr lang="en-US" sz="4000" b="1" dirty="0">
                <a:solidFill>
                  <a:srgbClr val="000000"/>
                </a:solidFill>
                <a:latin typeface="Traditional Arabic" panose="02020603050405020304" pitchFamily="18" charset="-78"/>
                <a:ea typeface="Times New Roman" panose="02020603050405020304" pitchFamily="18" charset="0"/>
              </a:rPr>
              <a:t>2.829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ar-SA" sz="40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3 دفعات شهرية،</a:t>
            </a:r>
            <a:r>
              <a:rPr lang="ar-SA" sz="4000" dirty="0">
                <a:latin typeface="Traditional Arabic" panose="02020603050405020304" pitchFamily="18" charset="-78"/>
                <a:ea typeface="Times New Roman" panose="02020603050405020304" pitchFamily="18" charset="0"/>
              </a:rPr>
              <a:t> 3</a:t>
            </a:r>
            <a:r>
              <a:rPr lang="ar-SA" sz="40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٪ الفائدة الشهرية، </a:t>
            </a:r>
            <a:r>
              <a:rPr lang="en-US" sz="4000" dirty="0">
                <a:latin typeface="Traditional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he-IL" sz="40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= </a:t>
            </a:r>
            <a:r>
              <a:rPr lang="ar-SA" sz="40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مبلغ الدفعة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ar-SA" sz="40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صافي القيمة الحالية =</a:t>
            </a:r>
            <a:r>
              <a:rPr lang="ar-SA" sz="4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الدفعة ال</a:t>
            </a:r>
            <a:r>
              <a:rPr lang="ar-SA" sz="4000" dirty="0"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شهرية</a:t>
            </a:r>
            <a:r>
              <a:rPr lang="ar-SA" sz="40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× معامل القيمة الحالية للدفعات 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3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1125512"/>
          </a:xfrm>
        </p:spPr>
        <p:txBody>
          <a:bodyPr/>
          <a:lstStyle/>
          <a:p>
            <a:pPr algn="r"/>
            <a:r>
              <a:rPr lang="ar-SA" sz="5400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جدول القيمة الحالية التسلسلي/التراكمي</a:t>
            </a:r>
            <a:endParaRPr lang="he-IL" sz="5400" dirty="0">
              <a:solidFill>
                <a:srgbClr val="00B050"/>
              </a:solidFill>
            </a:endParaRPr>
          </a:p>
        </p:txBody>
      </p:sp>
      <p:pic>
        <p:nvPicPr>
          <p:cNvPr id="5" name="מציין מיקום תוכן 4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47756" y="1371264"/>
            <a:ext cx="10400539" cy="344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11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3161B5-52B3-4A08-A531-A8EDDD7BF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2774" y="213094"/>
            <a:ext cx="5657639" cy="720000"/>
          </a:xfrm>
        </p:spPr>
        <p:txBody>
          <a:bodyPr/>
          <a:lstStyle/>
          <a:p>
            <a:r>
              <a:rPr lang="ar-AE" dirty="0"/>
              <a:t>ماذا سنتعلم اليوم ؟</a:t>
            </a:r>
            <a:endParaRPr lang="he-IL" dirty="0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12EB2A4-84EB-4C36-AA32-C059AD31B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881336" y="1185683"/>
            <a:ext cx="8323992" cy="540000"/>
          </a:xfrm>
        </p:spPr>
        <p:txBody>
          <a:bodyPr/>
          <a:lstStyle/>
          <a:p>
            <a:pPr lvl="0"/>
            <a:r>
              <a:rPr lang="ar-SA" sz="4000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7.4  تحليل جدوى </a:t>
            </a:r>
            <a:r>
              <a:rPr lang="ar-SA" sz="4000" dirty="0">
                <a:solidFill>
                  <a:srgbClr val="0070C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ربحية</a:t>
            </a:r>
            <a:r>
              <a:rPr lang="ar-SA" sz="4000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الاستثمار</a:t>
            </a:r>
            <a:endParaRPr lang="en-US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6D92A64-284C-447F-B2C9-606D38C40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1725683"/>
            <a:ext cx="10523582" cy="4152517"/>
          </a:xfrm>
        </p:spPr>
        <p:txBody>
          <a:bodyPr>
            <a:normAutofit/>
          </a:bodyPr>
          <a:lstStyle/>
          <a:p>
            <a:pPr marL="143510" lvl="0" algn="just">
              <a:lnSpc>
                <a:spcPct val="150000"/>
              </a:lnSpc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7.4.1 فحص الجدوى لخطة الاستثمار حسب صافي القيمة الحالية 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43510" lvl="0" algn="just">
              <a:lnSpc>
                <a:spcPct val="150000"/>
              </a:lnSpc>
              <a:spcAft>
                <a:spcPts val="0"/>
              </a:spcAft>
            </a:pP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7.4.2 مقارنة بدائل الاستثمار حسب صافي القيمة الحالية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2118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1125512"/>
          </a:xfrm>
        </p:spPr>
        <p:txBody>
          <a:bodyPr/>
          <a:lstStyle/>
          <a:p>
            <a:pPr algn="r"/>
            <a:r>
              <a:rPr lang="ar-SA" sz="5400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تتمة</a:t>
            </a:r>
            <a:endParaRPr lang="he-IL" sz="5400" dirty="0">
              <a:solidFill>
                <a:srgbClr val="00B050"/>
              </a:solidFill>
              <a:latin typeface="Traditional Arabic" panose="02020603050405020304" pitchFamily="18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161813" y="360914"/>
                <a:ext cx="10745674" cy="5156461"/>
              </a:xfrm>
            </p:spPr>
            <p:txBody>
              <a:bodyPr>
                <a:normAutofit/>
              </a:bodyPr>
              <a:lstStyle/>
              <a:p>
                <a:pPr marL="96838" indent="0">
                  <a:lnSpc>
                    <a:spcPct val="115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m:t>𝑃𝑉</m:t>
                      </m:r>
                      <m:r>
                        <a:rPr lang="en-US" sz="4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40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m:t>P</m:t>
                      </m:r>
                      <m:r>
                        <a:rPr lang="en-US" sz="4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m:t>·</m:t>
                      </m:r>
                      <m:d>
                        <m:dPr>
                          <m:ctrlPr>
                            <a:rPr lang="en-US" sz="40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raditional Arabic" panose="02020603050405020304" pitchFamily="18" charset="-78"/>
                            </a:rPr>
                          </m:ctrlPr>
                        </m:dPr>
                        <m:e>
                          <m:sPre>
                            <m:sPrePr>
                              <m:ctrlPr>
                                <a:rPr lang="en-US" sz="4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raditional Arabic" panose="02020603050405020304" pitchFamily="18" charset="-78"/>
                                </a:rPr>
                              </m:ctrlPr>
                            </m:sPrePr>
                            <m:sub>
                              <m:r>
                                <a:rPr lang="en-US" sz="40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raditional Arabic" panose="02020603050405020304" pitchFamily="18" charset="-78"/>
                                </a:rPr>
                                <m:t>3</m:t>
                              </m:r>
                              <m:r>
                                <a:rPr lang="en-US" sz="40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raditional Arabic" panose="02020603050405020304" pitchFamily="18" charset="-78"/>
                                </a:rPr>
                                <m:t>%</m:t>
                              </m:r>
                              <m:r>
                                <a:rPr lang="en-US" sz="4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raditional Arabic" panose="02020603050405020304" pitchFamily="18" charset="-78"/>
                                </a:rPr>
                                <m:t>  </m:t>
                              </m:r>
                            </m:sub>
                            <m:sup>
                              <m:r>
                                <a:rPr lang="en-US" sz="40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raditional Arabic" panose="02020603050405020304" pitchFamily="18" charset="-78"/>
                                </a:rPr>
                                <m:t>3</m:t>
                              </m:r>
                              <m:r>
                                <a:rPr lang="en-US" sz="40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raditional Arabic" panose="02020603050405020304" pitchFamily="18" charset="-78"/>
                                </a:rPr>
                                <m:t>  </m:t>
                              </m:r>
                            </m:sup>
                            <m:e>
                              <m:r>
                                <a:rPr lang="ar-SA" sz="40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ت</m:t>
                              </m:r>
                              <m:r>
                                <a:rPr lang="ar-SA" sz="40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ar-SA" sz="40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ح</m:t>
                              </m:r>
                              <m:r>
                                <a:rPr lang="ar-SA" sz="40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ar-SA" sz="40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ق</m:t>
                              </m:r>
                              <m:r>
                                <a:rPr lang="ar-SA" sz="40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ar-SA" sz="40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م</m:t>
                              </m:r>
                            </m:e>
                          </m:sPre>
                        </m:e>
                      </m:d>
                    </m:oMath>
                  </m:oMathPara>
                </a14:m>
                <a:endParaRPr lang="en-US" sz="32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>
                  <a:lnSpc>
                    <a:spcPct val="115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m:t>𝑷𝑽</m:t>
                      </m:r>
                      <m:r>
                        <a:rPr lang="en-US" sz="4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m:t>=</m:t>
                      </m:r>
                      <m:r>
                        <a:rPr lang="en-US" sz="40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m:t>4000</m:t>
                      </m:r>
                      <m:r>
                        <a:rPr lang="en-US" sz="40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m:t>∗</m:t>
                      </m:r>
                      <m:r>
                        <a:rPr lang="en-US" sz="40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raditional Arabic" panose="02020603050405020304" pitchFamily="18" charset="-78"/>
                        </a:rPr>
                        <m:t>2</m:t>
                      </m:r>
                      <m:r>
                        <a:rPr lang="en-US" sz="40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.</m:t>
                      </m:r>
                      <m:r>
                        <a:rPr lang="en-US" sz="40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829</m:t>
                      </m:r>
                      <m:r>
                        <a:rPr lang="en-US" sz="4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𝟏𝟏𝟑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4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𝟏𝟔𝟎</m:t>
                      </m:r>
                    </m:oMath>
                  </m:oMathPara>
                </a14:m>
                <a:endParaRPr lang="en-US" sz="32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ar-SA" b="1" dirty="0">
                  <a:solidFill>
                    <a:srgbClr val="00B05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raditional Arabic" panose="02020603050405020304" pitchFamily="18" charset="-78"/>
                </a:endParaRPr>
              </a:p>
              <a:p>
                <a:pPr marL="96838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ar-SA" sz="40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ملاحظة:</a:t>
                </a:r>
                <a:r>
                  <a:rPr lang="ar-SA" sz="4000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raditional Arabic" panose="02020603050405020304" pitchFamily="18" charset="-78"/>
                  </a:rPr>
                  <a:t> </a:t>
                </a:r>
                <a:r>
                  <a:rPr lang="ar-SA" sz="4000" dirty="0">
                    <a:solidFill>
                      <a:srgbClr val="333333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لان معامل القيمة الحالية للدفعات في الجدول </a:t>
                </a:r>
                <a:r>
                  <a:rPr lang="ar-SA" sz="4000" b="1" dirty="0">
                    <a:solidFill>
                      <a:srgbClr val="333333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مُقرب</a:t>
                </a:r>
                <a:r>
                  <a:rPr lang="ar-SA" sz="4000" dirty="0">
                    <a:solidFill>
                      <a:srgbClr val="333333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 اختلف قليلا الجواب لصافي القيمة الحالية </a:t>
                </a:r>
                <a:endParaRPr lang="en-US" sz="32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endParaRPr lang="en-US" sz="4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161813" y="360914"/>
                <a:ext cx="10745674" cy="5156461"/>
              </a:xfrm>
              <a:blipFill>
                <a:blip r:embed="rId2"/>
                <a:stretch>
                  <a:fillRect r="-11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53309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2238" y="239447"/>
            <a:ext cx="9450884" cy="1125512"/>
          </a:xfrm>
        </p:spPr>
        <p:txBody>
          <a:bodyPr/>
          <a:lstStyle/>
          <a:p>
            <a:pPr algn="r"/>
            <a:r>
              <a:rPr lang="ar-SA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ب. البديل </a:t>
            </a:r>
            <a:r>
              <a:rPr lang="en-US" dirty="0">
                <a:solidFill>
                  <a:srgbClr val="FF0000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ar-SA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:</a:t>
            </a:r>
            <a:endParaRPr lang="he-IL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0" y="329939"/>
                <a:ext cx="8940874" cy="6305765"/>
              </a:xfrm>
            </p:spPr>
            <p:txBody>
              <a:bodyPr>
                <a:normAutofit/>
              </a:bodyPr>
              <a:lstStyle/>
              <a:p>
                <a:pPr marL="96838" indent="0">
                  <a:lnSpc>
                    <a:spcPct val="115000"/>
                  </a:lnSpc>
                  <a:buNone/>
                </a:pPr>
                <a:r>
                  <a:rPr lang="ar-SA" sz="4300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دفع نقدي قدره 40،000 شيكل، بالإضافة إلى دفعتين شهرين 40،000 شيكل، بمعدل فائدة شهري 1٪</a:t>
                </a:r>
                <a:endParaRPr lang="en-US" sz="35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>
                  <a:lnSpc>
                    <a:spcPct val="115000"/>
                  </a:lnSpc>
                  <a:buNone/>
                </a:pPr>
                <a:r>
                  <a:rPr lang="ar-SA" sz="4300" b="1" dirty="0">
                    <a:latin typeface="Calibri" panose="020F0502020204030204" pitchFamily="34" charset="0"/>
                    <a:ea typeface="Calibri" panose="020F0502020204030204" pitchFamily="34" charset="0"/>
                    <a:cs typeface="Traditional Arabic" panose="02020603050405020304" pitchFamily="18" charset="-78"/>
                  </a:rPr>
                  <a:t> حساب صافي القيمة الحالية:</a:t>
                </a:r>
                <a:endParaRPr lang="en-US" sz="35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>
                  <a:lnSpc>
                    <a:spcPct val="150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𝑃𝑉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=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40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,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000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+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40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,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000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1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.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01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+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</m:ctrlPr>
                        </m:fPr>
                        <m:num>
                          <m:r>
                            <a:rPr lang="en-US" sz="32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40</m:t>
                          </m:r>
                          <m:r>
                            <a:rPr lang="en-US" sz="32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,</m:t>
                          </m:r>
                          <m:r>
                            <a:rPr lang="en-US" sz="32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raditional Arabic" panose="02020603050405020304" pitchFamily="18" charset="-78"/>
                            </a:rPr>
                            <m:t>000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1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.</m:t>
                              </m:r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01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raditional Arabic" panose="02020603050405020304" pitchFamily="18" charset="-78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>
                  <a:lnSpc>
                    <a:spcPct val="150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𝑃𝑉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=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40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,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000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+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39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,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603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.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96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+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39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,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211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.</m:t>
                      </m:r>
                      <m:r>
                        <a:rPr lang="en-US" sz="32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84</m:t>
                      </m:r>
                    </m:oMath>
                  </m:oMathPara>
                </a14:m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96838" indent="0">
                  <a:lnSpc>
                    <a:spcPct val="150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𝑷𝑽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𝟏𝟏𝟖</m:t>
                      </m:r>
                      <m:r>
                        <a:rPr lang="en-US" sz="2800" b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,</m:t>
                      </m:r>
                      <m:r>
                        <a:rPr lang="en-US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𝟖𝟏𝟓</m:t>
                      </m:r>
                      <m:r>
                        <a:rPr lang="en-US" sz="2800" b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.</m:t>
                      </m:r>
                      <m:r>
                        <a:rPr lang="en-US" sz="28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raditional Arabic" panose="02020603050405020304" pitchFamily="18" charset="-78"/>
                        </a:rPr>
                        <m:t>𝟖𝟎</m:t>
                      </m:r>
                    </m:oMath>
                  </m:oMathPara>
                </a14:m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endParaRPr lang="en-US" sz="4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0" y="329939"/>
                <a:ext cx="8940874" cy="6305765"/>
              </a:xfrm>
              <a:blipFill>
                <a:blip r:embed="rId2"/>
                <a:stretch>
                  <a:fillRect t="-386" r="-1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072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1125512"/>
          </a:xfrm>
        </p:spPr>
        <p:txBody>
          <a:bodyPr/>
          <a:lstStyle/>
          <a:p>
            <a:pPr algn="r"/>
            <a:r>
              <a:rPr lang="ar-SA" sz="5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ج</a:t>
            </a:r>
            <a:r>
              <a:rPr lang="he-IL" sz="5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. </a:t>
            </a:r>
            <a:r>
              <a:rPr lang="ar-SA" sz="5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أي بديل سيختار سعيد؟</a:t>
            </a:r>
            <a:endParaRPr lang="he-IL" sz="5400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4"/>
          </p:nvPr>
        </p:nvSpPr>
        <p:spPr>
          <a:xfrm>
            <a:off x="504320" y="1338606"/>
            <a:ext cx="11485116" cy="4152517"/>
          </a:xfrm>
        </p:spPr>
        <p:txBody>
          <a:bodyPr>
            <a:normAutofit/>
          </a:bodyPr>
          <a:lstStyle/>
          <a:p>
            <a:pPr marL="96838" indent="0">
              <a:lnSpc>
                <a:spcPct val="115000"/>
              </a:lnSpc>
              <a:buNone/>
            </a:pP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سيفضل سعيد شراء السيارة للبديل/الخيار </a:t>
            </a:r>
            <a:r>
              <a:rPr lang="en-US" sz="4400" dirty="0">
                <a:latin typeface="Traditional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لان </a:t>
            </a:r>
            <a:r>
              <a:rPr lang="ar-SA" sz="4400" u="sng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صافي القيمة الحالية </a:t>
            </a:r>
            <a:r>
              <a:rPr lang="ar-SA" sz="4400" b="1" u="sng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أقل</a:t>
            </a: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ستفضل شركة السيارات بيع السيارة حسب </a:t>
            </a: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البديل/الخيار </a:t>
            </a:r>
            <a:r>
              <a:rPr lang="en-US" sz="4400" b="1" dirty="0">
                <a:latin typeface="Traditional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لان </a:t>
            </a:r>
            <a:r>
              <a:rPr lang="ar-SA" sz="4400" u="sng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صافي القيمة الحالية </a:t>
            </a:r>
            <a:r>
              <a:rPr lang="ar-SA" sz="4400" b="1" u="sng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أكبر</a:t>
            </a: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7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536570"/>
            <a:ext cx="12028601" cy="515646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ar-SA" sz="12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بالنجاح</a:t>
            </a:r>
            <a:r>
              <a:rPr lang="ar-SA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09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646546" y="3016112"/>
            <a:ext cx="11174412" cy="26184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>
              <a:lnSpc>
                <a:spcPct val="150000"/>
              </a:lnSpc>
            </a:pPr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1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</a:rPr>
              <a:t>נוהל שימוש ביצירות מוגנות בזכויות יוצרים ואיתור בעלי זכויות </a:t>
            </a:r>
          </a:p>
        </p:txBody>
      </p:sp>
      <p:pic>
        <p:nvPicPr>
          <p:cNvPr id="6" name="תמונה 1">
            <a:extLst>
              <a:ext uri="{FF2B5EF4-FFF2-40B4-BE49-F238E27FC236}">
                <a16:creationId xmlns:a16="http://schemas.microsoft.com/office/drawing/2014/main" id="{66A71FD2-BAB4-40AE-92BA-47FF6A837A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3104" y="842690"/>
            <a:ext cx="11397005" cy="3657600"/>
          </a:xfrm>
        </p:spPr>
        <p:txBody>
          <a:bodyPr>
            <a:normAutofit/>
          </a:bodyPr>
          <a:lstStyle/>
          <a:p>
            <a:pPr marL="0" lvl="0" indent="0" algn="just" defTabSz="457200"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None/>
            </a:pPr>
            <a:endParaRPr lang="ar-SA" sz="4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lvl="0" indent="0" algn="just" defTabSz="457200"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None/>
            </a:pPr>
            <a:r>
              <a:rPr lang="ar-SA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صافي القيمة الحالية</a:t>
            </a:r>
            <a:r>
              <a:rPr lang="en-US" sz="4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(NPV) </a:t>
            </a:r>
            <a:r>
              <a:rPr lang="ar-SA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  <a:r>
              <a:rPr lang="ar-SA" sz="4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44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هو الفرق بين المبالغ المستثمرة ( التكاليف) و الدخل المتوقع من الاستثمار (المدخولات) للمشروع بعد استخدام نسبة الفائدة ويتم استخدامه </a:t>
            </a:r>
            <a:r>
              <a:rPr lang="ar-SA" sz="4400" b="1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لتحديد مدى جدوى المشروع</a:t>
            </a:r>
            <a:r>
              <a:rPr lang="he-IL" sz="4400" dirty="0">
                <a:solidFill>
                  <a:schemeClr val="tx1"/>
                </a:solidFill>
                <a:latin typeface="Arabic Typesetting" panose="03020402040406030203" pitchFamily="66" charset="-78"/>
                <a:cs typeface="Gisha" panose="020B0502040204020203" pitchFamily="34" charset="-79"/>
              </a:rPr>
              <a:t>.</a:t>
            </a:r>
          </a:p>
          <a:p>
            <a:pPr marL="0" lvl="0" indent="0" defTabSz="457200"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None/>
            </a:pPr>
            <a:endParaRPr lang="ar-SA" sz="44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1940365" y="335642"/>
            <a:ext cx="10125944" cy="1398891"/>
          </a:xfrm>
        </p:spPr>
        <p:txBody>
          <a:bodyPr/>
          <a:lstStyle/>
          <a:p>
            <a:pPr algn="r"/>
            <a:r>
              <a:rPr lang="ar-SA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7.4.1 فحص الجدوى لخطة الاستثمار حسب صافي القيمة الحالية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13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126008"/>
            <a:ext cx="9450884" cy="1125512"/>
          </a:xfrm>
        </p:spPr>
        <p:txBody>
          <a:bodyPr/>
          <a:lstStyle/>
          <a:p>
            <a:pPr algn="r"/>
            <a:r>
              <a:rPr lang="ar-SA" u="sng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قانون صافي قيمة الحالية للاستثمار</a:t>
            </a:r>
            <a:r>
              <a:rPr lang="ar-SA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he-IL" sz="5400" dirty="0">
              <a:solidFill>
                <a:srgbClr val="FF0000"/>
              </a:solidFill>
              <a:latin typeface="Traditional Arabic" panose="02020603050405020304" pitchFamily="18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94269" y="1275312"/>
                <a:ext cx="12028601" cy="515646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m:t>𝑵𝑷𝑽</m:t>
                      </m:r>
                      <m:r>
                        <a:rPr lang="en-US" sz="32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effectLst/>
                              <a:latin typeface="Cambria Math" panose="02040503050406030204" pitchFamily="18" charset="0"/>
                              <a:cs typeface="David Transparent" panose="020E0502060401010101" pitchFamily="34" charset="-79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𝑪</m:t>
                          </m:r>
                          <m:sSub>
                            <m:sSubPr>
                              <m:ctrlP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cs typeface="David Transparent" panose="020E0502060401010101" pitchFamily="34" charset="-79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𝟏</m:t>
                              </m:r>
                            </m:sub>
                          </m:sSub>
                        </m:num>
                        <m:den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(</m:t>
                          </m:r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𝟏</m:t>
                          </m:r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+</m:t>
                          </m:r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𝒓</m:t>
                          </m:r>
                          <m:sSup>
                            <m:sSupPr>
                              <m:ctrlP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cs typeface="David Transparent" panose="020E0502060401010101" pitchFamily="34" charset="-79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200" b="1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𝟏</m:t>
                              </m:r>
                            </m:sup>
                          </m:sSup>
                        </m:den>
                      </m:f>
                      <m:r>
                        <a:rPr lang="en-US" sz="32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m:t>+</m:t>
                      </m:r>
                      <m:f>
                        <m:fPr>
                          <m:ctrlPr>
                            <a:rPr lang="en-US" sz="3200" b="1" i="1">
                              <a:effectLst/>
                              <a:latin typeface="Cambria Math" panose="02040503050406030204" pitchFamily="18" charset="0"/>
                              <a:cs typeface="David Transparent" panose="020E0502060401010101" pitchFamily="34" charset="-79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𝑪</m:t>
                          </m:r>
                          <m:sSub>
                            <m:sSubPr>
                              <m:ctrlP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cs typeface="David Transparent" panose="020E0502060401010101" pitchFamily="34" charset="-79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(</m:t>
                          </m:r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𝟏</m:t>
                          </m:r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+</m:t>
                          </m:r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𝒓</m:t>
                          </m:r>
                          <m:sSup>
                            <m:sSupPr>
                              <m:ctrlP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cs typeface="David Transparent" panose="020E0502060401010101" pitchFamily="34" charset="-79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200" b="1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32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m:t>+</m:t>
                      </m:r>
                      <m:f>
                        <m:fPr>
                          <m:ctrlPr>
                            <a:rPr lang="en-US" sz="3200" b="1" i="1">
                              <a:effectLst/>
                              <a:latin typeface="Cambria Math" panose="02040503050406030204" pitchFamily="18" charset="0"/>
                              <a:cs typeface="David Transparent" panose="020E0502060401010101" pitchFamily="34" charset="-79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𝑪</m:t>
                          </m:r>
                          <m:sSub>
                            <m:sSubPr>
                              <m:ctrlP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cs typeface="David Transparent" panose="020E0502060401010101" pitchFamily="34" charset="-79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ar-SA" sz="3200" b="1" i="1" smtClean="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𝟑</m:t>
                              </m:r>
                            </m:sub>
                          </m:sSub>
                        </m:num>
                        <m:den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(</m:t>
                          </m:r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𝟏</m:t>
                          </m:r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+</m:t>
                          </m:r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𝒓</m:t>
                          </m:r>
                          <m:sSup>
                            <m:sSupPr>
                              <m:ctrlP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cs typeface="David Transparent" panose="020E0502060401010101" pitchFamily="34" charset="-79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200" b="1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r>
                        <a:rPr lang="en-US" sz="3200" b="1" i="1" smtClean="0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m:t>….</m:t>
                      </m:r>
                      <m:r>
                        <a:rPr lang="en-US" sz="32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m:t>+</m:t>
                      </m:r>
                      <m:f>
                        <m:fPr>
                          <m:ctrlPr>
                            <a:rPr lang="en-US" sz="3200" b="1" i="1">
                              <a:effectLst/>
                              <a:latin typeface="Cambria Math" panose="02040503050406030204" pitchFamily="18" charset="0"/>
                              <a:cs typeface="David Transparent" panose="020E0502060401010101" pitchFamily="34" charset="-79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𝑪</m:t>
                          </m:r>
                          <m:sSub>
                            <m:sSubPr>
                              <m:ctrlP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cs typeface="David Transparent" panose="020E0502060401010101" pitchFamily="34" charset="-79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𝒕</m:t>
                              </m:r>
                            </m:sub>
                          </m:sSub>
                        </m:num>
                        <m:den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(</m:t>
                          </m:r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𝟏</m:t>
                          </m:r>
                          <m:r>
                            <a:rPr lang="en-US" sz="32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+</m:t>
                          </m:r>
                          <m:r>
                            <a:rPr lang="en-US" sz="32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𝒓</m:t>
                          </m:r>
                          <m:sSup>
                            <m:sSupPr>
                              <m:ctrlP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cs typeface="David Transparent" panose="020E0502060401010101" pitchFamily="34" charset="-79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200" b="1" i="1" smtClean="0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David Transparent" panose="020E0502060401010101" pitchFamily="34" charset="-79"/>
                                </a:rPr>
                                <m:t>𝒕</m:t>
                              </m:r>
                            </m:sup>
                          </m:sSup>
                        </m:den>
                      </m:f>
                      <m:r>
                        <a:rPr lang="en-US" sz="32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m:t> </m:t>
                      </m:r>
                      <m:r>
                        <a:rPr lang="en-US" sz="3200" b="1" i="1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David Transparent" panose="020E0502060401010101" pitchFamily="34" charset="-79"/>
                        </a:rPr>
                        <m:t>−</m:t>
                      </m:r>
                      <m:sSub>
                        <m:sSubPr>
                          <m:ctrlPr>
                            <a:rPr lang="en-US" sz="3200" b="1" i="1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cs typeface="David Transparent" panose="020E0502060401010101" pitchFamily="34" charset="-79"/>
                            </a:rPr>
                          </m:ctrlPr>
                        </m:sSubPr>
                        <m:e>
                          <m:r>
                            <a:rPr lang="en-US" sz="3200" b="1" i="1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𝑰</m:t>
                          </m:r>
                        </m:e>
                        <m:sub>
                          <m:r>
                            <a:rPr lang="en-US" sz="3200" b="1" i="1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𝟎</m:t>
                          </m:r>
                          <m:r>
                            <a:rPr lang="en-US" sz="3200" b="1" i="1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David Transparent" panose="020E0502060401010101" pitchFamily="34" charset="-79"/>
                            </a:rPr>
                            <m:t>      </m:t>
                          </m:r>
                        </m:sub>
                      </m:sSub>
                    </m:oMath>
                  </m:oMathPara>
                </a14:m>
                <a:endParaRPr lang="ar-SA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endParaRPr lang="ar-SA" sz="36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146425" indent="0">
                  <a:buNone/>
                </a:pPr>
                <a:r>
                  <a:rPr lang="ar-SA" sz="3600" b="1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حيث ان:</a:t>
                </a:r>
              </a:p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endParaRPr lang="en-US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94269" y="1275312"/>
                <a:ext cx="12028601" cy="515646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929866"/>
              </p:ext>
            </p:extLst>
          </p:nvPr>
        </p:nvGraphicFramePr>
        <p:xfrm>
          <a:off x="805667" y="3169918"/>
          <a:ext cx="692319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1595">
                  <a:extLst>
                    <a:ext uri="{9D8B030D-6E8A-4147-A177-3AD203B41FA5}">
                      <a16:colId xmlns:a16="http://schemas.microsoft.com/office/drawing/2014/main" val="1153243149"/>
                    </a:ext>
                  </a:extLst>
                </a:gridCol>
                <a:gridCol w="3461595">
                  <a:extLst>
                    <a:ext uri="{9D8B030D-6E8A-4147-A177-3AD203B41FA5}">
                      <a16:colId xmlns:a16="http://schemas.microsoft.com/office/drawing/2014/main" val="3081599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0" dirty="0">
                          <a:solidFill>
                            <a:srgbClr val="00206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=CF </a:t>
                      </a:r>
                      <a:r>
                        <a:rPr lang="ar-SA" sz="3600" b="1" i="0" dirty="0">
                          <a:solidFill>
                            <a:srgbClr val="00206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 التدفقات النقدية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0" dirty="0">
                          <a:solidFill>
                            <a:srgbClr val="7030A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 =</a:t>
                      </a:r>
                      <a:r>
                        <a:rPr lang="en-US" sz="3600" b="1" i="1" dirty="0">
                          <a:solidFill>
                            <a:srgbClr val="7030A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I</a:t>
                      </a:r>
                      <a:r>
                        <a:rPr lang="en-US" sz="1800" b="1" i="1" dirty="0">
                          <a:solidFill>
                            <a:srgbClr val="7030A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0 </a:t>
                      </a:r>
                      <a:r>
                        <a:rPr lang="ar-SA" sz="3600" b="1" i="0" dirty="0">
                          <a:solidFill>
                            <a:srgbClr val="7030A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مبلغ الاستثمار الاولي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237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0" dirty="0">
                          <a:solidFill>
                            <a:srgbClr val="0070C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=t </a:t>
                      </a:r>
                      <a:r>
                        <a:rPr lang="ar-SA" sz="3600" b="1" i="0" dirty="0">
                          <a:solidFill>
                            <a:srgbClr val="0070C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الفترة الزمنية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0" dirty="0">
                          <a:solidFill>
                            <a:srgbClr val="FF000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=r </a:t>
                      </a:r>
                      <a:r>
                        <a:rPr lang="ar-SA" sz="3600" b="1" i="0" dirty="0">
                          <a:solidFill>
                            <a:srgbClr val="FF0000"/>
                          </a:solidFill>
                          <a:latin typeface="Arabic Typesetting" panose="03020402040406030203" pitchFamily="66" charset="-78"/>
                          <a:cs typeface="Arabic Typesetting" panose="03020402040406030203" pitchFamily="66" charset="-78"/>
                        </a:rPr>
                        <a:t> نسبة الفائدة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895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09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641" y="213094"/>
            <a:ext cx="10086681" cy="1125512"/>
          </a:xfrm>
        </p:spPr>
        <p:txBody>
          <a:bodyPr/>
          <a:lstStyle/>
          <a:p>
            <a:pPr lvl="0" algn="r"/>
            <a:r>
              <a:rPr lang="ar-SA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صافي القيمة الحالية هو وسيلة لفحص ما إذا كان الاستثمار </a:t>
            </a:r>
            <a:r>
              <a:rPr lang="ar-SA" sz="4000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سيؤدي الى الربح أم الخسارة</a:t>
            </a:r>
            <a:r>
              <a:rPr lang="ar-SA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endParaRPr lang="he-IL" sz="4000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4269" y="1395056"/>
            <a:ext cx="12028601" cy="5156461"/>
          </a:xfrm>
        </p:spPr>
        <p:txBody>
          <a:bodyPr>
            <a:normAutofit/>
          </a:bodyPr>
          <a:lstStyle/>
          <a:p>
            <a:pPr marL="0" lvl="0" indent="0" defTabSz="457200"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None/>
            </a:pPr>
            <a:r>
              <a:rPr lang="he-IL" sz="4800" dirty="0">
                <a:solidFill>
                  <a:schemeClr val="tx1"/>
                </a:solidFill>
                <a:latin typeface="Arabic Typesetting" panose="03020402040406030203" pitchFamily="66" charset="-78"/>
                <a:cs typeface="Gisha" panose="020B0502040204020203" pitchFamily="34" charset="-79"/>
              </a:rPr>
              <a:t>• </a:t>
            </a:r>
            <a:r>
              <a:rPr lang="ar-SA" sz="4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إذا كان صافي القيمة الحالية </a:t>
            </a:r>
            <a:r>
              <a:rPr lang="ar-SA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إيجابيًا</a:t>
            </a:r>
            <a:r>
              <a:rPr lang="ar-SA" sz="4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، </a:t>
            </a:r>
            <a:r>
              <a:rPr lang="ar-SA" sz="4800" u="sng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يجب قبول</a:t>
            </a:r>
            <a:r>
              <a:rPr lang="ar-SA" sz="4800" b="1" u="sng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4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المشروع </a:t>
            </a:r>
            <a:r>
              <a:rPr lang="ar-SA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يوجد </a:t>
            </a:r>
            <a:r>
              <a:rPr lang="ar-SA" sz="4800" b="1" dirty="0" err="1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مربحية</a:t>
            </a:r>
            <a:r>
              <a:rPr lang="ar-SA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ar-SA" sz="4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جدوى</a:t>
            </a:r>
            <a:r>
              <a:rPr lang="ar-SA" sz="4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48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lvl="0" indent="0" defTabSz="457200"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None/>
            </a:pPr>
            <a:r>
              <a:rPr lang="he-IL" sz="4800" dirty="0">
                <a:solidFill>
                  <a:schemeClr val="tx1"/>
                </a:solidFill>
                <a:latin typeface="Arabic Typesetting" panose="03020402040406030203" pitchFamily="66" charset="-78"/>
                <a:cs typeface="Gisha" panose="020B0502040204020203" pitchFamily="34" charset="-79"/>
              </a:rPr>
              <a:t>• </a:t>
            </a:r>
            <a:r>
              <a:rPr lang="ar-SA" sz="4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إذا كان صافي القيمة الحالية </a:t>
            </a:r>
            <a:r>
              <a:rPr lang="ar-SA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سالبًا</a:t>
            </a:r>
            <a:r>
              <a:rPr lang="ar-SA" sz="4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، </a:t>
            </a:r>
            <a:r>
              <a:rPr lang="ar-SA" sz="4800" u="sng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يجب رفض</a:t>
            </a:r>
            <a:r>
              <a:rPr lang="ar-SA" sz="4800" b="1" u="sng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4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المشروع </a:t>
            </a:r>
            <a:r>
              <a:rPr lang="ar-SA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 يوجد </a:t>
            </a:r>
            <a:r>
              <a:rPr lang="ar-SA" sz="4800" b="1" dirty="0" err="1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مربحية</a:t>
            </a:r>
            <a:r>
              <a:rPr lang="ar-SA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/ غير</a:t>
            </a:r>
            <a:r>
              <a:rPr lang="ar-SA" sz="4800" b="1" dirty="0">
                <a:solidFill>
                  <a:schemeClr val="tx1"/>
                </a:solidFill>
                <a:latin typeface="Tempus Sans ITC" panose="04020404030D07020202" pitchFamily="82" charset="0"/>
                <a:cs typeface="Arabic Typesetting" panose="03020402040406030203" pitchFamily="66" charset="-78"/>
              </a:rPr>
              <a:t> مجدي</a:t>
            </a:r>
            <a:r>
              <a:rPr lang="ar-SA" sz="4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48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lvl="0" indent="0" defTabSz="457200"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None/>
            </a:pPr>
            <a:r>
              <a:rPr lang="he-IL" sz="4800" dirty="0">
                <a:solidFill>
                  <a:schemeClr val="tx1"/>
                </a:solidFill>
                <a:latin typeface="Arabic Typesetting" panose="03020402040406030203" pitchFamily="66" charset="-78"/>
                <a:cs typeface="Gisha" panose="020B0502040204020203" pitchFamily="34" charset="-79"/>
              </a:rPr>
              <a:t>• </a:t>
            </a:r>
            <a:r>
              <a:rPr lang="ar-SA" sz="4800" i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إذا كان صافي القيمة الحالية </a:t>
            </a:r>
            <a:r>
              <a:rPr lang="ar-SA" sz="4800" b="1" i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صفرًا</a:t>
            </a:r>
            <a:r>
              <a:rPr lang="ar-SA" sz="4800" i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تمامًا ، </a:t>
            </a:r>
            <a:r>
              <a:rPr lang="ar-SA" sz="4800" b="1" i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فهناك لامبالاة</a:t>
            </a:r>
            <a:r>
              <a:rPr lang="ar-SA" sz="4800" i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بقبول أو رفض المشروع</a:t>
            </a:r>
            <a:r>
              <a:rPr lang="ar-SA" sz="4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48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84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794" y="55048"/>
            <a:ext cx="7537242" cy="1125512"/>
          </a:xfrm>
        </p:spPr>
        <p:txBody>
          <a:bodyPr/>
          <a:lstStyle/>
          <a:p>
            <a:pPr algn="r"/>
            <a:r>
              <a:rPr lang="ar-SA" sz="5400" dirty="0">
                <a:solidFill>
                  <a:srgbClr val="00B05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مثال : </a:t>
            </a:r>
            <a:endParaRPr lang="he-IL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 txBox="1">
            <a:spLocks/>
          </p:cNvSpPr>
          <p:nvPr/>
        </p:nvSpPr>
        <p:spPr>
          <a:xfrm>
            <a:off x="71691" y="1095719"/>
            <a:ext cx="12028601" cy="550525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439738" indent="-3429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0"/>
              </a:spcAft>
            </a:pPr>
            <a:endParaRPr lang="ar-SA" sz="4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ar-SA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6838" indent="0">
              <a:lnSpc>
                <a:spcPct val="107000"/>
              </a:lnSpc>
              <a:spcAft>
                <a:spcPts val="0"/>
              </a:spcAft>
              <a:buFont typeface="Arial" pitchFamily="34" charset="0"/>
              <a:buNone/>
            </a:pPr>
            <a:endParaRPr lang="ar-SA" sz="4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ar-SA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None/>
            </a:pPr>
            <a:endParaRPr lang="ar-SA" sz="4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מציין מיקום תוכן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8495507"/>
              </p:ext>
            </p:extLst>
          </p:nvPr>
        </p:nvGraphicFramePr>
        <p:xfrm>
          <a:off x="1782025" y="5651982"/>
          <a:ext cx="44428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724">
                  <a:extLst>
                    <a:ext uri="{9D8B030D-6E8A-4147-A177-3AD203B41FA5}">
                      <a16:colId xmlns:a16="http://schemas.microsoft.com/office/drawing/2014/main" val="261201410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901437287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1850489427"/>
                    </a:ext>
                  </a:extLst>
                </a:gridCol>
                <a:gridCol w="1110724">
                  <a:extLst>
                    <a:ext uri="{9D8B030D-6E8A-4147-A177-3AD203B41FA5}">
                      <a16:colId xmlns:a16="http://schemas.microsoft.com/office/drawing/2014/main" val="20686156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78395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99672" y="6022822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/>
              <a:t>3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658947" y="6018574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/>
              <a:t>2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557771" y="6020698"/>
            <a:ext cx="479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b="1" dirty="0"/>
              <a:t>1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08084" y="6022822"/>
            <a:ext cx="14136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000" b="1" dirty="0">
                <a:latin typeface="Traditional Arabic" panose="02020603050405020304" pitchFamily="18" charset="-78"/>
              </a:rPr>
              <a:t>0</a:t>
            </a:r>
            <a:r>
              <a:rPr lang="ar-SA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اليوم</a:t>
            </a:r>
            <a:r>
              <a:rPr lang="en-US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b="1" dirty="0">
                <a:cs typeface="Traditional Arabic" panose="02020603050405020304" pitchFamily="18" charset="-78"/>
              </a:rPr>
              <a:t>=</a:t>
            </a:r>
            <a:r>
              <a:rPr lang="ar-SA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؟</a:t>
            </a:r>
            <a:endParaRPr lang="en-US" sz="2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13" name="מחבר חץ ישר 12"/>
          <p:cNvCxnSpPr/>
          <p:nvPr/>
        </p:nvCxnSpPr>
        <p:spPr>
          <a:xfrm>
            <a:off x="1782025" y="5837402"/>
            <a:ext cx="444289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908911" y="5430875"/>
            <a:ext cx="1725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600 شيكل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11678" y="5455671"/>
            <a:ext cx="1725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b="1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700 شيكل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726" y="5144156"/>
            <a:ext cx="2238668" cy="647773"/>
          </a:xfrm>
          <a:prstGeom prst="rect">
            <a:avLst/>
          </a:prstGeom>
        </p:spPr>
      </p:pic>
      <p:pic>
        <p:nvPicPr>
          <p:cNvPr id="20" name="תמונה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1698" y="5430875"/>
            <a:ext cx="1157213" cy="432196"/>
          </a:xfrm>
          <a:prstGeom prst="rect">
            <a:avLst/>
          </a:prstGeom>
        </p:spPr>
      </p:pic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492628" y="1095719"/>
            <a:ext cx="11607664" cy="5604235"/>
          </a:xfrm>
        </p:spPr>
        <p:txBody>
          <a:bodyPr/>
          <a:lstStyle/>
          <a:p>
            <a:r>
              <a:rPr lang="ar-SA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احسب صافي القيمة الحالية للمشروع التالي بتكلفة رأس مال بنسبة </a:t>
            </a:r>
            <a:r>
              <a:rPr lang="ar-SA" sz="44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فائدة سنوية 10٪:</a:t>
            </a:r>
            <a:endParaRPr lang="en-US" sz="4400" b="1" dirty="0">
              <a:solidFill>
                <a:srgbClr val="FF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96838" indent="0">
              <a:buNone/>
            </a:pPr>
            <a:endParaRPr lang="en-US" dirty="0"/>
          </a:p>
        </p:txBody>
      </p:sp>
      <p:pic>
        <p:nvPicPr>
          <p:cNvPr id="19" name="תמונה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4542" y="1988081"/>
            <a:ext cx="8506452" cy="1566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94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9450884" cy="861562"/>
          </a:xfrm>
        </p:spPr>
        <p:txBody>
          <a:bodyPr/>
          <a:lstStyle/>
          <a:p>
            <a:pPr lvl="0" algn="r" defTabSz="457200">
              <a:spcBef>
                <a:spcPts val="1000"/>
              </a:spcBef>
              <a:buClr>
                <a:srgbClr val="A53010"/>
              </a:buClr>
            </a:pPr>
            <a:r>
              <a:rPr lang="ar-SA" sz="5400" dirty="0">
                <a:solidFill>
                  <a:srgbClr val="00B050"/>
                </a:solidFill>
                <a:latin typeface="Tempus Sans ITC" panose="04020404030D07020202" pitchFamily="82" charset="0"/>
                <a:cs typeface="Arabic Typesetting" panose="03020402040406030203" pitchFamily="66" charset="-78"/>
              </a:rPr>
              <a:t>الحل</a:t>
            </a:r>
            <a:r>
              <a:rPr lang="ar-SA" sz="5400" dirty="0">
                <a:solidFill>
                  <a:prstClr val="black">
                    <a:lumMod val="65000"/>
                    <a:lumOff val="35000"/>
                  </a:prstClr>
                </a:solidFill>
                <a:latin typeface="Tempus Sans ITC" panose="04020404030D07020202" pitchFamily="82" charset="0"/>
                <a:cs typeface="Arabic Typesetting" panose="03020402040406030203" pitchFamily="66" charset="-78"/>
              </a:rPr>
              <a:t>:</a:t>
            </a:r>
            <a:endParaRPr lang="ar-SA" sz="3700" dirty="0">
              <a:solidFill>
                <a:prstClr val="black">
                  <a:lumMod val="65000"/>
                  <a:lumOff val="35000"/>
                </a:prstClr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215277" y="398842"/>
                <a:ext cx="10646229" cy="5267777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ar-SA" sz="4800" b="1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احسب صافي القيمة الحالية للمشروع التالي بتكلفة رأس مال بنسبة </a:t>
                </a:r>
                <a:r>
                  <a:rPr lang="ar-SA" sz="4800" b="1" dirty="0">
                    <a:solidFill>
                      <a:srgbClr val="FF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فائدة سنوية 10٪:</a:t>
                </a:r>
                <a:endParaRPr lang="en-US" sz="4800" b="1" dirty="0">
                  <a:solidFill>
                    <a:srgbClr val="FF0000"/>
                  </a:solidFill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pPr marL="0" lvl="0" indent="0" defTabSz="457200">
                  <a:spcBef>
                    <a:spcPts val="1000"/>
                  </a:spcBef>
                  <a:spcAft>
                    <a:spcPts val="0"/>
                  </a:spcAft>
                  <a:buClr>
                    <a:srgbClr val="A53010"/>
                  </a:buClr>
                  <a:buNone/>
                </a:pPr>
                <a:endParaRPr lang="ar-SA" sz="54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empus Sans ITC" panose="04020404030D07020202" pitchFamily="82" charset="0"/>
                  <a:cs typeface="Arabic Typesetting" panose="03020402040406030203" pitchFamily="66" charset="-78"/>
                </a:endParaRPr>
              </a:p>
              <a:p>
                <a:pPr marL="0" lvl="0" indent="0" defTabSz="457200">
                  <a:spcBef>
                    <a:spcPts val="1000"/>
                  </a:spcBef>
                  <a:spcAft>
                    <a:spcPts val="0"/>
                  </a:spcAft>
                  <a:buClr>
                    <a:srgbClr val="A53010"/>
                  </a:buClr>
                  <a:buNone/>
                </a:pPr>
                <a:endParaRPr lang="ar-SA" sz="54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empus Sans ITC" panose="04020404030D07020202" pitchFamily="82" charset="0"/>
                  <a:cs typeface="Arabic Typesetting" panose="03020402040406030203" pitchFamily="66" charset="-78"/>
                </a:endParaRPr>
              </a:p>
              <a:p>
                <a:pPr marL="0" lvl="0" indent="0" defTabSz="457200">
                  <a:spcBef>
                    <a:spcPts val="1000"/>
                  </a:spcBef>
                  <a:spcAft>
                    <a:spcPts val="0"/>
                  </a:spcAft>
                  <a:buClr>
                    <a:srgbClr val="A53010"/>
                  </a:buClr>
                  <a:buNone/>
                </a:pPr>
                <a:endParaRPr lang="ar-SA" sz="54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Tempus Sans ITC" panose="04020404030D07020202" pitchFamily="82" charset="0"/>
                  <a:cs typeface="Arabic Typesetting" panose="03020402040406030203" pitchFamily="66" charset="-78"/>
                </a:endParaRPr>
              </a:p>
              <a:p>
                <a:pPr marL="0" lvl="0" indent="0" defTabSz="457200">
                  <a:spcBef>
                    <a:spcPts val="1000"/>
                  </a:spcBef>
                  <a:spcAft>
                    <a:spcPts val="0"/>
                  </a:spcAft>
                  <a:buClr>
                    <a:srgbClr val="A53010"/>
                  </a:buClr>
                  <a:buNone/>
                </a:pPr>
                <a:endParaRPr lang="ar-SA" sz="37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pPr marL="0" lvl="0" indent="0" defTabSz="457200">
                  <a:spcBef>
                    <a:spcPts val="1000"/>
                  </a:spcBef>
                  <a:spcAft>
                    <a:spcPts val="0"/>
                  </a:spcAft>
                  <a:buClr>
                    <a:srgbClr val="A53010"/>
                  </a:buClr>
                  <a:buNone/>
                </a:pPr>
                <a:endParaRPr lang="ar-SA" sz="11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pPr marL="2743200" lvl="0" indent="0" defTabSz="457200">
                  <a:lnSpc>
                    <a:spcPct val="120000"/>
                  </a:lnSpc>
                  <a:spcBef>
                    <a:spcPts val="1000"/>
                  </a:spcBef>
                  <a:spcAft>
                    <a:spcPts val="0"/>
                  </a:spcAft>
                  <a:buClr>
                    <a:srgbClr val="A53010"/>
                  </a:buClr>
                  <a:buNone/>
                </a:pPr>
                <a:r>
                  <a:rPr lang="ar-SA" sz="4200" b="1" dirty="0">
                    <a:solidFill>
                      <a:srgbClr val="FF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يجب قبول المشروع </a:t>
                </a:r>
                <a:r>
                  <a:rPr lang="ar-SA" sz="42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نظرا لوجود </a:t>
                </a:r>
                <a:r>
                  <a:rPr lang="ar-SA" sz="4200" b="1" dirty="0" err="1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مربحية</a:t>
                </a:r>
                <a:r>
                  <a:rPr lang="ar-SA" sz="4200" b="1" dirty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 للمشروع حيث أن صافي القيمة الحالية الخاص به </a:t>
                </a:r>
                <a:r>
                  <a:rPr lang="ar-SA" sz="4200" b="1" dirty="0">
                    <a:solidFill>
                      <a:srgbClr val="FF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جاء إيجابيا</a:t>
                </a:r>
                <a:r>
                  <a:rPr lang="ar-SA" sz="3300" b="1" dirty="0">
                    <a:solidFill>
                      <a:srgbClr val="FF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sz="33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𝟏𝟑𝟐</m:t>
                    </m:r>
                    <m:r>
                      <a:rPr lang="en-US" sz="33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3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𝟐𝟐</m:t>
                    </m:r>
                  </m:oMath>
                </a14:m>
                <a:r>
                  <a:rPr lang="en-US" sz="3300" b="1" dirty="0">
                    <a:solidFill>
                      <a:srgbClr val="FF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 </a:t>
                </a:r>
                <a:endParaRPr lang="he-IL" sz="3300" b="1" dirty="0">
                  <a:solidFill>
                    <a:srgbClr val="FF0000"/>
                  </a:solidFill>
                  <a:latin typeface="Arabic Typesetting" panose="03020402040406030203" pitchFamily="66" charset="-78"/>
                  <a:cs typeface="Gisha" panose="020B0502040204020203" pitchFamily="34" charset="-79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endParaRPr lang="en-US" sz="4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215277" y="398842"/>
                <a:ext cx="10646229" cy="5267777"/>
              </a:xfrm>
              <a:blipFill>
                <a:blip r:embed="rId2"/>
                <a:stretch>
                  <a:fillRect t="-4393" r="-973" b="-1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תמונה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7361" y="1202267"/>
            <a:ext cx="8137125" cy="1498910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9146" y="3053073"/>
            <a:ext cx="7053711" cy="1041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03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507" y="213094"/>
            <a:ext cx="9832157" cy="1125512"/>
          </a:xfrm>
        </p:spPr>
        <p:txBody>
          <a:bodyPr/>
          <a:lstStyle/>
          <a:p>
            <a:pPr algn="r"/>
            <a:r>
              <a:rPr lang="ar-SA" sz="4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ولكن إذا كان تكلفة رأس المال </a:t>
            </a:r>
            <a:r>
              <a:rPr lang="ar-SA" sz="4800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25% </a:t>
            </a:r>
            <a:r>
              <a:rPr lang="ar-SA" sz="4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بدلا من 10% عندها يكون:</a:t>
            </a:r>
            <a:endParaRPr lang="he-IL" sz="4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-352046" y="807227"/>
                <a:ext cx="12028601" cy="5156461"/>
              </a:xfrm>
            </p:spPr>
            <p:txBody>
              <a:bodyPr>
                <a:normAutofit/>
              </a:bodyPr>
              <a:lstStyle/>
              <a:p>
                <a:pPr marL="96838" indent="0">
                  <a:buNone/>
                </a:pPr>
                <a:endParaRPr lang="ar-SA" sz="4400" b="1" dirty="0"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pPr marL="9683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>
                          <a:latin typeface="Cambria Math" panose="02040503050406030204" pitchFamily="18" charset="0"/>
                        </a:rPr>
                        <m:t>𝑁𝑃𝑉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700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3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600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3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000</m:t>
                      </m:r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𝟓𝟔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ar-SA" sz="3600" b="1" dirty="0"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pPr marL="96838" indent="0">
                  <a:buNone/>
                </a:pPr>
                <a:endParaRPr lang="ar-SA" sz="4400" dirty="0">
                  <a:latin typeface="Arabic Typesetting" panose="03020402040406030203" pitchFamily="66" charset="-78"/>
                  <a:cs typeface="Arabic Typesetting" panose="03020402040406030203" pitchFamily="66" charset="-78"/>
                </a:endParaRPr>
              </a:p>
              <a:p>
                <a:pPr marL="96838" indent="0">
                  <a:buNone/>
                </a:pPr>
                <a:r>
                  <a:rPr lang="ar-SA" sz="4400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لذلك صافي القيمة الحالية</a:t>
                </a:r>
                <a:r>
                  <a:rPr lang="ar-SA" sz="4400" dirty="0">
                    <a:solidFill>
                      <a:srgbClr val="FF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 </a:t>
                </a:r>
                <a:r>
                  <a:rPr lang="ar-SA" sz="4400" b="1" dirty="0">
                    <a:solidFill>
                      <a:srgbClr val="FF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سالبًا</a:t>
                </a:r>
                <a:r>
                  <a:rPr lang="ar-SA" sz="4400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، يصبح المشروع </a:t>
                </a:r>
                <a:r>
                  <a:rPr lang="ar-SA" sz="4400" b="1" dirty="0">
                    <a:solidFill>
                      <a:srgbClr val="FF0000"/>
                    </a:solidFill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غير مجدي ويجب رفضه</a:t>
                </a:r>
                <a:r>
                  <a:rPr lang="ar-SA" sz="4400" dirty="0">
                    <a:latin typeface="Arabic Typesetting" panose="03020402040406030203" pitchFamily="66" charset="-78"/>
                    <a:cs typeface="Arabic Typesetting" panose="03020402040406030203" pitchFamily="66" charset="-78"/>
                  </a:rPr>
                  <a:t>.</a:t>
                </a:r>
              </a:p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endParaRPr lang="en-US" sz="4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מציין מיקום תוכן 3">
                <a:extLst>
                  <a:ext uri="{FF2B5EF4-FFF2-40B4-BE49-F238E27FC236}">
                    <a16:creationId xmlns:a16="http://schemas.microsoft.com/office/drawing/2014/main" id="{280C90FB-B5E8-45F9-A99F-1681BCA7E9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-352046" y="807227"/>
                <a:ext cx="12028601" cy="5156461"/>
              </a:xfrm>
              <a:blipFill>
                <a:blip r:embed="rId2"/>
                <a:stretch>
                  <a:fillRect r="-12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478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7520</TotalTime>
  <Words>1571</Words>
  <Application>Microsoft Office PowerPoint</Application>
  <PresentationFormat>Custom</PresentationFormat>
  <Paragraphs>346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Arabic Typesetting</vt:lpstr>
      <vt:lpstr>Arial</vt:lpstr>
      <vt:lpstr>Calibri</vt:lpstr>
      <vt:lpstr>Cambria Math</vt:lpstr>
      <vt:lpstr>Tempus Sans ITC</vt:lpstr>
      <vt:lpstr>Times New Roman</vt:lpstr>
      <vt:lpstr>Traditional Arabic</vt:lpstr>
      <vt:lpstr>Varela Round</vt:lpstr>
      <vt:lpstr>ערכת נושא Office</vt:lpstr>
      <vt:lpstr>מערכת שידורים לאומית</vt:lpstr>
      <vt:lpstr>اسم الدرس: 7.4  تحليل جدوى الاستثمار</vt:lpstr>
      <vt:lpstr>ماذا سنتعلم اليوم ؟</vt:lpstr>
      <vt:lpstr>7.4.1 فحص الجدوى لخطة الاستثمار حسب صافي القيمة الحالية </vt:lpstr>
      <vt:lpstr>قانون صافي قيمة الحالية للاستثمار:</vt:lpstr>
      <vt:lpstr>صافي القيمة الحالية هو وسيلة لفحص ما إذا كان الاستثمار سيؤدي الى الربح أم الخسارة: </vt:lpstr>
      <vt:lpstr>مثال : </vt:lpstr>
      <vt:lpstr>الحل:</vt:lpstr>
      <vt:lpstr>ولكن إذا كان تكلفة رأس المال 25% بدلا من 10% عندها يكون:</vt:lpstr>
      <vt:lpstr>PowerPoint Presentation</vt:lpstr>
      <vt:lpstr>مثال 2: تدفق نقدي متساوي خلال فترة الاستثمار.</vt:lpstr>
      <vt:lpstr>الحل باستخدام الجداول المالية: </vt:lpstr>
      <vt:lpstr>تتمة</vt:lpstr>
      <vt:lpstr>جدول مساعد لحساب صافي القيمة الحالية (ענ"נ) للاستثمار(NPV)</vt:lpstr>
      <vt:lpstr>تمرين كمثال: </vt:lpstr>
      <vt:lpstr>جدول مساعد لحساب صافي القيمة الحالية (ענ"נ) للاستثمار(NPV)</vt:lpstr>
      <vt:lpstr>تتمة</vt:lpstr>
      <vt:lpstr>تتمة</vt:lpstr>
      <vt:lpstr>حساب صافي القيمة الحالية </vt:lpstr>
      <vt:lpstr>تمرين</vt:lpstr>
      <vt:lpstr>جدول مساعد لحساب صافي القيمة الحالية (ענ"נ) للاستثمار(NPV)</vt:lpstr>
      <vt:lpstr>حساب صافي القيمة الحالية </vt:lpstr>
      <vt:lpstr>7.4.2  مقارنة بدائل الاستثمار حسب صافي القيمة الحالية</vt:lpstr>
      <vt:lpstr>الحل</vt:lpstr>
      <vt:lpstr>مثال 2 لتمرين من الامتحان النموذجي لبجروت الإدارة والاقتصاد </vt:lpstr>
      <vt:lpstr>مطلوب</vt:lpstr>
      <vt:lpstr>ا.  البديل A:</vt:lpstr>
      <vt:lpstr>الحل بطريقة استخدام الجداول المالية</vt:lpstr>
      <vt:lpstr>جدول القيمة الحالية التسلسلي/التراكمي</vt:lpstr>
      <vt:lpstr>تتمة</vt:lpstr>
      <vt:lpstr>ب. البديل B:</vt:lpstr>
      <vt:lpstr>ج. أي بديل سيختار سعيد؟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Sivan Shimshila</cp:lastModifiedBy>
  <cp:revision>109</cp:revision>
  <dcterms:created xsi:type="dcterms:W3CDTF">2020-03-15T19:13:03Z</dcterms:created>
  <dcterms:modified xsi:type="dcterms:W3CDTF">2020-04-05T19:53:01Z</dcterms:modified>
</cp:coreProperties>
</file>