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9"/>
  </p:notesMasterIdLst>
  <p:sldIdLst>
    <p:sldId id="256" r:id="rId5"/>
    <p:sldId id="257" r:id="rId6"/>
    <p:sldId id="258" r:id="rId7"/>
    <p:sldId id="292" r:id="rId8"/>
    <p:sldId id="259" r:id="rId9"/>
    <p:sldId id="260" r:id="rId10"/>
    <p:sldId id="297" r:id="rId11"/>
    <p:sldId id="303" r:id="rId12"/>
    <p:sldId id="302" r:id="rId13"/>
    <p:sldId id="305" r:id="rId14"/>
    <p:sldId id="304" r:id="rId15"/>
    <p:sldId id="306" r:id="rId16"/>
    <p:sldId id="307" r:id="rId17"/>
    <p:sldId id="298" r:id="rId18"/>
    <p:sldId id="308" r:id="rId19"/>
    <p:sldId id="309" r:id="rId20"/>
    <p:sldId id="261" r:id="rId21"/>
    <p:sldId id="300" r:id="rId22"/>
    <p:sldId id="301" r:id="rId23"/>
    <p:sldId id="299" r:id="rId24"/>
    <p:sldId id="296" r:id="rId25"/>
    <p:sldId id="295" r:id="rId26"/>
    <p:sldId id="294" r:id="rId27"/>
    <p:sldId id="283"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David" panose="020E0502060401010101" pitchFamily="34" charset="-79"/>
      <p:regular r:id="rId34"/>
      <p:bold r:id="rId35"/>
    </p:embeddedFont>
    <p:embeddedFont>
      <p:font typeface="Varela Round" panose="020B0604020202020204" charset="-79"/>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7" roundtripDataSignature="AMtx7mjU58GxMYmTEwhndbQrGgZ1+qgH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C7789C-F2E9-4F33-BC0A-94C0B156B8B7}">
  <a:tblStyle styleId="{98C7789C-F2E9-4F33-BC0A-94C0B156B8B7}" styleName="Table_0">
    <a:wholeTbl>
      <a:tcTxStyle b="off" i="off">
        <a:font>
          <a:latin typeface="Varela Round"/>
          <a:ea typeface="Varela Round"/>
          <a:cs typeface="Varela Round"/>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10" autoAdjust="0"/>
    <p:restoredTop sz="86400" autoAdjust="0"/>
  </p:normalViewPr>
  <p:slideViewPr>
    <p:cSldViewPr snapToGrid="0">
      <p:cViewPr varScale="1">
        <p:scale>
          <a:sx n="71" d="100"/>
          <a:sy n="71" d="100"/>
        </p:scale>
        <p:origin x="259" y="58"/>
      </p:cViewPr>
      <p:guideLst>
        <p:guide orient="horz" pos="2160"/>
        <p:guide pos="3841"/>
      </p:guideLst>
    </p:cSldViewPr>
  </p:slideViewPr>
  <p:outlineViewPr>
    <p:cViewPr>
      <p:scale>
        <a:sx n="33" d="100"/>
        <a:sy n="33" d="100"/>
      </p:scale>
      <p:origin x="0" y="-18547"/>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pPr marL="0" marR="0" lvl="0" indent="0" algn="l" rtl="1">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22102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8543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l" rtl="1">
                <a:spcBef>
                  <a:spcPts val="0"/>
                </a:spcBef>
                <a:spcAft>
                  <a:spcPts val="0"/>
                </a:spcAft>
                <a:buNone/>
              </a:pPr>
              <a:t>23</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1099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4781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246453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166890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dirty="0"/>
              <a:t>למחוק</a:t>
            </a:r>
            <a:r>
              <a:rPr lang="he-IL" baseline="0" dirty="0"/>
              <a:t> שקופית זו אם אין בה צורך.</a:t>
            </a: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endParaRPr lang="he-IL" sz="1200" b="1" dirty="0"/>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sz="1200" b="1" dirty="0"/>
              <a:t>משך השקף: דקה</a:t>
            </a:r>
          </a:p>
          <a:p>
            <a:pPr marL="158750" indent="0" algn="r" rtl="1">
              <a:buNone/>
            </a:pPr>
            <a:endParaRPr lang="he-IL" sz="1200" dirty="0"/>
          </a:p>
          <a:p>
            <a:pPr marL="158750" indent="0" algn="r" rtl="1">
              <a:buNone/>
            </a:pPr>
            <a:r>
              <a:rPr lang="he-IL" sz="1200" b="0" i="0" u="sng" strike="noStrike" cap="none" dirty="0">
                <a:solidFill>
                  <a:srgbClr val="000000"/>
                </a:solidFill>
                <a:effectLst/>
                <a:latin typeface="Arial"/>
                <a:ea typeface="Arial"/>
                <a:cs typeface="Arial"/>
                <a:sym typeface="Arial"/>
              </a:rPr>
              <a:t>תחילה, בהכנה לשיעור נא לסגור חלונות של יישומים אחרים במחשב, להרחיק אמצעים מסיחים, להתיישב בחדר שקט, להניח כוס מים לידכם, ובעיקר להתמקד במפגש.</a:t>
            </a:r>
          </a:p>
          <a:p>
            <a:pPr marL="158750" indent="0" algn="r" rtl="1">
              <a:buNone/>
            </a:pPr>
            <a:r>
              <a:rPr lang="he-IL" sz="1200" b="0" i="0" u="sng" strike="noStrike" cap="none" dirty="0">
                <a:solidFill>
                  <a:srgbClr val="000000"/>
                </a:solidFill>
                <a:effectLst/>
                <a:latin typeface="Arial"/>
                <a:cs typeface="Arial"/>
                <a:sym typeface="Arial"/>
              </a:rPr>
              <a:t>נא להכין כלי כתיבה, ותנ"ך. </a:t>
            </a:r>
            <a:endParaRPr lang="he-IL" u="sng" dirty="0"/>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1363257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467544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23b25340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23b253401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he-IL" dirty="0"/>
              <a:t>בואו נקרא את הטקסט.</a:t>
            </a:r>
          </a:p>
          <a:p>
            <a:pPr marL="0" lvl="0" indent="0" algn="l" rtl="0">
              <a:spcBef>
                <a:spcPts val="0"/>
              </a:spcBef>
              <a:spcAft>
                <a:spcPts val="0"/>
              </a:spcAft>
              <a:buNone/>
            </a:pPr>
            <a:r>
              <a:rPr lang="he-IL" dirty="0"/>
              <a:t>כדי להבין אותו נחלק</a:t>
            </a:r>
            <a:r>
              <a:rPr lang="he-IL" baseline="0" dirty="0"/>
              <a:t> אותו לחלקים </a:t>
            </a:r>
            <a:endParaRPr dirty="0"/>
          </a:p>
        </p:txBody>
      </p:sp>
      <p:sp>
        <p:nvSpPr>
          <p:cNvPr id="133" name="Google Shape;133;g723b253401_0_1: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pPr marL="0" lvl="0" indent="0" algn="l" rtl="1">
                <a:spcBef>
                  <a:spcPts val="0"/>
                </a:spcBef>
                <a:spcAft>
                  <a:spcPts val="0"/>
                </a:spcAft>
                <a:buClr>
                  <a:srgbClr val="000000"/>
                </a:buClr>
                <a:buFont typeface="Arial"/>
                <a:buNone/>
              </a:pPr>
              <a:t>6</a:t>
            </a:fld>
            <a:endParaRPr/>
          </a:p>
        </p:txBody>
      </p:sp>
    </p:spTree>
    <p:extLst>
      <p:ext uri="{BB962C8B-B14F-4D97-AF65-F5344CB8AC3E}">
        <p14:creationId xmlns:p14="http://schemas.microsoft.com/office/powerpoint/2010/main" val="2295420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l" rtl="1">
                <a:spcBef>
                  <a:spcPts val="0"/>
                </a:spcBef>
                <a:spcAft>
                  <a:spcPts val="0"/>
                </a:spcAft>
                <a:buNone/>
              </a:pPr>
              <a:t>16</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5875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23b25340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723b253401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dirty="0"/>
          </a:p>
        </p:txBody>
      </p:sp>
      <p:sp>
        <p:nvSpPr>
          <p:cNvPr id="141" name="Google Shape;141;g723b253401_0_8: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pPr marL="0" lvl="0" indent="0" algn="l" rtl="1">
                <a:spcBef>
                  <a:spcPts val="0"/>
                </a:spcBef>
                <a:spcAft>
                  <a:spcPts val="0"/>
                </a:spcAft>
                <a:buClr>
                  <a:srgbClr val="000000"/>
                </a:buClr>
                <a:buFont typeface="Arial"/>
                <a:buNone/>
              </a:pPr>
              <a:t>17</a:t>
            </a:fld>
            <a:endParaRPr/>
          </a:p>
        </p:txBody>
      </p:sp>
    </p:spTree>
    <p:extLst>
      <p:ext uri="{BB962C8B-B14F-4D97-AF65-F5344CB8AC3E}">
        <p14:creationId xmlns:p14="http://schemas.microsoft.com/office/powerpoint/2010/main" val="1506387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l" rtl="1">
                <a:spcBef>
                  <a:spcPts val="0"/>
                </a:spcBef>
                <a:spcAft>
                  <a:spcPts val="0"/>
                </a:spcAft>
                <a:buNone/>
              </a:pPr>
              <a:t>21</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865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 y="2693989"/>
            <a:ext cx="12192000" cy="1470025"/>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rgbClr val="192A72"/>
              </a:buClr>
              <a:buSzPts val="6601"/>
              <a:buFont typeface="Varela Round"/>
              <a:buNone/>
              <a:defRPr sz="6601" b="1" i="0" u="none" strike="noStrike" cap="none">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p:nvPr/>
        </p:nvSpPr>
        <p:spPr>
          <a:xfrm>
            <a:off x="-670069" y="6569428"/>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8" name="Google Shape;18;p16"/>
          <p:cNvSpPr/>
          <p:nvPr/>
        </p:nvSpPr>
        <p:spPr>
          <a:xfrm>
            <a:off x="-1488810" y="6304086"/>
            <a:ext cx="3246400" cy="192925"/>
          </a:xfrm>
          <a:prstGeom prst="roundRect">
            <a:avLst>
              <a:gd name="adj" fmla="val 49359"/>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9" name="Google Shape;19;p16"/>
          <p:cNvSpPr/>
          <p:nvPr/>
        </p:nvSpPr>
        <p:spPr>
          <a:xfrm>
            <a:off x="9986482" y="-439221"/>
            <a:ext cx="4205647"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0" name="Google Shape;20;p16"/>
          <p:cNvSpPr/>
          <p:nvPr/>
        </p:nvSpPr>
        <p:spPr>
          <a:xfrm>
            <a:off x="8259471" y="6565100"/>
            <a:ext cx="4434214"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pic>
        <p:nvPicPr>
          <p:cNvPr id="21" name="Google Shape;21;p16"/>
          <p:cNvPicPr preferRelativeResize="0"/>
          <p:nvPr/>
        </p:nvPicPr>
        <p:blipFill rotWithShape="1">
          <a:blip r:embed="rId2">
            <a:alphaModFix/>
          </a:blip>
          <a:srcRect l="33058" r="33511" b="26248"/>
          <a:stretch/>
        </p:blipFill>
        <p:spPr>
          <a:xfrm>
            <a:off x="5445286" y="369916"/>
            <a:ext cx="1301430" cy="15974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השיעור שכבה ושם המורה">
  <p:cSld name="השיעור שכבה ושם המורה">
    <p:spTree>
      <p:nvGrpSpPr>
        <p:cNvPr id="1" name="Shape 22"/>
        <p:cNvGrpSpPr/>
        <p:nvPr/>
      </p:nvGrpSpPr>
      <p:grpSpPr>
        <a:xfrm>
          <a:off x="0" y="0"/>
          <a:ext cx="0" cy="0"/>
          <a:chOff x="0" y="0"/>
          <a:chExt cx="0" cy="0"/>
        </a:xfrm>
      </p:grpSpPr>
      <p:sp>
        <p:nvSpPr>
          <p:cNvPr id="23" name="Google Shape;23;p17"/>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0" i="0" u="none" strike="noStrike" cap="none">
                <a:solidFill>
                  <a:schemeClr val="lt1"/>
                </a:solidFill>
                <a:latin typeface="Varela Round"/>
                <a:ea typeface="Varela Round"/>
                <a:cs typeface="Varela Round"/>
                <a:sym typeface="Varela Round"/>
              </a:rPr>
              <a:t>  </a:t>
            </a:r>
            <a:endParaRPr/>
          </a:p>
        </p:txBody>
      </p:sp>
      <p:sp>
        <p:nvSpPr>
          <p:cNvPr id="24" name="Google Shape;24;p17"/>
          <p:cNvSpPr txBox="1">
            <a:spLocks noGrp="1"/>
          </p:cNvSpPr>
          <p:nvPr>
            <p:ph type="ctrTitle"/>
          </p:nvPr>
        </p:nvSpPr>
        <p:spPr>
          <a:xfrm>
            <a:off x="1" y="1640910"/>
            <a:ext cx="12192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p:nvPr/>
        </p:nvSpPr>
        <p:spPr>
          <a:xfrm>
            <a:off x="7329949" y="6155858"/>
            <a:ext cx="5333866"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6" name="Google Shape;26;p17"/>
          <p:cNvSpPr/>
          <p:nvPr/>
        </p:nvSpPr>
        <p:spPr>
          <a:xfrm>
            <a:off x="9501144" y="5870968"/>
            <a:ext cx="3049656" cy="2058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7" name="Google Shape;27;p17"/>
          <p:cNvSpPr/>
          <p:nvPr/>
        </p:nvSpPr>
        <p:spPr>
          <a:xfrm>
            <a:off x="-501113" y="163632"/>
            <a:ext cx="1428110"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8" name="Google Shape;28;p17"/>
          <p:cNvSpPr txBox="1">
            <a:spLocks noGrp="1"/>
          </p:cNvSpPr>
          <p:nvPr>
            <p:ph type="subTitle" idx="1"/>
          </p:nvPr>
        </p:nvSpPr>
        <p:spPr>
          <a:xfrm>
            <a:off x="1" y="2895892"/>
            <a:ext cx="12192000" cy="76520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002060"/>
              </a:buClr>
              <a:buSzPts val="2800"/>
              <a:buNone/>
              <a:defRPr sz="40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29" name="Google Shape;29;p17"/>
          <p:cNvSpPr txBox="1">
            <a:spLocks noGrp="1"/>
          </p:cNvSpPr>
          <p:nvPr>
            <p:ph type="body" idx="2"/>
          </p:nvPr>
        </p:nvSpPr>
        <p:spPr>
          <a:xfrm>
            <a:off x="0" y="3734824"/>
            <a:ext cx="12191999" cy="72000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30" name="Google Shape;30;p17"/>
          <p:cNvSpPr/>
          <p:nvPr/>
        </p:nvSpPr>
        <p:spPr>
          <a:xfrm>
            <a:off x="10059465" y="87232"/>
            <a:ext cx="276885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515275" y="1185681"/>
            <a:ext cx="8306992" cy="540000"/>
          </a:xfrm>
          <a:prstGeom prst="rect">
            <a:avLst/>
          </a:prstGeom>
          <a:noFill/>
          <a:ln>
            <a:noFill/>
          </a:ln>
        </p:spPr>
        <p:txBody>
          <a:bodyPr spcFirstLastPara="1" wrap="square" lIns="91425" tIns="45700" rIns="91425" bIns="45700" anchor="ctr" anchorCtr="0">
            <a:noAutofit/>
          </a:bodyPr>
          <a:lstStyle>
            <a:lvl1pPr marL="457200" lvl="0" indent="-228600" algn="r" rtl="1">
              <a:spcBef>
                <a:spcPts val="560"/>
              </a:spcBef>
              <a:spcAft>
                <a:spcPts val="0"/>
              </a:spcAft>
              <a:buClr>
                <a:srgbClr val="12B4BC"/>
              </a:buClr>
              <a:buSzPts val="2800"/>
              <a:buNone/>
              <a:defRPr sz="2800" b="1">
                <a:solidFill>
                  <a:srgbClr val="12B4BC"/>
                </a:solidFill>
                <a:latin typeface="Varela Round"/>
                <a:ea typeface="Varela Round"/>
                <a:cs typeface="Varela Round"/>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34" name="Google Shape;34;p18"/>
          <p:cNvSpPr txBox="1">
            <a:spLocks noGrp="1"/>
          </p:cNvSpPr>
          <p:nvPr>
            <p:ph type="body" idx="2"/>
          </p:nvPr>
        </p:nvSpPr>
        <p:spPr>
          <a:xfrm>
            <a:off x="515273" y="1725682"/>
            <a:ext cx="8031963" cy="4152517"/>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35" name="Google Shape;35;p18"/>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6" name="Google Shape;36;p18"/>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7" name="Google Shape;37;p18"/>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8" name="Google Shape;38;p18"/>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פרק חדש">
  <p:cSld name="פרק חדש">
    <p:spTree>
      <p:nvGrpSpPr>
        <p:cNvPr id="1" name="Shape 39"/>
        <p:cNvGrpSpPr/>
        <p:nvPr/>
      </p:nvGrpSpPr>
      <p:grpSpPr>
        <a:xfrm>
          <a:off x="0" y="0"/>
          <a:ext cx="0" cy="0"/>
          <a:chOff x="0" y="0"/>
          <a:chExt cx="0" cy="0"/>
        </a:xfrm>
      </p:grpSpPr>
      <p:sp>
        <p:nvSpPr>
          <p:cNvPr id="40" name="Google Shape;40;p19"/>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0" i="0" u="none" strike="noStrike" cap="none">
                <a:solidFill>
                  <a:srgbClr val="192A72"/>
                </a:solidFill>
                <a:latin typeface="Varela Round"/>
                <a:ea typeface="Varela Round"/>
                <a:cs typeface="Varela Round"/>
                <a:sym typeface="Varela Round"/>
              </a:rPr>
              <a:t>  </a:t>
            </a:r>
            <a:endParaRPr/>
          </a:p>
        </p:txBody>
      </p:sp>
      <p:sp>
        <p:nvSpPr>
          <p:cNvPr id="41" name="Google Shape;41;p19"/>
          <p:cNvSpPr txBox="1">
            <a:spLocks noGrp="1"/>
          </p:cNvSpPr>
          <p:nvPr>
            <p:ph type="ctrTitle"/>
          </p:nvPr>
        </p:nvSpPr>
        <p:spPr>
          <a:xfrm>
            <a:off x="1" y="1666940"/>
            <a:ext cx="12192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subTitle" idx="1"/>
          </p:nvPr>
        </p:nvSpPr>
        <p:spPr>
          <a:xfrm>
            <a:off x="1" y="2918493"/>
            <a:ext cx="12192000" cy="64209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192A72"/>
              </a:buClr>
              <a:buSzPts val="2800"/>
              <a:buNone/>
              <a:defRPr sz="3200" b="1">
                <a:solidFill>
                  <a:srgbClr val="192A72"/>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43" name="Google Shape;43;p19"/>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44" name="Google Shape;44;p19"/>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45" name="Google Shape;45;p19"/>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46" name="Google Shape;46;p19"/>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1" y="213094"/>
            <a:ext cx="12191999" cy="72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0"/>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0" name="Google Shape;50;p20"/>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1" name="Google Shape;51;p20"/>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92"/>
        <p:cNvGrpSpPr/>
        <p:nvPr/>
      </p:nvGrpSpPr>
      <p:grpSpPr>
        <a:xfrm>
          <a:off x="0" y="0"/>
          <a:ext cx="0" cy="0"/>
          <a:chOff x="0" y="0"/>
          <a:chExt cx="0" cy="0"/>
        </a:xfrm>
      </p:grpSpPr>
      <p:sp>
        <p:nvSpPr>
          <p:cNvPr id="93" name="Google Shape;93;p26"/>
          <p:cNvSpPr txBox="1">
            <a:spLocks noGrp="1"/>
          </p:cNvSpPr>
          <p:nvPr>
            <p:ph type="title"/>
          </p:nvPr>
        </p:nvSpPr>
        <p:spPr>
          <a:xfrm>
            <a:off x="1" y="213094"/>
            <a:ext cx="12191999" cy="720000"/>
          </a:xfrm>
          <a:prstGeom prst="rect">
            <a:avLst/>
          </a:prstGeom>
          <a:noFill/>
          <a:ln>
            <a:noFill/>
          </a:ln>
        </p:spPr>
        <p:txBody>
          <a:bodyPr spcFirstLastPara="1" wrap="square" lIns="36000" tIns="0" rIns="36000" bIns="0" anchor="ctr" anchorCtr="0">
            <a:noAutofit/>
          </a:bodyPr>
          <a:lstStyle>
            <a:lvl1pPr lvl="0" algn="ctr" rtl="1">
              <a:spcBef>
                <a:spcPts val="0"/>
              </a:spcBef>
              <a:spcAft>
                <a:spcPts val="0"/>
              </a:spcAft>
              <a:buClr>
                <a:srgbClr val="002060"/>
              </a:buClr>
              <a:buSzPts val="4400"/>
              <a:buFont typeface="Varela Round"/>
              <a:buNone/>
              <a:defRPr sz="4400" b="1">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6"/>
          <p:cNvSpPr txBox="1">
            <a:spLocks noGrp="1"/>
          </p:cNvSpPr>
          <p:nvPr>
            <p:ph type="body" idx="1"/>
          </p:nvPr>
        </p:nvSpPr>
        <p:spPr>
          <a:xfrm>
            <a:off x="515274" y="1195757"/>
            <a:ext cx="8031962" cy="4611559"/>
          </a:xfrm>
          <a:prstGeom prst="rect">
            <a:avLst/>
          </a:prstGeom>
          <a:noFill/>
          <a:ln>
            <a:noFill/>
          </a:ln>
        </p:spPr>
        <p:txBody>
          <a:bodyPr spcFirstLastPara="1" wrap="square" lIns="91425" tIns="45700" rIns="91425" bIns="45700" anchor="t" anchorCtr="0">
            <a:normAutofit/>
          </a:bodyPr>
          <a:lstStyle>
            <a:lvl1pPr marL="457200" lvl="0" indent="-381000" algn="r" rtl="1">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95" name="Google Shape;95;p26"/>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6" name="Google Shape;96;p26"/>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7" name="Google Shape;97;p26"/>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טקסט גדול-X2">
  <p:cSld name="5_טקסט גדול-X2">
    <p:spTree>
      <p:nvGrpSpPr>
        <p:cNvPr id="1" name="Shape 98"/>
        <p:cNvGrpSpPr/>
        <p:nvPr/>
      </p:nvGrpSpPr>
      <p:grpSpPr>
        <a:xfrm>
          <a:off x="0" y="0"/>
          <a:ext cx="0" cy="0"/>
          <a:chOff x="0" y="0"/>
          <a:chExt cx="0" cy="0"/>
        </a:xfrm>
      </p:grpSpPr>
      <p:sp>
        <p:nvSpPr>
          <p:cNvPr id="99" name="Google Shape;99;p27"/>
          <p:cNvSpPr txBox="1">
            <a:spLocks noGrp="1"/>
          </p:cNvSpPr>
          <p:nvPr>
            <p:ph type="ctrTitle"/>
          </p:nvPr>
        </p:nvSpPr>
        <p:spPr>
          <a:xfrm>
            <a:off x="234416" y="1312990"/>
            <a:ext cx="7910518" cy="5224442"/>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Clr>
                <a:srgbClr val="192A72"/>
              </a:buClr>
              <a:buSzPts val="2800"/>
              <a:buFont typeface="Varela Round"/>
              <a:buNone/>
              <a:defRPr sz="28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7"/>
          <p:cNvSpPr/>
          <p:nvPr/>
        </p:nvSpPr>
        <p:spPr>
          <a:xfrm>
            <a:off x="-910416" y="6189198"/>
            <a:ext cx="3068595" cy="1189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1" name="Google Shape;101;p27"/>
          <p:cNvSpPr/>
          <p:nvPr/>
        </p:nvSpPr>
        <p:spPr>
          <a:xfrm>
            <a:off x="10082352" y="8172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2" name="Google Shape;102;p27"/>
          <p:cNvSpPr/>
          <p:nvPr/>
        </p:nvSpPr>
        <p:spPr>
          <a:xfrm>
            <a:off x="-2155687" y="6347804"/>
            <a:ext cx="5559136" cy="47051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3" name="Google Shape;103;p27"/>
          <p:cNvSpPr txBox="1">
            <a:spLocks noGrp="1"/>
          </p:cNvSpPr>
          <p:nvPr>
            <p:ph type="body" idx="1"/>
          </p:nvPr>
        </p:nvSpPr>
        <p:spPr>
          <a:xfrm>
            <a:off x="0" y="192531"/>
            <a:ext cx="12192000" cy="1009650"/>
          </a:xfrm>
          <a:prstGeom prst="rect">
            <a:avLst/>
          </a:prstGeom>
          <a:noFill/>
          <a:ln>
            <a:noFill/>
          </a:ln>
        </p:spPr>
        <p:txBody>
          <a:bodyPr spcFirstLastPara="1" wrap="square" lIns="91425" tIns="45700" rIns="91425" bIns="45700" anchor="ctr" anchorCtr="0">
            <a:normAutofit/>
          </a:bodyPr>
          <a:lstStyle>
            <a:lvl1pPr marL="457200" lvl="0" indent="-228600" algn="ctr" rtl="1">
              <a:spcBef>
                <a:spcPts val="960"/>
              </a:spcBef>
              <a:spcAft>
                <a:spcPts val="0"/>
              </a:spcAft>
              <a:buClr>
                <a:srgbClr val="192A72"/>
              </a:buClr>
              <a:buSzPts val="4800"/>
              <a:buNone/>
              <a:defRPr sz="4800" b="1">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09601" y="274638"/>
            <a:ext cx="10972800" cy="1143000"/>
          </a:xfrm>
          <a:prstGeom prst="rect">
            <a:avLst/>
          </a:prstGeom>
          <a:noFill/>
          <a:ln>
            <a:noFill/>
          </a:ln>
        </p:spPr>
        <p:txBody>
          <a:bodyPr spcFirstLastPara="1" wrap="square" lIns="91425" tIns="45700" rIns="91425" bIns="45700" anchor="ctr" anchorCtr="0">
            <a:normAutofit/>
          </a:bodyPr>
          <a:lstStyle>
            <a:lvl1pPr marR="0" lvl="0" algn="ctr" rtl="1">
              <a:spcBef>
                <a:spcPts val="0"/>
              </a:spcBef>
              <a:spcAft>
                <a:spcPts val="0"/>
              </a:spcAft>
              <a:buClr>
                <a:schemeClr val="dk1"/>
              </a:buClr>
              <a:buSzPts val="4400"/>
              <a:buFont typeface="Varela Round"/>
              <a:buNone/>
              <a:defRPr sz="4400" b="0" i="0" u="none" strike="noStrike" cap="non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Varela Round"/>
                <a:ea typeface="Varela Round"/>
                <a:cs typeface="Varela Round"/>
                <a:sym typeface="Varela Round"/>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12" name="Google Shape;12;p15"/>
          <p:cNvSpPr txBox="1">
            <a:spLocks noGrp="1"/>
          </p:cNvSpPr>
          <p:nvPr>
            <p:ph type="dt" idx="10"/>
          </p:nvPr>
        </p:nvSpPr>
        <p:spPr>
          <a:xfrm>
            <a:off x="8737601" y="6356352"/>
            <a:ext cx="28448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3" name="Google Shape;13;p15"/>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4" name="Google Shape;14;p15"/>
          <p:cNvSpPr txBox="1">
            <a:spLocks noGrp="1"/>
          </p:cNvSpPr>
          <p:nvPr>
            <p:ph type="sldNum" idx="12"/>
          </p:nvPr>
        </p:nvSpPr>
        <p:spPr>
          <a:xfrm>
            <a:off x="609601" y="6356352"/>
            <a:ext cx="28448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A9C"/>
                </a:solidFill>
                <a:latin typeface="Varela Round"/>
                <a:ea typeface="Varela Round"/>
                <a:cs typeface="Varela Round"/>
                <a:sym typeface="Varela Round"/>
              </a:defRPr>
            </a:lvl1pPr>
            <a:lvl2pPr marL="0" marR="0" lvl="1" indent="0" algn="l" rtl="1">
              <a:spcBef>
                <a:spcPts val="0"/>
              </a:spcBef>
              <a:buNone/>
              <a:defRPr sz="1200" b="0" i="0" u="none" strike="noStrike" cap="none">
                <a:solidFill>
                  <a:srgbClr val="888A9C"/>
                </a:solidFill>
                <a:latin typeface="Varela Round"/>
                <a:ea typeface="Varela Round"/>
                <a:cs typeface="Varela Round"/>
                <a:sym typeface="Varela Round"/>
              </a:defRPr>
            </a:lvl2pPr>
            <a:lvl3pPr marL="0" marR="0" lvl="2" indent="0" algn="l" rtl="1">
              <a:spcBef>
                <a:spcPts val="0"/>
              </a:spcBef>
              <a:buNone/>
              <a:defRPr sz="1200" b="0" i="0" u="none" strike="noStrike" cap="none">
                <a:solidFill>
                  <a:srgbClr val="888A9C"/>
                </a:solidFill>
                <a:latin typeface="Varela Round"/>
                <a:ea typeface="Varela Round"/>
                <a:cs typeface="Varela Round"/>
                <a:sym typeface="Varela Round"/>
              </a:defRPr>
            </a:lvl3pPr>
            <a:lvl4pPr marL="0" marR="0" lvl="3" indent="0" algn="l" rtl="1">
              <a:spcBef>
                <a:spcPts val="0"/>
              </a:spcBef>
              <a:buNone/>
              <a:defRPr sz="1200" b="0" i="0" u="none" strike="noStrike" cap="none">
                <a:solidFill>
                  <a:srgbClr val="888A9C"/>
                </a:solidFill>
                <a:latin typeface="Varela Round"/>
                <a:ea typeface="Varela Round"/>
                <a:cs typeface="Varela Round"/>
                <a:sym typeface="Varela Round"/>
              </a:defRPr>
            </a:lvl4pPr>
            <a:lvl5pPr marL="0" marR="0" lvl="4" indent="0" algn="l" rtl="1">
              <a:spcBef>
                <a:spcPts val="0"/>
              </a:spcBef>
              <a:buNone/>
              <a:defRPr sz="1200" b="0" i="0" u="none" strike="noStrike" cap="none">
                <a:solidFill>
                  <a:srgbClr val="888A9C"/>
                </a:solidFill>
                <a:latin typeface="Varela Round"/>
                <a:ea typeface="Varela Round"/>
                <a:cs typeface="Varela Round"/>
                <a:sym typeface="Varela Round"/>
              </a:defRPr>
            </a:lvl5pPr>
            <a:lvl6pPr marL="0" marR="0" lvl="5" indent="0" algn="l" rtl="1">
              <a:spcBef>
                <a:spcPts val="0"/>
              </a:spcBef>
              <a:buNone/>
              <a:defRPr sz="1200" b="0" i="0" u="none" strike="noStrike" cap="none">
                <a:solidFill>
                  <a:srgbClr val="888A9C"/>
                </a:solidFill>
                <a:latin typeface="Varela Round"/>
                <a:ea typeface="Varela Round"/>
                <a:cs typeface="Varela Round"/>
                <a:sym typeface="Varela Round"/>
              </a:defRPr>
            </a:lvl6pPr>
            <a:lvl7pPr marL="0" marR="0" lvl="6" indent="0" algn="l" rtl="1">
              <a:spcBef>
                <a:spcPts val="0"/>
              </a:spcBef>
              <a:buNone/>
              <a:defRPr sz="1200" b="0" i="0" u="none" strike="noStrike" cap="none">
                <a:solidFill>
                  <a:srgbClr val="888A9C"/>
                </a:solidFill>
                <a:latin typeface="Varela Round"/>
                <a:ea typeface="Varela Round"/>
                <a:cs typeface="Varela Round"/>
                <a:sym typeface="Varela Round"/>
              </a:defRPr>
            </a:lvl7pPr>
            <a:lvl8pPr marL="0" marR="0" lvl="7" indent="0" algn="l" rtl="1">
              <a:spcBef>
                <a:spcPts val="0"/>
              </a:spcBef>
              <a:buNone/>
              <a:defRPr sz="1200" b="0" i="0" u="none" strike="noStrike" cap="none">
                <a:solidFill>
                  <a:srgbClr val="888A9C"/>
                </a:solidFill>
                <a:latin typeface="Varela Round"/>
                <a:ea typeface="Varela Round"/>
                <a:cs typeface="Varela Round"/>
                <a:sym typeface="Varela Round"/>
              </a:defRPr>
            </a:lvl8pPr>
            <a:lvl9pPr marL="0" marR="0" lvl="8" indent="0" algn="l" rtl="1">
              <a:spcBef>
                <a:spcPts val="0"/>
              </a:spcBef>
              <a:buNone/>
              <a:defRPr sz="1200" b="0" i="0" u="none" strike="noStrike" cap="none">
                <a:solidFill>
                  <a:srgbClr val="888A9C"/>
                </a:solidFill>
                <a:latin typeface="Varela Round"/>
                <a:ea typeface="Varela Round"/>
                <a:cs typeface="Varela Round"/>
                <a:sym typeface="Varela Round"/>
              </a:defRPr>
            </a:lvl9pPr>
          </a:lstStyle>
          <a:p>
            <a:pPr marL="0" lvl="0" indent="0" algn="l" rtl="1">
              <a:spcBef>
                <a:spcPts val="0"/>
              </a:spcBef>
              <a:spcAft>
                <a:spcPts val="0"/>
              </a:spcAft>
              <a:buNone/>
            </a:pPr>
            <a:fld id="{00000000-1234-1234-1234-123412341234}" type="slidenum">
              <a:rPr lang="x-none"/>
              <a:pPr marL="0" lvl="0" indent="0" algn="l" rtl="1">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9" r:id="rId6"/>
    <p:sldLayoutId id="214748366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1" y="2693893"/>
            <a:ext cx="12192000" cy="1470216"/>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rgbClr val="192A72"/>
              </a:buClr>
              <a:buSzPts val="6600"/>
              <a:buFont typeface="Varela Round"/>
              <a:buNone/>
            </a:pPr>
            <a:r>
              <a:rPr lang="x-none"/>
              <a:t>מערכת שידורים לאומית</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שאלת חשיבה</a:t>
            </a:r>
            <a:endParaRPr lang="en-US" dirty="0"/>
          </a:p>
        </p:txBody>
      </p:sp>
      <p:pic>
        <p:nvPicPr>
          <p:cNvPr id="5" name="Picture 4"/>
          <p:cNvPicPr>
            <a:picLocks noChangeAspect="1"/>
          </p:cNvPicPr>
          <p:nvPr/>
        </p:nvPicPr>
        <p:blipFill>
          <a:blip r:embed="rId2"/>
          <a:stretch>
            <a:fillRect/>
          </a:stretch>
        </p:blipFill>
        <p:spPr>
          <a:xfrm>
            <a:off x="3284986" y="262961"/>
            <a:ext cx="1960600" cy="2483427"/>
          </a:xfrm>
          <a:prstGeom prst="rect">
            <a:avLst/>
          </a:prstGeom>
        </p:spPr>
      </p:pic>
      <p:sp>
        <p:nvSpPr>
          <p:cNvPr id="4" name="Text Placeholder 3"/>
          <p:cNvSpPr>
            <a:spLocks noGrp="1"/>
          </p:cNvSpPr>
          <p:nvPr>
            <p:ph type="body" idx="2"/>
          </p:nvPr>
        </p:nvSpPr>
        <p:spPr>
          <a:xfrm>
            <a:off x="515275" y="2696521"/>
            <a:ext cx="8031963" cy="4152517"/>
          </a:xfrm>
        </p:spPr>
        <p:txBody>
          <a:bodyPr>
            <a:normAutofit/>
          </a:bodyPr>
          <a:lstStyle/>
          <a:p>
            <a:r>
              <a:rPr lang="he-IL" sz="3200" dirty="0"/>
              <a:t>מדוע לדעתכם פרעה נתן את השפע הזה לאחי יוסף, ומדוע הוא נתן לאחים עגלות ממצרים כדי להעביר את חפציהם מכנען?</a:t>
            </a:r>
            <a:endParaRPr lang="en-US" sz="3200" dirty="0"/>
          </a:p>
        </p:txBody>
      </p:sp>
    </p:spTree>
    <p:extLst>
      <p:ext uri="{BB962C8B-B14F-4D97-AF65-F5344CB8AC3E}">
        <p14:creationId xmlns:p14="http://schemas.microsoft.com/office/powerpoint/2010/main" val="378321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פתרון </a:t>
            </a:r>
            <a:endParaRPr lang="en-US" dirty="0"/>
          </a:p>
        </p:txBody>
      </p:sp>
      <p:sp>
        <p:nvSpPr>
          <p:cNvPr id="4" name="Text Placeholder 3"/>
          <p:cNvSpPr>
            <a:spLocks noGrp="1"/>
          </p:cNvSpPr>
          <p:nvPr>
            <p:ph type="body" idx="2"/>
          </p:nvPr>
        </p:nvSpPr>
        <p:spPr>
          <a:xfrm>
            <a:off x="515273" y="2369127"/>
            <a:ext cx="7028527" cy="3509072"/>
          </a:xfrm>
        </p:spPr>
        <p:txBody>
          <a:bodyPr/>
          <a:lstStyle/>
          <a:p>
            <a:r>
              <a:rPr lang="he-IL" sz="2800" dirty="0"/>
              <a:t>פרעה רצה להראות שהוא מעורב ישירות בהגירה של משפחת יוסף למצרים, כדי להדגיש את הערכתו ליוסף ואולי גם להעביר מסר למצרים שיקבלו בברכה את משפחת יוסף ולא יהיה פתחון פה. להדגיש שמשפחת יוסף מכובדים ולא פשוטי העם.</a:t>
            </a:r>
          </a:p>
          <a:p>
            <a:endParaRPr lang="en-US" dirty="0"/>
          </a:p>
        </p:txBody>
      </p:sp>
      <p:pic>
        <p:nvPicPr>
          <p:cNvPr id="5" name="Picture 4"/>
          <p:cNvPicPr>
            <a:picLocks noChangeAspect="1"/>
          </p:cNvPicPr>
          <p:nvPr/>
        </p:nvPicPr>
        <p:blipFill>
          <a:blip r:embed="rId2"/>
          <a:stretch>
            <a:fillRect/>
          </a:stretch>
        </p:blipFill>
        <p:spPr>
          <a:xfrm>
            <a:off x="5181600" y="213094"/>
            <a:ext cx="1394309" cy="1394309"/>
          </a:xfrm>
          <a:prstGeom prst="rect">
            <a:avLst/>
          </a:prstGeom>
        </p:spPr>
      </p:pic>
    </p:spTree>
    <p:extLst>
      <p:ext uri="{BB962C8B-B14F-4D97-AF65-F5344CB8AC3E}">
        <p14:creationId xmlns:p14="http://schemas.microsoft.com/office/powerpoint/2010/main" val="2993490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תירגול</a:t>
            </a:r>
            <a:endParaRPr lang="en-US" dirty="0"/>
          </a:p>
        </p:txBody>
      </p:sp>
      <p:sp>
        <p:nvSpPr>
          <p:cNvPr id="3" name="Text Placeholder 2"/>
          <p:cNvSpPr>
            <a:spLocks noGrp="1"/>
          </p:cNvSpPr>
          <p:nvPr>
            <p:ph type="body" idx="1"/>
          </p:nvPr>
        </p:nvSpPr>
        <p:spPr>
          <a:xfrm>
            <a:off x="269010" y="1788353"/>
            <a:ext cx="9515070" cy="1754946"/>
          </a:xfrm>
        </p:spPr>
        <p:txBody>
          <a:bodyPr/>
          <a:lstStyle/>
          <a:p>
            <a:r>
              <a:rPr lang="he-IL" dirty="0"/>
              <a:t>קרא פסוקים 16- 22.</a:t>
            </a:r>
          </a:p>
          <a:p>
            <a:r>
              <a:rPr lang="he-IL" dirty="0"/>
              <a:t>יחסו של פרעה לאחי יוסף באה ליידי ביטוי באמצעים שונים,</a:t>
            </a:r>
          </a:p>
          <a:p>
            <a:r>
              <a:rPr lang="he-IL" dirty="0"/>
              <a:t>הוכח קביעה זו ע"י האמצעים הבאים:</a:t>
            </a:r>
          </a:p>
          <a:p>
            <a:r>
              <a:rPr lang="he-IL" dirty="0"/>
              <a:t>ריבוי פעלים, ביטוי מנחה</a:t>
            </a:r>
          </a:p>
          <a:p>
            <a:r>
              <a:rPr lang="he-IL" dirty="0"/>
              <a:t>  </a:t>
            </a:r>
            <a:endParaRPr lang="en-US" dirty="0"/>
          </a:p>
        </p:txBody>
      </p:sp>
    </p:spTree>
    <p:extLst>
      <p:ext uri="{BB962C8B-B14F-4D97-AF65-F5344CB8AC3E}">
        <p14:creationId xmlns:p14="http://schemas.microsoft.com/office/powerpoint/2010/main" val="224763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פיתרון</a:t>
            </a:r>
            <a:endParaRPr lang="en-US" dirty="0"/>
          </a:p>
        </p:txBody>
      </p:sp>
      <p:sp>
        <p:nvSpPr>
          <p:cNvPr id="3" name="Text Placeholder 2"/>
          <p:cNvSpPr>
            <a:spLocks noGrp="1"/>
          </p:cNvSpPr>
          <p:nvPr>
            <p:ph type="body" idx="1"/>
          </p:nvPr>
        </p:nvSpPr>
        <p:spPr>
          <a:xfrm>
            <a:off x="598403" y="3824972"/>
            <a:ext cx="8306992" cy="540000"/>
          </a:xfrm>
        </p:spPr>
        <p:txBody>
          <a:bodyPr/>
          <a:lstStyle/>
          <a:p>
            <a:pPr marL="76200" indent="0"/>
            <a:r>
              <a:rPr lang="he-IL" sz="2400" dirty="0"/>
              <a:t>ריבוי פעלים: </a:t>
            </a:r>
          </a:p>
          <a:p>
            <a:pPr marL="76200" indent="0"/>
            <a:r>
              <a:rPr lang="he-IL" sz="2400" dirty="0"/>
              <a:t>בדברי פרעה מופיעים פעלים רבים בצורת ציווי : "עשו..טענו..לכו..בואו..קחו...בואו..אכלו..עשו.." </a:t>
            </a:r>
            <a:endParaRPr lang="en-US" sz="2400" dirty="0"/>
          </a:p>
          <a:p>
            <a:pPr marL="76200" indent="0"/>
            <a:r>
              <a:rPr lang="he-IL" sz="2400" dirty="0"/>
              <a:t>לשון צווי היא לשונו של מלך המצווה . שפע הפעלים בדברי פרעה מדגיש את הזרוז לאחים,לקבל את השפע שהוא נותן להם.</a:t>
            </a:r>
          </a:p>
          <a:p>
            <a:pPr marL="76200" indent="0"/>
            <a:endParaRPr lang="he-IL" sz="2400" dirty="0"/>
          </a:p>
          <a:p>
            <a:pPr marL="76200" indent="0"/>
            <a:r>
              <a:rPr lang="he-IL" sz="2400" dirty="0"/>
              <a:t>ביטוי מנחה: </a:t>
            </a:r>
          </a:p>
          <a:p>
            <a:pPr marL="76200" indent="0"/>
            <a:r>
              <a:rPr lang="he-IL" sz="2400" dirty="0"/>
              <a:t>פרעה  מבטיח לאחי יוסף מטוב הארץ, ביטוי זה הוא </a:t>
            </a:r>
            <a:r>
              <a:rPr lang="he-IL" sz="2400" u="sng" dirty="0"/>
              <a:t>ביטוי מנחה </a:t>
            </a:r>
            <a:r>
              <a:rPr lang="he-IL" sz="2400" dirty="0"/>
              <a:t>כיון שהוא  חוזר פעמיים בדברי פרעה, ומדגיש את השפע שפרעה יתן לאחים. </a:t>
            </a:r>
            <a:endParaRPr lang="en-US" sz="2400" dirty="0"/>
          </a:p>
          <a:p>
            <a:pPr marL="76200" indent="0"/>
            <a:r>
              <a:rPr lang="en-US" sz="2400" dirty="0"/>
              <a:t>“</a:t>
            </a:r>
            <a:r>
              <a:rPr lang="he-IL" sz="2400" dirty="0"/>
              <a:t>וְאֶתְּנָה לָכֶם, </a:t>
            </a:r>
            <a:r>
              <a:rPr lang="he-IL" sz="2400" u="sng" dirty="0"/>
              <a:t>אֶת-טוּב אֶרֶץ </a:t>
            </a:r>
            <a:r>
              <a:rPr lang="he-IL" sz="2400" dirty="0"/>
              <a:t>מִצְרַיִם, וְאִכְלוּ, אֶת-חֵלֶב הָאָרֶץ".</a:t>
            </a:r>
            <a:endParaRPr lang="en-US" sz="2400" dirty="0"/>
          </a:p>
          <a:p>
            <a:pPr marL="76200" indent="0"/>
            <a:r>
              <a:rPr lang="he-IL" sz="2400" dirty="0"/>
              <a:t>"</a:t>
            </a:r>
            <a:r>
              <a:rPr lang="he-IL" sz="2400" u="sng" dirty="0"/>
              <a:t>כִּי-טוּב כָּל-אֶרֶץ </a:t>
            </a:r>
            <a:r>
              <a:rPr lang="he-IL" sz="2400" dirty="0"/>
              <a:t>מִצְרַיִם, לָכֶם הוּא."</a:t>
            </a:r>
            <a:endParaRPr lang="en-US" sz="2400" dirty="0"/>
          </a:p>
          <a:p>
            <a:pPr marL="76200" indent="0"/>
            <a:endParaRPr lang="en-US" sz="2400" dirty="0"/>
          </a:p>
          <a:p>
            <a:r>
              <a:rPr lang="he-IL" sz="2400" dirty="0"/>
              <a:t> </a:t>
            </a:r>
            <a:endParaRPr lang="en-US" sz="2400" dirty="0"/>
          </a:p>
        </p:txBody>
      </p:sp>
    </p:spTree>
    <p:extLst>
      <p:ext uri="{BB962C8B-B14F-4D97-AF65-F5344CB8AC3E}">
        <p14:creationId xmlns:p14="http://schemas.microsoft.com/office/powerpoint/2010/main" val="1559089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פס' 21-24: מתנות יוסף לאחיו</a:t>
            </a:r>
            <a:endParaRPr lang="en-US" dirty="0"/>
          </a:p>
        </p:txBody>
      </p:sp>
      <p:sp>
        <p:nvSpPr>
          <p:cNvPr id="4" name="Text Placeholder 3"/>
          <p:cNvSpPr>
            <a:spLocks noGrp="1"/>
          </p:cNvSpPr>
          <p:nvPr>
            <p:ph type="body" idx="2"/>
          </p:nvPr>
        </p:nvSpPr>
        <p:spPr>
          <a:xfrm>
            <a:off x="515273" y="1725682"/>
            <a:ext cx="11270327" cy="4152517"/>
          </a:xfrm>
        </p:spPr>
        <p:txBody>
          <a:bodyPr/>
          <a:lstStyle/>
          <a:p>
            <a:r>
              <a:rPr lang="he-IL" dirty="0"/>
              <a:t> </a:t>
            </a:r>
            <a:r>
              <a:rPr lang="he-IL" b="1" dirty="0"/>
              <a:t>כא</a:t>
            </a:r>
            <a:r>
              <a:rPr lang="he-IL" dirty="0"/>
              <a:t> וַיַּעֲשׂוּ-כֵן בְּנֵי יִשְׂרָאֵל, וַיִּתֵּן לָהֶם יוֹסֵף עֲגָלוֹת עַל-פִּי פַרְעֹה; וַיִּתֵּן לָהֶם צֵדָה, לַדָּרֶךְ.  </a:t>
            </a:r>
            <a:r>
              <a:rPr lang="he-IL" b="1" dirty="0"/>
              <a:t>כב</a:t>
            </a:r>
            <a:r>
              <a:rPr lang="he-IL" dirty="0"/>
              <a:t> לְכֻלָּם נָתַן לָאִישׁ, חֲלִפוֹת שְׂמָלֹת; וּלְבִנְיָמִן נָתַן שְׁלֹשׁ מֵאוֹת כֶּסֶף, וְחָמֵשׁ חֲלִפֹת שְׂמָלֹת.  </a:t>
            </a:r>
            <a:r>
              <a:rPr lang="he-IL" b="1" dirty="0"/>
              <a:t>כג</a:t>
            </a:r>
            <a:r>
              <a:rPr lang="he-IL" dirty="0"/>
              <a:t> וּלְאָבִיו שָׁלַח כְּזֹאת, עֲשָׂרָה חֲמֹרִים, נֹשְׂאִים, מִטּוּב מִצְרָיִם; וְעֶשֶׂר אֲתֹנֹת נֹשְׂאֹת בָּר וָלֶחֶם וּמָזוֹן, לְאָבִיו--לַדָּרֶךְ.  </a:t>
            </a:r>
            <a:r>
              <a:rPr lang="he-IL" b="1" dirty="0"/>
              <a:t>כד</a:t>
            </a:r>
            <a:r>
              <a:rPr lang="he-IL" dirty="0"/>
              <a:t> וַיְשַׁלַּח אֶת-אֶחָיו, וַיֵּלֵכוּ; וַיֹּאמֶר אֲלֵהֶם, אַל-תִּרְגְּזוּ בַּדָּרֶךְ.</a:t>
            </a:r>
            <a:endParaRPr lang="en-US" dirty="0"/>
          </a:p>
        </p:txBody>
      </p:sp>
      <p:pic>
        <p:nvPicPr>
          <p:cNvPr id="5" name="Picture 4"/>
          <p:cNvPicPr>
            <a:picLocks noChangeAspect="1"/>
          </p:cNvPicPr>
          <p:nvPr/>
        </p:nvPicPr>
        <p:blipFill>
          <a:blip r:embed="rId2"/>
          <a:stretch>
            <a:fillRect/>
          </a:stretch>
        </p:blipFill>
        <p:spPr>
          <a:xfrm>
            <a:off x="612102" y="3584864"/>
            <a:ext cx="3875334" cy="2982191"/>
          </a:xfrm>
          <a:prstGeom prst="rect">
            <a:avLst/>
          </a:prstGeom>
        </p:spPr>
      </p:pic>
    </p:spTree>
    <p:extLst>
      <p:ext uri="{BB962C8B-B14F-4D97-AF65-F5344CB8AC3E}">
        <p14:creationId xmlns:p14="http://schemas.microsoft.com/office/powerpoint/2010/main" val="1389242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מתנות יוסף לאחיו</a:t>
            </a:r>
            <a:endParaRPr lang="en-US" dirty="0"/>
          </a:p>
        </p:txBody>
      </p:sp>
      <p:sp>
        <p:nvSpPr>
          <p:cNvPr id="4" name="Text Placeholder 3"/>
          <p:cNvSpPr>
            <a:spLocks noGrp="1"/>
          </p:cNvSpPr>
          <p:nvPr>
            <p:ph type="body" idx="2"/>
          </p:nvPr>
        </p:nvSpPr>
        <p:spPr>
          <a:xfrm>
            <a:off x="503843" y="1352741"/>
            <a:ext cx="8031963" cy="4152517"/>
          </a:xfrm>
        </p:spPr>
        <p:txBody>
          <a:bodyPr/>
          <a:lstStyle/>
          <a:p>
            <a:pPr marL="76200" indent="0">
              <a:lnSpc>
                <a:spcPct val="150000"/>
              </a:lnSpc>
              <a:buNone/>
            </a:pPr>
            <a:r>
              <a:rPr lang="he-IL" b="1" dirty="0"/>
              <a:t>1.  </a:t>
            </a:r>
            <a:r>
              <a:rPr lang="he-IL" dirty="0"/>
              <a:t>וַיִּתֵּן לָהֶם יוֹסֵף עֲגָלוֹת עַל-פִּי פַרְעֹה.</a:t>
            </a:r>
          </a:p>
          <a:p>
            <a:pPr marL="76200" indent="0">
              <a:lnSpc>
                <a:spcPct val="150000"/>
              </a:lnSpc>
              <a:buNone/>
            </a:pPr>
            <a:r>
              <a:rPr lang="he-IL" b="1" dirty="0"/>
              <a:t>2.</a:t>
            </a:r>
            <a:r>
              <a:rPr lang="he-IL" dirty="0"/>
              <a:t> וַיִּתֵּן לָהֶם צֵדָה, לַדָּרֶךְ. </a:t>
            </a:r>
          </a:p>
          <a:p>
            <a:pPr marL="76200" indent="0">
              <a:lnSpc>
                <a:spcPct val="150000"/>
              </a:lnSpc>
              <a:buNone/>
            </a:pPr>
            <a:r>
              <a:rPr lang="he-IL" b="1" dirty="0"/>
              <a:t>3</a:t>
            </a:r>
            <a:r>
              <a:rPr lang="he-IL" dirty="0"/>
              <a:t>. לְכֻלָּם נָתַן לָאִישׁ, חֲלִפוֹת שְׂמָלֹת</a:t>
            </a:r>
          </a:p>
          <a:p>
            <a:pPr marL="76200" indent="0">
              <a:lnSpc>
                <a:spcPct val="150000"/>
              </a:lnSpc>
              <a:buNone/>
            </a:pPr>
            <a:r>
              <a:rPr lang="he-IL" b="1" dirty="0"/>
              <a:t>4. </a:t>
            </a:r>
            <a:r>
              <a:rPr lang="he-IL" dirty="0"/>
              <a:t>וּלְבִנְיָמִן נָתַן שְׁלֹשׁ מֵאוֹת כֶּסֶף, וְחָמֵשׁ חֲלִפֹת שְׂמָלֹת. </a:t>
            </a:r>
          </a:p>
          <a:p>
            <a:pPr marL="76200" indent="0">
              <a:lnSpc>
                <a:spcPct val="150000"/>
              </a:lnSpc>
              <a:buNone/>
            </a:pPr>
            <a:r>
              <a:rPr lang="he-IL" b="1" dirty="0"/>
              <a:t>5</a:t>
            </a:r>
            <a:r>
              <a:rPr lang="he-IL" dirty="0"/>
              <a:t>. וּלְאָבִיו שָׁלַח עֲשָׂרָה חֲמֹרִים, נֹשְׂאִים, מִטּוּב מִצְרָיִם; וְעֶשֶׂר אֲתֹנֹת נֹשְׂאֹת בָּר וָלֶחֶם וּמָזוֹן.</a:t>
            </a:r>
            <a:endParaRPr lang="en-US" dirty="0"/>
          </a:p>
          <a:p>
            <a:pPr marL="76200" indent="0">
              <a:lnSpc>
                <a:spcPct val="150000"/>
              </a:lnSpc>
              <a:buNone/>
            </a:pPr>
            <a:endParaRPr lang="en-US" dirty="0"/>
          </a:p>
        </p:txBody>
      </p:sp>
    </p:spTree>
    <p:extLst>
      <p:ext uri="{BB962C8B-B14F-4D97-AF65-F5344CB8AC3E}">
        <p14:creationId xmlns:p14="http://schemas.microsoft.com/office/powerpoint/2010/main" val="2198259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המשמעות הסימלית של הבגד</a:t>
            </a:r>
            <a:endParaRPr lang="en-US" dirty="0"/>
          </a:p>
        </p:txBody>
      </p:sp>
      <p:sp>
        <p:nvSpPr>
          <p:cNvPr id="3" name="Text Placeholder 2"/>
          <p:cNvSpPr>
            <a:spLocks noGrp="1"/>
          </p:cNvSpPr>
          <p:nvPr>
            <p:ph type="body" idx="1"/>
          </p:nvPr>
        </p:nvSpPr>
        <p:spPr>
          <a:xfrm>
            <a:off x="789708" y="1977478"/>
            <a:ext cx="7835131" cy="2129019"/>
          </a:xfrm>
        </p:spPr>
        <p:txBody>
          <a:bodyPr/>
          <a:lstStyle/>
          <a:p>
            <a:r>
              <a:rPr lang="he-IL" dirty="0"/>
              <a:t>תיזכורת-בפרק ל"ז 3 האחים מפשיטים את יוסף ולוקחים ממנו את הבגד שלו- כתנת הפסים.</a:t>
            </a:r>
          </a:p>
          <a:p>
            <a:endParaRPr lang="he-IL" dirty="0"/>
          </a:p>
          <a:p>
            <a:endParaRPr lang="he-IL" dirty="0"/>
          </a:p>
          <a:p>
            <a:endParaRPr lang="he-IL" dirty="0"/>
          </a:p>
          <a:p>
            <a:r>
              <a:rPr lang="he-IL" dirty="0"/>
              <a:t>בפרק זה יוסף מלביש את אחיו בשמלות...</a:t>
            </a:r>
            <a:endParaRPr lang="en-US" dirty="0"/>
          </a:p>
        </p:txBody>
      </p:sp>
      <p:sp>
        <p:nvSpPr>
          <p:cNvPr id="5" name="Down Arrow 4"/>
          <p:cNvSpPr/>
          <p:nvPr/>
        </p:nvSpPr>
        <p:spPr>
          <a:xfrm>
            <a:off x="4494259" y="2493818"/>
            <a:ext cx="426028" cy="140277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249519" y="3872799"/>
            <a:ext cx="1826236" cy="2556163"/>
          </a:xfrm>
          <a:prstGeom prst="rect">
            <a:avLst/>
          </a:prstGeom>
        </p:spPr>
      </p:pic>
    </p:spTree>
    <p:extLst>
      <p:ext uri="{BB962C8B-B14F-4D97-AF65-F5344CB8AC3E}">
        <p14:creationId xmlns:p14="http://schemas.microsoft.com/office/powerpoint/2010/main" val="1383716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723b253401_0_8"/>
          <p:cNvSpPr txBox="1">
            <a:spLocks noGrp="1"/>
          </p:cNvSpPr>
          <p:nvPr>
            <p:ph type="title"/>
          </p:nvPr>
        </p:nvSpPr>
        <p:spPr>
          <a:xfrm>
            <a:off x="2767425" y="486900"/>
            <a:ext cx="7702800" cy="72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he-IL" dirty="0"/>
              <a:t>שאלה </a:t>
            </a:r>
            <a:endParaRPr dirty="0"/>
          </a:p>
        </p:txBody>
      </p:sp>
      <p:sp>
        <p:nvSpPr>
          <p:cNvPr id="2" name="מציין מיקום טקסט 1"/>
          <p:cNvSpPr>
            <a:spLocks noGrp="1"/>
          </p:cNvSpPr>
          <p:nvPr>
            <p:ph type="body" idx="1"/>
          </p:nvPr>
        </p:nvSpPr>
        <p:spPr>
          <a:xfrm>
            <a:off x="807634" y="1392175"/>
            <a:ext cx="7150763" cy="4543795"/>
          </a:xfrm>
        </p:spPr>
        <p:txBody>
          <a:bodyPr/>
          <a:lstStyle/>
          <a:p>
            <a:r>
              <a:rPr lang="he-IL" sz="3200" b="0" dirty="0"/>
              <a:t>פסוקים 21-22- יוסף שולח את אחיו עם עגלות וצידה לדרך. מדוע האחים מכונים כאן </a:t>
            </a:r>
            <a:r>
              <a:rPr lang="he-IL" sz="3200" dirty="0"/>
              <a:t>"בני ישראל" </a:t>
            </a:r>
            <a:r>
              <a:rPr lang="he-IL" sz="3200" b="0" dirty="0"/>
              <a:t>ולא בני יעקב?</a:t>
            </a:r>
          </a:p>
        </p:txBody>
      </p:sp>
      <p:pic>
        <p:nvPicPr>
          <p:cNvPr id="3" name="Picture 2"/>
          <p:cNvPicPr>
            <a:picLocks noChangeAspect="1"/>
          </p:cNvPicPr>
          <p:nvPr/>
        </p:nvPicPr>
        <p:blipFill>
          <a:blip r:embed="rId3"/>
          <a:stretch>
            <a:fillRect/>
          </a:stretch>
        </p:blipFill>
        <p:spPr>
          <a:xfrm>
            <a:off x="3496525" y="387680"/>
            <a:ext cx="1538495" cy="19554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תשובה </a:t>
            </a:r>
            <a:endParaRPr lang="en-US" dirty="0"/>
          </a:p>
        </p:txBody>
      </p:sp>
      <p:sp>
        <p:nvSpPr>
          <p:cNvPr id="4" name="Text Placeholder 3"/>
          <p:cNvSpPr>
            <a:spLocks noGrp="1"/>
          </p:cNvSpPr>
          <p:nvPr>
            <p:ph type="body" idx="2"/>
          </p:nvPr>
        </p:nvSpPr>
        <p:spPr>
          <a:xfrm>
            <a:off x="255501" y="2245227"/>
            <a:ext cx="8472864" cy="4152517"/>
          </a:xfrm>
        </p:spPr>
        <p:txBody>
          <a:bodyPr/>
          <a:lstStyle/>
          <a:p>
            <a:pPr>
              <a:lnSpc>
                <a:spcPct val="150000"/>
              </a:lnSpc>
            </a:pPr>
            <a:r>
              <a:rPr lang="he-IL" dirty="0"/>
              <a:t>בני ישראל הוא כינוי לבני יעקב וצאצאיהם כאומה. רצה המחבר לרמוז באמצעות השם: "בני ישראל" שהסכמתם זו של בני יעקב להגר למצרים היא הגורם להפיכתם בעתיד לאומה במצרים. ועל כן בחר המחבר דווקא בפסוק זה בשם "בני ישראל".</a:t>
            </a:r>
          </a:p>
          <a:p>
            <a:pPr>
              <a:lnSpc>
                <a:spcPct val="150000"/>
              </a:lnSpc>
            </a:pPr>
            <a:endParaRPr lang="en-US" dirty="0"/>
          </a:p>
        </p:txBody>
      </p:sp>
      <p:pic>
        <p:nvPicPr>
          <p:cNvPr id="3" name="Picture 2"/>
          <p:cNvPicPr>
            <a:picLocks noChangeAspect="1"/>
          </p:cNvPicPr>
          <p:nvPr/>
        </p:nvPicPr>
        <p:blipFill>
          <a:blip r:embed="rId2"/>
          <a:stretch>
            <a:fillRect/>
          </a:stretch>
        </p:blipFill>
        <p:spPr>
          <a:xfrm>
            <a:off x="4732929" y="235041"/>
            <a:ext cx="1396105" cy="1396105"/>
          </a:xfrm>
          <a:prstGeom prst="rect">
            <a:avLst/>
          </a:prstGeom>
        </p:spPr>
      </p:pic>
    </p:spTree>
    <p:extLst>
      <p:ext uri="{BB962C8B-B14F-4D97-AF65-F5344CB8AC3E}">
        <p14:creationId xmlns:p14="http://schemas.microsoft.com/office/powerpoint/2010/main" val="2623804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מתנות יוסף</a:t>
            </a:r>
            <a:endParaRPr lang="en-US" dirty="0"/>
          </a:p>
        </p:txBody>
      </p:sp>
      <p:sp>
        <p:nvSpPr>
          <p:cNvPr id="4" name="Text Placeholder 3"/>
          <p:cNvSpPr>
            <a:spLocks noGrp="1"/>
          </p:cNvSpPr>
          <p:nvPr>
            <p:ph type="body" idx="2"/>
          </p:nvPr>
        </p:nvSpPr>
        <p:spPr>
          <a:xfrm>
            <a:off x="515274" y="2183482"/>
            <a:ext cx="8317000" cy="3694717"/>
          </a:xfrm>
        </p:spPr>
        <p:txBody>
          <a:bodyPr/>
          <a:lstStyle/>
          <a:p>
            <a:r>
              <a:rPr lang="he-IL" dirty="0"/>
              <a:t>פסוק 23 - יוסף בוחר לתת דווקא ליעקב מתנות מזון כדי לרכז בידי אביו הזקן את השליטה על חלוקת המזון לכל המשפחה הענפה בירידתה למצרים.</a:t>
            </a:r>
          </a:p>
          <a:p>
            <a:endParaRPr lang="he-IL" dirty="0"/>
          </a:p>
          <a:p>
            <a:r>
              <a:rPr lang="he-IL" dirty="0"/>
              <a:t>פסוק 24- יוסף אומר לאחיו "אל תרגזו בדרך", שלא יאשימו זה את זה ברעה שגרמו ליוסף במכירתו (רש"י).</a:t>
            </a:r>
          </a:p>
          <a:p>
            <a:endParaRPr lang="en-US" dirty="0"/>
          </a:p>
        </p:txBody>
      </p:sp>
      <p:pic>
        <p:nvPicPr>
          <p:cNvPr id="3" name="Picture 2"/>
          <p:cNvPicPr>
            <a:picLocks noChangeAspect="1"/>
          </p:cNvPicPr>
          <p:nvPr/>
        </p:nvPicPr>
        <p:blipFill>
          <a:blip r:embed="rId2"/>
          <a:stretch>
            <a:fillRect/>
          </a:stretch>
        </p:blipFill>
        <p:spPr>
          <a:xfrm rot="20694822">
            <a:off x="2708771" y="238991"/>
            <a:ext cx="2857500" cy="1600200"/>
          </a:xfrm>
          <a:prstGeom prst="rect">
            <a:avLst/>
          </a:prstGeom>
        </p:spPr>
      </p:pic>
    </p:spTree>
    <p:extLst>
      <p:ext uri="{BB962C8B-B14F-4D97-AF65-F5344CB8AC3E}">
        <p14:creationId xmlns:p14="http://schemas.microsoft.com/office/powerpoint/2010/main" val="1325413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p:nvPr/>
        </p:nvSpPr>
        <p:spPr>
          <a:xfrm>
            <a:off x="1629534" y="2695671"/>
            <a:ext cx="9208400" cy="1924651"/>
          </a:xfrm>
          <a:prstGeom prst="rect">
            <a:avLst/>
          </a:prstGeom>
          <a:noFill/>
          <a:ln>
            <a:noFill/>
          </a:ln>
        </p:spPr>
        <p:txBody>
          <a:bodyPr spcFirstLastPara="1" wrap="square" lIns="121900" tIns="121900" rIns="121900" bIns="121900" anchor="t" anchorCtr="0">
            <a:noAutofit/>
          </a:bodyPr>
          <a:lstStyle/>
          <a:p>
            <a:pPr marL="609600" marR="0" lvl="0" indent="0" algn="r" rtl="1">
              <a:lnSpc>
                <a:spcPct val="150000"/>
              </a:lnSpc>
              <a:spcBef>
                <a:spcPts val="0"/>
              </a:spcBef>
              <a:spcAft>
                <a:spcPts val="0"/>
              </a:spcAft>
              <a:buNone/>
            </a:pPr>
            <a:endParaRPr sz="1800" b="0" i="0" u="none" strike="noStrike" cap="none">
              <a:solidFill>
                <a:schemeClr val="dk1"/>
              </a:solidFill>
              <a:latin typeface="Varela Round"/>
              <a:ea typeface="Varela Round"/>
              <a:cs typeface="Varela Round"/>
              <a:sym typeface="Varela Round"/>
            </a:endParaRPr>
          </a:p>
        </p:txBody>
      </p:sp>
      <p:sp>
        <p:nvSpPr>
          <p:cNvPr id="114" name="Google Shape;114;p2"/>
          <p:cNvSpPr txBox="1">
            <a:spLocks noGrp="1"/>
          </p:cNvSpPr>
          <p:nvPr>
            <p:ph type="ctrTitle"/>
          </p:nvPr>
        </p:nvSpPr>
        <p:spPr>
          <a:xfrm>
            <a:off x="1" y="1640677"/>
            <a:ext cx="12192000" cy="1260164"/>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6600"/>
              <a:buFont typeface="Varela Round"/>
              <a:buNone/>
            </a:pPr>
            <a:r>
              <a:rPr lang="he-IL" sz="6000" b="0" dirty="0">
                <a:solidFill>
                  <a:schemeClr val="dk1"/>
                </a:solidFill>
                <a:latin typeface="Varela Round" panose="00000500000000000000" pitchFamily="2" charset="-79"/>
                <a:ea typeface="Arial"/>
                <a:cs typeface="Varela Round" panose="00000500000000000000" pitchFamily="2" charset="-79"/>
                <a:sym typeface="Arial"/>
              </a:rPr>
              <a:t>יוסף מתוודע אל אחיו</a:t>
            </a:r>
            <a:endParaRPr sz="8800" dirty="0">
              <a:solidFill>
                <a:schemeClr val="dk1"/>
              </a:solidFill>
              <a:latin typeface="Varela Round" panose="00000500000000000000" pitchFamily="2" charset="-79"/>
              <a:cs typeface="Varela Round" panose="00000500000000000000" pitchFamily="2" charset="-79"/>
            </a:endParaRPr>
          </a:p>
        </p:txBody>
      </p:sp>
      <p:sp>
        <p:nvSpPr>
          <p:cNvPr id="115" name="Google Shape;115;p2"/>
          <p:cNvSpPr txBox="1">
            <a:spLocks noGrp="1"/>
          </p:cNvSpPr>
          <p:nvPr>
            <p:ph type="subTitle" idx="1"/>
          </p:nvPr>
        </p:nvSpPr>
        <p:spPr>
          <a:xfrm>
            <a:off x="1" y="2803497"/>
            <a:ext cx="12192000" cy="1457698"/>
          </a:xfrm>
          <a:prstGeom prst="rect">
            <a:avLst/>
          </a:prstGeom>
          <a:noFill/>
          <a:ln>
            <a:noFill/>
          </a:ln>
        </p:spPr>
        <p:txBody>
          <a:bodyPr spcFirstLastPara="1" wrap="square" lIns="36000" tIns="36000" rIns="36000" bIns="36000" anchor="ctr" anchorCtr="0">
            <a:spAutoFit/>
          </a:bodyPr>
          <a:lstStyle/>
          <a:p>
            <a:pPr marL="0" lvl="0" indent="0" algn="ctr" rtl="1">
              <a:lnSpc>
                <a:spcPct val="100000"/>
              </a:lnSpc>
              <a:spcBef>
                <a:spcPts val="0"/>
              </a:spcBef>
              <a:spcAft>
                <a:spcPts val="600"/>
              </a:spcAft>
              <a:buClr>
                <a:srgbClr val="002060"/>
              </a:buClr>
              <a:buSzPts val="2800"/>
              <a:buNone/>
            </a:pPr>
            <a:r>
              <a:rPr lang="he-IL" dirty="0"/>
              <a:t>בראשית מ"ה</a:t>
            </a:r>
          </a:p>
          <a:p>
            <a:pPr marL="0" lvl="0" indent="0" algn="ctr" rtl="1">
              <a:lnSpc>
                <a:spcPct val="100000"/>
              </a:lnSpc>
              <a:spcBef>
                <a:spcPts val="0"/>
              </a:spcBef>
              <a:spcAft>
                <a:spcPts val="600"/>
              </a:spcAft>
              <a:buClr>
                <a:srgbClr val="002060"/>
              </a:buClr>
              <a:buSzPts val="2800"/>
              <a:buNone/>
            </a:pPr>
            <a:r>
              <a:rPr lang="he-IL" dirty="0"/>
              <a:t>חלק ב'</a:t>
            </a:r>
            <a:endParaRPr dirty="0"/>
          </a:p>
        </p:txBody>
      </p:sp>
      <p:sp>
        <p:nvSpPr>
          <p:cNvPr id="116" name="Google Shape;116;p2"/>
          <p:cNvSpPr txBox="1">
            <a:spLocks noGrp="1"/>
          </p:cNvSpPr>
          <p:nvPr>
            <p:ph type="body" idx="2"/>
          </p:nvPr>
        </p:nvSpPr>
        <p:spPr>
          <a:xfrm>
            <a:off x="0" y="4475008"/>
            <a:ext cx="12192000" cy="720094"/>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002060"/>
              </a:buClr>
              <a:buSzPts val="2800"/>
              <a:buFont typeface="Arial"/>
              <a:buNone/>
            </a:pPr>
            <a:r>
              <a:rPr lang="he-IL" dirty="0"/>
              <a:t>אלעד </a:t>
            </a:r>
            <a:r>
              <a:rPr lang="he-IL" dirty="0" err="1"/>
              <a:t>סויסה</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פס' 25-28: הבשורה ליעקב כי יוסף חי</a:t>
            </a:r>
            <a:endParaRPr lang="en-US" dirty="0"/>
          </a:p>
        </p:txBody>
      </p:sp>
      <p:sp>
        <p:nvSpPr>
          <p:cNvPr id="4" name="Text Placeholder 3"/>
          <p:cNvSpPr>
            <a:spLocks noGrp="1"/>
          </p:cNvSpPr>
          <p:nvPr>
            <p:ph type="body" idx="2"/>
          </p:nvPr>
        </p:nvSpPr>
        <p:spPr>
          <a:xfrm>
            <a:off x="515273" y="1725682"/>
            <a:ext cx="11117927" cy="4152517"/>
          </a:xfrm>
        </p:spPr>
        <p:txBody>
          <a:bodyPr/>
          <a:lstStyle/>
          <a:p>
            <a:r>
              <a:rPr lang="he-IL" b="1" dirty="0"/>
              <a:t>כה</a:t>
            </a:r>
            <a:r>
              <a:rPr lang="he-IL" dirty="0"/>
              <a:t> וַיַּעֲלוּ, מִמִּצְרָיִם; וַיָּבֹאוּ אֶרֶץ כְּנַעַן, אֶל-יַעֲקֹב אֲבִיהֶם.  </a:t>
            </a:r>
            <a:r>
              <a:rPr lang="he-IL" b="1" dirty="0"/>
              <a:t>כו</a:t>
            </a:r>
            <a:r>
              <a:rPr lang="he-IL" dirty="0"/>
              <a:t> וַיַּגִּדוּ לוֹ לֵאמֹר, עוֹד יוֹסֵף חַי, וְכִי-הוּא מֹשֵׁל, בְּכָל-אֶרֶץ מִצְרָיִם; וַיָּפָג לִבּוֹ, כִּי לֹא-הֶאֱמִין לָהֶם.  </a:t>
            </a:r>
            <a:r>
              <a:rPr lang="he-IL" b="1" dirty="0"/>
              <a:t>כז</a:t>
            </a:r>
            <a:r>
              <a:rPr lang="he-IL" dirty="0"/>
              <a:t> וַיְדַבְּרוּ אֵלָיו, אֵת כָּל-דִּבְרֵי יוֹסֵף אֲשֶׁר דִּבֶּר אֲלֵהֶם, וַיַּרְא אֶת-הָעֲגָלוֹת, אֲשֶׁר-שָׁלַח יוֹסֵף לָשֵׂאת אֹתוֹ; וַתְּחִי, רוּחַ יַעֲקֹב אֲבִיהֶם.  </a:t>
            </a:r>
            <a:r>
              <a:rPr lang="he-IL" b="1" dirty="0"/>
              <a:t>כח</a:t>
            </a:r>
            <a:r>
              <a:rPr lang="he-IL" dirty="0"/>
              <a:t> וַיֹּאמֶר, יִשְׂרָאֵל, רַב עוֹד-יוֹסֵף בְּנִי, חָי; אֵלְכָה וְאֶרְאֶנּוּ, בְּטֶרֶם אָמוּת.</a:t>
            </a:r>
            <a:endParaRPr lang="en-US" dirty="0"/>
          </a:p>
        </p:txBody>
      </p:sp>
    </p:spTree>
    <p:extLst>
      <p:ext uri="{BB962C8B-B14F-4D97-AF65-F5344CB8AC3E}">
        <p14:creationId xmlns:p14="http://schemas.microsoft.com/office/powerpoint/2010/main" val="1401191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הבשורה ליעקב</a:t>
            </a:r>
            <a:endParaRPr lang="en-US" dirty="0"/>
          </a:p>
        </p:txBody>
      </p:sp>
      <p:sp>
        <p:nvSpPr>
          <p:cNvPr id="4" name="Text Placeholder 3"/>
          <p:cNvSpPr>
            <a:spLocks noGrp="1"/>
          </p:cNvSpPr>
          <p:nvPr>
            <p:ph type="body" idx="2"/>
          </p:nvPr>
        </p:nvSpPr>
        <p:spPr>
          <a:xfrm>
            <a:off x="680373" y="1077982"/>
            <a:ext cx="9149427" cy="4152517"/>
          </a:xfrm>
        </p:spPr>
        <p:txBody>
          <a:bodyPr>
            <a:normAutofit/>
          </a:bodyPr>
          <a:lstStyle/>
          <a:p>
            <a:pPr marL="76200" indent="0">
              <a:buNone/>
            </a:pPr>
            <a:r>
              <a:rPr lang="he-IL" dirty="0"/>
              <a:t>האחים מגיעים ליעקב ומספרים לו כי יוסף חי ועל גדולתו במצרים .</a:t>
            </a:r>
          </a:p>
          <a:p>
            <a:pPr marL="76200" indent="0">
              <a:buNone/>
            </a:pPr>
            <a:r>
              <a:rPr lang="he-IL" dirty="0"/>
              <a:t> מהבשורה התרגש יעקב "ויפג ליבו", נחלש ליבו כי לא האמין להם. </a:t>
            </a:r>
          </a:p>
          <a:p>
            <a:pPr marL="76200" indent="0">
              <a:buNone/>
            </a:pPr>
            <a:r>
              <a:rPr lang="he-IL" dirty="0"/>
              <a:t>היה קשה לו להאמין שיוסף שאחיו התייחסו אליו כאילו שהוא מת, הוא עכשיו חי ומשמש בדרגה גבוהה במצרים. </a:t>
            </a:r>
          </a:p>
          <a:p>
            <a:pPr marL="76200" indent="0">
              <a:buNone/>
            </a:pPr>
            <a:r>
              <a:rPr lang="he-IL" dirty="0"/>
              <a:t>למראה העגלות והמתנות "ותחי רוח יעקב" שבה אליו רוחו, התאושש.</a:t>
            </a:r>
          </a:p>
          <a:p>
            <a:pPr marL="76200" indent="0">
              <a:buNone/>
            </a:pPr>
            <a:r>
              <a:rPr lang="he-IL" dirty="0"/>
              <a:t>פסוק 28 – יעקב מתרגש שיוסף חי ורוצה לראותו בטרם יעקב ימות.</a:t>
            </a:r>
          </a:p>
          <a:p>
            <a:pPr marL="76200" indent="0">
              <a:buNone/>
            </a:pPr>
            <a:endParaRPr lang="he-IL" dirty="0"/>
          </a:p>
          <a:p>
            <a:r>
              <a:rPr lang="he-IL" dirty="0"/>
              <a:t>יעקב מכונה כאן ישראל . שם שמתקשר עם שמם של בניו "בני ישראל"</a:t>
            </a:r>
            <a:endParaRPr lang="en-US" dirty="0"/>
          </a:p>
        </p:txBody>
      </p:sp>
      <p:sp>
        <p:nvSpPr>
          <p:cNvPr id="3" name="Oval 2"/>
          <p:cNvSpPr/>
          <p:nvPr/>
        </p:nvSpPr>
        <p:spPr>
          <a:xfrm>
            <a:off x="4987637" y="4571998"/>
            <a:ext cx="2587336" cy="19119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3200" dirty="0"/>
              <a:t>וַיָּפָג לִבּוֹ</a:t>
            </a:r>
            <a:endParaRPr lang="en-US" sz="3200" dirty="0"/>
          </a:p>
        </p:txBody>
      </p:sp>
      <p:sp>
        <p:nvSpPr>
          <p:cNvPr id="5" name="Oval 4"/>
          <p:cNvSpPr/>
          <p:nvPr/>
        </p:nvSpPr>
        <p:spPr>
          <a:xfrm>
            <a:off x="1166379" y="4571997"/>
            <a:ext cx="2587336" cy="19119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3200" dirty="0"/>
              <a:t>וַתְּחִי, רוּחַ יַעֲקֹב </a:t>
            </a:r>
            <a:endParaRPr lang="en-US" sz="3200" dirty="0"/>
          </a:p>
        </p:txBody>
      </p:sp>
      <p:sp>
        <p:nvSpPr>
          <p:cNvPr id="6" name="Right Arrow 5"/>
          <p:cNvSpPr/>
          <p:nvPr/>
        </p:nvSpPr>
        <p:spPr>
          <a:xfrm rot="10800000">
            <a:off x="3780559" y="5037528"/>
            <a:ext cx="1153392" cy="144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312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p:cNvSpPr>
            <a:spLocks noGrp="1"/>
          </p:cNvSpPr>
          <p:nvPr>
            <p:ph type="body" idx="2"/>
          </p:nvPr>
        </p:nvSpPr>
        <p:spPr>
          <a:xfrm>
            <a:off x="388620" y="48681"/>
            <a:ext cx="11425500" cy="5231979"/>
          </a:xfrm>
        </p:spPr>
        <p:txBody>
          <a:bodyPr>
            <a:normAutofit/>
          </a:bodyPr>
          <a:lstStyle/>
          <a:p>
            <a:pPr marL="76200" lvl="0" indent="0" algn="ctr">
              <a:lnSpc>
                <a:spcPct val="150000"/>
              </a:lnSpc>
              <a:buNone/>
            </a:pPr>
            <a:r>
              <a:rPr lang="he-IL" sz="4000" b="1" u="sng" dirty="0"/>
              <a:t>בוחן הצלחה</a:t>
            </a:r>
          </a:p>
          <a:p>
            <a:pPr marL="76200" lvl="0" indent="0">
              <a:lnSpc>
                <a:spcPct val="150000"/>
              </a:lnSpc>
              <a:buNone/>
            </a:pPr>
            <a:endParaRPr lang="he-IL" dirty="0"/>
          </a:p>
          <a:p>
            <a:pPr marL="533400" lvl="0" indent="-457200">
              <a:lnSpc>
                <a:spcPct val="150000"/>
              </a:lnSpc>
              <a:buAutoNum type="arabicPeriod"/>
            </a:pPr>
            <a:r>
              <a:rPr lang="he-IL" dirty="0"/>
              <a:t>אילו ביטוי חוזר פעמיים בדברי </a:t>
            </a:r>
            <a:r>
              <a:rPr lang="he-IL" dirty="0">
                <a:solidFill>
                  <a:srgbClr val="FF0000"/>
                </a:solidFill>
              </a:rPr>
              <a:t>פרעה </a:t>
            </a:r>
            <a:r>
              <a:rPr lang="he-IL" dirty="0"/>
              <a:t>(פסוקים 17-20)? מה משמעות החזרה?</a:t>
            </a:r>
          </a:p>
          <a:p>
            <a:pPr marL="76200" lvl="0" indent="0">
              <a:lnSpc>
                <a:spcPct val="150000"/>
              </a:lnSpc>
              <a:buNone/>
            </a:pPr>
            <a:endParaRPr lang="en-US" dirty="0"/>
          </a:p>
          <a:p>
            <a:pPr marL="76200" lvl="0" indent="0">
              <a:lnSpc>
                <a:spcPct val="150000"/>
              </a:lnSpc>
              <a:buNone/>
            </a:pPr>
            <a:r>
              <a:rPr lang="he-IL" dirty="0"/>
              <a:t>2. מדוע ציווה פרעה על יוסף לתת עגלות לאחיו?</a:t>
            </a:r>
          </a:p>
          <a:p>
            <a:pPr marL="76200" lvl="0" indent="0">
              <a:lnSpc>
                <a:spcPct val="150000"/>
              </a:lnSpc>
              <a:buNone/>
            </a:pPr>
            <a:endParaRPr lang="en-US" dirty="0"/>
          </a:p>
          <a:p>
            <a:pPr marL="76200" lvl="0" indent="0">
              <a:lnSpc>
                <a:spcPct val="150000"/>
              </a:lnSpc>
              <a:buNone/>
            </a:pPr>
            <a:r>
              <a:rPr lang="he-IL" dirty="0"/>
              <a:t>3. הסבר את הניגוד במשמעות הסמלית של הבגד בבראשית ל"ז 3 </a:t>
            </a:r>
            <a:br>
              <a:rPr lang="en-US" dirty="0"/>
            </a:br>
            <a:r>
              <a:rPr lang="he-IL" dirty="0"/>
              <a:t>    לעומת בראשית מ"ה 22.-</a:t>
            </a:r>
            <a:endParaRPr lang="he-IL" dirty="0">
              <a:latin typeface="Varela Round" panose="00000500000000000000" pitchFamily="2" charset="-79"/>
              <a:cs typeface="Varela Round" panose="00000500000000000000" pitchFamily="2" charset="-79"/>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תשובות</a:t>
            </a:r>
          </a:p>
        </p:txBody>
      </p:sp>
      <p:sp>
        <p:nvSpPr>
          <p:cNvPr id="4" name="מציין מיקום טקסט 3"/>
          <p:cNvSpPr>
            <a:spLocks noGrp="1"/>
          </p:cNvSpPr>
          <p:nvPr>
            <p:ph type="body" idx="2"/>
          </p:nvPr>
        </p:nvSpPr>
        <p:spPr>
          <a:xfrm>
            <a:off x="515273" y="1097032"/>
            <a:ext cx="10772837" cy="4152517"/>
          </a:xfrm>
        </p:spPr>
        <p:txBody>
          <a:bodyPr/>
          <a:lstStyle/>
          <a:p>
            <a:pPr marL="533400" indent="-457200">
              <a:lnSpc>
                <a:spcPct val="150000"/>
              </a:lnSpc>
              <a:buAutoNum type="arabicPeriod"/>
            </a:pPr>
            <a:r>
              <a:rPr lang="he-IL" dirty="0"/>
              <a:t>ביטויים חוזרים: "טוב ארץ מצרים". משמעות החזרה היא לגרום להגירת אחי יוסף ואביו, לפתות אותם לרדת למצרים</a:t>
            </a:r>
          </a:p>
          <a:p>
            <a:pPr marL="76200" indent="0">
              <a:lnSpc>
                <a:spcPct val="150000"/>
              </a:lnSpc>
              <a:buNone/>
            </a:pPr>
            <a:endParaRPr lang="he-IL" dirty="0"/>
          </a:p>
          <a:p>
            <a:pPr marL="533400" indent="-457200">
              <a:lnSpc>
                <a:spcPct val="150000"/>
              </a:lnSpc>
              <a:buAutoNum type="arabicPeriod"/>
            </a:pPr>
            <a:r>
              <a:rPr lang="he-IL" dirty="0"/>
              <a:t>ציווי לקחת עגלות בכדי להעמיס עליהן  את נשות אחיו וילדיהם וגם את אביו.</a:t>
            </a:r>
          </a:p>
          <a:p>
            <a:pPr marL="76200" indent="0">
              <a:lnSpc>
                <a:spcPct val="150000"/>
              </a:lnSpc>
              <a:buNone/>
            </a:pPr>
            <a:endParaRPr lang="he-IL" dirty="0"/>
          </a:p>
          <a:p>
            <a:pPr marL="76200" indent="0">
              <a:lnSpc>
                <a:spcPct val="150000"/>
              </a:lnSpc>
              <a:buNone/>
            </a:pPr>
            <a:r>
              <a:rPr lang="he-IL" dirty="0"/>
              <a:t>3. הניגוד במשמעות הסימלית של הבגד: האחים מפשיטים את יוסף מבגדו ואילו בפרקנו יוסף מלביש ת אחיו בבגד.</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14"/>
          <p:cNvPicPr preferRelativeResize="0"/>
          <p:nvPr/>
        </p:nvPicPr>
        <p:blipFill rotWithShape="1">
          <a:blip r:embed="rId3">
            <a:alphaModFix/>
          </a:blip>
          <a:srcRect l="39172" r="34233" b="66411"/>
          <a:stretch/>
        </p:blipFill>
        <p:spPr>
          <a:xfrm>
            <a:off x="4775994" y="0"/>
            <a:ext cx="3241964" cy="1838476"/>
          </a:xfrm>
          <a:prstGeom prst="rect">
            <a:avLst/>
          </a:prstGeom>
          <a:noFill/>
          <a:ln>
            <a:noFill/>
          </a:ln>
        </p:spPr>
      </p:pic>
      <p:sp>
        <p:nvSpPr>
          <p:cNvPr id="331" name="Google Shape;331;p14"/>
          <p:cNvSpPr txBox="1"/>
          <p:nvPr/>
        </p:nvSpPr>
        <p:spPr>
          <a:xfrm>
            <a:off x="1385454" y="3016112"/>
            <a:ext cx="10436297" cy="1815882"/>
          </a:xfrm>
          <a:prstGeom prst="rect">
            <a:avLst/>
          </a:prstGeom>
          <a:noFill/>
          <a:ln>
            <a:noFill/>
          </a:ln>
        </p:spPr>
        <p:txBody>
          <a:bodyPr spcFirstLastPara="1" wrap="square" lIns="91425" tIns="45700" rIns="91425" bIns="45700" anchor="t" anchorCtr="0">
            <a:spAutoFit/>
          </a:bodyPr>
          <a:lstStyle/>
          <a:p>
            <a:pPr marL="895350" marR="0" lvl="0" indent="0" algn="just" rtl="1">
              <a:spcBef>
                <a:spcPts val="0"/>
              </a:spcBef>
              <a:spcAft>
                <a:spcPts val="0"/>
              </a:spcAft>
              <a:buNone/>
            </a:pPr>
            <a:r>
              <a:rPr lang="x-none" sz="2800" b="0" i="0" u="none" strike="noStrike" cap="none">
                <a:solidFill>
                  <a:srgbClr val="192A72"/>
                </a:solidFill>
                <a:latin typeface="Varela Round"/>
                <a:ea typeface="Varela Round"/>
                <a:cs typeface="Varela Round"/>
                <a:sym typeface="Varela Round"/>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a:t>
            </a:r>
            <a:endParaRPr sz="2800" b="0" i="0" u="none" strike="noStrike" cap="none">
              <a:solidFill>
                <a:srgbClr val="192A72"/>
              </a:solidFill>
              <a:latin typeface="Varela Round"/>
              <a:ea typeface="Varela Round"/>
              <a:cs typeface="Varela Round"/>
              <a:sym typeface="Varela Round"/>
            </a:endParaRPr>
          </a:p>
        </p:txBody>
      </p:sp>
      <p:sp>
        <p:nvSpPr>
          <p:cNvPr id="332" name="Google Shape;332;p14"/>
          <p:cNvSpPr/>
          <p:nvPr/>
        </p:nvSpPr>
        <p:spPr>
          <a:xfrm>
            <a:off x="795" y="1838476"/>
            <a:ext cx="12190413" cy="763286"/>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r>
              <a:rPr lang="x-none" sz="3200" b="1" i="0" u="none" strike="noStrike" cap="none">
                <a:solidFill>
                  <a:srgbClr val="192A72"/>
                </a:solidFill>
                <a:latin typeface="Varela Round"/>
                <a:ea typeface="Varela Round"/>
                <a:cs typeface="Varela Round"/>
                <a:sym typeface="Varela Round"/>
              </a:rPr>
              <a:t>שימוש ביצירות מוגנות בזכויות יוצרים ואיתור בעלי זכויות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x-none">
                <a:solidFill>
                  <a:srgbClr val="192A72"/>
                </a:solidFill>
              </a:rPr>
              <a:t>מה נלמד היום</a:t>
            </a:r>
            <a:r>
              <a:rPr lang="he-IL" dirty="0">
                <a:solidFill>
                  <a:srgbClr val="192A72"/>
                </a:solidFill>
              </a:rPr>
              <a:t>?</a:t>
            </a:r>
            <a:r>
              <a:rPr lang="x-none">
                <a:solidFill>
                  <a:srgbClr val="192A72"/>
                </a:solidFill>
              </a:rPr>
              <a:t> </a:t>
            </a:r>
            <a:endParaRPr dirty="0"/>
          </a:p>
        </p:txBody>
      </p:sp>
      <p:sp>
        <p:nvSpPr>
          <p:cNvPr id="122" name="Google Shape;122;p3"/>
          <p:cNvSpPr txBox="1">
            <a:spLocks noGrp="1"/>
          </p:cNvSpPr>
          <p:nvPr>
            <p:ph type="body" idx="1"/>
          </p:nvPr>
        </p:nvSpPr>
        <p:spPr>
          <a:xfrm>
            <a:off x="678051" y="213094"/>
            <a:ext cx="10835897" cy="4570800"/>
          </a:xfrm>
          <a:prstGeom prst="rect">
            <a:avLst/>
          </a:prstGeom>
          <a:noFill/>
          <a:ln>
            <a:noFill/>
          </a:ln>
        </p:spPr>
        <p:txBody>
          <a:bodyPr spcFirstLastPara="1" wrap="square" lIns="91425" tIns="45700" rIns="91425" bIns="45700" anchor="ctr" anchorCtr="0">
            <a:noAutofit/>
          </a:bodyPr>
          <a:lstStyle/>
          <a:p>
            <a:pPr>
              <a:lnSpc>
                <a:spcPct val="150000"/>
              </a:lnSpc>
            </a:pPr>
            <a:r>
              <a:rPr lang="he-IL" sz="2400" dirty="0"/>
              <a:t> </a:t>
            </a:r>
            <a:r>
              <a:rPr lang="he-IL" sz="2400" b="0" dirty="0"/>
              <a:t>פסוקים 16-20: פרעה מזמין את כל משפחת יעקב למצרים</a:t>
            </a:r>
          </a:p>
          <a:p>
            <a:pPr>
              <a:lnSpc>
                <a:spcPct val="150000"/>
              </a:lnSpc>
            </a:pPr>
            <a:r>
              <a:rPr lang="he-IL" sz="2400" b="0" dirty="0"/>
              <a:t>פסוקים 21-24: יוסף מעניק מתנות לאחיו</a:t>
            </a:r>
          </a:p>
          <a:p>
            <a:pPr>
              <a:lnSpc>
                <a:spcPct val="150000"/>
              </a:lnSpc>
            </a:pPr>
            <a:r>
              <a:rPr lang="he-IL" sz="2400" b="0" dirty="0"/>
              <a:t>פסוקים 25-28: הבשורה ליעקב כי יוסף חי</a:t>
            </a:r>
            <a:endParaRPr sz="2400" b="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Effect transition="in" filter="fade">
                                      <p:cBhvr>
                                        <p:cTn id="7" dur="1000"/>
                                        <p:tgtEl>
                                          <p:spTgt spid="122">
                                            <p:txEl>
                                              <p:pRg st="0" end="0"/>
                                            </p:txEl>
                                          </p:spTgt>
                                        </p:tgtEl>
                                      </p:cBhvr>
                                    </p:animEffect>
                                    <p:anim calcmode="lin" valueType="num">
                                      <p:cBhvr>
                                        <p:cTn id="8" dur="1000" fill="hold"/>
                                        <p:tgtEl>
                                          <p:spTgt spid="1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2">
                                            <p:txEl>
                                              <p:pRg st="1" end="1"/>
                                            </p:txEl>
                                          </p:spTgt>
                                        </p:tgtEl>
                                        <p:attrNameLst>
                                          <p:attrName>style.visibility</p:attrName>
                                        </p:attrNameLst>
                                      </p:cBhvr>
                                      <p:to>
                                        <p:strVal val="visible"/>
                                      </p:to>
                                    </p:set>
                                    <p:animEffect transition="in" filter="fade">
                                      <p:cBhvr>
                                        <p:cTn id="14" dur="1000"/>
                                        <p:tgtEl>
                                          <p:spTgt spid="122">
                                            <p:txEl>
                                              <p:pRg st="1" end="1"/>
                                            </p:txEl>
                                          </p:spTgt>
                                        </p:tgtEl>
                                      </p:cBhvr>
                                    </p:animEffect>
                                    <p:anim calcmode="lin" valueType="num">
                                      <p:cBhvr>
                                        <p:cTn id="15" dur="1000" fill="hold"/>
                                        <p:tgtEl>
                                          <p:spTgt spid="1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2">
                                            <p:txEl>
                                              <p:pRg st="2" end="2"/>
                                            </p:txEl>
                                          </p:spTgt>
                                        </p:tgtEl>
                                        <p:attrNameLst>
                                          <p:attrName>style.visibility</p:attrName>
                                        </p:attrNameLst>
                                      </p:cBhvr>
                                      <p:to>
                                        <p:strVal val="visible"/>
                                      </p:to>
                                    </p:set>
                                    <p:animEffect transition="in" filter="fade">
                                      <p:cBhvr>
                                        <p:cTn id="21" dur="1000"/>
                                        <p:tgtEl>
                                          <p:spTgt spid="122">
                                            <p:txEl>
                                              <p:pRg st="2" end="2"/>
                                            </p:txEl>
                                          </p:spTgt>
                                        </p:tgtEl>
                                      </p:cBhvr>
                                    </p:animEffect>
                                    <p:anim calcmode="lin" valueType="num">
                                      <p:cBhvr>
                                        <p:cTn id="22" dur="1000" fill="hold"/>
                                        <p:tgtEl>
                                          <p:spTgt spid="12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dirty="0">
                <a:solidFill>
                  <a:srgbClr val="192A72"/>
                </a:solidFill>
              </a:rPr>
              <a:t>מה להביא לשיעור?</a:t>
            </a:r>
            <a:endParaRPr dirty="0"/>
          </a:p>
        </p:txBody>
      </p:sp>
      <p:sp>
        <p:nvSpPr>
          <p:cNvPr id="122" name="Google Shape;122;p3"/>
          <p:cNvSpPr txBox="1">
            <a:spLocks noGrp="1"/>
          </p:cNvSpPr>
          <p:nvPr>
            <p:ph type="body" idx="1"/>
          </p:nvPr>
        </p:nvSpPr>
        <p:spPr>
          <a:xfrm>
            <a:off x="515275" y="1185407"/>
            <a:ext cx="8537400" cy="4570800"/>
          </a:xfrm>
          <a:prstGeom prst="rect">
            <a:avLst/>
          </a:prstGeom>
          <a:noFill/>
          <a:ln>
            <a:noFill/>
          </a:ln>
        </p:spPr>
        <p:txBody>
          <a:bodyPr spcFirstLastPara="1" wrap="square" lIns="91425" tIns="45700" rIns="91425" bIns="45700" anchor="ctr" anchorCtr="0">
            <a:noAutofit/>
          </a:bodyPr>
          <a:lstStyle/>
          <a:p>
            <a:pPr marL="0" lvl="0" indent="0" algn="r" rtl="1">
              <a:lnSpc>
                <a:spcPct val="150000"/>
              </a:lnSpc>
              <a:spcBef>
                <a:spcPts val="0"/>
              </a:spcBef>
              <a:spcAft>
                <a:spcPts val="0"/>
              </a:spcAft>
              <a:buClr>
                <a:schemeClr val="dk1"/>
              </a:buClr>
              <a:buSzPts val="2400"/>
              <a:buNone/>
            </a:pPr>
            <a:endParaRPr sz="2400" b="0" dirty="0">
              <a:solidFill>
                <a:schemeClr val="dk1"/>
              </a:solidFill>
            </a:endParaRPr>
          </a:p>
          <a:p>
            <a:pPr marL="0" lvl="0" indent="0" algn="r" rtl="1">
              <a:lnSpc>
                <a:spcPct val="150000"/>
              </a:lnSpc>
              <a:spcBef>
                <a:spcPts val="0"/>
              </a:spcBef>
              <a:spcAft>
                <a:spcPts val="0"/>
              </a:spcAft>
              <a:buClr>
                <a:schemeClr val="dk1"/>
              </a:buClr>
              <a:buSzPts val="2400"/>
            </a:pPr>
            <a:endParaRPr lang="he-IL" sz="2400" b="0" dirty="0">
              <a:solidFill>
                <a:schemeClr val="dk1"/>
              </a:solidFill>
            </a:endParaRPr>
          </a:p>
          <a:p>
            <a:pPr marL="0" lvl="0" indent="0" algn="r" rtl="1">
              <a:lnSpc>
                <a:spcPct val="150000"/>
              </a:lnSpc>
              <a:spcBef>
                <a:spcPts val="0"/>
              </a:spcBef>
              <a:spcAft>
                <a:spcPts val="0"/>
              </a:spcAft>
              <a:buClr>
                <a:schemeClr val="dk1"/>
              </a:buClr>
              <a:buSzPts val="2400"/>
            </a:pPr>
            <a:endParaRPr sz="2400" b="0" dirty="0">
              <a:solidFill>
                <a:schemeClr val="dk1"/>
              </a:solidFill>
            </a:endParaRPr>
          </a:p>
        </p:txBody>
      </p:sp>
      <p:pic>
        <p:nvPicPr>
          <p:cNvPr id="4" name="Picture 3" descr="https://lh5.googleusercontent.com/7xQchnRuOUJbyFAyyHdllavqvQUFOSCV7l5Kzy1Rmeboi9xefgg8yDF0ng5ESkxi3tC9_i9ER1BmBYOOTMhmhaxTzBz8ILJQxn_c__0Qg9cKcVB64VGmWAAtIhTRT7NF">
            <a:extLst>
              <a:ext uri="{FF2B5EF4-FFF2-40B4-BE49-F238E27FC236}">
                <a16:creationId xmlns:a16="http://schemas.microsoft.com/office/drawing/2014/main" id="{A4B69755-66B7-4BD3-B22A-3EF8B5DE8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4133" y="2710851"/>
            <a:ext cx="1161305" cy="18007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תוצאת תמונה עבור clip art marker">
            <a:extLst>
              <a:ext uri="{FF2B5EF4-FFF2-40B4-BE49-F238E27FC236}">
                <a16:creationId xmlns:a16="http://schemas.microsoft.com/office/drawing/2014/main" id="{C943316A-4BA9-450E-B94A-03B52DADFF2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6480" l="3409" r="96364"/>
                    </a14:imgEffect>
                  </a14:imgLayer>
                </a14:imgProps>
              </a:ext>
              <a:ext uri="{28A0092B-C50C-407E-A947-70E740481C1C}">
                <a14:useLocalDpi xmlns:a14="http://schemas.microsoft.com/office/drawing/2010/main" val="0"/>
              </a:ext>
            </a:extLst>
          </a:blip>
          <a:srcRect/>
          <a:stretch>
            <a:fillRect/>
          </a:stretch>
        </p:blipFill>
        <p:spPr bwMode="auto">
          <a:xfrm>
            <a:off x="1555824" y="2697776"/>
            <a:ext cx="2050389" cy="145624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ספר תנ&quot;ך כריכה קשה קורן"/>
          <p:cNvSpPr>
            <a:spLocks noChangeAspect="1" noChangeArrowheads="1"/>
          </p:cNvSpPr>
          <p:nvPr/>
        </p:nvSpPr>
        <p:spPr bwMode="auto">
          <a:xfrm>
            <a:off x="11971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1545" y="2354335"/>
            <a:ext cx="196215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עט ג'ל שחור G-TEC-C3 PILOT -ראש סיכה - - עטים"/>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3163" y="235433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009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ctrTitle"/>
          </p:nvPr>
        </p:nvSpPr>
        <p:spPr>
          <a:xfrm>
            <a:off x="1" y="1640677"/>
            <a:ext cx="12192000" cy="1260164"/>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6600"/>
              <a:buFont typeface="Varela Round"/>
              <a:buNone/>
            </a:pPr>
            <a:r>
              <a:rPr lang="he-IL" sz="4400" dirty="0"/>
              <a:t>פרעה מזמין את משפחת יעקב למצרים</a:t>
            </a:r>
            <a:endParaRPr sz="4400" dirty="0"/>
          </a:p>
        </p:txBody>
      </p:sp>
      <p:sp>
        <p:nvSpPr>
          <p:cNvPr id="129" name="Google Shape;129;p4"/>
          <p:cNvSpPr txBox="1">
            <a:spLocks noGrp="1"/>
          </p:cNvSpPr>
          <p:nvPr>
            <p:ph type="subTitle" idx="1"/>
          </p:nvPr>
        </p:nvSpPr>
        <p:spPr>
          <a:xfrm>
            <a:off x="1" y="2918426"/>
            <a:ext cx="12192000" cy="642174"/>
          </a:xfrm>
          <a:prstGeom prst="rect">
            <a:avLst/>
          </a:prstGeom>
          <a:noFill/>
          <a:ln>
            <a:noFill/>
          </a:ln>
        </p:spPr>
        <p:txBody>
          <a:bodyPr spcFirstLastPara="1" wrap="square" lIns="36000" tIns="36000" rIns="36000" bIns="36000" anchor="ctr" anchorCtr="0">
            <a:spAutoFit/>
          </a:bodyPr>
          <a:lstStyle/>
          <a:p>
            <a:pPr marL="0" lvl="0" indent="0" algn="ctr" rtl="1">
              <a:lnSpc>
                <a:spcPct val="100000"/>
              </a:lnSpc>
              <a:spcBef>
                <a:spcPts val="0"/>
              </a:spcBef>
              <a:spcAft>
                <a:spcPts val="600"/>
              </a:spcAft>
              <a:buClr>
                <a:srgbClr val="192A72"/>
              </a:buClr>
              <a:buSzPts val="2800"/>
              <a:buNone/>
            </a:pPr>
            <a:r>
              <a:rPr lang="he-IL" dirty="0">
                <a:solidFill>
                  <a:srgbClr val="192A72"/>
                </a:solidFill>
              </a:rPr>
              <a:t>פס'  16-20</a:t>
            </a:r>
            <a:endParaRPr dirty="0">
              <a:solidFill>
                <a:srgbClr val="192A7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723b253401_0_1"/>
          <p:cNvSpPr txBox="1">
            <a:spLocks noGrp="1"/>
          </p:cNvSpPr>
          <p:nvPr>
            <p:ph type="title"/>
          </p:nvPr>
        </p:nvSpPr>
        <p:spPr>
          <a:xfrm>
            <a:off x="3540669" y="356519"/>
            <a:ext cx="9642300" cy="72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he-IL" dirty="0"/>
              <a:t>בראשית מ"ה  16-20 </a:t>
            </a:r>
            <a:endParaRPr dirty="0"/>
          </a:p>
        </p:txBody>
      </p:sp>
      <p:sp>
        <p:nvSpPr>
          <p:cNvPr id="136" name="Google Shape;136;g723b253401_0_1"/>
          <p:cNvSpPr txBox="1">
            <a:spLocks noGrp="1"/>
          </p:cNvSpPr>
          <p:nvPr>
            <p:ph type="body" idx="1"/>
          </p:nvPr>
        </p:nvSpPr>
        <p:spPr>
          <a:xfrm>
            <a:off x="515274" y="1193800"/>
            <a:ext cx="10993554" cy="4192339"/>
          </a:xfrm>
          <a:prstGeom prst="rect">
            <a:avLst/>
          </a:prstGeom>
        </p:spPr>
        <p:txBody>
          <a:bodyPr spcFirstLastPara="1" wrap="square" lIns="91425" tIns="45700" rIns="91425" bIns="45700" anchor="ctr" anchorCtr="0">
            <a:noAutofit/>
          </a:bodyPr>
          <a:lstStyle/>
          <a:p>
            <a:pPr marL="0" indent="0" rtl="0">
              <a:lnSpc>
                <a:spcPct val="150000"/>
              </a:lnSpc>
              <a:spcBef>
                <a:spcPts val="0"/>
              </a:spcBef>
            </a:pPr>
            <a:r>
              <a:rPr lang="he-IL" dirty="0"/>
              <a:t>טז</a:t>
            </a:r>
            <a:r>
              <a:rPr lang="he-IL" b="0" dirty="0"/>
              <a:t> וְהַקֹּל נִשְׁמַע, בֵּית פַּרְעֹה לֵאמֹר, בָּאוּ, אֲחֵי יוֹסֵף; וַיִּיטַב בְּעֵינֵי פַרְעֹה, וּבְעֵינֵי עֲבָדָיו.  </a:t>
            </a:r>
            <a:r>
              <a:rPr lang="he-IL" dirty="0"/>
              <a:t>יז</a:t>
            </a:r>
            <a:r>
              <a:rPr lang="he-IL" b="0" dirty="0"/>
              <a:t> וַיֹּאמֶר פַּרְעֹה אֶל-יוֹסֵף, אֱמֹר אֶל-אַחֶיךָ זֹאת עֲשׂוּ:  טַעֲנוּ, אֶת-בְּעִירְכֶם, וּלְכוּ-בֹאוּ, אַרְצָה כְּנָעַן.  </a:t>
            </a:r>
            <a:r>
              <a:rPr lang="he-IL" dirty="0"/>
              <a:t>יח</a:t>
            </a:r>
            <a:r>
              <a:rPr lang="he-IL" b="0" dirty="0"/>
              <a:t> וּקְחוּ אֶת-אֲבִיכֶם וְאֶת-בָּתֵּיכֶם, וּבֹאוּ אֵלָי; וְאֶתְּנָה לָכֶם, אֶת-טוּב אֶרֶץ מִצְרַיִם, וְאִכְלוּ, אֶת-חֵלֶב הָאָרֶץ.  </a:t>
            </a:r>
            <a:r>
              <a:rPr lang="he-IL" dirty="0"/>
              <a:t>יט</a:t>
            </a:r>
            <a:r>
              <a:rPr lang="he-IL" b="0" dirty="0"/>
              <a:t> וְאַתָּה צֻוֵּיתָה, זֹאת עֲשׂוּ:  קְחוּ-לָכֶם מֵאֶרֶץ מִצְרַיִם עֲגָלוֹת, לְטַפְּכֶם וְלִנְשֵׁיכֶם, וּנְשָׂאתֶם אֶת-אֲבִיכֶם, וּבָאתֶם.  </a:t>
            </a:r>
            <a:r>
              <a:rPr lang="he-IL" dirty="0"/>
              <a:t>כ</a:t>
            </a:r>
            <a:r>
              <a:rPr lang="he-IL" b="0" dirty="0"/>
              <a:t> וְעֵינְכֶם, אַל-תָּחֹס עַל-כְּלֵיכֶם:  כִּי-טוּב כָּל-אֶרֶץ מִצְרַיִם, לָכֶם הוּא.</a:t>
            </a:r>
            <a:endParaRPr dirty="0">
              <a:solidFill>
                <a:srgbClr val="192A72"/>
              </a:solidFill>
            </a:endParaRPr>
          </a:p>
        </p:txBody>
      </p:sp>
      <p:sp>
        <p:nvSpPr>
          <p:cNvPr id="137" name="Google Shape;137;g723b253401_0_1"/>
          <p:cNvSpPr txBox="1">
            <a:spLocks noGrp="1"/>
          </p:cNvSpPr>
          <p:nvPr>
            <p:ph type="body" idx="2"/>
          </p:nvPr>
        </p:nvSpPr>
        <p:spPr>
          <a:xfrm rot="10800000" flipH="1">
            <a:off x="580450" y="1062550"/>
            <a:ext cx="8415900" cy="624000"/>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600"/>
              </a:spcAft>
              <a:buNone/>
            </a:pPr>
            <a:r>
              <a:rPr lang="x-none" sz="3200" b="1">
                <a:solidFill>
                  <a:srgbClr val="FFFFFF"/>
                </a:solidFill>
                <a:latin typeface="David"/>
                <a:ea typeface="David"/>
                <a:cs typeface="David"/>
                <a:sym typeface="David"/>
              </a:rPr>
              <a:t>.).</a:t>
            </a:r>
            <a:endParaRPr>
              <a:latin typeface="David"/>
              <a:ea typeface="David"/>
              <a:cs typeface="David"/>
              <a:sym typeface="Davi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הזמנת פרעה</a:t>
            </a:r>
            <a:endParaRPr lang="en-US" dirty="0"/>
          </a:p>
        </p:txBody>
      </p:sp>
      <p:sp>
        <p:nvSpPr>
          <p:cNvPr id="4" name="Text Placeholder 3"/>
          <p:cNvSpPr>
            <a:spLocks noGrp="1"/>
          </p:cNvSpPr>
          <p:nvPr>
            <p:ph type="body" idx="2"/>
          </p:nvPr>
        </p:nvSpPr>
        <p:spPr>
          <a:xfrm>
            <a:off x="781973" y="1170432"/>
            <a:ext cx="7667083" cy="4047367"/>
          </a:xfrm>
          <a:solidFill>
            <a:schemeClr val="accent1">
              <a:lumMod val="40000"/>
              <a:lumOff val="60000"/>
            </a:schemeClr>
          </a:solidFill>
        </p:spPr>
        <p:txBody>
          <a:bodyPr>
            <a:normAutofit/>
          </a:bodyPr>
          <a:lstStyle/>
          <a:p>
            <a:pPr marL="76200" indent="0">
              <a:buNone/>
            </a:pPr>
            <a:r>
              <a:rPr lang="he-IL" dirty="0"/>
              <a:t>פרעה שומע על בואם של אחי יוסף ומצטרף לבקשת יוסף ומזמינם לבוא לארץ מצרים. הוא מבטיח להם מטוב הארץ, ביטוי זה הוא </a:t>
            </a:r>
            <a:r>
              <a:rPr lang="he-IL" b="1" u="sng" dirty="0"/>
              <a:t>ביטוי מנחה </a:t>
            </a:r>
            <a:r>
              <a:rPr lang="he-IL" dirty="0"/>
              <a:t>כיון שהוא  חוזר פעמיים בדברי פרעה. </a:t>
            </a:r>
            <a:endParaRPr lang="en-US" dirty="0"/>
          </a:p>
          <a:p>
            <a:pPr marL="76200" indent="0">
              <a:buNone/>
            </a:pPr>
            <a:r>
              <a:rPr lang="en-US" dirty="0"/>
              <a:t>“</a:t>
            </a:r>
            <a:r>
              <a:rPr lang="he-IL" b="1" dirty="0"/>
              <a:t>וְאֶתְּנָה לָכֶם, </a:t>
            </a:r>
            <a:r>
              <a:rPr lang="he-IL" b="1" u="sng" dirty="0"/>
              <a:t>אֶת-טוּב אֶרֶץ </a:t>
            </a:r>
            <a:r>
              <a:rPr lang="he-IL" b="1" dirty="0"/>
              <a:t>מִצְרַיִם, וְאִכְלוּ, אֶת-חֵלֶב הָאָרֶץ".</a:t>
            </a:r>
          </a:p>
          <a:p>
            <a:pPr marL="76200" indent="0">
              <a:buNone/>
            </a:pPr>
            <a:endParaRPr lang="en-US" b="1" dirty="0"/>
          </a:p>
          <a:p>
            <a:pPr marL="76200" indent="0">
              <a:buNone/>
            </a:pPr>
            <a:r>
              <a:rPr lang="he-IL" b="1" dirty="0"/>
              <a:t>"</a:t>
            </a:r>
            <a:r>
              <a:rPr lang="he-IL" b="1" u="sng" dirty="0"/>
              <a:t>כִּי-טוּב כָּל-אֶרֶץ </a:t>
            </a:r>
            <a:r>
              <a:rPr lang="he-IL" b="1" dirty="0"/>
              <a:t>מִצְרַיִם, לָכֶם הוּא."</a:t>
            </a:r>
            <a:endParaRPr lang="en-US" b="1" dirty="0"/>
          </a:p>
          <a:p>
            <a:pPr marL="76200" indent="0">
              <a:buNone/>
            </a:pPr>
            <a:endParaRPr lang="en-US" dirty="0"/>
          </a:p>
          <a:p>
            <a:pPr marL="76200" indent="0">
              <a:buNone/>
            </a:pPr>
            <a:endParaRPr lang="en-US" b="1" dirty="0"/>
          </a:p>
          <a:p>
            <a:pPr marL="76200" indent="0">
              <a:buNone/>
            </a:pPr>
            <a:endParaRPr lang="en-US" b="1" dirty="0"/>
          </a:p>
        </p:txBody>
      </p:sp>
      <p:pic>
        <p:nvPicPr>
          <p:cNvPr id="3" name="Picture 2"/>
          <p:cNvPicPr>
            <a:picLocks noChangeAspect="1"/>
          </p:cNvPicPr>
          <p:nvPr/>
        </p:nvPicPr>
        <p:blipFill>
          <a:blip r:embed="rId2"/>
          <a:stretch>
            <a:fillRect/>
          </a:stretch>
        </p:blipFill>
        <p:spPr>
          <a:xfrm>
            <a:off x="334848" y="3894170"/>
            <a:ext cx="4122852" cy="2647257"/>
          </a:xfrm>
          <a:prstGeom prst="rect">
            <a:avLst/>
          </a:prstGeom>
        </p:spPr>
      </p:pic>
    </p:spTree>
    <p:extLst>
      <p:ext uri="{BB962C8B-B14F-4D97-AF65-F5344CB8AC3E}">
        <p14:creationId xmlns:p14="http://schemas.microsoft.com/office/powerpoint/2010/main" val="3999615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הזמנת פרעה</a:t>
            </a:r>
            <a:endParaRPr lang="en-US" dirty="0"/>
          </a:p>
        </p:txBody>
      </p:sp>
      <p:sp>
        <p:nvSpPr>
          <p:cNvPr id="4" name="Text Placeholder 3"/>
          <p:cNvSpPr>
            <a:spLocks noGrp="1"/>
          </p:cNvSpPr>
          <p:nvPr>
            <p:ph type="body" idx="2"/>
          </p:nvPr>
        </p:nvSpPr>
        <p:spPr>
          <a:solidFill>
            <a:schemeClr val="accent1">
              <a:lumMod val="40000"/>
              <a:lumOff val="60000"/>
            </a:schemeClr>
          </a:solidFill>
        </p:spPr>
        <p:txBody>
          <a:bodyPr>
            <a:normAutofit fontScale="92500" lnSpcReduction="10000"/>
          </a:bodyPr>
          <a:lstStyle/>
          <a:p>
            <a:pPr marL="76200" indent="0">
              <a:buNone/>
            </a:pPr>
            <a:r>
              <a:rPr lang="he-IL" dirty="0"/>
              <a:t>וַיֹּאמֶר פַּרְעֹה אֶל-יוֹסֵף, אֱמֹר אֶל-אַחֶיךָ זֹאת </a:t>
            </a:r>
            <a:r>
              <a:rPr lang="he-IL" b="1" dirty="0">
                <a:solidFill>
                  <a:srgbClr val="FF0000"/>
                </a:solidFill>
              </a:rPr>
              <a:t>עֲשׂוּ</a:t>
            </a:r>
            <a:r>
              <a:rPr lang="he-IL" dirty="0"/>
              <a:t>:  </a:t>
            </a:r>
            <a:r>
              <a:rPr lang="he-IL" b="1" dirty="0">
                <a:solidFill>
                  <a:srgbClr val="FF0000"/>
                </a:solidFill>
              </a:rPr>
              <a:t>טַעֲנוּ</a:t>
            </a:r>
            <a:r>
              <a:rPr lang="he-IL" dirty="0"/>
              <a:t>, אֶת-בְּעִירְכֶם, ו</a:t>
            </a:r>
            <a:r>
              <a:rPr lang="he-IL" b="1" dirty="0">
                <a:solidFill>
                  <a:srgbClr val="FF0000"/>
                </a:solidFill>
              </a:rPr>
              <a:t>ּלְכוּ</a:t>
            </a:r>
            <a:r>
              <a:rPr lang="he-IL" dirty="0"/>
              <a:t>-</a:t>
            </a:r>
            <a:r>
              <a:rPr lang="he-IL" b="1" dirty="0">
                <a:solidFill>
                  <a:srgbClr val="FF0000"/>
                </a:solidFill>
              </a:rPr>
              <a:t>בֹאוּ</a:t>
            </a:r>
            <a:r>
              <a:rPr lang="he-IL" dirty="0"/>
              <a:t>, אַרְצָה כְּנָעַן.  יח </a:t>
            </a:r>
            <a:r>
              <a:rPr lang="he-IL" b="1" dirty="0">
                <a:solidFill>
                  <a:srgbClr val="FF0000"/>
                </a:solidFill>
              </a:rPr>
              <a:t>וּקְחוּ</a:t>
            </a:r>
            <a:r>
              <a:rPr lang="he-IL" dirty="0">
                <a:solidFill>
                  <a:srgbClr val="FF0000"/>
                </a:solidFill>
              </a:rPr>
              <a:t> </a:t>
            </a:r>
            <a:r>
              <a:rPr lang="he-IL" dirty="0"/>
              <a:t>אֶת-אֲבִיכֶם וְאֶת-בָּתֵּיכֶם, </a:t>
            </a:r>
            <a:r>
              <a:rPr lang="he-IL" b="1" dirty="0">
                <a:solidFill>
                  <a:srgbClr val="FF0000"/>
                </a:solidFill>
              </a:rPr>
              <a:t>וּבֹאוּ</a:t>
            </a:r>
            <a:r>
              <a:rPr lang="he-IL" dirty="0">
                <a:solidFill>
                  <a:srgbClr val="FF0000"/>
                </a:solidFill>
              </a:rPr>
              <a:t> </a:t>
            </a:r>
            <a:r>
              <a:rPr lang="he-IL" dirty="0"/>
              <a:t>אֵלָי; וְאֶתְּנָה לָכֶם, אֶת-טוּב אֶרֶץ מִצְרַיִם, </a:t>
            </a:r>
            <a:r>
              <a:rPr lang="he-IL" b="1" dirty="0">
                <a:solidFill>
                  <a:srgbClr val="FF0000"/>
                </a:solidFill>
              </a:rPr>
              <a:t>וְאִכְלוּ</a:t>
            </a:r>
            <a:r>
              <a:rPr lang="he-IL" dirty="0"/>
              <a:t>, אֶת-חֵלֶב הָאָרֶץ.  יט וְאַתָּה צֻוֵּיתָה, זֹאת </a:t>
            </a:r>
            <a:r>
              <a:rPr lang="he-IL" b="1" dirty="0">
                <a:solidFill>
                  <a:srgbClr val="FF0000"/>
                </a:solidFill>
              </a:rPr>
              <a:t>עֲשׂוּ</a:t>
            </a:r>
            <a:r>
              <a:rPr lang="he-IL" dirty="0"/>
              <a:t>:  </a:t>
            </a:r>
            <a:r>
              <a:rPr lang="he-IL" b="1" dirty="0">
                <a:solidFill>
                  <a:srgbClr val="FF0000"/>
                </a:solidFill>
              </a:rPr>
              <a:t>קְחוּ</a:t>
            </a:r>
            <a:r>
              <a:rPr lang="he-IL" dirty="0"/>
              <a:t>-לָכֶם מֵאֶרֶץ מִצְרַיִם עֲגָלוֹת, לְטַפְּכֶם וְלִנְשֵׁיכֶם, וּנְשָׂאתֶם אֶת-אֲבִיכֶם, וּבָאתֶם.  כ וְעֵינְכֶם, אַל-תָּחֹס עַל-כְּלֵיכֶם:  כִּי-טוּב כָּל-אֶרֶץ מִצְרַיִם, לָכֶם הוּא.</a:t>
            </a:r>
            <a:endParaRPr lang="he-IL" dirty="0">
              <a:solidFill>
                <a:srgbClr val="192A72"/>
              </a:solidFill>
            </a:endParaRPr>
          </a:p>
          <a:p>
            <a:pPr marL="76200" indent="0">
              <a:buNone/>
            </a:pPr>
            <a:endParaRPr lang="en-US" dirty="0"/>
          </a:p>
          <a:p>
            <a:pPr marL="76200" indent="0">
              <a:buNone/>
            </a:pPr>
            <a:endParaRPr lang="he-IL" dirty="0"/>
          </a:p>
          <a:p>
            <a:pPr marL="76200" indent="0">
              <a:buNone/>
            </a:pPr>
            <a:r>
              <a:rPr lang="he-IL" dirty="0"/>
              <a:t>בדברי פרעה </a:t>
            </a:r>
            <a:r>
              <a:rPr lang="he-IL" b="1" dirty="0"/>
              <a:t>ריבוי פעלים בצורת צווי : </a:t>
            </a:r>
            <a:r>
              <a:rPr lang="he-IL" dirty="0"/>
              <a:t>"עשו..טענו..לכו..בואו..קחו...בואו..אכלו..עשו.." </a:t>
            </a:r>
            <a:endParaRPr lang="en-US" dirty="0"/>
          </a:p>
          <a:p>
            <a:pPr marL="76200" indent="0">
              <a:buNone/>
            </a:pPr>
            <a:endParaRPr lang="he-IL" dirty="0"/>
          </a:p>
          <a:p>
            <a:pPr marL="76200" indent="0">
              <a:buNone/>
            </a:pPr>
            <a:r>
              <a:rPr lang="he-IL" dirty="0"/>
              <a:t>לשון צווי היא לשונו של מלך המצווה . שפע הפעלים בדברי פרעה מדגיש את הזרוז לאחים.</a:t>
            </a:r>
            <a:endParaRPr lang="en-US" dirty="0"/>
          </a:p>
        </p:txBody>
      </p:sp>
      <p:pic>
        <p:nvPicPr>
          <p:cNvPr id="8" name="Picture 2" descr="דסקיות זריזות - מידע חיוני להתנהלות חכמ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515" y="3706368"/>
            <a:ext cx="1363182" cy="1267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403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הזמנת פרעה</a:t>
            </a:r>
            <a:endParaRPr lang="en-US" dirty="0"/>
          </a:p>
        </p:txBody>
      </p:sp>
      <p:sp>
        <p:nvSpPr>
          <p:cNvPr id="4" name="Text Placeholder 3"/>
          <p:cNvSpPr>
            <a:spLocks noGrp="1"/>
          </p:cNvSpPr>
          <p:nvPr>
            <p:ph type="body" idx="2"/>
          </p:nvPr>
        </p:nvSpPr>
        <p:spPr>
          <a:solidFill>
            <a:schemeClr val="accent1">
              <a:lumMod val="40000"/>
              <a:lumOff val="60000"/>
            </a:schemeClr>
          </a:solidFill>
        </p:spPr>
        <p:txBody>
          <a:bodyPr/>
          <a:lstStyle/>
          <a:p>
            <a:pPr marL="76200" indent="0">
              <a:buNone/>
            </a:pPr>
            <a:r>
              <a:rPr lang="he-IL" b="1" dirty="0"/>
              <a:t>הזמנת פרעה </a:t>
            </a:r>
            <a:r>
              <a:rPr lang="he-IL" dirty="0"/>
              <a:t>מעידה על הכבוד הרב שהוא רוחש ליוסף על תרומתו להצלת מצרים בשנים הקשות.</a:t>
            </a:r>
            <a:r>
              <a:rPr lang="en-US" dirty="0"/>
              <a:t> </a:t>
            </a:r>
            <a:r>
              <a:rPr lang="he-IL" dirty="0"/>
              <a:t> </a:t>
            </a:r>
            <a:endParaRPr lang="he-IL" dirty="0">
              <a:solidFill>
                <a:srgbClr val="FF0000"/>
              </a:solidFill>
            </a:endParaRPr>
          </a:p>
          <a:p>
            <a:pPr marL="76200" indent="0">
              <a:buNone/>
            </a:pPr>
            <a:r>
              <a:rPr lang="he-IL" dirty="0"/>
              <a:t>פרעה </a:t>
            </a:r>
            <a:r>
              <a:rPr lang="he-IL" b="1" dirty="0"/>
              <a:t>מצווה</a:t>
            </a:r>
            <a:r>
              <a:rPr lang="he-IL" dirty="0"/>
              <a:t> על יוסף </a:t>
            </a:r>
            <a:r>
              <a:rPr lang="he-IL" b="1" dirty="0"/>
              <a:t>לתת </a:t>
            </a:r>
            <a:r>
              <a:rPr lang="he-IL" dirty="0"/>
              <a:t>לאחיו עגלות שישאו אותם לכנען ליעקב, ויחזירו אותם חזרה למצרים עם חפציהם. </a:t>
            </a:r>
          </a:p>
          <a:p>
            <a:pPr marL="76200" indent="0">
              <a:buNone/>
            </a:pPr>
            <a:endParaRPr lang="he-IL" dirty="0"/>
          </a:p>
          <a:p>
            <a:pPr marL="76200" indent="0">
              <a:buNone/>
            </a:pPr>
            <a:r>
              <a:rPr lang="he-IL" dirty="0"/>
              <a:t>"וְאַתָּה צֻוֵּיתָה, זֹאת עֲשׂוּ:  קְחוּ-לָכֶם מֵאֶרֶץ מִצְרַיִם </a:t>
            </a:r>
            <a:r>
              <a:rPr lang="he-IL" b="1" dirty="0">
                <a:solidFill>
                  <a:srgbClr val="FF0000"/>
                </a:solidFill>
              </a:rPr>
              <a:t>עֲגָלוֹת</a:t>
            </a:r>
            <a:r>
              <a:rPr lang="he-IL" dirty="0"/>
              <a:t>, לְטַפְּכֶם וְלִנְשֵׁיכֶם, וּנְשָׂאתֶם אֶת-אֲבִיכֶם, וּבָאתֶם"</a:t>
            </a:r>
          </a:p>
          <a:p>
            <a:pPr marL="76200" indent="0">
              <a:buNone/>
            </a:pPr>
            <a:endParaRPr lang="he-IL" dirty="0"/>
          </a:p>
          <a:p>
            <a:pPr marL="76200" indent="0">
              <a:buNone/>
            </a:pPr>
            <a:endParaRPr lang="he-IL" dirty="0"/>
          </a:p>
        </p:txBody>
      </p:sp>
      <p:pic>
        <p:nvPicPr>
          <p:cNvPr id="5" name="Picture 4"/>
          <p:cNvPicPr>
            <a:picLocks noChangeAspect="1"/>
          </p:cNvPicPr>
          <p:nvPr/>
        </p:nvPicPr>
        <p:blipFill>
          <a:blip r:embed="rId2"/>
          <a:stretch>
            <a:fillRect/>
          </a:stretch>
        </p:blipFill>
        <p:spPr>
          <a:xfrm>
            <a:off x="268224" y="4616866"/>
            <a:ext cx="2832354" cy="1727736"/>
          </a:xfrm>
          <a:prstGeom prst="rect">
            <a:avLst/>
          </a:prstGeom>
        </p:spPr>
      </p:pic>
    </p:spTree>
    <p:extLst>
      <p:ext uri="{BB962C8B-B14F-4D97-AF65-F5344CB8AC3E}">
        <p14:creationId xmlns:p14="http://schemas.microsoft.com/office/powerpoint/2010/main" val="3857400207"/>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1">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D405C3C5E2144991A82FB03AD36A29" ma:contentTypeVersion="12" ma:contentTypeDescription="Create a new document." ma:contentTypeScope="" ma:versionID="e4f0827a931059b31765ed3d04ced2b4">
  <xsd:schema xmlns:xsd="http://www.w3.org/2001/XMLSchema" xmlns:xs="http://www.w3.org/2001/XMLSchema" xmlns:p="http://schemas.microsoft.com/office/2006/metadata/properties" xmlns:ns3="3fb18b26-9745-44e6-b802-7b00fa7a1430" xmlns:ns4="e3d15af0-53cc-4fdd-8ebf-c94b218c505a" targetNamespace="http://schemas.microsoft.com/office/2006/metadata/properties" ma:root="true" ma:fieldsID="4b78d8332063f637b049228e2d456018" ns3:_="" ns4:_="">
    <xsd:import namespace="3fb18b26-9745-44e6-b802-7b00fa7a1430"/>
    <xsd:import namespace="e3d15af0-53cc-4fdd-8ebf-c94b218c505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18b26-9745-44e6-b802-7b00fa7a14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15af0-53cc-4fdd-8ebf-c94b218c505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0AABCF-07B3-4B4B-8106-A906B74211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b18b26-9745-44e6-b802-7b00fa7a1430"/>
    <ds:schemaRef ds:uri="e3d15af0-53cc-4fdd-8ebf-c94b218c50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C66EA4-B6E9-4E2E-98D1-00FE0F0D336B}">
  <ds:schemaRefs>
    <ds:schemaRef ds:uri="http://schemas.microsoft.com/sharepoint/v3/contenttype/forms"/>
  </ds:schemaRefs>
</ds:datastoreItem>
</file>

<file path=customXml/itemProps3.xml><?xml version="1.0" encoding="utf-8"?>
<ds:datastoreItem xmlns:ds="http://schemas.openxmlformats.org/officeDocument/2006/customXml" ds:itemID="{0407E0D1-C366-42D6-B598-1DFD1933C9EA}">
  <ds:schemaRefs>
    <ds:schemaRef ds:uri="http://purl.org/dc/elements/1.1/"/>
    <ds:schemaRef ds:uri="http://schemas.microsoft.com/office/2006/metadata/properties"/>
    <ds:schemaRef ds:uri="3fb18b26-9745-44e6-b802-7b00fa7a143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3d15af0-53cc-4fdd-8ebf-c94b218c505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380</TotalTime>
  <Words>1320</Words>
  <Application>Microsoft Office PowerPoint</Application>
  <PresentationFormat>מסך רחב</PresentationFormat>
  <Paragraphs>117</Paragraphs>
  <Slides>24</Slides>
  <Notes>11</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24</vt:i4>
      </vt:variant>
    </vt:vector>
  </HeadingPairs>
  <TitlesOfParts>
    <vt:vector size="29" baseType="lpstr">
      <vt:lpstr>Varela Round</vt:lpstr>
      <vt:lpstr>David</vt:lpstr>
      <vt:lpstr>Arial</vt:lpstr>
      <vt:lpstr>Calibri</vt:lpstr>
      <vt:lpstr>ערכת נושא Office</vt:lpstr>
      <vt:lpstr>מערכת שידורים לאומית</vt:lpstr>
      <vt:lpstr>יוסף מתוודע אל אחיו</vt:lpstr>
      <vt:lpstr>מה נלמד היום? </vt:lpstr>
      <vt:lpstr>מה להביא לשיעור?</vt:lpstr>
      <vt:lpstr>פרעה מזמין את משפחת יעקב למצרים</vt:lpstr>
      <vt:lpstr>בראשית מ"ה  16-20 </vt:lpstr>
      <vt:lpstr>הזמנת פרעה</vt:lpstr>
      <vt:lpstr>הזמנת פרעה</vt:lpstr>
      <vt:lpstr>הזמנת פרעה</vt:lpstr>
      <vt:lpstr>שאלת חשיבה</vt:lpstr>
      <vt:lpstr>פתרון </vt:lpstr>
      <vt:lpstr>תירגול</vt:lpstr>
      <vt:lpstr>פיתרון</vt:lpstr>
      <vt:lpstr>פס' 21-24: מתנות יוסף לאחיו</vt:lpstr>
      <vt:lpstr>מתנות יוסף לאחיו</vt:lpstr>
      <vt:lpstr>המשמעות הסימלית של הבגד</vt:lpstr>
      <vt:lpstr>שאלה </vt:lpstr>
      <vt:lpstr>תשובה </vt:lpstr>
      <vt:lpstr>מתנות יוסף</vt:lpstr>
      <vt:lpstr>פס' 25-28: הבשורה ליעקב כי יוסף חי</vt:lpstr>
      <vt:lpstr>הבשורה ליעקב</vt:lpstr>
      <vt:lpstr>מצגת של PowerPoint‏</vt:lpstr>
      <vt:lpstr>תשובות</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user</dc:creator>
  <cp:lastModifiedBy>שני שמלה/Shani Chemla</cp:lastModifiedBy>
  <cp:revision>48</cp:revision>
  <dcterms:created xsi:type="dcterms:W3CDTF">2020-03-15T19:13:03Z</dcterms:created>
  <dcterms:modified xsi:type="dcterms:W3CDTF">2022-08-14T10:47:34Z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0x01010033D405C3C5E2144991A82FB03AD36A29</vt:lpwstr>
  </property>
</Properties>
</file>