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96" r:id="rId4"/>
    <p:sldId id="263" r:id="rId5"/>
    <p:sldId id="289" r:id="rId6"/>
    <p:sldId id="295" r:id="rId7"/>
    <p:sldId id="299" r:id="rId8"/>
    <p:sldId id="297" r:id="rId9"/>
    <p:sldId id="298" r:id="rId10"/>
    <p:sldId id="300" r:id="rId11"/>
    <p:sldId id="301" r:id="rId12"/>
    <p:sldId id="302" r:id="rId13"/>
    <p:sldId id="304" r:id="rId14"/>
    <p:sldId id="303" r:id="rId15"/>
    <p:sldId id="305" r:id="rId16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69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254" y="1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21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33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53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כ"א/אדר/תש"פ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493379"/>
            <a:ext cx="12190412" cy="720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he-IL" dirty="0"/>
              <a:t>1492-</a:t>
            </a:r>
            <a:r>
              <a:rPr lang="en-US" dirty="0"/>
              <a:t> </a:t>
            </a:r>
            <a:r>
              <a:rPr lang="he-IL" dirty="0"/>
              <a:t>כיבוש גרנדה וגירוש היהודים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1797" y="1859340"/>
            <a:ext cx="52651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cs typeface="Varela Round" panose="00000500000000000000"/>
              </a:rPr>
              <a:t>האם יש קשר בין </a:t>
            </a:r>
            <a:r>
              <a:rPr lang="he-IL" sz="2800" dirty="0" smtClean="0">
                <a:cs typeface="Varela Round" panose="00000500000000000000"/>
              </a:rPr>
              <a:t>האירועים? </a:t>
            </a:r>
            <a:endParaRPr lang="he-IL" sz="2800" dirty="0">
              <a:cs typeface="Varela Round" panose="00000500000000000000"/>
            </a:endParaRPr>
          </a:p>
          <a:p>
            <a:r>
              <a:rPr lang="he-IL" sz="2800" dirty="0">
                <a:cs typeface="Varela Round" panose="00000500000000000000"/>
              </a:rPr>
              <a:t>חסר אירוע נוסף?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C785749A-7209-4422-8840-18B1A0F3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6" y="1338239"/>
            <a:ext cx="6204038" cy="4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פקודת הגירוש של היהודים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3720" y="2397949"/>
            <a:ext cx="431212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200" dirty="0">
                <a:cs typeface="Varela Round" panose="00000500000000000000"/>
              </a:rPr>
              <a:t>דילמה של יהודי </a:t>
            </a:r>
            <a:r>
              <a:rPr lang="he-IL" sz="3200" dirty="0" smtClean="0">
                <a:cs typeface="Varela Round" panose="00000500000000000000"/>
              </a:rPr>
              <a:t>ספרד -</a:t>
            </a:r>
          </a:p>
          <a:p>
            <a:pPr>
              <a:lnSpc>
                <a:spcPct val="200000"/>
              </a:lnSpc>
            </a:pPr>
            <a:r>
              <a:rPr lang="he-IL" sz="3200" dirty="0" smtClean="0">
                <a:cs typeface="Varela Round" panose="00000500000000000000"/>
              </a:rPr>
              <a:t>האם </a:t>
            </a:r>
            <a:r>
              <a:rPr lang="he-IL" sz="3200" b="1" dirty="0" smtClean="0">
                <a:cs typeface="Varela Round" panose="00000500000000000000"/>
              </a:rPr>
              <a:t>להתנצר</a:t>
            </a:r>
            <a:r>
              <a:rPr lang="he-IL" sz="3200" dirty="0" smtClean="0">
                <a:cs typeface="Varela Round" panose="00000500000000000000"/>
              </a:rPr>
              <a:t> או </a:t>
            </a:r>
            <a:r>
              <a:rPr lang="he-IL" sz="3200" b="1" dirty="0" smtClean="0">
                <a:cs typeface="Varela Round" panose="00000500000000000000"/>
              </a:rPr>
              <a:t>לעזוב</a:t>
            </a:r>
            <a:r>
              <a:rPr lang="he-IL" sz="3200" dirty="0" smtClean="0">
                <a:cs typeface="Varela Round" panose="00000500000000000000"/>
              </a:rPr>
              <a:t>?</a:t>
            </a:r>
            <a:endParaRPr lang="he-IL" sz="3200" dirty="0">
              <a:cs typeface="Varela Round" panose="0000050000000000000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62" y="983151"/>
            <a:ext cx="3925752" cy="489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גירוש היהודים </a:t>
            </a:r>
            <a:r>
              <a:rPr lang="he-IL" dirty="0" smtClean="0"/>
              <a:t>מספרד - יולי </a:t>
            </a:r>
            <a:r>
              <a:rPr lang="he-IL" dirty="0"/>
              <a:t>1492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3453" y="2135594"/>
            <a:ext cx="16960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cs typeface="Varela Round" panose="00000500000000000000"/>
              </a:rPr>
              <a:t>מה זה?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5729" y="4719484"/>
            <a:ext cx="165181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מה זה?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5" y="1054645"/>
            <a:ext cx="4489362" cy="474871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583BF22C-A7C5-48A4-8E22-C980F76D6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16" y="1820263"/>
            <a:ext cx="5310790" cy="39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1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הפזורה היהודית לאחר הגירוש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535" t="8200"/>
          <a:stretch/>
        </p:blipFill>
        <p:spPr>
          <a:xfrm>
            <a:off x="2451671" y="954302"/>
            <a:ext cx="7287071" cy="49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6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86234"/>
            <a:ext cx="12190412" cy="720000"/>
          </a:xfrm>
        </p:spPr>
        <p:txBody>
          <a:bodyPr/>
          <a:lstStyle/>
          <a:p>
            <a:r>
              <a:rPr lang="he-IL" dirty="0"/>
              <a:t>מי מפליג באותו הזמן ל"עולם החדש"?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43" y="1381150"/>
            <a:ext cx="10163327" cy="36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מטלה </a:t>
            </a:r>
            <a:r>
              <a:rPr lang="he-IL" dirty="0" smtClean="0"/>
              <a:t>כיתתית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כתבו על חווית </a:t>
            </a:r>
            <a:r>
              <a:rPr lang="he-IL" b="1" dirty="0"/>
              <a:t>הגירוש</a:t>
            </a:r>
            <a:r>
              <a:rPr lang="he-IL" dirty="0"/>
              <a:t> מזווית ראיה של </a:t>
            </a:r>
            <a:r>
              <a:rPr lang="he-IL" dirty="0" smtClean="0"/>
              <a:t>ילד/ה </a:t>
            </a:r>
            <a:r>
              <a:rPr lang="he-IL" dirty="0"/>
              <a:t>בן גילכם</a:t>
            </a:r>
          </a:p>
          <a:p>
            <a:pPr marL="0" indent="0">
              <a:buNone/>
            </a:pPr>
            <a:r>
              <a:rPr lang="he-IL" sz="3200" b="1" dirty="0"/>
              <a:t>או</a:t>
            </a:r>
          </a:p>
          <a:p>
            <a:pPr marL="0" indent="0">
              <a:buNone/>
            </a:pPr>
            <a:r>
              <a:rPr lang="he-IL" dirty="0"/>
              <a:t>כתבו מה עמדתכם בנושא- להתנצר או לעזוב את ספרד? מנקודת מבט </a:t>
            </a:r>
            <a:r>
              <a:rPr lang="he-IL" dirty="0" smtClean="0"/>
              <a:t>יהודית.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את המטלה תגישו לבדיקה למורה להיסטוריה שלכם</a:t>
            </a:r>
          </a:p>
        </p:txBody>
      </p:sp>
    </p:spTree>
    <p:extLst>
      <p:ext uri="{BB962C8B-B14F-4D97-AF65-F5344CB8AC3E}">
        <p14:creationId xmlns:p14="http://schemas.microsoft.com/office/powerpoint/2010/main" val="87491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0412" cy="126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יהודי </a:t>
            </a:r>
            <a:r>
              <a:rPr lang="he-IL" dirty="0" smtClean="0">
                <a:solidFill>
                  <a:srgbClr val="192A72"/>
                </a:solidFill>
              </a:rPr>
              <a:t>ספרד - </a:t>
            </a:r>
            <a:r>
              <a:rPr lang="he-IL" dirty="0">
                <a:solidFill>
                  <a:srgbClr val="192A72"/>
                </a:solidFill>
              </a:rPr>
              <a:t>מסובלנות לקנאות </a:t>
            </a:r>
          </a:p>
        </p:txBody>
      </p:sp>
      <p:sp>
        <p:nvSpPr>
          <p:cNvPr id="2" name="כותרת משנה 1"/>
          <p:cNvSpPr>
            <a:spLocks noGrp="1"/>
          </p:cNvSpPr>
          <p:nvPr>
            <p:ph type="subTitle" idx="1"/>
          </p:nvPr>
        </p:nvSpPr>
        <p:spPr>
          <a:xfrm>
            <a:off x="1" y="2918492"/>
            <a:ext cx="12190412" cy="720000"/>
          </a:xfrm>
        </p:spPr>
        <p:txBody>
          <a:bodyPr/>
          <a:lstStyle/>
          <a:p>
            <a:r>
              <a:rPr lang="he-IL" dirty="0" smtClean="0"/>
              <a:t>היסטוריה – כיתה ז'</a:t>
            </a:r>
            <a:endParaRPr lang="he-IL" dirty="0"/>
          </a:p>
        </p:txBody>
      </p:sp>
      <p:sp>
        <p:nvSpPr>
          <p:cNvPr id="9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32"/>
            <a:ext cx="12190412" cy="720000"/>
          </a:xfrm>
        </p:spPr>
        <p:txBody>
          <a:bodyPr/>
          <a:lstStyle/>
          <a:p>
            <a:r>
              <a:rPr lang="he-IL" dirty="0" smtClean="0">
                <a:sym typeface="Varela Round"/>
              </a:rPr>
              <a:t>לאה </a:t>
            </a:r>
            <a:r>
              <a:rPr lang="he-IL" dirty="0" err="1" smtClean="0">
                <a:sym typeface="Varela Round"/>
              </a:rPr>
              <a:t>ויינברגר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זה? מה הקשר?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944" y="1681316"/>
            <a:ext cx="9322525" cy="3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5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מה נלמד היום?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1021233" y="1352741"/>
            <a:ext cx="9000000" cy="415251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/>
              <a:t>היהודים מסובלנות לקנאות</a:t>
            </a:r>
          </a:p>
          <a:p>
            <a:pPr>
              <a:lnSpc>
                <a:spcPct val="200000"/>
              </a:lnSpc>
            </a:pPr>
            <a:r>
              <a:rPr lang="he-IL" dirty="0"/>
              <a:t>עלייתם של ה"מלכים הקתוליים"</a:t>
            </a:r>
          </a:p>
          <a:p>
            <a:pPr>
              <a:lnSpc>
                <a:spcPct val="200000"/>
              </a:lnSpc>
            </a:pPr>
            <a:r>
              <a:rPr lang="he-IL" dirty="0"/>
              <a:t>גירוש יהודי ספרד והפזורה היהודית</a:t>
            </a:r>
          </a:p>
          <a:p>
            <a:pPr>
              <a:lnSpc>
                <a:spcPct val="200000"/>
              </a:lnSpc>
            </a:pPr>
            <a:r>
              <a:rPr lang="he-IL" dirty="0"/>
              <a:t>הקשר בין הגירוש למסעו של </a:t>
            </a:r>
            <a:r>
              <a:rPr lang="he-IL" dirty="0" smtClean="0"/>
              <a:t>קולומבוס </a:t>
            </a: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הסבר מושגים </a:t>
            </a:r>
          </a:p>
        </p:txBody>
      </p:sp>
      <p:sp>
        <p:nvSpPr>
          <p:cNvPr id="3" name="מלבן 2"/>
          <p:cNvSpPr/>
          <p:nvPr/>
        </p:nvSpPr>
        <p:spPr>
          <a:xfrm>
            <a:off x="977735" y="1207975"/>
            <a:ext cx="1023494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800" b="1" dirty="0" err="1">
                <a:solidFill>
                  <a:srgbClr val="002060"/>
                </a:solidFill>
                <a:latin typeface="Varela Round" pitchFamily="2" charset="-79"/>
                <a:cs typeface="Varela Round"/>
              </a:rPr>
              <a:t>רקונקיסטה</a:t>
            </a:r>
            <a:r>
              <a:rPr lang="he-IL" sz="2800" dirty="0">
                <a:cs typeface="Varela Round"/>
              </a:rPr>
              <a:t> </a:t>
            </a:r>
            <a:r>
              <a:rPr lang="he-IL" sz="2800" dirty="0" smtClean="0">
                <a:cs typeface="Varela Round"/>
              </a:rPr>
              <a:t>– </a:t>
            </a:r>
            <a:r>
              <a:rPr lang="he-IL" sz="2800" dirty="0" smtClean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מספרדית </a:t>
            </a: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, כיבוש מחדש 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סובלנות - </a:t>
            </a: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מתן זכות לאחרים להחזיק במנהגיהם או בדעותיהם (מלון ספיר)</a:t>
            </a:r>
          </a:p>
          <a:p>
            <a:pPr marL="342900" indent="-342900">
              <a:lnSpc>
                <a:spcPct val="2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קנאות </a:t>
            </a:r>
            <a:r>
              <a:rPr lang="he-IL" sz="2800" dirty="0" smtClean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- </a:t>
            </a: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רגש שלילי כלפי הצלחתו או הישגיו של אחר, </a:t>
            </a:r>
            <a:r>
              <a:rPr lang="he-IL" sz="2800" dirty="0" smtClean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צרות-עין</a:t>
            </a:r>
            <a:r>
              <a:rPr lang="en-US" sz="2800" dirty="0" smtClean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 </a:t>
            </a: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(אתר </a:t>
            </a:r>
            <a:r>
              <a:rPr lang="he-IL" sz="2800" dirty="0" err="1">
                <a:solidFill>
                  <a:srgbClr val="002060"/>
                </a:solidFill>
                <a:latin typeface="Varela Round" pitchFamily="2" charset="-79"/>
                <a:cs typeface="Varela Round"/>
              </a:rPr>
              <a:t>מילוג</a:t>
            </a: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cs typeface="Varela Rou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360856"/>
            <a:ext cx="12190412" cy="720000"/>
          </a:xfrm>
        </p:spPr>
        <p:txBody>
          <a:bodyPr/>
          <a:lstStyle/>
          <a:p>
            <a:r>
              <a:rPr lang="he-IL" dirty="0"/>
              <a:t>המעבר מסובלנות לקנאות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2259" y="1710813"/>
            <a:ext cx="9462948" cy="30777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cs typeface="Varela Round" panose="00000500000000000000"/>
              </a:rPr>
              <a:t>בתחילת </a:t>
            </a:r>
            <a:r>
              <a:rPr lang="he-IL" sz="3200" dirty="0" err="1">
                <a:cs typeface="Varela Round" panose="00000500000000000000"/>
              </a:rPr>
              <a:t>הרקונקיסטה</a:t>
            </a:r>
            <a:r>
              <a:rPr lang="he-IL" sz="3200" dirty="0">
                <a:cs typeface="Varela Round" panose="00000500000000000000"/>
              </a:rPr>
              <a:t>, היהודים</a:t>
            </a:r>
            <a:r>
              <a:rPr lang="he-IL" sz="3200" dirty="0" smtClean="0">
                <a:cs typeface="Varela Round" panose="00000500000000000000"/>
              </a:rPr>
              <a:t>:</a:t>
            </a:r>
            <a:endParaRPr lang="he-IL" sz="3200" dirty="0">
              <a:cs typeface="Varela Round" panose="00000500000000000000"/>
            </a:endParaRPr>
          </a:p>
          <a:p>
            <a:pPr>
              <a:lnSpc>
                <a:spcPct val="150000"/>
              </a:lnSpc>
            </a:pPr>
            <a:r>
              <a:rPr lang="he-IL" sz="3200" dirty="0">
                <a:cs typeface="Varela Round" panose="00000500000000000000"/>
              </a:rPr>
              <a:t>הביאו </a:t>
            </a:r>
            <a:r>
              <a:rPr lang="he-IL" sz="3200" b="1" dirty="0">
                <a:cs typeface="Varela Round" panose="00000500000000000000"/>
              </a:rPr>
              <a:t>תועלת כלכלית </a:t>
            </a:r>
            <a:r>
              <a:rPr lang="he-IL" sz="3200" dirty="0">
                <a:cs typeface="Varela Round" panose="00000500000000000000"/>
              </a:rPr>
              <a:t>לשליטים  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cs typeface="Varela Round" panose="00000500000000000000"/>
              </a:rPr>
              <a:t>היהודים נהנו </a:t>
            </a:r>
            <a:r>
              <a:rPr lang="he-IL" sz="3200" b="1" dirty="0">
                <a:cs typeface="Varela Round" panose="00000500000000000000"/>
              </a:rPr>
              <a:t>מכתבי זכויות והגנה מהשלטון </a:t>
            </a:r>
            <a:r>
              <a:rPr lang="he-IL" sz="3200" dirty="0">
                <a:cs typeface="Varela Round" panose="00000500000000000000"/>
              </a:rPr>
              <a:t>וקבלו</a:t>
            </a:r>
            <a:r>
              <a:rPr lang="he-IL" sz="3200" b="1" dirty="0">
                <a:cs typeface="Varela Round" panose="00000500000000000000"/>
              </a:rPr>
              <a:t>  </a:t>
            </a:r>
            <a:endParaRPr lang="he-IL" sz="3200" dirty="0">
              <a:cs typeface="Varela Round" panose="00000500000000000000"/>
            </a:endParaRPr>
          </a:p>
          <a:p>
            <a:pPr>
              <a:lnSpc>
                <a:spcPct val="150000"/>
              </a:lnSpc>
            </a:pPr>
            <a:r>
              <a:rPr lang="he-IL" sz="3200" b="1" dirty="0">
                <a:cs typeface="Varela Round" panose="00000500000000000000"/>
              </a:rPr>
              <a:t>אוטונומיה</a:t>
            </a:r>
            <a:r>
              <a:rPr lang="he-IL" sz="3200" dirty="0">
                <a:cs typeface="Varela Round" panose="00000500000000000000"/>
              </a:rPr>
              <a:t> (שלטון עצמי) משפטית ודתית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8575" y="2106027"/>
            <a:ext cx="3553833" cy="2645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47" y="5233167"/>
            <a:ext cx="22869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כתב זכויות </a:t>
            </a:r>
            <a:r>
              <a:rPr lang="he-IL" dirty="0" smtClean="0">
                <a:latin typeface="Varela Round" panose="00000500000000000000" pitchFamily="2" charset="-79"/>
                <a:cs typeface="Varela Round" panose="00000500000000000000" pitchFamily="2" charset="-79"/>
              </a:rPr>
              <a:t>מהמאה 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ה-13</a:t>
            </a:r>
          </a:p>
        </p:txBody>
      </p:sp>
    </p:spTree>
    <p:extLst>
      <p:ext uri="{BB962C8B-B14F-4D97-AF65-F5344CB8AC3E}">
        <p14:creationId xmlns:p14="http://schemas.microsoft.com/office/powerpoint/2010/main" val="26150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"ויכוח ברצלונה", פרעות קנ"א </a:t>
            </a:r>
          </a:p>
        </p:txBody>
      </p:sp>
      <p:sp>
        <p:nvSpPr>
          <p:cNvPr id="4" name="AutoShape 2" descr="תוצאת תמונה עבור ויכוח ברצלונה"/>
          <p:cNvSpPr>
            <a:spLocks noChangeAspect="1" noChangeArrowheads="1"/>
          </p:cNvSpPr>
          <p:nvPr/>
        </p:nvSpPr>
        <p:spPr bwMode="auto">
          <a:xfrm>
            <a:off x="-2587625" y="-6164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8" name="Picture 4" descr="תוצאת תמונה עבור ויכוח ברצלונ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90" y="1143000"/>
            <a:ext cx="477710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951947"/>
            <a:ext cx="438912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0"/>
              </a:spcBef>
            </a:pPr>
            <a:r>
              <a:rPr lang="he-IL" sz="2800" dirty="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rPr>
              <a:t>הרמב"ן עומד מול  המומר פבלו כריסטיאני-1263  </a:t>
            </a:r>
          </a:p>
        </p:txBody>
      </p:sp>
    </p:spTree>
    <p:extLst>
      <p:ext uri="{BB962C8B-B14F-4D97-AF65-F5344CB8AC3E}">
        <p14:creationId xmlns:p14="http://schemas.microsoft.com/office/powerpoint/2010/main" val="237908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322363"/>
            <a:ext cx="12190412" cy="774918"/>
          </a:xfrm>
        </p:spPr>
        <p:txBody>
          <a:bodyPr/>
          <a:lstStyle/>
          <a:p>
            <a:r>
              <a:rPr lang="he-IL" dirty="0"/>
              <a:t>איחוד ספרד – מדינה ודת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5084" y="1984993"/>
            <a:ext cx="759541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cs typeface="Varela Round" panose="00000500000000000000"/>
              </a:rPr>
              <a:t>אין מקום לזרים – יהודים </a:t>
            </a:r>
            <a:r>
              <a:rPr lang="he-IL" sz="3200" dirty="0" smtClean="0">
                <a:cs typeface="Varela Round" panose="00000500000000000000"/>
              </a:rPr>
              <a:t>ומוסלמים</a:t>
            </a:r>
            <a:endParaRPr lang="he-IL" sz="3200" dirty="0">
              <a:cs typeface="Varela Round" panose="000005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286" y="2650500"/>
            <a:ext cx="713821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cs typeface="Varela Round" panose="00000500000000000000"/>
              </a:rPr>
              <a:t>אין מקום ל"נוצרים חדשים" ממוצא יהודי</a:t>
            </a:r>
            <a:r>
              <a:rPr lang="en-US" sz="3200" dirty="0">
                <a:cs typeface="Varela Round" panose="00000500000000000000"/>
              </a:rPr>
              <a:t> </a:t>
            </a:r>
            <a:r>
              <a:rPr lang="he-IL" sz="3200" dirty="0">
                <a:solidFill>
                  <a:srgbClr val="92D050"/>
                </a:solidFill>
                <a:cs typeface="Varela Round" panose="00000500000000000000"/>
              </a:rPr>
              <a:t>(</a:t>
            </a:r>
            <a:r>
              <a:rPr lang="he-IL" sz="3200" b="1" dirty="0" err="1">
                <a:solidFill>
                  <a:srgbClr val="92D050"/>
                </a:solidFill>
                <a:cs typeface="Varela Round" panose="00000500000000000000"/>
              </a:rPr>
              <a:t>מרנוס</a:t>
            </a:r>
            <a:r>
              <a:rPr lang="he-IL" sz="3200" b="1" dirty="0" smtClean="0">
                <a:solidFill>
                  <a:srgbClr val="92D050"/>
                </a:solidFill>
                <a:cs typeface="Varela Round" panose="00000500000000000000"/>
              </a:rPr>
              <a:t>)</a:t>
            </a:r>
          </a:p>
          <a:p>
            <a:endParaRPr lang="he-IL" sz="3200" dirty="0">
              <a:cs typeface="Varela Round" panose="00000500000000000000"/>
            </a:endParaRPr>
          </a:p>
          <a:p>
            <a:r>
              <a:rPr lang="he-IL" sz="3200" dirty="0">
                <a:cs typeface="Varela Round" panose="00000500000000000000"/>
              </a:rPr>
              <a:t>אין מקום ל"נוצרים חדשים" ממוצא מוסלמי </a:t>
            </a:r>
            <a:r>
              <a:rPr lang="he-IL" sz="3200" b="1" dirty="0">
                <a:solidFill>
                  <a:srgbClr val="192A72"/>
                </a:solidFill>
                <a:cs typeface="Varela Round" panose="00000500000000000000"/>
              </a:rPr>
              <a:t>(</a:t>
            </a:r>
            <a:r>
              <a:rPr lang="he-IL" sz="3200" b="1" dirty="0" err="1">
                <a:solidFill>
                  <a:srgbClr val="192A72"/>
                </a:solidFill>
                <a:cs typeface="Varela Round" panose="00000500000000000000"/>
              </a:rPr>
              <a:t>מוריסקוס</a:t>
            </a:r>
            <a:r>
              <a:rPr lang="he-IL" sz="3200" b="1" dirty="0">
                <a:solidFill>
                  <a:srgbClr val="192A72"/>
                </a:solidFill>
                <a:cs typeface="Varela Round" panose="00000500000000000000"/>
              </a:rPr>
              <a:t>)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1C743DBE-E920-497A-AE85-748BDD3BA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13" y="1486147"/>
            <a:ext cx="3885706" cy="38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</p:spPr>
        <p:txBody>
          <a:bodyPr/>
          <a:lstStyle/>
          <a:p>
            <a:r>
              <a:rPr lang="he-IL" dirty="0"/>
              <a:t>האינקוויזיציה- בית דין לחקירה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0286" y="2468879"/>
            <a:ext cx="4179342" cy="14727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</a:lstStyle>
          <a:p>
            <a:pPr>
              <a:lnSpc>
                <a:spcPct val="200000"/>
              </a:lnSpc>
            </a:pPr>
            <a:r>
              <a:rPr lang="he-IL" sz="2400" dirty="0">
                <a:cs typeface="Varela Round" panose="00000500000000000000"/>
              </a:rPr>
              <a:t>הבעיה עם "הנוצרים החדשים".</a:t>
            </a:r>
          </a:p>
          <a:p>
            <a:pPr>
              <a:lnSpc>
                <a:spcPct val="200000"/>
              </a:lnSpc>
            </a:pPr>
            <a:r>
              <a:rPr lang="he-IL" sz="2400" dirty="0">
                <a:cs typeface="Varela Round" panose="00000500000000000000"/>
              </a:rPr>
              <a:t>האם הם אנוסים?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46" y="1109202"/>
            <a:ext cx="6143540" cy="46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615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255</Words>
  <Application>Microsoft Office PowerPoint</Application>
  <PresentationFormat>מותאם אישית</PresentationFormat>
  <Paragraphs>48</Paragraphs>
  <Slides>15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Varela Round</vt:lpstr>
      <vt:lpstr>ערכת נושא Office</vt:lpstr>
      <vt:lpstr>מערכת שידורים לאומית</vt:lpstr>
      <vt:lpstr>יהודי ספרד - מסובלנות לקנאות </vt:lpstr>
      <vt:lpstr>מה זה? מה הקשר?</vt:lpstr>
      <vt:lpstr>מה נלמד היום? </vt:lpstr>
      <vt:lpstr>הסבר מושגים </vt:lpstr>
      <vt:lpstr>המעבר מסובלנות לקנאות </vt:lpstr>
      <vt:lpstr>"ויכוח ברצלונה", פרעות קנ"א </vt:lpstr>
      <vt:lpstr>איחוד ספרד – מדינה ודת</vt:lpstr>
      <vt:lpstr>האינקוויזיציה- בית דין לחקירה  </vt:lpstr>
      <vt:lpstr> 1492- כיבוש גרנדה וגירוש היהודים </vt:lpstr>
      <vt:lpstr>פקודת הגירוש של היהודים </vt:lpstr>
      <vt:lpstr>גירוש היהודים מספרד - יולי 1492</vt:lpstr>
      <vt:lpstr>הפזורה היהודית לאחר הגירוש </vt:lpstr>
      <vt:lpstr>מי מפליג באותו הזמן ל"עולם החדש"?</vt:lpstr>
      <vt:lpstr>מטלה כיתתית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hasontom192@gmail.com</cp:lastModifiedBy>
  <cp:revision>72</cp:revision>
  <dcterms:created xsi:type="dcterms:W3CDTF">2020-03-15T19:13:03Z</dcterms:created>
  <dcterms:modified xsi:type="dcterms:W3CDTF">2020-03-17T17:21:04Z</dcterms:modified>
</cp:coreProperties>
</file>