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8"/>
  </p:notesMasterIdLst>
  <p:sldIdLst>
    <p:sldId id="256" r:id="rId5"/>
    <p:sldId id="257" r:id="rId6"/>
    <p:sldId id="258" r:id="rId7"/>
    <p:sldId id="329" r:id="rId8"/>
    <p:sldId id="384" r:id="rId9"/>
    <p:sldId id="385" r:id="rId10"/>
    <p:sldId id="386" r:id="rId11"/>
    <p:sldId id="387" r:id="rId12"/>
    <p:sldId id="388" r:id="rId13"/>
    <p:sldId id="389" r:id="rId14"/>
    <p:sldId id="328" r:id="rId15"/>
    <p:sldId id="367" r:id="rId16"/>
    <p:sldId id="319" r:id="rId17"/>
    <p:sldId id="392" r:id="rId18"/>
    <p:sldId id="393" r:id="rId19"/>
    <p:sldId id="394" r:id="rId20"/>
    <p:sldId id="395" r:id="rId21"/>
    <p:sldId id="391" r:id="rId22"/>
    <p:sldId id="396" r:id="rId23"/>
    <p:sldId id="350" r:id="rId24"/>
    <p:sldId id="390" r:id="rId25"/>
    <p:sldId id="336" r:id="rId26"/>
    <p:sldId id="283"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Varela Round" panose="00000500000000000000" charset="-79"/>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U58GxMYmTEwhndbQrGgZ1+qgH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7789C-F2E9-4F33-BC0A-94C0B156B8B7}">
  <a:tblStyle styleId="{98C7789C-F2E9-4F33-BC0A-94C0B156B8B7}"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782" y="53"/>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51"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4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2102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411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512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065380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163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71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41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933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21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2499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52"/>
        <p:cNvGrpSpPr/>
        <p:nvPr/>
      </p:nvGrpSpPr>
      <p:grpSpPr>
        <a:xfrm>
          <a:off x="0" y="0"/>
          <a:ext cx="0" cy="0"/>
          <a:chOff x="0" y="0"/>
          <a:chExt cx="0" cy="0"/>
        </a:xfrm>
      </p:grpSpPr>
      <p:sp>
        <p:nvSpPr>
          <p:cNvPr id="53" name="Google Shape;53;p21"/>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4" name="Google Shape;54;p21"/>
          <p:cNvSpPr/>
          <p:nvPr/>
        </p:nvSpPr>
        <p:spPr>
          <a:xfrm>
            <a:off x="8667715" y="66849"/>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5" name="Google Shape;55;p21"/>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6" name="Google Shape;56;p21"/>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57" name="Google Shape;57;p21"/>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8"/>
        <p:cNvGrpSpPr/>
        <p:nvPr/>
      </p:nvGrpSpPr>
      <p:grpSpPr>
        <a:xfrm>
          <a:off x="0" y="0"/>
          <a:ext cx="0" cy="0"/>
          <a:chOff x="0" y="0"/>
          <a:chExt cx="0" cy="0"/>
        </a:xfrm>
      </p:grpSpPr>
      <p:sp>
        <p:nvSpPr>
          <p:cNvPr id="59" name="Google Shape;59;p22"/>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60" name="Google Shape;60;p2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2" name="Google Shape;62;p22"/>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Varela Round"/>
                <a:ea typeface="Varela Round"/>
                <a:cs typeface="Varela Round"/>
                <a:sym typeface="Varela Round"/>
              </a:rPr>
              <a:t> </a:t>
            </a:r>
            <a:endParaRPr/>
          </a:p>
        </p:txBody>
      </p:sp>
      <p:sp>
        <p:nvSpPr>
          <p:cNvPr id="63" name="Google Shape;63;p2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4" name="Google Shape;64;p2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ADqrZKhqKmo?feature=oembed"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video" Target="https://www.youtube.com/embed/1ZUxAuCz-vQ?start=5&amp;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meyda.education.gov.il/bagmgr/default.html"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1ZUxAuCz-vQ&amp;t=5s" TargetMode="External"/><Relationship Id="rId2" Type="http://schemas.openxmlformats.org/officeDocument/2006/relationships/hyperlink" Target="https://www.youtube.com/watch?v=ADqrZKhqKmo"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x-none"/>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b="1" dirty="0"/>
              <a:t>חסידי אומות עולם – אוסקר שינדלר</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pic>
        <p:nvPicPr>
          <p:cNvPr id="2" name="מדיה מקוונת 1" title="ￗﾠￗﾙￗﾦￗﾕￗﾜￗﾔ ￗﾩￗﾜ ￗﾐￗﾕￗﾡￗﾧￗﾨ ￗﾩￗﾙￗﾠￗﾓￗﾜￗﾨ: ￗﾢￗﾓￗﾕￗﾪￗﾔ ￗﾩￗﾜ ￗﾨￗﾙￗﾠￗﾔ ￗﾑￗﾙￗﾨￗﾠￗﾔￗﾧ">
            <a:hlinkClick r:id="" action="ppaction://media"/>
            <a:extLst>
              <a:ext uri="{FF2B5EF4-FFF2-40B4-BE49-F238E27FC236}">
                <a16:creationId xmlns:a16="http://schemas.microsoft.com/office/drawing/2014/main" id="{BF5CA8C1-910E-463E-B0D4-D87E38BDA2FC}"/>
              </a:ext>
            </a:extLst>
          </p:cNvPr>
          <p:cNvPicPr>
            <a:picLocks noRot="1" noChangeAspect="1"/>
          </p:cNvPicPr>
          <p:nvPr>
            <a:videoFile r:link="rId1"/>
          </p:nvPr>
        </p:nvPicPr>
        <p:blipFill>
          <a:blip r:embed="rId4"/>
          <a:stretch>
            <a:fillRect/>
          </a:stretch>
        </p:blipFill>
        <p:spPr>
          <a:xfrm>
            <a:off x="2037806" y="799765"/>
            <a:ext cx="7834992" cy="5871977"/>
          </a:xfrm>
          <a:prstGeom prst="rect">
            <a:avLst/>
          </a:prstGeom>
        </p:spPr>
      </p:pic>
      <p:sp>
        <p:nvSpPr>
          <p:cNvPr id="3" name="מלבן 2">
            <a:extLst>
              <a:ext uri="{FF2B5EF4-FFF2-40B4-BE49-F238E27FC236}">
                <a16:creationId xmlns:a16="http://schemas.microsoft.com/office/drawing/2014/main" id="{C6CA496F-490B-4F4D-89F9-CE82E24E7C6D}"/>
              </a:ext>
            </a:extLst>
          </p:cNvPr>
          <p:cNvSpPr/>
          <p:nvPr/>
        </p:nvSpPr>
        <p:spPr>
          <a:xfrm>
            <a:off x="10280469" y="3915191"/>
            <a:ext cx="1246043" cy="523220"/>
          </a:xfrm>
          <a:prstGeom prst="rect">
            <a:avLst/>
          </a:prstGeom>
        </p:spPr>
        <p:txBody>
          <a:bodyPr wrap="square">
            <a:spAutoFit/>
          </a:bodyPr>
          <a:lstStyle/>
          <a:p>
            <a:pPr algn="ctr"/>
            <a:r>
              <a:rPr lang="he-IL" b="1" dirty="0">
                <a:solidFill>
                  <a:schemeClr val="tx1"/>
                </a:solidFill>
                <a:latin typeface="Roboto"/>
              </a:rPr>
              <a:t>רינה </a:t>
            </a:r>
            <a:r>
              <a:rPr lang="he-IL" b="1" dirty="0" err="1">
                <a:solidFill>
                  <a:schemeClr val="tx1"/>
                </a:solidFill>
                <a:latin typeface="Roboto"/>
              </a:rPr>
              <a:t>בירנהק</a:t>
            </a:r>
            <a:endParaRPr lang="he-IL" b="1" dirty="0">
              <a:solidFill>
                <a:schemeClr val="tx1"/>
              </a:solidFill>
              <a:latin typeface="Roboto"/>
            </a:endParaRPr>
          </a:p>
          <a:p>
            <a:pPr algn="ctr"/>
            <a:r>
              <a:rPr lang="he-IL" b="1" dirty="0">
                <a:solidFill>
                  <a:schemeClr val="tx1"/>
                </a:solidFill>
                <a:latin typeface="Roboto"/>
              </a:rPr>
              <a:t>ניצולת שינדלר</a:t>
            </a:r>
            <a:endParaRPr lang="en-US" b="1" dirty="0">
              <a:solidFill>
                <a:schemeClr val="tx1"/>
              </a:solidFill>
              <a:latin typeface="Roboto"/>
            </a:endParaRPr>
          </a:p>
        </p:txBody>
      </p:sp>
    </p:spTree>
    <p:extLst>
      <p:ext uri="{BB962C8B-B14F-4D97-AF65-F5344CB8AC3E}">
        <p14:creationId xmlns:p14="http://schemas.microsoft.com/office/powerpoint/2010/main" val="320610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3" name="מציין מיקום של תמונה 2"/>
          <p:cNvPicPr>
            <a:picLocks noGrp="1" noChangeAspect="1"/>
          </p:cNvPicPr>
          <p:nvPr>
            <p:ph type="pic" idx="2"/>
          </p:nvPr>
        </p:nvPicPr>
        <p:blipFill>
          <a:blip r:embed="rId3">
            <a:extLst>
              <a:ext uri="{28A0092B-C50C-407E-A947-70E740481C1C}">
                <a14:useLocalDpi xmlns:a14="http://schemas.microsoft.com/office/drawing/2010/main" val="0"/>
              </a:ext>
            </a:extLst>
          </a:blip>
          <a:srcRect t="26028" b="26028"/>
          <a:stretch>
            <a:fillRect/>
          </a:stretch>
        </p:blipFill>
        <p:spPr>
          <a:xfrm>
            <a:off x="3585843" y="1735361"/>
            <a:ext cx="5020314" cy="3387278"/>
          </a:xfrm>
          <a:prstGeom prst="rect">
            <a:avLst/>
          </a:prstGeom>
          <a:noFill/>
          <a:ln>
            <a:noFill/>
          </a:ln>
        </p:spPr>
      </p:pic>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b="1" dirty="0">
                <a:solidFill>
                  <a:srgbClr val="7030A0"/>
                </a:solidFill>
              </a:rPr>
              <a:t>ה פ ס ק ה . . .</a:t>
            </a:r>
            <a:endParaRPr sz="4800" b="1" dirty="0">
              <a:solidFill>
                <a:srgbClr val="7030A0"/>
              </a:solidFill>
            </a:endParaRPr>
          </a:p>
        </p:txBody>
      </p:sp>
    </p:spTree>
    <p:extLst>
      <p:ext uri="{BB962C8B-B14F-4D97-AF65-F5344CB8AC3E}">
        <p14:creationId xmlns:p14="http://schemas.microsoft.com/office/powerpoint/2010/main" val="358399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4" name="Google Shape;114;p2"/>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lvl="0">
              <a:buSzPts val="6600"/>
            </a:pPr>
            <a:r>
              <a:rPr lang="he-IL" sz="4500" dirty="0">
                <a:latin typeface="+mj-lt"/>
              </a:rPr>
              <a:t>יחס האוכלוסייה בארצות הכיבוש הנאצי ליהודים בזמן ביצוע 'הפתרון הסופי'</a:t>
            </a:r>
            <a:br>
              <a:rPr lang="he-IL" sz="3600" b="0" dirty="0">
                <a:solidFill>
                  <a:schemeClr val="dk1"/>
                </a:solidFill>
                <a:latin typeface="+mj-lt"/>
                <a:ea typeface="Arial"/>
                <a:cs typeface="Arial"/>
                <a:sym typeface="Arial"/>
              </a:rPr>
            </a:br>
            <a:r>
              <a:rPr lang="he-IL" sz="3600" b="0" dirty="0">
                <a:solidFill>
                  <a:schemeClr val="dk1"/>
                </a:solidFill>
                <a:highlight>
                  <a:srgbClr val="FFFF00"/>
                </a:highlight>
                <a:latin typeface="+mj-lt"/>
                <a:ea typeface="Arial"/>
                <a:cs typeface="Arial"/>
                <a:sym typeface="Arial"/>
              </a:rPr>
              <a:t>חלק ד'</a:t>
            </a:r>
            <a:endParaRPr sz="3600" b="0" dirty="0">
              <a:solidFill>
                <a:schemeClr val="dk1"/>
              </a:solidFill>
              <a:highlight>
                <a:srgbClr val="FFFF00"/>
              </a:highlight>
              <a:latin typeface="+mj-lt"/>
            </a:endParaRPr>
          </a:p>
        </p:txBody>
      </p:sp>
      <p:sp>
        <p:nvSpPr>
          <p:cNvPr id="115" name="Google Shape;115;p2"/>
          <p:cNvSpPr txBox="1">
            <a:spLocks noGrp="1"/>
          </p:cNvSpPr>
          <p:nvPr>
            <p:ph type="subTitle" idx="1"/>
          </p:nvPr>
        </p:nvSpPr>
        <p:spPr>
          <a:xfrm>
            <a:off x="-1" y="3202139"/>
            <a:ext cx="12192000" cy="642090"/>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he-IL" sz="3200" dirty="0">
                <a:latin typeface="+mj-lt"/>
              </a:rPr>
              <a:t>היסטוריה י'- </a:t>
            </a:r>
            <a:r>
              <a:rPr lang="he-IL" sz="3200" dirty="0" err="1">
                <a:latin typeface="+mj-lt"/>
              </a:rPr>
              <a:t>יב</a:t>
            </a:r>
            <a:r>
              <a:rPr lang="he-IL" sz="3200" dirty="0">
                <a:latin typeface="+mj-lt"/>
              </a:rPr>
              <a:t>'</a:t>
            </a:r>
            <a:endParaRPr sz="3200" dirty="0">
              <a:latin typeface="+mj-lt"/>
            </a:endParaRPr>
          </a:p>
        </p:txBody>
      </p:sp>
      <p:sp>
        <p:nvSpPr>
          <p:cNvPr id="116" name="Google Shape;116;p2"/>
          <p:cNvSpPr txBox="1">
            <a:spLocks noGrp="1"/>
          </p:cNvSpPr>
          <p:nvPr>
            <p:ph type="body" idx="2"/>
          </p:nvPr>
        </p:nvSpPr>
        <p:spPr>
          <a:xfrm>
            <a:off x="1" y="3655861"/>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he-IL" dirty="0">
                <a:latin typeface="+mj-lt"/>
              </a:rPr>
              <a:t>גלבוע כהן</a:t>
            </a:r>
            <a:endParaRPr dirty="0">
              <a:latin typeface="+mj-lt"/>
            </a:endParaRPr>
          </a:p>
        </p:txBody>
      </p:sp>
    </p:spTree>
    <p:extLst>
      <p:ext uri="{BB962C8B-B14F-4D97-AF65-F5344CB8AC3E}">
        <p14:creationId xmlns:p14="http://schemas.microsoft.com/office/powerpoint/2010/main" val="201755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טקסט 2">
            <a:extLst>
              <a:ext uri="{FF2B5EF4-FFF2-40B4-BE49-F238E27FC236}">
                <a16:creationId xmlns:a16="http://schemas.microsoft.com/office/drawing/2014/main" id="{4DA0F88E-836D-447D-9D44-08AB2498A484}"/>
              </a:ext>
            </a:extLst>
          </p:cNvPr>
          <p:cNvSpPr txBox="1">
            <a:spLocks/>
          </p:cNvSpPr>
          <p:nvPr/>
        </p:nvSpPr>
        <p:spPr>
          <a:xfrm>
            <a:off x="4010297" y="880111"/>
            <a:ext cx="4506685"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4000" dirty="0"/>
              <a:t>התנאים במסתור</a:t>
            </a:r>
          </a:p>
          <a:p>
            <a:endParaRPr lang="he-IL" dirty="0"/>
          </a:p>
        </p:txBody>
      </p:sp>
      <p:sp>
        <p:nvSpPr>
          <p:cNvPr id="5" name="מלבן 4">
            <a:extLst>
              <a:ext uri="{FF2B5EF4-FFF2-40B4-BE49-F238E27FC236}">
                <a16:creationId xmlns:a16="http://schemas.microsoft.com/office/drawing/2014/main" id="{08AE8076-3522-4D37-A4D3-8D82B5FC4D9D}"/>
              </a:ext>
            </a:extLst>
          </p:cNvPr>
          <p:cNvSpPr/>
          <p:nvPr/>
        </p:nvSpPr>
        <p:spPr>
          <a:xfrm>
            <a:off x="1632857" y="1280161"/>
            <a:ext cx="9261566" cy="3785652"/>
          </a:xfrm>
          <a:prstGeom prst="rect">
            <a:avLst/>
          </a:prstGeom>
        </p:spPr>
        <p:txBody>
          <a:bodyPr wrap="square">
            <a:spAutoFit/>
          </a:bodyPr>
          <a:lstStyle/>
          <a:p>
            <a:pPr algn="r"/>
            <a:r>
              <a:rPr lang="he-IL" sz="3000" i="1" dirty="0">
                <a:solidFill>
                  <a:srgbClr val="333333"/>
                </a:solidFill>
                <a:latin typeface="Open Sans"/>
              </a:rPr>
              <a:t>"המחבוא היה בנוי כקרון שינה ברכבת. במעבר הוא שם שולחן קטן ומעליו תלה מפה של אירופה שיהיה אפשר לעקוב אחרי המצב בחזיתות. </a:t>
            </a:r>
            <a:r>
              <a:rPr lang="he-IL" sz="3000" i="1" dirty="0" err="1">
                <a:solidFill>
                  <a:srgbClr val="333333"/>
                </a:solidFill>
                <a:latin typeface="Open Sans"/>
              </a:rPr>
              <a:t>יונאס</a:t>
            </a:r>
            <a:r>
              <a:rPr lang="he-IL" sz="3000" i="1" dirty="0">
                <a:solidFill>
                  <a:srgbClr val="333333"/>
                </a:solidFill>
                <a:latin typeface="Open Sans"/>
              </a:rPr>
              <a:t> הכניס גם מכשיר קולט רדיו עם אוזניות והיה אפשר לשמוע את החדשות המקומיות. את הקירות כיסה בקרשים ... כל יום היה בא להוציא את הדלי ששמונה איש עשו בו את צרכיהם! גודל המחבוא היה 8.5 מטר מרובע. שם ישבנו שמונה איש חודשים רבים, ובסוף היינו 10 איש מבלי שיצאנו אפילו פעם אחת".</a:t>
            </a:r>
            <a:endParaRPr lang="he-IL" sz="3000" dirty="0"/>
          </a:p>
        </p:txBody>
      </p:sp>
    </p:spTree>
    <p:extLst>
      <p:ext uri="{BB962C8B-B14F-4D97-AF65-F5344CB8AC3E}">
        <p14:creationId xmlns:p14="http://schemas.microsoft.com/office/powerpoint/2010/main" val="246319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טקסט 2">
            <a:extLst>
              <a:ext uri="{FF2B5EF4-FFF2-40B4-BE49-F238E27FC236}">
                <a16:creationId xmlns:a16="http://schemas.microsoft.com/office/drawing/2014/main" id="{4DA0F88E-836D-447D-9D44-08AB2498A484}"/>
              </a:ext>
            </a:extLst>
          </p:cNvPr>
          <p:cNvSpPr txBox="1">
            <a:spLocks/>
          </p:cNvSpPr>
          <p:nvPr/>
        </p:nvSpPr>
        <p:spPr>
          <a:xfrm>
            <a:off x="1410789" y="880111"/>
            <a:ext cx="8516982"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4000" dirty="0"/>
              <a:t>מדוע לא ידועים כל סיפורי ההצלה?</a:t>
            </a:r>
          </a:p>
          <a:p>
            <a:endParaRPr lang="he-IL" dirty="0"/>
          </a:p>
        </p:txBody>
      </p:sp>
      <p:sp>
        <p:nvSpPr>
          <p:cNvPr id="5" name="מלבן 4">
            <a:extLst>
              <a:ext uri="{FF2B5EF4-FFF2-40B4-BE49-F238E27FC236}">
                <a16:creationId xmlns:a16="http://schemas.microsoft.com/office/drawing/2014/main" id="{08AE8076-3522-4D37-A4D3-8D82B5FC4D9D}"/>
              </a:ext>
            </a:extLst>
          </p:cNvPr>
          <p:cNvSpPr/>
          <p:nvPr/>
        </p:nvSpPr>
        <p:spPr>
          <a:xfrm>
            <a:off x="744582" y="1280161"/>
            <a:ext cx="10776857" cy="4801314"/>
          </a:xfrm>
          <a:prstGeom prst="rect">
            <a:avLst/>
          </a:prstGeom>
        </p:spPr>
        <p:txBody>
          <a:bodyPr wrap="square">
            <a:spAutoFit/>
          </a:bodyPr>
          <a:lstStyle/>
          <a:p>
            <a:pPr algn="r"/>
            <a:r>
              <a:rPr lang="he-IL" sz="1800" i="1" dirty="0">
                <a:solidFill>
                  <a:schemeClr val="tx1">
                    <a:lumMod val="90000"/>
                    <a:lumOff val="10000"/>
                  </a:schemeClr>
                </a:solidFill>
              </a:rPr>
              <a:t>"...ביום ראשון של תחילת המלחמה אסף דודי את משפחתו... והם עזבו את העיר... הגענו לכפר... כעבור לילה או שניים, העיר אותנו האיכר בשעות הקטנות של הלילה בצעקות ודרש שנעזוב את הבית עם כל החפצים באומרו שהגרמנים נמצאים 15 ק"מ מהכפר ושאנשים סיפרו לו שהם הורגים כל אחד אשר מסתיר יהודים או את רכושם... נמלטנו על נפשנו מזרחה... בלילה האחרון... עצרנו בכפר גדול אצל איכר... ביקשנו מבעל הבית שייסע אתנו מזרחה עד הכפר הבא, אך הוא סירב וגם האחרים סירבו.</a:t>
            </a:r>
            <a:br>
              <a:rPr lang="he-IL" sz="1800" i="1" dirty="0">
                <a:solidFill>
                  <a:schemeClr val="tx1">
                    <a:lumMod val="90000"/>
                    <a:lumOff val="10000"/>
                  </a:schemeClr>
                </a:solidFill>
              </a:rPr>
            </a:br>
            <a:r>
              <a:rPr lang="he-IL" sz="1800" i="1" dirty="0">
                <a:solidFill>
                  <a:schemeClr val="tx1">
                    <a:lumMod val="90000"/>
                    <a:lumOff val="10000"/>
                  </a:schemeClr>
                </a:solidFill>
              </a:rPr>
              <a:t>פתאום יצא מהקבוצה צעיר כבן 20-30 ואמר: 'אני אקח אתכם'. קמה סביבו המולה עם דרישה שיחזור בו. גם הסבירו לו מה מצפה לו כשיחזור. אך הוא בשלו... 'אתם רוצים להרוג אותם, לא אתן...'.  צעקו לו: 'הגרמנים יהרגו אותך אם תעזור להם להימלט'.</a:t>
            </a:r>
          </a:p>
          <a:p>
            <a:pPr algn="r"/>
            <a:r>
              <a:rPr lang="he-IL" sz="1800" i="1" dirty="0">
                <a:solidFill>
                  <a:schemeClr val="tx1">
                    <a:lumMod val="90000"/>
                    <a:lumOff val="10000"/>
                  </a:schemeClr>
                </a:solidFill>
              </a:rPr>
              <a:t>...באה בריצה... אשתו עם תינוק על הידיים והתחננה: 'אם אינך מרחם עלי, אם אינך חס על עצמך, חוס על הילד, אל תשאיר אותנו לבד, יהרגו אותם ואין לנו לחם לאכול. אם יספרו לגרמנים, יהרגו אותך, מה אכפת לך מהיהודים?...'</a:t>
            </a:r>
            <a:br>
              <a:rPr lang="he-IL" sz="1800" i="1" dirty="0">
                <a:solidFill>
                  <a:schemeClr val="tx1">
                    <a:lumMod val="90000"/>
                    <a:lumOff val="10000"/>
                  </a:schemeClr>
                </a:solidFill>
              </a:rPr>
            </a:br>
            <a:r>
              <a:rPr lang="he-IL" sz="1800" i="1" dirty="0">
                <a:solidFill>
                  <a:schemeClr val="tx1">
                    <a:lumMod val="90000"/>
                    <a:lumOff val="10000"/>
                  </a:schemeClr>
                </a:solidFill>
              </a:rPr>
              <a:t>האיש, מבלי לענות לאשתו, מבלי לחבק את התינוק, חילק את החפצים והאנשים בין שתי העגלות ויצאנו לדרך...</a:t>
            </a:r>
            <a:br>
              <a:rPr lang="he-IL" sz="1800" i="1" dirty="0">
                <a:solidFill>
                  <a:schemeClr val="tx1">
                    <a:lumMod val="90000"/>
                    <a:lumOff val="10000"/>
                  </a:schemeClr>
                </a:solidFill>
              </a:rPr>
            </a:br>
            <a:r>
              <a:rPr lang="he-IL" sz="1800" i="1" dirty="0">
                <a:solidFill>
                  <a:schemeClr val="tx1">
                    <a:lumMod val="90000"/>
                    <a:lumOff val="10000"/>
                  </a:schemeClr>
                </a:solidFill>
              </a:rPr>
              <a:t>כאשר הבענו את חששותינו ש...כל הכפר יזנק בעקבותינו, הסביר שאין חשש, כי בחר בדרך אשר תטשטש את עקבותינו. הוא הוציא אותנו מאזור הסכנה, סירב להמשיך אתנו, נפרד וחזר. כאשר רצו דודי ואבי לשלם לאיש ישר ויקר זה, הוא סירב לתשלום באופן מוחלט.</a:t>
            </a:r>
            <a:br>
              <a:rPr lang="he-IL" sz="1800" i="1" dirty="0">
                <a:solidFill>
                  <a:schemeClr val="tx1">
                    <a:lumMod val="90000"/>
                    <a:lumOff val="10000"/>
                  </a:schemeClr>
                </a:solidFill>
              </a:rPr>
            </a:br>
            <a:r>
              <a:rPr lang="he-IL" sz="1800" i="1" dirty="0">
                <a:solidFill>
                  <a:schemeClr val="tx1">
                    <a:lumMod val="90000"/>
                    <a:lumOff val="10000"/>
                  </a:schemeClr>
                </a:solidFill>
              </a:rPr>
              <a:t>זכור לי כאשר ישבתי בעגלתו, אבי שאל אותו מה יעשה כאשר יחזור והכפריים כל-כך עוינים לו, והוא ענה: 'יהרגו אז יהרגו, אני את חובתי מילאתי, לא יכולתי לתת יד לרצח'...אף אחד ממשפחת  לא זכר את שם הכפר... הייתי מוכנה לנסוע לחפש את הכפר, אך אין לי סימן למקום..."</a:t>
            </a:r>
            <a:endParaRPr lang="he-IL" sz="1800" dirty="0">
              <a:solidFill>
                <a:schemeClr val="tx1">
                  <a:lumMod val="90000"/>
                  <a:lumOff val="10000"/>
                </a:schemeClr>
              </a:solidFill>
            </a:endParaRPr>
          </a:p>
        </p:txBody>
      </p:sp>
    </p:spTree>
    <p:extLst>
      <p:ext uri="{BB962C8B-B14F-4D97-AF65-F5344CB8AC3E}">
        <p14:creationId xmlns:p14="http://schemas.microsoft.com/office/powerpoint/2010/main" val="1599648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טקסט 2">
            <a:extLst>
              <a:ext uri="{FF2B5EF4-FFF2-40B4-BE49-F238E27FC236}">
                <a16:creationId xmlns:a16="http://schemas.microsoft.com/office/drawing/2014/main" id="{4DA0F88E-836D-447D-9D44-08AB2498A484}"/>
              </a:ext>
            </a:extLst>
          </p:cNvPr>
          <p:cNvSpPr txBox="1">
            <a:spLocks/>
          </p:cNvSpPr>
          <p:nvPr/>
        </p:nvSpPr>
        <p:spPr>
          <a:xfrm>
            <a:off x="1410789" y="880111"/>
            <a:ext cx="9366068"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4500" dirty="0"/>
              <a:t>מדוע לא ידועים כל סיפורי ההצלה?</a:t>
            </a:r>
          </a:p>
        </p:txBody>
      </p:sp>
      <p:sp>
        <p:nvSpPr>
          <p:cNvPr id="4" name="מציין מיקום טקסט 2">
            <a:extLst>
              <a:ext uri="{FF2B5EF4-FFF2-40B4-BE49-F238E27FC236}">
                <a16:creationId xmlns:a16="http://schemas.microsoft.com/office/drawing/2014/main" id="{46DD176C-5D70-4813-B547-17BA589358F1}"/>
              </a:ext>
            </a:extLst>
          </p:cNvPr>
          <p:cNvSpPr txBox="1">
            <a:spLocks/>
          </p:cNvSpPr>
          <p:nvPr/>
        </p:nvSpPr>
        <p:spPr>
          <a:xfrm>
            <a:off x="2046514" y="3429000"/>
            <a:ext cx="8516982"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marL="800100" indent="-571500">
              <a:buFontTx/>
              <a:buChar char="-"/>
            </a:pPr>
            <a:r>
              <a:rPr lang="he-IL" sz="4000" dirty="0"/>
              <a:t>חשש מהסביבה</a:t>
            </a:r>
          </a:p>
          <a:p>
            <a:pPr marL="800100" indent="-571500">
              <a:buFontTx/>
              <a:buChar char="-"/>
            </a:pPr>
            <a:r>
              <a:rPr lang="he-IL" sz="4000" dirty="0"/>
              <a:t>חוסר ברצון לשתף</a:t>
            </a:r>
          </a:p>
          <a:p>
            <a:pPr marL="800100" indent="-571500">
              <a:buFontTx/>
              <a:buChar char="-"/>
            </a:pPr>
            <a:r>
              <a:rPr lang="he-IL" sz="4000" dirty="0"/>
              <a:t>אין עדויות </a:t>
            </a:r>
          </a:p>
          <a:p>
            <a:pPr marL="800100" indent="-571500">
              <a:buFontTx/>
              <a:buChar char="-"/>
            </a:pPr>
            <a:r>
              <a:rPr lang="he-IL" sz="4000" dirty="0"/>
              <a:t>אי עמידה בקריטריונים</a:t>
            </a:r>
          </a:p>
          <a:p>
            <a:pPr marL="800100" indent="-571500">
              <a:buFontTx/>
              <a:buChar char="-"/>
            </a:pPr>
            <a:endParaRPr lang="he-IL" sz="4000" dirty="0"/>
          </a:p>
        </p:txBody>
      </p:sp>
    </p:spTree>
    <p:extLst>
      <p:ext uri="{BB962C8B-B14F-4D97-AF65-F5344CB8AC3E}">
        <p14:creationId xmlns:p14="http://schemas.microsoft.com/office/powerpoint/2010/main" val="299060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טקסט 2">
            <a:extLst>
              <a:ext uri="{FF2B5EF4-FFF2-40B4-BE49-F238E27FC236}">
                <a16:creationId xmlns:a16="http://schemas.microsoft.com/office/drawing/2014/main" id="{4DA0F88E-836D-447D-9D44-08AB2498A484}"/>
              </a:ext>
            </a:extLst>
          </p:cNvPr>
          <p:cNvSpPr txBox="1">
            <a:spLocks/>
          </p:cNvSpPr>
          <p:nvPr/>
        </p:nvSpPr>
        <p:spPr>
          <a:xfrm>
            <a:off x="-209005" y="801734"/>
            <a:ext cx="9366068"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4500" dirty="0"/>
              <a:t>מקרי הצלה ייחודיים</a:t>
            </a:r>
          </a:p>
        </p:txBody>
      </p:sp>
      <p:sp>
        <p:nvSpPr>
          <p:cNvPr id="4" name="מציין מיקום טקסט 2">
            <a:extLst>
              <a:ext uri="{FF2B5EF4-FFF2-40B4-BE49-F238E27FC236}">
                <a16:creationId xmlns:a16="http://schemas.microsoft.com/office/drawing/2014/main" id="{46DD176C-5D70-4813-B547-17BA589358F1}"/>
              </a:ext>
            </a:extLst>
          </p:cNvPr>
          <p:cNvSpPr txBox="1">
            <a:spLocks/>
          </p:cNvSpPr>
          <p:nvPr/>
        </p:nvSpPr>
        <p:spPr>
          <a:xfrm>
            <a:off x="2769326" y="2710543"/>
            <a:ext cx="9152707"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pPr marL="800100" indent="-571500">
              <a:buFontTx/>
              <a:buChar char="-"/>
            </a:pPr>
            <a:r>
              <a:rPr lang="he-IL" sz="4000" dirty="0"/>
              <a:t>הכפר ההולנדי </a:t>
            </a:r>
            <a:r>
              <a:rPr lang="he-IL" sz="4000" dirty="0" err="1"/>
              <a:t>ניולנדה</a:t>
            </a:r>
            <a:r>
              <a:rPr lang="he-IL" sz="4000" dirty="0"/>
              <a:t> </a:t>
            </a:r>
            <a:r>
              <a:rPr lang="he-IL" sz="2500" dirty="0"/>
              <a:t>(117 חסידי אומות עולם)</a:t>
            </a:r>
            <a:endParaRPr lang="he-IL" sz="4000" dirty="0"/>
          </a:p>
          <a:p>
            <a:pPr marL="800100" indent="-571500">
              <a:buFontTx/>
              <a:buChar char="-"/>
            </a:pPr>
            <a:r>
              <a:rPr lang="he-IL" sz="4000" dirty="0"/>
              <a:t>דנמרק </a:t>
            </a:r>
            <a:r>
              <a:rPr lang="he-IL" sz="2500" dirty="0"/>
              <a:t>(99% מיהדות דנמרק ניצלה)</a:t>
            </a:r>
          </a:p>
          <a:p>
            <a:pPr marL="800100" indent="-571500">
              <a:buFontTx/>
              <a:buChar char="-"/>
            </a:pPr>
            <a:r>
              <a:rPr lang="he-IL" sz="4000" dirty="0"/>
              <a:t>"</a:t>
            </a:r>
            <a:r>
              <a:rPr lang="he-IL" sz="4000" dirty="0" err="1"/>
              <a:t>ז'גוטה</a:t>
            </a:r>
            <a:r>
              <a:rPr lang="he-IL" sz="4000" dirty="0"/>
              <a:t>" </a:t>
            </a:r>
            <a:r>
              <a:rPr lang="he-IL" sz="2500" dirty="0"/>
              <a:t>(המועצה לעזרת היהודים)</a:t>
            </a:r>
          </a:p>
          <a:p>
            <a:pPr marL="800100" indent="-571500">
              <a:buFontTx/>
              <a:buChar char="-"/>
            </a:pPr>
            <a:endParaRPr lang="he-IL" sz="4000" dirty="0"/>
          </a:p>
        </p:txBody>
      </p:sp>
      <p:pic>
        <p:nvPicPr>
          <p:cNvPr id="2" name="תמונה 1">
            <a:extLst>
              <a:ext uri="{FF2B5EF4-FFF2-40B4-BE49-F238E27FC236}">
                <a16:creationId xmlns:a16="http://schemas.microsoft.com/office/drawing/2014/main" id="{78F7E90E-8A26-4403-9301-62407C00E518}"/>
              </a:ext>
            </a:extLst>
          </p:cNvPr>
          <p:cNvPicPr>
            <a:picLocks noChangeAspect="1"/>
          </p:cNvPicPr>
          <p:nvPr/>
        </p:nvPicPr>
        <p:blipFill rotWithShape="1">
          <a:blip r:embed="rId2"/>
          <a:srcRect l="29250" t="50000" r="33893" b="5121"/>
          <a:stretch/>
        </p:blipFill>
        <p:spPr>
          <a:xfrm>
            <a:off x="91440" y="2397034"/>
            <a:ext cx="4493623" cy="3076303"/>
          </a:xfrm>
          <a:prstGeom prst="rect">
            <a:avLst/>
          </a:prstGeom>
        </p:spPr>
      </p:pic>
      <p:pic>
        <p:nvPicPr>
          <p:cNvPr id="1026" name="Picture 2">
            <a:extLst>
              <a:ext uri="{FF2B5EF4-FFF2-40B4-BE49-F238E27FC236}">
                <a16:creationId xmlns:a16="http://schemas.microsoft.com/office/drawing/2014/main" id="{F752FFD8-5B94-40C5-A287-6B9FF5B57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067" y="3747408"/>
            <a:ext cx="3235989" cy="266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070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טקסט 2">
            <a:extLst>
              <a:ext uri="{FF2B5EF4-FFF2-40B4-BE49-F238E27FC236}">
                <a16:creationId xmlns:a16="http://schemas.microsoft.com/office/drawing/2014/main" id="{4DA0F88E-836D-447D-9D44-08AB2498A484}"/>
              </a:ext>
            </a:extLst>
          </p:cNvPr>
          <p:cNvSpPr txBox="1">
            <a:spLocks/>
          </p:cNvSpPr>
          <p:nvPr/>
        </p:nvSpPr>
        <p:spPr>
          <a:xfrm>
            <a:off x="3581400" y="292281"/>
            <a:ext cx="5029200"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4500" dirty="0"/>
              <a:t>חסידי אומות עולם</a:t>
            </a:r>
          </a:p>
        </p:txBody>
      </p:sp>
      <p:pic>
        <p:nvPicPr>
          <p:cNvPr id="2050" name="Picture 2" descr="אחת מהסירות בהן הועברו היהודים הדנים לשבדיה בשנת 1943">
            <a:extLst>
              <a:ext uri="{FF2B5EF4-FFF2-40B4-BE49-F238E27FC236}">
                <a16:creationId xmlns:a16="http://schemas.microsoft.com/office/drawing/2014/main" id="{4DA991F2-6225-4203-8A9D-87874B5AEA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86"/>
          <a:stretch/>
        </p:blipFill>
        <p:spPr bwMode="auto">
          <a:xfrm>
            <a:off x="2843001" y="822961"/>
            <a:ext cx="6505998"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78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טקסט 2">
            <a:extLst>
              <a:ext uri="{FF2B5EF4-FFF2-40B4-BE49-F238E27FC236}">
                <a16:creationId xmlns:a16="http://schemas.microsoft.com/office/drawing/2014/main" id="{4DA0F88E-836D-447D-9D44-08AB2498A484}"/>
              </a:ext>
            </a:extLst>
          </p:cNvPr>
          <p:cNvSpPr txBox="1">
            <a:spLocks/>
          </p:cNvSpPr>
          <p:nvPr/>
        </p:nvSpPr>
        <p:spPr>
          <a:xfrm>
            <a:off x="4049486" y="179735"/>
            <a:ext cx="3860066"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2000" dirty="0"/>
              <a:t>עדותה של חסידת אומות עולם </a:t>
            </a:r>
          </a:p>
          <a:p>
            <a:endParaRPr lang="he-IL" dirty="0"/>
          </a:p>
        </p:txBody>
      </p:sp>
      <p:pic>
        <p:nvPicPr>
          <p:cNvPr id="3" name="מדיה מקוונת 2" title="ￗﾢￗﾓￗﾕￗﾪￗﾔ ￗﾩￗﾜ ￗﾗￗﾡￗﾙￗﾓￗﾪ ￗﾐￗﾕￗﾞￗﾕￗﾪ ￗﾔￗﾢￗﾕￗﾜￗﾝ ￗﾜￗﾕￗﾑￗﾕￗﾑ ￗﾒￗﾨￗﾡￗﾙￗﾞￗﾦ'ￗﾙￗﾧ ￗﾞￗﾐￗﾕￗﾧￗﾨￗﾐￗﾙￗﾠￗﾔ">
            <a:hlinkClick r:id="" action="ppaction://media"/>
            <a:extLst>
              <a:ext uri="{FF2B5EF4-FFF2-40B4-BE49-F238E27FC236}">
                <a16:creationId xmlns:a16="http://schemas.microsoft.com/office/drawing/2014/main" id="{DB4108EB-E586-4931-BE5C-3F419D4F6C8D}"/>
              </a:ext>
            </a:extLst>
          </p:cNvPr>
          <p:cNvPicPr>
            <a:picLocks noRot="1" noChangeAspect="1"/>
          </p:cNvPicPr>
          <p:nvPr>
            <a:videoFile r:link="rId1"/>
          </p:nvPr>
        </p:nvPicPr>
        <p:blipFill>
          <a:blip r:embed="rId3"/>
          <a:stretch>
            <a:fillRect/>
          </a:stretch>
        </p:blipFill>
        <p:spPr>
          <a:xfrm>
            <a:off x="2464526" y="379760"/>
            <a:ext cx="7262948" cy="5443255"/>
          </a:xfrm>
          <a:prstGeom prst="rect">
            <a:avLst/>
          </a:prstGeom>
        </p:spPr>
      </p:pic>
    </p:spTree>
    <p:extLst>
      <p:ext uri="{BB962C8B-B14F-4D97-AF65-F5344CB8AC3E}">
        <p14:creationId xmlns:p14="http://schemas.microsoft.com/office/powerpoint/2010/main" val="339674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טקסט 2">
            <a:extLst>
              <a:ext uri="{FF2B5EF4-FFF2-40B4-BE49-F238E27FC236}">
                <a16:creationId xmlns:a16="http://schemas.microsoft.com/office/drawing/2014/main" id="{4DA0F88E-836D-447D-9D44-08AB2498A484}"/>
              </a:ext>
            </a:extLst>
          </p:cNvPr>
          <p:cNvSpPr txBox="1">
            <a:spLocks/>
          </p:cNvSpPr>
          <p:nvPr/>
        </p:nvSpPr>
        <p:spPr>
          <a:xfrm>
            <a:off x="3683726" y="379760"/>
            <a:ext cx="3860066"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2000" dirty="0"/>
              <a:t>תרגול שאלת בגרות</a:t>
            </a:r>
          </a:p>
          <a:p>
            <a:endParaRPr lang="he-IL" dirty="0"/>
          </a:p>
        </p:txBody>
      </p:sp>
      <p:pic>
        <p:nvPicPr>
          <p:cNvPr id="2" name="תמונה 1">
            <a:extLst>
              <a:ext uri="{FF2B5EF4-FFF2-40B4-BE49-F238E27FC236}">
                <a16:creationId xmlns:a16="http://schemas.microsoft.com/office/drawing/2014/main" id="{83FE19C6-7C63-44AB-952B-74D5D930FAB9}"/>
              </a:ext>
            </a:extLst>
          </p:cNvPr>
          <p:cNvPicPr>
            <a:picLocks noChangeAspect="1"/>
          </p:cNvPicPr>
          <p:nvPr/>
        </p:nvPicPr>
        <p:blipFill rotWithShape="1">
          <a:blip r:embed="rId2"/>
          <a:srcRect l="23036" t="17698" r="24572" b="5121"/>
          <a:stretch/>
        </p:blipFill>
        <p:spPr>
          <a:xfrm>
            <a:off x="3135085" y="579785"/>
            <a:ext cx="6387737" cy="5290457"/>
          </a:xfrm>
          <a:prstGeom prst="rect">
            <a:avLst/>
          </a:prstGeom>
        </p:spPr>
      </p:pic>
      <p:sp>
        <p:nvSpPr>
          <p:cNvPr id="5" name="מציין מיקום טקסט 2">
            <a:extLst>
              <a:ext uri="{FF2B5EF4-FFF2-40B4-BE49-F238E27FC236}">
                <a16:creationId xmlns:a16="http://schemas.microsoft.com/office/drawing/2014/main" id="{CC143F93-A46C-45B6-B308-55B971FCDEFB}"/>
              </a:ext>
            </a:extLst>
          </p:cNvPr>
          <p:cNvSpPr txBox="1">
            <a:spLocks/>
          </p:cNvSpPr>
          <p:nvPr/>
        </p:nvSpPr>
        <p:spPr>
          <a:xfrm>
            <a:off x="7437121" y="6457950"/>
            <a:ext cx="4754879"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1600" dirty="0"/>
              <a:t>בגרות מועד חורף תשע"ט/2019, שאלון 22282</a:t>
            </a:r>
          </a:p>
          <a:p>
            <a:endParaRPr lang="he-IL" dirty="0"/>
          </a:p>
        </p:txBody>
      </p:sp>
    </p:spTree>
    <p:extLst>
      <p:ext uri="{BB962C8B-B14F-4D97-AF65-F5344CB8AC3E}">
        <p14:creationId xmlns:p14="http://schemas.microsoft.com/office/powerpoint/2010/main" val="3987478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4" name="Google Shape;114;p2"/>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lvl="0">
              <a:buSzPts val="6600"/>
            </a:pPr>
            <a:r>
              <a:rPr lang="he-IL" sz="4500" dirty="0">
                <a:latin typeface="+mj-lt"/>
              </a:rPr>
              <a:t>יחס האוכלוסייה בארצות הכיבוש הנאצי ליהודים בזמן ביצוע 'הפתרון הסופי'</a:t>
            </a:r>
            <a:br>
              <a:rPr lang="he-IL" sz="3600" b="0" dirty="0">
                <a:solidFill>
                  <a:schemeClr val="dk1"/>
                </a:solidFill>
                <a:latin typeface="+mj-lt"/>
                <a:ea typeface="Arial"/>
                <a:cs typeface="Arial"/>
                <a:sym typeface="Arial"/>
              </a:rPr>
            </a:br>
            <a:r>
              <a:rPr lang="he-IL" sz="3600" b="0" dirty="0">
                <a:solidFill>
                  <a:schemeClr val="dk1"/>
                </a:solidFill>
                <a:highlight>
                  <a:srgbClr val="FFFF00"/>
                </a:highlight>
                <a:latin typeface="+mj-lt"/>
                <a:ea typeface="Arial"/>
                <a:cs typeface="Arial"/>
                <a:sym typeface="Arial"/>
              </a:rPr>
              <a:t>חלק ג'</a:t>
            </a:r>
            <a:endParaRPr sz="3600" b="0" dirty="0">
              <a:solidFill>
                <a:schemeClr val="dk1"/>
              </a:solidFill>
              <a:highlight>
                <a:srgbClr val="FFFF00"/>
              </a:highlight>
              <a:latin typeface="+mj-lt"/>
            </a:endParaRPr>
          </a:p>
        </p:txBody>
      </p:sp>
      <p:sp>
        <p:nvSpPr>
          <p:cNvPr id="115" name="Google Shape;115;p2"/>
          <p:cNvSpPr txBox="1">
            <a:spLocks noGrp="1"/>
          </p:cNvSpPr>
          <p:nvPr>
            <p:ph type="subTitle" idx="1"/>
          </p:nvPr>
        </p:nvSpPr>
        <p:spPr>
          <a:xfrm>
            <a:off x="-1" y="3202139"/>
            <a:ext cx="12192000" cy="642090"/>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he-IL" sz="3200" dirty="0">
                <a:latin typeface="+mj-lt"/>
              </a:rPr>
              <a:t>היסטוריה י'- </a:t>
            </a:r>
            <a:r>
              <a:rPr lang="he-IL" sz="3200" dirty="0" err="1">
                <a:latin typeface="+mj-lt"/>
              </a:rPr>
              <a:t>יב</a:t>
            </a:r>
            <a:r>
              <a:rPr lang="he-IL" sz="3200" dirty="0">
                <a:latin typeface="+mj-lt"/>
              </a:rPr>
              <a:t>'</a:t>
            </a:r>
            <a:endParaRPr sz="3200" dirty="0">
              <a:latin typeface="+mj-lt"/>
            </a:endParaRPr>
          </a:p>
        </p:txBody>
      </p:sp>
      <p:sp>
        <p:nvSpPr>
          <p:cNvPr id="116" name="Google Shape;116;p2"/>
          <p:cNvSpPr txBox="1">
            <a:spLocks noGrp="1"/>
          </p:cNvSpPr>
          <p:nvPr>
            <p:ph type="body" idx="2"/>
          </p:nvPr>
        </p:nvSpPr>
        <p:spPr>
          <a:xfrm>
            <a:off x="1" y="3655861"/>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he-IL" dirty="0">
                <a:latin typeface="+mj-lt"/>
              </a:rPr>
              <a:t>גלבוע כהן</a:t>
            </a:r>
            <a:endParaRPr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492C5A-AECE-4CD3-B48E-45F49547ACC7}"/>
              </a:ext>
            </a:extLst>
          </p:cNvPr>
          <p:cNvSpPr>
            <a:spLocks noGrp="1"/>
          </p:cNvSpPr>
          <p:nvPr>
            <p:ph type="title"/>
          </p:nvPr>
        </p:nvSpPr>
        <p:spPr/>
        <p:txBody>
          <a:bodyPr/>
          <a:lstStyle/>
          <a:p>
            <a:r>
              <a:rPr lang="he-IL" sz="4000" dirty="0"/>
              <a:t>עבודה עם ספר פתוח בבגרות</a:t>
            </a:r>
          </a:p>
        </p:txBody>
      </p:sp>
      <p:sp>
        <p:nvSpPr>
          <p:cNvPr id="5" name="Google Shape;123;p3">
            <a:extLst>
              <a:ext uri="{FF2B5EF4-FFF2-40B4-BE49-F238E27FC236}">
                <a16:creationId xmlns:a16="http://schemas.microsoft.com/office/drawing/2014/main" id="{D6577C4D-6738-4B79-A8EE-1FD1718D48C5}"/>
              </a:ext>
            </a:extLst>
          </p:cNvPr>
          <p:cNvSpPr txBox="1">
            <a:spLocks/>
          </p:cNvSpPr>
          <p:nvPr/>
        </p:nvSpPr>
        <p:spPr>
          <a:xfrm>
            <a:off x="632012" y="933094"/>
            <a:ext cx="10690411" cy="5104635"/>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0" indent="0">
              <a:lnSpc>
                <a:spcPct val="200000"/>
              </a:lnSpc>
              <a:buNone/>
            </a:pPr>
            <a:r>
              <a:rPr lang="he-IL" sz="7200" dirty="0">
                <a:solidFill>
                  <a:schemeClr val="dk1"/>
                </a:solidFill>
              </a:rPr>
              <a:t>תרגול ולימוד עם ספר פתוח:</a:t>
            </a:r>
          </a:p>
          <a:p>
            <a:pPr indent="-457200">
              <a:lnSpc>
                <a:spcPct val="200000"/>
              </a:lnSpc>
              <a:buAutoNum type="arabicPeriod"/>
            </a:pPr>
            <a:r>
              <a:rPr lang="he-IL" sz="7200" dirty="0">
                <a:solidFill>
                  <a:schemeClr val="dk1"/>
                </a:solidFill>
              </a:rPr>
              <a:t>א ) חפש בספר הלימוד קטע מקור, המבטא  דפוס של יחס האוכלוסייה המקומית ליהודים בזמן ביצוע 'הפתרון הסופי'. הסבר, כיצד דפוס זה בא לידי ביטוי בקטע? בתשובתך ציין את שם הספר ועמוד.</a:t>
            </a:r>
          </a:p>
          <a:p>
            <a:pPr marL="0" indent="0">
              <a:lnSpc>
                <a:spcPct val="200000"/>
              </a:lnSpc>
              <a:buNone/>
            </a:pPr>
            <a:r>
              <a:rPr lang="he-IL" sz="7200" dirty="0">
                <a:solidFill>
                  <a:schemeClr val="dk1"/>
                </a:solidFill>
              </a:rPr>
              <a:t>        ב) חפש בספר הלימוד קטע מקור נוסף, המבטא דפוס של יחס האוכלוסייה המקומית ליהודים בזמן ביצוע  </a:t>
            </a:r>
          </a:p>
          <a:p>
            <a:pPr marL="0" indent="0">
              <a:lnSpc>
                <a:spcPct val="200000"/>
              </a:lnSpc>
              <a:buNone/>
            </a:pPr>
            <a:r>
              <a:rPr lang="he-IL" sz="7200" dirty="0">
                <a:solidFill>
                  <a:schemeClr val="dk1"/>
                </a:solidFill>
              </a:rPr>
              <a:t>       'הפתרון הסופי', השונה מזה שבסעיף א' . הסבר, כיצד דפוס זה בא לידי ביטוי בקטע? בתשובתך ציין את  </a:t>
            </a:r>
          </a:p>
          <a:p>
            <a:pPr marL="0" indent="0">
              <a:lnSpc>
                <a:spcPct val="200000"/>
              </a:lnSpc>
              <a:buNone/>
            </a:pPr>
            <a:r>
              <a:rPr lang="he-IL" sz="7200" dirty="0">
                <a:solidFill>
                  <a:schemeClr val="dk1"/>
                </a:solidFill>
              </a:rPr>
              <a:t>       שם הספר ועמוד.</a:t>
            </a:r>
          </a:p>
          <a:p>
            <a:pPr indent="-457200">
              <a:lnSpc>
                <a:spcPct val="200000"/>
              </a:lnSpc>
              <a:buAutoNum type="arabicPeriod" startAt="2"/>
            </a:pPr>
            <a:r>
              <a:rPr lang="he-IL" sz="7200" dirty="0">
                <a:solidFill>
                  <a:schemeClr val="dk1"/>
                </a:solidFill>
              </a:rPr>
              <a:t>א) חפש בספר הלימוד קטע מקור העוסק בחסיד אומות עולם. הסבר, במה הבחירה ב- חסיד אמות עולם זה, תואמת את הקריטריונים של הוועדה מטעם מוסד יד ושם. בתשובתך ציין את שם הספר ועמוד.</a:t>
            </a:r>
          </a:p>
          <a:p>
            <a:pPr marL="0" indent="0">
              <a:lnSpc>
                <a:spcPct val="200000"/>
              </a:lnSpc>
              <a:buNone/>
            </a:pPr>
            <a:r>
              <a:rPr lang="he-IL" sz="7200" dirty="0">
                <a:solidFill>
                  <a:schemeClr val="dk1"/>
                </a:solidFill>
              </a:rPr>
              <a:t>        ב) באיזה סוג של מקור מדובר: משני או ראשוני? הסבר את תשובתך.</a:t>
            </a:r>
          </a:p>
          <a:p>
            <a:pPr marL="0" indent="0">
              <a:lnSpc>
                <a:spcPct val="200000"/>
              </a:lnSpc>
              <a:buFont typeface="Arial"/>
              <a:buNone/>
            </a:pPr>
            <a:endParaRPr lang="he-IL" dirty="0">
              <a:solidFill>
                <a:schemeClr val="dk1"/>
              </a:solidFill>
            </a:endParaRPr>
          </a:p>
          <a:p>
            <a:pPr indent="0">
              <a:lnSpc>
                <a:spcPct val="200000"/>
              </a:lnSpc>
              <a:buFont typeface="Arial"/>
              <a:buNone/>
            </a:pPr>
            <a:endParaRPr lang="he-IL" dirty="0">
              <a:solidFill>
                <a:schemeClr val="dk1"/>
              </a:solidFill>
            </a:endParaRPr>
          </a:p>
        </p:txBody>
      </p:sp>
    </p:spTree>
    <p:extLst>
      <p:ext uri="{BB962C8B-B14F-4D97-AF65-F5344CB8AC3E}">
        <p14:creationId xmlns:p14="http://schemas.microsoft.com/office/powerpoint/2010/main" val="5463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5D7EB24D-F957-4ECC-888F-A7C8069AFC17}"/>
              </a:ext>
            </a:extLst>
          </p:cNvPr>
          <p:cNvSpPr/>
          <p:nvPr/>
        </p:nvSpPr>
        <p:spPr>
          <a:xfrm>
            <a:off x="1319349" y="1097400"/>
            <a:ext cx="9387840" cy="738664"/>
          </a:xfrm>
          <a:prstGeom prst="rect">
            <a:avLst/>
          </a:prstGeom>
        </p:spPr>
        <p:txBody>
          <a:bodyPr wrap="square">
            <a:spAutoFit/>
          </a:bodyPr>
          <a:lstStyle/>
          <a:p>
            <a:pPr algn="r"/>
            <a:r>
              <a:rPr lang="he-IL" dirty="0"/>
              <a:t>קישור בפורטל תלמידים למאגר בחינות בגרות בהיסטוריה סמל שאלון 022282, שאלות 4-6</a:t>
            </a:r>
          </a:p>
          <a:p>
            <a:pPr algn="r"/>
            <a:endParaRPr lang="he-IL" dirty="0"/>
          </a:p>
          <a:p>
            <a:pPr algn="r"/>
            <a:r>
              <a:rPr lang="he-IL" dirty="0">
                <a:hlinkClick r:id="rId2"/>
              </a:rPr>
              <a:t>http://meyda.education.gov.il/bagmgr/default.html</a:t>
            </a:r>
            <a:endParaRPr lang="he-IL" dirty="0"/>
          </a:p>
        </p:txBody>
      </p:sp>
      <p:sp>
        <p:nvSpPr>
          <p:cNvPr id="10" name="מציין מיקום טקסט 2">
            <a:extLst>
              <a:ext uri="{FF2B5EF4-FFF2-40B4-BE49-F238E27FC236}">
                <a16:creationId xmlns:a16="http://schemas.microsoft.com/office/drawing/2014/main" id="{4DA0F88E-836D-447D-9D44-08AB2498A484}"/>
              </a:ext>
            </a:extLst>
          </p:cNvPr>
          <p:cNvSpPr txBox="1">
            <a:spLocks/>
          </p:cNvSpPr>
          <p:nvPr/>
        </p:nvSpPr>
        <p:spPr>
          <a:xfrm>
            <a:off x="2519098" y="713763"/>
            <a:ext cx="8074879" cy="4000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480"/>
              </a:spcBef>
              <a:spcAft>
                <a:spcPts val="0"/>
              </a:spcAft>
              <a:buClr>
                <a:srgbClr val="192A72"/>
              </a:buClr>
              <a:buSzPts val="2400"/>
              <a:buFont typeface="Varela Round"/>
              <a:buNone/>
              <a:defRPr sz="2400" b="0" i="0" u="none" strike="noStrike" cap="none">
                <a:solidFill>
                  <a:srgbClr val="192A72"/>
                </a:solidFill>
                <a:latin typeface="Varela Round"/>
                <a:ea typeface="Varela Round"/>
                <a:cs typeface="Varela Round"/>
                <a:sym typeface="Varela Round"/>
              </a:defRPr>
            </a:lvl1pPr>
            <a:lvl2pPr marL="914400" marR="0" lvl="1" indent="-342900" algn="r" rtl="1">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42900" algn="r" rtl="1">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42900" algn="r" rtl="1">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Varela Round"/>
                <a:ea typeface="Varela Round"/>
                <a:cs typeface="Varela Round"/>
                <a:sym typeface="Varela Round"/>
              </a:defRPr>
            </a:lvl9pPr>
          </a:lstStyle>
          <a:p>
            <a:r>
              <a:rPr lang="he-IL" sz="2000" dirty="0"/>
              <a:t>המלצות לתרגול וצפייה:</a:t>
            </a:r>
          </a:p>
          <a:p>
            <a:endParaRPr lang="he-IL" dirty="0"/>
          </a:p>
        </p:txBody>
      </p:sp>
    </p:spTree>
    <p:extLst>
      <p:ext uri="{BB962C8B-B14F-4D97-AF65-F5344CB8AC3E}">
        <p14:creationId xmlns:p14="http://schemas.microsoft.com/office/powerpoint/2010/main" val="2289050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7B87C51D-DE61-445F-B869-B5BE8B5CC033}"/>
              </a:ext>
            </a:extLst>
          </p:cNvPr>
          <p:cNvSpPr>
            <a:spLocks noGrp="1"/>
          </p:cNvSpPr>
          <p:nvPr>
            <p:ph type="ctrTitle"/>
          </p:nvPr>
        </p:nvSpPr>
        <p:spPr/>
        <p:txBody>
          <a:bodyPr/>
          <a:lstStyle/>
          <a:p>
            <a:r>
              <a:rPr lang="he-IL" dirty="0"/>
              <a:t>קישורים וקרדיט</a:t>
            </a:r>
          </a:p>
        </p:txBody>
      </p:sp>
      <p:sp>
        <p:nvSpPr>
          <p:cNvPr id="4" name="מציין מיקום טקסט 2">
            <a:extLst>
              <a:ext uri="{FF2B5EF4-FFF2-40B4-BE49-F238E27FC236}">
                <a16:creationId xmlns:a16="http://schemas.microsoft.com/office/drawing/2014/main" id="{5A8586D0-9018-42DD-9724-19AA36E1984E}"/>
              </a:ext>
            </a:extLst>
          </p:cNvPr>
          <p:cNvSpPr txBox="1">
            <a:spLocks/>
          </p:cNvSpPr>
          <p:nvPr/>
        </p:nvSpPr>
        <p:spPr>
          <a:xfrm>
            <a:off x="822961" y="1301708"/>
            <a:ext cx="9757644" cy="503377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endParaRPr lang="he-IL" sz="2000" dirty="0"/>
          </a:p>
        </p:txBody>
      </p:sp>
      <p:sp>
        <p:nvSpPr>
          <p:cNvPr id="2" name="מלבן 1">
            <a:extLst>
              <a:ext uri="{FF2B5EF4-FFF2-40B4-BE49-F238E27FC236}">
                <a16:creationId xmlns:a16="http://schemas.microsoft.com/office/drawing/2014/main" id="{FA4B988E-2F45-41C4-BDC7-B86A6E0268BB}"/>
              </a:ext>
            </a:extLst>
          </p:cNvPr>
          <p:cNvSpPr/>
          <p:nvPr/>
        </p:nvSpPr>
        <p:spPr>
          <a:xfrm>
            <a:off x="1998618" y="1407124"/>
            <a:ext cx="8455046" cy="1384995"/>
          </a:xfrm>
          <a:prstGeom prst="rect">
            <a:avLst/>
          </a:prstGeom>
        </p:spPr>
        <p:txBody>
          <a:bodyPr wrap="square">
            <a:spAutoFit/>
          </a:bodyPr>
          <a:lstStyle/>
          <a:p>
            <a:pPr algn="r"/>
            <a:r>
              <a:rPr lang="he-IL" dirty="0">
                <a:latin typeface="Roboto"/>
              </a:rPr>
              <a:t>ניצולה של אוסקר שינדלר: עדותה של רינה </a:t>
            </a:r>
            <a:r>
              <a:rPr lang="he-IL" dirty="0" err="1">
                <a:latin typeface="Roboto"/>
              </a:rPr>
              <a:t>בירנהק</a:t>
            </a:r>
            <a:endParaRPr lang="en-US" dirty="0">
              <a:latin typeface="Roboto"/>
            </a:endParaRPr>
          </a:p>
          <a:p>
            <a:pPr algn="r"/>
            <a:r>
              <a:rPr lang="en-US" dirty="0">
                <a:hlinkClick r:id="rId2"/>
              </a:rPr>
              <a:t>https://www.youtube.com/watch?v=ADqrZKhqKmo</a:t>
            </a:r>
            <a:endParaRPr lang="en-US" dirty="0"/>
          </a:p>
          <a:p>
            <a:pPr algn="r"/>
            <a:endParaRPr lang="en-US" dirty="0">
              <a:latin typeface="Roboto"/>
            </a:endParaRPr>
          </a:p>
          <a:p>
            <a:pPr algn="r"/>
            <a:r>
              <a:rPr lang="he-IL" dirty="0"/>
              <a:t>עדותה של חסידת אומות העולם </a:t>
            </a:r>
            <a:r>
              <a:rPr lang="he-IL" dirty="0" err="1"/>
              <a:t>לובוב</a:t>
            </a:r>
            <a:r>
              <a:rPr lang="he-IL" dirty="0"/>
              <a:t> </a:t>
            </a:r>
            <a:r>
              <a:rPr lang="he-IL" dirty="0" err="1"/>
              <a:t>גרסימצ'יק</a:t>
            </a:r>
            <a:r>
              <a:rPr lang="he-IL" dirty="0"/>
              <a:t> מאוקראינה</a:t>
            </a:r>
          </a:p>
          <a:p>
            <a:pPr algn="r"/>
            <a:r>
              <a:rPr lang="en-US" dirty="0">
                <a:hlinkClick r:id="rId3"/>
              </a:rPr>
              <a:t>https://www.youtube.com/watch?v=1ZUxAuCz-vQ&amp;t=5s</a:t>
            </a:r>
            <a:endParaRPr lang="he-IL" dirty="0">
              <a:latin typeface="Roboto"/>
            </a:endParaRPr>
          </a:p>
          <a:p>
            <a:endParaRPr lang="he-IL" dirty="0">
              <a:latin typeface="Roboto"/>
            </a:endParaRPr>
          </a:p>
        </p:txBody>
      </p:sp>
    </p:spTree>
    <p:extLst>
      <p:ext uri="{BB962C8B-B14F-4D97-AF65-F5344CB8AC3E}">
        <p14:creationId xmlns:p14="http://schemas.microsoft.com/office/powerpoint/2010/main" val="4203631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331" name="Google Shape;331;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x-none"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332" name="Google Shape;332;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x-none"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x-none" dirty="0">
                <a:solidFill>
                  <a:srgbClr val="192A72"/>
                </a:solidFill>
                <a:latin typeface="+mj-lt"/>
              </a:rPr>
              <a:t>מה נלמד </a:t>
            </a:r>
            <a:r>
              <a:rPr lang="he-IL" dirty="0">
                <a:solidFill>
                  <a:srgbClr val="192A72"/>
                </a:solidFill>
                <a:latin typeface="+mj-lt"/>
              </a:rPr>
              <a:t>בשיעור היום</a:t>
            </a:r>
            <a:r>
              <a:rPr lang="x-none" dirty="0">
                <a:solidFill>
                  <a:srgbClr val="192A72"/>
                </a:solidFill>
                <a:latin typeface="+mj-lt"/>
              </a:rPr>
              <a:t> </a:t>
            </a:r>
            <a:r>
              <a:rPr lang="he-IL" dirty="0">
                <a:solidFill>
                  <a:srgbClr val="192A72"/>
                </a:solidFill>
                <a:latin typeface="+mj-lt"/>
              </a:rPr>
              <a:t>?</a:t>
            </a:r>
            <a:endParaRPr dirty="0">
              <a:latin typeface="+mj-lt"/>
            </a:endParaRPr>
          </a:p>
        </p:txBody>
      </p:sp>
      <p:sp>
        <p:nvSpPr>
          <p:cNvPr id="122" name="Google Shape;122;p3"/>
          <p:cNvSpPr txBox="1">
            <a:spLocks noGrp="1"/>
          </p:cNvSpPr>
          <p:nvPr>
            <p:ph type="body" idx="1"/>
          </p:nvPr>
        </p:nvSpPr>
        <p:spPr>
          <a:xfrm>
            <a:off x="515275" y="1185407"/>
            <a:ext cx="9057350" cy="4570800"/>
          </a:xfrm>
          <a:prstGeom prst="rect">
            <a:avLst/>
          </a:prstGeom>
          <a:noFill/>
          <a:ln>
            <a:noFill/>
          </a:ln>
        </p:spPr>
        <p:txBody>
          <a:bodyPr spcFirstLastPara="1" wrap="square" lIns="91425" tIns="45700" rIns="91425" bIns="45700" anchor="ctr" anchorCtr="0">
            <a:noAutofit/>
          </a:bodyPr>
          <a:lstStyle/>
          <a:p>
            <a:pPr marL="0" lvl="0" indent="0" algn="r" rtl="1">
              <a:lnSpc>
                <a:spcPct val="150000"/>
              </a:lnSpc>
              <a:spcBef>
                <a:spcPts val="0"/>
              </a:spcBef>
              <a:spcAft>
                <a:spcPts val="0"/>
              </a:spcAft>
              <a:buClr>
                <a:schemeClr val="dk1"/>
              </a:buClr>
              <a:buSzPts val="2400"/>
              <a:buNone/>
            </a:pPr>
            <a:endParaRPr sz="2400" b="0" dirty="0">
              <a:solidFill>
                <a:schemeClr val="dk1"/>
              </a:solidFill>
            </a:endParaRPr>
          </a:p>
          <a:p>
            <a:pPr marL="185757" lvl="0" indent="0" algn="r" rtl="1">
              <a:spcBef>
                <a:spcPts val="0"/>
              </a:spcBef>
              <a:spcAft>
                <a:spcPts val="0"/>
              </a:spcAft>
              <a:buClr>
                <a:srgbClr val="12B4BC"/>
              </a:buClr>
              <a:buSzPts val="2800"/>
              <a:buNone/>
            </a:pPr>
            <a:endParaRPr dirty="0"/>
          </a:p>
        </p:txBody>
      </p:sp>
      <p:sp>
        <p:nvSpPr>
          <p:cNvPr id="8" name="Google Shape;123;p3">
            <a:extLst>
              <a:ext uri="{FF2B5EF4-FFF2-40B4-BE49-F238E27FC236}">
                <a16:creationId xmlns:a16="http://schemas.microsoft.com/office/drawing/2014/main" id="{64F00C38-A7C8-40B8-ADC7-F70EDFFE9771}"/>
              </a:ext>
            </a:extLst>
          </p:cNvPr>
          <p:cNvSpPr txBox="1">
            <a:spLocks/>
          </p:cNvSpPr>
          <p:nvPr/>
        </p:nvSpPr>
        <p:spPr>
          <a:xfrm>
            <a:off x="-1766611" y="1411124"/>
            <a:ext cx="13730669" cy="434508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342900" indent="-342900">
              <a:lnSpc>
                <a:spcPct val="200000"/>
              </a:lnSpc>
              <a:buFontTx/>
              <a:buChar char="-"/>
            </a:pPr>
            <a:r>
              <a:rPr lang="he-IL" dirty="0">
                <a:solidFill>
                  <a:schemeClr val="dk1"/>
                </a:solidFill>
                <a:latin typeface="+mj-lt"/>
              </a:rPr>
              <a:t>חסידי אומות עולם</a:t>
            </a:r>
          </a:p>
          <a:p>
            <a:pPr marL="342900" indent="-342900">
              <a:lnSpc>
                <a:spcPct val="200000"/>
              </a:lnSpc>
              <a:buFontTx/>
              <a:buChar char="-"/>
            </a:pPr>
            <a:r>
              <a:rPr lang="he-IL" dirty="0">
                <a:solidFill>
                  <a:schemeClr val="dk1"/>
                </a:solidFill>
              </a:rPr>
              <a:t>אוסקר שינדלר כמקרה ייחודי</a:t>
            </a:r>
            <a:endParaRPr lang="he-IL" dirty="0">
              <a:solidFill>
                <a:schemeClr val="dk1"/>
              </a:solidFill>
              <a:latin typeface="+mj-lt"/>
            </a:endParaRPr>
          </a:p>
          <a:p>
            <a:pPr marL="342900" indent="-342900">
              <a:lnSpc>
                <a:spcPct val="200000"/>
              </a:lnSpc>
              <a:buFontTx/>
              <a:buChar char="-"/>
            </a:pPr>
            <a:r>
              <a:rPr lang="he-IL" dirty="0">
                <a:solidFill>
                  <a:schemeClr val="dk1"/>
                </a:solidFill>
                <a:latin typeface="+mj-lt"/>
              </a:rPr>
              <a:t>נלמד באופן חוויתי וכיצד לענות על שאלות בגרות</a:t>
            </a:r>
          </a:p>
          <a:p>
            <a:pPr marL="0" indent="0">
              <a:lnSpc>
                <a:spcPct val="200000"/>
              </a:lnSpc>
              <a:buFont typeface="Arial"/>
              <a:buNone/>
            </a:pPr>
            <a:endParaRPr lang="he-IL" dirty="0">
              <a:solidFill>
                <a:schemeClr val="dk1"/>
              </a:solidFill>
            </a:endParaRPr>
          </a:p>
          <a:p>
            <a:pPr indent="0">
              <a:lnSpc>
                <a:spcPct val="200000"/>
              </a:lnSpc>
              <a:buFont typeface="Arial"/>
              <a:buNone/>
            </a:pPr>
            <a:endParaRPr lang="he-IL" dirty="0">
              <a:solidFill>
                <a:schemeClr val="dk1"/>
              </a:solidFill>
            </a:endParaRPr>
          </a:p>
        </p:txBody>
      </p:sp>
      <p:pic>
        <p:nvPicPr>
          <p:cNvPr id="1026" name="Picture 2">
            <a:extLst>
              <a:ext uri="{FF2B5EF4-FFF2-40B4-BE49-F238E27FC236}">
                <a16:creationId xmlns:a16="http://schemas.microsoft.com/office/drawing/2014/main" id="{39882743-83BB-4F6D-8989-EDD26957CE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4" t="3253" r="6484" b="4409"/>
          <a:stretch/>
        </p:blipFill>
        <p:spPr bwMode="auto">
          <a:xfrm>
            <a:off x="158336" y="884574"/>
            <a:ext cx="4782866" cy="47880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b="1" dirty="0"/>
              <a:t>חסידי אומות עולם – אוסקר שינדלר</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pic>
        <p:nvPicPr>
          <p:cNvPr id="5124" name="Picture 4" descr="אוסקר שינדלר – ויקיפדיה">
            <a:extLst>
              <a:ext uri="{FF2B5EF4-FFF2-40B4-BE49-F238E27FC236}">
                <a16:creationId xmlns:a16="http://schemas.microsoft.com/office/drawing/2014/main" id="{714D80BA-4D34-47E2-A8A2-9A871B501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165" y="943684"/>
            <a:ext cx="3591379" cy="5493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0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b="1" dirty="0"/>
              <a:t>חסידי אומות עולם – אוסקר שינדלר</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5" name="מציין מיקום טקסט 3">
            <a:extLst>
              <a:ext uri="{FF2B5EF4-FFF2-40B4-BE49-F238E27FC236}">
                <a16:creationId xmlns:a16="http://schemas.microsoft.com/office/drawing/2014/main" id="{A9EB0A4E-0B68-48C0-97E2-1431D0403C02}"/>
              </a:ext>
            </a:extLst>
          </p:cNvPr>
          <p:cNvSpPr txBox="1">
            <a:spLocks/>
          </p:cNvSpPr>
          <p:nvPr/>
        </p:nvSpPr>
        <p:spPr>
          <a:xfrm>
            <a:off x="4141694" y="1526499"/>
            <a:ext cx="7876795" cy="4254583"/>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76200" indent="0">
              <a:buFont typeface="Arial"/>
              <a:buNone/>
            </a:pPr>
            <a:r>
              <a:rPr lang="he-IL" sz="4400" b="1" dirty="0"/>
              <a:t>מי האיש?</a:t>
            </a:r>
          </a:p>
          <a:p>
            <a:pPr marL="76200" indent="0">
              <a:buFont typeface="Arial"/>
              <a:buNone/>
            </a:pPr>
            <a:r>
              <a:rPr lang="he-IL" sz="4000" dirty="0"/>
              <a:t>- גרמני ממוצא צ'כי</a:t>
            </a:r>
          </a:p>
          <a:p>
            <a:pPr marL="76200" indent="0">
              <a:buFont typeface="Arial"/>
              <a:buNone/>
            </a:pPr>
            <a:r>
              <a:rPr lang="he-IL" sz="4000" dirty="0"/>
              <a:t>- חבר המפלגה הנאצית</a:t>
            </a:r>
          </a:p>
          <a:p>
            <a:pPr marL="76200" indent="0">
              <a:buFont typeface="Arial"/>
              <a:buNone/>
            </a:pPr>
            <a:r>
              <a:rPr lang="he-IL" sz="4000" dirty="0"/>
              <a:t>- איש עסקים</a:t>
            </a:r>
          </a:p>
          <a:p>
            <a:pPr marL="76200" indent="0">
              <a:buFont typeface="Arial"/>
              <a:buNone/>
            </a:pPr>
            <a:r>
              <a:rPr lang="he-IL" sz="4000"/>
              <a:t>- נהנתן, </a:t>
            </a:r>
            <a:r>
              <a:rPr lang="he-IL" sz="4000" dirty="0"/>
              <a:t>רודף שמלות, אלכוהול</a:t>
            </a:r>
          </a:p>
          <a:p>
            <a:pPr marL="76200" indent="0">
              <a:buNone/>
            </a:pPr>
            <a:r>
              <a:rPr lang="he-IL" sz="4000" dirty="0"/>
              <a:t>- בעל רצון לרווח כספי ותו לא</a:t>
            </a:r>
          </a:p>
          <a:p>
            <a:pPr marL="76200" indent="0">
              <a:buNone/>
            </a:pPr>
            <a:r>
              <a:rPr lang="he-IL" sz="4000" dirty="0"/>
              <a:t>- מגיע לפולין, לעיר </a:t>
            </a:r>
            <a:r>
              <a:rPr lang="he-IL" sz="4000" dirty="0" err="1"/>
              <a:t>קרקוב</a:t>
            </a:r>
            <a:r>
              <a:rPr lang="he-IL" sz="4000" dirty="0"/>
              <a:t> </a:t>
            </a:r>
          </a:p>
          <a:p>
            <a:pPr marL="76200" indent="0">
              <a:buNone/>
            </a:pPr>
            <a:r>
              <a:rPr lang="he-IL" sz="4000" dirty="0"/>
              <a:t>  בשנת 1939</a:t>
            </a:r>
          </a:p>
          <a:p>
            <a:pPr marL="76200" indent="0">
              <a:buFont typeface="Arial"/>
              <a:buNone/>
            </a:pPr>
            <a:endParaRPr lang="he-IL" sz="4000" dirty="0"/>
          </a:p>
          <a:p>
            <a:pPr>
              <a:buFontTx/>
              <a:buChar char="-"/>
            </a:pPr>
            <a:endParaRPr lang="he-IL" dirty="0"/>
          </a:p>
        </p:txBody>
      </p:sp>
      <p:pic>
        <p:nvPicPr>
          <p:cNvPr id="8194" name="Picture 2" descr="מה עשה אוסקר שינדלר למען היהודים? - אנציקלופדיית אאוריקה">
            <a:extLst>
              <a:ext uri="{FF2B5EF4-FFF2-40B4-BE49-F238E27FC236}">
                <a16:creationId xmlns:a16="http://schemas.microsoft.com/office/drawing/2014/main" id="{4956565B-DE15-4F83-9B2B-B1375A2D9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42" y="1508368"/>
            <a:ext cx="5267649" cy="409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87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b="1" dirty="0"/>
              <a:t>חסידי אומות עולם – אוסקר שינדלר</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5" name="מציין מיקום טקסט 3">
            <a:extLst>
              <a:ext uri="{FF2B5EF4-FFF2-40B4-BE49-F238E27FC236}">
                <a16:creationId xmlns:a16="http://schemas.microsoft.com/office/drawing/2014/main" id="{A9EB0A4E-0B68-48C0-97E2-1431D0403C02}"/>
              </a:ext>
            </a:extLst>
          </p:cNvPr>
          <p:cNvSpPr txBox="1">
            <a:spLocks/>
          </p:cNvSpPr>
          <p:nvPr/>
        </p:nvSpPr>
        <p:spPr>
          <a:xfrm>
            <a:off x="5852160" y="1301708"/>
            <a:ext cx="5852159" cy="425458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76200" indent="0" algn="ctr">
              <a:buFont typeface="Arial"/>
              <a:buNone/>
            </a:pPr>
            <a:r>
              <a:rPr lang="he-IL" sz="4400" b="1" dirty="0"/>
              <a:t>עיסוקיו בעיר </a:t>
            </a:r>
            <a:r>
              <a:rPr lang="he-IL" sz="4400" b="1" dirty="0" err="1"/>
              <a:t>קרקוב</a:t>
            </a:r>
            <a:r>
              <a:rPr lang="he-IL" sz="4400" b="1" dirty="0"/>
              <a:t>:</a:t>
            </a:r>
          </a:p>
          <a:p>
            <a:pPr marL="76200" indent="0">
              <a:buFont typeface="Arial"/>
              <a:buNone/>
            </a:pPr>
            <a:r>
              <a:rPr lang="he-IL" sz="3000" dirty="0"/>
              <a:t>-   השתלטות על מפעל לייצור </a:t>
            </a:r>
          </a:p>
          <a:p>
            <a:pPr marL="76200" indent="0">
              <a:buFont typeface="Arial"/>
              <a:buNone/>
            </a:pPr>
            <a:r>
              <a:rPr lang="he-IL" sz="3000" dirty="0"/>
              <a:t>     אמייל (כלי אוכל, סכו"ם)</a:t>
            </a:r>
          </a:p>
          <a:p>
            <a:pPr marL="76200" indent="0">
              <a:buNone/>
            </a:pPr>
            <a:r>
              <a:rPr lang="he-IL" sz="3000" dirty="0"/>
              <a:t>-   טיפוח קשרים עם שדרת </a:t>
            </a:r>
          </a:p>
          <a:p>
            <a:pPr marL="76200" indent="0">
              <a:buNone/>
            </a:pPr>
            <a:r>
              <a:rPr lang="he-IL" sz="3000" dirty="0"/>
              <a:t>     הפיקוד הגרמני</a:t>
            </a:r>
          </a:p>
          <a:p>
            <a:pPr marL="76200" indent="0">
              <a:buFont typeface="Arial"/>
              <a:buNone/>
            </a:pPr>
            <a:r>
              <a:rPr lang="he-IL" sz="3000" dirty="0"/>
              <a:t>-   שוחד = חוזים</a:t>
            </a:r>
          </a:p>
          <a:p>
            <a:pPr>
              <a:buFontTx/>
              <a:buChar char="-"/>
            </a:pPr>
            <a:r>
              <a:rPr lang="he-IL" sz="3000" dirty="0"/>
              <a:t>המשך העסקת יהודים עם </a:t>
            </a:r>
          </a:p>
          <a:p>
            <a:pPr marL="76200" indent="0">
              <a:buNone/>
            </a:pPr>
            <a:r>
              <a:rPr lang="he-IL" sz="3000" dirty="0"/>
              <a:t>    חיסול הגטו ב-1943</a:t>
            </a:r>
          </a:p>
          <a:p>
            <a:pPr marL="76200" indent="0">
              <a:buFont typeface="Arial"/>
              <a:buNone/>
            </a:pPr>
            <a:endParaRPr lang="he-IL" sz="4000" dirty="0"/>
          </a:p>
          <a:p>
            <a:pPr marL="76200" indent="0">
              <a:buFont typeface="Arial"/>
              <a:buNone/>
            </a:pPr>
            <a:endParaRPr lang="he-IL" sz="4000" dirty="0"/>
          </a:p>
          <a:p>
            <a:pPr>
              <a:buFontTx/>
              <a:buChar char="-"/>
            </a:pPr>
            <a:endParaRPr lang="he-IL" dirty="0"/>
          </a:p>
        </p:txBody>
      </p:sp>
      <p:pic>
        <p:nvPicPr>
          <p:cNvPr id="9218" name="Picture 2" descr="אוסקר שינדלר, 1908- by ADI63500 on emaze">
            <a:extLst>
              <a:ext uri="{FF2B5EF4-FFF2-40B4-BE49-F238E27FC236}">
                <a16:creationId xmlns:a16="http://schemas.microsoft.com/office/drawing/2014/main" id="{E47FF85F-1DCA-4325-BC0A-5FEF4EB67D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827"/>
          <a:stretch/>
        </p:blipFill>
        <p:spPr bwMode="auto">
          <a:xfrm>
            <a:off x="371475" y="1301708"/>
            <a:ext cx="5724525" cy="4113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77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b="1" dirty="0"/>
              <a:t>חסידי אומות עולם – אוסקר שינדלר</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5" name="מציין מיקום טקסט 3">
            <a:extLst>
              <a:ext uri="{FF2B5EF4-FFF2-40B4-BE49-F238E27FC236}">
                <a16:creationId xmlns:a16="http://schemas.microsoft.com/office/drawing/2014/main" id="{A9EB0A4E-0B68-48C0-97E2-1431D0403C02}"/>
              </a:ext>
            </a:extLst>
          </p:cNvPr>
          <p:cNvSpPr txBox="1">
            <a:spLocks/>
          </p:cNvSpPr>
          <p:nvPr/>
        </p:nvSpPr>
        <p:spPr>
          <a:xfrm>
            <a:off x="3226526" y="1301708"/>
            <a:ext cx="8755072" cy="425458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76200" indent="0">
              <a:buFont typeface="Arial"/>
              <a:buNone/>
            </a:pPr>
            <a:r>
              <a:rPr lang="he-IL" sz="4400" b="1" dirty="0"/>
              <a:t>   הצלה בשנים 1944-1945:</a:t>
            </a:r>
          </a:p>
          <a:p>
            <a:pPr>
              <a:buFontTx/>
              <a:buChar char="-"/>
            </a:pPr>
            <a:r>
              <a:rPr lang="he-IL" sz="3000" dirty="0"/>
              <a:t>העברת 1,100 יהודים </a:t>
            </a:r>
            <a:r>
              <a:rPr lang="he-IL" sz="3000" dirty="0" err="1"/>
              <a:t>מקרקוב</a:t>
            </a:r>
            <a:r>
              <a:rPr lang="he-IL" sz="3000" dirty="0"/>
              <a:t> אל </a:t>
            </a:r>
          </a:p>
          <a:p>
            <a:pPr marL="76200" indent="0">
              <a:buNone/>
            </a:pPr>
            <a:r>
              <a:rPr lang="he-IL" sz="3000" dirty="0"/>
              <a:t>    העיר </a:t>
            </a:r>
            <a:r>
              <a:rPr lang="he-IL" sz="3000" dirty="0" err="1"/>
              <a:t>ברינליץ</a:t>
            </a:r>
            <a:r>
              <a:rPr lang="he-IL" sz="3000" dirty="0"/>
              <a:t> בצ'כוסלובקיה (מפעל לייצור פגזים).</a:t>
            </a:r>
          </a:p>
          <a:p>
            <a:pPr>
              <a:buFontTx/>
              <a:buChar char="-"/>
            </a:pPr>
            <a:r>
              <a:rPr lang="he-IL" sz="3000" dirty="0"/>
              <a:t>החזרת 700 גברים (מחנה גרוס רוזן) </a:t>
            </a:r>
          </a:p>
          <a:p>
            <a:pPr marL="76200" indent="0">
              <a:buNone/>
            </a:pPr>
            <a:r>
              <a:rPr lang="he-IL" sz="3000" dirty="0"/>
              <a:t>    ו-300 נשים (אושוויץ) למפעל </a:t>
            </a:r>
            <a:r>
              <a:rPr lang="he-IL" sz="3000" dirty="0" err="1"/>
              <a:t>בברינליץ</a:t>
            </a:r>
            <a:r>
              <a:rPr lang="he-IL" sz="3000" dirty="0"/>
              <a:t>.</a:t>
            </a:r>
          </a:p>
          <a:p>
            <a:pPr>
              <a:buFontTx/>
              <a:buChar char="-"/>
            </a:pPr>
            <a:r>
              <a:rPr lang="he-IL" sz="3000" dirty="0"/>
              <a:t>פריצה לקרונות </a:t>
            </a:r>
            <a:r>
              <a:rPr lang="he-IL" sz="3000" dirty="0" err="1"/>
              <a:t>מגולשוב</a:t>
            </a:r>
            <a:r>
              <a:rPr lang="he-IL" sz="3000" dirty="0"/>
              <a:t>, שהגיעו לקרבת העיר </a:t>
            </a:r>
            <a:r>
              <a:rPr lang="he-IL" sz="3000" dirty="0" err="1"/>
              <a:t>ברינליץ</a:t>
            </a:r>
            <a:r>
              <a:rPr lang="he-IL" sz="3000" dirty="0"/>
              <a:t>: 17 גופות לקבורה יהודית, מעל 100 יהודים לטיפול רפואי במפעל.</a:t>
            </a:r>
          </a:p>
          <a:p>
            <a:pPr marL="76200" indent="0">
              <a:buNone/>
            </a:pPr>
            <a:endParaRPr lang="he-IL" sz="4000" dirty="0"/>
          </a:p>
          <a:p>
            <a:pPr marL="76200" indent="0">
              <a:buFont typeface="Arial"/>
              <a:buNone/>
            </a:pPr>
            <a:endParaRPr lang="he-IL" sz="4000" dirty="0"/>
          </a:p>
          <a:p>
            <a:pPr>
              <a:buFontTx/>
              <a:buChar char="-"/>
            </a:pPr>
            <a:endParaRPr lang="he-IL" dirty="0"/>
          </a:p>
        </p:txBody>
      </p:sp>
      <p:pic>
        <p:nvPicPr>
          <p:cNvPr id="10242" name="Picture 2">
            <a:extLst>
              <a:ext uri="{FF2B5EF4-FFF2-40B4-BE49-F238E27FC236}">
                <a16:creationId xmlns:a16="http://schemas.microsoft.com/office/drawing/2014/main" id="{14A8D721-F0BD-4BC4-9E31-CFEEDD4B5F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39" t="14738" r="21217"/>
          <a:stretch/>
        </p:blipFill>
        <p:spPr bwMode="auto">
          <a:xfrm>
            <a:off x="218948" y="1301708"/>
            <a:ext cx="2544750" cy="425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0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b="1" dirty="0"/>
              <a:t>חסידי אומות עולם – אוסקר שינדלר</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5" name="מציין מיקום טקסט 3">
            <a:extLst>
              <a:ext uri="{FF2B5EF4-FFF2-40B4-BE49-F238E27FC236}">
                <a16:creationId xmlns:a16="http://schemas.microsoft.com/office/drawing/2014/main" id="{A9EB0A4E-0B68-48C0-97E2-1431D0403C02}"/>
              </a:ext>
            </a:extLst>
          </p:cNvPr>
          <p:cNvSpPr txBox="1">
            <a:spLocks/>
          </p:cNvSpPr>
          <p:nvPr/>
        </p:nvSpPr>
        <p:spPr>
          <a:xfrm>
            <a:off x="3226526" y="1301708"/>
            <a:ext cx="8755072" cy="425458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76200" indent="0">
              <a:buFont typeface="Arial"/>
              <a:buNone/>
            </a:pPr>
            <a:r>
              <a:rPr lang="he-IL" sz="4400" b="1" dirty="0"/>
              <a:t>   הצלה בשנים 1944-1945:</a:t>
            </a:r>
          </a:p>
          <a:p>
            <a:pPr>
              <a:buFontTx/>
              <a:buChar char="-"/>
            </a:pPr>
            <a:r>
              <a:rPr lang="he-IL" sz="3000" dirty="0"/>
              <a:t>העברת 1,100 יהודים </a:t>
            </a:r>
            <a:r>
              <a:rPr lang="he-IL" sz="3000" dirty="0" err="1"/>
              <a:t>מקרקוב</a:t>
            </a:r>
            <a:r>
              <a:rPr lang="he-IL" sz="3000" dirty="0"/>
              <a:t> אל </a:t>
            </a:r>
          </a:p>
          <a:p>
            <a:pPr marL="76200" indent="0">
              <a:buNone/>
            </a:pPr>
            <a:r>
              <a:rPr lang="he-IL" sz="3000" dirty="0"/>
              <a:t>    העיר </a:t>
            </a:r>
            <a:r>
              <a:rPr lang="he-IL" sz="3000" dirty="0" err="1"/>
              <a:t>ברינליץ</a:t>
            </a:r>
            <a:r>
              <a:rPr lang="he-IL" sz="3000" dirty="0"/>
              <a:t> בצ'כוסלובקיה (מפעל לייצור פגזים).</a:t>
            </a:r>
          </a:p>
          <a:p>
            <a:pPr>
              <a:buFontTx/>
              <a:buChar char="-"/>
            </a:pPr>
            <a:r>
              <a:rPr lang="he-IL" sz="3000" dirty="0"/>
              <a:t>החזרת 700 גברים (מחנה גרוס רוזן) </a:t>
            </a:r>
          </a:p>
          <a:p>
            <a:pPr marL="76200" indent="0">
              <a:buNone/>
            </a:pPr>
            <a:r>
              <a:rPr lang="he-IL" sz="3000" dirty="0"/>
              <a:t>    ו-300 נשים (אושוויץ) למפעל </a:t>
            </a:r>
            <a:r>
              <a:rPr lang="he-IL" sz="3000" dirty="0" err="1"/>
              <a:t>בברינליץ</a:t>
            </a:r>
            <a:r>
              <a:rPr lang="he-IL" sz="3000" dirty="0"/>
              <a:t>.</a:t>
            </a:r>
          </a:p>
          <a:p>
            <a:pPr>
              <a:buFontTx/>
              <a:buChar char="-"/>
            </a:pPr>
            <a:r>
              <a:rPr lang="he-IL" sz="3000" dirty="0"/>
              <a:t>פריצה לקרונות </a:t>
            </a:r>
            <a:r>
              <a:rPr lang="he-IL" sz="3000" dirty="0" err="1"/>
              <a:t>מגולשוב</a:t>
            </a:r>
            <a:r>
              <a:rPr lang="he-IL" sz="3000" dirty="0"/>
              <a:t>, שהגיעו לקרבת העיר </a:t>
            </a:r>
            <a:r>
              <a:rPr lang="he-IL" sz="3000" dirty="0" err="1"/>
              <a:t>ברינליץ</a:t>
            </a:r>
            <a:r>
              <a:rPr lang="he-IL" sz="3000" dirty="0"/>
              <a:t>: 17 גופות לקבורה יהודית,  107 יהודים לטיפול רפואי במפעל.</a:t>
            </a:r>
          </a:p>
          <a:p>
            <a:pPr marL="76200" indent="0">
              <a:buNone/>
            </a:pPr>
            <a:endParaRPr lang="he-IL" sz="4000" dirty="0"/>
          </a:p>
          <a:p>
            <a:pPr marL="76200" indent="0">
              <a:buFont typeface="Arial"/>
              <a:buNone/>
            </a:pPr>
            <a:endParaRPr lang="he-IL" sz="4000" dirty="0"/>
          </a:p>
          <a:p>
            <a:pPr>
              <a:buFontTx/>
              <a:buChar char="-"/>
            </a:pPr>
            <a:endParaRPr lang="he-IL" dirty="0"/>
          </a:p>
        </p:txBody>
      </p:sp>
      <p:pic>
        <p:nvPicPr>
          <p:cNvPr id="10242" name="Picture 2">
            <a:extLst>
              <a:ext uri="{FF2B5EF4-FFF2-40B4-BE49-F238E27FC236}">
                <a16:creationId xmlns:a16="http://schemas.microsoft.com/office/drawing/2014/main" id="{14A8D721-F0BD-4BC4-9E31-CFEEDD4B5F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39" t="14738" r="21217"/>
          <a:stretch/>
        </p:blipFill>
        <p:spPr bwMode="auto">
          <a:xfrm>
            <a:off x="218948" y="1301708"/>
            <a:ext cx="3007578" cy="502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0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9"/>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400"/>
              <a:buFont typeface="Varela Round"/>
              <a:buNone/>
            </a:pPr>
            <a:r>
              <a:rPr lang="he-IL" sz="4800" b="1" dirty="0"/>
              <a:t>חסידי אומות עולם – אוסקר שינדלר</a:t>
            </a:r>
            <a:endParaRPr sz="4800" b="1" dirty="0"/>
          </a:p>
        </p:txBody>
      </p:sp>
      <p:sp>
        <p:nvSpPr>
          <p:cNvPr id="6" name="מציין מיקום טקסט 2">
            <a:extLst>
              <a:ext uri="{FF2B5EF4-FFF2-40B4-BE49-F238E27FC236}">
                <a16:creationId xmlns:a16="http://schemas.microsoft.com/office/drawing/2014/main" id="{DB71B656-5EB3-425F-9EB4-EE0A94095310}"/>
              </a:ext>
            </a:extLst>
          </p:cNvPr>
          <p:cNvSpPr txBox="1">
            <a:spLocks/>
          </p:cNvSpPr>
          <p:nvPr/>
        </p:nvSpPr>
        <p:spPr>
          <a:xfrm>
            <a:off x="943033" y="943684"/>
            <a:ext cx="9757644" cy="42545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50000"/>
              </a:lnSpc>
            </a:pPr>
            <a:endParaRPr lang="he-IL" sz="2400" dirty="0">
              <a:solidFill>
                <a:srgbClr val="192A72"/>
              </a:solidFill>
              <a:latin typeface="Varela Round" panose="020B0604020202020204" charset="-79"/>
              <a:cs typeface="Varela Round" panose="020B0604020202020204" charset="-79"/>
            </a:endParaRPr>
          </a:p>
          <a:p>
            <a:pPr algn="r" rtl="1">
              <a:lnSpc>
                <a:spcPct val="150000"/>
              </a:lnSpc>
            </a:pPr>
            <a:r>
              <a:rPr lang="he-IL" sz="2400" dirty="0">
                <a:solidFill>
                  <a:srgbClr val="192A72"/>
                </a:solidFill>
                <a:latin typeface="Varela Round" panose="020B0604020202020204" charset="-79"/>
                <a:cs typeface="Varela Round" panose="020B0604020202020204" charset="-79"/>
              </a:rPr>
              <a:t>    </a:t>
            </a:r>
            <a:endParaRPr lang="he-IL" sz="2000" dirty="0">
              <a:solidFill>
                <a:srgbClr val="192A72"/>
              </a:solidFill>
            </a:endParaRPr>
          </a:p>
          <a:p>
            <a:pPr marL="342900" indent="-342900" algn="r" rtl="1">
              <a:buFontTx/>
              <a:buChar char="-"/>
            </a:pPr>
            <a:endParaRPr lang="he-IL" sz="2000" dirty="0"/>
          </a:p>
        </p:txBody>
      </p:sp>
      <p:sp>
        <p:nvSpPr>
          <p:cNvPr id="5" name="מציין מיקום טקסט 3">
            <a:extLst>
              <a:ext uri="{FF2B5EF4-FFF2-40B4-BE49-F238E27FC236}">
                <a16:creationId xmlns:a16="http://schemas.microsoft.com/office/drawing/2014/main" id="{A9EB0A4E-0B68-48C0-97E2-1431D0403C02}"/>
              </a:ext>
            </a:extLst>
          </p:cNvPr>
          <p:cNvSpPr txBox="1">
            <a:spLocks/>
          </p:cNvSpPr>
          <p:nvPr/>
        </p:nvSpPr>
        <p:spPr>
          <a:xfrm>
            <a:off x="3226526" y="1301708"/>
            <a:ext cx="8755072" cy="425458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r" rtl="1">
              <a:lnSpc>
                <a:spcPct val="100000"/>
              </a:lnSpc>
              <a:spcBef>
                <a:spcPts val="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1pPr>
            <a:lvl2pPr marL="914400" marR="0" lvl="1" indent="-381000" algn="r" rtl="1">
              <a:lnSpc>
                <a:spcPct val="100000"/>
              </a:lnSpc>
              <a:spcBef>
                <a:spcPts val="600"/>
              </a:spcBef>
              <a:spcAft>
                <a:spcPts val="0"/>
              </a:spcAft>
              <a:buClr>
                <a:srgbClr val="002060"/>
              </a:buClr>
              <a:buSzPts val="2400"/>
              <a:buFont typeface="Arial"/>
              <a:buChar char="–"/>
              <a:defRPr sz="2400" b="0" i="0" u="none" strike="noStrike" cap="none">
                <a:solidFill>
                  <a:srgbClr val="002060"/>
                </a:solidFill>
                <a:latin typeface="Varela Round"/>
                <a:ea typeface="Varela Round"/>
                <a:cs typeface="Varela Round"/>
                <a:sym typeface="Varela Round"/>
              </a:defRPr>
            </a:lvl2pPr>
            <a:lvl3pPr marL="1371600" marR="0" lvl="2" indent="-342900" algn="r" rtl="1">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Varela Round"/>
                <a:ea typeface="Varela Round"/>
                <a:cs typeface="Varela Round"/>
                <a:sym typeface="Varela Round"/>
              </a:defRPr>
            </a:lvl3pPr>
            <a:lvl4pPr marL="1828800" marR="0" lvl="3"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4pPr>
            <a:lvl5pPr marL="2286000" marR="0" lvl="4"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5pPr>
            <a:lvl6pPr marL="2743200" marR="0" lvl="5"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6pPr>
            <a:lvl7pPr marL="3200400" marR="0" lvl="6"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7pPr>
            <a:lvl8pPr marL="3657600" marR="0" lvl="7"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8pPr>
            <a:lvl9pPr marL="4114800" marR="0" lvl="8" indent="-330200" algn="r" rtl="1">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Varela Round"/>
                <a:ea typeface="Varela Round"/>
                <a:cs typeface="Varela Round"/>
                <a:sym typeface="Varela Round"/>
              </a:defRPr>
            </a:lvl9pPr>
          </a:lstStyle>
          <a:p>
            <a:pPr marL="76200" indent="0">
              <a:buFont typeface="Arial"/>
              <a:buNone/>
            </a:pPr>
            <a:r>
              <a:rPr lang="he-IL" sz="4400" b="1" dirty="0"/>
              <a:t>   </a:t>
            </a:r>
            <a:r>
              <a:rPr lang="he-IL" sz="3000" b="1" dirty="0"/>
              <a:t>הפולמוס/הוויכוח על קבלת התואר</a:t>
            </a:r>
          </a:p>
          <a:p>
            <a:pPr>
              <a:buFontTx/>
              <a:buChar char="-"/>
            </a:pPr>
            <a:r>
              <a:rPr lang="he-IL" sz="2500" dirty="0"/>
              <a:t>בשנת 1962, מגיע, אך לא מקבל את התואר</a:t>
            </a:r>
          </a:p>
          <a:p>
            <a:pPr>
              <a:buFontTx/>
              <a:buChar char="-"/>
            </a:pPr>
            <a:r>
              <a:rPr lang="he-IL" sz="2500" dirty="0"/>
              <a:t>17 פעמים מגיע לביקורים בארץ</a:t>
            </a:r>
          </a:p>
          <a:p>
            <a:pPr>
              <a:buFontTx/>
              <a:buChar char="-"/>
            </a:pPr>
            <a:r>
              <a:rPr lang="he-IL" sz="2500" dirty="0"/>
              <a:t>נפטר בשנת 1974 ונקבר בבית הקברות </a:t>
            </a:r>
          </a:p>
          <a:p>
            <a:pPr marL="76200" indent="0">
              <a:buNone/>
            </a:pPr>
            <a:r>
              <a:rPr lang="he-IL" sz="2500" dirty="0"/>
              <a:t>     הלטיני בהר ציון בירושלים</a:t>
            </a:r>
          </a:p>
          <a:p>
            <a:pPr>
              <a:buFontTx/>
              <a:buChar char="-"/>
            </a:pPr>
            <a:r>
              <a:rPr lang="he-IL" sz="2500" dirty="0"/>
              <a:t>בשנת 1992 מקבלים אמיליה ואוסקר שינדלר, </a:t>
            </a:r>
          </a:p>
          <a:p>
            <a:pPr marL="76200" indent="0">
              <a:buNone/>
            </a:pPr>
            <a:r>
              <a:rPr lang="he-IL" sz="2500" dirty="0"/>
              <a:t>    באופן רשמי, את התואר חסידי אומות עולם</a:t>
            </a:r>
          </a:p>
          <a:p>
            <a:pPr marL="76200" indent="0">
              <a:buFont typeface="Arial"/>
              <a:buNone/>
            </a:pPr>
            <a:endParaRPr lang="he-IL" sz="4000" dirty="0"/>
          </a:p>
          <a:p>
            <a:pPr>
              <a:buFontTx/>
              <a:buChar char="-"/>
            </a:pPr>
            <a:endParaRPr lang="he-IL" dirty="0"/>
          </a:p>
        </p:txBody>
      </p:sp>
      <p:pic>
        <p:nvPicPr>
          <p:cNvPr id="11266" name="Picture 2" descr="המזוודה של שינדלר תישאר ב&quot;יד ושם&quot; ולא תועבר ליורשת אלמנתו - חינוך ...">
            <a:extLst>
              <a:ext uri="{FF2B5EF4-FFF2-40B4-BE49-F238E27FC236}">
                <a16:creationId xmlns:a16="http://schemas.microsoft.com/office/drawing/2014/main" id="{07FCE3E7-C83B-482D-B4AD-F0AAF85F20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18" r="14819"/>
          <a:stretch/>
        </p:blipFill>
        <p:spPr bwMode="auto">
          <a:xfrm>
            <a:off x="442041" y="1181635"/>
            <a:ext cx="4304770" cy="425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63284"/>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FFC654-C86B-4378-BB9C-884A23EC6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A8DA4A-26B6-450D-89E3-88FA69E07D9F}">
  <ds:schemaRefs>
    <ds:schemaRef ds:uri="http://schemas.microsoft.com/sharepoint/v3/contenttype/forms"/>
  </ds:schemaRefs>
</ds:datastoreItem>
</file>

<file path=customXml/itemProps3.xml><?xml version="1.0" encoding="utf-8"?>
<ds:datastoreItem xmlns:ds="http://schemas.openxmlformats.org/officeDocument/2006/customXml" ds:itemID="{58413142-E880-472C-8440-B82167CFFCD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fb18b26-9745-44e6-b802-7b00fa7a1430"/>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5163</TotalTime>
  <Words>1127</Words>
  <Application>Microsoft Office PowerPoint</Application>
  <PresentationFormat>מסך רחב</PresentationFormat>
  <Paragraphs>111</Paragraphs>
  <Slides>23</Slides>
  <Notes>13</Notes>
  <HiddenSlides>0</HiddenSlides>
  <MMClips>2</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23</vt:i4>
      </vt:variant>
    </vt:vector>
  </HeadingPairs>
  <TitlesOfParts>
    <vt:vector size="29" baseType="lpstr">
      <vt:lpstr>Varela Round</vt:lpstr>
      <vt:lpstr>Arial</vt:lpstr>
      <vt:lpstr>Calibri</vt:lpstr>
      <vt:lpstr>Open Sans</vt:lpstr>
      <vt:lpstr>Roboto</vt:lpstr>
      <vt:lpstr>ערכת נושא Office</vt:lpstr>
      <vt:lpstr>מערכת שידורים לאומית</vt:lpstr>
      <vt:lpstr>יחס האוכלוסייה בארצות הכיבוש הנאצי ליהודים בזמן ביצוע 'הפתרון הסופי' חלק ג'</vt:lpstr>
      <vt:lpstr>מה נלמד בשיעור היום ?</vt:lpstr>
      <vt:lpstr>חסידי אומות עולם – אוסקר שינדלר</vt:lpstr>
      <vt:lpstr>חסידי אומות עולם – אוסקר שינדלר</vt:lpstr>
      <vt:lpstr>חסידי אומות עולם – אוסקר שינדלר</vt:lpstr>
      <vt:lpstr>חסידי אומות עולם – אוסקר שינדלר</vt:lpstr>
      <vt:lpstr>חסידי אומות עולם – אוסקר שינדלר</vt:lpstr>
      <vt:lpstr>חסידי אומות עולם – אוסקר שינדלר</vt:lpstr>
      <vt:lpstr>חסידי אומות עולם – אוסקר שינדלר</vt:lpstr>
      <vt:lpstr>ה פ ס ק ה . . .</vt:lpstr>
      <vt:lpstr>יחס האוכלוסייה בארצות הכיבוש הנאצי ליהודים בזמן ביצוע 'הפתרון הסופי' חלק ד'</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עבודה עם ספר פתוח בבגרות</vt:lpstr>
      <vt:lpstr>מצגת של PowerPoint‏</vt:lpstr>
      <vt:lpstr>קישורים וקרדיט</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שני שמלה/Shani Chemla</cp:lastModifiedBy>
  <cp:revision>321</cp:revision>
  <dcterms:created xsi:type="dcterms:W3CDTF">2020-03-15T19:13:03Z</dcterms:created>
  <dcterms:modified xsi:type="dcterms:W3CDTF">2022-08-07T10:05:45Z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