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4"/>
  </p:sldMasterIdLst>
  <p:notesMasterIdLst>
    <p:notesMasterId r:id="rId34"/>
  </p:notesMasterIdLst>
  <p:sldIdLst>
    <p:sldId id="257" r:id="rId5"/>
    <p:sldId id="262" r:id="rId6"/>
    <p:sldId id="263" r:id="rId7"/>
    <p:sldId id="289" r:id="rId8"/>
    <p:sldId id="291" r:id="rId9"/>
    <p:sldId id="292" r:id="rId10"/>
    <p:sldId id="295" r:id="rId11"/>
    <p:sldId id="297" r:id="rId12"/>
    <p:sldId id="296" r:id="rId13"/>
    <p:sldId id="300" r:id="rId14"/>
    <p:sldId id="299" r:id="rId15"/>
    <p:sldId id="301" r:id="rId16"/>
    <p:sldId id="327" r:id="rId17"/>
    <p:sldId id="328" r:id="rId18"/>
    <p:sldId id="304" r:id="rId19"/>
    <p:sldId id="330" r:id="rId20"/>
    <p:sldId id="317" r:id="rId21"/>
    <p:sldId id="323" r:id="rId22"/>
    <p:sldId id="324" r:id="rId23"/>
    <p:sldId id="325" r:id="rId24"/>
    <p:sldId id="326" r:id="rId25"/>
    <p:sldId id="319" r:id="rId26"/>
    <p:sldId id="308" r:id="rId27"/>
    <p:sldId id="307" r:id="rId28"/>
    <p:sldId id="309" r:id="rId29"/>
    <p:sldId id="310" r:id="rId30"/>
    <p:sldId id="329" r:id="rId31"/>
    <p:sldId id="311" r:id="rId32"/>
    <p:sldId id="331" r:id="rId33"/>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639" autoAdjust="0"/>
    <p:restoredTop sz="79930" autoAdjust="0"/>
  </p:normalViewPr>
  <p:slideViewPr>
    <p:cSldViewPr snapToGrid="0">
      <p:cViewPr varScale="1">
        <p:scale>
          <a:sx n="41" d="100"/>
          <a:sy n="41" d="100"/>
        </p:scale>
        <p:origin x="1013"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57861D28-BDBD-4AA9-A1F4-0FA0F8607387}" type="datetimeFigureOut">
              <a:rPr lang="he-IL" smtClean="0"/>
              <a:t>י'/אב/תשפ"ב</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E7CFB8C0-9D88-4926-80E8-306BDD5AE7B0}" type="slidenum">
              <a:rPr lang="he-IL" smtClean="0"/>
              <a:t>‹#›</a:t>
            </a:fld>
            <a:endParaRPr lang="he-IL"/>
          </a:p>
        </p:txBody>
      </p:sp>
    </p:spTree>
    <p:extLst>
      <p:ext uri="{BB962C8B-B14F-4D97-AF65-F5344CB8AC3E}">
        <p14:creationId xmlns:p14="http://schemas.microsoft.com/office/powerpoint/2010/main" val="61259546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נקודת השיא היא נקודת המפנה של הסיפור, שבה הדמות הראשית מחליטה את ההחלטה החשובה ביותר שמגדירה אותה ואת השלכות הסיפור בעקבות כך. נקודה זו ממוקמת במרכזו של הסיפור.</a:t>
            </a:r>
          </a:p>
        </p:txBody>
      </p:sp>
      <p:sp>
        <p:nvSpPr>
          <p:cNvPr id="4" name="מציין מיקום של מספר שקופית 3"/>
          <p:cNvSpPr>
            <a:spLocks noGrp="1"/>
          </p:cNvSpPr>
          <p:nvPr>
            <p:ph type="sldNum" sz="quarter" idx="5"/>
          </p:nvPr>
        </p:nvSpPr>
        <p:spPr/>
        <p:txBody>
          <a:bodyPr/>
          <a:lstStyle/>
          <a:p>
            <a:fld id="{E7CFB8C0-9D88-4926-80E8-306BDD5AE7B0}" type="slidenum">
              <a:rPr lang="he-IL" smtClean="0"/>
              <a:t>11</a:t>
            </a:fld>
            <a:endParaRPr lang="he-IL"/>
          </a:p>
        </p:txBody>
      </p:sp>
    </p:spTree>
    <p:extLst>
      <p:ext uri="{BB962C8B-B14F-4D97-AF65-F5344CB8AC3E}">
        <p14:creationId xmlns:p14="http://schemas.microsoft.com/office/powerpoint/2010/main" val="3062217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פעולה מתעצמת –ה</a:t>
            </a:r>
            <a:r>
              <a:rPr lang="he-IL" sz="1200" b="0" i="0" kern="1200" dirty="0">
                <a:solidFill>
                  <a:schemeClr val="tx1"/>
                </a:solidFill>
                <a:effectLst/>
                <a:latin typeface="+mn-lt"/>
                <a:ea typeface="+mn-ea"/>
                <a:cs typeface="+mn-cs"/>
              </a:rPr>
              <a:t>תקדמותו של </a:t>
            </a:r>
            <a:r>
              <a:rPr lang="he-IL" sz="1200" b="0" i="0" kern="1200" dirty="0" err="1">
                <a:solidFill>
                  <a:schemeClr val="tx1"/>
                </a:solidFill>
                <a:effectLst/>
                <a:latin typeface="+mn-lt"/>
                <a:ea typeface="+mn-ea"/>
                <a:cs typeface="+mn-cs"/>
              </a:rPr>
              <a:t>הפרוטוגוניסט</a:t>
            </a:r>
            <a:r>
              <a:rPr lang="he-IL" sz="1200" b="0" i="0" kern="1200" dirty="0">
                <a:solidFill>
                  <a:schemeClr val="tx1"/>
                </a:solidFill>
                <a:effectLst/>
                <a:latin typeface="+mn-lt"/>
                <a:ea typeface="+mn-ea"/>
                <a:cs typeface="+mn-cs"/>
              </a:rPr>
              <a:t> הגיבור במקרה שלנו . מכוונת נגד המכשולים השוליים והוא מצליח להתגבר עליהם.</a:t>
            </a:r>
          </a:p>
          <a:p>
            <a:r>
              <a:rPr lang="he-IL" sz="1200" b="0" i="0" kern="1200" dirty="0">
                <a:solidFill>
                  <a:schemeClr val="tx1"/>
                </a:solidFill>
                <a:effectLst/>
                <a:latin typeface="+mn-lt"/>
                <a:ea typeface="+mn-ea"/>
                <a:cs typeface="+mn-cs"/>
              </a:rPr>
              <a:t>רק כאשר הצורה חופפת לתוכן אפשר להגיד שזה שיר. לאה </a:t>
            </a:r>
            <a:r>
              <a:rPr lang="he-IL" sz="1200" b="0" i="0" kern="1200" dirty="0" err="1">
                <a:solidFill>
                  <a:schemeClr val="tx1"/>
                </a:solidFill>
                <a:effectLst/>
                <a:latin typeface="+mn-lt"/>
                <a:ea typeface="+mn-ea"/>
                <a:cs typeface="+mn-cs"/>
              </a:rPr>
              <a:t>גולברג</a:t>
            </a:r>
            <a:r>
              <a:rPr lang="he-IL" sz="1200" b="0" i="0" kern="1200" dirty="0">
                <a:solidFill>
                  <a:schemeClr val="tx1"/>
                </a:solidFill>
                <a:effectLst/>
                <a:latin typeface="+mn-lt"/>
                <a:ea typeface="+mn-ea"/>
                <a:cs typeface="+mn-cs"/>
              </a:rPr>
              <a:t> חמישה בפרקים על שירה.</a:t>
            </a:r>
            <a:endParaRPr lang="he-IL" dirty="0"/>
          </a:p>
        </p:txBody>
      </p:sp>
      <p:sp>
        <p:nvSpPr>
          <p:cNvPr id="4" name="מציין מיקום של מספר שקופית 3"/>
          <p:cNvSpPr>
            <a:spLocks noGrp="1"/>
          </p:cNvSpPr>
          <p:nvPr>
            <p:ph type="sldNum" sz="quarter" idx="5"/>
          </p:nvPr>
        </p:nvSpPr>
        <p:spPr/>
        <p:txBody>
          <a:bodyPr/>
          <a:lstStyle/>
          <a:p>
            <a:fld id="{E7CFB8C0-9D88-4926-80E8-306BDD5AE7B0}" type="slidenum">
              <a:rPr lang="he-IL" smtClean="0"/>
              <a:t>12</a:t>
            </a:fld>
            <a:endParaRPr lang="he-IL"/>
          </a:p>
        </p:txBody>
      </p:sp>
    </p:spTree>
    <p:extLst>
      <p:ext uri="{BB962C8B-B14F-4D97-AF65-F5344CB8AC3E}">
        <p14:creationId xmlns:p14="http://schemas.microsoft.com/office/powerpoint/2010/main" val="4030223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	</a:t>
            </a:r>
          </a:p>
          <a:p>
            <a:r>
              <a:rPr lang="he-IL" dirty="0"/>
              <a:t>מחברת:	ציונית, דינה</a:t>
            </a:r>
          </a:p>
          <a:p>
            <a:r>
              <a:rPr lang="he-IL" dirty="0"/>
              <a:t>תאריך:	2003</a:t>
            </a:r>
          </a:p>
          <a:p>
            <a:r>
              <a:rPr lang="he-IL" dirty="0"/>
              <a:t>הוצאה לאור:	מטח : המרכז לטכנולוגיה חינוכית</a:t>
            </a:r>
          </a:p>
          <a:p>
            <a:endParaRPr lang="he-IL" dirty="0"/>
          </a:p>
        </p:txBody>
      </p:sp>
      <p:sp>
        <p:nvSpPr>
          <p:cNvPr id="4" name="מציין מיקום של מספר שקופית 3"/>
          <p:cNvSpPr>
            <a:spLocks noGrp="1"/>
          </p:cNvSpPr>
          <p:nvPr>
            <p:ph type="sldNum" sz="quarter" idx="5"/>
          </p:nvPr>
        </p:nvSpPr>
        <p:spPr/>
        <p:txBody>
          <a:bodyPr/>
          <a:lstStyle/>
          <a:p>
            <a:fld id="{E7CFB8C0-9D88-4926-80E8-306BDD5AE7B0}" type="slidenum">
              <a:rPr lang="he-IL" smtClean="0"/>
              <a:t>15</a:t>
            </a:fld>
            <a:endParaRPr lang="he-IL"/>
          </a:p>
        </p:txBody>
      </p:sp>
    </p:spTree>
    <p:extLst>
      <p:ext uri="{BB962C8B-B14F-4D97-AF65-F5344CB8AC3E}">
        <p14:creationId xmlns:p14="http://schemas.microsoft.com/office/powerpoint/2010/main" val="1562062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E7CFB8C0-9D88-4926-80E8-306BDD5AE7B0}" type="slidenum">
              <a:rPr lang="he-IL" smtClean="0"/>
              <a:t>22</a:t>
            </a:fld>
            <a:endParaRPr lang="he-IL"/>
          </a:p>
        </p:txBody>
      </p:sp>
    </p:spTree>
    <p:extLst>
      <p:ext uri="{BB962C8B-B14F-4D97-AF65-F5344CB8AC3E}">
        <p14:creationId xmlns:p14="http://schemas.microsoft.com/office/powerpoint/2010/main" val="2332749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7bb09f989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7bb09f98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88552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e-IL" dirty="0"/>
              <a:t>אני שותק כי אין מה להוסיף. צריך כמה רגעים לעכל את השיר.</a:t>
            </a:r>
          </a:p>
          <a:p>
            <a:pPr marL="0" lvl="0" indent="0" algn="l" rtl="0">
              <a:spcBef>
                <a:spcPts val="0"/>
              </a:spcBef>
              <a:spcAft>
                <a:spcPts val="0"/>
              </a:spcAft>
              <a:buNone/>
            </a:pPr>
            <a:r>
              <a:rPr lang="he-IL" dirty="0"/>
              <a:t>זוכרים שאמרתי שבלדה זה שיר שיש בו סיפור בואו נראה מה הסיפור שיש כאן.</a:t>
            </a:r>
          </a:p>
          <a:p>
            <a:pPr marL="0" lvl="0" indent="0" algn="l" rtl="0">
              <a:spcBef>
                <a:spcPts val="0"/>
              </a:spcBef>
              <a:spcAft>
                <a:spcPts val="0"/>
              </a:spcAft>
              <a:buNone/>
            </a:pPr>
            <a:r>
              <a:rPr lang="he-IL" dirty="0"/>
              <a:t>לשיר מבנה מסודר מאוד כמו שרואים. חמישה בתים, </a:t>
            </a:r>
          </a:p>
          <a:p>
            <a:pPr marL="0" lvl="0" indent="0" algn="l" rtl="0">
              <a:spcBef>
                <a:spcPts val="0"/>
              </a:spcBef>
              <a:spcAft>
                <a:spcPts val="0"/>
              </a:spcAft>
              <a:buNone/>
            </a:pPr>
            <a:r>
              <a:rPr lang="he-IL" dirty="0"/>
              <a:t> שלושת הבתים הראשונים הם בני שישה טורים. </a:t>
            </a:r>
            <a:endParaRPr dirty="0"/>
          </a:p>
        </p:txBody>
      </p:sp>
    </p:spTree>
    <p:extLst>
      <p:ext uri="{BB962C8B-B14F-4D97-AF65-F5344CB8AC3E}">
        <p14:creationId xmlns:p14="http://schemas.microsoft.com/office/powerpoint/2010/main" val="1200648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E7CFB8C0-9D88-4926-80E8-306BDD5AE7B0}" type="slidenum">
              <a:rPr lang="he-IL" smtClean="0"/>
              <a:t>7</a:t>
            </a:fld>
            <a:endParaRPr lang="he-IL"/>
          </a:p>
        </p:txBody>
      </p:sp>
    </p:spTree>
    <p:extLst>
      <p:ext uri="{BB962C8B-B14F-4D97-AF65-F5344CB8AC3E}">
        <p14:creationId xmlns:p14="http://schemas.microsoft.com/office/powerpoint/2010/main" val="3550145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E7CFB8C0-9D88-4926-80E8-306BDD5AE7B0}" type="slidenum">
              <a:rPr lang="he-IL" smtClean="0"/>
              <a:t>8</a:t>
            </a:fld>
            <a:endParaRPr lang="he-IL"/>
          </a:p>
        </p:txBody>
      </p:sp>
    </p:spTree>
    <p:extLst>
      <p:ext uri="{BB962C8B-B14F-4D97-AF65-F5344CB8AC3E}">
        <p14:creationId xmlns:p14="http://schemas.microsoft.com/office/powerpoint/2010/main" val="280228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E7CFB8C0-9D88-4926-80E8-306BDD5AE7B0}" type="slidenum">
              <a:rPr lang="he-IL" smtClean="0"/>
              <a:t>9</a:t>
            </a:fld>
            <a:endParaRPr lang="he-IL"/>
          </a:p>
        </p:txBody>
      </p:sp>
    </p:spTree>
    <p:extLst>
      <p:ext uri="{BB962C8B-B14F-4D97-AF65-F5344CB8AC3E}">
        <p14:creationId xmlns:p14="http://schemas.microsoft.com/office/powerpoint/2010/main" val="2478618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פעולה מתעצמת –ה</a:t>
            </a:r>
            <a:r>
              <a:rPr lang="he-IL" sz="1200" b="0" i="0" kern="1200" dirty="0">
                <a:solidFill>
                  <a:schemeClr val="tx1"/>
                </a:solidFill>
                <a:effectLst/>
                <a:latin typeface="+mn-lt"/>
                <a:ea typeface="+mn-ea"/>
                <a:cs typeface="+mn-cs"/>
              </a:rPr>
              <a:t>תקדמותו של </a:t>
            </a:r>
            <a:r>
              <a:rPr lang="he-IL" sz="1200" b="0" i="0" kern="1200" dirty="0" err="1">
                <a:solidFill>
                  <a:schemeClr val="tx1"/>
                </a:solidFill>
                <a:effectLst/>
                <a:latin typeface="+mn-lt"/>
                <a:ea typeface="+mn-ea"/>
                <a:cs typeface="+mn-cs"/>
              </a:rPr>
              <a:t>הפרוטוגוניסט</a:t>
            </a:r>
            <a:r>
              <a:rPr lang="he-IL" sz="1200" b="0" i="0" kern="1200" dirty="0">
                <a:solidFill>
                  <a:schemeClr val="tx1"/>
                </a:solidFill>
                <a:effectLst/>
                <a:latin typeface="+mn-lt"/>
                <a:ea typeface="+mn-ea"/>
                <a:cs typeface="+mn-cs"/>
              </a:rPr>
              <a:t> הגיבור במקרה שלנו . מכוונת נגד המכשולים השוליים והוא מצליח להתגבר עליהם.</a:t>
            </a:r>
          </a:p>
          <a:p>
            <a:r>
              <a:rPr lang="he-IL" sz="1200" b="0" i="0" kern="1200" dirty="0">
                <a:solidFill>
                  <a:schemeClr val="tx1"/>
                </a:solidFill>
                <a:effectLst/>
                <a:latin typeface="+mn-lt"/>
                <a:ea typeface="+mn-ea"/>
                <a:cs typeface="+mn-cs"/>
              </a:rPr>
              <a:t>רמז מטרים</a:t>
            </a:r>
            <a:endParaRPr lang="he-IL" dirty="0"/>
          </a:p>
        </p:txBody>
      </p:sp>
      <p:sp>
        <p:nvSpPr>
          <p:cNvPr id="4" name="מציין מיקום של מספר שקופית 3"/>
          <p:cNvSpPr>
            <a:spLocks noGrp="1"/>
          </p:cNvSpPr>
          <p:nvPr>
            <p:ph type="sldNum" sz="quarter" idx="5"/>
          </p:nvPr>
        </p:nvSpPr>
        <p:spPr/>
        <p:txBody>
          <a:bodyPr/>
          <a:lstStyle/>
          <a:p>
            <a:fld id="{E7CFB8C0-9D88-4926-80E8-306BDD5AE7B0}" type="slidenum">
              <a:rPr lang="he-IL" smtClean="0"/>
              <a:t>10</a:t>
            </a:fld>
            <a:endParaRPr lang="he-IL"/>
          </a:p>
        </p:txBody>
      </p:sp>
    </p:spTree>
    <p:extLst>
      <p:ext uri="{BB962C8B-B14F-4D97-AF65-F5344CB8AC3E}">
        <p14:creationId xmlns:p14="http://schemas.microsoft.com/office/powerpoint/2010/main" val="7261481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שער">
    <p:spTree>
      <p:nvGrpSpPr>
        <p:cNvPr id="1" name=""/>
        <p:cNvGrpSpPr/>
        <p:nvPr/>
      </p:nvGrpSpPr>
      <p:grpSpPr>
        <a:xfrm>
          <a:off x="0" y="0"/>
          <a:ext cx="0" cy="0"/>
          <a:chOff x="0" y="0"/>
          <a:chExt cx="0" cy="0"/>
        </a:xfrm>
      </p:grpSpPr>
      <p:sp>
        <p:nvSpPr>
          <p:cNvPr id="2" name="כותרת 1"/>
          <p:cNvSpPr>
            <a:spLocks noGrp="1"/>
          </p:cNvSpPr>
          <p:nvPr>
            <p:ph type="ctrTitle"/>
          </p:nvPr>
        </p:nvSpPr>
        <p:spPr>
          <a:xfrm>
            <a:off x="1" y="2693989"/>
            <a:ext cx="12192000" cy="1470025"/>
          </a:xfrm>
        </p:spPr>
        <p:txBody>
          <a:bodyPr vert="horz" lIns="91440" tIns="45720" rIns="91440" bIns="45720" rtlCol="1" anchor="ctr">
            <a:normAutofit/>
          </a:bodyPr>
          <a:lstStyle>
            <a:lvl1pPr>
              <a:defRPr kumimoji="0" lang="he-IL" sz="6601" b="1" i="0" u="none" strike="noStrike" kern="1200" cap="none" spc="0" normalizeH="0" baseline="0" noProof="0" dirty="0" smtClean="0">
                <a:ln>
                  <a:noFill/>
                </a:ln>
                <a:solidFill>
                  <a:srgbClr val="192A72"/>
                </a:solidFill>
                <a:effectLst/>
                <a:uLnTx/>
                <a:uFillTx/>
                <a:latin typeface="Varela Round" panose="00000500000000000000" pitchFamily="2" charset="-79"/>
                <a:ea typeface="+mj-ea"/>
                <a:cs typeface="Varela Round" panose="00000500000000000000" pitchFamily="2" charset="-79"/>
              </a:defRPr>
            </a:lvl1pPr>
          </a:lstStyle>
          <a:p>
            <a:pPr marL="0" marR="0" lvl="0" indent="0" algn="ctr" defTabSz="914491" rtl="1" eaLnBrk="1" fontAlgn="auto" latinLnBrk="0" hangingPunct="1">
              <a:lnSpc>
                <a:spcPct val="100000"/>
              </a:lnSpc>
              <a:spcBef>
                <a:spcPct val="0"/>
              </a:spcBef>
              <a:spcAft>
                <a:spcPts val="0"/>
              </a:spcAft>
              <a:buClrTx/>
              <a:buSzTx/>
              <a:buFontTx/>
              <a:buNone/>
              <a:tabLst/>
              <a:defRPr/>
            </a:pPr>
            <a:r>
              <a:rPr lang="he-IL" dirty="0"/>
              <a:t>לחץ כדי לערוך סגנון כותרת</a:t>
            </a:r>
          </a:p>
        </p:txBody>
      </p:sp>
      <p:sp>
        <p:nvSpPr>
          <p:cNvPr id="7" name="מלבן מעוגל 6"/>
          <p:cNvSpPr/>
          <p:nvPr userDrawn="1"/>
        </p:nvSpPr>
        <p:spPr>
          <a:xfrm>
            <a:off x="-670069" y="6569428"/>
            <a:ext cx="2623961" cy="45910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8" name="מלבן מעוגל 7"/>
          <p:cNvSpPr/>
          <p:nvPr userDrawn="1"/>
        </p:nvSpPr>
        <p:spPr>
          <a:xfrm>
            <a:off x="-1488810" y="6304086"/>
            <a:ext cx="3246400" cy="192925"/>
          </a:xfrm>
          <a:prstGeom prst="roundRect">
            <a:avLst>
              <a:gd name="adj" fmla="val 49359"/>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9" name="מלבן מעוגל 8"/>
          <p:cNvSpPr/>
          <p:nvPr userDrawn="1"/>
        </p:nvSpPr>
        <p:spPr>
          <a:xfrm>
            <a:off x="9986482" y="-439221"/>
            <a:ext cx="4205647" cy="63186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8259471" y="6565100"/>
            <a:ext cx="4434214" cy="79653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pic>
        <p:nvPicPr>
          <p:cNvPr id="12" name="תמונה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33058" r="33511" b="26248"/>
          <a:stretch/>
        </p:blipFill>
        <p:spPr>
          <a:xfrm>
            <a:off x="5445286" y="369916"/>
            <a:ext cx="1301430" cy="1597430"/>
          </a:xfrm>
          <a:prstGeom prst="rect">
            <a:avLst/>
          </a:prstGeom>
        </p:spPr>
      </p:pic>
    </p:spTree>
    <p:extLst>
      <p:ext uri="{BB962C8B-B14F-4D97-AF65-F5344CB8AC3E}">
        <p14:creationId xmlns:p14="http://schemas.microsoft.com/office/powerpoint/2010/main" val="2958082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כותרת ושתי תמונות">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6444696" y="978201"/>
            <a:ext cx="5395321" cy="363892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8" name="כותרת 1"/>
          <p:cNvSpPr>
            <a:spLocks noGrp="1"/>
          </p:cNvSpPr>
          <p:nvPr>
            <p:ph type="ctrTitle"/>
          </p:nvPr>
        </p:nvSpPr>
        <p:spPr>
          <a:xfrm>
            <a:off x="1733910" y="186258"/>
            <a:ext cx="10221024" cy="637353"/>
          </a:xfrm>
          <a:prstGeom prst="rect">
            <a:avLst/>
          </a:prstGeom>
        </p:spPr>
        <p:txBody>
          <a:bodyPr anchor="ctr">
            <a:noAutofit/>
          </a:bodyPr>
          <a:lstStyle>
            <a:lvl1pPr algn="ctr">
              <a:defRPr sz="4400" b="1">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9" name="מלבן מעוגל 8"/>
          <p:cNvSpPr/>
          <p:nvPr userDrawn="1"/>
        </p:nvSpPr>
        <p:spPr>
          <a:xfrm>
            <a:off x="11186073" y="5980332"/>
            <a:ext cx="1591052" cy="15568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413012" y="764744"/>
            <a:ext cx="1159099" cy="42691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11" name="מלבן מעוגל 10"/>
          <p:cNvSpPr/>
          <p:nvPr userDrawn="1"/>
        </p:nvSpPr>
        <p:spPr>
          <a:xfrm>
            <a:off x="-484994" y="320177"/>
            <a:ext cx="2095644"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מלבן מעוגל 11"/>
          <p:cNvSpPr/>
          <p:nvPr userDrawn="1"/>
        </p:nvSpPr>
        <p:spPr>
          <a:xfrm>
            <a:off x="10586241" y="6268720"/>
            <a:ext cx="2190883" cy="41718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3" name="מציין מיקום של תמונה 2">
            <a:extLst>
              <a:ext uri="{FF2B5EF4-FFF2-40B4-BE49-F238E27FC236}">
                <a16:creationId xmlns:a16="http://schemas.microsoft.com/office/drawing/2014/main" id="{11DA6207-6C06-4DE8-8270-79FA6D2C27CC}"/>
              </a:ext>
            </a:extLst>
          </p:cNvPr>
          <p:cNvSpPr>
            <a:spLocks noGrp="1"/>
          </p:cNvSpPr>
          <p:nvPr>
            <p:ph type="pic" idx="10" hasCustomPrompt="1"/>
          </p:nvPr>
        </p:nvSpPr>
        <p:spPr>
          <a:xfrm>
            <a:off x="843274" y="978201"/>
            <a:ext cx="5395321" cy="363892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Tree>
    <p:extLst>
      <p:ext uri="{BB962C8B-B14F-4D97-AF65-F5344CB8AC3E}">
        <p14:creationId xmlns:p14="http://schemas.microsoft.com/office/powerpoint/2010/main" val="720015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כותרת ושלוש תמונות">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5513040" y="1030562"/>
            <a:ext cx="5395321" cy="363892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8" name="כותרת 1"/>
          <p:cNvSpPr>
            <a:spLocks noGrp="1"/>
          </p:cNvSpPr>
          <p:nvPr>
            <p:ph type="ctrTitle"/>
          </p:nvPr>
        </p:nvSpPr>
        <p:spPr>
          <a:xfrm>
            <a:off x="1733909" y="186258"/>
            <a:ext cx="10247689" cy="637353"/>
          </a:xfrm>
          <a:prstGeom prst="rect">
            <a:avLst/>
          </a:prstGeom>
        </p:spPr>
        <p:txBody>
          <a:bodyPr anchor="ctr">
            <a:noAutofit/>
          </a:bodyPr>
          <a:lstStyle>
            <a:lvl1pPr algn="ctr">
              <a:defRPr sz="4400" b="1">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9" name="מלבן מעוגל 8"/>
          <p:cNvSpPr/>
          <p:nvPr userDrawn="1"/>
        </p:nvSpPr>
        <p:spPr>
          <a:xfrm>
            <a:off x="11186073" y="5980332"/>
            <a:ext cx="1591052" cy="15568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413012" y="764744"/>
            <a:ext cx="1159099" cy="42691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11" name="מלבן מעוגל 10"/>
          <p:cNvSpPr/>
          <p:nvPr userDrawn="1"/>
        </p:nvSpPr>
        <p:spPr>
          <a:xfrm>
            <a:off x="-484994" y="320177"/>
            <a:ext cx="2095644"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מלבן מעוגל 11"/>
          <p:cNvSpPr/>
          <p:nvPr userDrawn="1"/>
        </p:nvSpPr>
        <p:spPr>
          <a:xfrm>
            <a:off x="10586241" y="6268720"/>
            <a:ext cx="2190883" cy="41718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6" name="מציין מיקום של תמונה 2">
            <a:extLst>
              <a:ext uri="{FF2B5EF4-FFF2-40B4-BE49-F238E27FC236}">
                <a16:creationId xmlns:a16="http://schemas.microsoft.com/office/drawing/2014/main" id="{751DC1E2-ACE2-441B-8840-3A69561321B6}"/>
              </a:ext>
            </a:extLst>
          </p:cNvPr>
          <p:cNvSpPr>
            <a:spLocks noGrp="1"/>
          </p:cNvSpPr>
          <p:nvPr>
            <p:ph type="pic" idx="10" hasCustomPrompt="1"/>
          </p:nvPr>
        </p:nvSpPr>
        <p:spPr>
          <a:xfrm>
            <a:off x="1241442" y="1030562"/>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17" name="מציין מיקום של תמונה 2">
            <a:extLst>
              <a:ext uri="{FF2B5EF4-FFF2-40B4-BE49-F238E27FC236}">
                <a16:creationId xmlns:a16="http://schemas.microsoft.com/office/drawing/2014/main" id="{FAA918BE-80CF-42F4-8DC4-2E8D539F1354}"/>
              </a:ext>
            </a:extLst>
          </p:cNvPr>
          <p:cNvSpPr>
            <a:spLocks noGrp="1"/>
          </p:cNvSpPr>
          <p:nvPr>
            <p:ph type="pic" idx="11" hasCustomPrompt="1"/>
          </p:nvPr>
        </p:nvSpPr>
        <p:spPr>
          <a:xfrm>
            <a:off x="1241442" y="3932962"/>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Tree>
    <p:extLst>
      <p:ext uri="{BB962C8B-B14F-4D97-AF65-F5344CB8AC3E}">
        <p14:creationId xmlns:p14="http://schemas.microsoft.com/office/powerpoint/2010/main" val="628794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כותרת וארבע תמונות">
    <p:spTree>
      <p:nvGrpSpPr>
        <p:cNvPr id="1" name=""/>
        <p:cNvGrpSpPr/>
        <p:nvPr/>
      </p:nvGrpSpPr>
      <p:grpSpPr>
        <a:xfrm>
          <a:off x="0" y="0"/>
          <a:ext cx="0" cy="0"/>
          <a:chOff x="0" y="0"/>
          <a:chExt cx="0" cy="0"/>
        </a:xfrm>
      </p:grpSpPr>
      <p:sp>
        <p:nvSpPr>
          <p:cNvPr id="8" name="כותרת 1"/>
          <p:cNvSpPr>
            <a:spLocks noGrp="1"/>
          </p:cNvSpPr>
          <p:nvPr>
            <p:ph type="ctrTitle"/>
          </p:nvPr>
        </p:nvSpPr>
        <p:spPr>
          <a:xfrm>
            <a:off x="1733909" y="186258"/>
            <a:ext cx="10247689" cy="637353"/>
          </a:xfrm>
          <a:prstGeom prst="rect">
            <a:avLst/>
          </a:prstGeom>
        </p:spPr>
        <p:txBody>
          <a:bodyPr anchor="ctr">
            <a:noAutofit/>
          </a:bodyPr>
          <a:lstStyle>
            <a:lvl1pPr algn="ctr">
              <a:defRPr sz="4400" b="1">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9" name="מלבן מעוגל 8"/>
          <p:cNvSpPr/>
          <p:nvPr userDrawn="1"/>
        </p:nvSpPr>
        <p:spPr>
          <a:xfrm>
            <a:off x="11186073" y="5980332"/>
            <a:ext cx="1591052" cy="15568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10171544" y="938558"/>
            <a:ext cx="2190882" cy="42691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11" name="מלבן מעוגל 10"/>
          <p:cNvSpPr/>
          <p:nvPr userDrawn="1"/>
        </p:nvSpPr>
        <p:spPr>
          <a:xfrm>
            <a:off x="-484994" y="320177"/>
            <a:ext cx="2095644"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מלבן מעוגל 11"/>
          <p:cNvSpPr/>
          <p:nvPr userDrawn="1"/>
        </p:nvSpPr>
        <p:spPr>
          <a:xfrm>
            <a:off x="10586241" y="6268720"/>
            <a:ext cx="2190883" cy="41718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6" name="מציין מיקום של תמונה 2">
            <a:extLst>
              <a:ext uri="{FF2B5EF4-FFF2-40B4-BE49-F238E27FC236}">
                <a16:creationId xmlns:a16="http://schemas.microsoft.com/office/drawing/2014/main" id="{751DC1E2-ACE2-441B-8840-3A69561321B6}"/>
              </a:ext>
            </a:extLst>
          </p:cNvPr>
          <p:cNvSpPr>
            <a:spLocks noGrp="1"/>
          </p:cNvSpPr>
          <p:nvPr>
            <p:ph type="pic" idx="10" hasCustomPrompt="1"/>
          </p:nvPr>
        </p:nvSpPr>
        <p:spPr>
          <a:xfrm>
            <a:off x="154519" y="1073695"/>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17" name="מציין מיקום של תמונה 2">
            <a:extLst>
              <a:ext uri="{FF2B5EF4-FFF2-40B4-BE49-F238E27FC236}">
                <a16:creationId xmlns:a16="http://schemas.microsoft.com/office/drawing/2014/main" id="{FAA918BE-80CF-42F4-8DC4-2E8D539F1354}"/>
              </a:ext>
            </a:extLst>
          </p:cNvPr>
          <p:cNvSpPr>
            <a:spLocks noGrp="1"/>
          </p:cNvSpPr>
          <p:nvPr>
            <p:ph type="pic" idx="11" hasCustomPrompt="1"/>
          </p:nvPr>
        </p:nvSpPr>
        <p:spPr>
          <a:xfrm>
            <a:off x="154519" y="3976095"/>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13" name="מציין מיקום של תמונה 2">
            <a:extLst>
              <a:ext uri="{FF2B5EF4-FFF2-40B4-BE49-F238E27FC236}">
                <a16:creationId xmlns:a16="http://schemas.microsoft.com/office/drawing/2014/main" id="{8992FF61-2840-4655-842F-B373E28D9E01}"/>
              </a:ext>
            </a:extLst>
          </p:cNvPr>
          <p:cNvSpPr>
            <a:spLocks noGrp="1"/>
          </p:cNvSpPr>
          <p:nvPr>
            <p:ph type="pic" idx="12" hasCustomPrompt="1"/>
          </p:nvPr>
        </p:nvSpPr>
        <p:spPr>
          <a:xfrm>
            <a:off x="4414862" y="1073695"/>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14" name="מציין מיקום של תמונה 2">
            <a:extLst>
              <a:ext uri="{FF2B5EF4-FFF2-40B4-BE49-F238E27FC236}">
                <a16:creationId xmlns:a16="http://schemas.microsoft.com/office/drawing/2014/main" id="{8C91A369-DCD6-4CBC-93C6-3C5BB19BCC3E}"/>
              </a:ext>
            </a:extLst>
          </p:cNvPr>
          <p:cNvSpPr>
            <a:spLocks noGrp="1"/>
          </p:cNvSpPr>
          <p:nvPr>
            <p:ph type="pic" idx="13" hasCustomPrompt="1"/>
          </p:nvPr>
        </p:nvSpPr>
        <p:spPr>
          <a:xfrm>
            <a:off x="4414862" y="3976095"/>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Tree>
    <p:extLst>
      <p:ext uri="{BB962C8B-B14F-4D97-AF65-F5344CB8AC3E}">
        <p14:creationId xmlns:p14="http://schemas.microsoft.com/office/powerpoint/2010/main" val="979991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השיעור שכבה ושם המורה">
    <p:spTree>
      <p:nvGrpSpPr>
        <p:cNvPr id="1" name=""/>
        <p:cNvGrpSpPr/>
        <p:nvPr/>
      </p:nvGrpSpPr>
      <p:grpSpPr>
        <a:xfrm>
          <a:off x="0" y="0"/>
          <a:ext cx="0" cy="0"/>
          <a:chOff x="0" y="0"/>
          <a:chExt cx="0" cy="0"/>
        </a:xfrm>
      </p:grpSpPr>
      <p:sp>
        <p:nvSpPr>
          <p:cNvPr id="10" name="מלבן מעוגל 9"/>
          <p:cNvSpPr/>
          <p:nvPr userDrawn="1"/>
        </p:nvSpPr>
        <p:spPr>
          <a:xfrm>
            <a:off x="212943" y="1396870"/>
            <a:ext cx="13177381" cy="297896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2" name="כותרת 1"/>
          <p:cNvSpPr>
            <a:spLocks noGrp="1"/>
          </p:cNvSpPr>
          <p:nvPr>
            <p:ph type="ctrTitle"/>
          </p:nvPr>
        </p:nvSpPr>
        <p:spPr>
          <a:xfrm>
            <a:off x="1" y="1640910"/>
            <a:ext cx="12192000" cy="1260000"/>
          </a:xfrm>
          <a:prstGeom prst="rect">
            <a:avLst/>
          </a:prstGeom>
        </p:spPr>
        <p:txBody>
          <a:bodyPr anchor="ctr" anchorCtr="0">
            <a:noAutofit/>
          </a:bodyPr>
          <a:lstStyle>
            <a:lvl1pPr algn="ctr">
              <a:defRPr sz="6601" b="1">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7" name="מלבן מעוגל 6"/>
          <p:cNvSpPr/>
          <p:nvPr userDrawn="1"/>
        </p:nvSpPr>
        <p:spPr>
          <a:xfrm>
            <a:off x="7329949" y="6155858"/>
            <a:ext cx="5333866" cy="5576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8" name="מלבן מעוגל 7"/>
          <p:cNvSpPr/>
          <p:nvPr userDrawn="1"/>
        </p:nvSpPr>
        <p:spPr>
          <a:xfrm>
            <a:off x="9501144" y="5870968"/>
            <a:ext cx="3049656" cy="205899"/>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1" name="מלבן מעוגל 10"/>
          <p:cNvSpPr/>
          <p:nvPr userDrawn="1"/>
        </p:nvSpPr>
        <p:spPr>
          <a:xfrm>
            <a:off x="-501113" y="163632"/>
            <a:ext cx="1428110" cy="322428"/>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Google Shape;11;p2"/>
          <p:cNvSpPr txBox="1">
            <a:spLocks noGrp="1"/>
          </p:cNvSpPr>
          <p:nvPr>
            <p:ph type="subTitle" idx="1"/>
          </p:nvPr>
        </p:nvSpPr>
        <p:spPr>
          <a:xfrm>
            <a:off x="1" y="2895892"/>
            <a:ext cx="12192000" cy="765200"/>
          </a:xfrm>
          <a:prstGeom prst="rect">
            <a:avLst/>
          </a:prstGeom>
        </p:spPr>
        <p:txBody>
          <a:bodyPr spcFirstLastPara="1" wrap="square" lIns="36000" tIns="36000" rIns="36000" bIns="36000" anchor="ctr" anchorCtr="0">
            <a:spAutoFit/>
          </a:bodyPr>
          <a:lstStyle>
            <a:lvl1pPr marL="0" lvl="0" indent="0" algn="ctr">
              <a:lnSpc>
                <a:spcPct val="100000"/>
              </a:lnSpc>
              <a:spcBef>
                <a:spcPts val="0"/>
              </a:spcBef>
              <a:spcAft>
                <a:spcPts val="600"/>
              </a:spcAft>
              <a:buSzPts val="2800"/>
              <a:buNone/>
              <a:defRPr sz="4000" b="1">
                <a:solidFill>
                  <a:srgbClr val="002060"/>
                </a:solidFill>
                <a:latin typeface="Varela Round" pitchFamily="2" charset="-79"/>
                <a:cs typeface="Varela Round" pitchFamily="2" charset="-79"/>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dirty="0"/>
          </a:p>
        </p:txBody>
      </p:sp>
      <p:sp>
        <p:nvSpPr>
          <p:cNvPr id="13" name="מציין מיקום תוכן 2"/>
          <p:cNvSpPr>
            <a:spLocks noGrp="1"/>
          </p:cNvSpPr>
          <p:nvPr>
            <p:ph idx="10"/>
          </p:nvPr>
        </p:nvSpPr>
        <p:spPr>
          <a:xfrm>
            <a:off x="0" y="3734824"/>
            <a:ext cx="12191999" cy="720000"/>
          </a:xfrm>
        </p:spPr>
        <p:txBody>
          <a:bodyPr anchor="ctr">
            <a:noAutofit/>
          </a:bodyPr>
          <a:lstStyle>
            <a:lvl1pPr marL="0" indent="0" algn="ctr" defTabSz="914491" rtl="1" eaLnBrk="1" latinLnBrk="0" hangingPunct="1">
              <a:lnSpc>
                <a:spcPct val="100000"/>
              </a:lnSpc>
              <a:spcBef>
                <a:spcPts val="0"/>
              </a:spcBef>
              <a:spcAft>
                <a:spcPts val="600"/>
              </a:spcAft>
              <a:buSzPts val="2800"/>
              <a:buFont typeface="Arial" pitchFamily="34" charset="0"/>
              <a:buNone/>
              <a:defRPr lang="he-IL" sz="3200" b="1" kern="1200" dirty="0" smtClean="0">
                <a:solidFill>
                  <a:srgbClr val="002060"/>
                </a:solidFill>
                <a:latin typeface="Varela Round" pitchFamily="2" charset="-79"/>
                <a:ea typeface="+mn-ea"/>
                <a:cs typeface="Varela Round" pitchFamily="2" charset="-79"/>
              </a:defRPr>
            </a:lvl1pPr>
            <a:lvl2pPr marL="342934" indent="-342934" algn="ctr" defTabSz="914491" rtl="1" eaLnBrk="1" latinLnBrk="0" hangingPunct="1">
              <a:lnSpc>
                <a:spcPct val="100000"/>
              </a:lnSpc>
              <a:spcBef>
                <a:spcPts val="0"/>
              </a:spcBef>
              <a:spcAft>
                <a:spcPts val="600"/>
              </a:spcAft>
              <a:buSzPts val="2800"/>
              <a:buFont typeface="Arial" pitchFamily="34" charset="0"/>
              <a:buNone/>
              <a:defRPr lang="he-IL" sz="3200" b="1" kern="1200" dirty="0" smtClean="0">
                <a:solidFill>
                  <a:srgbClr val="002060"/>
                </a:solidFill>
                <a:latin typeface="Varela Round" pitchFamily="2" charset="-79"/>
                <a:ea typeface="+mn-ea"/>
                <a:cs typeface="Varela Round" pitchFamily="2" charset="-79"/>
              </a:defRPr>
            </a:lvl2pPr>
            <a:lvl3pPr>
              <a:lnSpc>
                <a:spcPct val="150000"/>
              </a:lnSpc>
              <a:defRPr>
                <a:solidFill>
                  <a:srgbClr val="002060"/>
                </a:solidFill>
                <a:latin typeface="Varela Round" pitchFamily="2" charset="-79"/>
                <a:cs typeface="Varela Round" pitchFamily="2" charset="-79"/>
              </a:defRPr>
            </a:lvl3pPr>
            <a:lvl4pPr>
              <a:lnSpc>
                <a:spcPct val="150000"/>
              </a:lnSpc>
              <a:defRPr>
                <a:solidFill>
                  <a:srgbClr val="002060"/>
                </a:solidFill>
                <a:latin typeface="Varela Round" pitchFamily="2" charset="-79"/>
                <a:cs typeface="Varela Round" pitchFamily="2" charset="-79"/>
              </a:defRPr>
            </a:lvl4pPr>
            <a:lvl5pPr>
              <a:lnSpc>
                <a:spcPct val="150000"/>
              </a:lnSpc>
              <a:defRPr>
                <a:solidFill>
                  <a:srgbClr val="002060"/>
                </a:solidFill>
                <a:latin typeface="Varela Round" pitchFamily="2" charset="-79"/>
                <a:cs typeface="Varela Round" pitchFamily="2" charset="-79"/>
              </a:defRPr>
            </a:lvl5pPr>
          </a:lstStyle>
          <a:p>
            <a:pPr lvl="0"/>
            <a:r>
              <a:rPr lang="he-IL" dirty="0"/>
              <a:t>לחץ כדי לערוך סגנונות טקסט של תבנית בסיס</a:t>
            </a:r>
          </a:p>
        </p:txBody>
      </p:sp>
      <p:sp>
        <p:nvSpPr>
          <p:cNvPr id="14" name="מלבן מעוגל 8">
            <a:extLst>
              <a:ext uri="{FF2B5EF4-FFF2-40B4-BE49-F238E27FC236}">
                <a16:creationId xmlns:a16="http://schemas.microsoft.com/office/drawing/2014/main" id="{404057E2-9B3D-4075-99B3-75AE757986D1}"/>
              </a:ext>
            </a:extLst>
          </p:cNvPr>
          <p:cNvSpPr/>
          <p:nvPr userDrawn="1"/>
        </p:nvSpPr>
        <p:spPr>
          <a:xfrm>
            <a:off x="10059465" y="87232"/>
            <a:ext cx="2768857" cy="451249"/>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Tree>
    <p:extLst>
      <p:ext uri="{BB962C8B-B14F-4D97-AF65-F5344CB8AC3E}">
        <p14:creationId xmlns:p14="http://schemas.microsoft.com/office/powerpoint/2010/main" val="3756046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פרק חדש">
    <p:spTree>
      <p:nvGrpSpPr>
        <p:cNvPr id="1" name=""/>
        <p:cNvGrpSpPr/>
        <p:nvPr/>
      </p:nvGrpSpPr>
      <p:grpSpPr>
        <a:xfrm>
          <a:off x="0" y="0"/>
          <a:ext cx="0" cy="0"/>
          <a:chOff x="0" y="0"/>
          <a:chExt cx="0" cy="0"/>
        </a:xfrm>
      </p:grpSpPr>
      <p:sp>
        <p:nvSpPr>
          <p:cNvPr id="10" name="מלבן מעוגל 9"/>
          <p:cNvSpPr/>
          <p:nvPr userDrawn="1"/>
        </p:nvSpPr>
        <p:spPr>
          <a:xfrm>
            <a:off x="212943" y="1396870"/>
            <a:ext cx="13177381" cy="297896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solidFill>
                  <a:srgbClr val="192A72"/>
                </a:solidFill>
              </a:rPr>
              <a:t>  </a:t>
            </a:r>
          </a:p>
        </p:txBody>
      </p:sp>
      <p:sp>
        <p:nvSpPr>
          <p:cNvPr id="2" name="כותרת 1"/>
          <p:cNvSpPr>
            <a:spLocks noGrp="1"/>
          </p:cNvSpPr>
          <p:nvPr>
            <p:ph type="ctrTitle"/>
          </p:nvPr>
        </p:nvSpPr>
        <p:spPr>
          <a:xfrm>
            <a:off x="1" y="1666940"/>
            <a:ext cx="12192000" cy="1260000"/>
          </a:xfrm>
          <a:prstGeom prst="rect">
            <a:avLst/>
          </a:prstGeom>
        </p:spPr>
        <p:txBody>
          <a:bodyPr anchor="ctr" anchorCtr="0">
            <a:noAutofit/>
          </a:bodyPr>
          <a:lstStyle>
            <a:lvl1pPr algn="ctr">
              <a:defRPr sz="6601" b="1">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12" name="Google Shape;11;p2"/>
          <p:cNvSpPr txBox="1">
            <a:spLocks noGrp="1"/>
          </p:cNvSpPr>
          <p:nvPr>
            <p:ph type="subTitle" idx="1"/>
          </p:nvPr>
        </p:nvSpPr>
        <p:spPr>
          <a:xfrm>
            <a:off x="1" y="2918493"/>
            <a:ext cx="12192000" cy="642090"/>
          </a:xfrm>
          <a:prstGeom prst="rect">
            <a:avLst/>
          </a:prstGeom>
        </p:spPr>
        <p:txBody>
          <a:bodyPr spcFirstLastPara="1" wrap="square" lIns="36000" tIns="36000" rIns="36000" bIns="36000" anchor="ctr" anchorCtr="0">
            <a:spAutoFit/>
          </a:bodyPr>
          <a:lstStyle>
            <a:lvl1pPr marL="0" lvl="0" indent="0" algn="ctr">
              <a:lnSpc>
                <a:spcPct val="100000"/>
              </a:lnSpc>
              <a:spcBef>
                <a:spcPts val="0"/>
              </a:spcBef>
              <a:spcAft>
                <a:spcPts val="600"/>
              </a:spcAft>
              <a:buSzPts val="2800"/>
              <a:buNone/>
              <a:defRPr sz="3200" b="1">
                <a:solidFill>
                  <a:srgbClr val="192A72"/>
                </a:solidFill>
                <a:latin typeface="Varela Round" pitchFamily="2" charset="-79"/>
                <a:cs typeface="Varela Round" pitchFamily="2" charset="-79"/>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dirty="0"/>
          </a:p>
        </p:txBody>
      </p:sp>
      <p:sp>
        <p:nvSpPr>
          <p:cNvPr id="15" name="מלבן מעוגל 6">
            <a:extLst>
              <a:ext uri="{FF2B5EF4-FFF2-40B4-BE49-F238E27FC236}">
                <a16:creationId xmlns:a16="http://schemas.microsoft.com/office/drawing/2014/main" id="{B4A26894-BFC6-4CB2-9F98-6C0AB203AB11}"/>
              </a:ext>
            </a:extLst>
          </p:cNvPr>
          <p:cNvSpPr/>
          <p:nvPr userDrawn="1"/>
        </p:nvSpPr>
        <p:spPr>
          <a:xfrm>
            <a:off x="9664804" y="5699022"/>
            <a:ext cx="476681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6" name="מלבן מעוגל 7">
            <a:extLst>
              <a:ext uri="{FF2B5EF4-FFF2-40B4-BE49-F238E27FC236}">
                <a16:creationId xmlns:a16="http://schemas.microsoft.com/office/drawing/2014/main" id="{93139C06-AB68-49E4-9F8F-F0E56072AD87}"/>
              </a:ext>
            </a:extLst>
          </p:cNvPr>
          <p:cNvSpPr/>
          <p:nvPr userDrawn="1"/>
        </p:nvSpPr>
        <p:spPr>
          <a:xfrm>
            <a:off x="-260562" y="181684"/>
            <a:ext cx="2598822" cy="216817"/>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7" name="מלבן מעוגל 8">
            <a:extLst>
              <a:ext uri="{FF2B5EF4-FFF2-40B4-BE49-F238E27FC236}">
                <a16:creationId xmlns:a16="http://schemas.microsoft.com/office/drawing/2014/main" id="{92F44B1F-CB02-4BE0-9593-98D37356833A}"/>
              </a:ext>
            </a:extLst>
          </p:cNvPr>
          <p:cNvSpPr/>
          <p:nvPr userDrawn="1"/>
        </p:nvSpPr>
        <p:spPr>
          <a:xfrm>
            <a:off x="-488825" y="468418"/>
            <a:ext cx="2969302"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8" name="מלבן מעוגל 10">
            <a:extLst>
              <a:ext uri="{FF2B5EF4-FFF2-40B4-BE49-F238E27FC236}">
                <a16:creationId xmlns:a16="http://schemas.microsoft.com/office/drawing/2014/main" id="{F91DCBDE-92CA-433E-83D5-3B5D0DD4B449}"/>
              </a:ext>
            </a:extLst>
          </p:cNvPr>
          <p:cNvSpPr/>
          <p:nvPr userDrawn="1"/>
        </p:nvSpPr>
        <p:spPr>
          <a:xfrm>
            <a:off x="9010091" y="6104087"/>
            <a:ext cx="3755593"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Tree>
    <p:extLst>
      <p:ext uri="{BB962C8B-B14F-4D97-AF65-F5344CB8AC3E}">
        <p14:creationId xmlns:p14="http://schemas.microsoft.com/office/powerpoint/2010/main" val="2192581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1" y="213094"/>
            <a:ext cx="12191999" cy="720000"/>
          </a:xfrm>
        </p:spPr>
        <p:txBody>
          <a:bodyPr lIns="36000" tIns="0" rIns="36000" bIns="0">
            <a:noAutofit/>
          </a:bodyPr>
          <a:lstStyle>
            <a:lvl1pPr marL="536629" indent="0">
              <a:tabLst>
                <a:tab pos="11659766" algn="l"/>
              </a:tabLst>
              <a:defRPr sz="4400" b="1">
                <a:solidFill>
                  <a:srgbClr val="002060"/>
                </a:solidFill>
                <a:latin typeface="Varela Round" pitchFamily="2" charset="-79"/>
                <a:cs typeface="Varela Round" pitchFamily="2" charset="-79"/>
              </a:defRPr>
            </a:lvl1pPr>
          </a:lstStyle>
          <a:p>
            <a:r>
              <a:rPr lang="he-IL" dirty="0"/>
              <a:t>לחץ כדי לערוך סגנון כותרת של תבנית</a:t>
            </a:r>
          </a:p>
        </p:txBody>
      </p:sp>
      <p:sp>
        <p:nvSpPr>
          <p:cNvPr id="3" name="מציין מיקום תוכן 2"/>
          <p:cNvSpPr>
            <a:spLocks noGrp="1"/>
          </p:cNvSpPr>
          <p:nvPr>
            <p:ph idx="1"/>
          </p:nvPr>
        </p:nvSpPr>
        <p:spPr>
          <a:xfrm>
            <a:off x="515274" y="1195757"/>
            <a:ext cx="8031962" cy="4611559"/>
          </a:xfrm>
        </p:spPr>
        <p:txBody>
          <a:bodyPr>
            <a:normAutofit/>
          </a:bodyPr>
          <a:lstStyle>
            <a:lvl1pPr>
              <a:lnSpc>
                <a:spcPct val="150000"/>
              </a:lnSpc>
              <a:spcBef>
                <a:spcPts val="0"/>
              </a:spcBef>
              <a:spcAft>
                <a:spcPts val="600"/>
              </a:spcAft>
              <a:defRPr sz="2400">
                <a:solidFill>
                  <a:srgbClr val="002060"/>
                </a:solidFill>
                <a:latin typeface="Varela Round" pitchFamily="2" charset="-79"/>
                <a:cs typeface="Varela Round" pitchFamily="2" charset="-79"/>
              </a:defRPr>
            </a:lvl1pPr>
            <a:lvl2pPr>
              <a:lnSpc>
                <a:spcPct val="150000"/>
              </a:lnSpc>
              <a:spcBef>
                <a:spcPts val="0"/>
              </a:spcBef>
              <a:spcAft>
                <a:spcPts val="600"/>
              </a:spcAft>
              <a:defRPr sz="2400">
                <a:solidFill>
                  <a:srgbClr val="002060"/>
                </a:solidFill>
                <a:latin typeface="Varela Round" pitchFamily="2" charset="-79"/>
                <a:cs typeface="Varela Round" pitchFamily="2" charset="-79"/>
              </a:defRPr>
            </a:lvl2pPr>
            <a:lvl3pPr>
              <a:lnSpc>
                <a:spcPct val="150000"/>
              </a:lnSpc>
              <a:defRPr>
                <a:solidFill>
                  <a:srgbClr val="002060"/>
                </a:solidFill>
                <a:latin typeface="Varela Round" pitchFamily="2" charset="-79"/>
                <a:cs typeface="Varela Round" pitchFamily="2" charset="-79"/>
              </a:defRPr>
            </a:lvl3pPr>
            <a:lvl4pPr>
              <a:lnSpc>
                <a:spcPct val="150000"/>
              </a:lnSpc>
              <a:defRPr>
                <a:solidFill>
                  <a:srgbClr val="002060"/>
                </a:solidFill>
                <a:latin typeface="Varela Round" pitchFamily="2" charset="-79"/>
                <a:cs typeface="Varela Round" pitchFamily="2" charset="-79"/>
              </a:defRPr>
            </a:lvl4pPr>
            <a:lvl5pPr>
              <a:lnSpc>
                <a:spcPct val="150000"/>
              </a:lnSpc>
              <a:defRPr>
                <a:solidFill>
                  <a:srgbClr val="002060"/>
                </a:solidFill>
                <a:latin typeface="Varela Round" pitchFamily="2" charset="-79"/>
                <a:cs typeface="Varela Round" pitchFamily="2" charset="-79"/>
              </a:defRPr>
            </a:lvl5pPr>
          </a:lstStyle>
          <a:p>
            <a:pPr lvl="0"/>
            <a:r>
              <a:rPr lang="he-IL" dirty="0"/>
              <a:t>לחץ כדי לערוך סגנונות טקסט של תבנית בסיס</a:t>
            </a:r>
          </a:p>
          <a:p>
            <a:pPr lvl="1"/>
            <a:r>
              <a:rPr lang="he-IL" dirty="0"/>
              <a:t>רמה שנייה</a:t>
            </a:r>
          </a:p>
        </p:txBody>
      </p:sp>
      <p:sp>
        <p:nvSpPr>
          <p:cNvPr id="7" name="מלבן מעוגל 6"/>
          <p:cNvSpPr/>
          <p:nvPr userDrawn="1"/>
        </p:nvSpPr>
        <p:spPr>
          <a:xfrm>
            <a:off x="1" y="5878199"/>
            <a:ext cx="476619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8" name="מלבן מעוגל 7"/>
          <p:cNvSpPr/>
          <p:nvPr userDrawn="1"/>
        </p:nvSpPr>
        <p:spPr>
          <a:xfrm>
            <a:off x="8667715" y="-110812"/>
            <a:ext cx="530011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9" name="מלבן מעוגל 8"/>
          <p:cNvSpPr/>
          <p:nvPr userDrawn="1"/>
        </p:nvSpPr>
        <p:spPr>
          <a:xfrm>
            <a:off x="0" y="6306749"/>
            <a:ext cx="7724431"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Tree>
    <p:extLst>
      <p:ext uri="{BB962C8B-B14F-4D97-AF65-F5344CB8AC3E}">
        <p14:creationId xmlns:p14="http://schemas.microsoft.com/office/powerpoint/2010/main" val="319867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כותרו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2549769" y="213094"/>
            <a:ext cx="9642231" cy="720000"/>
          </a:xfrm>
          <a:noFill/>
        </p:spPr>
        <p:txBody>
          <a:bodyPr vert="horz" lIns="91440" tIns="45720" rIns="91440" bIns="45720" rtlCol="1" anchor="ctr">
            <a:noAutofit/>
          </a:bodyPr>
          <a:lstStyle>
            <a:lvl1pPr marL="0" marR="0" indent="0" algn="ctr" defTabSz="914491" rtl="1" eaLnBrk="1" fontAlgn="auto" latinLnBrk="0" hangingPunct="1">
              <a:lnSpc>
                <a:spcPct val="100000"/>
              </a:lnSpc>
              <a:spcBef>
                <a:spcPct val="0"/>
              </a:spcBef>
              <a:spcAft>
                <a:spcPts val="0"/>
              </a:spcAft>
              <a:buClrTx/>
              <a:buSzTx/>
              <a:buFontTx/>
              <a:buNone/>
              <a:tabLst/>
              <a:defRPr kumimoji="0" lang="he-IL" sz="4400" b="1" i="0" u="none" strike="noStrike" kern="1200" cap="none" spc="0" normalizeH="0" baseline="0" noProof="0">
                <a:ln>
                  <a:noFill/>
                </a:ln>
                <a:solidFill>
                  <a:srgbClr val="002060"/>
                </a:solidFill>
                <a:effectLst/>
                <a:uLnTx/>
                <a:uFillTx/>
                <a:latin typeface="Varela Round" pitchFamily="2" charset="-79"/>
                <a:ea typeface="+mj-ea"/>
                <a:cs typeface="Varela Round" pitchFamily="2" charset="-79"/>
              </a:defRPr>
            </a:lvl1pPr>
          </a:lstStyle>
          <a:p>
            <a:pPr marL="0" marR="0" lvl="0" indent="0" algn="ctr" defTabSz="914491"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5" name="מציין מיקום טקסט 4"/>
          <p:cNvSpPr>
            <a:spLocks noGrp="1"/>
          </p:cNvSpPr>
          <p:nvPr>
            <p:ph type="body" sz="quarter" idx="3"/>
          </p:nvPr>
        </p:nvSpPr>
        <p:spPr>
          <a:xfrm>
            <a:off x="515275" y="1185681"/>
            <a:ext cx="8306992" cy="540000"/>
          </a:xfrm>
        </p:spPr>
        <p:txBody>
          <a:bodyPr anchor="ctr">
            <a:noAutofit/>
          </a:bodyPr>
          <a:lstStyle>
            <a:lvl1pPr marL="185757" indent="0">
              <a:buNone/>
              <a:defRPr sz="2800" b="1">
                <a:solidFill>
                  <a:srgbClr val="12B4BC"/>
                </a:solidFill>
                <a:latin typeface="Varela Round" pitchFamily="2" charset="-79"/>
                <a:cs typeface="Varela Round" pitchFamily="2" charset="-79"/>
              </a:defRPr>
            </a:lvl1pPr>
            <a:lvl2pPr marL="457246" indent="0">
              <a:buNone/>
              <a:defRPr sz="2000" b="1"/>
            </a:lvl2pPr>
            <a:lvl3pPr marL="914491" indent="0">
              <a:buNone/>
              <a:defRPr sz="1800" b="1"/>
            </a:lvl3pPr>
            <a:lvl4pPr marL="1371737" indent="0">
              <a:buNone/>
              <a:defRPr sz="1600" b="1"/>
            </a:lvl4pPr>
            <a:lvl5pPr marL="1828983" indent="0">
              <a:buNone/>
              <a:defRPr sz="1600" b="1"/>
            </a:lvl5pPr>
            <a:lvl6pPr marL="2286229" indent="0">
              <a:buNone/>
              <a:defRPr sz="1600" b="1"/>
            </a:lvl6pPr>
            <a:lvl7pPr marL="2743474" indent="0">
              <a:buNone/>
              <a:defRPr sz="1600" b="1"/>
            </a:lvl7pPr>
            <a:lvl8pPr marL="3200720" indent="0">
              <a:buNone/>
              <a:defRPr sz="1600" b="1"/>
            </a:lvl8pPr>
            <a:lvl9pPr marL="3657966" indent="0">
              <a:buNone/>
              <a:defRPr sz="1600" b="1"/>
            </a:lvl9pPr>
          </a:lstStyle>
          <a:p>
            <a:pPr lvl="0"/>
            <a:r>
              <a:rPr lang="he-IL" dirty="0"/>
              <a:t>לחץ כדי לערוך סגנונות טקסט של תבנית בסיס</a:t>
            </a:r>
          </a:p>
        </p:txBody>
      </p:sp>
      <p:sp>
        <p:nvSpPr>
          <p:cNvPr id="6" name="מציין מיקום תוכן 5"/>
          <p:cNvSpPr>
            <a:spLocks noGrp="1"/>
          </p:cNvSpPr>
          <p:nvPr>
            <p:ph sz="quarter" idx="4"/>
          </p:nvPr>
        </p:nvSpPr>
        <p:spPr>
          <a:xfrm>
            <a:off x="515273" y="1725682"/>
            <a:ext cx="8031963" cy="4152517"/>
          </a:xfrm>
        </p:spPr>
        <p:txBody>
          <a:bodyPr>
            <a:normAutofit/>
          </a:bodyPr>
          <a:lstStyle>
            <a:lvl1pPr marL="439782" indent="-342934">
              <a:lnSpc>
                <a:spcPct val="100000"/>
              </a:lnSpc>
              <a:spcBef>
                <a:spcPts val="0"/>
              </a:spcBef>
              <a:spcAft>
                <a:spcPts val="600"/>
              </a:spcAft>
              <a:defRPr lang="he-IL" sz="2400" kern="1200" dirty="0" smtClean="0">
                <a:solidFill>
                  <a:srgbClr val="002060"/>
                </a:solidFill>
                <a:latin typeface="Varela Round" pitchFamily="2" charset="-79"/>
                <a:ea typeface="+mn-ea"/>
                <a:cs typeface="Varela Round" pitchFamily="2" charset="-79"/>
              </a:defRPr>
            </a:lvl1pPr>
            <a:lvl2pPr>
              <a:lnSpc>
                <a:spcPct val="100000"/>
              </a:lnSpc>
              <a:spcBef>
                <a:spcPts val="0"/>
              </a:spcBef>
              <a:spcAft>
                <a:spcPts val="600"/>
              </a:spcAft>
              <a:defRPr lang="he-IL" sz="2400" kern="1200" dirty="0" smtClean="0">
                <a:solidFill>
                  <a:srgbClr val="002060"/>
                </a:solidFill>
                <a:latin typeface="Varela Round" pitchFamily="2" charset="-79"/>
                <a:ea typeface="+mn-ea"/>
                <a:cs typeface="Varela Round" pitchFamily="2" charset="-79"/>
              </a:defRPr>
            </a:lvl2pPr>
            <a:lvl3pPr>
              <a:defRPr sz="1800"/>
            </a:lvl3pPr>
            <a:lvl4pPr>
              <a:defRPr sz="1600"/>
            </a:lvl4pPr>
            <a:lvl5pPr>
              <a:defRPr sz="1600"/>
            </a:lvl5pPr>
            <a:lvl6pPr>
              <a:defRPr sz="1600"/>
            </a:lvl6pPr>
            <a:lvl7pPr>
              <a:defRPr sz="1600"/>
            </a:lvl7pPr>
            <a:lvl8pPr>
              <a:defRPr sz="1600"/>
            </a:lvl8pPr>
            <a:lvl9pPr>
              <a:defRPr sz="1600"/>
            </a:lvl9pPr>
          </a:lstStyle>
          <a:p>
            <a:pPr marL="342934" lvl="0" indent="-342934" algn="r" defTabSz="914491" rtl="1" eaLnBrk="1" latinLnBrk="0" hangingPunct="1">
              <a:lnSpc>
                <a:spcPct val="150000"/>
              </a:lnSpc>
              <a:spcBef>
                <a:spcPct val="20000"/>
              </a:spcBef>
              <a:buFont typeface="Arial" pitchFamily="34" charset="0"/>
              <a:buChar char="•"/>
            </a:pPr>
            <a:r>
              <a:rPr lang="he-IL" dirty="0"/>
              <a:t>לחץ כדי לערוך סגנונות טקסט של תבנית בסיס</a:t>
            </a:r>
          </a:p>
          <a:p>
            <a:pPr marL="743024" lvl="1" indent="-285779" algn="r" defTabSz="914491" rtl="1" eaLnBrk="1" latinLnBrk="0" hangingPunct="1">
              <a:lnSpc>
                <a:spcPct val="150000"/>
              </a:lnSpc>
              <a:spcBef>
                <a:spcPct val="20000"/>
              </a:spcBef>
              <a:buFont typeface="Arial" pitchFamily="34" charset="0"/>
              <a:buChar char="–"/>
            </a:pPr>
            <a:r>
              <a:rPr lang="he-IL" dirty="0"/>
              <a:t>רמה שנייה</a:t>
            </a:r>
          </a:p>
        </p:txBody>
      </p:sp>
      <p:sp>
        <p:nvSpPr>
          <p:cNvPr id="8" name="מלבן מעוגל 6">
            <a:extLst>
              <a:ext uri="{FF2B5EF4-FFF2-40B4-BE49-F238E27FC236}">
                <a16:creationId xmlns:a16="http://schemas.microsoft.com/office/drawing/2014/main" id="{E6F50987-5C32-40D2-A5FB-79D9E0819C00}"/>
              </a:ext>
            </a:extLst>
          </p:cNvPr>
          <p:cNvSpPr/>
          <p:nvPr userDrawn="1"/>
        </p:nvSpPr>
        <p:spPr>
          <a:xfrm>
            <a:off x="9664804" y="5699022"/>
            <a:ext cx="476681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9" name="מלבן מעוגל 7">
            <a:extLst>
              <a:ext uri="{FF2B5EF4-FFF2-40B4-BE49-F238E27FC236}">
                <a16:creationId xmlns:a16="http://schemas.microsoft.com/office/drawing/2014/main" id="{53A31BA8-BED7-4737-8AF6-AA655F116E85}"/>
              </a:ext>
            </a:extLst>
          </p:cNvPr>
          <p:cNvSpPr/>
          <p:nvPr userDrawn="1"/>
        </p:nvSpPr>
        <p:spPr>
          <a:xfrm>
            <a:off x="-260562" y="181684"/>
            <a:ext cx="2598822" cy="216817"/>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3" name="מלבן מעוגל 8">
            <a:extLst>
              <a:ext uri="{FF2B5EF4-FFF2-40B4-BE49-F238E27FC236}">
                <a16:creationId xmlns:a16="http://schemas.microsoft.com/office/drawing/2014/main" id="{2CDE3276-7F45-4436-8F72-4AC18E7F0FC7}"/>
              </a:ext>
            </a:extLst>
          </p:cNvPr>
          <p:cNvSpPr/>
          <p:nvPr userDrawn="1"/>
        </p:nvSpPr>
        <p:spPr>
          <a:xfrm>
            <a:off x="-488825" y="468418"/>
            <a:ext cx="2969302"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4" name="מלבן מעוגל 10">
            <a:extLst>
              <a:ext uri="{FF2B5EF4-FFF2-40B4-BE49-F238E27FC236}">
                <a16:creationId xmlns:a16="http://schemas.microsoft.com/office/drawing/2014/main" id="{1C8AF664-98DE-433F-9B61-94366E98BCDF}"/>
              </a:ext>
            </a:extLst>
          </p:cNvPr>
          <p:cNvSpPr/>
          <p:nvPr userDrawn="1"/>
        </p:nvSpPr>
        <p:spPr>
          <a:xfrm>
            <a:off x="9010091" y="6104087"/>
            <a:ext cx="3755593"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Tree>
    <p:extLst>
      <p:ext uri="{BB962C8B-B14F-4D97-AF65-F5344CB8AC3E}">
        <p14:creationId xmlns:p14="http://schemas.microsoft.com/office/powerpoint/2010/main" val="3987963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5_טקסט גדול-X2">
    <p:spTree>
      <p:nvGrpSpPr>
        <p:cNvPr id="1" name=""/>
        <p:cNvGrpSpPr/>
        <p:nvPr/>
      </p:nvGrpSpPr>
      <p:grpSpPr>
        <a:xfrm>
          <a:off x="0" y="0"/>
          <a:ext cx="0" cy="0"/>
          <a:chOff x="0" y="0"/>
          <a:chExt cx="0" cy="0"/>
        </a:xfrm>
      </p:grpSpPr>
      <p:sp>
        <p:nvSpPr>
          <p:cNvPr id="2" name="כותרת 1"/>
          <p:cNvSpPr>
            <a:spLocks noGrp="1"/>
          </p:cNvSpPr>
          <p:nvPr>
            <p:ph type="ctrTitle" hasCustomPrompt="1"/>
          </p:nvPr>
        </p:nvSpPr>
        <p:spPr>
          <a:xfrm>
            <a:off x="234416" y="1312990"/>
            <a:ext cx="7910518" cy="5224442"/>
          </a:xfrm>
          <a:prstGeom prst="rect">
            <a:avLst/>
          </a:prstGeom>
        </p:spPr>
        <p:txBody>
          <a:bodyPr anchor="ctr">
            <a:noAutofit/>
          </a:bodyPr>
          <a:lstStyle>
            <a:lvl1pPr algn="r">
              <a:defRPr sz="2800">
                <a:solidFill>
                  <a:srgbClr val="192A72"/>
                </a:solidFill>
                <a:latin typeface="Varela Round" panose="00000500000000000000" pitchFamily="2" charset="-79"/>
                <a:cs typeface="Varela Round" panose="00000500000000000000" pitchFamily="2" charset="-79"/>
              </a:defRPr>
            </a:lvl1pPr>
          </a:lstStyle>
          <a:p>
            <a:r>
              <a:rPr lang="he-IL" dirty="0"/>
              <a:t>לחץ כדי לערוך פסקת טקסט קצרה של תבנית בסיס</a:t>
            </a:r>
          </a:p>
        </p:txBody>
      </p:sp>
      <p:sp>
        <p:nvSpPr>
          <p:cNvPr id="7" name="מלבן מעוגל 6"/>
          <p:cNvSpPr/>
          <p:nvPr userDrawn="1"/>
        </p:nvSpPr>
        <p:spPr>
          <a:xfrm>
            <a:off x="-910416" y="6189198"/>
            <a:ext cx="3068595" cy="1189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8" name="מלבן מעוגל 7"/>
          <p:cNvSpPr/>
          <p:nvPr userDrawn="1"/>
        </p:nvSpPr>
        <p:spPr>
          <a:xfrm>
            <a:off x="10082352" y="81722"/>
            <a:ext cx="530011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1" name="מלבן מעוגל 10"/>
          <p:cNvSpPr/>
          <p:nvPr userDrawn="1"/>
        </p:nvSpPr>
        <p:spPr>
          <a:xfrm>
            <a:off x="-2155687" y="6347804"/>
            <a:ext cx="5559136" cy="47051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p>
        </p:txBody>
      </p:sp>
      <p:sp>
        <p:nvSpPr>
          <p:cNvPr id="9" name="מציין מיקום טקסט 3"/>
          <p:cNvSpPr>
            <a:spLocks noGrp="1"/>
          </p:cNvSpPr>
          <p:nvPr>
            <p:ph type="body" sz="quarter" idx="10" hasCustomPrompt="1"/>
          </p:nvPr>
        </p:nvSpPr>
        <p:spPr>
          <a:xfrm>
            <a:off x="0" y="192531"/>
            <a:ext cx="12192000" cy="1009650"/>
          </a:xfrm>
          <a:prstGeom prst="rect">
            <a:avLst/>
          </a:prstGeom>
        </p:spPr>
        <p:txBody>
          <a:bodyPr anchor="ctr">
            <a:normAutofit/>
          </a:bodyPr>
          <a:lstStyle>
            <a:lvl1pPr marL="0" indent="0" algn="ctr">
              <a:buNone/>
              <a:defRPr sz="4800" b="1">
                <a:solidFill>
                  <a:srgbClr val="192A72"/>
                </a:solidFill>
                <a:latin typeface="Varela Round" panose="00000500000000000000" pitchFamily="2" charset="-79"/>
                <a:cs typeface="Varela Round" panose="00000500000000000000" pitchFamily="2" charset="-79"/>
              </a:defRPr>
            </a:lvl1pPr>
          </a:lstStyle>
          <a:p>
            <a:r>
              <a:rPr lang="he-IL" sz="4400" dirty="0"/>
              <a:t>לחץ כדי לערוך סגנון כותרת של תבנית בסיס</a:t>
            </a:r>
          </a:p>
        </p:txBody>
      </p:sp>
    </p:spTree>
    <p:extLst>
      <p:ext uri="{BB962C8B-B14F-4D97-AF65-F5344CB8AC3E}">
        <p14:creationId xmlns:p14="http://schemas.microsoft.com/office/powerpoint/2010/main" val="2784881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וידאו על מסך מלא">
    <p:spTree>
      <p:nvGrpSpPr>
        <p:cNvPr id="1" name=""/>
        <p:cNvGrpSpPr/>
        <p:nvPr/>
      </p:nvGrpSpPr>
      <p:grpSpPr>
        <a:xfrm>
          <a:off x="0" y="0"/>
          <a:ext cx="0" cy="0"/>
          <a:chOff x="0" y="0"/>
          <a:chExt cx="0" cy="0"/>
        </a:xfrm>
      </p:grpSpPr>
      <p:sp>
        <p:nvSpPr>
          <p:cNvPr id="7" name="מלבן מעוגל 6"/>
          <p:cNvSpPr/>
          <p:nvPr userDrawn="1"/>
        </p:nvSpPr>
        <p:spPr>
          <a:xfrm>
            <a:off x="1" y="5878199"/>
            <a:ext cx="476619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8" name="מלבן מעוגל 7"/>
          <p:cNvSpPr/>
          <p:nvPr userDrawn="1"/>
        </p:nvSpPr>
        <p:spPr>
          <a:xfrm>
            <a:off x="8667715" y="66849"/>
            <a:ext cx="530011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9" name="מלבן מעוגל 8"/>
          <p:cNvSpPr/>
          <p:nvPr userDrawn="1"/>
        </p:nvSpPr>
        <p:spPr>
          <a:xfrm>
            <a:off x="0" y="6306749"/>
            <a:ext cx="7724431"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4" name="מציין מיקום של מדיה 3">
            <a:extLst>
              <a:ext uri="{FF2B5EF4-FFF2-40B4-BE49-F238E27FC236}">
                <a16:creationId xmlns:a16="http://schemas.microsoft.com/office/drawing/2014/main" id="{DD834E78-91D0-4CCC-9C3F-C5C504CFBE13}"/>
              </a:ext>
            </a:extLst>
          </p:cNvPr>
          <p:cNvSpPr>
            <a:spLocks noGrp="1"/>
          </p:cNvSpPr>
          <p:nvPr>
            <p:ph type="media" sz="quarter" idx="10" hasCustomPrompt="1"/>
          </p:nvPr>
        </p:nvSpPr>
        <p:spPr>
          <a:xfrm>
            <a:off x="363416" y="639717"/>
            <a:ext cx="11465168" cy="6122933"/>
          </a:xfrm>
        </p:spPr>
        <p:txBody>
          <a:bodyPr/>
          <a:lstStyle>
            <a:lvl1pPr marL="0" indent="0">
              <a:buFontTx/>
              <a:buNone/>
              <a:defRPr>
                <a:solidFill>
                  <a:srgbClr val="192A72"/>
                </a:solidFill>
                <a:latin typeface="Varela Round" panose="00000500000000000000" pitchFamily="2" charset="-79"/>
                <a:cs typeface="Varela Round" panose="00000500000000000000" pitchFamily="2" charset="-79"/>
              </a:defRPr>
            </a:lvl1pPr>
          </a:lstStyle>
          <a:p>
            <a:r>
              <a:rPr lang="he-IL" dirty="0"/>
              <a:t>מיועד לסרטים</a:t>
            </a:r>
          </a:p>
        </p:txBody>
      </p:sp>
      <p:sp>
        <p:nvSpPr>
          <p:cNvPr id="11" name="מציין מיקום תוכן 10">
            <a:extLst>
              <a:ext uri="{FF2B5EF4-FFF2-40B4-BE49-F238E27FC236}">
                <a16:creationId xmlns:a16="http://schemas.microsoft.com/office/drawing/2014/main" id="{2A86C914-3EB6-4303-93FB-203A29FA2E36}"/>
              </a:ext>
            </a:extLst>
          </p:cNvPr>
          <p:cNvSpPr>
            <a:spLocks noGrp="1"/>
          </p:cNvSpPr>
          <p:nvPr>
            <p:ph sz="quarter" idx="14"/>
          </p:nvPr>
        </p:nvSpPr>
        <p:spPr>
          <a:xfrm>
            <a:off x="363416" y="95349"/>
            <a:ext cx="8074879" cy="400050"/>
          </a:xfrm>
        </p:spPr>
        <p:txBody>
          <a:bodyPr anchor="ctr">
            <a:noAutofit/>
          </a:bodyPr>
          <a:lstStyle>
            <a:lvl1pPr marL="0" indent="0" algn="r">
              <a:buFontTx/>
              <a:buNone/>
              <a:defRPr sz="2400">
                <a:solidFill>
                  <a:srgbClr val="192A72"/>
                </a:solidFill>
                <a:latin typeface="Varela Round" panose="00000500000000000000" pitchFamily="2" charset="-79"/>
                <a:cs typeface="Varela Round" panose="00000500000000000000" pitchFamily="2" charset="-79"/>
              </a:defRPr>
            </a:lvl1pPr>
          </a:lstStyle>
          <a:p>
            <a:pPr lvl="0"/>
            <a:r>
              <a:rPr lang="he-IL" dirty="0"/>
              <a:t>לחץ כדי לערוך סגנונות טקסט של תבנית בסיס</a:t>
            </a:r>
          </a:p>
        </p:txBody>
      </p:sp>
    </p:spTree>
    <p:extLst>
      <p:ext uri="{BB962C8B-B14F-4D97-AF65-F5344CB8AC3E}">
        <p14:creationId xmlns:p14="http://schemas.microsoft.com/office/powerpoint/2010/main" val="1999443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a:xfrm>
            <a:off x="1" y="213094"/>
            <a:ext cx="12191999" cy="720000"/>
          </a:xfrm>
          <a:noFill/>
        </p:spPr>
        <p:txBody>
          <a:bodyPr vert="horz" lIns="91440" tIns="45720" rIns="91440" bIns="45720" rtlCol="1" anchor="ctr">
            <a:noAutofit/>
          </a:bodyPr>
          <a:lstStyle>
            <a:lvl1pPr>
              <a:defRPr kumimoji="0" lang="he-IL" sz="4400" b="1" i="0" u="none" strike="noStrike" kern="1200" cap="none" spc="0" normalizeH="0" baseline="0" noProof="0" dirty="0" smtClean="0">
                <a:ln>
                  <a:noFill/>
                </a:ln>
                <a:solidFill>
                  <a:srgbClr val="002060"/>
                </a:solidFill>
                <a:effectLst/>
                <a:uLnTx/>
                <a:uFillTx/>
                <a:latin typeface="Varela Round" pitchFamily="2" charset="-79"/>
                <a:ea typeface="+mj-ea"/>
                <a:cs typeface="Varela Round" pitchFamily="2" charset="-79"/>
              </a:defRPr>
            </a:lvl1pPr>
          </a:lstStyle>
          <a:p>
            <a:pPr marL="0" marR="0" lvl="0" indent="0" algn="ctr" defTabSz="914491"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7" name="מלבן מעוגל 6"/>
          <p:cNvSpPr/>
          <p:nvPr userDrawn="1"/>
        </p:nvSpPr>
        <p:spPr>
          <a:xfrm>
            <a:off x="1" y="5878199"/>
            <a:ext cx="476619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8" name="מלבן מעוגל 7"/>
          <p:cNvSpPr/>
          <p:nvPr userDrawn="1"/>
        </p:nvSpPr>
        <p:spPr>
          <a:xfrm>
            <a:off x="8667715" y="-110812"/>
            <a:ext cx="530011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9" name="מלבן מעוגל 8"/>
          <p:cNvSpPr/>
          <p:nvPr userDrawn="1"/>
        </p:nvSpPr>
        <p:spPr>
          <a:xfrm>
            <a:off x="0" y="6306749"/>
            <a:ext cx="7724431"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Tree>
    <p:extLst>
      <p:ext uri="{BB962C8B-B14F-4D97-AF65-F5344CB8AC3E}">
        <p14:creationId xmlns:p14="http://schemas.microsoft.com/office/powerpoint/2010/main" val="442936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כותרת ותמונה">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161147" y="964351"/>
            <a:ext cx="8483175" cy="572155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8" name="כותרת 1"/>
          <p:cNvSpPr>
            <a:spLocks noGrp="1"/>
          </p:cNvSpPr>
          <p:nvPr>
            <p:ph type="ctrTitle"/>
          </p:nvPr>
        </p:nvSpPr>
        <p:spPr>
          <a:xfrm>
            <a:off x="1733909" y="186258"/>
            <a:ext cx="10247689" cy="637353"/>
          </a:xfrm>
          <a:prstGeom prst="rect">
            <a:avLst/>
          </a:prstGeom>
        </p:spPr>
        <p:txBody>
          <a:bodyPr anchor="ctr">
            <a:noAutofit/>
          </a:bodyPr>
          <a:lstStyle>
            <a:lvl1pPr algn="ctr">
              <a:defRPr sz="4400" b="1">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9" name="מלבן מעוגל 8"/>
          <p:cNvSpPr/>
          <p:nvPr userDrawn="1"/>
        </p:nvSpPr>
        <p:spPr>
          <a:xfrm>
            <a:off x="11186073" y="5980332"/>
            <a:ext cx="1591052" cy="15568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11032901" y="950191"/>
            <a:ext cx="1159099" cy="347376"/>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11" name="מלבן מעוגל 10"/>
          <p:cNvSpPr/>
          <p:nvPr userDrawn="1"/>
        </p:nvSpPr>
        <p:spPr>
          <a:xfrm>
            <a:off x="-484994" y="320177"/>
            <a:ext cx="2095644"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מלבן מעוגל 11"/>
          <p:cNvSpPr/>
          <p:nvPr userDrawn="1"/>
        </p:nvSpPr>
        <p:spPr>
          <a:xfrm>
            <a:off x="10586241" y="6268720"/>
            <a:ext cx="2190883" cy="41718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Tree>
    <p:extLst>
      <p:ext uri="{BB962C8B-B14F-4D97-AF65-F5344CB8AC3E}">
        <p14:creationId xmlns:p14="http://schemas.microsoft.com/office/powerpoint/2010/main" val="1227738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609601" y="274638"/>
            <a:ext cx="10972800" cy="1143000"/>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609601" y="1600202"/>
            <a:ext cx="10972800" cy="4525963"/>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8737601" y="6356352"/>
            <a:ext cx="28448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BB6F552B-607E-4869-A917-C44959BDCB12}" type="datetimeFigureOut">
              <a:rPr lang="he-IL" smtClean="0"/>
              <a:pPr/>
              <a:t>י'/אב/תשפ"ב</a:t>
            </a:fld>
            <a:endParaRPr lang="he-IL"/>
          </a:p>
        </p:txBody>
      </p:sp>
      <p:sp>
        <p:nvSpPr>
          <p:cNvPr id="5" name="מציין מיקום של כותרת תחתונה 4"/>
          <p:cNvSpPr>
            <a:spLocks noGrp="1"/>
          </p:cNvSpPr>
          <p:nvPr>
            <p:ph type="ftr" sz="quarter" idx="3"/>
          </p:nvPr>
        </p:nvSpPr>
        <p:spPr>
          <a:xfrm>
            <a:off x="4165601" y="6356352"/>
            <a:ext cx="3860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609601" y="6356352"/>
            <a:ext cx="28448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6478A40-4CDB-4A89-A7AB-ED0E5AEAC786}" type="slidenum">
              <a:rPr lang="he-IL" smtClean="0"/>
              <a:pPr/>
              <a:t>‹#›</a:t>
            </a:fld>
            <a:endParaRPr lang="he-IL"/>
          </a:p>
        </p:txBody>
      </p:sp>
    </p:spTree>
    <p:extLst>
      <p:ext uri="{BB962C8B-B14F-4D97-AF65-F5344CB8AC3E}">
        <p14:creationId xmlns:p14="http://schemas.microsoft.com/office/powerpoint/2010/main" val="29419724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91" rtl="1" eaLnBrk="1" latinLnBrk="0" hangingPunct="1">
        <a:spcBef>
          <a:spcPct val="0"/>
        </a:spcBef>
        <a:buNone/>
        <a:defRPr sz="4400" kern="1200">
          <a:solidFill>
            <a:schemeClr val="tx1"/>
          </a:solidFill>
          <a:latin typeface="+mj-lt"/>
          <a:ea typeface="+mj-ea"/>
          <a:cs typeface="+mj-cs"/>
        </a:defRPr>
      </a:lvl1pPr>
    </p:titleStyle>
    <p:body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91" rtl="1" eaLnBrk="1" latinLnBrk="0" hangingPunct="1">
        <a:defRPr sz="1800" kern="1200">
          <a:solidFill>
            <a:schemeClr val="tx1"/>
          </a:solidFill>
          <a:latin typeface="+mn-lt"/>
          <a:ea typeface="+mn-ea"/>
          <a:cs typeface="+mn-cs"/>
        </a:defRPr>
      </a:lvl1pPr>
      <a:lvl2pPr marL="457246" algn="r" defTabSz="914491" rtl="1" eaLnBrk="1" latinLnBrk="0" hangingPunct="1">
        <a:defRPr sz="1800" kern="1200">
          <a:solidFill>
            <a:schemeClr val="tx1"/>
          </a:solidFill>
          <a:latin typeface="+mn-lt"/>
          <a:ea typeface="+mn-ea"/>
          <a:cs typeface="+mn-cs"/>
        </a:defRPr>
      </a:lvl2pPr>
      <a:lvl3pPr marL="914491" algn="r" defTabSz="914491" rtl="1" eaLnBrk="1" latinLnBrk="0" hangingPunct="1">
        <a:defRPr sz="1800" kern="1200">
          <a:solidFill>
            <a:schemeClr val="tx1"/>
          </a:solidFill>
          <a:latin typeface="+mn-lt"/>
          <a:ea typeface="+mn-ea"/>
          <a:cs typeface="+mn-cs"/>
        </a:defRPr>
      </a:lvl3pPr>
      <a:lvl4pPr marL="1371737" algn="r" defTabSz="914491" rtl="1" eaLnBrk="1" latinLnBrk="0" hangingPunct="1">
        <a:defRPr sz="1800" kern="1200">
          <a:solidFill>
            <a:schemeClr val="tx1"/>
          </a:solidFill>
          <a:latin typeface="+mn-lt"/>
          <a:ea typeface="+mn-ea"/>
          <a:cs typeface="+mn-cs"/>
        </a:defRPr>
      </a:lvl4pPr>
      <a:lvl5pPr marL="1828983" algn="r" defTabSz="914491" rtl="1" eaLnBrk="1" latinLnBrk="0" hangingPunct="1">
        <a:defRPr sz="1800" kern="1200">
          <a:solidFill>
            <a:schemeClr val="tx1"/>
          </a:solidFill>
          <a:latin typeface="+mn-lt"/>
          <a:ea typeface="+mn-ea"/>
          <a:cs typeface="+mn-cs"/>
        </a:defRPr>
      </a:lvl5pPr>
      <a:lvl6pPr marL="2286229" algn="r" defTabSz="914491" rtl="1" eaLnBrk="1" latinLnBrk="0" hangingPunct="1">
        <a:defRPr sz="1800" kern="1200">
          <a:solidFill>
            <a:schemeClr val="tx1"/>
          </a:solidFill>
          <a:latin typeface="+mn-lt"/>
          <a:ea typeface="+mn-ea"/>
          <a:cs typeface="+mn-cs"/>
        </a:defRPr>
      </a:lvl6pPr>
      <a:lvl7pPr marL="2743474" algn="r" defTabSz="914491" rtl="1" eaLnBrk="1" latinLnBrk="0" hangingPunct="1">
        <a:defRPr sz="1800" kern="1200">
          <a:solidFill>
            <a:schemeClr val="tx1"/>
          </a:solidFill>
          <a:latin typeface="+mn-lt"/>
          <a:ea typeface="+mn-ea"/>
          <a:cs typeface="+mn-cs"/>
        </a:defRPr>
      </a:lvl7pPr>
      <a:lvl8pPr marL="3200720" algn="r" defTabSz="914491" rtl="1" eaLnBrk="1" latinLnBrk="0" hangingPunct="1">
        <a:defRPr sz="1800" kern="1200">
          <a:solidFill>
            <a:schemeClr val="tx1"/>
          </a:solidFill>
          <a:latin typeface="+mn-lt"/>
          <a:ea typeface="+mn-ea"/>
          <a:cs typeface="+mn-cs"/>
        </a:defRPr>
      </a:lvl8pPr>
      <a:lvl9pPr marL="3657966" algn="r" defTabSz="914491"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p:cNvSpPr>
            <a:spLocks noGrp="1"/>
          </p:cNvSpPr>
          <p:nvPr>
            <p:ph type="ctrTitle"/>
          </p:nvPr>
        </p:nvSpPr>
        <p:spPr>
          <a:xfrm>
            <a:off x="1" y="2693893"/>
            <a:ext cx="12192001" cy="1470216"/>
          </a:xfrm>
        </p:spPr>
        <p:txBody>
          <a:bodyPr>
            <a:normAutofit/>
          </a:bodyPr>
          <a:lstStyle/>
          <a:p>
            <a:r>
              <a:rPr lang="he-IL" dirty="0"/>
              <a:t>מערכת שידורים לאומית</a:t>
            </a:r>
          </a:p>
        </p:txBody>
      </p:sp>
    </p:spTree>
    <p:extLst>
      <p:ext uri="{BB962C8B-B14F-4D97-AF65-F5344CB8AC3E}">
        <p14:creationId xmlns:p14="http://schemas.microsoft.com/office/powerpoint/2010/main" val="1709990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A436875-4543-4C93-9760-1CA7F8231166}"/>
              </a:ext>
            </a:extLst>
          </p:cNvPr>
          <p:cNvSpPr>
            <a:spLocks noGrp="1"/>
          </p:cNvSpPr>
          <p:nvPr>
            <p:ph type="title"/>
          </p:nvPr>
        </p:nvSpPr>
        <p:spPr/>
        <p:txBody>
          <a:bodyPr/>
          <a:lstStyle/>
          <a:p>
            <a:r>
              <a:rPr lang="he-IL" dirty="0"/>
              <a:t>בית שלישי</a:t>
            </a:r>
          </a:p>
        </p:txBody>
      </p:sp>
      <p:sp>
        <p:nvSpPr>
          <p:cNvPr id="8" name="מציין מיקום תוכן 3">
            <a:extLst>
              <a:ext uri="{FF2B5EF4-FFF2-40B4-BE49-F238E27FC236}">
                <a16:creationId xmlns:a16="http://schemas.microsoft.com/office/drawing/2014/main" id="{8D9C2BCD-15FE-449A-9849-B89060DFB09A}"/>
              </a:ext>
            </a:extLst>
          </p:cNvPr>
          <p:cNvSpPr txBox="1">
            <a:spLocks/>
          </p:cNvSpPr>
          <p:nvPr/>
        </p:nvSpPr>
        <p:spPr>
          <a:xfrm>
            <a:off x="-6084235" y="1751155"/>
            <a:ext cx="8031963" cy="4152517"/>
          </a:xfrm>
          <a:prstGeom prst="rect">
            <a:avLst/>
          </a:prstGeom>
        </p:spPr>
        <p:txBody>
          <a:bodyPr vert="horz" lIns="91440" tIns="45720" rIns="91440" bIns="45720" rtlCol="1">
            <a:normAutofit/>
          </a:bodyPr>
          <a:lstStyle>
            <a:lvl1pPr marL="439782" indent="-342934"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1pPr>
            <a:lvl2pPr marL="743024" indent="-285779"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2pPr>
            <a:lvl3pPr marL="1143114" indent="-228623" algn="r" defTabSz="914491" rtl="1" eaLnBrk="1" latinLnBrk="0" hangingPunct="1">
              <a:spcBef>
                <a:spcPct val="20000"/>
              </a:spcBef>
              <a:buFont typeface="Arial" pitchFamily="34" charset="0"/>
              <a:buChar char="•"/>
              <a:defRPr sz="18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9pPr>
          </a:lstStyle>
          <a:p>
            <a:endParaRPr lang="he-IL" dirty="0"/>
          </a:p>
          <a:p>
            <a:endParaRPr lang="he-IL" dirty="0"/>
          </a:p>
        </p:txBody>
      </p:sp>
      <p:sp>
        <p:nvSpPr>
          <p:cNvPr id="11" name="מציין מיקום תוכן 10">
            <a:extLst>
              <a:ext uri="{FF2B5EF4-FFF2-40B4-BE49-F238E27FC236}">
                <a16:creationId xmlns:a16="http://schemas.microsoft.com/office/drawing/2014/main" id="{C000EAFC-57EA-4A1F-A1C3-C703DDBF0929}"/>
              </a:ext>
            </a:extLst>
          </p:cNvPr>
          <p:cNvSpPr txBox="1">
            <a:spLocks/>
          </p:cNvSpPr>
          <p:nvPr/>
        </p:nvSpPr>
        <p:spPr>
          <a:xfrm>
            <a:off x="4697256" y="1316786"/>
            <a:ext cx="4554320" cy="3653247"/>
          </a:xfrm>
          <a:prstGeom prst="rect">
            <a:avLst/>
          </a:prstGeom>
        </p:spPr>
        <p:txBody>
          <a:bodyPr vert="horz" lIns="91440" tIns="45720" rIns="91440" bIns="45720" rtlCol="1">
            <a:normAutofit fontScale="92500"/>
          </a:bodyPr>
          <a:lstStyle>
            <a:lvl1pPr marL="439782" indent="-342934"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1pPr>
            <a:lvl2pPr marL="743024" indent="-285779"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2pPr>
            <a:lvl3pPr marL="1143114" indent="-228623" algn="r" defTabSz="914491" rtl="1" eaLnBrk="1" latinLnBrk="0" hangingPunct="1">
              <a:spcBef>
                <a:spcPct val="20000"/>
              </a:spcBef>
              <a:buFont typeface="Arial" pitchFamily="34" charset="0"/>
              <a:buChar char="•"/>
              <a:defRPr sz="18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96848" indent="0">
              <a:lnSpc>
                <a:spcPct val="150000"/>
              </a:lnSpc>
              <a:buNone/>
            </a:pPr>
            <a:r>
              <a:rPr lang="he-IL" dirty="0"/>
              <a:t>וְהֵם נוֹתְרוּ שְׁנֵיהֶם, וְהַשָּׂדֶה פָּתוּחַ</a:t>
            </a:r>
          </a:p>
          <a:p>
            <a:pPr marL="96848" indent="0">
              <a:lnSpc>
                <a:spcPct val="150000"/>
              </a:lnSpc>
              <a:buNone/>
            </a:pPr>
            <a:r>
              <a:rPr lang="he-IL" dirty="0"/>
              <a:t>וְהֵם נוֹתְרוּ שְׁנֵיהֶם, וְהֵם גְּלוּיִים לָאֵשׁ</a:t>
            </a:r>
          </a:p>
          <a:p>
            <a:pPr marL="96848" indent="0">
              <a:lnSpc>
                <a:spcPct val="150000"/>
              </a:lnSpc>
              <a:buNone/>
            </a:pPr>
            <a:r>
              <a:rPr lang="he-IL" dirty="0"/>
              <a:t>אֲנַחְנוּ אֲבוּדִים – מִלְמֵל אָז הַפָּצוּעַ</a:t>
            </a:r>
          </a:p>
          <a:p>
            <a:pPr marL="96848" indent="0">
              <a:lnSpc>
                <a:spcPct val="150000"/>
              </a:lnSpc>
              <a:buNone/>
            </a:pPr>
            <a:r>
              <a:rPr lang="he-IL" dirty="0"/>
              <a:t>אֱחֹז בִּי טוֹב – עָנָה לוֹ הַחוֹבֵשׁ</a:t>
            </a:r>
          </a:p>
          <a:p>
            <a:pPr marL="96848" indent="0">
              <a:lnSpc>
                <a:spcPct val="150000"/>
              </a:lnSpc>
              <a:buNone/>
            </a:pPr>
            <a:r>
              <a:rPr lang="he-IL" dirty="0"/>
              <a:t>נִפְצַעְתָּ גַּם אַתָּה – מִלְמֵל אָז הַפָּצוּעַ</a:t>
            </a:r>
          </a:p>
          <a:p>
            <a:pPr marL="96848" indent="0">
              <a:lnSpc>
                <a:spcPct val="150000"/>
              </a:lnSpc>
              <a:buNone/>
            </a:pPr>
            <a:r>
              <a:rPr lang="he-IL" dirty="0"/>
              <a:t>עֲזֹב זֶה לֹא נוֹרָא – עָנָה לוֹ הַחוֹבֵשׁ</a:t>
            </a:r>
          </a:p>
          <a:p>
            <a:pPr marL="96848" indent="0">
              <a:lnSpc>
                <a:spcPct val="150000"/>
              </a:lnSpc>
              <a:buFont typeface="Arial" pitchFamily="34" charset="0"/>
              <a:buNone/>
            </a:pPr>
            <a:endParaRPr lang="he-IL" dirty="0"/>
          </a:p>
        </p:txBody>
      </p:sp>
      <p:sp>
        <p:nvSpPr>
          <p:cNvPr id="13" name="מלבן 12">
            <a:extLst>
              <a:ext uri="{FF2B5EF4-FFF2-40B4-BE49-F238E27FC236}">
                <a16:creationId xmlns:a16="http://schemas.microsoft.com/office/drawing/2014/main" id="{5A2DBE5D-3C75-49F9-A4E6-61209B3D0CBA}"/>
              </a:ext>
            </a:extLst>
          </p:cNvPr>
          <p:cNvSpPr/>
          <p:nvPr/>
        </p:nvSpPr>
        <p:spPr>
          <a:xfrm>
            <a:off x="9584173" y="2220079"/>
            <a:ext cx="1624163" cy="923330"/>
          </a:xfrm>
          <a:prstGeom prst="rect">
            <a:avLst/>
          </a:prstGeom>
        </p:spPr>
        <p:txBody>
          <a:bodyPr wrap="none">
            <a:spAutoFit/>
          </a:bodyPr>
          <a:lstStyle/>
          <a:p>
            <a:r>
              <a:rPr lang="he-IL" dirty="0"/>
              <a:t>התמודדות עם </a:t>
            </a:r>
          </a:p>
          <a:p>
            <a:r>
              <a:rPr lang="he-IL" dirty="0"/>
              <a:t>הבעיה והניסיון</a:t>
            </a:r>
          </a:p>
          <a:p>
            <a:r>
              <a:rPr lang="he-IL" dirty="0"/>
              <a:t> לפתור אותה</a:t>
            </a:r>
          </a:p>
        </p:txBody>
      </p:sp>
      <p:sp>
        <p:nvSpPr>
          <p:cNvPr id="3" name="מלבן 2">
            <a:extLst>
              <a:ext uri="{FF2B5EF4-FFF2-40B4-BE49-F238E27FC236}">
                <a16:creationId xmlns:a16="http://schemas.microsoft.com/office/drawing/2014/main" id="{6EA8D9D8-1DEC-45AA-80D6-2543F464E1A7}"/>
              </a:ext>
            </a:extLst>
          </p:cNvPr>
          <p:cNvSpPr/>
          <p:nvPr/>
        </p:nvSpPr>
        <p:spPr>
          <a:xfrm>
            <a:off x="1930095" y="4137219"/>
            <a:ext cx="1298753" cy="369332"/>
          </a:xfrm>
          <a:prstGeom prst="rect">
            <a:avLst/>
          </a:prstGeom>
        </p:spPr>
        <p:txBody>
          <a:bodyPr wrap="none">
            <a:spAutoFit/>
          </a:bodyPr>
          <a:lstStyle/>
          <a:p>
            <a:r>
              <a:rPr lang="he-IL" dirty="0"/>
              <a:t>רמז מטרים</a:t>
            </a:r>
          </a:p>
        </p:txBody>
      </p:sp>
    </p:spTree>
    <p:extLst>
      <p:ext uri="{BB962C8B-B14F-4D97-AF65-F5344CB8AC3E}">
        <p14:creationId xmlns:p14="http://schemas.microsoft.com/office/powerpoint/2010/main" val="107237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A436875-4543-4C93-9760-1CA7F8231166}"/>
              </a:ext>
            </a:extLst>
          </p:cNvPr>
          <p:cNvSpPr>
            <a:spLocks noGrp="1"/>
          </p:cNvSpPr>
          <p:nvPr>
            <p:ph type="title"/>
          </p:nvPr>
        </p:nvSpPr>
        <p:spPr/>
        <p:txBody>
          <a:bodyPr/>
          <a:lstStyle/>
          <a:p>
            <a:r>
              <a:rPr lang="he-IL" dirty="0"/>
              <a:t>בית רביעי</a:t>
            </a:r>
          </a:p>
        </p:txBody>
      </p:sp>
      <p:sp>
        <p:nvSpPr>
          <p:cNvPr id="11" name="מציין מיקום תוכן 10">
            <a:extLst>
              <a:ext uri="{FF2B5EF4-FFF2-40B4-BE49-F238E27FC236}">
                <a16:creationId xmlns:a16="http://schemas.microsoft.com/office/drawing/2014/main" id="{C000EAFC-57EA-4A1F-A1C3-C703DDBF0929}"/>
              </a:ext>
            </a:extLst>
          </p:cNvPr>
          <p:cNvSpPr txBox="1">
            <a:spLocks/>
          </p:cNvSpPr>
          <p:nvPr/>
        </p:nvSpPr>
        <p:spPr>
          <a:xfrm>
            <a:off x="4697256" y="1316786"/>
            <a:ext cx="4554320" cy="3653247"/>
          </a:xfrm>
          <a:prstGeom prst="rect">
            <a:avLst/>
          </a:prstGeom>
        </p:spPr>
        <p:txBody>
          <a:bodyPr vert="horz" lIns="91440" tIns="45720" rIns="91440" bIns="45720" rtlCol="1">
            <a:normAutofit fontScale="92500"/>
          </a:bodyPr>
          <a:lstStyle>
            <a:lvl1pPr marL="439782" indent="-342934"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1pPr>
            <a:lvl2pPr marL="743024" indent="-285779"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2pPr>
            <a:lvl3pPr marL="1143114" indent="-228623" algn="r" defTabSz="914491" rtl="1" eaLnBrk="1" latinLnBrk="0" hangingPunct="1">
              <a:spcBef>
                <a:spcPct val="20000"/>
              </a:spcBef>
              <a:buFont typeface="Arial" pitchFamily="34" charset="0"/>
              <a:buChar char="•"/>
              <a:defRPr sz="18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96848" indent="0">
              <a:lnSpc>
                <a:spcPct val="150000"/>
              </a:lnSpc>
              <a:buNone/>
            </a:pPr>
            <a:r>
              <a:rPr lang="he-IL" dirty="0"/>
              <a:t>הָאֵשׁ כְּבֵדָה, כְּבֵדָה! קָשֶׁה, קָשֶׁה לָנוּעַ</a:t>
            </a:r>
          </a:p>
          <a:p>
            <a:pPr marL="96848" indent="0">
              <a:lnSpc>
                <a:spcPct val="150000"/>
              </a:lnSpc>
              <a:buNone/>
            </a:pPr>
            <a:r>
              <a:rPr lang="he-IL" dirty="0"/>
              <a:t>רַק לֹא לְהִתְיָאֵשׁ, רַק לֹא לְהִתְיָאֵשׁ</a:t>
            </a:r>
          </a:p>
          <a:p>
            <a:pPr marL="96848" indent="0">
              <a:lnSpc>
                <a:spcPct val="150000"/>
              </a:lnSpc>
              <a:buNone/>
            </a:pPr>
            <a:r>
              <a:rPr lang="he-IL" dirty="0"/>
              <a:t>אֶזְכֹּר אוֹתְךָ תָּמִיד – נִשְׁבַּע אָז הַפָּצוּעַ</a:t>
            </a:r>
          </a:p>
          <a:p>
            <a:pPr marL="96848" indent="0">
              <a:lnSpc>
                <a:spcPct val="150000"/>
              </a:lnSpc>
              <a:buNone/>
            </a:pPr>
            <a:r>
              <a:rPr lang="he-IL" dirty="0"/>
              <a:t>רַק לֹא לִפֹּל – מִלְמֵל אָז הַחוֹבֵשׁ</a:t>
            </a:r>
          </a:p>
          <a:p>
            <a:pPr marL="96848" indent="0">
              <a:lnSpc>
                <a:spcPct val="150000"/>
              </a:lnSpc>
              <a:buNone/>
            </a:pPr>
            <a:r>
              <a:rPr lang="he-IL" dirty="0"/>
              <a:t>שֶׁלְּךָ עַד יוֹם מוֹתְךָ – נִשְׁבַּע אָז הַפָּצוּעַ</a:t>
            </a:r>
          </a:p>
          <a:p>
            <a:pPr marL="96848" indent="0">
              <a:lnSpc>
                <a:spcPct val="150000"/>
              </a:lnSpc>
              <a:buNone/>
            </a:pPr>
            <a:r>
              <a:rPr lang="he-IL" dirty="0"/>
              <a:t>הַיּוֹם הוּא יוֹם מוֹתִי – עָנָה לוֹ הַחוֹבֵשׁ</a:t>
            </a:r>
          </a:p>
          <a:p>
            <a:pPr marL="96848" indent="0">
              <a:lnSpc>
                <a:spcPct val="150000"/>
              </a:lnSpc>
              <a:buFont typeface="Arial" pitchFamily="34" charset="0"/>
              <a:buNone/>
            </a:pPr>
            <a:endParaRPr lang="he-IL" dirty="0"/>
          </a:p>
        </p:txBody>
      </p:sp>
      <p:sp>
        <p:nvSpPr>
          <p:cNvPr id="3" name="מלבן 2">
            <a:extLst>
              <a:ext uri="{FF2B5EF4-FFF2-40B4-BE49-F238E27FC236}">
                <a16:creationId xmlns:a16="http://schemas.microsoft.com/office/drawing/2014/main" id="{8EA3A391-8013-41D8-A2A2-4008DE1CC7D6}"/>
              </a:ext>
            </a:extLst>
          </p:cNvPr>
          <p:cNvSpPr/>
          <p:nvPr/>
        </p:nvSpPr>
        <p:spPr>
          <a:xfrm>
            <a:off x="9988942" y="2679044"/>
            <a:ext cx="1423788" cy="369332"/>
          </a:xfrm>
          <a:prstGeom prst="rect">
            <a:avLst/>
          </a:prstGeom>
        </p:spPr>
        <p:txBody>
          <a:bodyPr wrap="none">
            <a:spAutoFit/>
          </a:bodyPr>
          <a:lstStyle/>
          <a:p>
            <a:r>
              <a:rPr lang="he-IL" dirty="0"/>
              <a:t>נקודת השיא </a:t>
            </a:r>
          </a:p>
        </p:txBody>
      </p:sp>
    </p:spTree>
    <p:extLst>
      <p:ext uri="{BB962C8B-B14F-4D97-AF65-F5344CB8AC3E}">
        <p14:creationId xmlns:p14="http://schemas.microsoft.com/office/powerpoint/2010/main" val="48052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A436875-4543-4C93-9760-1CA7F8231166}"/>
              </a:ext>
            </a:extLst>
          </p:cNvPr>
          <p:cNvSpPr>
            <a:spLocks noGrp="1"/>
          </p:cNvSpPr>
          <p:nvPr>
            <p:ph type="title"/>
          </p:nvPr>
        </p:nvSpPr>
        <p:spPr/>
        <p:txBody>
          <a:bodyPr/>
          <a:lstStyle/>
          <a:p>
            <a:r>
              <a:rPr lang="he-IL" dirty="0"/>
              <a:t>בית חמישי</a:t>
            </a:r>
          </a:p>
        </p:txBody>
      </p:sp>
      <p:sp>
        <p:nvSpPr>
          <p:cNvPr id="8" name="מציין מיקום תוכן 3">
            <a:extLst>
              <a:ext uri="{FF2B5EF4-FFF2-40B4-BE49-F238E27FC236}">
                <a16:creationId xmlns:a16="http://schemas.microsoft.com/office/drawing/2014/main" id="{8D9C2BCD-15FE-449A-9849-B89060DFB09A}"/>
              </a:ext>
            </a:extLst>
          </p:cNvPr>
          <p:cNvSpPr txBox="1">
            <a:spLocks/>
          </p:cNvSpPr>
          <p:nvPr/>
        </p:nvSpPr>
        <p:spPr>
          <a:xfrm>
            <a:off x="-6084235" y="1751155"/>
            <a:ext cx="8031963" cy="4152517"/>
          </a:xfrm>
          <a:prstGeom prst="rect">
            <a:avLst/>
          </a:prstGeom>
        </p:spPr>
        <p:txBody>
          <a:bodyPr vert="horz" lIns="91440" tIns="45720" rIns="91440" bIns="45720" rtlCol="1">
            <a:normAutofit/>
          </a:bodyPr>
          <a:lstStyle>
            <a:lvl1pPr marL="439782" indent="-342934"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1pPr>
            <a:lvl2pPr marL="743024" indent="-285779"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2pPr>
            <a:lvl3pPr marL="1143114" indent="-228623" algn="r" defTabSz="914491" rtl="1" eaLnBrk="1" latinLnBrk="0" hangingPunct="1">
              <a:spcBef>
                <a:spcPct val="20000"/>
              </a:spcBef>
              <a:buFont typeface="Arial" pitchFamily="34" charset="0"/>
              <a:buChar char="•"/>
              <a:defRPr sz="18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9pPr>
          </a:lstStyle>
          <a:p>
            <a:endParaRPr lang="he-IL" dirty="0"/>
          </a:p>
          <a:p>
            <a:endParaRPr lang="he-IL" dirty="0"/>
          </a:p>
        </p:txBody>
      </p:sp>
      <p:sp>
        <p:nvSpPr>
          <p:cNvPr id="11" name="מציין מיקום תוכן 10">
            <a:extLst>
              <a:ext uri="{FF2B5EF4-FFF2-40B4-BE49-F238E27FC236}">
                <a16:creationId xmlns:a16="http://schemas.microsoft.com/office/drawing/2014/main" id="{C000EAFC-57EA-4A1F-A1C3-C703DDBF0929}"/>
              </a:ext>
            </a:extLst>
          </p:cNvPr>
          <p:cNvSpPr txBox="1">
            <a:spLocks/>
          </p:cNvSpPr>
          <p:nvPr/>
        </p:nvSpPr>
        <p:spPr>
          <a:xfrm>
            <a:off x="1420009" y="1263510"/>
            <a:ext cx="5529431" cy="4782288"/>
          </a:xfrm>
          <a:prstGeom prst="rect">
            <a:avLst/>
          </a:prstGeom>
        </p:spPr>
        <p:txBody>
          <a:bodyPr vert="horz" lIns="91440" tIns="45720" rIns="91440" bIns="45720" rtlCol="1">
            <a:normAutofit/>
          </a:bodyPr>
          <a:lstStyle>
            <a:lvl1pPr marL="439782" indent="-342934"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1pPr>
            <a:lvl2pPr marL="743024" indent="-285779"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2pPr>
            <a:lvl3pPr marL="1143114" indent="-228623" algn="r" defTabSz="914491" rtl="1" eaLnBrk="1" latinLnBrk="0" hangingPunct="1">
              <a:spcBef>
                <a:spcPct val="20000"/>
              </a:spcBef>
              <a:buFont typeface="Arial" pitchFamily="34" charset="0"/>
              <a:buChar char="•"/>
              <a:defRPr sz="18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96848" indent="0">
              <a:lnSpc>
                <a:spcPct val="150000"/>
              </a:lnSpc>
              <a:buNone/>
            </a:pPr>
            <a:r>
              <a:rPr lang="he-IL" dirty="0"/>
              <a:t>פִּתְאוֹם עֲנַן אָבָק, פִּתְאוֹם עָלְתָה הָרוּחַ</a:t>
            </a:r>
          </a:p>
          <a:p>
            <a:pPr marL="96848" indent="0">
              <a:lnSpc>
                <a:spcPct val="150000"/>
              </a:lnSpc>
              <a:buNone/>
            </a:pPr>
            <a:r>
              <a:rPr lang="he-IL" dirty="0"/>
              <a:t>וְצֵל עַל הַקַּרְקַע, וְהוּא קָרֵב, רוֹעֵשׁ</a:t>
            </a:r>
          </a:p>
          <a:p>
            <a:pPr marL="96848" indent="0">
              <a:lnSpc>
                <a:spcPct val="150000"/>
              </a:lnSpc>
              <a:buNone/>
            </a:pPr>
            <a:r>
              <a:rPr lang="he-IL" dirty="0"/>
              <a:t>נִצַּלְנוּ! הֵם בָּאִים! – יִבֵּב אָז הַפָּצוּעַ,</a:t>
            </a:r>
          </a:p>
          <a:p>
            <a:pPr marL="96848" indent="0">
              <a:lnSpc>
                <a:spcPct val="150000"/>
              </a:lnSpc>
              <a:buNone/>
            </a:pPr>
            <a:r>
              <a:rPr lang="he-IL" dirty="0"/>
              <a:t>אַךְ לֹא שָׁמַע מִלָּה מִן הַחוֹבֵשׁ</a:t>
            </a:r>
          </a:p>
          <a:p>
            <a:pPr marL="96848" indent="0">
              <a:lnSpc>
                <a:spcPct val="150000"/>
              </a:lnSpc>
              <a:buNone/>
            </a:pPr>
            <a:r>
              <a:rPr lang="he-IL" dirty="0"/>
              <a:t>אָחִי, אָחִי שֶׁלִּי! – יִבֵּב אָז הַפָּצוּעַ</a:t>
            </a:r>
          </a:p>
          <a:p>
            <a:pPr marL="96848" indent="0">
              <a:lnSpc>
                <a:spcPct val="150000"/>
              </a:lnSpc>
              <a:buNone/>
            </a:pPr>
            <a:r>
              <a:rPr lang="he-IL" dirty="0"/>
              <a:t>מֵעֵבֶר לַנָּהָר הַגּוֹמֵא מְרַשְׁרֵשׁ</a:t>
            </a:r>
          </a:p>
          <a:p>
            <a:pPr marL="96848" indent="0">
              <a:lnSpc>
                <a:spcPct val="150000"/>
              </a:lnSpc>
              <a:buNone/>
            </a:pPr>
            <a:r>
              <a:rPr lang="he-IL" dirty="0"/>
              <a:t>אָחִי, אָחִי שֶׁלִּי...</a:t>
            </a:r>
          </a:p>
          <a:p>
            <a:pPr marL="96848" indent="0">
              <a:lnSpc>
                <a:spcPct val="150000"/>
              </a:lnSpc>
              <a:buNone/>
            </a:pPr>
            <a:endParaRPr lang="he-IL" dirty="0"/>
          </a:p>
          <a:p>
            <a:pPr marL="96848" indent="0">
              <a:lnSpc>
                <a:spcPct val="150000"/>
              </a:lnSpc>
              <a:buFont typeface="Arial" pitchFamily="34" charset="0"/>
              <a:buNone/>
            </a:pPr>
            <a:endParaRPr lang="he-IL" dirty="0"/>
          </a:p>
        </p:txBody>
      </p:sp>
      <p:sp>
        <p:nvSpPr>
          <p:cNvPr id="13" name="מלבן 12">
            <a:extLst>
              <a:ext uri="{FF2B5EF4-FFF2-40B4-BE49-F238E27FC236}">
                <a16:creationId xmlns:a16="http://schemas.microsoft.com/office/drawing/2014/main" id="{5A2DBE5D-3C75-49F9-A4E6-61209B3D0CBA}"/>
              </a:ext>
            </a:extLst>
          </p:cNvPr>
          <p:cNvSpPr/>
          <p:nvPr/>
        </p:nvSpPr>
        <p:spPr>
          <a:xfrm>
            <a:off x="8824926" y="1500079"/>
            <a:ext cx="769763" cy="369332"/>
          </a:xfrm>
          <a:prstGeom prst="rect">
            <a:avLst/>
          </a:prstGeom>
        </p:spPr>
        <p:txBody>
          <a:bodyPr wrap="none">
            <a:spAutoFit/>
          </a:bodyPr>
          <a:lstStyle/>
          <a:p>
            <a:r>
              <a:rPr lang="he-IL" dirty="0"/>
              <a:t>הסיום</a:t>
            </a:r>
          </a:p>
        </p:txBody>
      </p:sp>
      <p:sp>
        <p:nvSpPr>
          <p:cNvPr id="6" name="מלבן 5">
            <a:extLst>
              <a:ext uri="{FF2B5EF4-FFF2-40B4-BE49-F238E27FC236}">
                <a16:creationId xmlns:a16="http://schemas.microsoft.com/office/drawing/2014/main" id="{A8EA2ADF-E11A-4671-ABB2-622EF3A2E555}"/>
              </a:ext>
            </a:extLst>
          </p:cNvPr>
          <p:cNvSpPr/>
          <p:nvPr/>
        </p:nvSpPr>
        <p:spPr>
          <a:xfrm>
            <a:off x="7616414" y="3285322"/>
            <a:ext cx="2638284" cy="369332"/>
          </a:xfrm>
          <a:prstGeom prst="rect">
            <a:avLst/>
          </a:prstGeom>
        </p:spPr>
        <p:txBody>
          <a:bodyPr wrap="square">
            <a:spAutoFit/>
          </a:bodyPr>
          <a:lstStyle/>
          <a:p>
            <a:r>
              <a:rPr lang="he-IL" dirty="0"/>
              <a:t>הדיאלוג הופך למונולוג</a:t>
            </a:r>
          </a:p>
        </p:txBody>
      </p:sp>
    </p:spTree>
    <p:extLst>
      <p:ext uri="{BB962C8B-B14F-4D97-AF65-F5344CB8AC3E}">
        <p14:creationId xmlns:p14="http://schemas.microsoft.com/office/powerpoint/2010/main" val="732574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FA38320-25BE-4C12-B00B-0040FCEC1C0D}"/>
              </a:ext>
            </a:extLst>
          </p:cNvPr>
          <p:cNvSpPr>
            <a:spLocks noGrp="1"/>
          </p:cNvSpPr>
          <p:nvPr>
            <p:ph type="title"/>
          </p:nvPr>
        </p:nvSpPr>
        <p:spPr/>
        <p:txBody>
          <a:bodyPr/>
          <a:lstStyle/>
          <a:p>
            <a:r>
              <a:rPr lang="he-IL" dirty="0"/>
              <a:t>מבנה הבלדה</a:t>
            </a:r>
          </a:p>
        </p:txBody>
      </p:sp>
      <p:sp>
        <p:nvSpPr>
          <p:cNvPr id="3" name="מציין מיקום טקסט 2">
            <a:extLst>
              <a:ext uri="{FF2B5EF4-FFF2-40B4-BE49-F238E27FC236}">
                <a16:creationId xmlns:a16="http://schemas.microsoft.com/office/drawing/2014/main" id="{ACB6A48A-13D5-4540-B4B9-3F01AC942989}"/>
              </a:ext>
            </a:extLst>
          </p:cNvPr>
          <p:cNvSpPr>
            <a:spLocks noGrp="1"/>
          </p:cNvSpPr>
          <p:nvPr>
            <p:ph type="body" sz="quarter" idx="3"/>
          </p:nvPr>
        </p:nvSpPr>
        <p:spPr/>
        <p:txBody>
          <a:bodyPr/>
          <a:lstStyle/>
          <a:p>
            <a:r>
              <a:rPr lang="he-IL" dirty="0"/>
              <a:t>דיאלוג (דו-שיח): שיחה בין אנשים</a:t>
            </a:r>
          </a:p>
        </p:txBody>
      </p:sp>
      <p:sp>
        <p:nvSpPr>
          <p:cNvPr id="4" name="מציין מיקום תוכן 3">
            <a:extLst>
              <a:ext uri="{FF2B5EF4-FFF2-40B4-BE49-F238E27FC236}">
                <a16:creationId xmlns:a16="http://schemas.microsoft.com/office/drawing/2014/main" id="{C2A426AF-75A0-41F5-868D-BC0333FBB4CF}"/>
              </a:ext>
            </a:extLst>
          </p:cNvPr>
          <p:cNvSpPr>
            <a:spLocks noGrp="1"/>
          </p:cNvSpPr>
          <p:nvPr>
            <p:ph sz="quarter" idx="4"/>
          </p:nvPr>
        </p:nvSpPr>
        <p:spPr/>
        <p:txBody>
          <a:bodyPr>
            <a:normAutofit/>
          </a:bodyPr>
          <a:lstStyle/>
          <a:p>
            <a:r>
              <a:rPr lang="he-IL" dirty="0"/>
              <a:t> בבלדה שלפנינו דו-שיח בנוי משאלות ותשובות</a:t>
            </a:r>
          </a:p>
          <a:p>
            <a:endParaRPr lang="he-IL" dirty="0"/>
          </a:p>
          <a:p>
            <a:r>
              <a:rPr lang="he-IL" dirty="0"/>
              <a:t>שבירת המבנה תואמת לתוכן</a:t>
            </a:r>
          </a:p>
        </p:txBody>
      </p:sp>
    </p:spTree>
    <p:extLst>
      <p:ext uri="{BB962C8B-B14F-4D97-AF65-F5344CB8AC3E}">
        <p14:creationId xmlns:p14="http://schemas.microsoft.com/office/powerpoint/2010/main" val="61853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FA38320-25BE-4C12-B00B-0040FCEC1C0D}"/>
              </a:ext>
            </a:extLst>
          </p:cNvPr>
          <p:cNvSpPr>
            <a:spLocks noGrp="1"/>
          </p:cNvSpPr>
          <p:nvPr>
            <p:ph type="title"/>
          </p:nvPr>
        </p:nvSpPr>
        <p:spPr/>
        <p:txBody>
          <a:bodyPr/>
          <a:lstStyle/>
          <a:p>
            <a:r>
              <a:rPr lang="he-IL" dirty="0"/>
              <a:t>אמצעי עיצוב אומנותיים</a:t>
            </a:r>
          </a:p>
        </p:txBody>
      </p:sp>
      <p:sp>
        <p:nvSpPr>
          <p:cNvPr id="4" name="מציין מיקום תוכן 3">
            <a:extLst>
              <a:ext uri="{FF2B5EF4-FFF2-40B4-BE49-F238E27FC236}">
                <a16:creationId xmlns:a16="http://schemas.microsoft.com/office/drawing/2014/main" id="{C2A426AF-75A0-41F5-868D-BC0333FBB4CF}"/>
              </a:ext>
            </a:extLst>
          </p:cNvPr>
          <p:cNvSpPr>
            <a:spLocks noGrp="1"/>
          </p:cNvSpPr>
          <p:nvPr>
            <p:ph sz="quarter" idx="4"/>
          </p:nvPr>
        </p:nvSpPr>
        <p:spPr/>
        <p:txBody>
          <a:bodyPr>
            <a:normAutofit/>
          </a:bodyPr>
          <a:lstStyle/>
          <a:p>
            <a:r>
              <a:rPr lang="he-IL" dirty="0"/>
              <a:t>מאפיין בולט בבלדה הוא הטראגיות (תחושת האסון)</a:t>
            </a:r>
          </a:p>
          <a:p>
            <a:r>
              <a:rPr lang="he-IL" dirty="0"/>
              <a:t>אלו מילים בבלדה תורמות לאווירה זו?</a:t>
            </a:r>
          </a:p>
          <a:p>
            <a:r>
              <a:rPr lang="he-IL" dirty="0"/>
              <a:t>שימו לב למטאפורות "רעם ברק" "ברד של אש"</a:t>
            </a:r>
          </a:p>
          <a:p>
            <a:r>
              <a:rPr lang="he-IL" dirty="0"/>
              <a:t>חזרה על מצלול – "אש" "חובש" "מוקש" "להתייאש" "רועש" "מרשרש" "רוחש"</a:t>
            </a:r>
          </a:p>
        </p:txBody>
      </p:sp>
      <p:sp>
        <p:nvSpPr>
          <p:cNvPr id="6" name="מציין מיקום טקסט 5">
            <a:extLst>
              <a:ext uri="{FF2B5EF4-FFF2-40B4-BE49-F238E27FC236}">
                <a16:creationId xmlns:a16="http://schemas.microsoft.com/office/drawing/2014/main" id="{4B9060AE-CD92-4E29-8CD0-74303CAF8517}"/>
              </a:ext>
            </a:extLst>
          </p:cNvPr>
          <p:cNvSpPr>
            <a:spLocks noGrp="1"/>
          </p:cNvSpPr>
          <p:nvPr>
            <p:ph type="body" sz="quarter" idx="3"/>
          </p:nvPr>
        </p:nvSpPr>
        <p:spPr/>
        <p:txBody>
          <a:bodyPr/>
          <a:lstStyle/>
          <a:p>
            <a:endParaRPr lang="he-IL"/>
          </a:p>
        </p:txBody>
      </p:sp>
      <p:pic>
        <p:nvPicPr>
          <p:cNvPr id="7" name="תמונה 6">
            <a:extLst>
              <a:ext uri="{FF2B5EF4-FFF2-40B4-BE49-F238E27FC236}">
                <a16:creationId xmlns:a16="http://schemas.microsoft.com/office/drawing/2014/main" id="{4D8DEECD-A53A-4CDF-BCFB-2AC6930F4D52}"/>
              </a:ext>
            </a:extLst>
          </p:cNvPr>
          <p:cNvPicPr>
            <a:picLocks noChangeAspect="1"/>
          </p:cNvPicPr>
          <p:nvPr/>
        </p:nvPicPr>
        <p:blipFill>
          <a:blip r:embed="rId2"/>
          <a:stretch>
            <a:fillRect/>
          </a:stretch>
        </p:blipFill>
        <p:spPr>
          <a:xfrm>
            <a:off x="4668771" y="4363802"/>
            <a:ext cx="3377477" cy="841321"/>
          </a:xfrm>
          <a:prstGeom prst="rect">
            <a:avLst/>
          </a:prstGeom>
        </p:spPr>
      </p:pic>
      <p:sp>
        <p:nvSpPr>
          <p:cNvPr id="8" name="מלבן 7">
            <a:extLst>
              <a:ext uri="{FF2B5EF4-FFF2-40B4-BE49-F238E27FC236}">
                <a16:creationId xmlns:a16="http://schemas.microsoft.com/office/drawing/2014/main" id="{82561F90-FD5B-4E13-B39F-6FE5360DB635}"/>
              </a:ext>
            </a:extLst>
          </p:cNvPr>
          <p:cNvSpPr/>
          <p:nvPr/>
        </p:nvSpPr>
        <p:spPr>
          <a:xfrm>
            <a:off x="-503841" y="4485989"/>
            <a:ext cx="4671624" cy="646331"/>
          </a:xfrm>
          <a:prstGeom prst="rect">
            <a:avLst/>
          </a:prstGeom>
        </p:spPr>
        <p:txBody>
          <a:bodyPr wrap="square">
            <a:spAutoFit/>
          </a:bodyPr>
          <a:lstStyle/>
          <a:p>
            <a:r>
              <a:rPr lang="he-IL" dirty="0"/>
              <a:t>בָּרָד שֶל אֵשׁ נִתַּךְ, בָּרָד כָּבֵד קָטוּעַ,</a:t>
            </a:r>
          </a:p>
          <a:p>
            <a:r>
              <a:rPr lang="he-IL" dirty="0"/>
              <a:t>מֵעֶבֶר לַנָּהָר, לַגֹּמֶא הָרוֹחֵשׁ</a:t>
            </a:r>
          </a:p>
        </p:txBody>
      </p:sp>
    </p:spTree>
    <p:extLst>
      <p:ext uri="{BB962C8B-B14F-4D97-AF65-F5344CB8AC3E}">
        <p14:creationId xmlns:p14="http://schemas.microsoft.com/office/powerpoint/2010/main" val="1481725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30FFFEA-0412-457D-A7B1-2BB476E2D1BA}"/>
              </a:ext>
            </a:extLst>
          </p:cNvPr>
          <p:cNvSpPr>
            <a:spLocks noGrp="1"/>
          </p:cNvSpPr>
          <p:nvPr>
            <p:ph type="title"/>
          </p:nvPr>
        </p:nvSpPr>
        <p:spPr/>
        <p:txBody>
          <a:bodyPr/>
          <a:lstStyle/>
          <a:p>
            <a:r>
              <a:rPr lang="he-IL" dirty="0"/>
              <a:t>מאפייני הבלדה</a:t>
            </a:r>
          </a:p>
        </p:txBody>
      </p:sp>
      <p:sp>
        <p:nvSpPr>
          <p:cNvPr id="3" name="מציין מיקום טקסט 2">
            <a:extLst>
              <a:ext uri="{FF2B5EF4-FFF2-40B4-BE49-F238E27FC236}">
                <a16:creationId xmlns:a16="http://schemas.microsoft.com/office/drawing/2014/main" id="{0F292C0E-9C84-4137-86A8-E5B5F45D8A92}"/>
              </a:ext>
            </a:extLst>
          </p:cNvPr>
          <p:cNvSpPr>
            <a:spLocks noGrp="1"/>
          </p:cNvSpPr>
          <p:nvPr>
            <p:ph type="body" sz="quarter" idx="3"/>
          </p:nvPr>
        </p:nvSpPr>
        <p:spPr>
          <a:xfrm>
            <a:off x="367862" y="5878199"/>
            <a:ext cx="8555420" cy="540000"/>
          </a:xfrm>
        </p:spPr>
        <p:txBody>
          <a:bodyPr/>
          <a:lstStyle/>
          <a:p>
            <a:r>
              <a:rPr lang="he-IL" dirty="0"/>
              <a:t>דינה ציונית מתוך "מושגים מרכזיים בתחום הספרות והשירה" בהוצאת מט"ח </a:t>
            </a:r>
          </a:p>
        </p:txBody>
      </p:sp>
      <p:sp>
        <p:nvSpPr>
          <p:cNvPr id="7" name="מציין מיקום תוכן 6">
            <a:extLst>
              <a:ext uri="{FF2B5EF4-FFF2-40B4-BE49-F238E27FC236}">
                <a16:creationId xmlns:a16="http://schemas.microsoft.com/office/drawing/2014/main" id="{35C6159D-FADF-4919-8D1B-18A26C22431E}"/>
              </a:ext>
            </a:extLst>
          </p:cNvPr>
          <p:cNvSpPr>
            <a:spLocks noGrp="1"/>
          </p:cNvSpPr>
          <p:nvPr>
            <p:ph sz="quarter" idx="4"/>
          </p:nvPr>
        </p:nvSpPr>
        <p:spPr>
          <a:xfrm>
            <a:off x="629590" y="1431393"/>
            <a:ext cx="8031963" cy="4152517"/>
          </a:xfrm>
        </p:spPr>
        <p:txBody>
          <a:bodyPr>
            <a:normAutofit fontScale="92500" lnSpcReduction="20000"/>
          </a:bodyPr>
          <a:lstStyle/>
          <a:p>
            <a:endParaRPr lang="he-IL" dirty="0"/>
          </a:p>
          <a:p>
            <a:r>
              <a:rPr lang="he-IL" dirty="0"/>
              <a:t>הבלדה עוסקת בחוויה משמעותית בחייו של גיבור היצירה. היא מתרכזת באירוע אחד בעל משמעות ומגיעה לשיאו במהירות.</a:t>
            </a:r>
          </a:p>
          <a:p>
            <a:r>
              <a:rPr lang="he-IL" dirty="0"/>
              <a:t>בדרך כלל המשבר מסתיים באופן טרגי, לעיתים במוות.</a:t>
            </a:r>
          </a:p>
          <a:p>
            <a:r>
              <a:rPr lang="he-IL" dirty="0"/>
              <a:t>נושאי הבלדה הם אירועים המעוגנים בהיסטוריה או בסיפורי עם.</a:t>
            </a:r>
          </a:p>
          <a:p>
            <a:r>
              <a:rPr lang="he-IL" dirty="0"/>
              <a:t>הבלדה עוסקת ברגשות: אהבה, לעיתים אהבה רומנטית בין גבר לאישה, או אהבה בין בני משפחה. וכן, בשנאה, קנאה ועוד.</a:t>
            </a:r>
          </a:p>
          <a:p>
            <a:r>
              <a:rPr lang="he-IL" dirty="0"/>
              <a:t>בבלדה הקצב מהיר. הוא מושג באמצעות דו-שיח בין הדמויות, שורות קצרות ובתים קצרים.</a:t>
            </a:r>
          </a:p>
          <a:p>
            <a:r>
              <a:rPr lang="he-IL" dirty="0"/>
              <a:t>מצלול עשיר שמושג באמצעות חזרות רבות, לעיתים פזמון חוזר.</a:t>
            </a:r>
          </a:p>
          <a:p>
            <a:r>
              <a:rPr lang="he-IL" dirty="0"/>
              <a:t>אווירת הבלדה מסתורית, לעיתים נעשה שימוש במוטיבים על טבעיים.</a:t>
            </a:r>
          </a:p>
        </p:txBody>
      </p:sp>
    </p:spTree>
    <p:extLst>
      <p:ext uri="{BB962C8B-B14F-4D97-AF65-F5344CB8AC3E}">
        <p14:creationId xmlns:p14="http://schemas.microsoft.com/office/powerpoint/2010/main" val="106051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000"/>
                                        <p:tgtEl>
                                          <p:spTgt spid="7">
                                            <p:txEl>
                                              <p:pRg st="1" end="1"/>
                                            </p:txEl>
                                          </p:spTgt>
                                        </p:tgtEl>
                                      </p:cBhvr>
                                    </p:animEffect>
                                    <p:anim calcmode="lin" valueType="num">
                                      <p:cBhvr>
                                        <p:cTn id="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1000"/>
                                        <p:tgtEl>
                                          <p:spTgt spid="7">
                                            <p:txEl>
                                              <p:pRg st="3" end="3"/>
                                            </p:txEl>
                                          </p:spTgt>
                                        </p:tgtEl>
                                      </p:cBhvr>
                                    </p:animEffect>
                                    <p:anim calcmode="lin" valueType="num">
                                      <p:cBhvr>
                                        <p:cTn id="22"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xEl>
                                              <p:pRg st="4" end="4"/>
                                            </p:txEl>
                                          </p:spTgt>
                                        </p:tgtEl>
                                        <p:attrNameLst>
                                          <p:attrName>style.visibility</p:attrName>
                                        </p:attrNameLst>
                                      </p:cBhvr>
                                      <p:to>
                                        <p:strVal val="visible"/>
                                      </p:to>
                                    </p:set>
                                    <p:animEffect transition="in" filter="fade">
                                      <p:cBhvr>
                                        <p:cTn id="28" dur="1000"/>
                                        <p:tgtEl>
                                          <p:spTgt spid="7">
                                            <p:txEl>
                                              <p:pRg st="4" end="4"/>
                                            </p:txEl>
                                          </p:spTgt>
                                        </p:tgtEl>
                                      </p:cBhvr>
                                    </p:animEffect>
                                    <p:anim calcmode="lin" valueType="num">
                                      <p:cBhvr>
                                        <p:cTn id="29"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xEl>
                                              <p:pRg st="5" end="5"/>
                                            </p:txEl>
                                          </p:spTgt>
                                        </p:tgtEl>
                                        <p:attrNameLst>
                                          <p:attrName>style.visibility</p:attrName>
                                        </p:attrNameLst>
                                      </p:cBhvr>
                                      <p:to>
                                        <p:strVal val="visible"/>
                                      </p:to>
                                    </p:set>
                                    <p:animEffect transition="in" filter="fade">
                                      <p:cBhvr>
                                        <p:cTn id="35" dur="1000"/>
                                        <p:tgtEl>
                                          <p:spTgt spid="7">
                                            <p:txEl>
                                              <p:pRg st="5" end="5"/>
                                            </p:txEl>
                                          </p:spTgt>
                                        </p:tgtEl>
                                      </p:cBhvr>
                                    </p:animEffect>
                                    <p:anim calcmode="lin" valueType="num">
                                      <p:cBhvr>
                                        <p:cTn id="36"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animEffect transition="in" filter="fade">
                                      <p:cBhvr>
                                        <p:cTn id="42" dur="1000"/>
                                        <p:tgtEl>
                                          <p:spTgt spid="7">
                                            <p:txEl>
                                              <p:pRg st="6" end="6"/>
                                            </p:txEl>
                                          </p:spTgt>
                                        </p:tgtEl>
                                      </p:cBhvr>
                                    </p:animEffect>
                                    <p:anim calcmode="lin" valueType="num">
                                      <p:cBhvr>
                                        <p:cTn id="43"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7">
                                            <p:txEl>
                                              <p:pRg st="7" end="7"/>
                                            </p:txEl>
                                          </p:spTgt>
                                        </p:tgtEl>
                                        <p:attrNameLst>
                                          <p:attrName>style.visibility</p:attrName>
                                        </p:attrNameLst>
                                      </p:cBhvr>
                                      <p:to>
                                        <p:strVal val="visible"/>
                                      </p:to>
                                    </p:set>
                                    <p:animEffect transition="in" filter="fade">
                                      <p:cBhvr>
                                        <p:cTn id="49" dur="1000"/>
                                        <p:tgtEl>
                                          <p:spTgt spid="7">
                                            <p:txEl>
                                              <p:pRg st="7" end="7"/>
                                            </p:txEl>
                                          </p:spTgt>
                                        </p:tgtEl>
                                      </p:cBhvr>
                                    </p:animEffect>
                                    <p:anim calcmode="lin" valueType="num">
                                      <p:cBhvr>
                                        <p:cTn id="50"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a:extLst>
              <a:ext uri="{FF2B5EF4-FFF2-40B4-BE49-F238E27FC236}">
                <a16:creationId xmlns:a16="http://schemas.microsoft.com/office/drawing/2014/main" id="{4E8CC9B6-EFD9-44D0-A567-119AB2215ADB}"/>
              </a:ext>
            </a:extLst>
          </p:cNvPr>
          <p:cNvSpPr>
            <a:spLocks noGrp="1"/>
          </p:cNvSpPr>
          <p:nvPr>
            <p:ph type="body" sz="quarter" idx="3"/>
          </p:nvPr>
        </p:nvSpPr>
        <p:spPr/>
        <p:txBody>
          <a:bodyPr/>
          <a:lstStyle/>
          <a:p>
            <a:endParaRPr lang="he-IL"/>
          </a:p>
        </p:txBody>
      </p:sp>
      <p:pic>
        <p:nvPicPr>
          <p:cNvPr id="5" name="יהורם גאון   בלדה לחובש">
            <a:hlinkClick r:id="" action="ppaction://media"/>
            <a:extLst>
              <a:ext uri="{FF2B5EF4-FFF2-40B4-BE49-F238E27FC236}">
                <a16:creationId xmlns:a16="http://schemas.microsoft.com/office/drawing/2014/main" id="{985F04AE-A5CF-4135-841D-0DF75E01BCF6}"/>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4"/>
          <a:stretch>
            <a:fillRect/>
          </a:stretch>
        </p:blipFill>
        <p:spPr>
          <a:xfrm>
            <a:off x="1360524" y="1185681"/>
            <a:ext cx="6616494" cy="4962371"/>
          </a:xfrm>
        </p:spPr>
      </p:pic>
      <p:sp>
        <p:nvSpPr>
          <p:cNvPr id="2" name="כותרת 1">
            <a:extLst>
              <a:ext uri="{FF2B5EF4-FFF2-40B4-BE49-F238E27FC236}">
                <a16:creationId xmlns:a16="http://schemas.microsoft.com/office/drawing/2014/main" id="{6070BB8B-CF74-467A-9100-4BAAE8ABD1BF}"/>
              </a:ext>
            </a:extLst>
          </p:cNvPr>
          <p:cNvSpPr>
            <a:spLocks noGrp="1"/>
          </p:cNvSpPr>
          <p:nvPr>
            <p:ph type="title"/>
          </p:nvPr>
        </p:nvSpPr>
        <p:spPr>
          <a:xfrm>
            <a:off x="2465687" y="559935"/>
            <a:ext cx="9642231" cy="720000"/>
          </a:xfrm>
        </p:spPr>
        <p:txBody>
          <a:bodyPr/>
          <a:lstStyle/>
          <a:p>
            <a:r>
              <a:rPr lang="he-IL" sz="4000" dirty="0"/>
              <a:t>מומלץ לשמוע בהפסקה את השיר בביצוע יהורם גאון</a:t>
            </a:r>
            <a:br>
              <a:rPr lang="he-IL" sz="4000" dirty="0"/>
            </a:br>
            <a:endParaRPr lang="he-IL" sz="4000" dirty="0"/>
          </a:p>
        </p:txBody>
      </p:sp>
    </p:spTree>
    <p:extLst>
      <p:ext uri="{BB962C8B-B14F-4D97-AF65-F5344CB8AC3E}">
        <p14:creationId xmlns:p14="http://schemas.microsoft.com/office/powerpoint/2010/main" val="268910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4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a:extLst>
              <a:ext uri="{FF2B5EF4-FFF2-40B4-BE49-F238E27FC236}">
                <a16:creationId xmlns:a16="http://schemas.microsoft.com/office/drawing/2014/main" id="{2BA832D5-5019-4D1F-9C26-A9FBB987D7D1}"/>
              </a:ext>
            </a:extLst>
          </p:cNvPr>
          <p:cNvSpPr>
            <a:spLocks noGrp="1"/>
          </p:cNvSpPr>
          <p:nvPr>
            <p:ph type="title"/>
          </p:nvPr>
        </p:nvSpPr>
        <p:spPr>
          <a:xfrm>
            <a:off x="1" y="213094"/>
            <a:ext cx="11324767" cy="720000"/>
          </a:xfrm>
        </p:spPr>
        <p:txBody>
          <a:bodyPr/>
          <a:lstStyle/>
          <a:p>
            <a:pPr algn="r"/>
            <a:r>
              <a:rPr lang="he-IL" dirty="0"/>
              <a:t>משימה</a:t>
            </a:r>
          </a:p>
        </p:txBody>
      </p:sp>
      <p:sp>
        <p:nvSpPr>
          <p:cNvPr id="7" name="מציין מיקום תוכן 10">
            <a:extLst>
              <a:ext uri="{FF2B5EF4-FFF2-40B4-BE49-F238E27FC236}">
                <a16:creationId xmlns:a16="http://schemas.microsoft.com/office/drawing/2014/main" id="{D9C7390E-2269-43DB-B085-5320CA494028}"/>
              </a:ext>
            </a:extLst>
          </p:cNvPr>
          <p:cNvSpPr txBox="1">
            <a:spLocks/>
          </p:cNvSpPr>
          <p:nvPr/>
        </p:nvSpPr>
        <p:spPr>
          <a:xfrm>
            <a:off x="1849120" y="2220704"/>
            <a:ext cx="4480986" cy="605695"/>
          </a:xfrm>
          <a:prstGeom prst="rect">
            <a:avLst/>
          </a:prstGeom>
        </p:spPr>
        <p:txBody>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6848" indent="0">
              <a:lnSpc>
                <a:spcPct val="150000"/>
              </a:lnSpc>
              <a:buFont typeface="Arial" pitchFamily="34" charset="0"/>
              <a:buNone/>
            </a:pPr>
            <a:r>
              <a:rPr lang="he-IL" sz="2800" dirty="0">
                <a:latin typeface="Varela Round" panose="00000500000000000000" pitchFamily="2" charset="-79"/>
                <a:cs typeface="Varela Round" panose="00000500000000000000" pitchFamily="2" charset="-79"/>
              </a:rPr>
              <a:t>רקע</a:t>
            </a:r>
          </a:p>
          <a:p>
            <a:pPr marL="96848" indent="0">
              <a:lnSpc>
                <a:spcPct val="150000"/>
              </a:lnSpc>
              <a:buFont typeface="Arial" pitchFamily="34" charset="0"/>
              <a:buNone/>
            </a:pPr>
            <a:endParaRPr lang="he-IL" sz="2800" dirty="0">
              <a:latin typeface="Varela Round" panose="00000500000000000000" pitchFamily="2" charset="-79"/>
              <a:cs typeface="Varela Round" panose="00000500000000000000" pitchFamily="2" charset="-79"/>
            </a:endParaRPr>
          </a:p>
        </p:txBody>
      </p:sp>
      <p:cxnSp>
        <p:nvCxnSpPr>
          <p:cNvPr id="12" name="מחבר חץ ישר 11">
            <a:extLst>
              <a:ext uri="{FF2B5EF4-FFF2-40B4-BE49-F238E27FC236}">
                <a16:creationId xmlns:a16="http://schemas.microsoft.com/office/drawing/2014/main" id="{4F376336-AEEA-4FA8-8669-D0282F9B67CE}"/>
              </a:ext>
            </a:extLst>
          </p:cNvPr>
          <p:cNvCxnSpPr>
            <a:cxnSpLocks/>
          </p:cNvCxnSpPr>
          <p:nvPr/>
        </p:nvCxnSpPr>
        <p:spPr>
          <a:xfrm flipH="1" flipV="1">
            <a:off x="7403690" y="2726182"/>
            <a:ext cx="2735335" cy="146543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4" name="מחבר חץ ישר 13">
            <a:extLst>
              <a:ext uri="{FF2B5EF4-FFF2-40B4-BE49-F238E27FC236}">
                <a16:creationId xmlns:a16="http://schemas.microsoft.com/office/drawing/2014/main" id="{489AE4B6-2830-4C7B-BB0A-D94550483593}"/>
              </a:ext>
            </a:extLst>
          </p:cNvPr>
          <p:cNvCxnSpPr>
            <a:cxnSpLocks/>
          </p:cNvCxnSpPr>
          <p:nvPr/>
        </p:nvCxnSpPr>
        <p:spPr>
          <a:xfrm flipH="1" flipV="1">
            <a:off x="7403690" y="3664889"/>
            <a:ext cx="2735334" cy="52672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6" name="מחבר חץ ישר 15">
            <a:extLst>
              <a:ext uri="{FF2B5EF4-FFF2-40B4-BE49-F238E27FC236}">
                <a16:creationId xmlns:a16="http://schemas.microsoft.com/office/drawing/2014/main" id="{921DEFA6-A99A-470F-98AB-FFEA9F4B284A}"/>
              </a:ext>
            </a:extLst>
          </p:cNvPr>
          <p:cNvCxnSpPr>
            <a:cxnSpLocks/>
          </p:cNvCxnSpPr>
          <p:nvPr/>
        </p:nvCxnSpPr>
        <p:spPr>
          <a:xfrm flipH="1">
            <a:off x="7403690" y="4191614"/>
            <a:ext cx="2735334" cy="29848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8" name="מחבר חץ ישר 17">
            <a:extLst>
              <a:ext uri="{FF2B5EF4-FFF2-40B4-BE49-F238E27FC236}">
                <a16:creationId xmlns:a16="http://schemas.microsoft.com/office/drawing/2014/main" id="{64A198E6-AE69-483B-B7BA-170C624A7C20}"/>
              </a:ext>
            </a:extLst>
          </p:cNvPr>
          <p:cNvCxnSpPr>
            <a:cxnSpLocks/>
          </p:cNvCxnSpPr>
          <p:nvPr/>
        </p:nvCxnSpPr>
        <p:spPr>
          <a:xfrm flipH="1">
            <a:off x="7403690" y="4191614"/>
            <a:ext cx="2735334" cy="117027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1" name="מציין מיקום תוכן 10">
            <a:extLst>
              <a:ext uri="{FF2B5EF4-FFF2-40B4-BE49-F238E27FC236}">
                <a16:creationId xmlns:a16="http://schemas.microsoft.com/office/drawing/2014/main" id="{31467E42-60A4-47C3-9BC9-B0B83E7C50FA}"/>
              </a:ext>
            </a:extLst>
          </p:cNvPr>
          <p:cNvSpPr txBox="1">
            <a:spLocks/>
          </p:cNvSpPr>
          <p:nvPr/>
        </p:nvSpPr>
        <p:spPr>
          <a:xfrm>
            <a:off x="1849120" y="3099093"/>
            <a:ext cx="4480986" cy="687369"/>
          </a:xfrm>
          <a:prstGeom prst="rect">
            <a:avLst/>
          </a:prstGeom>
        </p:spPr>
        <p:txBody>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6848" indent="0">
              <a:lnSpc>
                <a:spcPct val="150000"/>
              </a:lnSpc>
              <a:buNone/>
            </a:pPr>
            <a:r>
              <a:rPr lang="he-IL" sz="2800" dirty="0">
                <a:latin typeface="Varela Round" panose="00000500000000000000" pitchFamily="2" charset="-79"/>
                <a:cs typeface="Varela Round" panose="00000500000000000000" pitchFamily="2" charset="-79"/>
              </a:rPr>
              <a:t>הצגת הבעיה</a:t>
            </a:r>
          </a:p>
        </p:txBody>
      </p:sp>
      <p:sp>
        <p:nvSpPr>
          <p:cNvPr id="22" name="מציין מיקום תוכן 10">
            <a:extLst>
              <a:ext uri="{FF2B5EF4-FFF2-40B4-BE49-F238E27FC236}">
                <a16:creationId xmlns:a16="http://schemas.microsoft.com/office/drawing/2014/main" id="{DB10E3C7-DB92-46CB-8A48-12888A602387}"/>
              </a:ext>
            </a:extLst>
          </p:cNvPr>
          <p:cNvSpPr txBox="1">
            <a:spLocks/>
          </p:cNvSpPr>
          <p:nvPr/>
        </p:nvSpPr>
        <p:spPr>
          <a:xfrm>
            <a:off x="2773680" y="4059156"/>
            <a:ext cx="3556426" cy="658314"/>
          </a:xfrm>
          <a:prstGeom prst="rect">
            <a:avLst/>
          </a:prstGeom>
        </p:spPr>
        <p:txBody>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6848" indent="0">
              <a:lnSpc>
                <a:spcPct val="150000"/>
              </a:lnSpc>
              <a:buNone/>
            </a:pPr>
            <a:r>
              <a:rPr lang="he-IL" sz="2800" dirty="0">
                <a:latin typeface="Varela Round" panose="00000500000000000000" pitchFamily="2" charset="-79"/>
                <a:cs typeface="Varela Round" panose="00000500000000000000" pitchFamily="2" charset="-79"/>
              </a:rPr>
              <a:t>התמודדות</a:t>
            </a:r>
          </a:p>
        </p:txBody>
      </p:sp>
      <p:sp>
        <p:nvSpPr>
          <p:cNvPr id="23" name="מציין מיקום תוכן 10">
            <a:extLst>
              <a:ext uri="{FF2B5EF4-FFF2-40B4-BE49-F238E27FC236}">
                <a16:creationId xmlns:a16="http://schemas.microsoft.com/office/drawing/2014/main" id="{0EC6087C-8030-40EB-810C-CF5BF8F3560F}"/>
              </a:ext>
            </a:extLst>
          </p:cNvPr>
          <p:cNvSpPr txBox="1">
            <a:spLocks/>
          </p:cNvSpPr>
          <p:nvPr/>
        </p:nvSpPr>
        <p:spPr>
          <a:xfrm>
            <a:off x="375920" y="4990164"/>
            <a:ext cx="5954186" cy="687370"/>
          </a:xfrm>
          <a:prstGeom prst="rect">
            <a:avLst/>
          </a:prstGeom>
        </p:spPr>
        <p:txBody>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6848" indent="0">
              <a:lnSpc>
                <a:spcPct val="150000"/>
              </a:lnSpc>
              <a:buNone/>
            </a:pPr>
            <a:r>
              <a:rPr lang="he-IL" sz="2800" dirty="0">
                <a:latin typeface="Varela Round" panose="00000500000000000000" pitchFamily="2" charset="-79"/>
                <a:cs typeface="Varela Round" panose="00000500000000000000" pitchFamily="2" charset="-79"/>
              </a:rPr>
              <a:t>פיתרון</a:t>
            </a:r>
          </a:p>
        </p:txBody>
      </p:sp>
      <p:sp>
        <p:nvSpPr>
          <p:cNvPr id="30" name="אליפסה 29">
            <a:extLst>
              <a:ext uri="{FF2B5EF4-FFF2-40B4-BE49-F238E27FC236}">
                <a16:creationId xmlns:a16="http://schemas.microsoft.com/office/drawing/2014/main" id="{78161E36-A0AA-469D-BF21-598C5378F235}"/>
              </a:ext>
            </a:extLst>
          </p:cNvPr>
          <p:cNvSpPr/>
          <p:nvPr/>
        </p:nvSpPr>
        <p:spPr>
          <a:xfrm>
            <a:off x="8394755" y="2859589"/>
            <a:ext cx="2930013" cy="29300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2" name="כותרת 3">
            <a:extLst>
              <a:ext uri="{FF2B5EF4-FFF2-40B4-BE49-F238E27FC236}">
                <a16:creationId xmlns:a16="http://schemas.microsoft.com/office/drawing/2014/main" id="{62E07C82-E3A0-465A-92CD-EE4BE1A2A3F1}"/>
              </a:ext>
            </a:extLst>
          </p:cNvPr>
          <p:cNvSpPr txBox="1">
            <a:spLocks/>
          </p:cNvSpPr>
          <p:nvPr/>
        </p:nvSpPr>
        <p:spPr>
          <a:xfrm>
            <a:off x="560439" y="1056549"/>
            <a:ext cx="10764329" cy="1164153"/>
          </a:xfrm>
          <a:prstGeom prst="rect">
            <a:avLst/>
          </a:prstGeom>
          <a:noFill/>
        </p:spPr>
        <p:txBody>
          <a:bodyPr vert="horz" lIns="91440" tIns="45720" rIns="91440" bIns="45720" rtlCol="1" anchor="ctr">
            <a:noAutofit/>
          </a:bodyPr>
          <a:lstStyle>
            <a:lvl1pPr algn="ctr" defTabSz="914491" rtl="1" eaLnBrk="1" latinLnBrk="0" hangingPunct="1">
              <a:spcBef>
                <a:spcPct val="0"/>
              </a:spcBef>
              <a:buNone/>
              <a:defRPr kumimoji="0" lang="he-IL" sz="4800" b="1" i="0" u="none" strike="noStrike" kern="1200" cap="none" spc="0" normalizeH="0" baseline="0" noProof="0" dirty="0" smtClean="0">
                <a:ln>
                  <a:noFill/>
                </a:ln>
                <a:solidFill>
                  <a:srgbClr val="002060"/>
                </a:solidFill>
                <a:effectLst/>
                <a:uLnTx/>
                <a:uFillTx/>
                <a:latin typeface="Varela Round" pitchFamily="2" charset="-79"/>
                <a:ea typeface="+mj-ea"/>
                <a:cs typeface="Varela Round" pitchFamily="2" charset="-79"/>
              </a:defRPr>
            </a:lvl1pPr>
          </a:lstStyle>
          <a:p>
            <a:pPr algn="r"/>
            <a:r>
              <a:rPr lang="he-IL" sz="2400" dirty="0">
                <a:solidFill>
                  <a:srgbClr val="12B4BC"/>
                </a:solidFill>
              </a:rPr>
              <a:t>במשימה זו, יש לכם 10 דקות לכתוב שיר סיפור בן שלושה בתים. עקבו אחרי ההנחיות.</a:t>
            </a:r>
          </a:p>
        </p:txBody>
      </p:sp>
      <p:sp>
        <p:nvSpPr>
          <p:cNvPr id="19" name="כותרת 3">
            <a:extLst>
              <a:ext uri="{FF2B5EF4-FFF2-40B4-BE49-F238E27FC236}">
                <a16:creationId xmlns:a16="http://schemas.microsoft.com/office/drawing/2014/main" id="{B7CB7348-9E9A-4256-88AE-38126DCAA825}"/>
              </a:ext>
            </a:extLst>
          </p:cNvPr>
          <p:cNvSpPr txBox="1">
            <a:spLocks/>
          </p:cNvSpPr>
          <p:nvPr/>
        </p:nvSpPr>
        <p:spPr>
          <a:xfrm>
            <a:off x="953729" y="6355379"/>
            <a:ext cx="6666272" cy="429525"/>
          </a:xfrm>
          <a:prstGeom prst="rect">
            <a:avLst/>
          </a:prstGeom>
          <a:noFill/>
        </p:spPr>
        <p:txBody>
          <a:bodyPr vert="horz" lIns="91440" tIns="45720" rIns="91440" bIns="45720" rtlCol="1" anchor="ctr">
            <a:noAutofit/>
          </a:bodyPr>
          <a:lstStyle>
            <a:lvl1pPr algn="ctr" defTabSz="914491" rtl="1" eaLnBrk="1" latinLnBrk="0" hangingPunct="1">
              <a:spcBef>
                <a:spcPct val="0"/>
              </a:spcBef>
              <a:buNone/>
              <a:defRPr kumimoji="0" lang="he-IL" sz="4800" b="1" i="0" u="none" strike="noStrike" kern="1200" cap="none" spc="0" normalizeH="0" baseline="0" noProof="0" dirty="0" smtClean="0">
                <a:ln>
                  <a:noFill/>
                </a:ln>
                <a:solidFill>
                  <a:srgbClr val="002060"/>
                </a:solidFill>
                <a:effectLst/>
                <a:uLnTx/>
                <a:uFillTx/>
                <a:latin typeface="Varela Round" pitchFamily="2" charset="-79"/>
                <a:ea typeface="+mj-ea"/>
                <a:cs typeface="Varela Round" pitchFamily="2" charset="-79"/>
              </a:defRPr>
            </a:lvl1pPr>
          </a:lstStyle>
          <a:p>
            <a:pPr algn="r"/>
            <a:r>
              <a:rPr lang="he-IL" sz="2400" dirty="0">
                <a:solidFill>
                  <a:schemeClr val="bg1"/>
                </a:solidFill>
              </a:rPr>
              <a:t>10 דקות...</a:t>
            </a:r>
          </a:p>
        </p:txBody>
      </p:sp>
      <p:sp>
        <p:nvSpPr>
          <p:cNvPr id="20" name="כותרת 3">
            <a:extLst>
              <a:ext uri="{FF2B5EF4-FFF2-40B4-BE49-F238E27FC236}">
                <a16:creationId xmlns:a16="http://schemas.microsoft.com/office/drawing/2014/main" id="{5C03FAA9-A997-45A6-82ED-42FC02417490}"/>
              </a:ext>
            </a:extLst>
          </p:cNvPr>
          <p:cNvSpPr txBox="1">
            <a:spLocks/>
          </p:cNvSpPr>
          <p:nvPr/>
        </p:nvSpPr>
        <p:spPr>
          <a:xfrm>
            <a:off x="-99847" y="3608023"/>
            <a:ext cx="11324767" cy="720000"/>
          </a:xfrm>
          <a:prstGeom prst="rect">
            <a:avLst/>
          </a:prstGeom>
          <a:noFill/>
        </p:spPr>
        <p:txBody>
          <a:bodyPr vert="horz" lIns="91440" tIns="45720" rIns="91440" bIns="45720" rtlCol="1" anchor="ctr">
            <a:noAutofit/>
          </a:bodyPr>
          <a:lstStyle>
            <a:lvl1pPr algn="ctr" defTabSz="914491" rtl="1" eaLnBrk="1" latinLnBrk="0" hangingPunct="1">
              <a:spcBef>
                <a:spcPct val="0"/>
              </a:spcBef>
              <a:buNone/>
              <a:defRPr kumimoji="0" lang="he-IL" sz="4400" b="1" i="0" u="none" strike="noStrike" kern="1200" cap="none" spc="0" normalizeH="0" baseline="0" noProof="0" dirty="0" smtClean="0">
                <a:ln>
                  <a:noFill/>
                </a:ln>
                <a:solidFill>
                  <a:srgbClr val="002060"/>
                </a:solidFill>
                <a:effectLst/>
                <a:uLnTx/>
                <a:uFillTx/>
                <a:latin typeface="Varela Round" pitchFamily="2" charset="-79"/>
                <a:ea typeface="+mj-ea"/>
                <a:cs typeface="Varela Round" pitchFamily="2" charset="-79"/>
              </a:defRPr>
            </a:lvl1pPr>
          </a:lstStyle>
          <a:p>
            <a:pPr algn="r"/>
            <a:r>
              <a:rPr lang="he-IL" sz="3200" dirty="0"/>
              <a:t>מבנה הסיפור</a:t>
            </a:r>
          </a:p>
        </p:txBody>
      </p:sp>
      <p:sp>
        <p:nvSpPr>
          <p:cNvPr id="15" name="מציין מיקום תוכן 10">
            <a:extLst>
              <a:ext uri="{FF2B5EF4-FFF2-40B4-BE49-F238E27FC236}">
                <a16:creationId xmlns:a16="http://schemas.microsoft.com/office/drawing/2014/main" id="{42E13533-1D81-4045-BAD2-DB9F3844A931}"/>
              </a:ext>
            </a:extLst>
          </p:cNvPr>
          <p:cNvSpPr txBox="1">
            <a:spLocks/>
          </p:cNvSpPr>
          <p:nvPr/>
        </p:nvSpPr>
        <p:spPr>
          <a:xfrm rot="18422261">
            <a:off x="-340540" y="3371947"/>
            <a:ext cx="4480986" cy="687369"/>
          </a:xfrm>
          <a:prstGeom prst="rect">
            <a:avLst/>
          </a:prstGeom>
        </p:spPr>
        <p:txBody>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6848" indent="0">
              <a:lnSpc>
                <a:spcPct val="150000"/>
              </a:lnSpc>
              <a:buNone/>
            </a:pPr>
            <a:r>
              <a:rPr lang="he-IL" sz="2800" dirty="0">
                <a:latin typeface="Varela Round" panose="00000500000000000000" pitchFamily="2" charset="-79"/>
                <a:cs typeface="Varela Round" panose="00000500000000000000" pitchFamily="2" charset="-79"/>
              </a:rPr>
              <a:t>לא לשכוח שם לשיר!</a:t>
            </a:r>
          </a:p>
        </p:txBody>
      </p:sp>
    </p:spTree>
    <p:extLst>
      <p:ext uri="{BB962C8B-B14F-4D97-AF65-F5344CB8AC3E}">
        <p14:creationId xmlns:p14="http://schemas.microsoft.com/office/powerpoint/2010/main" val="50250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par>
                                <p:cTn id="28" presetID="10"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par>
                                <p:cTn id="36" presetID="10" presetClass="entr" presetSubtype="0"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1" grpId="0"/>
      <p:bldP spid="22" grpId="0"/>
      <p:bldP spid="23" grpId="0"/>
      <p:bldP spid="20"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C22B903-1C77-4BF1-8142-362FAE95064C}"/>
              </a:ext>
            </a:extLst>
          </p:cNvPr>
          <p:cNvSpPr>
            <a:spLocks noGrp="1"/>
          </p:cNvSpPr>
          <p:nvPr>
            <p:ph type="title"/>
          </p:nvPr>
        </p:nvSpPr>
        <p:spPr/>
        <p:txBody>
          <a:bodyPr/>
          <a:lstStyle/>
          <a:p>
            <a:r>
              <a:rPr lang="he-IL" dirty="0"/>
              <a:t>האם כתבתם בלדה?</a:t>
            </a:r>
          </a:p>
        </p:txBody>
      </p:sp>
      <p:sp>
        <p:nvSpPr>
          <p:cNvPr id="6" name="מלבן 5">
            <a:extLst>
              <a:ext uri="{FF2B5EF4-FFF2-40B4-BE49-F238E27FC236}">
                <a16:creationId xmlns:a16="http://schemas.microsoft.com/office/drawing/2014/main" id="{6161710A-60F4-4412-9F93-AC7795716E88}"/>
              </a:ext>
            </a:extLst>
          </p:cNvPr>
          <p:cNvSpPr/>
          <p:nvPr/>
        </p:nvSpPr>
        <p:spPr>
          <a:xfrm>
            <a:off x="-409903" y="1185681"/>
            <a:ext cx="9553903" cy="4658198"/>
          </a:xfrm>
          <a:prstGeom prst="rect">
            <a:avLst/>
          </a:prstGeom>
        </p:spPr>
        <p:txBody>
          <a:bodyPr wrap="square">
            <a:spAutoFit/>
          </a:bodyPr>
          <a:lstStyle/>
          <a:p>
            <a:pPr marL="285750" indent="-285750">
              <a:buFont typeface="Arial" panose="020B0604020202020204" pitchFamily="34" charset="0"/>
              <a:buChar char="•"/>
            </a:pPr>
            <a:r>
              <a:rPr lang="he-IL" sz="2400" b="0" dirty="0"/>
              <a:t>בואו נזכר במאפיינים העיקריים:</a:t>
            </a:r>
          </a:p>
          <a:p>
            <a:pPr marL="285750" indent="-285750">
              <a:buFont typeface="Arial" panose="020B0604020202020204" pitchFamily="34" charset="0"/>
              <a:buChar char="•"/>
            </a:pPr>
            <a:endParaRPr lang="he-IL" sz="2400" dirty="0"/>
          </a:p>
          <a:p>
            <a:pPr marL="285750" indent="-285750">
              <a:lnSpc>
                <a:spcPct val="150000"/>
              </a:lnSpc>
              <a:buFont typeface="Arial" panose="020B0604020202020204" pitchFamily="34" charset="0"/>
              <a:buChar char="•"/>
            </a:pPr>
            <a:r>
              <a:rPr lang="he-IL" sz="2400" dirty="0"/>
              <a:t>הבלדה עוסקת בחוויה משמעותית בחייו של גיבור היצירה</a:t>
            </a:r>
          </a:p>
          <a:p>
            <a:pPr marL="285750" indent="-285750">
              <a:lnSpc>
                <a:spcPct val="150000"/>
              </a:lnSpc>
              <a:buFont typeface="Arial" panose="020B0604020202020204" pitchFamily="34" charset="0"/>
              <a:buChar char="•"/>
            </a:pPr>
            <a:r>
              <a:rPr lang="he-IL" sz="2400" dirty="0"/>
              <a:t>סוף טרגי</a:t>
            </a:r>
          </a:p>
          <a:p>
            <a:pPr marL="285750" indent="-285750">
              <a:lnSpc>
                <a:spcPct val="150000"/>
              </a:lnSpc>
              <a:buFont typeface="Arial" panose="020B0604020202020204" pitchFamily="34" charset="0"/>
              <a:buChar char="•"/>
            </a:pPr>
            <a:r>
              <a:rPr lang="he-IL" sz="2400" dirty="0"/>
              <a:t>נושאי הבלדה הם אירועים המעוגנים בהיסטוריה או בסיפורי עם</a:t>
            </a:r>
          </a:p>
          <a:p>
            <a:pPr marL="285750" indent="-285750">
              <a:lnSpc>
                <a:spcPct val="150000"/>
              </a:lnSpc>
              <a:buFont typeface="Arial" panose="020B0604020202020204" pitchFamily="34" charset="0"/>
              <a:buChar char="•"/>
            </a:pPr>
            <a:r>
              <a:rPr lang="he-IL" sz="2400" dirty="0"/>
              <a:t>הבלדה עוסקת ברגשות</a:t>
            </a:r>
          </a:p>
          <a:p>
            <a:pPr marL="285750" indent="-285750">
              <a:lnSpc>
                <a:spcPct val="150000"/>
              </a:lnSpc>
              <a:buFont typeface="Arial" panose="020B0604020202020204" pitchFamily="34" charset="0"/>
              <a:buChar char="•"/>
            </a:pPr>
            <a:r>
              <a:rPr lang="he-IL" sz="2400" dirty="0"/>
              <a:t>בבלדה הקצב מהיר</a:t>
            </a:r>
          </a:p>
          <a:p>
            <a:pPr marL="285750" indent="-285750">
              <a:lnSpc>
                <a:spcPct val="150000"/>
              </a:lnSpc>
              <a:buFont typeface="Arial" panose="020B0604020202020204" pitchFamily="34" charset="0"/>
              <a:buChar char="•"/>
            </a:pPr>
            <a:r>
              <a:rPr lang="he-IL" sz="2400" dirty="0"/>
              <a:t>מצלול עשיר</a:t>
            </a:r>
          </a:p>
          <a:p>
            <a:pPr marL="285750" indent="-285750">
              <a:lnSpc>
                <a:spcPct val="150000"/>
              </a:lnSpc>
              <a:buFont typeface="Arial" panose="020B0604020202020204" pitchFamily="34" charset="0"/>
              <a:buChar char="•"/>
            </a:pPr>
            <a:r>
              <a:rPr lang="he-IL" sz="2400" dirty="0"/>
              <a:t>אווירה עצובה וקודרת</a:t>
            </a:r>
          </a:p>
        </p:txBody>
      </p:sp>
    </p:spTree>
    <p:extLst>
      <p:ext uri="{BB962C8B-B14F-4D97-AF65-F5344CB8AC3E}">
        <p14:creationId xmlns:p14="http://schemas.microsoft.com/office/powerpoint/2010/main" val="1064358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4E8D2AD-59F9-4A45-9D08-DCFB9D654924}"/>
              </a:ext>
            </a:extLst>
          </p:cNvPr>
          <p:cNvSpPr>
            <a:spLocks noGrp="1"/>
          </p:cNvSpPr>
          <p:nvPr>
            <p:ph type="title"/>
          </p:nvPr>
        </p:nvSpPr>
        <p:spPr/>
        <p:txBody>
          <a:bodyPr/>
          <a:lstStyle/>
          <a:p>
            <a:r>
              <a:rPr lang="he-IL" dirty="0"/>
              <a:t>מקורות הבלדה</a:t>
            </a:r>
          </a:p>
        </p:txBody>
      </p:sp>
      <p:sp>
        <p:nvSpPr>
          <p:cNvPr id="3" name="מציין מיקום טקסט 2">
            <a:extLst>
              <a:ext uri="{FF2B5EF4-FFF2-40B4-BE49-F238E27FC236}">
                <a16:creationId xmlns:a16="http://schemas.microsoft.com/office/drawing/2014/main" id="{4F0E3FF4-BE82-4B0A-90C3-F74A27E6CA63}"/>
              </a:ext>
            </a:extLst>
          </p:cNvPr>
          <p:cNvSpPr>
            <a:spLocks noGrp="1"/>
          </p:cNvSpPr>
          <p:nvPr>
            <p:ph type="body" sz="quarter" idx="3"/>
          </p:nvPr>
        </p:nvSpPr>
        <p:spPr/>
        <p:txBody>
          <a:bodyPr/>
          <a:lstStyle/>
          <a:p>
            <a:endParaRPr lang="he-IL"/>
          </a:p>
        </p:txBody>
      </p:sp>
      <p:sp>
        <p:nvSpPr>
          <p:cNvPr id="4" name="מציין מיקום תוכן 3">
            <a:extLst>
              <a:ext uri="{FF2B5EF4-FFF2-40B4-BE49-F238E27FC236}">
                <a16:creationId xmlns:a16="http://schemas.microsoft.com/office/drawing/2014/main" id="{6D062555-78EF-4C61-8682-AC71579B58D2}"/>
              </a:ext>
            </a:extLst>
          </p:cNvPr>
          <p:cNvSpPr>
            <a:spLocks noGrp="1"/>
          </p:cNvSpPr>
          <p:nvPr>
            <p:ph sz="quarter" idx="4"/>
          </p:nvPr>
        </p:nvSpPr>
        <p:spPr/>
        <p:txBody>
          <a:bodyPr/>
          <a:lstStyle/>
          <a:p>
            <a:r>
              <a:rPr lang="he-IL" dirty="0"/>
              <a:t>הבלדה היא שיר שיש בו יסודות סיפוריים. </a:t>
            </a:r>
          </a:p>
          <a:p>
            <a:endParaRPr lang="he-IL" dirty="0"/>
          </a:p>
          <a:p>
            <a:r>
              <a:rPr lang="he-IL" dirty="0"/>
              <a:t>הטרובדורים התמחו בחיבור ושירת בלדות. </a:t>
            </a:r>
          </a:p>
        </p:txBody>
      </p:sp>
    </p:spTree>
    <p:extLst>
      <p:ext uri="{BB962C8B-B14F-4D97-AF65-F5344CB8AC3E}">
        <p14:creationId xmlns:p14="http://schemas.microsoft.com/office/powerpoint/2010/main" val="12472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Google Shape;55;p13"/>
          <p:cNvSpPr txBox="1"/>
          <p:nvPr/>
        </p:nvSpPr>
        <p:spPr>
          <a:xfrm>
            <a:off x="1629534" y="2695671"/>
            <a:ext cx="9208400" cy="1924651"/>
          </a:xfrm>
          <a:prstGeom prst="rect">
            <a:avLst/>
          </a:prstGeom>
          <a:noFill/>
          <a:ln>
            <a:noFill/>
          </a:ln>
        </p:spPr>
        <p:txBody>
          <a:bodyPr spcFirstLastPara="1" wrap="square" lIns="121904" tIns="121904" rIns="121904" bIns="121904" anchor="t" anchorCtr="0">
            <a:noAutofit/>
          </a:bodyPr>
          <a:lstStyle/>
          <a:p>
            <a:pPr marL="609600" marR="0" lvl="0" indent="0" algn="r" defTabSz="914400" rtl="1" eaLnBrk="1" fontAlgn="auto" latinLnBrk="0" hangingPunct="1">
              <a:lnSpc>
                <a:spcPct val="15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2060"/>
              </a:solidFill>
              <a:effectLst/>
              <a:uLnTx/>
              <a:uFillTx/>
              <a:latin typeface="Varela Round"/>
              <a:ea typeface="+mn-ea"/>
              <a:cs typeface="Varela Round"/>
            </a:endParaRPr>
          </a:p>
        </p:txBody>
      </p:sp>
      <p:sp>
        <p:nvSpPr>
          <p:cNvPr id="5" name="כותרת 4"/>
          <p:cNvSpPr>
            <a:spLocks noGrp="1"/>
          </p:cNvSpPr>
          <p:nvPr>
            <p:ph type="ctrTitle"/>
          </p:nvPr>
        </p:nvSpPr>
        <p:spPr>
          <a:xfrm>
            <a:off x="1" y="1640677"/>
            <a:ext cx="12192001" cy="1260164"/>
          </a:xfrm>
        </p:spPr>
        <p:txBody>
          <a:bodyPr/>
          <a:lstStyle/>
          <a:p>
            <a:r>
              <a:rPr lang="he-IL" dirty="0">
                <a:solidFill>
                  <a:srgbClr val="192A72"/>
                </a:solidFill>
              </a:rPr>
              <a:t>"בלדה לחובש"/ דן אלמגור</a:t>
            </a:r>
          </a:p>
        </p:txBody>
      </p:sp>
      <p:sp>
        <p:nvSpPr>
          <p:cNvPr id="7" name="כותרת משנה 6"/>
          <p:cNvSpPr>
            <a:spLocks noGrp="1"/>
          </p:cNvSpPr>
          <p:nvPr>
            <p:ph type="subTitle" idx="1"/>
          </p:nvPr>
        </p:nvSpPr>
        <p:spPr>
          <a:xfrm>
            <a:off x="1" y="2803497"/>
            <a:ext cx="12192001" cy="765200"/>
          </a:xfrm>
        </p:spPr>
        <p:txBody>
          <a:bodyPr/>
          <a:lstStyle/>
          <a:p>
            <a:r>
              <a:rPr lang="he-IL" sz="4000" dirty="0">
                <a:sym typeface="Varela Round"/>
              </a:rPr>
              <a:t>ספרות לחטיבת </a:t>
            </a:r>
            <a:r>
              <a:rPr lang="he-IL" sz="4000" dirty="0" err="1">
                <a:sym typeface="Varela Round"/>
              </a:rPr>
              <a:t>הבניים</a:t>
            </a:r>
            <a:endParaRPr lang="he-IL" sz="4000" dirty="0">
              <a:sym typeface="Varela Round"/>
            </a:endParaRPr>
          </a:p>
        </p:txBody>
      </p:sp>
      <p:sp>
        <p:nvSpPr>
          <p:cNvPr id="4" name="מציין מיקום תוכן 3"/>
          <p:cNvSpPr>
            <a:spLocks noGrp="1"/>
          </p:cNvSpPr>
          <p:nvPr>
            <p:ph idx="10"/>
          </p:nvPr>
        </p:nvSpPr>
        <p:spPr>
          <a:xfrm>
            <a:off x="1" y="3655861"/>
            <a:ext cx="12192001" cy="720094"/>
          </a:xfrm>
        </p:spPr>
        <p:txBody>
          <a:bodyPr/>
          <a:lstStyle/>
          <a:p>
            <a:r>
              <a:rPr lang="he-IL" sz="3200" dirty="0">
                <a:sym typeface="Varela Round"/>
              </a:rPr>
              <a:t>שם המורה: בן טרגן</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C1C86BC-17F8-4ABE-AC46-298F3F02BF28}"/>
              </a:ext>
            </a:extLst>
          </p:cNvPr>
          <p:cNvSpPr>
            <a:spLocks noGrp="1"/>
          </p:cNvSpPr>
          <p:nvPr>
            <p:ph type="title"/>
          </p:nvPr>
        </p:nvSpPr>
        <p:spPr>
          <a:xfrm>
            <a:off x="2034494" y="825680"/>
            <a:ext cx="9642231" cy="720000"/>
          </a:xfrm>
        </p:spPr>
        <p:txBody>
          <a:bodyPr/>
          <a:lstStyle/>
          <a:p>
            <a:r>
              <a:rPr lang="he-IL" dirty="0"/>
              <a:t>בלדה (על-פי מונחון לספרות/אשר א' ריבלין)</a:t>
            </a:r>
            <a:br>
              <a:rPr lang="he-IL" dirty="0"/>
            </a:br>
            <a:endParaRPr lang="he-IL" dirty="0"/>
          </a:p>
        </p:txBody>
      </p:sp>
      <p:sp>
        <p:nvSpPr>
          <p:cNvPr id="4" name="מציין מיקום תוכן 3">
            <a:extLst>
              <a:ext uri="{FF2B5EF4-FFF2-40B4-BE49-F238E27FC236}">
                <a16:creationId xmlns:a16="http://schemas.microsoft.com/office/drawing/2014/main" id="{D83C518D-7740-4D5D-82C0-2C606D89FF56}"/>
              </a:ext>
            </a:extLst>
          </p:cNvPr>
          <p:cNvSpPr>
            <a:spLocks noGrp="1"/>
          </p:cNvSpPr>
          <p:nvPr>
            <p:ph sz="quarter" idx="4"/>
          </p:nvPr>
        </p:nvSpPr>
        <p:spPr/>
        <p:txBody>
          <a:bodyPr>
            <a:normAutofit fontScale="92500" lnSpcReduction="10000"/>
          </a:bodyPr>
          <a:lstStyle/>
          <a:p>
            <a:r>
              <a:rPr lang="he-IL" dirty="0"/>
              <a:t>במקורה שיר-עם: סיפור לירי של אירוע מסוים ומרשים, אירוע היסטורי, אגדי, עממי, המצטיין הפשטות הביטוי, הניגון, המקצב והמצלול; בחזרות, בפזמון ובניבים עממים.</a:t>
            </a:r>
          </a:p>
          <a:p>
            <a:r>
              <a:rPr lang="he-IL" dirty="0"/>
              <a:t>נושאי הבלדה מגוונים, אבל אהבה ומוות, עימותים אנושיים ומעשי מופת מצויים בה לרוב. טון הבלדה הוא עצוב בדרך כלל. רגש חזק מניע אותה ואווירת מסתורין אופפת אותה. הבלדה מאופיינת ביסוד עלילתי-דרמטי בצורת דיאלוג או מונולוג, שאלות ותשובות. העלילה חותרת להגיע מהר אל מטרתה, אבל הרמז לפתרון הבעיה משתהה עד הסוף.</a:t>
            </a:r>
          </a:p>
          <a:p>
            <a:r>
              <a:rPr lang="he-IL" dirty="0"/>
              <a:t>משנפתחה הבלדה האומנותית בידי משוררים מקצועיים, השתדלו לעצבה על-פי תכונות וסממנים של הבלדה ממסורתית, העתיקה והאנונימית.</a:t>
            </a:r>
          </a:p>
        </p:txBody>
      </p:sp>
    </p:spTree>
    <p:extLst>
      <p:ext uri="{BB962C8B-B14F-4D97-AF65-F5344CB8AC3E}">
        <p14:creationId xmlns:p14="http://schemas.microsoft.com/office/powerpoint/2010/main" val="15674424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17BF30C-C038-4D36-8506-A35D341EEBD3}"/>
              </a:ext>
            </a:extLst>
          </p:cNvPr>
          <p:cNvSpPr>
            <a:spLocks noGrp="1"/>
          </p:cNvSpPr>
          <p:nvPr>
            <p:ph type="title"/>
          </p:nvPr>
        </p:nvSpPr>
        <p:spPr>
          <a:xfrm>
            <a:off x="2366889" y="735681"/>
            <a:ext cx="9642231" cy="720000"/>
          </a:xfrm>
        </p:spPr>
        <p:txBody>
          <a:bodyPr/>
          <a:lstStyle/>
          <a:p>
            <a:r>
              <a:rPr lang="he-IL" dirty="0"/>
              <a:t>בלדה בת זמננו</a:t>
            </a:r>
            <a:br>
              <a:rPr lang="he-IL" dirty="0"/>
            </a:br>
            <a:endParaRPr lang="he-IL" dirty="0"/>
          </a:p>
        </p:txBody>
      </p:sp>
      <p:sp>
        <p:nvSpPr>
          <p:cNvPr id="4" name="מציין מיקום תוכן 3">
            <a:extLst>
              <a:ext uri="{FF2B5EF4-FFF2-40B4-BE49-F238E27FC236}">
                <a16:creationId xmlns:a16="http://schemas.microsoft.com/office/drawing/2014/main" id="{AB51D581-CD59-4668-96E7-FFBB859C43B7}"/>
              </a:ext>
            </a:extLst>
          </p:cNvPr>
          <p:cNvSpPr>
            <a:spLocks noGrp="1"/>
          </p:cNvSpPr>
          <p:nvPr>
            <p:ph sz="quarter" idx="4"/>
          </p:nvPr>
        </p:nvSpPr>
        <p:spPr/>
        <p:txBody>
          <a:bodyPr>
            <a:normAutofit/>
          </a:bodyPr>
          <a:lstStyle/>
          <a:p>
            <a:r>
              <a:rPr lang="he-IL" dirty="0"/>
              <a:t>הבלדה החדשה היא תוצר של זמננו</a:t>
            </a:r>
          </a:p>
          <a:p>
            <a:endParaRPr lang="he-IL" dirty="0"/>
          </a:p>
          <a:p>
            <a:r>
              <a:rPr lang="he-IL" dirty="0"/>
              <a:t>עלילות הבלדה הן בעלות אופי יומיומי וקרוב יותר לאורח החיים שלנו.</a:t>
            </a:r>
          </a:p>
          <a:p>
            <a:r>
              <a:rPr lang="he-IL" dirty="0"/>
              <a:t>המאבק של הגיבור אינו מסתיים </a:t>
            </a:r>
            <a:r>
              <a:rPr lang="he-IL" dirty="0" err="1"/>
              <a:t>בדר"כ</a:t>
            </a:r>
            <a:r>
              <a:rPr lang="he-IL" dirty="0"/>
              <a:t> במוות . </a:t>
            </a:r>
          </a:p>
          <a:p>
            <a:endParaRPr lang="he-IL" dirty="0"/>
          </a:p>
          <a:p>
            <a:r>
              <a:rPr lang="he-IL" dirty="0"/>
              <a:t>גם היסוד העל טבעי נחלש</a:t>
            </a:r>
          </a:p>
        </p:txBody>
      </p:sp>
    </p:spTree>
    <p:extLst>
      <p:ext uri="{BB962C8B-B14F-4D97-AF65-F5344CB8AC3E}">
        <p14:creationId xmlns:p14="http://schemas.microsoft.com/office/powerpoint/2010/main" val="29131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30FFFEA-0412-457D-A7B1-2BB476E2D1BA}"/>
              </a:ext>
            </a:extLst>
          </p:cNvPr>
          <p:cNvSpPr>
            <a:spLocks noGrp="1"/>
          </p:cNvSpPr>
          <p:nvPr>
            <p:ph type="title"/>
          </p:nvPr>
        </p:nvSpPr>
        <p:spPr/>
        <p:txBody>
          <a:bodyPr/>
          <a:lstStyle/>
          <a:p>
            <a:r>
              <a:rPr lang="he-IL" b="0" dirty="0"/>
              <a:t>הסיפור האמיתי מאחורי השיר</a:t>
            </a:r>
          </a:p>
        </p:txBody>
      </p:sp>
      <p:sp>
        <p:nvSpPr>
          <p:cNvPr id="5" name="מציין מיקום תוכן 4">
            <a:extLst>
              <a:ext uri="{FF2B5EF4-FFF2-40B4-BE49-F238E27FC236}">
                <a16:creationId xmlns:a16="http://schemas.microsoft.com/office/drawing/2014/main" id="{E92D9330-DB78-41CF-9AE9-8E693248A643}"/>
              </a:ext>
            </a:extLst>
          </p:cNvPr>
          <p:cNvSpPr>
            <a:spLocks noGrp="1"/>
          </p:cNvSpPr>
          <p:nvPr>
            <p:ph sz="quarter" idx="4"/>
          </p:nvPr>
        </p:nvSpPr>
        <p:spPr>
          <a:xfrm>
            <a:off x="1124873" y="1725681"/>
            <a:ext cx="8031963" cy="4152517"/>
          </a:xfrm>
        </p:spPr>
        <p:txBody>
          <a:bodyPr/>
          <a:lstStyle/>
          <a:p>
            <a:r>
              <a:rPr lang="he-IL" dirty="0"/>
              <a:t>איך אפשר לגלות מה האמת?</a:t>
            </a:r>
          </a:p>
          <a:p>
            <a:r>
              <a:rPr lang="he-IL" dirty="0"/>
              <a:t>נחפש </a:t>
            </a:r>
            <a:r>
              <a:rPr lang="he-IL" dirty="0" err="1"/>
              <a:t>בגוגול</a:t>
            </a:r>
            <a:endParaRPr lang="he-IL" dirty="0"/>
          </a:p>
          <a:p>
            <a:r>
              <a:rPr lang="he-IL" dirty="0"/>
              <a:t>נבחן את התוצאות בעין ביקורתית</a:t>
            </a:r>
          </a:p>
        </p:txBody>
      </p:sp>
      <p:sp>
        <p:nvSpPr>
          <p:cNvPr id="8" name="מציין מיקום טקסט 7">
            <a:extLst>
              <a:ext uri="{FF2B5EF4-FFF2-40B4-BE49-F238E27FC236}">
                <a16:creationId xmlns:a16="http://schemas.microsoft.com/office/drawing/2014/main" id="{E38E5B35-9EFA-4896-A662-67A7130C8323}"/>
              </a:ext>
            </a:extLst>
          </p:cNvPr>
          <p:cNvSpPr>
            <a:spLocks noGrp="1"/>
          </p:cNvSpPr>
          <p:nvPr>
            <p:ph type="body" sz="quarter" idx="3"/>
          </p:nvPr>
        </p:nvSpPr>
        <p:spPr/>
        <p:txBody>
          <a:bodyPr/>
          <a:lstStyle/>
          <a:p>
            <a:endParaRPr lang="he-IL" dirty="0"/>
          </a:p>
        </p:txBody>
      </p:sp>
      <p:sp>
        <p:nvSpPr>
          <p:cNvPr id="9" name="מלבן 8">
            <a:extLst>
              <a:ext uri="{FF2B5EF4-FFF2-40B4-BE49-F238E27FC236}">
                <a16:creationId xmlns:a16="http://schemas.microsoft.com/office/drawing/2014/main" id="{314AB839-70B2-4385-B98D-EF148F49666A}"/>
              </a:ext>
            </a:extLst>
          </p:cNvPr>
          <p:cNvSpPr/>
          <p:nvPr/>
        </p:nvSpPr>
        <p:spPr>
          <a:xfrm rot="18449183">
            <a:off x="2217819" y="3118002"/>
            <a:ext cx="2115723" cy="461665"/>
          </a:xfrm>
          <a:prstGeom prst="rect">
            <a:avLst/>
          </a:prstGeom>
        </p:spPr>
        <p:txBody>
          <a:bodyPr wrap="square">
            <a:spAutoFit/>
          </a:bodyPr>
          <a:lstStyle/>
          <a:p>
            <a:r>
              <a:rPr lang="he-IL" sz="2400" dirty="0"/>
              <a:t>מה זה אומר?</a:t>
            </a:r>
          </a:p>
        </p:txBody>
      </p:sp>
    </p:spTree>
    <p:extLst>
      <p:ext uri="{BB962C8B-B14F-4D97-AF65-F5344CB8AC3E}">
        <p14:creationId xmlns:p14="http://schemas.microsoft.com/office/powerpoint/2010/main" val="166992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חדשות 20 - בלדה לחובש - הסיפור המרדש מאחורי השיר">
            <a:hlinkClick r:id="" action="ppaction://media"/>
            <a:extLst>
              <a:ext uri="{FF2B5EF4-FFF2-40B4-BE49-F238E27FC236}">
                <a16:creationId xmlns:a16="http://schemas.microsoft.com/office/drawing/2014/main" id="{A9DD3D38-4622-4BE3-A316-78C46FC530EF}"/>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652463" y="639763"/>
            <a:ext cx="10885487" cy="6122987"/>
          </a:xfrm>
        </p:spPr>
      </p:pic>
      <p:sp>
        <p:nvSpPr>
          <p:cNvPr id="3" name="מציין מיקום תוכן 2">
            <a:extLst>
              <a:ext uri="{FF2B5EF4-FFF2-40B4-BE49-F238E27FC236}">
                <a16:creationId xmlns:a16="http://schemas.microsoft.com/office/drawing/2014/main" id="{59B78F9A-FE2C-4302-8A5B-C853065E465F}"/>
              </a:ext>
            </a:extLst>
          </p:cNvPr>
          <p:cNvSpPr>
            <a:spLocks noGrp="1"/>
          </p:cNvSpPr>
          <p:nvPr>
            <p:ph sz="quarter" idx="14"/>
          </p:nvPr>
        </p:nvSpPr>
        <p:spPr/>
        <p:txBody>
          <a:bodyPr/>
          <a:lstStyle/>
          <a:p>
            <a:r>
              <a:rPr lang="he-IL" dirty="0"/>
              <a:t>מתוך עמוד </a:t>
            </a:r>
            <a:r>
              <a:rPr lang="he-IL" dirty="0" err="1"/>
              <a:t>היוטיוב</a:t>
            </a:r>
            <a:r>
              <a:rPr lang="he-IL" dirty="0"/>
              <a:t> של ערוץ 20</a:t>
            </a:r>
          </a:p>
        </p:txBody>
      </p:sp>
    </p:spTree>
    <p:extLst>
      <p:ext uri="{BB962C8B-B14F-4D97-AF65-F5344CB8AC3E}">
        <p14:creationId xmlns:p14="http://schemas.microsoft.com/office/powerpoint/2010/main" val="223014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5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86281E2-74EE-4EB0-8250-E2336DB4174B}"/>
              </a:ext>
            </a:extLst>
          </p:cNvPr>
          <p:cNvSpPr>
            <a:spLocks noGrp="1"/>
          </p:cNvSpPr>
          <p:nvPr>
            <p:ph type="title"/>
          </p:nvPr>
        </p:nvSpPr>
        <p:spPr/>
        <p:txBody>
          <a:bodyPr/>
          <a:lstStyle/>
          <a:p>
            <a:r>
              <a:rPr lang="he-IL" b="0" dirty="0"/>
              <a:t>נמשיך לחקור</a:t>
            </a:r>
          </a:p>
        </p:txBody>
      </p:sp>
      <p:sp>
        <p:nvSpPr>
          <p:cNvPr id="4" name="מציין מיקום תוכן 3">
            <a:extLst>
              <a:ext uri="{FF2B5EF4-FFF2-40B4-BE49-F238E27FC236}">
                <a16:creationId xmlns:a16="http://schemas.microsoft.com/office/drawing/2014/main" id="{BCFDA615-BE23-4975-982C-499B0AE2AC6B}"/>
              </a:ext>
            </a:extLst>
          </p:cNvPr>
          <p:cNvSpPr>
            <a:spLocks noGrp="1"/>
          </p:cNvSpPr>
          <p:nvPr>
            <p:ph sz="quarter" idx="4"/>
          </p:nvPr>
        </p:nvSpPr>
        <p:spPr>
          <a:xfrm>
            <a:off x="1311338" y="1220073"/>
            <a:ext cx="8031963" cy="4152517"/>
          </a:xfrm>
        </p:spPr>
        <p:txBody>
          <a:bodyPr/>
          <a:lstStyle/>
          <a:p>
            <a:r>
              <a:rPr lang="he-IL" dirty="0"/>
              <a:t>דן אלמגור כתב את השיר בשנת 1956</a:t>
            </a:r>
          </a:p>
          <a:p>
            <a:r>
              <a:rPr lang="he-IL" dirty="0"/>
              <a:t>יותר מעשר שנים לפני המקרה שתואר בכתבה</a:t>
            </a:r>
            <a:r>
              <a:rPr lang="en-US" dirty="0"/>
              <a:t>!</a:t>
            </a:r>
            <a:br>
              <a:rPr lang="en-US" dirty="0"/>
            </a:br>
            <a:endParaRPr lang="he-IL" dirty="0"/>
          </a:p>
          <a:p>
            <a:pPr marL="96848" indent="0">
              <a:buNone/>
            </a:pPr>
            <a:endParaRPr lang="he-IL" dirty="0"/>
          </a:p>
          <a:p>
            <a:pPr marL="96848" indent="0">
              <a:buNone/>
            </a:pPr>
            <a:endParaRPr lang="he-IL" dirty="0"/>
          </a:p>
          <a:p>
            <a:r>
              <a:rPr lang="he-IL" dirty="0"/>
              <a:t>אולי אפשר לשאול את המשורר?</a:t>
            </a:r>
          </a:p>
          <a:p>
            <a:endParaRPr lang="he-IL" dirty="0"/>
          </a:p>
        </p:txBody>
      </p:sp>
    </p:spTree>
    <p:extLst>
      <p:ext uri="{BB962C8B-B14F-4D97-AF65-F5344CB8AC3E}">
        <p14:creationId xmlns:p14="http://schemas.microsoft.com/office/powerpoint/2010/main" val="246519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תוכן 3" descr="דן אלמגור">
            <a:extLst>
              <a:ext uri="{FF2B5EF4-FFF2-40B4-BE49-F238E27FC236}">
                <a16:creationId xmlns:a16="http://schemas.microsoft.com/office/drawing/2014/main" id="{1C77E07C-6FDC-4CFC-963E-9DB45F3A2E61}"/>
              </a:ext>
            </a:extLst>
          </p:cNvPr>
          <p:cNvSpPr>
            <a:spLocks noGrp="1"/>
          </p:cNvSpPr>
          <p:nvPr>
            <p:ph sz="quarter" idx="4"/>
          </p:nvPr>
        </p:nvSpPr>
        <p:spPr>
          <a:xfrm>
            <a:off x="1964517" y="1120830"/>
            <a:ext cx="8262966" cy="4307582"/>
          </a:xfrm>
        </p:spPr>
        <p:txBody>
          <a:bodyPr>
            <a:normAutofit fontScale="85000" lnSpcReduction="20000"/>
          </a:bodyPr>
          <a:lstStyle/>
          <a:p>
            <a:r>
              <a:rPr lang="he-IL" dirty="0"/>
              <a:t> "את הנוסח הראשון ל"בלדה לחובש" כתבתי בשנת 1955. לקראת שחרורי מהצבא התחלתי ללמוד אז ספרות עברית ומקרא במחזור הראשון של אוניברסיטת תל-אביב (באבו-כביר). אחד המורים – המשורר ישראל אפרת, שעלה מארצות הברית והינחה, לראשונה בארץ, קורס ל"כתיבה יוצרת" – דיבר על הבלדה וביקש מהתלמידים היודעים לחרוז לנסות לכתוב בלדה משלהם. ככתב צבאי התוודעתי לכמה סיפורים על חובשים צבאיים, שאיבדו את חייהם בקרבות מלחמת תש"ח ובפעולות התגמול של שנות החמישים, וכתבתי, במסגרת השיעור, את הבלדה הזאת ואת "המגדלור". כעבור כתריסר שנים, בימי מלחמת ששת הימים, גילה המלחין אפי נצר בתיק 'השירים הבלתי מולחנים' שלי את הבלדה על החובש וביקש להלחינו. עידכנתי מעט את השיר, והוא נלקח לחלק הלא-תחרותי של פסטיבל הזמר. יומיים לפני הפסטיבל הודיעו לנו שהוחלט לכלול אותו בחלק התחרותי, ונאלצנו להסכים, אך התנינו את הסכמתנו בכך שכל תמלוגי השיר (והפרס, אם יינתן) ייתרמו למכון לשיקום פצועי צה"ל בתל-השומר. וכך היה" </a:t>
            </a:r>
            <a:br>
              <a:rPr lang="en-US" dirty="0"/>
            </a:br>
            <a:r>
              <a:rPr lang="he-IL" dirty="0"/>
              <a:t>(דן אלמגור, מתוך הספר "הצ'ופצ'יק של הקומקום", 2012).</a:t>
            </a:r>
          </a:p>
        </p:txBody>
      </p:sp>
      <p:pic>
        <p:nvPicPr>
          <p:cNvPr id="10" name="תמונה 9" descr="תמונה שמכילה ספר, מדף, מקורה, אדם&#10;&#10;התיאור נוצר באופן אוטומטי">
            <a:extLst>
              <a:ext uri="{FF2B5EF4-FFF2-40B4-BE49-F238E27FC236}">
                <a16:creationId xmlns:a16="http://schemas.microsoft.com/office/drawing/2014/main" id="{2C0C0AA1-B3C6-4F54-B82F-93CB778608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2774" y="1517876"/>
            <a:ext cx="1966665" cy="2367419"/>
          </a:xfrm>
          <a:prstGeom prst="rect">
            <a:avLst/>
          </a:prstGeom>
        </p:spPr>
      </p:pic>
    </p:spTree>
    <p:extLst>
      <p:ext uri="{BB962C8B-B14F-4D97-AF65-F5344CB8AC3E}">
        <p14:creationId xmlns:p14="http://schemas.microsoft.com/office/powerpoint/2010/main" val="27669191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26BB7D4-E7BF-44BB-BFCE-5EF8A4483DA6}"/>
              </a:ext>
            </a:extLst>
          </p:cNvPr>
          <p:cNvSpPr>
            <a:spLocks noGrp="1"/>
          </p:cNvSpPr>
          <p:nvPr>
            <p:ph type="title"/>
          </p:nvPr>
        </p:nvSpPr>
        <p:spPr/>
        <p:txBody>
          <a:bodyPr/>
          <a:lstStyle/>
          <a:p>
            <a:r>
              <a:rPr lang="he-IL" dirty="0"/>
              <a:t>הכח של הספרות</a:t>
            </a:r>
          </a:p>
        </p:txBody>
      </p:sp>
      <p:sp>
        <p:nvSpPr>
          <p:cNvPr id="3" name="מציין מיקום טקסט 2">
            <a:extLst>
              <a:ext uri="{FF2B5EF4-FFF2-40B4-BE49-F238E27FC236}">
                <a16:creationId xmlns:a16="http://schemas.microsoft.com/office/drawing/2014/main" id="{F82782B0-CAF9-4279-B2B7-8ED060395D8E}"/>
              </a:ext>
            </a:extLst>
          </p:cNvPr>
          <p:cNvSpPr>
            <a:spLocks noGrp="1"/>
          </p:cNvSpPr>
          <p:nvPr>
            <p:ph type="body" sz="quarter" idx="3"/>
          </p:nvPr>
        </p:nvSpPr>
        <p:spPr/>
        <p:txBody>
          <a:bodyPr/>
          <a:lstStyle/>
          <a:p>
            <a:endParaRPr lang="he-IL"/>
          </a:p>
        </p:txBody>
      </p:sp>
      <p:sp>
        <p:nvSpPr>
          <p:cNvPr id="4" name="מציין מיקום תוכן 3">
            <a:extLst>
              <a:ext uri="{FF2B5EF4-FFF2-40B4-BE49-F238E27FC236}">
                <a16:creationId xmlns:a16="http://schemas.microsoft.com/office/drawing/2014/main" id="{2E0BC0F0-5BBD-416F-B8C8-7FDBE65E7DCC}"/>
              </a:ext>
            </a:extLst>
          </p:cNvPr>
          <p:cNvSpPr>
            <a:spLocks noGrp="1"/>
          </p:cNvSpPr>
          <p:nvPr>
            <p:ph sz="quarter" idx="4"/>
          </p:nvPr>
        </p:nvSpPr>
        <p:spPr/>
        <p:txBody>
          <a:bodyPr>
            <a:normAutofit/>
          </a:bodyPr>
          <a:lstStyle/>
          <a:p>
            <a:r>
              <a:rPr lang="he-IL" dirty="0"/>
              <a:t>הספרות מאפשרת לנו לנכס את היצירות לעצמנו</a:t>
            </a:r>
            <a:br>
              <a:rPr lang="en-US" dirty="0"/>
            </a:br>
            <a:r>
              <a:rPr lang="he-IL" dirty="0"/>
              <a:t>איך?</a:t>
            </a:r>
          </a:p>
          <a:p>
            <a:r>
              <a:rPr lang="he-IL" dirty="0"/>
              <a:t>אין לדמויות שמות ורק תפקידים "סמליים"</a:t>
            </a:r>
            <a:br>
              <a:rPr lang="en-US" dirty="0"/>
            </a:br>
            <a:r>
              <a:rPr lang="he-IL" dirty="0"/>
              <a:t>פערי המידע והכלליות של השיר מאפשר לנו לנכס אותו לסיפור שמוכר לנו</a:t>
            </a:r>
          </a:p>
          <a:p>
            <a:r>
              <a:rPr lang="he-IL" dirty="0"/>
              <a:t>חשוב להבין את הגבולות של הספרות ואת התפקיד שלה בחיים שלנו</a:t>
            </a:r>
          </a:p>
          <a:p>
            <a:r>
              <a:rPr lang="he-IL" dirty="0"/>
              <a:t>דרך הספרות אנחנו מסוגלים לחוות רגשות, לראות את העולם דרך עיני האחר</a:t>
            </a:r>
          </a:p>
          <a:p>
            <a:r>
              <a:rPr lang="he-IL" dirty="0"/>
              <a:t>וגם להרגיש שיש שירים שכאילו נכתבו עלינו. </a:t>
            </a:r>
          </a:p>
        </p:txBody>
      </p:sp>
    </p:spTree>
    <p:extLst>
      <p:ext uri="{BB962C8B-B14F-4D97-AF65-F5344CB8AC3E}">
        <p14:creationId xmlns:p14="http://schemas.microsoft.com/office/powerpoint/2010/main" val="250718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26BB7D4-E7BF-44BB-BFCE-5EF8A4483DA6}"/>
              </a:ext>
            </a:extLst>
          </p:cNvPr>
          <p:cNvSpPr>
            <a:spLocks noGrp="1"/>
          </p:cNvSpPr>
          <p:nvPr>
            <p:ph type="title"/>
          </p:nvPr>
        </p:nvSpPr>
        <p:spPr/>
        <p:txBody>
          <a:bodyPr/>
          <a:lstStyle/>
          <a:p>
            <a:r>
              <a:rPr lang="he-IL" dirty="0"/>
              <a:t>הכח של הספרות</a:t>
            </a:r>
          </a:p>
        </p:txBody>
      </p:sp>
      <p:sp>
        <p:nvSpPr>
          <p:cNvPr id="3" name="מציין מיקום טקסט 2">
            <a:extLst>
              <a:ext uri="{FF2B5EF4-FFF2-40B4-BE49-F238E27FC236}">
                <a16:creationId xmlns:a16="http://schemas.microsoft.com/office/drawing/2014/main" id="{F82782B0-CAF9-4279-B2B7-8ED060395D8E}"/>
              </a:ext>
            </a:extLst>
          </p:cNvPr>
          <p:cNvSpPr>
            <a:spLocks noGrp="1"/>
          </p:cNvSpPr>
          <p:nvPr>
            <p:ph type="body" sz="quarter" idx="3"/>
          </p:nvPr>
        </p:nvSpPr>
        <p:spPr/>
        <p:txBody>
          <a:bodyPr/>
          <a:lstStyle/>
          <a:p>
            <a:endParaRPr lang="he-IL"/>
          </a:p>
        </p:txBody>
      </p:sp>
      <p:sp>
        <p:nvSpPr>
          <p:cNvPr id="4" name="מציין מיקום תוכן 3">
            <a:extLst>
              <a:ext uri="{FF2B5EF4-FFF2-40B4-BE49-F238E27FC236}">
                <a16:creationId xmlns:a16="http://schemas.microsoft.com/office/drawing/2014/main" id="{2E0BC0F0-5BBD-416F-B8C8-7FDBE65E7DCC}"/>
              </a:ext>
            </a:extLst>
          </p:cNvPr>
          <p:cNvSpPr>
            <a:spLocks noGrp="1"/>
          </p:cNvSpPr>
          <p:nvPr>
            <p:ph sz="quarter" idx="4"/>
          </p:nvPr>
        </p:nvSpPr>
        <p:spPr/>
        <p:txBody>
          <a:bodyPr>
            <a:normAutofit/>
          </a:bodyPr>
          <a:lstStyle/>
          <a:p>
            <a:r>
              <a:rPr lang="he-IL" dirty="0"/>
              <a:t>חשוב להבין את הגבולות של הספרות ואת התפקיד שלה בחיים שלנו</a:t>
            </a:r>
            <a:br>
              <a:rPr lang="en-US" dirty="0"/>
            </a:br>
            <a:endParaRPr lang="he-IL" dirty="0"/>
          </a:p>
          <a:p>
            <a:r>
              <a:rPr lang="he-IL" dirty="0"/>
              <a:t>דרך הספרות אנחנו מסוגלים לחוות רגשות, לראות את העולם דרך עיני האחר</a:t>
            </a:r>
            <a:br>
              <a:rPr lang="en-US" dirty="0"/>
            </a:br>
            <a:endParaRPr lang="he-IL" dirty="0"/>
          </a:p>
          <a:p>
            <a:r>
              <a:rPr lang="he-IL" dirty="0"/>
              <a:t>וגם להרגיש שיש שירים שכאילו נכתבו עלינו. </a:t>
            </a:r>
          </a:p>
        </p:txBody>
      </p:sp>
    </p:spTree>
    <p:extLst>
      <p:ext uri="{BB962C8B-B14F-4D97-AF65-F5344CB8AC3E}">
        <p14:creationId xmlns:p14="http://schemas.microsoft.com/office/powerpoint/2010/main" val="55130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E3F17B3-E3C3-45FC-B78B-EC0F44C2BFCF}"/>
              </a:ext>
            </a:extLst>
          </p:cNvPr>
          <p:cNvSpPr>
            <a:spLocks noGrp="1"/>
          </p:cNvSpPr>
          <p:nvPr>
            <p:ph type="title"/>
          </p:nvPr>
        </p:nvSpPr>
        <p:spPr/>
        <p:txBody>
          <a:bodyPr/>
          <a:lstStyle/>
          <a:p>
            <a:r>
              <a:rPr lang="he-IL" dirty="0"/>
              <a:t>אז מה למדנו היום?</a:t>
            </a:r>
          </a:p>
        </p:txBody>
      </p:sp>
      <p:sp>
        <p:nvSpPr>
          <p:cNvPr id="3" name="מציין מיקום טקסט 2">
            <a:extLst>
              <a:ext uri="{FF2B5EF4-FFF2-40B4-BE49-F238E27FC236}">
                <a16:creationId xmlns:a16="http://schemas.microsoft.com/office/drawing/2014/main" id="{57550429-6B78-4623-ADD7-877947FF1D6C}"/>
              </a:ext>
            </a:extLst>
          </p:cNvPr>
          <p:cNvSpPr>
            <a:spLocks noGrp="1"/>
          </p:cNvSpPr>
          <p:nvPr>
            <p:ph type="body" sz="quarter" idx="3"/>
          </p:nvPr>
        </p:nvSpPr>
        <p:spPr/>
        <p:txBody>
          <a:bodyPr/>
          <a:lstStyle/>
          <a:p>
            <a:r>
              <a:rPr lang="he-IL" dirty="0"/>
              <a:t>בלדה לחובש כבלדה לדוגמה</a:t>
            </a:r>
          </a:p>
        </p:txBody>
      </p:sp>
      <p:sp>
        <p:nvSpPr>
          <p:cNvPr id="4" name="מציין מיקום תוכן 3">
            <a:extLst>
              <a:ext uri="{FF2B5EF4-FFF2-40B4-BE49-F238E27FC236}">
                <a16:creationId xmlns:a16="http://schemas.microsoft.com/office/drawing/2014/main" id="{E7062590-AAA7-4B77-8633-4D362587432B}"/>
              </a:ext>
            </a:extLst>
          </p:cNvPr>
          <p:cNvSpPr>
            <a:spLocks noGrp="1"/>
          </p:cNvSpPr>
          <p:nvPr>
            <p:ph sz="quarter" idx="4"/>
          </p:nvPr>
        </p:nvSpPr>
        <p:spPr>
          <a:xfrm>
            <a:off x="515273" y="1725682"/>
            <a:ext cx="8456605" cy="4152517"/>
          </a:xfrm>
        </p:spPr>
        <p:txBody>
          <a:bodyPr>
            <a:normAutofit fontScale="77500" lnSpcReduction="20000"/>
          </a:bodyPr>
          <a:lstStyle/>
          <a:p>
            <a:r>
              <a:rPr lang="he-IL" sz="3400" dirty="0"/>
              <a:t>הבלדה היא סוגה ספרותית בעלת מאפיינים מיוחדים</a:t>
            </a:r>
          </a:p>
          <a:p>
            <a:pPr marL="96848" indent="0">
              <a:buNone/>
            </a:pPr>
            <a:endParaRPr lang="en-US" sz="3400" dirty="0"/>
          </a:p>
          <a:p>
            <a:r>
              <a:rPr lang="he-IL" sz="3400" dirty="0"/>
              <a:t>ראינו</a:t>
            </a:r>
            <a:r>
              <a:rPr lang="en-US" sz="3400" dirty="0"/>
              <a:t> </a:t>
            </a:r>
            <a:r>
              <a:rPr lang="he-IL" sz="3400" dirty="0"/>
              <a:t>מאפיינים של שיר ומאפיינים של סיפור</a:t>
            </a:r>
          </a:p>
          <a:p>
            <a:pPr marL="96848" indent="0">
              <a:buNone/>
            </a:pPr>
            <a:endParaRPr lang="he-IL" sz="3400" dirty="0"/>
          </a:p>
          <a:p>
            <a:r>
              <a:rPr lang="he-IL" sz="3400" dirty="0"/>
              <a:t>הספרות מאפשרת לנו להזדהות עם יצירות ונכס אותם לעצמנו </a:t>
            </a:r>
          </a:p>
          <a:p>
            <a:endParaRPr lang="he-IL" sz="3400" dirty="0"/>
          </a:p>
          <a:p>
            <a:pPr marL="96848" indent="0">
              <a:buNone/>
            </a:pPr>
            <a:br>
              <a:rPr lang="en-US" dirty="0"/>
            </a:br>
            <a:br>
              <a:rPr lang="en-US" dirty="0"/>
            </a:br>
            <a:endParaRPr lang="he-IL" dirty="0"/>
          </a:p>
          <a:p>
            <a:pPr marL="96848" indent="0">
              <a:buNone/>
            </a:pPr>
            <a:endParaRPr lang="he-IL" dirty="0"/>
          </a:p>
          <a:p>
            <a:endParaRPr lang="he-IL" dirty="0"/>
          </a:p>
        </p:txBody>
      </p:sp>
    </p:spTree>
    <p:extLst>
      <p:ext uri="{BB962C8B-B14F-4D97-AF65-F5344CB8AC3E}">
        <p14:creationId xmlns:p14="http://schemas.microsoft.com/office/powerpoint/2010/main" val="196988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423F6F61-4567-462B-A618-70CBC508D8B8}"/>
              </a:ext>
            </a:extLst>
          </p:cNvPr>
          <p:cNvPicPr>
            <a:picLocks noChangeAspect="1"/>
          </p:cNvPicPr>
          <p:nvPr/>
        </p:nvPicPr>
        <p:blipFill rotWithShape="1">
          <a:blip r:embed="rId2"/>
          <a:srcRect l="39172" r="34234" b="66411"/>
          <a:stretch/>
        </p:blipFill>
        <p:spPr>
          <a:xfrm>
            <a:off x="4775994" y="0"/>
            <a:ext cx="3241964" cy="1838476"/>
          </a:xfrm>
          <a:prstGeom prst="rect">
            <a:avLst/>
          </a:prstGeom>
        </p:spPr>
      </p:pic>
      <p:sp>
        <p:nvSpPr>
          <p:cNvPr id="4" name="תיבת טקסט 3">
            <a:extLst>
              <a:ext uri="{FF2B5EF4-FFF2-40B4-BE49-F238E27FC236}">
                <a16:creationId xmlns:a16="http://schemas.microsoft.com/office/drawing/2014/main" id="{904EE8F9-32B7-45EB-8FC4-CC451E605118}"/>
              </a:ext>
            </a:extLst>
          </p:cNvPr>
          <p:cNvSpPr txBox="1"/>
          <p:nvPr/>
        </p:nvSpPr>
        <p:spPr>
          <a:xfrm>
            <a:off x="1385454" y="3016112"/>
            <a:ext cx="10436297" cy="1815882"/>
          </a:xfrm>
          <a:prstGeom prst="rect">
            <a:avLst/>
          </a:prstGeom>
          <a:noFill/>
        </p:spPr>
        <p:txBody>
          <a:bodyPr wrap="square" rtlCol="1">
            <a:spAutoFit/>
          </a:bodyPr>
          <a:lstStyle/>
          <a:p>
            <a:pPr marL="895350" algn="just"/>
            <a:r>
              <a:rPr lang="he-IL" sz="2800" dirty="0">
                <a:solidFill>
                  <a:srgbClr val="192A72"/>
                </a:solidFill>
                <a:latin typeface="Varela Round" panose="00000500000000000000" pitchFamily="2" charset="-79"/>
                <a:cs typeface="Varela Round" panose="00000500000000000000" pitchFamily="2" charset="-79"/>
              </a:rPr>
              <a:t>השימוש ביצירות במהלך שידור זה נעשה לפי סעיף 27א לחוק זכות יוצרים, תשס"ח-2007. אם הינך בעל הזכויות באחת היצירות, באפשרותך לבקש מאיתנו לחדול מהשימוש ביצירה, זאת באמצעות פנייה לדוא"ל </a:t>
            </a:r>
            <a:r>
              <a:rPr lang="en-US" sz="2800" dirty="0">
                <a:solidFill>
                  <a:srgbClr val="192A72"/>
                </a:solidFill>
                <a:latin typeface="Varela Round" panose="00000500000000000000" pitchFamily="2" charset="-79"/>
                <a:cs typeface="Varela Round" panose="00000500000000000000" pitchFamily="2" charset="-79"/>
              </a:rPr>
              <a:t>rights@education.gov.il</a:t>
            </a:r>
            <a:endParaRPr lang="he-IL" sz="2800" dirty="0">
              <a:solidFill>
                <a:srgbClr val="192A72"/>
              </a:solidFill>
              <a:latin typeface="Varela Round" panose="00000500000000000000" pitchFamily="2" charset="-79"/>
              <a:cs typeface="Varela Round" panose="00000500000000000000" pitchFamily="2" charset="-79"/>
            </a:endParaRPr>
          </a:p>
        </p:txBody>
      </p:sp>
      <p:sp>
        <p:nvSpPr>
          <p:cNvPr id="5" name="מלבן 4">
            <a:extLst>
              <a:ext uri="{FF2B5EF4-FFF2-40B4-BE49-F238E27FC236}">
                <a16:creationId xmlns:a16="http://schemas.microsoft.com/office/drawing/2014/main" id="{0276247E-F89D-4BE1-B3D6-7FE06BEB5A42}"/>
              </a:ext>
            </a:extLst>
          </p:cNvPr>
          <p:cNvSpPr/>
          <p:nvPr/>
        </p:nvSpPr>
        <p:spPr>
          <a:xfrm>
            <a:off x="795" y="1838476"/>
            <a:ext cx="12190412" cy="763286"/>
          </a:xfrm>
          <a:prstGeom prst="rect">
            <a:avLst/>
          </a:prstGeom>
        </p:spPr>
        <p:txBody>
          <a:bodyPr wrap="square">
            <a:spAutoFit/>
          </a:bodyPr>
          <a:lstStyle/>
          <a:p>
            <a:pPr algn="ctr">
              <a:lnSpc>
                <a:spcPct val="150000"/>
              </a:lnSpc>
            </a:pPr>
            <a:r>
              <a:rPr lang="he-IL" sz="3200" b="1" dirty="0">
                <a:solidFill>
                  <a:srgbClr val="192A72"/>
                </a:solidFill>
                <a:latin typeface="Varela Round" panose="00000500000000000000" pitchFamily="2" charset="-79"/>
                <a:cs typeface="Varela Round" panose="00000500000000000000" pitchFamily="2" charset="-79"/>
              </a:rPr>
              <a:t>שימוש ביצירות מוגנות בזכויות יוצרים ואיתור בעלי זכויות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7" name="כותרת 6"/>
          <p:cNvSpPr>
            <a:spLocks noGrp="1"/>
          </p:cNvSpPr>
          <p:nvPr>
            <p:ph type="title"/>
          </p:nvPr>
        </p:nvSpPr>
        <p:spPr/>
        <p:txBody>
          <a:bodyPr/>
          <a:lstStyle/>
          <a:p>
            <a:r>
              <a:rPr lang="he-IL" dirty="0">
                <a:solidFill>
                  <a:srgbClr val="192A72"/>
                </a:solidFill>
              </a:rPr>
              <a:t>מה נלמד היום </a:t>
            </a:r>
          </a:p>
        </p:txBody>
      </p:sp>
      <p:sp>
        <p:nvSpPr>
          <p:cNvPr id="3" name="מציין מיקום טקסט 2"/>
          <p:cNvSpPr>
            <a:spLocks noGrp="1"/>
          </p:cNvSpPr>
          <p:nvPr>
            <p:ph type="body" sz="quarter" idx="3"/>
          </p:nvPr>
        </p:nvSpPr>
        <p:spPr>
          <a:xfrm>
            <a:off x="515273" y="1185389"/>
            <a:ext cx="8537543" cy="540070"/>
          </a:xfrm>
        </p:spPr>
        <p:txBody>
          <a:bodyPr/>
          <a:lstStyle/>
          <a:p>
            <a:endParaRPr lang="he-IL" dirty="0"/>
          </a:p>
        </p:txBody>
      </p:sp>
      <p:sp>
        <p:nvSpPr>
          <p:cNvPr id="8" name="מציין מיקום תוכן 7"/>
          <p:cNvSpPr>
            <a:spLocks noGrp="1"/>
          </p:cNvSpPr>
          <p:nvPr>
            <p:ph sz="quarter" idx="4"/>
          </p:nvPr>
        </p:nvSpPr>
        <p:spPr>
          <a:xfrm>
            <a:off x="515274" y="1725460"/>
            <a:ext cx="8306994" cy="4153058"/>
          </a:xfrm>
        </p:spPr>
        <p:txBody>
          <a:bodyPr/>
          <a:lstStyle/>
          <a:p>
            <a:pPr>
              <a:lnSpc>
                <a:spcPct val="200000"/>
              </a:lnSpc>
            </a:pPr>
            <a:r>
              <a:rPr lang="he-IL" dirty="0">
                <a:solidFill>
                  <a:schemeClr val="tx1"/>
                </a:solidFill>
              </a:rPr>
              <a:t>נקרא את השיר בלדה לחובש</a:t>
            </a:r>
          </a:p>
          <a:p>
            <a:pPr>
              <a:lnSpc>
                <a:spcPct val="200000"/>
              </a:lnSpc>
            </a:pPr>
            <a:r>
              <a:rPr lang="he-IL" dirty="0">
                <a:solidFill>
                  <a:schemeClr val="tx1"/>
                </a:solidFill>
              </a:rPr>
              <a:t>נכיר את המאפייני הבלדה הספרותית</a:t>
            </a:r>
          </a:p>
          <a:p>
            <a:pPr>
              <a:lnSpc>
                <a:spcPct val="200000"/>
              </a:lnSpc>
            </a:pPr>
            <a:r>
              <a:rPr lang="he-IL" dirty="0">
                <a:solidFill>
                  <a:schemeClr val="tx1"/>
                </a:solidFill>
              </a:rPr>
              <a:t>נדגים את המאפיינים על הבלדה</a:t>
            </a:r>
          </a:p>
          <a:p>
            <a:pPr>
              <a:lnSpc>
                <a:spcPct val="200000"/>
              </a:lnSpc>
            </a:pPr>
            <a:r>
              <a:rPr lang="he-IL" dirty="0">
                <a:solidFill>
                  <a:schemeClr val="tx1"/>
                </a:solidFill>
              </a:rPr>
              <a:t>נראה כיצד המבע הספרותי מאפשר ניכוס של יצירות ספרותיות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a:xfrm>
            <a:off x="2" y="212675"/>
            <a:ext cx="12191999" cy="720094"/>
          </a:xfrm>
        </p:spPr>
        <p:txBody>
          <a:bodyPr/>
          <a:lstStyle/>
          <a:p>
            <a:r>
              <a:rPr lang="he-IL" dirty="0"/>
              <a:t>בלדה לחובש</a:t>
            </a:r>
          </a:p>
        </p:txBody>
      </p:sp>
      <p:sp>
        <p:nvSpPr>
          <p:cNvPr id="14" name="מציין מיקום טקסט 13"/>
          <p:cNvSpPr>
            <a:spLocks noGrp="1"/>
          </p:cNvSpPr>
          <p:nvPr>
            <p:ph type="body" sz="quarter" idx="3"/>
          </p:nvPr>
        </p:nvSpPr>
        <p:spPr>
          <a:xfrm>
            <a:off x="-1099883" y="1062956"/>
            <a:ext cx="8072546" cy="540070"/>
          </a:xfrm>
        </p:spPr>
        <p:txBody>
          <a:bodyPr/>
          <a:lstStyle/>
          <a:p>
            <a:r>
              <a:rPr lang="he-IL" dirty="0"/>
              <a:t>דן אלמגור</a:t>
            </a:r>
          </a:p>
        </p:txBody>
      </p:sp>
      <p:sp>
        <p:nvSpPr>
          <p:cNvPr id="11" name="מציין מיקום תוכן 10"/>
          <p:cNvSpPr>
            <a:spLocks noGrp="1"/>
          </p:cNvSpPr>
          <p:nvPr>
            <p:ph sz="quarter" idx="4"/>
          </p:nvPr>
        </p:nvSpPr>
        <p:spPr>
          <a:xfrm>
            <a:off x="7041243" y="1518160"/>
            <a:ext cx="4542222" cy="2693507"/>
          </a:xfrm>
        </p:spPr>
        <p:txBody>
          <a:bodyPr>
            <a:noAutofit/>
          </a:bodyPr>
          <a:lstStyle/>
          <a:p>
            <a:pPr marL="96848" indent="0">
              <a:lnSpc>
                <a:spcPct val="150000"/>
              </a:lnSpc>
              <a:buNone/>
            </a:pPr>
            <a:r>
              <a:rPr lang="he-IL" sz="2000" dirty="0"/>
              <a:t>הֵם הִתְקַדְּמוּ לְאַט, הַכֹּל הָיָה רָגוּעַ,</a:t>
            </a:r>
          </a:p>
          <a:p>
            <a:pPr marL="96848" indent="0">
              <a:lnSpc>
                <a:spcPct val="150000"/>
              </a:lnSpc>
              <a:buNone/>
            </a:pPr>
            <a:r>
              <a:rPr lang="he-IL" sz="2000" dirty="0"/>
              <a:t>מִנֶּגֶד הַנָּהָר וְגֹמֶא מְרַשְׁרֵשׁ</a:t>
            </a:r>
          </a:p>
          <a:p>
            <a:pPr marL="96848" indent="0">
              <a:lnSpc>
                <a:spcPct val="150000"/>
              </a:lnSpc>
              <a:buNone/>
            </a:pPr>
            <a:r>
              <a:rPr lang="he-IL" sz="2000" dirty="0"/>
              <a:t>פִּתְאוֹם רָעַם בָּרָק, אֶחָד צָעַק: פָּצוּעַ!</a:t>
            </a:r>
          </a:p>
          <a:p>
            <a:pPr marL="96848" indent="0">
              <a:lnSpc>
                <a:spcPct val="150000"/>
              </a:lnSpc>
              <a:buNone/>
            </a:pPr>
            <a:r>
              <a:rPr lang="he-IL" sz="2000" dirty="0"/>
              <a:t>אֲנִי כְּבָר בָּא- עָנָה לוֹ הַחוֹבֵשׁ</a:t>
            </a:r>
          </a:p>
          <a:p>
            <a:pPr marL="96848" indent="0">
              <a:lnSpc>
                <a:spcPct val="150000"/>
              </a:lnSpc>
              <a:buNone/>
            </a:pPr>
            <a:r>
              <a:rPr lang="he-IL" sz="2000" dirty="0"/>
              <a:t>עָלִינוּ עַל מוֹקֵשׁ! – צָעַק אָז הַפָּצוּעַ,</a:t>
            </a:r>
          </a:p>
          <a:p>
            <a:pPr marL="96848" indent="0">
              <a:lnSpc>
                <a:spcPct val="150000"/>
              </a:lnSpc>
              <a:buNone/>
            </a:pPr>
            <a:r>
              <a:rPr lang="he-IL" sz="2000" dirty="0"/>
              <a:t>אֲנִי כָּאן, לְצִדְּךָ – עָנָה לוֹ הַחוֹבֵשׁ</a:t>
            </a:r>
          </a:p>
          <a:p>
            <a:pPr marL="96848" indent="0">
              <a:lnSpc>
                <a:spcPct val="150000"/>
              </a:lnSpc>
              <a:buNone/>
            </a:pPr>
            <a:endParaRPr lang="he-IL" sz="2000" dirty="0"/>
          </a:p>
        </p:txBody>
      </p:sp>
      <p:sp>
        <p:nvSpPr>
          <p:cNvPr id="5" name="מציין מיקום תוכן 10">
            <a:extLst>
              <a:ext uri="{FF2B5EF4-FFF2-40B4-BE49-F238E27FC236}">
                <a16:creationId xmlns:a16="http://schemas.microsoft.com/office/drawing/2014/main" id="{ECEA3709-7CAE-4FA6-9554-5E9327D15980}"/>
              </a:ext>
            </a:extLst>
          </p:cNvPr>
          <p:cNvSpPr txBox="1">
            <a:spLocks/>
          </p:cNvSpPr>
          <p:nvPr/>
        </p:nvSpPr>
        <p:spPr>
          <a:xfrm>
            <a:off x="3157370" y="1498221"/>
            <a:ext cx="4542222" cy="2693507"/>
          </a:xfrm>
          <a:prstGeom prst="rect">
            <a:avLst/>
          </a:prstGeom>
        </p:spPr>
        <p:txBody>
          <a:bodyPr vert="horz" lIns="91440" tIns="45720" rIns="91440" bIns="45720" rtlCol="1">
            <a:noAutofit/>
          </a:bodyPr>
          <a:lstStyle>
            <a:lvl1pPr marL="439782" indent="-342934"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1pPr>
            <a:lvl2pPr marL="743024" indent="-285779"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2pPr>
            <a:lvl3pPr marL="1143114" indent="-228623" algn="r" defTabSz="914491" rtl="1" eaLnBrk="1" latinLnBrk="0" hangingPunct="1">
              <a:spcBef>
                <a:spcPct val="20000"/>
              </a:spcBef>
              <a:buFont typeface="Arial" pitchFamily="34" charset="0"/>
              <a:buChar char="•"/>
              <a:defRPr sz="18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96848" indent="0">
              <a:lnSpc>
                <a:spcPct val="150000"/>
              </a:lnSpc>
              <a:buNone/>
            </a:pPr>
            <a:r>
              <a:rPr lang="he-IL" sz="2000" dirty="0"/>
              <a:t>בָּרָד שֶל אֵשׁ נִתַּךְ, בָּרָד כָּבֵד קָטוּעַ,</a:t>
            </a:r>
          </a:p>
          <a:p>
            <a:pPr marL="96848" indent="0">
              <a:lnSpc>
                <a:spcPct val="150000"/>
              </a:lnSpc>
              <a:buNone/>
            </a:pPr>
            <a:r>
              <a:rPr lang="he-IL" sz="2000" dirty="0"/>
              <a:t>מֵעֶבֶר לַנָּהָר, לַגֹּמֶא הָרוֹחֵשׁ</a:t>
            </a:r>
          </a:p>
          <a:p>
            <a:pPr marL="96848" indent="0">
              <a:lnSpc>
                <a:spcPct val="150000"/>
              </a:lnSpc>
              <a:buNone/>
            </a:pPr>
            <a:r>
              <a:rPr lang="he-IL" sz="2000" dirty="0"/>
              <a:t>הַשְׁאִירוּ אוֹתִי כָּאן – בִּקֵּשׁ אָז הַפָּצוּעַ</a:t>
            </a:r>
          </a:p>
          <a:p>
            <a:pPr marL="96848" indent="0">
              <a:lnSpc>
                <a:spcPct val="150000"/>
              </a:lnSpc>
              <a:buNone/>
            </a:pPr>
            <a:r>
              <a:rPr lang="he-IL" sz="2000" dirty="0"/>
              <a:t>עֲזֹב שְׁטֻיּוֹת – עָנָה אָז הַחוֹבֵשׁ</a:t>
            </a:r>
          </a:p>
          <a:p>
            <a:pPr marL="96848" indent="0">
              <a:lnSpc>
                <a:spcPct val="150000"/>
              </a:lnSpc>
              <a:buNone/>
            </a:pPr>
            <a:r>
              <a:rPr lang="he-IL" sz="2000" dirty="0"/>
              <a:t>הַצֵּל אֶת עַצְמְךָ- בִּקֵּשׁ אָז הַפָּצוּעַ</a:t>
            </a:r>
          </a:p>
          <a:p>
            <a:pPr marL="96848" indent="0">
              <a:lnSpc>
                <a:spcPct val="150000"/>
              </a:lnSpc>
              <a:buNone/>
            </a:pPr>
            <a:r>
              <a:rPr lang="he-IL" sz="2000" dirty="0"/>
              <a:t>אֲנִי נִשְׁאָר אִתְּךָ – עָנָה לוֹ הַחוֹבֵשׁ</a:t>
            </a:r>
          </a:p>
          <a:p>
            <a:pPr marL="96848" indent="0">
              <a:lnSpc>
                <a:spcPct val="150000"/>
              </a:lnSpc>
              <a:buFont typeface="Arial" pitchFamily="34" charset="0"/>
              <a:buNone/>
            </a:pPr>
            <a:endParaRPr lang="he-IL" sz="2000" dirty="0"/>
          </a:p>
        </p:txBody>
      </p:sp>
      <p:sp>
        <p:nvSpPr>
          <p:cNvPr id="6" name="מציין מיקום תוכן 10">
            <a:extLst>
              <a:ext uri="{FF2B5EF4-FFF2-40B4-BE49-F238E27FC236}">
                <a16:creationId xmlns:a16="http://schemas.microsoft.com/office/drawing/2014/main" id="{399B634B-C111-409C-BBD7-8229BB196212}"/>
              </a:ext>
            </a:extLst>
          </p:cNvPr>
          <p:cNvSpPr txBox="1">
            <a:spLocks/>
          </p:cNvSpPr>
          <p:nvPr/>
        </p:nvSpPr>
        <p:spPr>
          <a:xfrm>
            <a:off x="-657923" y="1498220"/>
            <a:ext cx="4542222" cy="2693507"/>
          </a:xfrm>
          <a:prstGeom prst="rect">
            <a:avLst/>
          </a:prstGeom>
        </p:spPr>
        <p:txBody>
          <a:bodyPr vert="horz" lIns="91440" tIns="45720" rIns="91440" bIns="45720" rtlCol="1">
            <a:noAutofit/>
          </a:bodyPr>
          <a:lstStyle>
            <a:lvl1pPr marL="439782" indent="-342934"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1pPr>
            <a:lvl2pPr marL="743024" indent="-285779"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2pPr>
            <a:lvl3pPr marL="1143114" indent="-228623" algn="r" defTabSz="914491" rtl="1" eaLnBrk="1" latinLnBrk="0" hangingPunct="1">
              <a:spcBef>
                <a:spcPct val="20000"/>
              </a:spcBef>
              <a:buFont typeface="Arial" pitchFamily="34" charset="0"/>
              <a:buChar char="•"/>
              <a:defRPr sz="18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96848" indent="0">
              <a:lnSpc>
                <a:spcPct val="150000"/>
              </a:lnSpc>
              <a:buNone/>
            </a:pPr>
            <a:r>
              <a:rPr lang="he-IL" sz="2000" dirty="0"/>
              <a:t>וְהֵם נוֹתְרוּ שְׁנֵיהֶם, וְהַשָּׂדֶה פָּתוּחַ</a:t>
            </a:r>
          </a:p>
          <a:p>
            <a:pPr marL="96848" indent="0">
              <a:lnSpc>
                <a:spcPct val="150000"/>
              </a:lnSpc>
              <a:buNone/>
            </a:pPr>
            <a:r>
              <a:rPr lang="he-IL" sz="2000" dirty="0"/>
              <a:t>וְהֵם נוֹתְרוּ שְׁנֵיהֶם, וְהֵם גְּלוּיִים לָאֵשׁ</a:t>
            </a:r>
          </a:p>
          <a:p>
            <a:pPr marL="96848" indent="0">
              <a:lnSpc>
                <a:spcPct val="150000"/>
              </a:lnSpc>
              <a:buNone/>
            </a:pPr>
            <a:r>
              <a:rPr lang="he-IL" sz="2000" dirty="0"/>
              <a:t>אֲנַחְנוּ אֲבוּדִים – מִלְמֵל אָז הַפָּצוּעַ</a:t>
            </a:r>
          </a:p>
          <a:p>
            <a:pPr marL="96848" indent="0">
              <a:lnSpc>
                <a:spcPct val="150000"/>
              </a:lnSpc>
              <a:buNone/>
            </a:pPr>
            <a:r>
              <a:rPr lang="he-IL" sz="2000" dirty="0"/>
              <a:t>אֱחֹז בִּי טוֹב – עָנָה לוֹ הַחוֹבֵשׁ</a:t>
            </a:r>
          </a:p>
          <a:p>
            <a:pPr marL="96848" indent="0">
              <a:lnSpc>
                <a:spcPct val="150000"/>
              </a:lnSpc>
              <a:buNone/>
            </a:pPr>
            <a:r>
              <a:rPr lang="he-IL" sz="2000" dirty="0"/>
              <a:t>נִפְצַעְתָּ גַּם אַתָּה – מִלְמֵל אָז הַפָּצוּעַ</a:t>
            </a:r>
          </a:p>
          <a:p>
            <a:pPr marL="96848" indent="0">
              <a:lnSpc>
                <a:spcPct val="150000"/>
              </a:lnSpc>
              <a:buNone/>
            </a:pPr>
            <a:r>
              <a:rPr lang="he-IL" sz="2000" dirty="0"/>
              <a:t>עֲזֹב זֶה לֹא נוֹרָא – עָנָה לוֹ הַחוֹבֵשׁ</a:t>
            </a:r>
          </a:p>
          <a:p>
            <a:pPr marL="96848" indent="0">
              <a:lnSpc>
                <a:spcPct val="150000"/>
              </a:lnSpc>
              <a:buFont typeface="Arial" pitchFamily="34" charset="0"/>
              <a:buNone/>
            </a:pPr>
            <a:endParaRPr lang="he-IL" sz="2000" dirty="0"/>
          </a:p>
        </p:txBody>
      </p:sp>
    </p:spTree>
    <p:extLst>
      <p:ext uri="{BB962C8B-B14F-4D97-AF65-F5344CB8AC3E}">
        <p14:creationId xmlns:p14="http://schemas.microsoft.com/office/powerpoint/2010/main" val="335106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a:xfrm>
            <a:off x="2" y="212675"/>
            <a:ext cx="12191999" cy="720094"/>
          </a:xfrm>
        </p:spPr>
        <p:txBody>
          <a:bodyPr/>
          <a:lstStyle/>
          <a:p>
            <a:r>
              <a:rPr lang="he-IL" dirty="0"/>
              <a:t>בלדה לחובש</a:t>
            </a:r>
          </a:p>
        </p:txBody>
      </p:sp>
      <p:sp>
        <p:nvSpPr>
          <p:cNvPr id="7" name="מציין מיקום תוכן 10">
            <a:extLst>
              <a:ext uri="{FF2B5EF4-FFF2-40B4-BE49-F238E27FC236}">
                <a16:creationId xmlns:a16="http://schemas.microsoft.com/office/drawing/2014/main" id="{211F6BBF-0C28-4D4C-AC83-937621E2C7CE}"/>
              </a:ext>
            </a:extLst>
          </p:cNvPr>
          <p:cNvSpPr txBox="1">
            <a:spLocks/>
          </p:cNvSpPr>
          <p:nvPr/>
        </p:nvSpPr>
        <p:spPr>
          <a:xfrm>
            <a:off x="6096000" y="572722"/>
            <a:ext cx="4542222" cy="3301428"/>
          </a:xfrm>
          <a:prstGeom prst="rect">
            <a:avLst/>
          </a:prstGeom>
        </p:spPr>
        <p:txBody>
          <a:bodyPr vert="horz" lIns="91440" tIns="45720" rIns="91440" bIns="45720" rtlCol="1">
            <a:noAutofit/>
          </a:bodyPr>
          <a:lstStyle>
            <a:lvl1pPr marL="439782" indent="-342934"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1pPr>
            <a:lvl2pPr marL="743024" indent="-285779"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2pPr>
            <a:lvl3pPr marL="1143114" indent="-228623" algn="r" defTabSz="914491" rtl="1" eaLnBrk="1" latinLnBrk="0" hangingPunct="1">
              <a:spcBef>
                <a:spcPct val="20000"/>
              </a:spcBef>
              <a:buFont typeface="Arial" pitchFamily="34" charset="0"/>
              <a:buChar char="•"/>
              <a:defRPr sz="18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96848" indent="0">
              <a:lnSpc>
                <a:spcPct val="150000"/>
              </a:lnSpc>
              <a:buNone/>
            </a:pPr>
            <a:endParaRPr lang="he-IL" sz="2000" dirty="0"/>
          </a:p>
          <a:p>
            <a:pPr marL="96848" indent="0">
              <a:lnSpc>
                <a:spcPct val="150000"/>
              </a:lnSpc>
              <a:buNone/>
            </a:pPr>
            <a:r>
              <a:rPr lang="he-IL" sz="2000" dirty="0"/>
              <a:t>הָאֵשׁ כְּבֵדָה, כְּבֵדָה! קָשֶׁה, קָשֶׁה לָנוּעַ</a:t>
            </a:r>
          </a:p>
          <a:p>
            <a:pPr marL="96848" indent="0">
              <a:lnSpc>
                <a:spcPct val="150000"/>
              </a:lnSpc>
              <a:buNone/>
            </a:pPr>
            <a:r>
              <a:rPr lang="he-IL" sz="2000" dirty="0"/>
              <a:t>רַק לֹא לְהִתְיָאֵשׁ, רַק לֹא לְהִתְיָאֵשׁ</a:t>
            </a:r>
          </a:p>
          <a:p>
            <a:pPr marL="96848" indent="0">
              <a:lnSpc>
                <a:spcPct val="150000"/>
              </a:lnSpc>
              <a:buNone/>
            </a:pPr>
            <a:r>
              <a:rPr lang="he-IL" sz="2000" dirty="0"/>
              <a:t>אֶזְכֹּר אוֹתְךָ תָּמִיד – נִשְׁבַּע אָז הַפָּצוּעַ</a:t>
            </a:r>
          </a:p>
          <a:p>
            <a:pPr marL="96848" indent="0">
              <a:lnSpc>
                <a:spcPct val="150000"/>
              </a:lnSpc>
              <a:buNone/>
            </a:pPr>
            <a:r>
              <a:rPr lang="he-IL" sz="2000" dirty="0"/>
              <a:t>רַק לֹא לִפֹּל – מִלְמֵל אָז הַחוֹבֵשׁ</a:t>
            </a:r>
          </a:p>
          <a:p>
            <a:pPr marL="96848" indent="0">
              <a:lnSpc>
                <a:spcPct val="150000"/>
              </a:lnSpc>
              <a:buNone/>
            </a:pPr>
            <a:r>
              <a:rPr lang="he-IL" sz="2000" dirty="0"/>
              <a:t>שֶׁלְּךָ עַד יוֹם מוֹתְךָ – נִשְׁבַּע אָז הַפָּצוּעַ</a:t>
            </a:r>
          </a:p>
          <a:p>
            <a:pPr marL="96848" indent="0">
              <a:lnSpc>
                <a:spcPct val="150000"/>
              </a:lnSpc>
              <a:buNone/>
            </a:pPr>
            <a:r>
              <a:rPr lang="he-IL" sz="2000" dirty="0"/>
              <a:t>הַיּוֹם הוּא יוֹם מוֹתִי – עָנָה לוֹ הַחוֹבֵשׁ</a:t>
            </a:r>
          </a:p>
          <a:p>
            <a:pPr marL="96848" indent="0">
              <a:lnSpc>
                <a:spcPct val="150000"/>
              </a:lnSpc>
              <a:buFont typeface="Arial" pitchFamily="34" charset="0"/>
              <a:buNone/>
            </a:pPr>
            <a:endParaRPr lang="he-IL" sz="2000" dirty="0"/>
          </a:p>
        </p:txBody>
      </p:sp>
      <p:sp>
        <p:nvSpPr>
          <p:cNvPr id="9" name="מציין מיקום תוכן 10">
            <a:extLst>
              <a:ext uri="{FF2B5EF4-FFF2-40B4-BE49-F238E27FC236}">
                <a16:creationId xmlns:a16="http://schemas.microsoft.com/office/drawing/2014/main" id="{A1F7C7B4-F181-4A25-A477-55E6C522D317}"/>
              </a:ext>
            </a:extLst>
          </p:cNvPr>
          <p:cNvSpPr txBox="1">
            <a:spLocks/>
          </p:cNvSpPr>
          <p:nvPr/>
        </p:nvSpPr>
        <p:spPr>
          <a:xfrm>
            <a:off x="1229597" y="1140069"/>
            <a:ext cx="4542222" cy="2693507"/>
          </a:xfrm>
          <a:prstGeom prst="rect">
            <a:avLst/>
          </a:prstGeom>
        </p:spPr>
        <p:txBody>
          <a:bodyPr vert="horz" lIns="91440" tIns="45720" rIns="91440" bIns="45720" rtlCol="1">
            <a:noAutofit/>
          </a:bodyPr>
          <a:lstStyle>
            <a:lvl1pPr marL="439782" indent="-342934"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1pPr>
            <a:lvl2pPr marL="743024" indent="-285779"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2pPr>
            <a:lvl3pPr marL="1143114" indent="-228623" algn="r" defTabSz="914491" rtl="1" eaLnBrk="1" latinLnBrk="0" hangingPunct="1">
              <a:spcBef>
                <a:spcPct val="20000"/>
              </a:spcBef>
              <a:buFont typeface="Arial" pitchFamily="34" charset="0"/>
              <a:buChar char="•"/>
              <a:defRPr sz="18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96848" indent="0">
              <a:lnSpc>
                <a:spcPct val="150000"/>
              </a:lnSpc>
              <a:buNone/>
            </a:pPr>
            <a:r>
              <a:rPr lang="he-IL" sz="2000" dirty="0"/>
              <a:t>פִּתְאוֹם עֲנַן אָבָק, פִּתְאוֹם עָלְתָה הָרוּחַ</a:t>
            </a:r>
          </a:p>
          <a:p>
            <a:pPr marL="96848" indent="0">
              <a:lnSpc>
                <a:spcPct val="150000"/>
              </a:lnSpc>
              <a:buNone/>
            </a:pPr>
            <a:r>
              <a:rPr lang="he-IL" sz="2000" dirty="0"/>
              <a:t>וְצֵל עַל הַקַּרְקַע, וְהוּא קָרֵב, רוֹעֵשׁ</a:t>
            </a:r>
          </a:p>
          <a:p>
            <a:pPr marL="96848" indent="0">
              <a:lnSpc>
                <a:spcPct val="150000"/>
              </a:lnSpc>
              <a:buNone/>
            </a:pPr>
            <a:r>
              <a:rPr lang="he-IL" sz="2000" dirty="0"/>
              <a:t>נִצַּלְנוּ! הֵם בָּאִים! – יִבֵּב אָז הַפָּצוּעַ,</a:t>
            </a:r>
          </a:p>
          <a:p>
            <a:pPr marL="96848" indent="0">
              <a:lnSpc>
                <a:spcPct val="150000"/>
              </a:lnSpc>
              <a:buNone/>
            </a:pPr>
            <a:r>
              <a:rPr lang="he-IL" sz="2000" dirty="0"/>
              <a:t>אַךְ לֹא שָׁמַע מִלָּה מִן הַחוֹבֵשׁ</a:t>
            </a:r>
          </a:p>
          <a:p>
            <a:pPr marL="96848" indent="0">
              <a:lnSpc>
                <a:spcPct val="150000"/>
              </a:lnSpc>
              <a:buNone/>
            </a:pPr>
            <a:r>
              <a:rPr lang="he-IL" sz="2000" dirty="0"/>
              <a:t>אָחִי, אָחִי שֶׁלִּי! – יִבֵּב אָז הַפָּצוּעַ</a:t>
            </a:r>
          </a:p>
          <a:p>
            <a:pPr marL="96848" indent="0">
              <a:lnSpc>
                <a:spcPct val="150000"/>
              </a:lnSpc>
              <a:buNone/>
            </a:pPr>
            <a:r>
              <a:rPr lang="he-IL" sz="2000" dirty="0"/>
              <a:t>מֵעֵבֶר לַנָּהָר הַגּוֹמֵא מְרַשְׁרֵשׁ</a:t>
            </a:r>
          </a:p>
          <a:p>
            <a:pPr marL="96848" indent="0">
              <a:lnSpc>
                <a:spcPct val="150000"/>
              </a:lnSpc>
              <a:buNone/>
            </a:pPr>
            <a:r>
              <a:rPr lang="he-IL" sz="2000" dirty="0"/>
              <a:t>אָחִי, אָחִי שֶׁלִּי...</a:t>
            </a:r>
          </a:p>
          <a:p>
            <a:pPr marL="96848" indent="0">
              <a:lnSpc>
                <a:spcPct val="150000"/>
              </a:lnSpc>
              <a:buFont typeface="Arial" pitchFamily="34" charset="0"/>
              <a:buNone/>
            </a:pPr>
            <a:endParaRPr lang="he-IL" sz="2000" dirty="0"/>
          </a:p>
        </p:txBody>
      </p:sp>
    </p:spTree>
    <p:extLst>
      <p:ext uri="{BB962C8B-B14F-4D97-AF65-F5344CB8AC3E}">
        <p14:creationId xmlns:p14="http://schemas.microsoft.com/office/powerpoint/2010/main" val="153577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11" name="מציין מיקום תוכן 10"/>
          <p:cNvSpPr>
            <a:spLocks noGrp="1"/>
          </p:cNvSpPr>
          <p:nvPr>
            <p:ph sz="quarter" idx="4"/>
          </p:nvPr>
        </p:nvSpPr>
        <p:spPr>
          <a:xfrm>
            <a:off x="6821182" y="874317"/>
            <a:ext cx="4542222" cy="2693507"/>
          </a:xfrm>
        </p:spPr>
        <p:txBody>
          <a:bodyPr>
            <a:normAutofit fontScale="70000" lnSpcReduction="20000"/>
          </a:bodyPr>
          <a:lstStyle/>
          <a:p>
            <a:pPr marL="96848" indent="0">
              <a:lnSpc>
                <a:spcPct val="150000"/>
              </a:lnSpc>
              <a:buNone/>
            </a:pPr>
            <a:r>
              <a:rPr lang="he-IL" dirty="0"/>
              <a:t>הֵם הִתְקַדְּמוּ לְאַט, הַכֹּל הָיָה רָגוּעַ,</a:t>
            </a:r>
          </a:p>
          <a:p>
            <a:pPr marL="96848" indent="0">
              <a:lnSpc>
                <a:spcPct val="150000"/>
              </a:lnSpc>
              <a:buNone/>
            </a:pPr>
            <a:r>
              <a:rPr lang="he-IL" dirty="0"/>
              <a:t>מִנֶּגֶד הַנָּהָר וְגֹמֶא מְרַשְׁרֵשׁ</a:t>
            </a:r>
          </a:p>
          <a:p>
            <a:pPr marL="96848" indent="0">
              <a:lnSpc>
                <a:spcPct val="150000"/>
              </a:lnSpc>
              <a:buNone/>
            </a:pPr>
            <a:r>
              <a:rPr lang="he-IL" dirty="0"/>
              <a:t>פִּתְאוֹם רָעַם בָּרָק, אֶחָד צָעַק: פָּצוּעַ!</a:t>
            </a:r>
          </a:p>
          <a:p>
            <a:pPr marL="96848" indent="0">
              <a:lnSpc>
                <a:spcPct val="150000"/>
              </a:lnSpc>
              <a:buNone/>
            </a:pPr>
            <a:r>
              <a:rPr lang="he-IL" dirty="0"/>
              <a:t>אֲנִי כְּבָר בָּא- עָנָה לוֹ הַחוֹבֵשׁ</a:t>
            </a:r>
          </a:p>
          <a:p>
            <a:pPr marL="96848" indent="0">
              <a:lnSpc>
                <a:spcPct val="150000"/>
              </a:lnSpc>
              <a:buNone/>
            </a:pPr>
            <a:r>
              <a:rPr lang="he-IL" dirty="0"/>
              <a:t>עָלִינוּ עַל מוֹקֵשׁ! – צָעַק אָז הַפָּצוּעַ,</a:t>
            </a:r>
          </a:p>
          <a:p>
            <a:pPr marL="96848" indent="0">
              <a:lnSpc>
                <a:spcPct val="150000"/>
              </a:lnSpc>
              <a:buNone/>
            </a:pPr>
            <a:r>
              <a:rPr lang="he-IL" dirty="0"/>
              <a:t>אֲנִי כָּאן, לְצִדְּךָ – עָנָה לוֹ הַחוֹבֵשׁ</a:t>
            </a:r>
          </a:p>
          <a:p>
            <a:pPr marL="96848" indent="0">
              <a:lnSpc>
                <a:spcPct val="150000"/>
              </a:lnSpc>
              <a:buNone/>
            </a:pPr>
            <a:endParaRPr lang="he-IL" dirty="0"/>
          </a:p>
        </p:txBody>
      </p:sp>
      <p:sp>
        <p:nvSpPr>
          <p:cNvPr id="5" name="מציין מיקום תוכן 10">
            <a:extLst>
              <a:ext uri="{FF2B5EF4-FFF2-40B4-BE49-F238E27FC236}">
                <a16:creationId xmlns:a16="http://schemas.microsoft.com/office/drawing/2014/main" id="{ECEA3709-7CAE-4FA6-9554-5E9327D15980}"/>
              </a:ext>
            </a:extLst>
          </p:cNvPr>
          <p:cNvSpPr txBox="1">
            <a:spLocks/>
          </p:cNvSpPr>
          <p:nvPr/>
        </p:nvSpPr>
        <p:spPr>
          <a:xfrm>
            <a:off x="3105125" y="863225"/>
            <a:ext cx="4542222" cy="2693507"/>
          </a:xfrm>
          <a:prstGeom prst="rect">
            <a:avLst/>
          </a:prstGeom>
        </p:spPr>
        <p:txBody>
          <a:bodyPr vert="horz" lIns="91440" tIns="45720" rIns="91440" bIns="45720" rtlCol="1">
            <a:normAutofit fontScale="70000" lnSpcReduction="20000"/>
          </a:bodyPr>
          <a:lstStyle>
            <a:lvl1pPr marL="439782" indent="-342934"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1pPr>
            <a:lvl2pPr marL="743024" indent="-285779"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2pPr>
            <a:lvl3pPr marL="1143114" indent="-228623" algn="r" defTabSz="914491" rtl="1" eaLnBrk="1" latinLnBrk="0" hangingPunct="1">
              <a:spcBef>
                <a:spcPct val="20000"/>
              </a:spcBef>
              <a:buFont typeface="Arial" pitchFamily="34" charset="0"/>
              <a:buChar char="•"/>
              <a:defRPr sz="18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96848" indent="0">
              <a:lnSpc>
                <a:spcPct val="150000"/>
              </a:lnSpc>
              <a:buNone/>
            </a:pPr>
            <a:r>
              <a:rPr lang="he-IL" dirty="0"/>
              <a:t>בָּרָד שֶל אֵשׁ נִתַּךְ, בָּרָד כָּבֵד קָטוּעַ,</a:t>
            </a:r>
          </a:p>
          <a:p>
            <a:pPr marL="96848" indent="0">
              <a:lnSpc>
                <a:spcPct val="150000"/>
              </a:lnSpc>
              <a:buNone/>
            </a:pPr>
            <a:r>
              <a:rPr lang="he-IL" dirty="0"/>
              <a:t>מֵעֶבֶר לַנָּהָר, לַגֹּמֶא הָרוֹחֵשׁ</a:t>
            </a:r>
          </a:p>
          <a:p>
            <a:pPr marL="96848" indent="0">
              <a:lnSpc>
                <a:spcPct val="150000"/>
              </a:lnSpc>
              <a:buNone/>
            </a:pPr>
            <a:r>
              <a:rPr lang="he-IL" dirty="0"/>
              <a:t>הַשְׁאִירוּ אוֹתִי כָּאן – בִּקֵּשׁ אָז הַפָּצוּעַ</a:t>
            </a:r>
          </a:p>
          <a:p>
            <a:pPr marL="96848" indent="0">
              <a:lnSpc>
                <a:spcPct val="150000"/>
              </a:lnSpc>
              <a:buNone/>
            </a:pPr>
            <a:r>
              <a:rPr lang="he-IL" dirty="0"/>
              <a:t>עֲזֹב שְׁטֻיּוֹת – עָנָה אָז הַחוֹבֵשׁ</a:t>
            </a:r>
          </a:p>
          <a:p>
            <a:pPr marL="96848" indent="0">
              <a:lnSpc>
                <a:spcPct val="150000"/>
              </a:lnSpc>
              <a:buNone/>
            </a:pPr>
            <a:r>
              <a:rPr lang="he-IL" dirty="0"/>
              <a:t>הַצֵּל אֶת עַצְמְךָ- בִּקֵּשׁ אָז הַפָּצוּעַ</a:t>
            </a:r>
          </a:p>
          <a:p>
            <a:pPr marL="96848" indent="0">
              <a:lnSpc>
                <a:spcPct val="150000"/>
              </a:lnSpc>
              <a:buNone/>
            </a:pPr>
            <a:r>
              <a:rPr lang="he-IL" dirty="0"/>
              <a:t>אֲנִי נִשְׁאָר אִתְּךָ – עָנָה לוֹ הַחוֹבֵשׁ</a:t>
            </a:r>
          </a:p>
          <a:p>
            <a:pPr marL="96848" indent="0">
              <a:lnSpc>
                <a:spcPct val="150000"/>
              </a:lnSpc>
              <a:buFont typeface="Arial" pitchFamily="34" charset="0"/>
              <a:buNone/>
            </a:pPr>
            <a:endParaRPr lang="he-IL" dirty="0"/>
          </a:p>
        </p:txBody>
      </p:sp>
      <p:sp>
        <p:nvSpPr>
          <p:cNvPr id="6" name="מציין מיקום תוכן 10">
            <a:extLst>
              <a:ext uri="{FF2B5EF4-FFF2-40B4-BE49-F238E27FC236}">
                <a16:creationId xmlns:a16="http://schemas.microsoft.com/office/drawing/2014/main" id="{399B634B-C111-409C-BBD7-8229BB196212}"/>
              </a:ext>
            </a:extLst>
          </p:cNvPr>
          <p:cNvSpPr txBox="1">
            <a:spLocks/>
          </p:cNvSpPr>
          <p:nvPr/>
        </p:nvSpPr>
        <p:spPr>
          <a:xfrm>
            <a:off x="3105125" y="3479654"/>
            <a:ext cx="4542222" cy="2693507"/>
          </a:xfrm>
          <a:prstGeom prst="rect">
            <a:avLst/>
          </a:prstGeom>
        </p:spPr>
        <p:txBody>
          <a:bodyPr vert="horz" lIns="91440" tIns="45720" rIns="91440" bIns="45720" rtlCol="1">
            <a:normAutofit fontScale="70000" lnSpcReduction="20000"/>
          </a:bodyPr>
          <a:lstStyle>
            <a:lvl1pPr marL="439782" indent="-342934"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1pPr>
            <a:lvl2pPr marL="743024" indent="-285779"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2pPr>
            <a:lvl3pPr marL="1143114" indent="-228623" algn="r" defTabSz="914491" rtl="1" eaLnBrk="1" latinLnBrk="0" hangingPunct="1">
              <a:spcBef>
                <a:spcPct val="20000"/>
              </a:spcBef>
              <a:buFont typeface="Arial" pitchFamily="34" charset="0"/>
              <a:buChar char="•"/>
              <a:defRPr sz="18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96848" indent="0">
              <a:lnSpc>
                <a:spcPct val="150000"/>
              </a:lnSpc>
              <a:buNone/>
            </a:pPr>
            <a:r>
              <a:rPr lang="he-IL" dirty="0"/>
              <a:t>וְהֵם נוֹתְרוּ שְׁנֵיהֶם, וְהַשָּׂדֶה פָּתוּחַ</a:t>
            </a:r>
          </a:p>
          <a:p>
            <a:pPr marL="96848" indent="0">
              <a:lnSpc>
                <a:spcPct val="150000"/>
              </a:lnSpc>
              <a:buNone/>
            </a:pPr>
            <a:r>
              <a:rPr lang="he-IL" dirty="0"/>
              <a:t>וְהֵם נוֹתְרוּ שְׁנֵיהֶם, וְהֵם גְּלוּיִים לָאֵשׁ</a:t>
            </a:r>
          </a:p>
          <a:p>
            <a:pPr marL="96848" indent="0">
              <a:lnSpc>
                <a:spcPct val="150000"/>
              </a:lnSpc>
              <a:buNone/>
            </a:pPr>
            <a:r>
              <a:rPr lang="he-IL" dirty="0"/>
              <a:t>אֲנַחְנוּ אֲבוּדִים – מִלְמֵל אָז הַפָּצוּעַ</a:t>
            </a:r>
          </a:p>
          <a:p>
            <a:pPr marL="96848" indent="0">
              <a:lnSpc>
                <a:spcPct val="150000"/>
              </a:lnSpc>
              <a:buNone/>
            </a:pPr>
            <a:r>
              <a:rPr lang="he-IL" dirty="0"/>
              <a:t>אֱחֹז בִּי טוֹב – עָנָה לוֹ הַחוֹבֵשׁ</a:t>
            </a:r>
          </a:p>
          <a:p>
            <a:pPr marL="96848" indent="0">
              <a:lnSpc>
                <a:spcPct val="150000"/>
              </a:lnSpc>
              <a:buNone/>
            </a:pPr>
            <a:r>
              <a:rPr lang="he-IL" dirty="0"/>
              <a:t>נִפְצַעְתָּ גַּם אַתָּה – מִלְמֵל אָז הַפָּצוּעַ</a:t>
            </a:r>
          </a:p>
          <a:p>
            <a:pPr marL="96848" indent="0">
              <a:lnSpc>
                <a:spcPct val="150000"/>
              </a:lnSpc>
              <a:buNone/>
            </a:pPr>
            <a:r>
              <a:rPr lang="he-IL" dirty="0"/>
              <a:t>עֲזֹב זֶה לֹא נוֹרָא – עָנָה לוֹ הַחוֹבֵשׁ</a:t>
            </a:r>
          </a:p>
          <a:p>
            <a:pPr marL="96848" indent="0">
              <a:lnSpc>
                <a:spcPct val="150000"/>
              </a:lnSpc>
              <a:buFont typeface="Arial" pitchFamily="34" charset="0"/>
              <a:buNone/>
            </a:pPr>
            <a:endParaRPr lang="he-IL" dirty="0"/>
          </a:p>
        </p:txBody>
      </p:sp>
      <p:sp>
        <p:nvSpPr>
          <p:cNvPr id="7" name="מציין מיקום תוכן 10">
            <a:extLst>
              <a:ext uri="{FF2B5EF4-FFF2-40B4-BE49-F238E27FC236}">
                <a16:creationId xmlns:a16="http://schemas.microsoft.com/office/drawing/2014/main" id="{211F6BBF-0C28-4D4C-AC83-937621E2C7CE}"/>
              </a:ext>
            </a:extLst>
          </p:cNvPr>
          <p:cNvSpPr txBox="1">
            <a:spLocks/>
          </p:cNvSpPr>
          <p:nvPr/>
        </p:nvSpPr>
        <p:spPr>
          <a:xfrm>
            <a:off x="-507763" y="355979"/>
            <a:ext cx="4542222" cy="2693507"/>
          </a:xfrm>
          <a:prstGeom prst="rect">
            <a:avLst/>
          </a:prstGeom>
        </p:spPr>
        <p:txBody>
          <a:bodyPr vert="horz" lIns="91440" tIns="45720" rIns="91440" bIns="45720" rtlCol="1">
            <a:noAutofit/>
          </a:bodyPr>
          <a:lstStyle>
            <a:lvl1pPr marL="439782" indent="-342934"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1pPr>
            <a:lvl2pPr marL="743024" indent="-285779"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2pPr>
            <a:lvl3pPr marL="1143114" indent="-228623" algn="r" defTabSz="914491" rtl="1" eaLnBrk="1" latinLnBrk="0" hangingPunct="1">
              <a:spcBef>
                <a:spcPct val="20000"/>
              </a:spcBef>
              <a:buFont typeface="Arial" pitchFamily="34" charset="0"/>
              <a:buChar char="•"/>
              <a:defRPr sz="18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96848" indent="0">
              <a:lnSpc>
                <a:spcPct val="150000"/>
              </a:lnSpc>
              <a:buNone/>
            </a:pPr>
            <a:endParaRPr lang="he-IL" sz="1700" dirty="0"/>
          </a:p>
          <a:p>
            <a:pPr marL="96848" indent="0">
              <a:lnSpc>
                <a:spcPct val="150000"/>
              </a:lnSpc>
              <a:buNone/>
            </a:pPr>
            <a:r>
              <a:rPr lang="he-IL" sz="1700" dirty="0"/>
              <a:t>הָאֵשׁ כְּבֵדָה, כְּבֵדָה! קָשֶׁה, קָשֶׁה לָנוּעַ</a:t>
            </a:r>
          </a:p>
          <a:p>
            <a:pPr marL="96848" indent="0">
              <a:lnSpc>
                <a:spcPct val="150000"/>
              </a:lnSpc>
              <a:buNone/>
            </a:pPr>
            <a:r>
              <a:rPr lang="he-IL" sz="1700" dirty="0"/>
              <a:t>רַק לֹא לְהִתְיָאֵשׁ, רַק לֹא לְהִתְיָאֵשׁ</a:t>
            </a:r>
          </a:p>
          <a:p>
            <a:pPr marL="96848" indent="0">
              <a:lnSpc>
                <a:spcPct val="150000"/>
              </a:lnSpc>
              <a:buNone/>
            </a:pPr>
            <a:r>
              <a:rPr lang="he-IL" sz="1700" dirty="0"/>
              <a:t>אֶזְכֹּר אוֹתְךָ תָּמִיד – נִשְׁבַּע אָז הַפָּצוּעַ</a:t>
            </a:r>
          </a:p>
          <a:p>
            <a:pPr marL="96848" indent="0">
              <a:lnSpc>
                <a:spcPct val="150000"/>
              </a:lnSpc>
              <a:buNone/>
            </a:pPr>
            <a:r>
              <a:rPr lang="he-IL" sz="1700" dirty="0"/>
              <a:t>רַק לֹא לִפֹּל – מִלְמֵל אָז הַחוֹבֵשׁ</a:t>
            </a:r>
          </a:p>
          <a:p>
            <a:pPr marL="96848" indent="0">
              <a:lnSpc>
                <a:spcPct val="150000"/>
              </a:lnSpc>
              <a:buNone/>
            </a:pPr>
            <a:r>
              <a:rPr lang="he-IL" sz="1700" dirty="0"/>
              <a:t>שֶׁלְּךָ עַד יוֹם מוֹתְךָ – נִשְׁבַּע אָז הַפָּצוּעַ</a:t>
            </a:r>
          </a:p>
          <a:p>
            <a:pPr marL="96848" indent="0">
              <a:lnSpc>
                <a:spcPct val="150000"/>
              </a:lnSpc>
              <a:buNone/>
            </a:pPr>
            <a:r>
              <a:rPr lang="he-IL" sz="1700" dirty="0"/>
              <a:t>הַיּוֹם הוּא יוֹם מוֹתִי – עָנָה לוֹ הַחוֹבֵשׁ</a:t>
            </a:r>
          </a:p>
          <a:p>
            <a:pPr marL="96848" indent="0">
              <a:lnSpc>
                <a:spcPct val="150000"/>
              </a:lnSpc>
              <a:buFont typeface="Arial" pitchFamily="34" charset="0"/>
              <a:buNone/>
            </a:pPr>
            <a:endParaRPr lang="he-IL" sz="1700" dirty="0"/>
          </a:p>
        </p:txBody>
      </p:sp>
      <p:sp>
        <p:nvSpPr>
          <p:cNvPr id="9" name="מציין מיקום תוכן 10">
            <a:extLst>
              <a:ext uri="{FF2B5EF4-FFF2-40B4-BE49-F238E27FC236}">
                <a16:creationId xmlns:a16="http://schemas.microsoft.com/office/drawing/2014/main" id="{A1F7C7B4-F181-4A25-A477-55E6C522D317}"/>
              </a:ext>
            </a:extLst>
          </p:cNvPr>
          <p:cNvSpPr txBox="1">
            <a:spLocks/>
          </p:cNvSpPr>
          <p:nvPr/>
        </p:nvSpPr>
        <p:spPr>
          <a:xfrm>
            <a:off x="-507763" y="3653232"/>
            <a:ext cx="4542222" cy="2693507"/>
          </a:xfrm>
          <a:prstGeom prst="rect">
            <a:avLst/>
          </a:prstGeom>
        </p:spPr>
        <p:txBody>
          <a:bodyPr vert="horz" lIns="91440" tIns="45720" rIns="91440" bIns="45720" rtlCol="1">
            <a:noAutofit/>
          </a:bodyPr>
          <a:lstStyle>
            <a:lvl1pPr marL="439782" indent="-342934"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1pPr>
            <a:lvl2pPr marL="743024" indent="-285779"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2pPr>
            <a:lvl3pPr marL="1143114" indent="-228623" algn="r" defTabSz="914491" rtl="1" eaLnBrk="1" latinLnBrk="0" hangingPunct="1">
              <a:spcBef>
                <a:spcPct val="20000"/>
              </a:spcBef>
              <a:buFont typeface="Arial" pitchFamily="34" charset="0"/>
              <a:buChar char="•"/>
              <a:defRPr sz="18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96848" indent="0">
              <a:lnSpc>
                <a:spcPct val="150000"/>
              </a:lnSpc>
              <a:buNone/>
            </a:pPr>
            <a:r>
              <a:rPr lang="he-IL" sz="1700" dirty="0"/>
              <a:t>פִּתְאוֹם עֲנַן אָבָק, פִּתְאוֹם עָלְתָה הָרוּחַ</a:t>
            </a:r>
          </a:p>
          <a:p>
            <a:pPr marL="96848" indent="0">
              <a:lnSpc>
                <a:spcPct val="150000"/>
              </a:lnSpc>
              <a:buNone/>
            </a:pPr>
            <a:r>
              <a:rPr lang="he-IL" sz="1700" dirty="0"/>
              <a:t>וְצֵל עַל הַקַּרְקַע, וְהוּא קָרֵב, רוֹעֵשׁ</a:t>
            </a:r>
          </a:p>
          <a:p>
            <a:pPr marL="96848" indent="0">
              <a:lnSpc>
                <a:spcPct val="150000"/>
              </a:lnSpc>
              <a:buNone/>
            </a:pPr>
            <a:r>
              <a:rPr lang="he-IL" sz="1700" dirty="0"/>
              <a:t>נִצַּלְנוּ! הֵם בָּאִים! – יִבֵּב אָז הַפָּצוּעַ,</a:t>
            </a:r>
          </a:p>
          <a:p>
            <a:pPr marL="96848" indent="0">
              <a:lnSpc>
                <a:spcPct val="150000"/>
              </a:lnSpc>
              <a:buNone/>
            </a:pPr>
            <a:r>
              <a:rPr lang="he-IL" sz="1700" dirty="0"/>
              <a:t>אַךְ לֹא שָׁמַע מִלָּה מִן הַחוֹבֵשׁ</a:t>
            </a:r>
          </a:p>
          <a:p>
            <a:pPr marL="96848" indent="0">
              <a:lnSpc>
                <a:spcPct val="150000"/>
              </a:lnSpc>
              <a:buNone/>
            </a:pPr>
            <a:r>
              <a:rPr lang="he-IL" sz="1700" dirty="0"/>
              <a:t>אָחִי, אָחִי שֶׁלִּי! – יִבֵּב אָז הַפָּצוּעַ</a:t>
            </a:r>
          </a:p>
          <a:p>
            <a:pPr marL="96848" indent="0">
              <a:lnSpc>
                <a:spcPct val="150000"/>
              </a:lnSpc>
              <a:buNone/>
            </a:pPr>
            <a:r>
              <a:rPr lang="he-IL" sz="1700" dirty="0"/>
              <a:t>מֵעֵבֶר לַנָּהָר הַגּוֹמֵא מְרַשְׁרֵשׁ</a:t>
            </a:r>
          </a:p>
          <a:p>
            <a:pPr marL="96848" indent="0">
              <a:lnSpc>
                <a:spcPct val="150000"/>
              </a:lnSpc>
              <a:buNone/>
            </a:pPr>
            <a:r>
              <a:rPr lang="he-IL" sz="1700" dirty="0"/>
              <a:t>אָחִי, אָחִי שֶׁלִּי...</a:t>
            </a:r>
          </a:p>
          <a:p>
            <a:pPr marL="96848" indent="0">
              <a:lnSpc>
                <a:spcPct val="150000"/>
              </a:lnSpc>
              <a:buFont typeface="Arial" pitchFamily="34" charset="0"/>
              <a:buNone/>
            </a:pPr>
            <a:endParaRPr lang="he-IL" sz="1700" dirty="0"/>
          </a:p>
        </p:txBody>
      </p:sp>
    </p:spTree>
    <p:extLst>
      <p:ext uri="{BB962C8B-B14F-4D97-AF65-F5344CB8AC3E}">
        <p14:creationId xmlns:p14="http://schemas.microsoft.com/office/powerpoint/2010/main" val="2827544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A436875-4543-4C93-9760-1CA7F8231166}"/>
              </a:ext>
            </a:extLst>
          </p:cNvPr>
          <p:cNvSpPr>
            <a:spLocks noGrp="1"/>
          </p:cNvSpPr>
          <p:nvPr>
            <p:ph type="title"/>
          </p:nvPr>
        </p:nvSpPr>
        <p:spPr/>
        <p:txBody>
          <a:bodyPr/>
          <a:lstStyle/>
          <a:p>
            <a:endParaRPr lang="he-IL" dirty="0"/>
          </a:p>
        </p:txBody>
      </p:sp>
      <p:sp>
        <p:nvSpPr>
          <p:cNvPr id="3" name="מציין מיקום טקסט 2">
            <a:extLst>
              <a:ext uri="{FF2B5EF4-FFF2-40B4-BE49-F238E27FC236}">
                <a16:creationId xmlns:a16="http://schemas.microsoft.com/office/drawing/2014/main" id="{5B0CFA9C-57D2-4E45-8C9B-CB05B4379E6C}"/>
              </a:ext>
            </a:extLst>
          </p:cNvPr>
          <p:cNvSpPr>
            <a:spLocks noGrp="1"/>
          </p:cNvSpPr>
          <p:nvPr>
            <p:ph type="body" sz="quarter" idx="3"/>
          </p:nvPr>
        </p:nvSpPr>
        <p:spPr>
          <a:xfrm>
            <a:off x="3311815" y="1081717"/>
            <a:ext cx="8306992" cy="540000"/>
          </a:xfrm>
        </p:spPr>
        <p:txBody>
          <a:bodyPr/>
          <a:lstStyle/>
          <a:p>
            <a:r>
              <a:rPr lang="he-IL" dirty="0"/>
              <a:t>עלילה - </a:t>
            </a:r>
            <a:r>
              <a:rPr lang="he-IL" b="0" dirty="0"/>
              <a:t>רצף אירועים והתפתחות</a:t>
            </a:r>
            <a:endParaRPr lang="he-IL" dirty="0"/>
          </a:p>
        </p:txBody>
      </p:sp>
      <p:sp>
        <p:nvSpPr>
          <p:cNvPr id="4" name="מציין מיקום תוכן 3">
            <a:extLst>
              <a:ext uri="{FF2B5EF4-FFF2-40B4-BE49-F238E27FC236}">
                <a16:creationId xmlns:a16="http://schemas.microsoft.com/office/drawing/2014/main" id="{357FDB59-FEBE-4CC1-B583-C0DE8C3187D2}"/>
              </a:ext>
            </a:extLst>
          </p:cNvPr>
          <p:cNvSpPr>
            <a:spLocks noGrp="1"/>
          </p:cNvSpPr>
          <p:nvPr>
            <p:ph sz="quarter" idx="4"/>
          </p:nvPr>
        </p:nvSpPr>
        <p:spPr/>
        <p:txBody>
          <a:bodyPr/>
          <a:lstStyle/>
          <a:p>
            <a:r>
              <a:rPr lang="he-IL" b="1" dirty="0"/>
              <a:t>הֶצֵּג</a:t>
            </a:r>
            <a:r>
              <a:rPr lang="he-IL" dirty="0"/>
              <a:t> (</a:t>
            </a:r>
            <a:r>
              <a:rPr lang="he-IL" b="1" dirty="0"/>
              <a:t>אֶקְסְפּוֹזִיצְיָה</a:t>
            </a:r>
            <a:r>
              <a:rPr lang="he-IL" dirty="0"/>
              <a:t> )</a:t>
            </a:r>
            <a:br>
              <a:rPr lang="en-US" dirty="0"/>
            </a:br>
            <a:endParaRPr lang="he-IL" dirty="0"/>
          </a:p>
          <a:p>
            <a:r>
              <a:rPr lang="he-IL" b="1" dirty="0"/>
              <a:t>הצגת בעיה</a:t>
            </a:r>
            <a:br>
              <a:rPr lang="en-US" b="1" dirty="0"/>
            </a:br>
            <a:endParaRPr lang="he-IL" b="1" dirty="0"/>
          </a:p>
          <a:p>
            <a:r>
              <a:rPr lang="he-IL" b="1" dirty="0"/>
              <a:t>נקודת שיא</a:t>
            </a:r>
            <a:br>
              <a:rPr lang="en-US" b="1" dirty="0"/>
            </a:br>
            <a:endParaRPr lang="he-IL" b="1" dirty="0"/>
          </a:p>
          <a:p>
            <a:r>
              <a:rPr lang="he-IL" b="1" dirty="0"/>
              <a:t>תפנית</a:t>
            </a:r>
            <a:br>
              <a:rPr lang="en-US" b="1" dirty="0"/>
            </a:br>
            <a:endParaRPr lang="he-IL" b="1" dirty="0"/>
          </a:p>
          <a:p>
            <a:r>
              <a:rPr lang="he-IL" b="1" dirty="0"/>
              <a:t>התרה</a:t>
            </a:r>
            <a:r>
              <a:rPr lang="he-IL" dirty="0"/>
              <a:t> </a:t>
            </a:r>
          </a:p>
          <a:p>
            <a:endParaRPr lang="he-IL" dirty="0"/>
          </a:p>
          <a:p>
            <a:endParaRPr lang="he-IL" dirty="0"/>
          </a:p>
        </p:txBody>
      </p:sp>
      <p:sp>
        <p:nvSpPr>
          <p:cNvPr id="6" name="תרשים זרימה: תהליך חלופי 5">
            <a:extLst>
              <a:ext uri="{FF2B5EF4-FFF2-40B4-BE49-F238E27FC236}">
                <a16:creationId xmlns:a16="http://schemas.microsoft.com/office/drawing/2014/main" id="{9C4FDCE8-A0A6-46C1-A9AA-6011E203A68B}"/>
              </a:ext>
            </a:extLst>
          </p:cNvPr>
          <p:cNvSpPr/>
          <p:nvPr/>
        </p:nvSpPr>
        <p:spPr>
          <a:xfrm>
            <a:off x="8997527" y="2263601"/>
            <a:ext cx="2429163" cy="1357746"/>
          </a:xfrm>
          <a:prstGeom prst="flowChartAlternate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dirty="0">
                <a:solidFill>
                  <a:srgbClr val="192A72"/>
                </a:solidFill>
                <a:latin typeface="Varela Round" panose="00000500000000000000" pitchFamily="2" charset="-79"/>
                <a:cs typeface="Varela Round" panose="00000500000000000000" pitchFamily="2" charset="-79"/>
              </a:rPr>
              <a:t>אלו מרכיבים יש בעלילה?</a:t>
            </a:r>
          </a:p>
        </p:txBody>
      </p:sp>
    </p:spTree>
    <p:extLst>
      <p:ext uri="{BB962C8B-B14F-4D97-AF65-F5344CB8AC3E}">
        <p14:creationId xmlns:p14="http://schemas.microsoft.com/office/powerpoint/2010/main" val="3283654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A436875-4543-4C93-9760-1CA7F8231166}"/>
              </a:ext>
            </a:extLst>
          </p:cNvPr>
          <p:cNvSpPr>
            <a:spLocks noGrp="1"/>
          </p:cNvSpPr>
          <p:nvPr>
            <p:ph type="title"/>
          </p:nvPr>
        </p:nvSpPr>
        <p:spPr>
          <a:xfrm>
            <a:off x="2205524" y="427966"/>
            <a:ext cx="9642231" cy="720000"/>
          </a:xfrm>
        </p:spPr>
        <p:txBody>
          <a:bodyPr/>
          <a:lstStyle/>
          <a:p>
            <a:r>
              <a:rPr lang="he-IL" dirty="0"/>
              <a:t>בית ראשון</a:t>
            </a:r>
          </a:p>
        </p:txBody>
      </p:sp>
      <p:sp>
        <p:nvSpPr>
          <p:cNvPr id="5" name="מציין מיקום תוכן 10">
            <a:extLst>
              <a:ext uri="{FF2B5EF4-FFF2-40B4-BE49-F238E27FC236}">
                <a16:creationId xmlns:a16="http://schemas.microsoft.com/office/drawing/2014/main" id="{C8BD2C6D-D0C3-4845-A7AF-FE5BAC199C72}"/>
              </a:ext>
            </a:extLst>
          </p:cNvPr>
          <p:cNvSpPr txBox="1">
            <a:spLocks/>
          </p:cNvSpPr>
          <p:nvPr/>
        </p:nvSpPr>
        <p:spPr>
          <a:xfrm>
            <a:off x="4917077" y="1379927"/>
            <a:ext cx="4571167" cy="3762228"/>
          </a:xfrm>
          <a:prstGeom prst="rect">
            <a:avLst/>
          </a:prstGeom>
        </p:spPr>
        <p:txBody>
          <a:bodyPr vert="horz" lIns="91440" tIns="45720" rIns="91440" bIns="45720" rtlCol="1">
            <a:normAutofit fontScale="92500"/>
          </a:bodyPr>
          <a:lstStyle>
            <a:lvl1pPr marL="439782" indent="-342934"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1pPr>
            <a:lvl2pPr marL="743024" indent="-285779"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2pPr>
            <a:lvl3pPr marL="1143114" indent="-228623" algn="r" defTabSz="914491" rtl="1" eaLnBrk="1" latinLnBrk="0" hangingPunct="1">
              <a:spcBef>
                <a:spcPct val="20000"/>
              </a:spcBef>
              <a:buFont typeface="Arial" pitchFamily="34" charset="0"/>
              <a:buChar char="•"/>
              <a:defRPr sz="18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96848" indent="0">
              <a:lnSpc>
                <a:spcPct val="150000"/>
              </a:lnSpc>
              <a:buFont typeface="Arial" pitchFamily="34" charset="0"/>
              <a:buNone/>
            </a:pPr>
            <a:r>
              <a:rPr lang="he-IL" dirty="0"/>
              <a:t>הֵם הִתְקַדְּמוּ לְאַט, הַכֹּל הָיָה רָגוּעַ,</a:t>
            </a:r>
          </a:p>
          <a:p>
            <a:pPr marL="96848" indent="0">
              <a:lnSpc>
                <a:spcPct val="150000"/>
              </a:lnSpc>
              <a:buFont typeface="Arial" pitchFamily="34" charset="0"/>
              <a:buNone/>
            </a:pPr>
            <a:r>
              <a:rPr lang="he-IL" dirty="0"/>
              <a:t>מִנֶּגֶד הַנָּהָר וְגֹמֶא מְרַשְׁרֵשׁ</a:t>
            </a:r>
          </a:p>
          <a:p>
            <a:pPr marL="96848" indent="0">
              <a:lnSpc>
                <a:spcPct val="150000"/>
              </a:lnSpc>
              <a:buFont typeface="Arial" pitchFamily="34" charset="0"/>
              <a:buNone/>
            </a:pPr>
            <a:r>
              <a:rPr lang="he-IL" dirty="0"/>
              <a:t>פִּתְאוֹם רָעַם בָּרָק, אֶחָד צָעַק: פָּצוּעַ!</a:t>
            </a:r>
          </a:p>
          <a:p>
            <a:pPr marL="96848" indent="0">
              <a:lnSpc>
                <a:spcPct val="150000"/>
              </a:lnSpc>
              <a:buFont typeface="Arial" pitchFamily="34" charset="0"/>
              <a:buNone/>
            </a:pPr>
            <a:r>
              <a:rPr lang="he-IL" dirty="0"/>
              <a:t>אֲנִי כְּבָר בָּא- עָנָה לוֹ הַחוֹבֵשׁ</a:t>
            </a:r>
          </a:p>
          <a:p>
            <a:pPr marL="96848" indent="0">
              <a:lnSpc>
                <a:spcPct val="150000"/>
              </a:lnSpc>
              <a:buFont typeface="Arial" pitchFamily="34" charset="0"/>
              <a:buNone/>
            </a:pPr>
            <a:r>
              <a:rPr lang="he-IL" dirty="0"/>
              <a:t>עָלִינוּ עַל מוֹקֵשׁ! – צָעַק אָז הַפָּצוּעַ,</a:t>
            </a:r>
          </a:p>
          <a:p>
            <a:pPr marL="96848" indent="0">
              <a:lnSpc>
                <a:spcPct val="150000"/>
              </a:lnSpc>
              <a:buFont typeface="Arial" pitchFamily="34" charset="0"/>
              <a:buNone/>
            </a:pPr>
            <a:r>
              <a:rPr lang="he-IL" dirty="0"/>
              <a:t>אֲנִי כָּאן, לְצִדְּךָ – עָנָה לוֹ הַחוֹבֵשׁ</a:t>
            </a:r>
          </a:p>
          <a:p>
            <a:pPr marL="96848" indent="0">
              <a:lnSpc>
                <a:spcPct val="150000"/>
              </a:lnSpc>
              <a:buFont typeface="Arial" pitchFamily="34" charset="0"/>
              <a:buNone/>
            </a:pPr>
            <a:endParaRPr lang="he-IL" dirty="0"/>
          </a:p>
        </p:txBody>
      </p:sp>
      <p:sp>
        <p:nvSpPr>
          <p:cNvPr id="3" name="מלבן 2">
            <a:extLst>
              <a:ext uri="{FF2B5EF4-FFF2-40B4-BE49-F238E27FC236}">
                <a16:creationId xmlns:a16="http://schemas.microsoft.com/office/drawing/2014/main" id="{C2806115-AE67-4CC8-95B1-2DB2E29C3B17}"/>
              </a:ext>
            </a:extLst>
          </p:cNvPr>
          <p:cNvSpPr/>
          <p:nvPr/>
        </p:nvSpPr>
        <p:spPr>
          <a:xfrm>
            <a:off x="9674595" y="1878113"/>
            <a:ext cx="1994456" cy="369332"/>
          </a:xfrm>
          <a:prstGeom prst="rect">
            <a:avLst/>
          </a:prstGeom>
        </p:spPr>
        <p:txBody>
          <a:bodyPr wrap="none">
            <a:spAutoFit/>
          </a:bodyPr>
          <a:lstStyle/>
          <a:p>
            <a:r>
              <a:rPr lang="he-IL" dirty="0"/>
              <a:t>הֶצֵּג (אֶקְסְפּוֹזִיצְיָה )</a:t>
            </a:r>
          </a:p>
        </p:txBody>
      </p:sp>
      <p:sp>
        <p:nvSpPr>
          <p:cNvPr id="6" name="מלבן 5">
            <a:extLst>
              <a:ext uri="{FF2B5EF4-FFF2-40B4-BE49-F238E27FC236}">
                <a16:creationId xmlns:a16="http://schemas.microsoft.com/office/drawing/2014/main" id="{A638FDCA-F081-430A-A099-EF2DDCAA2B8A}"/>
              </a:ext>
            </a:extLst>
          </p:cNvPr>
          <p:cNvSpPr/>
          <p:nvPr/>
        </p:nvSpPr>
        <p:spPr>
          <a:xfrm>
            <a:off x="9577583" y="3624491"/>
            <a:ext cx="2270172" cy="369332"/>
          </a:xfrm>
          <a:prstGeom prst="rect">
            <a:avLst/>
          </a:prstGeom>
        </p:spPr>
        <p:txBody>
          <a:bodyPr wrap="none">
            <a:spAutoFit/>
          </a:bodyPr>
          <a:lstStyle/>
          <a:p>
            <a:r>
              <a:rPr lang="he-IL" dirty="0"/>
              <a:t>הצגת מכשול או בעיה</a:t>
            </a:r>
          </a:p>
        </p:txBody>
      </p:sp>
      <p:sp>
        <p:nvSpPr>
          <p:cNvPr id="8" name="מציין מיקום תוכן 7">
            <a:extLst>
              <a:ext uri="{FF2B5EF4-FFF2-40B4-BE49-F238E27FC236}">
                <a16:creationId xmlns:a16="http://schemas.microsoft.com/office/drawing/2014/main" id="{62DB2172-EA87-4AE9-98C0-C63097894813}"/>
              </a:ext>
            </a:extLst>
          </p:cNvPr>
          <p:cNvSpPr>
            <a:spLocks noGrp="1"/>
          </p:cNvSpPr>
          <p:nvPr>
            <p:ph sz="quarter" idx="4"/>
          </p:nvPr>
        </p:nvSpPr>
        <p:spPr>
          <a:xfrm>
            <a:off x="344245" y="1548232"/>
            <a:ext cx="4194685" cy="4152517"/>
          </a:xfrm>
        </p:spPr>
        <p:txBody>
          <a:bodyPr/>
          <a:lstStyle/>
          <a:p>
            <a:r>
              <a:rPr lang="he-IL" dirty="0"/>
              <a:t>עוד דברים שצריך לשים אליהם לב</a:t>
            </a:r>
          </a:p>
          <a:p>
            <a:endParaRPr lang="he-IL" dirty="0"/>
          </a:p>
          <a:p>
            <a:r>
              <a:rPr lang="he-IL" dirty="0"/>
              <a:t>אוקסימורון – זוג מרכיבים הסותרים זה את זה</a:t>
            </a:r>
          </a:p>
          <a:p>
            <a:endParaRPr lang="he-IL" dirty="0"/>
          </a:p>
          <a:p>
            <a:r>
              <a:rPr lang="he-IL" dirty="0"/>
              <a:t>הדיאלוגים</a:t>
            </a:r>
          </a:p>
        </p:txBody>
      </p:sp>
    </p:spTree>
    <p:extLst>
      <p:ext uri="{BB962C8B-B14F-4D97-AF65-F5344CB8AC3E}">
        <p14:creationId xmlns:p14="http://schemas.microsoft.com/office/powerpoint/2010/main" val="2680121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A436875-4543-4C93-9760-1CA7F8231166}"/>
              </a:ext>
            </a:extLst>
          </p:cNvPr>
          <p:cNvSpPr>
            <a:spLocks noGrp="1"/>
          </p:cNvSpPr>
          <p:nvPr>
            <p:ph type="title"/>
          </p:nvPr>
        </p:nvSpPr>
        <p:spPr/>
        <p:txBody>
          <a:bodyPr/>
          <a:lstStyle/>
          <a:p>
            <a:r>
              <a:rPr lang="he-IL" dirty="0"/>
              <a:t>בית שני</a:t>
            </a:r>
          </a:p>
        </p:txBody>
      </p:sp>
      <p:sp>
        <p:nvSpPr>
          <p:cNvPr id="11" name="מציין מיקום תוכן 10">
            <a:extLst>
              <a:ext uri="{FF2B5EF4-FFF2-40B4-BE49-F238E27FC236}">
                <a16:creationId xmlns:a16="http://schemas.microsoft.com/office/drawing/2014/main" id="{C000EAFC-57EA-4A1F-A1C3-C703DDBF0929}"/>
              </a:ext>
            </a:extLst>
          </p:cNvPr>
          <p:cNvSpPr txBox="1">
            <a:spLocks/>
          </p:cNvSpPr>
          <p:nvPr/>
        </p:nvSpPr>
        <p:spPr>
          <a:xfrm>
            <a:off x="4697256" y="1316786"/>
            <a:ext cx="4554320" cy="3653247"/>
          </a:xfrm>
          <a:prstGeom prst="rect">
            <a:avLst/>
          </a:prstGeom>
        </p:spPr>
        <p:txBody>
          <a:bodyPr vert="horz" lIns="91440" tIns="45720" rIns="91440" bIns="45720" rtlCol="1">
            <a:normAutofit fontScale="92500"/>
          </a:bodyPr>
          <a:lstStyle>
            <a:lvl1pPr marL="439782" indent="-342934"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1pPr>
            <a:lvl2pPr marL="743024" indent="-285779"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2pPr>
            <a:lvl3pPr marL="1143114" indent="-228623" algn="r" defTabSz="914491" rtl="1" eaLnBrk="1" latinLnBrk="0" hangingPunct="1">
              <a:spcBef>
                <a:spcPct val="20000"/>
              </a:spcBef>
              <a:buFont typeface="Arial" pitchFamily="34" charset="0"/>
              <a:buChar char="•"/>
              <a:defRPr sz="18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96848" indent="0">
              <a:lnSpc>
                <a:spcPct val="150000"/>
              </a:lnSpc>
              <a:buNone/>
            </a:pPr>
            <a:r>
              <a:rPr lang="he-IL" dirty="0"/>
              <a:t>בָּרָד שֶל אֵשׁ נִתַּךְ, בָּרָד כָּבֵד קָטוּעַ,</a:t>
            </a:r>
          </a:p>
          <a:p>
            <a:pPr marL="96848" indent="0">
              <a:lnSpc>
                <a:spcPct val="150000"/>
              </a:lnSpc>
              <a:buNone/>
            </a:pPr>
            <a:r>
              <a:rPr lang="he-IL" dirty="0"/>
              <a:t>מֵעֶבֶר לַנָּהָר, לַגֹּמֶא הָרוֹחֵשׁ</a:t>
            </a:r>
          </a:p>
          <a:p>
            <a:pPr marL="96848" indent="0">
              <a:lnSpc>
                <a:spcPct val="150000"/>
              </a:lnSpc>
              <a:buNone/>
            </a:pPr>
            <a:r>
              <a:rPr lang="he-IL" dirty="0"/>
              <a:t>הַשְׁאִירוּ אוֹתִי כָּאן – בִּקֵּשׁ אָז הַפָּצוּעַ</a:t>
            </a:r>
          </a:p>
          <a:p>
            <a:pPr marL="96848" indent="0">
              <a:lnSpc>
                <a:spcPct val="150000"/>
              </a:lnSpc>
              <a:buNone/>
            </a:pPr>
            <a:r>
              <a:rPr lang="he-IL" dirty="0"/>
              <a:t>עֲזֹב שְׁטֻיּוֹת – עָנָה אָז הַחוֹבֵשׁ</a:t>
            </a:r>
          </a:p>
          <a:p>
            <a:pPr marL="96848" indent="0">
              <a:lnSpc>
                <a:spcPct val="150000"/>
              </a:lnSpc>
              <a:buNone/>
            </a:pPr>
            <a:r>
              <a:rPr lang="he-IL" dirty="0"/>
              <a:t>הַצֵּל אֶת עַצְמְךָ- בִּקֵּשׁ אָז הַפָּצוּעַ</a:t>
            </a:r>
          </a:p>
          <a:p>
            <a:pPr marL="96848" indent="0">
              <a:lnSpc>
                <a:spcPct val="150000"/>
              </a:lnSpc>
              <a:buNone/>
            </a:pPr>
            <a:r>
              <a:rPr lang="he-IL" dirty="0"/>
              <a:t>אֲנִי נִשְׁאָר אִתְּךָ – עָנָה לוֹ הַחוֹבֵשׁ</a:t>
            </a:r>
          </a:p>
          <a:p>
            <a:pPr marL="96848" indent="0">
              <a:lnSpc>
                <a:spcPct val="150000"/>
              </a:lnSpc>
              <a:buFont typeface="Arial" pitchFamily="34" charset="0"/>
              <a:buNone/>
            </a:pPr>
            <a:endParaRPr lang="he-IL" dirty="0"/>
          </a:p>
        </p:txBody>
      </p:sp>
      <p:sp>
        <p:nvSpPr>
          <p:cNvPr id="13" name="מלבן 12">
            <a:extLst>
              <a:ext uri="{FF2B5EF4-FFF2-40B4-BE49-F238E27FC236}">
                <a16:creationId xmlns:a16="http://schemas.microsoft.com/office/drawing/2014/main" id="{5A2DBE5D-3C75-49F9-A4E6-61209B3D0CBA}"/>
              </a:ext>
            </a:extLst>
          </p:cNvPr>
          <p:cNvSpPr/>
          <p:nvPr/>
        </p:nvSpPr>
        <p:spPr>
          <a:xfrm>
            <a:off x="9584173" y="2220079"/>
            <a:ext cx="1624163" cy="923330"/>
          </a:xfrm>
          <a:prstGeom prst="rect">
            <a:avLst/>
          </a:prstGeom>
        </p:spPr>
        <p:txBody>
          <a:bodyPr wrap="none">
            <a:spAutoFit/>
          </a:bodyPr>
          <a:lstStyle/>
          <a:p>
            <a:r>
              <a:rPr lang="he-IL" dirty="0"/>
              <a:t>התמודדות עם </a:t>
            </a:r>
          </a:p>
          <a:p>
            <a:r>
              <a:rPr lang="he-IL" dirty="0"/>
              <a:t>הבעיה והניסיון</a:t>
            </a:r>
          </a:p>
          <a:p>
            <a:r>
              <a:rPr lang="he-IL" dirty="0"/>
              <a:t> לפתור אותה</a:t>
            </a:r>
          </a:p>
        </p:txBody>
      </p:sp>
      <p:sp>
        <p:nvSpPr>
          <p:cNvPr id="14" name="מלבן 13">
            <a:extLst>
              <a:ext uri="{FF2B5EF4-FFF2-40B4-BE49-F238E27FC236}">
                <a16:creationId xmlns:a16="http://schemas.microsoft.com/office/drawing/2014/main" id="{EBD5C9E9-A439-42F5-9F47-0A526AC5A76C}"/>
              </a:ext>
            </a:extLst>
          </p:cNvPr>
          <p:cNvSpPr/>
          <p:nvPr/>
        </p:nvSpPr>
        <p:spPr>
          <a:xfrm>
            <a:off x="2150383" y="1594209"/>
            <a:ext cx="1290738" cy="369332"/>
          </a:xfrm>
          <a:prstGeom prst="rect">
            <a:avLst/>
          </a:prstGeom>
        </p:spPr>
        <p:txBody>
          <a:bodyPr wrap="none">
            <a:spAutoFit/>
          </a:bodyPr>
          <a:lstStyle/>
          <a:p>
            <a:r>
              <a:rPr lang="he-IL" dirty="0"/>
              <a:t>אוקסימורון </a:t>
            </a:r>
          </a:p>
        </p:txBody>
      </p:sp>
      <p:sp>
        <p:nvSpPr>
          <p:cNvPr id="15" name="מלבן 14">
            <a:extLst>
              <a:ext uri="{FF2B5EF4-FFF2-40B4-BE49-F238E27FC236}">
                <a16:creationId xmlns:a16="http://schemas.microsoft.com/office/drawing/2014/main" id="{73C21AB2-5BF2-4595-97F3-59CF9A1420B1}"/>
              </a:ext>
            </a:extLst>
          </p:cNvPr>
          <p:cNvSpPr/>
          <p:nvPr/>
        </p:nvSpPr>
        <p:spPr>
          <a:xfrm>
            <a:off x="2565962" y="3843423"/>
            <a:ext cx="1019831" cy="369332"/>
          </a:xfrm>
          <a:prstGeom prst="rect">
            <a:avLst/>
          </a:prstGeom>
        </p:spPr>
        <p:txBody>
          <a:bodyPr wrap="none">
            <a:spAutoFit/>
          </a:bodyPr>
          <a:lstStyle/>
          <a:p>
            <a:r>
              <a:rPr lang="he-IL" dirty="0"/>
              <a:t>דיאלוגים</a:t>
            </a:r>
          </a:p>
        </p:txBody>
      </p:sp>
    </p:spTree>
    <p:extLst>
      <p:ext uri="{BB962C8B-B14F-4D97-AF65-F5344CB8AC3E}">
        <p14:creationId xmlns:p14="http://schemas.microsoft.com/office/powerpoint/2010/main" val="1852231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theme/theme1.xml><?xml version="1.0" encoding="utf-8"?>
<a:theme xmlns:a="http://schemas.openxmlformats.org/drawingml/2006/main" name="1_ערכת נושא Office">
  <a:themeElements>
    <a:clrScheme name="מערכת שידורים">
      <a:dk1>
        <a:srgbClr val="002060"/>
      </a:dk1>
      <a:lt1>
        <a:sysClr val="window" lastClr="FFFFFF"/>
      </a:lt1>
      <a:dk2>
        <a:srgbClr val="44546A"/>
      </a:dk2>
      <a:lt2>
        <a:srgbClr val="E7E6E6"/>
      </a:lt2>
      <a:accent1>
        <a:srgbClr val="92D050"/>
      </a:accent1>
      <a:accent2>
        <a:srgbClr val="ED7D31"/>
      </a:accent2>
      <a:accent3>
        <a:srgbClr val="A5A5A5"/>
      </a:accent3>
      <a:accent4>
        <a:srgbClr val="FFC000"/>
      </a:accent4>
      <a:accent5>
        <a:srgbClr val="4472C4"/>
      </a:accent5>
      <a:accent6>
        <a:srgbClr val="70AD47"/>
      </a:accent6>
      <a:hlink>
        <a:srgbClr val="0563C1"/>
      </a:hlink>
      <a:folHlink>
        <a:srgbClr val="7030A0"/>
      </a:folHlink>
    </a:clrScheme>
    <a:fontScheme name="התאמה אישית 3">
      <a:majorFont>
        <a:latin typeface="Varela Round"/>
        <a:ea typeface=""/>
        <a:cs typeface="Varela Round"/>
      </a:majorFont>
      <a:minorFont>
        <a:latin typeface="Varela Round"/>
        <a:ea typeface=""/>
        <a:cs typeface="Varela Round"/>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3D405C3C5E2144991A82FB03AD36A29" ma:contentTypeVersion="12" ma:contentTypeDescription="Create a new document." ma:contentTypeScope="" ma:versionID="e4f0827a931059b31765ed3d04ced2b4">
  <xsd:schema xmlns:xsd="http://www.w3.org/2001/XMLSchema" xmlns:xs="http://www.w3.org/2001/XMLSchema" xmlns:p="http://schemas.microsoft.com/office/2006/metadata/properties" xmlns:ns3="3fb18b26-9745-44e6-b802-7b00fa7a1430" xmlns:ns4="e3d15af0-53cc-4fdd-8ebf-c94b218c505a" targetNamespace="http://schemas.microsoft.com/office/2006/metadata/properties" ma:root="true" ma:fieldsID="4b78d8332063f637b049228e2d456018" ns3:_="" ns4:_="">
    <xsd:import namespace="3fb18b26-9745-44e6-b802-7b00fa7a1430"/>
    <xsd:import namespace="e3d15af0-53cc-4fdd-8ebf-c94b218c505a"/>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LengthInSeconds" minOccurs="0"/>
                <xsd:element ref="ns3:MediaServiceAutoTags" minOccurs="0"/>
                <xsd:element ref="ns3:MediaServiceOCR" minOccurs="0"/>
                <xsd:element ref="ns3:MediaServiceGenerationTime" minOccurs="0"/>
                <xsd:element ref="ns3:MediaServiceEventHashCode"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b18b26-9745-44e6-b802-7b00fa7a14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d15af0-53cc-4fdd-8ebf-c94b218c505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BB0C2B9-29CF-479F-B066-B6220C72E5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fb18b26-9745-44e6-b802-7b00fa7a1430"/>
    <ds:schemaRef ds:uri="e3d15af0-53cc-4fdd-8ebf-c94b218c50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0174B05-EACC-4298-B611-404B8AF1BB40}">
  <ds:schemaRefs>
    <ds:schemaRef ds:uri="http://schemas.microsoft.com/sharepoint/v3/contenttype/forms"/>
  </ds:schemaRefs>
</ds:datastoreItem>
</file>

<file path=customXml/itemProps3.xml><?xml version="1.0" encoding="utf-8"?>
<ds:datastoreItem xmlns:ds="http://schemas.openxmlformats.org/officeDocument/2006/customXml" ds:itemID="{B242964A-66C8-4092-9146-50B9D1344C9F}">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3fb18b26-9745-44e6-b802-7b00fa7a1430"/>
    <ds:schemaRef ds:uri="e3d15af0-53cc-4fdd-8ebf-c94b218c505a"/>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1664</TotalTime>
  <Words>1841</Words>
  <Application>Microsoft Office PowerPoint</Application>
  <PresentationFormat>מסך רחב</PresentationFormat>
  <Paragraphs>250</Paragraphs>
  <Slides>29</Slides>
  <Notes>13</Notes>
  <HiddenSlides>0</HiddenSlides>
  <MMClips>2</MMClips>
  <ScaleCrop>false</ScaleCrop>
  <HeadingPairs>
    <vt:vector size="6" baseType="variant">
      <vt:variant>
        <vt:lpstr>גופנים בשימוש</vt:lpstr>
      </vt:variant>
      <vt:variant>
        <vt:i4>3</vt:i4>
      </vt:variant>
      <vt:variant>
        <vt:lpstr>ערכת נושא</vt:lpstr>
      </vt:variant>
      <vt:variant>
        <vt:i4>1</vt:i4>
      </vt:variant>
      <vt:variant>
        <vt:lpstr>כותרות שקופיות</vt:lpstr>
      </vt:variant>
      <vt:variant>
        <vt:i4>29</vt:i4>
      </vt:variant>
    </vt:vector>
  </HeadingPairs>
  <TitlesOfParts>
    <vt:vector size="33" baseType="lpstr">
      <vt:lpstr>Arial</vt:lpstr>
      <vt:lpstr>Calibri</vt:lpstr>
      <vt:lpstr>Varela Round</vt:lpstr>
      <vt:lpstr>1_ערכת נושא Office</vt:lpstr>
      <vt:lpstr>מערכת שידורים לאומית</vt:lpstr>
      <vt:lpstr>"בלדה לחובש"/ דן אלמגור</vt:lpstr>
      <vt:lpstr>מה נלמד היום </vt:lpstr>
      <vt:lpstr>בלדה לחובש</vt:lpstr>
      <vt:lpstr>בלדה לחובש</vt:lpstr>
      <vt:lpstr>מצגת של PowerPoint‏</vt:lpstr>
      <vt:lpstr>מצגת של PowerPoint‏</vt:lpstr>
      <vt:lpstr>בית ראשון</vt:lpstr>
      <vt:lpstr>בית שני</vt:lpstr>
      <vt:lpstr>בית שלישי</vt:lpstr>
      <vt:lpstr>בית רביעי</vt:lpstr>
      <vt:lpstr>בית חמישי</vt:lpstr>
      <vt:lpstr>מבנה הבלדה</vt:lpstr>
      <vt:lpstr>אמצעי עיצוב אומנותיים</vt:lpstr>
      <vt:lpstr>מאפייני הבלדה</vt:lpstr>
      <vt:lpstr>מומלץ לשמוע בהפסקה את השיר בביצוע יהורם גאון </vt:lpstr>
      <vt:lpstr>משימה</vt:lpstr>
      <vt:lpstr>האם כתבתם בלדה?</vt:lpstr>
      <vt:lpstr>מקורות הבלדה</vt:lpstr>
      <vt:lpstr>בלדה (על-פי מונחון לספרות/אשר א' ריבלין) </vt:lpstr>
      <vt:lpstr>בלדה בת זמננו </vt:lpstr>
      <vt:lpstr>הסיפור האמיתי מאחורי השיר</vt:lpstr>
      <vt:lpstr>מצגת של PowerPoint‏</vt:lpstr>
      <vt:lpstr>נמשיך לחקור</vt:lpstr>
      <vt:lpstr>מצגת של PowerPoint‏</vt:lpstr>
      <vt:lpstr>הכח של הספרות</vt:lpstr>
      <vt:lpstr>הכח של הספרות</vt:lpstr>
      <vt:lpstr>אז מה למדנו היום?</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מערכת שידורים לאומית</dc:title>
  <dc:creator>בן טרגן</dc:creator>
  <cp:lastModifiedBy>שני שמלה/Shani Chemla</cp:lastModifiedBy>
  <cp:revision>33</cp:revision>
  <dcterms:created xsi:type="dcterms:W3CDTF">2020-04-24T13:11:01Z</dcterms:created>
  <dcterms:modified xsi:type="dcterms:W3CDTF">2022-08-07T07:02:24Z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0x01010033D405C3C5E2144991A82FB03AD36A29</vt:lpwstr>
  </property>
</Properties>
</file>