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79" r:id="rId4"/>
    <p:sldId id="259" r:id="rId5"/>
    <p:sldId id="280" r:id="rId6"/>
    <p:sldId id="300" r:id="rId7"/>
    <p:sldId id="278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301" r:id="rId16"/>
    <p:sldId id="269" r:id="rId17"/>
    <p:sldId id="289" r:id="rId18"/>
    <p:sldId id="298" r:id="rId19"/>
    <p:sldId id="291" r:id="rId20"/>
    <p:sldId id="292" r:id="rId21"/>
    <p:sldId id="294" r:id="rId22"/>
    <p:sldId id="295" r:id="rId23"/>
    <p:sldId id="296" r:id="rId24"/>
    <p:sldId id="297" r:id="rId25"/>
    <p:sldId id="299" r:id="rId26"/>
    <p:sldId id="277" r:id="rId2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elet Seidler" initials="AS" lastIdx="4" clrIdx="0">
    <p:extLst>
      <p:ext uri="{19B8F6BF-5375-455C-9EA6-DF929625EA0E}">
        <p15:presenceInfo xmlns:p15="http://schemas.microsoft.com/office/powerpoint/2012/main" userId="Ayelet Seid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A9D5177-258E-4E67-A5A5-151086F60FC6}" type="datetimeFigureOut">
              <a:rPr lang="he-IL" smtClean="0"/>
              <a:t>ה'/אב/תשפ"ב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5E0FBE-C27C-4ABB-BED0-C69D0A6424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746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60E-D0FE-4460-BD67-FFE23A78AE5E}" type="datetimeFigureOut">
              <a:rPr lang="he-IL" smtClean="0"/>
              <a:t>ה'/אב/תשפ"ב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773-E1B0-4224-B8B3-A494540C5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469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60E-D0FE-4460-BD67-FFE23A78AE5E}" type="datetimeFigureOut">
              <a:rPr lang="he-IL" smtClean="0"/>
              <a:t>ה'/אב/תשפ"ב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773-E1B0-4224-B8B3-A494540C5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179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60E-D0FE-4460-BD67-FFE23A78AE5E}" type="datetimeFigureOut">
              <a:rPr lang="he-IL" smtClean="0"/>
              <a:t>ה'/אב/תשפ"ב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773-E1B0-4224-B8B3-A494540C5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1043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502551" y="6569428"/>
            <a:ext cx="1967970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116607" y="6410588"/>
            <a:ext cx="24348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7489861" y="-439221"/>
            <a:ext cx="3154236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6194603" y="6565100"/>
            <a:ext cx="3325661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4083964" y="369916"/>
            <a:ext cx="976073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19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159707" y="1396870"/>
            <a:ext cx="988303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4278" y="1640910"/>
            <a:ext cx="8154444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5497462" y="6579191"/>
            <a:ext cx="4000400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7125858" y="6294301"/>
            <a:ext cx="2287242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7497662" y="-235260"/>
            <a:ext cx="2076373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375835" y="163632"/>
            <a:ext cx="1071082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53660" y="2918492"/>
            <a:ext cx="8155062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553660" y="3655832"/>
            <a:ext cx="8155062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54075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455" y="213094"/>
            <a:ext cx="837109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86455" y="1185681"/>
            <a:ext cx="837108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86455" y="1725682"/>
            <a:ext cx="837109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9"/>
            <a:ext cx="3574644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6500786" y="-110812"/>
            <a:ext cx="397508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579332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4357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159707" y="1396870"/>
            <a:ext cx="988303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4278" y="1640910"/>
            <a:ext cx="8154444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5497462" y="6579191"/>
            <a:ext cx="4000400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7125858" y="6294301"/>
            <a:ext cx="2287242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7497662" y="-235260"/>
            <a:ext cx="2076373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375835" y="163632"/>
            <a:ext cx="1071082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53660" y="2918493"/>
            <a:ext cx="8155062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763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60E-D0FE-4460-BD67-FFE23A78AE5E}" type="datetimeFigureOut">
              <a:rPr lang="he-IL" smtClean="0"/>
              <a:t>ה'/אב/תשפ"ב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773-E1B0-4224-B8B3-A494540C5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918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60E-D0FE-4460-BD67-FFE23A78AE5E}" type="datetimeFigureOut">
              <a:rPr lang="he-IL" smtClean="0"/>
              <a:t>ה'/אב/תשפ"ב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773-E1B0-4224-B8B3-A494540C5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003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60E-D0FE-4460-BD67-FFE23A78AE5E}" type="datetimeFigureOut">
              <a:rPr lang="he-IL" smtClean="0"/>
              <a:t>ה'/אב/תשפ"ב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773-E1B0-4224-B8B3-A494540C5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866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60E-D0FE-4460-BD67-FFE23A78AE5E}" type="datetimeFigureOut">
              <a:rPr lang="he-IL" smtClean="0"/>
              <a:t>ה'/אב/תשפ"ב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773-E1B0-4224-B8B3-A494540C5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234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60E-D0FE-4460-BD67-FFE23A78AE5E}" type="datetimeFigureOut">
              <a:rPr lang="he-IL" smtClean="0"/>
              <a:t>ה'/אב/תשפ"ב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773-E1B0-4224-B8B3-A494540C5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39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60E-D0FE-4460-BD67-FFE23A78AE5E}" type="datetimeFigureOut">
              <a:rPr lang="he-IL" smtClean="0"/>
              <a:t>ה'/אב/תשפ"ב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773-E1B0-4224-B8B3-A494540C5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903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60E-D0FE-4460-BD67-FFE23A78AE5E}" type="datetimeFigureOut">
              <a:rPr lang="he-IL" smtClean="0"/>
              <a:t>ה'/אב/תשפ"ב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773-E1B0-4224-B8B3-A494540C5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191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60E-D0FE-4460-BD67-FFE23A78AE5E}" type="datetimeFigureOut">
              <a:rPr lang="he-IL" smtClean="0"/>
              <a:t>ה'/אב/תשפ"ב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773-E1B0-4224-B8B3-A494540C5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299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7060E-D0FE-4460-BD67-FFE23A78AE5E}" type="datetimeFigureOut">
              <a:rPr lang="he-IL" smtClean="0"/>
              <a:t>ה'/אב/תשפ"ב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1773-E1B0-4224-B8B3-A494540C5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954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t1CixFyLoH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55535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" y="260648"/>
            <a:ext cx="86764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ß"/>
            </a:pPr>
            <a:r>
              <a:rPr lang="he-IL" sz="3600" b="1" dirty="0">
                <a:latin typeface="Varela Round" pitchFamily="2" charset="-79"/>
                <a:cs typeface="Varela Round" pitchFamily="2" charset="-79"/>
                <a:sym typeface="Wingdings" pitchFamily="2" charset="2"/>
              </a:rPr>
              <a:t>מה העם מבקש מאהרון?</a:t>
            </a:r>
          </a:p>
          <a:p>
            <a:pPr>
              <a:lnSpc>
                <a:spcPct val="150000"/>
              </a:lnSpc>
            </a:pPr>
            <a:endParaRPr lang="he-IL" sz="3600" dirty="0">
              <a:latin typeface="Varela Round" pitchFamily="2" charset="-79"/>
              <a:cs typeface="Varela Round" pitchFamily="2" charset="-79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he-IL" sz="3600" dirty="0">
                <a:latin typeface="Varela Round" pitchFamily="2" charset="-79"/>
                <a:cs typeface="Varela Round" pitchFamily="2" charset="-79"/>
              </a:rPr>
              <a:t>(א) וַיַּרְא הָעָם כִּי בֹשֵׁשׁ מֹשֶׁה לָרֶדֶת מִן הָהָר,</a:t>
            </a:r>
          </a:p>
          <a:p>
            <a:pPr>
              <a:lnSpc>
                <a:spcPct val="150000"/>
              </a:lnSpc>
            </a:pPr>
            <a:r>
              <a:rPr lang="he-IL" sz="3600" dirty="0" err="1">
                <a:latin typeface="Varela Round" pitchFamily="2" charset="-79"/>
                <a:cs typeface="Varela Round" pitchFamily="2" charset="-79"/>
              </a:rPr>
              <a:t>וַיִּקָּהֵל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 הָעָם עַל אַהֲרֹן וַיֹּאמְרוּ אֵלָיו:</a:t>
            </a:r>
          </a:p>
          <a:p>
            <a:pPr marL="1338263">
              <a:lnSpc>
                <a:spcPct val="150000"/>
              </a:lnSpc>
            </a:pPr>
            <a:r>
              <a:rPr lang="he-IL" sz="3600" dirty="0">
                <a:latin typeface="Varela Round" pitchFamily="2" charset="-79"/>
                <a:cs typeface="Varela Round" pitchFamily="2" charset="-79"/>
              </a:rPr>
              <a:t>קוּם עֲשֵׂה לָנוּ </a:t>
            </a:r>
            <a:r>
              <a:rPr lang="he-IL" sz="3600" dirty="0" err="1">
                <a:latin typeface="Varela Round" pitchFamily="2" charset="-79"/>
                <a:cs typeface="Varela Round" pitchFamily="2" charset="-79"/>
              </a:rPr>
              <a:t>אֱלֹהִים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 אֲשֶׁר יֵלְכוּ לְפָנֵינוּ,</a:t>
            </a:r>
          </a:p>
          <a:p>
            <a:pPr marL="1338263">
              <a:lnSpc>
                <a:spcPct val="150000"/>
              </a:lnSpc>
            </a:pPr>
            <a:r>
              <a:rPr lang="he-IL" sz="3600" dirty="0">
                <a:latin typeface="Varela Round" pitchFamily="2" charset="-79"/>
                <a:cs typeface="Varela Round" pitchFamily="2" charset="-79"/>
              </a:rPr>
              <a:t>כִּי זֶה מֹשֶׁה הָאִישׁ אֲשֶׁר הֶעֱלָנוּ מֵאֶרֶץ מִצְרַיִם לֹא יָדַעְנוּ מֶה הָיָה לוֹ׃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6" t="12499" r="17860" b="27599"/>
          <a:stretch/>
        </p:blipFill>
        <p:spPr bwMode="auto">
          <a:xfrm>
            <a:off x="179513" y="260649"/>
            <a:ext cx="1728191" cy="182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27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16612" r="14074"/>
          <a:stretch/>
        </p:blipFill>
        <p:spPr bwMode="auto">
          <a:xfrm rot="2008371">
            <a:off x="1708832" y="4673674"/>
            <a:ext cx="1432560" cy="167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323528" y="260648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ß"/>
            </a:pPr>
            <a:r>
              <a:rPr lang="he-IL" sz="3600" b="1" dirty="0">
                <a:latin typeface="Varela Round" pitchFamily="2" charset="-79"/>
                <a:cs typeface="Varela Round" pitchFamily="2" charset="-79"/>
                <a:sym typeface="Wingdings" pitchFamily="2" charset="2"/>
              </a:rPr>
              <a:t>כיצד פועל אהרון? \ כיצד מתנהג העם?</a:t>
            </a:r>
          </a:p>
          <a:p>
            <a:endParaRPr lang="he-IL" sz="3600" b="1" dirty="0">
              <a:latin typeface="Varela Round" pitchFamily="2" charset="-79"/>
              <a:cs typeface="Varela Round" pitchFamily="2" charset="-79"/>
            </a:endParaRPr>
          </a:p>
          <a:p>
            <a:pPr marL="1338263"/>
            <a:r>
              <a:rPr lang="he-IL" sz="3600" b="1" dirty="0">
                <a:latin typeface="Varela Round" pitchFamily="2" charset="-79"/>
                <a:cs typeface="Varela Round" pitchFamily="2" charset="-79"/>
              </a:rPr>
              <a:t>(ב) 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וַיֹּאמֶר </a:t>
            </a:r>
            <a:r>
              <a:rPr lang="he-IL" sz="3600" dirty="0" err="1">
                <a:latin typeface="Varela Round" pitchFamily="2" charset="-79"/>
                <a:cs typeface="Varela Round" pitchFamily="2" charset="-79"/>
              </a:rPr>
              <a:t>אֲלֵהֶם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 אַהֲרֹן:</a:t>
            </a:r>
          </a:p>
          <a:p>
            <a:pPr marL="1338263"/>
            <a:r>
              <a:rPr lang="he-IL" sz="3600" dirty="0">
                <a:latin typeface="Varela Round" pitchFamily="2" charset="-79"/>
                <a:cs typeface="Varela Round" pitchFamily="2" charset="-79"/>
              </a:rPr>
              <a:t>פָּרְקוּ נִזְמֵי הַזָּהָב אֲשֶׁר בְּאָזְנֵי נְשֵׁיכֶם בְּנֵיכֶם וּבְנֹתֵיכֶם וְהָבִיאוּ אֵלָי׃ </a:t>
            </a:r>
          </a:p>
          <a:p>
            <a:pPr marL="1338263"/>
            <a:endParaRPr lang="he-IL" sz="3600" dirty="0">
              <a:latin typeface="Varela Round" pitchFamily="2" charset="-79"/>
              <a:cs typeface="Varela Round" pitchFamily="2" charset="-79"/>
            </a:endParaRPr>
          </a:p>
          <a:p>
            <a:pPr marL="1338263"/>
            <a:r>
              <a:rPr lang="he-IL" sz="3600" b="1" dirty="0">
                <a:latin typeface="Varela Round" pitchFamily="2" charset="-79"/>
                <a:cs typeface="Varela Round" pitchFamily="2" charset="-79"/>
              </a:rPr>
              <a:t>(ג) 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וַיִּתְפָּרְקוּ כָּל הָעָם </a:t>
            </a:r>
            <a:r>
              <a:rPr lang="he-IL" sz="3600" dirty="0" err="1">
                <a:latin typeface="Varela Round" pitchFamily="2" charset="-79"/>
                <a:cs typeface="Varela Round" pitchFamily="2" charset="-79"/>
              </a:rPr>
              <a:t>אֶת־נִזְמֵי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 הַזָּהָב אֲשֶׁר בְּאָזְנֵיהֶם וַיָּבִיאוּ </a:t>
            </a:r>
            <a:r>
              <a:rPr lang="he-IL" sz="3600" dirty="0" err="1">
                <a:latin typeface="Varela Round" pitchFamily="2" charset="-79"/>
                <a:cs typeface="Varela Round" pitchFamily="2" charset="-79"/>
              </a:rPr>
              <a:t>אֶל־אַהֲרֹן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׃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5"/>
          <a:stretch/>
        </p:blipFill>
        <p:spPr bwMode="auto">
          <a:xfrm rot="20202913">
            <a:off x="251959" y="5087359"/>
            <a:ext cx="1385741" cy="156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נזם - מסרג'יקל סטיל וציפוי זהב - עיטור קלטי - נזמים באף - פירסינג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13475" r="16903" b="10645"/>
          <a:stretch/>
        </p:blipFill>
        <p:spPr bwMode="auto">
          <a:xfrm>
            <a:off x="3058510" y="5645061"/>
            <a:ext cx="851338" cy="9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4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23528" y="260648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ß"/>
            </a:pPr>
            <a:r>
              <a:rPr lang="he-IL" sz="3600" b="1" dirty="0">
                <a:latin typeface="Varela Round" pitchFamily="2" charset="-79"/>
                <a:cs typeface="Varela Round" pitchFamily="2" charset="-79"/>
                <a:sym typeface="Wingdings" pitchFamily="2" charset="2"/>
              </a:rPr>
              <a:t>כיצד פועל אהרון? \ כיצד מתנהג העם?</a:t>
            </a:r>
          </a:p>
          <a:p>
            <a:endParaRPr lang="he-IL" sz="3600" b="1" dirty="0">
              <a:latin typeface="Varela Round" pitchFamily="2" charset="-79"/>
              <a:cs typeface="Varela Round" pitchFamily="2" charset="-79"/>
            </a:endParaRPr>
          </a:p>
          <a:p>
            <a:r>
              <a:rPr lang="he-IL" sz="3600" b="1" dirty="0">
                <a:latin typeface="Varela Round" pitchFamily="2" charset="-79"/>
                <a:cs typeface="Varela Round" pitchFamily="2" charset="-79"/>
              </a:rPr>
              <a:t>(ד) </a:t>
            </a:r>
            <a:r>
              <a:rPr lang="he-IL" sz="3600" dirty="0" err="1">
                <a:latin typeface="Varela Round" pitchFamily="2" charset="-79"/>
                <a:cs typeface="Varela Round" pitchFamily="2" charset="-79"/>
              </a:rPr>
              <a:t>וַיִּקַּח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 מִיָּדָם וַיָּצַר אֹתוֹ בַּחֶרֶט וַיַּעֲשֵׂהוּ עֵגֶל מַסֵּכָה,</a:t>
            </a:r>
          </a:p>
          <a:p>
            <a:endParaRPr lang="he-IL" sz="3600" dirty="0">
              <a:latin typeface="Varela Round" pitchFamily="2" charset="-79"/>
              <a:cs typeface="Varela Round" pitchFamily="2" charset="-79"/>
            </a:endParaRPr>
          </a:p>
          <a:p>
            <a:r>
              <a:rPr lang="he-IL" sz="3600" dirty="0">
                <a:latin typeface="Varela Round" pitchFamily="2" charset="-79"/>
                <a:cs typeface="Varela Round" pitchFamily="2" charset="-79"/>
              </a:rPr>
              <a:t>וַיֹּאמְרוּ אֵלֶּה </a:t>
            </a:r>
            <a:r>
              <a:rPr lang="he-IL" sz="3600" dirty="0" err="1">
                <a:latin typeface="Varela Round" pitchFamily="2" charset="-79"/>
                <a:cs typeface="Varela Round" pitchFamily="2" charset="-79"/>
              </a:rPr>
              <a:t>אֱלֹהֶיך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ָ יִשְׂרָאֵל אֲשֶׁר הֶעֱלוּךָ מֵאֶרֶץ מִצְרָיִם׃ 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4623" y="4149080"/>
            <a:ext cx="3432203" cy="239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4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23528" y="260648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ß"/>
            </a:pPr>
            <a:r>
              <a:rPr lang="he-IL" sz="3600" b="1" dirty="0">
                <a:latin typeface="Varela Round" pitchFamily="2" charset="-79"/>
                <a:cs typeface="Varela Round" pitchFamily="2" charset="-79"/>
                <a:sym typeface="Wingdings" pitchFamily="2" charset="2"/>
              </a:rPr>
              <a:t>כיצד פועל אהרון? \ כיצד מתנהג העם?</a:t>
            </a:r>
          </a:p>
          <a:p>
            <a:endParaRPr lang="he-IL" sz="3600" b="1" dirty="0">
              <a:latin typeface="Varela Round" pitchFamily="2" charset="-79"/>
              <a:cs typeface="Varela Round" pitchFamily="2" charset="-79"/>
            </a:endParaRPr>
          </a:p>
          <a:p>
            <a:r>
              <a:rPr lang="he-IL" sz="3600" b="1" dirty="0">
                <a:latin typeface="Varela Round" pitchFamily="2" charset="-79"/>
                <a:cs typeface="Varela Round" pitchFamily="2" charset="-79"/>
              </a:rPr>
              <a:t>(ה) 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וַיַּרְא אַהֲרֹן </a:t>
            </a:r>
            <a:r>
              <a:rPr lang="he-IL" sz="3600" dirty="0" err="1">
                <a:latin typeface="Varela Round" pitchFamily="2" charset="-79"/>
                <a:cs typeface="Varela Round" pitchFamily="2" charset="-79"/>
              </a:rPr>
              <a:t>וַיִּבֶן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 מִזְבֵּחַ לְפָנָיו </a:t>
            </a:r>
          </a:p>
          <a:p>
            <a:r>
              <a:rPr lang="he-IL" sz="3600" dirty="0">
                <a:latin typeface="Varela Round" pitchFamily="2" charset="-79"/>
                <a:cs typeface="Varela Round" pitchFamily="2" charset="-79"/>
              </a:rPr>
              <a:t>וַיִּקְרָא אַהֲרֹן וַיֹּאמַר: חַג לַיהוָה מָחָר!</a:t>
            </a:r>
          </a:p>
          <a:p>
            <a:r>
              <a:rPr lang="he-IL" sz="3600" dirty="0">
                <a:latin typeface="Varela Round" pitchFamily="2" charset="-79"/>
                <a:cs typeface="Varela Round" pitchFamily="2" charset="-79"/>
              </a:rPr>
              <a:t> </a:t>
            </a:r>
          </a:p>
          <a:p>
            <a:r>
              <a:rPr lang="he-IL" sz="3600" b="1" dirty="0">
                <a:latin typeface="Varela Round" pitchFamily="2" charset="-79"/>
                <a:cs typeface="Varela Round" pitchFamily="2" charset="-79"/>
              </a:rPr>
              <a:t>(ו) 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וַיַּשְׁכִּימוּ מִמָּחֳרָת וַיַּעֲלוּ </a:t>
            </a:r>
            <a:r>
              <a:rPr lang="he-IL" sz="3600" dirty="0" err="1">
                <a:latin typeface="Varela Round" pitchFamily="2" charset="-79"/>
                <a:cs typeface="Varela Round" pitchFamily="2" charset="-79"/>
              </a:rPr>
              <a:t>עֹלֹת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3600" dirty="0" err="1">
                <a:latin typeface="Varela Round" pitchFamily="2" charset="-79"/>
                <a:cs typeface="Varela Round" pitchFamily="2" charset="-79"/>
              </a:rPr>
              <a:t>וַיַּגִּשׁו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ּ שְׁלָמִים וַיֵּשֶׁב הָעָם לֶאֱכֹל וְשָׁתוֹ </a:t>
            </a:r>
            <a:r>
              <a:rPr lang="he-IL" sz="3600" dirty="0" err="1">
                <a:latin typeface="Varela Round" pitchFamily="2" charset="-79"/>
                <a:cs typeface="Varela Round" pitchFamily="2" charset="-79"/>
              </a:rPr>
              <a:t>וַיָּקֻמו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ּ לְצַחֵק׃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1" y="4507965"/>
            <a:ext cx="3626055" cy="206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אליפסה 1"/>
          <p:cNvSpPr/>
          <p:nvPr/>
        </p:nvSpPr>
        <p:spPr>
          <a:xfrm>
            <a:off x="2519772" y="5733256"/>
            <a:ext cx="108012" cy="10801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51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2267744" y="476672"/>
            <a:ext cx="630019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sz="3200" b="1" dirty="0">
                <a:latin typeface="Varela Round" pitchFamily="2" charset="-79"/>
                <a:cs typeface="Varela Round" pitchFamily="2" charset="-79"/>
                <a:hlinkClick r:id="rId2"/>
              </a:rPr>
              <a:t>עגל הזהב - אהוד בנאי</a:t>
            </a:r>
            <a:r>
              <a:rPr lang="he-IL" sz="3200" b="1" dirty="0">
                <a:latin typeface="Varela Round" pitchFamily="2" charset="-79"/>
                <a:cs typeface="Varela Round" pitchFamily="2" charset="-79"/>
              </a:rPr>
              <a:t>:</a:t>
            </a:r>
            <a:r>
              <a:rPr lang="he-IL" sz="3600" b="1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lvl="0"/>
            <a:endParaRPr lang="he-IL" sz="2400" dirty="0">
              <a:latin typeface="Varela Round" pitchFamily="2" charset="-79"/>
              <a:cs typeface="Varela Round" pitchFamily="2" charset="-79"/>
            </a:endParaRPr>
          </a:p>
          <a:p>
            <a:pPr lvl="0"/>
            <a:r>
              <a:rPr lang="he-IL" sz="2800" dirty="0">
                <a:latin typeface="Varela Round" pitchFamily="2" charset="-79"/>
                <a:cs typeface="Varela Round" pitchFamily="2" charset="-79"/>
              </a:rPr>
              <a:t>אנחנו כאן בלב מדבר</a:t>
            </a:r>
            <a:endParaRPr lang="en-US" sz="2800" b="1" dirty="0">
              <a:latin typeface="Varela Round" pitchFamily="2" charset="-79"/>
              <a:cs typeface="Varela Round" pitchFamily="2" charset="-79"/>
            </a:endParaRPr>
          </a:p>
          <a:p>
            <a:r>
              <a:rPr lang="he-IL" sz="2800" dirty="0">
                <a:latin typeface="Varela Round" pitchFamily="2" charset="-79"/>
                <a:cs typeface="Varela Round" pitchFamily="2" charset="-79"/>
              </a:rPr>
              <a:t>צמאים למים חיים</a:t>
            </a:r>
            <a:endParaRPr lang="en-US" sz="2800" b="1" dirty="0">
              <a:latin typeface="Varela Round" pitchFamily="2" charset="-79"/>
              <a:cs typeface="Varela Round" pitchFamily="2" charset="-79"/>
            </a:endParaRPr>
          </a:p>
          <a:p>
            <a:r>
              <a:rPr lang="he-IL" sz="2800" dirty="0">
                <a:latin typeface="Varela Round" pitchFamily="2" charset="-79"/>
                <a:cs typeface="Varela Round" pitchFamily="2" charset="-79"/>
              </a:rPr>
              <a:t>ואתה על ראש ההר</a:t>
            </a:r>
            <a:endParaRPr lang="en-US" sz="2800" b="1" dirty="0">
              <a:latin typeface="Varela Round" pitchFamily="2" charset="-79"/>
              <a:cs typeface="Varela Round" pitchFamily="2" charset="-79"/>
            </a:endParaRPr>
          </a:p>
          <a:p>
            <a:r>
              <a:rPr lang="he-IL" sz="2800" dirty="0">
                <a:latin typeface="Varela Round" pitchFamily="2" charset="-79"/>
                <a:cs typeface="Varela Round" pitchFamily="2" charset="-79"/>
              </a:rPr>
              <a:t>מעל העננים</a:t>
            </a:r>
            <a:endParaRPr lang="en-US" sz="2800" b="1" dirty="0">
              <a:latin typeface="Varela Round" pitchFamily="2" charset="-79"/>
              <a:cs typeface="Varela Round" pitchFamily="2" charset="-79"/>
            </a:endParaRPr>
          </a:p>
          <a:p>
            <a:r>
              <a:rPr lang="he-IL" sz="2800" dirty="0">
                <a:latin typeface="Varela Round" pitchFamily="2" charset="-79"/>
                <a:cs typeface="Varela Round" pitchFamily="2" charset="-79"/>
              </a:rPr>
              <a:t>אין שום אות</a:t>
            </a:r>
            <a:endParaRPr lang="en-US" sz="2800" b="1" dirty="0">
              <a:latin typeface="Varela Round" pitchFamily="2" charset="-79"/>
              <a:cs typeface="Varela Round" pitchFamily="2" charset="-79"/>
            </a:endParaRPr>
          </a:p>
          <a:p>
            <a:r>
              <a:rPr lang="he-IL" sz="2800" dirty="0">
                <a:latin typeface="Varela Round" pitchFamily="2" charset="-79"/>
                <a:cs typeface="Varela Round" pitchFamily="2" charset="-79"/>
              </a:rPr>
              <a:t>אין סימן</a:t>
            </a:r>
            <a:endParaRPr lang="en-US" sz="2800" b="1" dirty="0">
              <a:latin typeface="Varela Round" pitchFamily="2" charset="-79"/>
              <a:cs typeface="Varela Round" pitchFamily="2" charset="-79"/>
            </a:endParaRPr>
          </a:p>
          <a:p>
            <a:r>
              <a:rPr lang="he-IL" sz="2800" dirty="0">
                <a:latin typeface="Varela Round" pitchFamily="2" charset="-79"/>
                <a:cs typeface="Varela Round" pitchFamily="2" charset="-79"/>
              </a:rPr>
              <a:t>כל כך הרבה ימים</a:t>
            </a:r>
            <a:endParaRPr lang="en-US" sz="2800" b="1" dirty="0">
              <a:latin typeface="Varela Round" pitchFamily="2" charset="-79"/>
              <a:cs typeface="Varela Round" pitchFamily="2" charset="-79"/>
            </a:endParaRPr>
          </a:p>
          <a:p>
            <a:r>
              <a:rPr lang="he-IL" sz="2800" dirty="0">
                <a:latin typeface="Varela Round" pitchFamily="2" charset="-79"/>
                <a:cs typeface="Varela Round" pitchFamily="2" charset="-79"/>
              </a:rPr>
              <a:t>במעגל סגור מסתובבים</a:t>
            </a:r>
            <a:r>
              <a:rPr lang="he-IL" sz="2800" b="1" dirty="0"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2800" dirty="0">
                <a:latin typeface="Varela Round" pitchFamily="2" charset="-79"/>
                <a:cs typeface="Varela Round" pitchFamily="2" charset="-79"/>
              </a:rPr>
              <a:t>סביב עגל הזהב.</a:t>
            </a:r>
            <a:endParaRPr lang="en-US" sz="2800" b="1" dirty="0">
              <a:latin typeface="Varela Round" pitchFamily="2" charset="-79"/>
              <a:cs typeface="Varela Round" pitchFamily="2" charset="-79"/>
            </a:endParaRPr>
          </a:p>
          <a:p>
            <a:r>
              <a:rPr lang="he-IL" sz="2400" dirty="0">
                <a:latin typeface="Varela Round" pitchFamily="2" charset="-79"/>
                <a:cs typeface="Varela Round" pitchFamily="2" charset="-79"/>
              </a:rPr>
              <a:t> </a:t>
            </a:r>
            <a:endParaRPr lang="en-US" sz="2400" b="1" dirty="0">
              <a:latin typeface="Varela Round" pitchFamily="2" charset="-79"/>
              <a:cs typeface="Varela Round" pitchFamily="2" charset="-79"/>
            </a:endParaRPr>
          </a:p>
          <a:p>
            <a:r>
              <a:rPr lang="he-IL" sz="2400" dirty="0">
                <a:latin typeface="Varela Round" pitchFamily="2" charset="-79"/>
                <a:cs typeface="Varela Round" pitchFamily="2" charset="-79"/>
              </a:rPr>
              <a:t> </a:t>
            </a:r>
            <a:endParaRPr lang="en-US" sz="2400" b="1" dirty="0">
              <a:latin typeface="Varela Round" pitchFamily="2" charset="-79"/>
              <a:cs typeface="Varela Round" pitchFamily="2" charset="-79"/>
            </a:endParaRPr>
          </a:p>
          <a:p>
            <a:endParaRPr lang="en-US" sz="2400" b="1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23528" y="141277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800" dirty="0">
                <a:latin typeface="Varela Round" pitchFamily="2" charset="-79"/>
                <a:cs typeface="Varela Round" pitchFamily="2" charset="-79"/>
              </a:rPr>
              <a:t>אין מי שיכה על הסלע</a:t>
            </a:r>
          </a:p>
          <a:p>
            <a:r>
              <a:rPr lang="he-IL" sz="2800" dirty="0">
                <a:latin typeface="Varela Round" pitchFamily="2" charset="-79"/>
                <a:cs typeface="Varela Round" pitchFamily="2" charset="-79"/>
              </a:rPr>
              <a:t>מי </a:t>
            </a:r>
            <a:r>
              <a:rPr lang="he-IL" sz="2800" dirty="0" err="1">
                <a:latin typeface="Varela Round" pitchFamily="2" charset="-79"/>
                <a:cs typeface="Varela Round" pitchFamily="2" charset="-79"/>
              </a:rPr>
              <a:t>יתן</a:t>
            </a:r>
            <a:r>
              <a:rPr lang="he-IL" sz="2800" dirty="0">
                <a:latin typeface="Varela Round" pitchFamily="2" charset="-79"/>
                <a:cs typeface="Varela Round" pitchFamily="2" charset="-79"/>
              </a:rPr>
              <a:t> כיוון</a:t>
            </a:r>
          </a:p>
          <a:p>
            <a:r>
              <a:rPr lang="he-IL" sz="2800" dirty="0">
                <a:latin typeface="Varela Round" pitchFamily="2" charset="-79"/>
                <a:cs typeface="Varela Round" pitchFamily="2" charset="-79"/>
              </a:rPr>
              <a:t>באפילה כאן נלחמים על כל פירור</a:t>
            </a:r>
          </a:p>
          <a:p>
            <a:r>
              <a:rPr lang="he-IL" sz="2800" dirty="0">
                <a:latin typeface="Varela Round" pitchFamily="2" charset="-79"/>
                <a:cs typeface="Varela Round" pitchFamily="2" charset="-79"/>
              </a:rPr>
              <a:t>סביב עגל הזהב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5" t="15103" r="18379" b="26244"/>
          <a:stretch/>
        </p:blipFill>
        <p:spPr bwMode="auto">
          <a:xfrm>
            <a:off x="107504" y="3808500"/>
            <a:ext cx="2304256" cy="291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365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9470"/>
            <a:ext cx="4670425" cy="54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28670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53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222150" y="2695767"/>
            <a:ext cx="6906300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הפסקה 10 דקות</a:t>
            </a:r>
          </a:p>
        </p:txBody>
      </p:sp>
    </p:spTree>
    <p:extLst>
      <p:ext uri="{BB962C8B-B14F-4D97-AF65-F5344CB8AC3E}">
        <p14:creationId xmlns:p14="http://schemas.microsoft.com/office/powerpoint/2010/main" val="982473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e-IL" dirty="0">
                <a:latin typeface="Varela Round" pitchFamily="2" charset="-79"/>
                <a:cs typeface="Varela Round" pitchFamily="2" charset="-79"/>
              </a:rPr>
              <a:t>הפירושים השונים להבנת החטא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he-IL" dirty="0">
                <a:latin typeface="Varela Round" pitchFamily="2" charset="-79"/>
                <a:cs typeface="Varela Round" pitchFamily="2" charset="-79"/>
              </a:rPr>
              <a:t>רש"י – רבי שלמה יצחקי (1040 – 1105, צפון צרפת) בפירושו לתורה</a:t>
            </a:r>
          </a:p>
          <a:p>
            <a:r>
              <a:rPr lang="he-IL" dirty="0" err="1">
                <a:latin typeface="Varela Round" pitchFamily="2" charset="-79"/>
                <a:cs typeface="Varela Round" pitchFamily="2" charset="-79"/>
              </a:rPr>
              <a:t>ריה"ל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 – רבי יהודה הלוי (</a:t>
            </a:r>
            <a:r>
              <a:rPr lang="he-IL" dirty="0"/>
              <a:t> 1085 – 1141, ספרד) 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בדבריו בספר הכוזרי</a:t>
            </a:r>
          </a:p>
          <a:p>
            <a:r>
              <a:rPr lang="he-IL" dirty="0">
                <a:latin typeface="Varela Round" pitchFamily="2" charset="-79"/>
                <a:cs typeface="Varela Round" pitchFamily="2" charset="-79"/>
              </a:rPr>
              <a:t>רמב"ן – רבי משה בן נחמן (1195 – 1270, ספרד, ישראל) בפירושו לתורה</a:t>
            </a:r>
          </a:p>
          <a:p>
            <a:endParaRPr lang="he-IL" dirty="0"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4026024" cy="211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98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>
                <a:latin typeface="Varela Round" pitchFamily="2" charset="-79"/>
                <a:cs typeface="Varela Round" pitchFamily="2" charset="-79"/>
              </a:rPr>
              <a:t>שימו לב במהלך הלימוד לשאלות הבאות:</a:t>
            </a:r>
            <a:br>
              <a:rPr lang="he-IL" dirty="0">
                <a:latin typeface="Varela Round" pitchFamily="2" charset="-79"/>
                <a:cs typeface="Varela Round" pitchFamily="2" charset="-79"/>
              </a:rPr>
            </a:br>
            <a:r>
              <a:rPr lang="he-IL" dirty="0">
                <a:latin typeface="Varela Round" pitchFamily="2" charset="-79"/>
                <a:cs typeface="Varela Round" pitchFamily="2" charset="-79"/>
              </a:rPr>
              <a:t>	- מהו החטא על פי כל פרשן?</a:t>
            </a:r>
            <a:br>
              <a:rPr lang="he-IL" dirty="0">
                <a:latin typeface="Varela Round" pitchFamily="2" charset="-79"/>
                <a:cs typeface="Varela Round" pitchFamily="2" charset="-79"/>
              </a:rPr>
            </a:br>
            <a:r>
              <a:rPr lang="he-IL" dirty="0">
                <a:latin typeface="Varela Round" pitchFamily="2" charset="-79"/>
                <a:cs typeface="Varela Round" pitchFamily="2" charset="-79"/>
              </a:rPr>
              <a:t>	- מהן ההוכחות מהתורה לדעתו 	  של כל פרשן?</a:t>
            </a:r>
            <a:br>
              <a:rPr lang="he-IL" dirty="0">
                <a:latin typeface="Varela Round" pitchFamily="2" charset="-79"/>
                <a:cs typeface="Varela Round" pitchFamily="2" charset="-79"/>
              </a:rPr>
            </a:br>
            <a:r>
              <a:rPr lang="he-IL" dirty="0">
                <a:latin typeface="Varela Round" pitchFamily="2" charset="-79"/>
                <a:cs typeface="Varela Round" pitchFamily="2" charset="-79"/>
              </a:rPr>
              <a:t>	- עם איזה פרשן אתם מזדהים?</a:t>
            </a:r>
            <a:br>
              <a:rPr lang="he-IL" dirty="0">
                <a:latin typeface="Varela Round" pitchFamily="2" charset="-79"/>
                <a:cs typeface="Varela Round" pitchFamily="2" charset="-79"/>
              </a:rPr>
            </a:br>
            <a:endParaRPr lang="he-IL" dirty="0"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283722"/>
            <a:ext cx="4104455" cy="231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65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latin typeface="Varela Round" pitchFamily="2" charset="-79"/>
                <a:cs typeface="Varela Round" pitchFamily="2" charset="-79"/>
              </a:rPr>
              <a:t>רש"י: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980728"/>
            <a:ext cx="6851104" cy="5688632"/>
          </a:xfrm>
        </p:spPr>
        <p:txBody>
          <a:bodyPr>
            <a:normAutofit lnSpcReduction="10000"/>
          </a:bodyPr>
          <a:lstStyle/>
          <a:p>
            <a:pPr marL="265113" indent="0">
              <a:buNone/>
              <a:tabLst>
                <a:tab pos="265113" algn="l"/>
              </a:tabLst>
            </a:pPr>
            <a:r>
              <a:rPr lang="he-IL" dirty="0">
                <a:latin typeface="Varela Round" pitchFamily="2" charset="-79"/>
                <a:cs typeface="Varela Round" pitchFamily="2" charset="-79"/>
              </a:rPr>
              <a:t>אלוהות הרבה איוו להם.</a:t>
            </a:r>
          </a:p>
          <a:p>
            <a:pPr marL="265113" indent="0">
              <a:buNone/>
              <a:tabLst>
                <a:tab pos="265113" algn="l"/>
              </a:tabLst>
            </a:pPr>
            <a:r>
              <a:rPr lang="he-IL" dirty="0">
                <a:latin typeface="Varela Round" pitchFamily="2" charset="-79"/>
                <a:cs typeface="Varela Round" pitchFamily="2" charset="-79"/>
              </a:rPr>
              <a:t>כיון שהשליכו לכור, באו מכשפי</a:t>
            </a:r>
          </a:p>
          <a:p>
            <a:pPr marL="265113" indent="0">
              <a:buNone/>
              <a:tabLst>
                <a:tab pos="265113" algn="l"/>
              </a:tabLst>
            </a:pPr>
            <a:r>
              <a:rPr lang="he-IL" dirty="0">
                <a:latin typeface="Varela Round" pitchFamily="2" charset="-79"/>
                <a:cs typeface="Varela Round" pitchFamily="2" charset="-79"/>
              </a:rPr>
              <a:t>ערב רב שעלו עמהם ממצרים</a:t>
            </a:r>
          </a:p>
          <a:p>
            <a:pPr marL="265113" indent="0">
              <a:buNone/>
              <a:tabLst>
                <a:tab pos="265113" algn="l"/>
              </a:tabLst>
            </a:pPr>
            <a:r>
              <a:rPr lang="he-IL" dirty="0" err="1">
                <a:latin typeface="Varela Round" pitchFamily="2" charset="-79"/>
                <a:cs typeface="Varela Round" pitchFamily="2" charset="-79"/>
              </a:rPr>
              <a:t>ועשאוהו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 בכשפים.</a:t>
            </a:r>
            <a:br>
              <a:rPr lang="he-IL" dirty="0">
                <a:latin typeface="Varela Round" pitchFamily="2" charset="-79"/>
                <a:cs typeface="Varela Round" pitchFamily="2" charset="-79"/>
              </a:rPr>
            </a:br>
            <a:r>
              <a:rPr lang="he-IL" b="1" dirty="0">
                <a:latin typeface="Varela Round" pitchFamily="2" charset="-79"/>
                <a:cs typeface="Varela Round" pitchFamily="2" charset="-79"/>
              </a:rPr>
              <a:t>אלה אלוהיך - 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ולא נאמר "אלה אלוהינו", מכאן שערב רב שעלו ממצרים הם שנקהלו על אהרן, והם </a:t>
            </a:r>
            <a:r>
              <a:rPr lang="he-IL" dirty="0" err="1">
                <a:latin typeface="Varela Round" pitchFamily="2" charset="-79"/>
                <a:cs typeface="Varela Round" pitchFamily="2" charset="-79"/>
              </a:rPr>
              <a:t>שעשאוהו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, ואחר כך הטעו את ישראל אחריו:</a:t>
            </a:r>
          </a:p>
          <a:p>
            <a:pPr marL="265113" indent="0">
              <a:buNone/>
              <a:tabLst>
                <a:tab pos="265113" algn="l"/>
              </a:tabLst>
            </a:pPr>
            <a:r>
              <a:rPr lang="he-IL" b="1" dirty="0">
                <a:latin typeface="Varela Round" pitchFamily="2" charset="-79"/>
                <a:cs typeface="Varela Round" pitchFamily="2" charset="-79"/>
              </a:rPr>
              <a:t>לצחק - 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יש במשמע הזה גלוי עריות, ושפיכות דמים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68760"/>
            <a:ext cx="15650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85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255214" y="3284984"/>
            <a:ext cx="6906300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553660" y="1435767"/>
            <a:ext cx="8154444" cy="1260000"/>
          </a:xfrm>
        </p:spPr>
        <p:txBody>
          <a:bodyPr/>
          <a:lstStyle/>
          <a:p>
            <a:r>
              <a:rPr lang="he-IL" dirty="0"/>
              <a:t>חטא העגל</a:t>
            </a:r>
            <a:br>
              <a:rPr lang="he-IL" dirty="0"/>
            </a:br>
            <a:r>
              <a:rPr lang="he-IL" dirty="0"/>
              <a:t>ספר שמות</a:t>
            </a:r>
            <a:br>
              <a:rPr lang="he-IL" dirty="0"/>
            </a:br>
            <a:r>
              <a:rPr lang="he-IL" dirty="0"/>
              <a:t>פרקים ל"ב-ל"ד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30833" y="3527184"/>
            <a:ext cx="8155062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תנ"ך </a:t>
            </a:r>
            <a:r>
              <a:rPr lang="he-IL" dirty="0" err="1">
                <a:sym typeface="Varela Round"/>
              </a:rPr>
              <a:t>חמ"ד</a:t>
            </a:r>
            <a:r>
              <a:rPr lang="he-IL" dirty="0">
                <a:sym typeface="Varela Round"/>
              </a:rPr>
              <a:t> חטיבת ביניים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30833" y="4247184"/>
            <a:ext cx="8155062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אלקנה שרלו</a:t>
            </a:r>
          </a:p>
        </p:txBody>
      </p:sp>
    </p:spTree>
    <p:extLst>
      <p:ext uri="{BB962C8B-B14F-4D97-AF65-F5344CB8AC3E}">
        <p14:creationId xmlns:p14="http://schemas.microsoft.com/office/powerpoint/2010/main" val="2046486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>
                <a:latin typeface="Varela Round" pitchFamily="2" charset="-79"/>
                <a:cs typeface="Varela Round" pitchFamily="2" charset="-79"/>
              </a:rPr>
              <a:t>לפי </a:t>
            </a:r>
            <a:r>
              <a:rPr lang="he-IL" b="1" dirty="0">
                <a:latin typeface="Varela Round" pitchFamily="2" charset="-79"/>
                <a:cs typeface="Varela Round" pitchFamily="2" charset="-79"/>
              </a:rPr>
              <a:t>רש"י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 החטא היה חטא עבודה זרה ממש, ומי שחטא והחטיא את העם היו הערב רב, והיו אף חטאים  נוספים בסיפור - שפיכות דמים וגילוי עריות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989358"/>
            <a:ext cx="3240360" cy="255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155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dirty="0" err="1">
                <a:latin typeface="Varela Round" pitchFamily="2" charset="-79"/>
                <a:cs typeface="Varela Round" pitchFamily="2" charset="-79"/>
              </a:rPr>
              <a:t>ריה"ל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: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764704"/>
            <a:ext cx="6563072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dirty="0">
                <a:latin typeface="Varela Round" pitchFamily="2" charset="-79"/>
                <a:cs typeface="Varela Round" pitchFamily="2" charset="-79"/>
              </a:rPr>
              <a:t>אז גברה המחשבה הרעה אל קצת</a:t>
            </a:r>
            <a:br>
              <a:rPr lang="en-US" dirty="0">
                <a:latin typeface="Varela Round" pitchFamily="2" charset="-79"/>
                <a:cs typeface="Varela Round" pitchFamily="2" charset="-79"/>
              </a:rPr>
            </a:br>
            <a:r>
              <a:rPr lang="he-IL" dirty="0">
                <a:latin typeface="Varela Round" pitchFamily="2" charset="-79"/>
                <a:cs typeface="Varela Round" pitchFamily="2" charset="-79"/>
              </a:rPr>
              <a:t>ההמון, עד </a:t>
            </a:r>
            <a:r>
              <a:rPr lang="he-IL" dirty="0" err="1">
                <a:latin typeface="Varela Round" pitchFamily="2" charset="-79"/>
                <a:cs typeface="Varela Round" pitchFamily="2" charset="-79"/>
              </a:rPr>
              <a:t>שנצטרפו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 מהם אנשים לבקש נעבד מורגש, יכוונו נגדו כשאר האומות, מבלי שיכחשו באלוהות מוציאם ממצרים, אבל שיהיה מונח להם להקביל אליו כשיספרו נפלאות אלוהיהם.</a:t>
            </a:r>
          </a:p>
          <a:p>
            <a:pPr marL="0" indent="0">
              <a:buNone/>
            </a:pPr>
            <a:r>
              <a:rPr lang="he-IL" dirty="0">
                <a:latin typeface="Varela Round" pitchFamily="2" charset="-79"/>
                <a:cs typeface="Varela Round" pitchFamily="2" charset="-79"/>
              </a:rPr>
              <a:t>וחטאתם היה בציור אשר נאסר עליהם, ושיחסו עניין אלוהי על מה שעשו בידם ורצונם מבלי מצוות אלוקים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56792"/>
            <a:ext cx="1512168" cy="197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801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>
                <a:latin typeface="Varela Round" pitchFamily="2" charset="-79"/>
                <a:cs typeface="Varela Round" pitchFamily="2" charset="-79"/>
              </a:rPr>
              <a:t>לפי </a:t>
            </a:r>
            <a:r>
              <a:rPr lang="he-IL" b="1" dirty="0" err="1">
                <a:latin typeface="Varela Round" pitchFamily="2" charset="-79"/>
                <a:cs typeface="Varela Round" pitchFamily="2" charset="-79"/>
              </a:rPr>
              <a:t>ריה"ל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 החטא היה בכך שהמון העם עבר על איסור עשיית פסל גשמי  שמסמל את האלוהים </a:t>
            </a:r>
            <a:r>
              <a:rPr lang="he-IL" dirty="0" err="1">
                <a:latin typeface="Varela Round" pitchFamily="2" charset="-79"/>
                <a:cs typeface="Varela Round" pitchFamily="2" charset="-79"/>
              </a:rPr>
              <a:t>האמיתי</a:t>
            </a:r>
            <a:endParaRPr lang="he-IL" dirty="0"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585419" cy="282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895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latin typeface="Varela Round" pitchFamily="2" charset="-79"/>
                <a:cs typeface="Varela Round" pitchFamily="2" charset="-79"/>
              </a:rPr>
              <a:t>רמב"ן: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836712"/>
            <a:ext cx="6408712" cy="4811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dirty="0">
                <a:latin typeface="Varela Round" pitchFamily="2" charset="-79"/>
                <a:cs typeface="Varela Round" pitchFamily="2" charset="-79"/>
              </a:rPr>
              <a:t>כי בידוע שלא היו ישראל סבורים</a:t>
            </a:r>
            <a:br>
              <a:rPr lang="en-US" dirty="0">
                <a:latin typeface="Varela Round" pitchFamily="2" charset="-79"/>
                <a:cs typeface="Varela Round" pitchFamily="2" charset="-79"/>
              </a:rPr>
            </a:br>
            <a:r>
              <a:rPr lang="he-IL" dirty="0">
                <a:latin typeface="Varela Round" pitchFamily="2" charset="-79"/>
                <a:cs typeface="Varela Round" pitchFamily="2" charset="-79"/>
              </a:rPr>
              <a:t>שמשה הוא האלוהים, ושהוא בכוחו</a:t>
            </a:r>
            <a:br>
              <a:rPr lang="en-US" dirty="0">
                <a:latin typeface="Varela Round" pitchFamily="2" charset="-79"/>
                <a:cs typeface="Varela Round" pitchFamily="2" charset="-79"/>
              </a:rPr>
            </a:br>
            <a:r>
              <a:rPr lang="he-IL" dirty="0">
                <a:latin typeface="Varela Round" pitchFamily="2" charset="-79"/>
                <a:cs typeface="Varela Round" pitchFamily="2" charset="-79"/>
              </a:rPr>
              <a:t>עשה להם האותות והמופתים, ומה טעם שיאמרו כיון שהלך משה ממנו נעשה אלוהים? ועוד,</a:t>
            </a:r>
            <a:r>
              <a:rPr lang="he-IL" b="1" dirty="0">
                <a:latin typeface="Varela Round" pitchFamily="2" charset="-79"/>
                <a:cs typeface="Varela Round" pitchFamily="2" charset="-79"/>
              </a:rPr>
              <a:t> 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כי בפירוש אמרו "אלוהים אשר ילכו לפנינו".</a:t>
            </a:r>
            <a:br>
              <a:rPr lang="en-US" dirty="0">
                <a:latin typeface="Varela Round" pitchFamily="2" charset="-79"/>
                <a:cs typeface="Varela Round" pitchFamily="2" charset="-79"/>
              </a:rPr>
            </a:br>
            <a:r>
              <a:rPr lang="he-IL" dirty="0">
                <a:latin typeface="Varela Round" pitchFamily="2" charset="-79"/>
                <a:cs typeface="Varela Round" pitchFamily="2" charset="-79"/>
              </a:rPr>
              <a:t>אבל היו </a:t>
            </a:r>
            <a:r>
              <a:rPr lang="he-IL" dirty="0" err="1">
                <a:latin typeface="Varela Round" pitchFamily="2" charset="-79"/>
                <a:cs typeface="Varela Round" pitchFamily="2" charset="-79"/>
              </a:rPr>
              <a:t>מבקשין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 משה אחר. אמרו: משה שהורה לנו הדרך ממצרים ועד הנה, שהיו </a:t>
            </a:r>
            <a:r>
              <a:rPr lang="he-IL" dirty="0" err="1">
                <a:latin typeface="Varela Round" pitchFamily="2" charset="-79"/>
                <a:cs typeface="Varela Round" pitchFamily="2" charset="-79"/>
              </a:rPr>
              <a:t>המסעים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 ע"פ ה' ביד משה, הנה אבד ממנו. נעשה לנו משה אחר שיורה הדרך לפנינו ע"פ ה' בידו.</a:t>
            </a:r>
          </a:p>
        </p:txBody>
      </p:sp>
      <p:pic>
        <p:nvPicPr>
          <p:cNvPr id="5122" name="Picture 2" descr="תוצאת תמונה עבור רמב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1334558"/>
            <a:ext cx="1440160" cy="205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07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>
                <a:latin typeface="Varela Round" pitchFamily="2" charset="-79"/>
                <a:cs typeface="Varela Round" pitchFamily="2" charset="-79"/>
              </a:rPr>
              <a:t>לפי </a:t>
            </a:r>
            <a:r>
              <a:rPr lang="he-IL" b="1" dirty="0">
                <a:latin typeface="Varela Round" pitchFamily="2" charset="-79"/>
                <a:cs typeface="Varela Round" pitchFamily="2" charset="-79"/>
              </a:rPr>
              <a:t>רמב"ן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 העם לא ביקש אלוהים אחרים או להגשים את אלוהים, אלא משה אחר במקום משה שנעלם להם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585419" cy="282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160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71090" cy="720000"/>
          </a:xfrm>
        </p:spPr>
        <p:txBody>
          <a:bodyPr/>
          <a:lstStyle/>
          <a:p>
            <a:r>
              <a:rPr lang="he-IL" dirty="0"/>
              <a:t>לסיכום השיעור</a:t>
            </a:r>
            <a:br>
              <a:rPr lang="he-IL" dirty="0"/>
            </a:b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07505" y="1484784"/>
            <a:ext cx="7029830" cy="4393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dirty="0"/>
              <a:t>בשיעור זה עסקנו בסיפור חטא העגל תוך לימוד המעשה עצמו.</a:t>
            </a:r>
          </a:p>
          <a:p>
            <a:pPr marL="0" indent="0">
              <a:buNone/>
            </a:pPr>
            <a:r>
              <a:rPr lang="he-IL" sz="2800" dirty="0"/>
              <a:t>בע"ה בשיעור הבא נעסוק בתגובותיו של משה לחטא.</a:t>
            </a:r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r>
              <a:rPr lang="he-IL" sz="2800" dirty="0">
                <a:sym typeface="Wingdings" pitchFamily="2" charset="2"/>
              </a:rPr>
              <a:t> </a:t>
            </a:r>
            <a:r>
              <a:rPr lang="he-IL" sz="2800" dirty="0"/>
              <a:t>משימת חזרה – עיינו בתהילים מזמור ק"ו וחפשו בו את ההתייחסות לחטא העגל. לאיזה מהפרשנים מתאימים הפסוקים בתהילים? </a:t>
            </a:r>
          </a:p>
        </p:txBody>
      </p:sp>
    </p:spTree>
    <p:extLst>
      <p:ext uri="{BB962C8B-B14F-4D97-AF65-F5344CB8AC3E}">
        <p14:creationId xmlns:p14="http://schemas.microsoft.com/office/powerpoint/2010/main" val="3665317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3581995" y="447"/>
            <a:ext cx="2431473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4534" y="3408344"/>
            <a:ext cx="785493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596" y="1838684"/>
            <a:ext cx="9142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166006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71090" cy="720000"/>
          </a:xfrm>
        </p:spPr>
        <p:txBody>
          <a:bodyPr/>
          <a:lstStyle/>
          <a:p>
            <a:r>
              <a:rPr lang="he-IL" dirty="0"/>
              <a:t>חטא העגל שיעור 1</a:t>
            </a:r>
            <a:br>
              <a:rPr lang="he-IL" dirty="0"/>
            </a:b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07505" y="1725682"/>
            <a:ext cx="7029830" cy="415251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sz="2800" dirty="0"/>
              <a:t>סדר הזמנים מיציאת מצרים ועד חטא העגל</a:t>
            </a:r>
          </a:p>
          <a:p>
            <a:pPr>
              <a:lnSpc>
                <a:spcPct val="200000"/>
              </a:lnSpc>
            </a:pPr>
            <a:r>
              <a:rPr lang="he-IL" sz="2800" dirty="0"/>
              <a:t>סיפור החטא</a:t>
            </a:r>
          </a:p>
          <a:p>
            <a:pPr>
              <a:lnSpc>
                <a:spcPct val="200000"/>
              </a:lnSpc>
            </a:pPr>
            <a:r>
              <a:rPr lang="he-IL" sz="2800" dirty="0"/>
              <a:t>הפירושים השונים להבנת החטא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8"/>
          <a:stretch/>
        </p:blipFill>
        <p:spPr bwMode="auto">
          <a:xfrm flipH="1">
            <a:off x="107504" y="4363594"/>
            <a:ext cx="2448272" cy="14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62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itchFamily="2" charset="-79"/>
                <a:cs typeface="Varela Round" pitchFamily="2" charset="-79"/>
              </a:rPr>
              <a:t>הפסוק המסיים את פרק ל"א -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755711"/>
            <a:ext cx="837109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000" b="1" dirty="0">
                <a:latin typeface="Varela Round" pitchFamily="2" charset="-79"/>
                <a:cs typeface="Varela Round" pitchFamily="2" charset="-79"/>
              </a:rPr>
              <a:t>(</a:t>
            </a:r>
            <a:r>
              <a:rPr lang="he-IL" sz="4000" b="1" dirty="0" err="1">
                <a:latin typeface="Varela Round" pitchFamily="2" charset="-79"/>
                <a:cs typeface="Varela Round" pitchFamily="2" charset="-79"/>
              </a:rPr>
              <a:t>יח</a:t>
            </a:r>
            <a:r>
              <a:rPr lang="he-IL" sz="4000" b="1" dirty="0">
                <a:latin typeface="Varela Round" pitchFamily="2" charset="-79"/>
                <a:cs typeface="Varela Round" pitchFamily="2" charset="-79"/>
              </a:rPr>
              <a:t>) </a:t>
            </a:r>
            <a:r>
              <a:rPr lang="he-IL" sz="4000" dirty="0" err="1">
                <a:latin typeface="Varela Round" pitchFamily="2" charset="-79"/>
                <a:cs typeface="Varela Round" pitchFamily="2" charset="-79"/>
              </a:rPr>
              <a:t>וַיִּתֵּן</a:t>
            </a:r>
            <a:r>
              <a:rPr lang="he-IL" sz="4000" dirty="0">
                <a:latin typeface="Varela Round" pitchFamily="2" charset="-79"/>
                <a:cs typeface="Varela Round" pitchFamily="2" charset="-79"/>
              </a:rPr>
              <a:t> אֶל מֹשֶׁה כְּכַלֹּתוֹ לְדַבֵּר אִתּוֹ בְּהַר סִינַי שְׁנֵי לֻחֹת הָעֵדֻת, לֻחֹת אֶבֶן כְּתֻבִים בְּאֶצְבַּע </a:t>
            </a:r>
            <a:r>
              <a:rPr lang="he-IL" sz="4000" dirty="0" err="1">
                <a:latin typeface="Varela Round" pitchFamily="2" charset="-79"/>
                <a:cs typeface="Varela Round" pitchFamily="2" charset="-79"/>
              </a:rPr>
              <a:t>אֱלֹהִים</a:t>
            </a:r>
            <a:r>
              <a:rPr lang="he-IL" sz="4000" dirty="0">
                <a:latin typeface="Varela Round" pitchFamily="2" charset="-79"/>
                <a:cs typeface="Varela Round" pitchFamily="2" charset="-79"/>
              </a:rPr>
              <a:t>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3634">
            <a:off x="842497" y="3306395"/>
            <a:ext cx="2337767" cy="310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82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itchFamily="2" charset="-79"/>
                <a:cs typeface="Varela Round" pitchFamily="2" charset="-79"/>
              </a:rPr>
              <a:t>הפסוק הפותח את פרק ל"ב -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755711"/>
            <a:ext cx="8371090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3600" b="1" dirty="0">
                <a:latin typeface="Varela Round" pitchFamily="2" charset="-79"/>
                <a:cs typeface="Varela Round" pitchFamily="2" charset="-79"/>
              </a:rPr>
              <a:t>(א) 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וַיַּרְא הָעָם כִּי בֹשֵׁשׁ מֹשֶׁה לָרֶדֶת מִן הָהָר, </a:t>
            </a:r>
            <a:r>
              <a:rPr lang="he-IL" sz="3600" dirty="0" err="1">
                <a:latin typeface="Varela Round" pitchFamily="2" charset="-79"/>
                <a:cs typeface="Varela Round" pitchFamily="2" charset="-79"/>
              </a:rPr>
              <a:t>וַיִּקָּהֵל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 הָעָם עַל אַהֲרֹן וַיֹּאמְרוּ אֵלָיו קוּם עֲשֵׂה לָנוּ </a:t>
            </a:r>
            <a:r>
              <a:rPr lang="he-IL" sz="3600" dirty="0" err="1">
                <a:latin typeface="Varela Round" pitchFamily="2" charset="-79"/>
                <a:cs typeface="Varela Round" pitchFamily="2" charset="-79"/>
              </a:rPr>
              <a:t>אֱלֹהִים</a:t>
            </a:r>
            <a:r>
              <a:rPr lang="he-IL" sz="3600" dirty="0">
                <a:latin typeface="Varela Round" pitchFamily="2" charset="-79"/>
                <a:cs typeface="Varela Round" pitchFamily="2" charset="-79"/>
              </a:rPr>
              <a:t>...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237044"/>
            <a:ext cx="3024336" cy="223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05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93" y="0"/>
            <a:ext cx="2288697" cy="22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latin typeface="Varela Round" pitchFamily="2" charset="-79"/>
                <a:cs typeface="Varela Round" pitchFamily="2" charset="-79"/>
              </a:rPr>
              <a:t>איפה אנחנו בסיום פרק ל"א</a:t>
            </a:r>
            <a:br>
              <a:rPr lang="he-IL" b="1" dirty="0">
                <a:latin typeface="Varela Round" pitchFamily="2" charset="-79"/>
                <a:cs typeface="Varela Round" pitchFamily="2" charset="-79"/>
              </a:rPr>
            </a:br>
            <a:r>
              <a:rPr lang="he-IL" b="1" dirty="0">
                <a:latin typeface="Varela Round" pitchFamily="2" charset="-79"/>
                <a:cs typeface="Varela Round" pitchFamily="2" charset="-79"/>
              </a:rPr>
              <a:t>ואיפה אנחנו בתחילת פרק ל"ב??</a:t>
            </a:r>
            <a:br>
              <a:rPr lang="he-IL" b="1" dirty="0">
                <a:latin typeface="Varela Round" pitchFamily="2" charset="-79"/>
                <a:cs typeface="Varela Round" pitchFamily="2" charset="-79"/>
              </a:rPr>
            </a:br>
            <a:r>
              <a:rPr lang="he-IL" b="1" dirty="0">
                <a:latin typeface="Varela Round" pitchFamily="2" charset="-79"/>
                <a:cs typeface="Varela Round" pitchFamily="2" charset="-79"/>
              </a:rPr>
              <a:t>כיצד יש להבין את הפער הזה-</a:t>
            </a:r>
            <a:br>
              <a:rPr lang="he-IL" b="1" dirty="0">
                <a:latin typeface="Varela Round" pitchFamily="2" charset="-79"/>
                <a:cs typeface="Varela Round" pitchFamily="2" charset="-79"/>
              </a:rPr>
            </a:br>
            <a:r>
              <a:rPr lang="he-IL" b="1" dirty="0">
                <a:latin typeface="Varela Round" pitchFamily="2" charset="-79"/>
                <a:cs typeface="Varela Round" pitchFamily="2" charset="-79"/>
              </a:rPr>
              <a:t>בין נקודת השיא לנקודת השפל?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3291"/>
            <a:ext cx="2483768" cy="310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91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4" r="20311"/>
          <a:stretch/>
        </p:blipFill>
        <p:spPr bwMode="auto">
          <a:xfrm>
            <a:off x="4362733" y="4536032"/>
            <a:ext cx="807720" cy="135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תרשים זרימה: נתונים מאוחסנים 9"/>
          <p:cNvSpPr/>
          <p:nvPr/>
        </p:nvSpPr>
        <p:spPr>
          <a:xfrm flipH="1">
            <a:off x="1122373" y="4437112"/>
            <a:ext cx="3240360" cy="1584176"/>
          </a:xfrm>
          <a:prstGeom prst="flowChartOnlineStorag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משה רבנו בהר 40 יום</a:t>
            </a:r>
          </a:p>
          <a:p>
            <a:pPr algn="ctr"/>
            <a:r>
              <a:rPr lang="he-IL" sz="2800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ו-40 לילה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itchFamily="2" charset="-79"/>
                <a:cs typeface="Varela Round" pitchFamily="2" charset="-79"/>
              </a:rPr>
              <a:t>סדר הזמנים מיציאת מצרים:</a:t>
            </a:r>
          </a:p>
        </p:txBody>
      </p:sp>
      <p:sp>
        <p:nvSpPr>
          <p:cNvPr id="5" name="תרשים זרימה: נתונים מאוחסנים 4"/>
          <p:cNvSpPr/>
          <p:nvPr/>
        </p:nvSpPr>
        <p:spPr>
          <a:xfrm rot="20758272">
            <a:off x="6732240" y="1196752"/>
            <a:ext cx="2160240" cy="1584176"/>
          </a:xfrm>
          <a:prstGeom prst="flowChartOnlineStorag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יציאת מצרים</a:t>
            </a:r>
          </a:p>
          <a:p>
            <a:pPr algn="ctr"/>
            <a:r>
              <a:rPr lang="he-IL" sz="2800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ט"ו ניסן</a:t>
            </a:r>
          </a:p>
        </p:txBody>
      </p:sp>
      <p:sp>
        <p:nvSpPr>
          <p:cNvPr id="7" name="תרשים זרימה: נתונים מאוחסנים 6"/>
          <p:cNvSpPr/>
          <p:nvPr/>
        </p:nvSpPr>
        <p:spPr>
          <a:xfrm rot="20982223">
            <a:off x="5092343" y="1528539"/>
            <a:ext cx="2145795" cy="1584176"/>
          </a:xfrm>
          <a:prstGeom prst="flowChartOnlineStorag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קריעת ים סוף כ"א ניסן</a:t>
            </a:r>
          </a:p>
        </p:txBody>
      </p:sp>
      <p:sp>
        <p:nvSpPr>
          <p:cNvPr id="8" name="תרשים זרימה: נתונים מאוחסנים 7"/>
          <p:cNvSpPr/>
          <p:nvPr/>
        </p:nvSpPr>
        <p:spPr>
          <a:xfrm rot="217908">
            <a:off x="2674992" y="1536805"/>
            <a:ext cx="2954795" cy="1584176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ההליכה במדבר - מי מרה, נס המן, מי מריבה, עמלק</a:t>
            </a:r>
          </a:p>
        </p:txBody>
      </p:sp>
      <p:sp>
        <p:nvSpPr>
          <p:cNvPr id="9" name="תרשים זרימה: נתונים מאוחסנים 8"/>
          <p:cNvSpPr/>
          <p:nvPr/>
        </p:nvSpPr>
        <p:spPr>
          <a:xfrm rot="16753038">
            <a:off x="-489358" y="3596033"/>
            <a:ext cx="3223462" cy="1676091"/>
          </a:xfrm>
          <a:prstGeom prst="flowChartOnlineStorag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</a:rPr>
              <a:t>מעמד</a:t>
            </a:r>
          </a:p>
          <a:p>
            <a:pPr algn="ctr"/>
            <a:r>
              <a:rPr lang="he-IL" sz="2400" dirty="0">
                <a:solidFill>
                  <a:schemeClr val="tx1"/>
                </a:solidFill>
              </a:rPr>
              <a:t> הר  סיני ושמיעת הדברות</a:t>
            </a:r>
          </a:p>
          <a:p>
            <a:pPr algn="ctr"/>
            <a:r>
              <a:rPr lang="he-IL" sz="2400" dirty="0">
                <a:solidFill>
                  <a:schemeClr val="tx1"/>
                </a:solidFill>
              </a:rPr>
              <a:t>ו' סיון</a:t>
            </a:r>
          </a:p>
        </p:txBody>
      </p:sp>
      <p:sp>
        <p:nvSpPr>
          <p:cNvPr id="11" name="תרשים זרימה: נתונים מאוחסנים 10"/>
          <p:cNvSpPr/>
          <p:nvPr/>
        </p:nvSpPr>
        <p:spPr>
          <a:xfrm rot="20972634">
            <a:off x="449187" y="1759838"/>
            <a:ext cx="2831293" cy="1584176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הגעה</a:t>
            </a:r>
          </a:p>
          <a:p>
            <a:pPr algn="ctr"/>
            <a:r>
              <a:rPr lang="he-IL" sz="2400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להר סיני</a:t>
            </a:r>
          </a:p>
          <a:p>
            <a:pPr algn="ctr"/>
            <a:r>
              <a:rPr lang="he-IL" sz="2400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ראש חודש סיון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8043" y="4608710"/>
            <a:ext cx="137577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Varela Round" pitchFamily="2" charset="-79"/>
                <a:cs typeface="Varela Round" pitchFamily="2" charset="-79"/>
              </a:rPr>
              <a:t>לאיזה תאריך הגענו?</a:t>
            </a:r>
          </a:p>
        </p:txBody>
      </p:sp>
    </p:spTree>
    <p:extLst>
      <p:ext uri="{BB962C8B-B14F-4D97-AF65-F5344CB8AC3E}">
        <p14:creationId xmlns:p14="http://schemas.microsoft.com/office/powerpoint/2010/main" val="142265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457200" y="1844824"/>
            <a:ext cx="7643192" cy="1143000"/>
          </a:xfrm>
        </p:spPr>
        <p:txBody>
          <a:bodyPr>
            <a:noAutofit/>
          </a:bodyPr>
          <a:lstStyle/>
          <a:p>
            <a:pPr algn="r"/>
            <a:r>
              <a:rPr lang="he-IL" sz="6000" dirty="0">
                <a:latin typeface="Varela Round" pitchFamily="2" charset="-79"/>
                <a:cs typeface="Varela Round" pitchFamily="2" charset="-79"/>
              </a:rPr>
              <a:t>אירוע שבירת לוחות הברית בעקבות מעשה העגל מתרחש 40 יום לאחר מעמד הר סיני – </a:t>
            </a:r>
            <a:br>
              <a:rPr lang="he-IL" sz="6000" dirty="0">
                <a:latin typeface="Varela Round" pitchFamily="2" charset="-79"/>
                <a:cs typeface="Varela Round" pitchFamily="2" charset="-79"/>
              </a:rPr>
            </a:br>
            <a:r>
              <a:rPr lang="he-IL" sz="6000" b="1" dirty="0">
                <a:latin typeface="Varela Round" pitchFamily="2" charset="-79"/>
                <a:cs typeface="Varela Round" pitchFamily="2" charset="-79"/>
              </a:rPr>
              <a:t>י"ז בתמוז.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930858" cy="26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78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505624" y="332656"/>
            <a:ext cx="8229600" cy="1143000"/>
          </a:xfrm>
        </p:spPr>
        <p:txBody>
          <a:bodyPr>
            <a:noAutofit/>
          </a:bodyPr>
          <a:lstStyle/>
          <a:p>
            <a:r>
              <a:rPr lang="he-IL" sz="4800" b="1" dirty="0">
                <a:latin typeface="Varela Round" pitchFamily="2" charset="-79"/>
                <a:cs typeface="Varela Round" pitchFamily="2" charset="-79"/>
              </a:rPr>
              <a:t>סיפור החטא: פרק ל"ב, א-ו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731316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Varela Round" pitchFamily="2" charset="-79"/>
                <a:cs typeface="Varela Round" pitchFamily="2" charset="-79"/>
              </a:rPr>
              <a:t>בקריאת הסיפור שימו לב וחישבו על הנקודות הבאות:</a:t>
            </a:r>
          </a:p>
          <a:p>
            <a:pPr marL="571500" indent="-571500">
              <a:buFontTx/>
              <a:buChar char="-"/>
            </a:pPr>
            <a:endParaRPr lang="he-IL" sz="3600" dirty="0">
              <a:latin typeface="Varela Round" pitchFamily="2" charset="-79"/>
              <a:cs typeface="Varela Round" pitchFamily="2" charset="-79"/>
            </a:endParaRPr>
          </a:p>
          <a:p>
            <a:pPr marL="571500" indent="-571500">
              <a:buFontTx/>
              <a:buChar char="-"/>
            </a:pPr>
            <a:r>
              <a:rPr lang="he-IL" sz="3600" dirty="0">
                <a:latin typeface="Varela Round" pitchFamily="2" charset="-79"/>
                <a:cs typeface="Varela Round" pitchFamily="2" charset="-79"/>
              </a:rPr>
              <a:t>מה העם מבקש מאהרון?</a:t>
            </a:r>
          </a:p>
          <a:p>
            <a:pPr marL="571500" indent="-571500">
              <a:buFontTx/>
              <a:buChar char="-"/>
            </a:pPr>
            <a:r>
              <a:rPr lang="he-IL" sz="3600" dirty="0">
                <a:latin typeface="Varela Round" pitchFamily="2" charset="-79"/>
                <a:cs typeface="Varela Round" pitchFamily="2" charset="-79"/>
              </a:rPr>
              <a:t>כיצד פועל אהרון?</a:t>
            </a:r>
          </a:p>
          <a:p>
            <a:pPr marL="571500" indent="-571500">
              <a:buFontTx/>
              <a:buChar char="-"/>
            </a:pPr>
            <a:r>
              <a:rPr lang="he-IL" sz="3600" dirty="0">
                <a:latin typeface="Varela Round" pitchFamily="2" charset="-79"/>
                <a:cs typeface="Varela Round" pitchFamily="2" charset="-79"/>
              </a:rPr>
              <a:t>כיצד מתנהג העם?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78404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889</Words>
  <Application>Microsoft Office PowerPoint</Application>
  <PresentationFormat>‫הצגה על המסך (4:3)</PresentationFormat>
  <Paragraphs>100</Paragraphs>
  <Slides>26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1" baseType="lpstr">
      <vt:lpstr>Arial</vt:lpstr>
      <vt:lpstr>Calibri</vt:lpstr>
      <vt:lpstr>Varela Round</vt:lpstr>
      <vt:lpstr>Wingdings</vt:lpstr>
      <vt:lpstr>ערכת נושא Office</vt:lpstr>
      <vt:lpstr>מערכת שידורים לאומית</vt:lpstr>
      <vt:lpstr>חטא העגל ספר שמות פרקים ל"ב-ל"ד</vt:lpstr>
      <vt:lpstr>חטא העגל שיעור 1 </vt:lpstr>
      <vt:lpstr>הפסוק המסיים את פרק ל"א - </vt:lpstr>
      <vt:lpstr>הפסוק הפותח את פרק ל"ב - </vt:lpstr>
      <vt:lpstr>איפה אנחנו בסיום פרק ל"א ואיפה אנחנו בתחילת פרק ל"ב?? כיצד יש להבין את הפער הזה- בין נקודת השיא לנקודת השפל?</vt:lpstr>
      <vt:lpstr>סדר הזמנים מיציאת מצרים:</vt:lpstr>
      <vt:lpstr>אירוע שבירת לוחות הברית בעקבות מעשה העגל מתרחש 40 יום לאחר מעמד הר סיני –  י"ז בתמוז.</vt:lpstr>
      <vt:lpstr>סיפור החטא: פרק ל"ב, א-ו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הפסקה 10 דקות</vt:lpstr>
      <vt:lpstr>הפירושים השונים להבנת החטא</vt:lpstr>
      <vt:lpstr>שימו לב במהלך הלימוד לשאלות הבאות:  - מהו החטא על פי כל פרשן?  - מהן ההוכחות מהתורה לדעתו    של כל פרשן?  - עם איזה פרשן אתם מזדהים? </vt:lpstr>
      <vt:lpstr>רש"י:</vt:lpstr>
      <vt:lpstr>לפי רש"י החטא היה חטא עבודה זרה ממש, ומי שחטא והחטיא את העם היו הערב רב, והיו אף חטאים  נוספים בסיפור - שפיכות דמים וגילוי עריות</vt:lpstr>
      <vt:lpstr>ריה"ל: </vt:lpstr>
      <vt:lpstr>לפי ריה"ל החטא היה בכך שהמון העם עבר על איסור עשיית פסל גשמי  שמסמל את האלוהים האמיתי</vt:lpstr>
      <vt:lpstr>רמב"ן:</vt:lpstr>
      <vt:lpstr>לפי רמב"ן העם לא ביקש אלוהים אחרים או להגשים את אלוהים, אלא משה אחר במקום משה שנעלם להם</vt:lpstr>
      <vt:lpstr>לסיכום השיעור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home</dc:creator>
  <cp:lastModifiedBy>שני שמלה/Shani Chemla</cp:lastModifiedBy>
  <cp:revision>20</cp:revision>
  <dcterms:created xsi:type="dcterms:W3CDTF">2020-04-27T09:55:05Z</dcterms:created>
  <dcterms:modified xsi:type="dcterms:W3CDTF">2022-08-02T11:52:31Z</dcterms:modified>
</cp:coreProperties>
</file>