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35"/>
  </p:notesMasterIdLst>
  <p:sldIdLst>
    <p:sldId id="257" r:id="rId2"/>
    <p:sldId id="262" r:id="rId3"/>
    <p:sldId id="263" r:id="rId4"/>
    <p:sldId id="288" r:id="rId5"/>
    <p:sldId id="289" r:id="rId6"/>
    <p:sldId id="302" r:id="rId7"/>
    <p:sldId id="304" r:id="rId8"/>
    <p:sldId id="305" r:id="rId9"/>
    <p:sldId id="376" r:id="rId10"/>
    <p:sldId id="374" r:id="rId11"/>
    <p:sldId id="303" r:id="rId12"/>
    <p:sldId id="306" r:id="rId13"/>
    <p:sldId id="307" r:id="rId14"/>
    <p:sldId id="308" r:id="rId15"/>
    <p:sldId id="309" r:id="rId16"/>
    <p:sldId id="301" r:id="rId17"/>
    <p:sldId id="326" r:id="rId18"/>
    <p:sldId id="311" r:id="rId19"/>
    <p:sldId id="325" r:id="rId20"/>
    <p:sldId id="315" r:id="rId21"/>
    <p:sldId id="314" r:id="rId22"/>
    <p:sldId id="313" r:id="rId23"/>
    <p:sldId id="316" r:id="rId24"/>
    <p:sldId id="317" r:id="rId25"/>
    <p:sldId id="318" r:id="rId26"/>
    <p:sldId id="319" r:id="rId27"/>
    <p:sldId id="321" r:id="rId28"/>
    <p:sldId id="320" r:id="rId29"/>
    <p:sldId id="323" r:id="rId30"/>
    <p:sldId id="322" r:id="rId31"/>
    <p:sldId id="324" r:id="rId32"/>
    <p:sldId id="373" r:id="rId33"/>
    <p:sldId id="291" r:id="rId34"/>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D050"/>
    <a:srgbClr val="12B4BC"/>
    <a:srgbClr val="192A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ללא סגנון, רשת טבלה">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napToGrid="0" snapToObjects="1">
      <p:cViewPr varScale="1">
        <p:scale>
          <a:sx n="68" d="100"/>
          <a:sy n="68" d="100"/>
        </p:scale>
        <p:origin x="792" y="66"/>
      </p:cViewPr>
      <p:guideLst>
        <p:guide orient="horz" pos="2160"/>
        <p:guide pos="3841"/>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EC061A6-0796-4DA4-BCCF-C39215C865B3}" type="datetimeFigureOut">
              <a:rPr lang="he-IL" smtClean="0"/>
              <a:pPr/>
              <a:t>ה'/אב/תשפ"ב</a:t>
            </a:fld>
            <a:endParaRPr lang="he-IL"/>
          </a:p>
        </p:txBody>
      </p:sp>
      <p:sp>
        <p:nvSpPr>
          <p:cNvPr id="4" name="מציין מיקום של תמונת שקופית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6DF83E7-A828-4E18-9E21-DA925548D1ED}" type="slidenum">
              <a:rPr lang="he-IL" smtClean="0"/>
              <a:pPr/>
              <a:t>‹#›</a:t>
            </a:fld>
            <a:endParaRPr lang="he-IL"/>
          </a:p>
        </p:txBody>
      </p:sp>
    </p:spTree>
    <p:extLst>
      <p:ext uri="{BB962C8B-B14F-4D97-AF65-F5344CB8AC3E}">
        <p14:creationId xmlns:p14="http://schemas.microsoft.com/office/powerpoint/2010/main" val="242047285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7bb09f989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7bb09f989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37bb09f989_0_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37bb09f989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7bb09f989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7bb09f989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754849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שער">
    <p:spTree>
      <p:nvGrpSpPr>
        <p:cNvPr id="1" name=""/>
        <p:cNvGrpSpPr/>
        <p:nvPr/>
      </p:nvGrpSpPr>
      <p:grpSpPr>
        <a:xfrm>
          <a:off x="0" y="0"/>
          <a:ext cx="0" cy="0"/>
          <a:chOff x="0" y="0"/>
          <a:chExt cx="0" cy="0"/>
        </a:xfrm>
      </p:grpSpPr>
      <p:sp>
        <p:nvSpPr>
          <p:cNvPr id="2" name="כותרת 1"/>
          <p:cNvSpPr>
            <a:spLocks noGrp="1"/>
          </p:cNvSpPr>
          <p:nvPr>
            <p:ph type="ctrTitle"/>
          </p:nvPr>
        </p:nvSpPr>
        <p:spPr>
          <a:xfrm>
            <a:off x="1" y="2693989"/>
            <a:ext cx="12192000" cy="1470025"/>
          </a:xfrm>
        </p:spPr>
        <p:txBody>
          <a:bodyPr vert="horz" lIns="91440" tIns="45720" rIns="91440" bIns="45720" rtlCol="1" anchor="ctr">
            <a:normAutofit/>
          </a:bodyPr>
          <a:lstStyle>
            <a:lvl1pPr>
              <a:defRPr kumimoji="0" lang="he-IL" sz="6601" b="1" i="0" u="none" strike="noStrike" kern="1200" cap="none" spc="0" normalizeH="0" baseline="0" noProof="0" dirty="0" smtClean="0">
                <a:ln>
                  <a:noFill/>
                </a:ln>
                <a:solidFill>
                  <a:srgbClr val="192A72"/>
                </a:solidFill>
                <a:effectLst/>
                <a:uLnTx/>
                <a:uFillTx/>
                <a:latin typeface="Varela Round" panose="00000500000000000000" pitchFamily="2" charset="-79"/>
                <a:ea typeface="+mj-ea"/>
                <a:cs typeface="Varela Round" panose="00000500000000000000" pitchFamily="2" charset="-79"/>
              </a:defRPr>
            </a:lvl1pPr>
          </a:lstStyle>
          <a:p>
            <a:pPr marL="0" marR="0" lvl="0" indent="0" algn="ctr" defTabSz="914491" rtl="1" eaLnBrk="1" fontAlgn="auto" latinLnBrk="0" hangingPunct="1">
              <a:lnSpc>
                <a:spcPct val="100000"/>
              </a:lnSpc>
              <a:spcBef>
                <a:spcPct val="0"/>
              </a:spcBef>
              <a:spcAft>
                <a:spcPts val="0"/>
              </a:spcAft>
              <a:buClrTx/>
              <a:buSzTx/>
              <a:buFontTx/>
              <a:buNone/>
              <a:tabLst/>
              <a:defRPr/>
            </a:pPr>
            <a:r>
              <a:rPr lang="he-IL" dirty="0"/>
              <a:t>לחץ כדי לערוך סגנון כותרת</a:t>
            </a:r>
          </a:p>
        </p:txBody>
      </p:sp>
      <p:sp>
        <p:nvSpPr>
          <p:cNvPr id="7" name="מלבן מעוגל 6"/>
          <p:cNvSpPr/>
          <p:nvPr userDrawn="1"/>
        </p:nvSpPr>
        <p:spPr>
          <a:xfrm>
            <a:off x="-670069" y="6569428"/>
            <a:ext cx="2623961" cy="45910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8" name="מלבן מעוגל 7"/>
          <p:cNvSpPr/>
          <p:nvPr userDrawn="1"/>
        </p:nvSpPr>
        <p:spPr>
          <a:xfrm>
            <a:off x="-1488810" y="6304086"/>
            <a:ext cx="3246400" cy="192925"/>
          </a:xfrm>
          <a:prstGeom prst="roundRect">
            <a:avLst>
              <a:gd name="adj" fmla="val 49359"/>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9" name="מלבן מעוגל 8"/>
          <p:cNvSpPr/>
          <p:nvPr userDrawn="1"/>
        </p:nvSpPr>
        <p:spPr>
          <a:xfrm>
            <a:off x="9986482" y="-439221"/>
            <a:ext cx="4205647" cy="63186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9"/>
          <p:cNvSpPr/>
          <p:nvPr userDrawn="1"/>
        </p:nvSpPr>
        <p:spPr>
          <a:xfrm>
            <a:off x="8259471" y="6565100"/>
            <a:ext cx="4434214"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pic>
        <p:nvPicPr>
          <p:cNvPr id="12" name="תמונה 11"/>
          <p:cNvPicPr>
            <a:picLocks noChangeAspect="1"/>
          </p:cNvPicPr>
          <p:nvPr userDrawn="1"/>
        </p:nvPicPr>
        <p:blipFill rotWithShape="1">
          <a:blip r:embed="rId2" cstate="print">
            <a:extLst>
              <a:ext uri="{28A0092B-C50C-407E-A947-70E740481C1C}">
                <a14:useLocalDpi xmlns:a14="http://schemas.microsoft.com/office/drawing/2010/main" val="0"/>
              </a:ext>
            </a:extLst>
          </a:blip>
          <a:srcRect l="33058" r="33511" b="26248"/>
          <a:stretch/>
        </p:blipFill>
        <p:spPr>
          <a:xfrm>
            <a:off x="5445286" y="369916"/>
            <a:ext cx="1301430" cy="159743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כותרת ושתי תמונות">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6444696" y="978201"/>
            <a:ext cx="5395321" cy="36389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8" name="כותרת 1"/>
          <p:cNvSpPr>
            <a:spLocks noGrp="1"/>
          </p:cNvSpPr>
          <p:nvPr>
            <p:ph type="ctrTitle"/>
          </p:nvPr>
        </p:nvSpPr>
        <p:spPr>
          <a:xfrm>
            <a:off x="1733910" y="186258"/>
            <a:ext cx="10221024" cy="637353"/>
          </a:xfrm>
          <a:prstGeom prst="rect">
            <a:avLst/>
          </a:prstGeom>
        </p:spPr>
        <p:txBody>
          <a:bodyPr anchor="ctr">
            <a:noAutofit/>
          </a:bodyPr>
          <a:lstStyle>
            <a:lvl1pPr algn="ctr">
              <a:defRPr sz="4400" b="1">
                <a:solidFill>
                  <a:srgbClr val="192A72"/>
                </a:solidFill>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9" name="מלבן מעוגל 8"/>
          <p:cNvSpPr/>
          <p:nvPr userDrawn="1"/>
        </p:nvSpPr>
        <p:spPr>
          <a:xfrm>
            <a:off x="11186073" y="5980332"/>
            <a:ext cx="1591052" cy="15568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9"/>
          <p:cNvSpPr/>
          <p:nvPr userDrawn="1"/>
        </p:nvSpPr>
        <p:spPr>
          <a:xfrm>
            <a:off x="-413012" y="764744"/>
            <a:ext cx="1159099" cy="426915"/>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t> </a:t>
            </a:r>
          </a:p>
        </p:txBody>
      </p:sp>
      <p:sp>
        <p:nvSpPr>
          <p:cNvPr id="11" name="מלבן מעוגל 10"/>
          <p:cNvSpPr/>
          <p:nvPr userDrawn="1"/>
        </p:nvSpPr>
        <p:spPr>
          <a:xfrm>
            <a:off x="-484994" y="320177"/>
            <a:ext cx="2095644"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2" name="מלבן מעוגל 11"/>
          <p:cNvSpPr/>
          <p:nvPr userDrawn="1"/>
        </p:nvSpPr>
        <p:spPr>
          <a:xfrm>
            <a:off x="10586241" y="6268720"/>
            <a:ext cx="2190883" cy="41718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3" name="מציין מיקום של תמונה 2">
            <a:extLst>
              <a:ext uri="{FF2B5EF4-FFF2-40B4-BE49-F238E27FC236}">
                <a16:creationId xmlns:a16="http://schemas.microsoft.com/office/drawing/2014/main" id="{11DA6207-6C06-4DE8-8270-79FA6D2C27CC}"/>
              </a:ext>
            </a:extLst>
          </p:cNvPr>
          <p:cNvSpPr>
            <a:spLocks noGrp="1"/>
          </p:cNvSpPr>
          <p:nvPr>
            <p:ph type="pic" idx="10" hasCustomPrompt="1"/>
          </p:nvPr>
        </p:nvSpPr>
        <p:spPr>
          <a:xfrm>
            <a:off x="843274" y="978201"/>
            <a:ext cx="5395321" cy="36389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Tree>
    <p:extLst>
      <p:ext uri="{BB962C8B-B14F-4D97-AF65-F5344CB8AC3E}">
        <p14:creationId xmlns:p14="http://schemas.microsoft.com/office/powerpoint/2010/main" val="2062799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כותרת ושלוש תמונות">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5513040" y="1030562"/>
            <a:ext cx="5395321" cy="36389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8" name="כותרת 1"/>
          <p:cNvSpPr>
            <a:spLocks noGrp="1"/>
          </p:cNvSpPr>
          <p:nvPr>
            <p:ph type="ctrTitle"/>
          </p:nvPr>
        </p:nvSpPr>
        <p:spPr>
          <a:xfrm>
            <a:off x="1733909" y="186258"/>
            <a:ext cx="10247689" cy="637353"/>
          </a:xfrm>
          <a:prstGeom prst="rect">
            <a:avLst/>
          </a:prstGeom>
        </p:spPr>
        <p:txBody>
          <a:bodyPr anchor="ctr">
            <a:noAutofit/>
          </a:bodyPr>
          <a:lstStyle>
            <a:lvl1pPr algn="ctr">
              <a:defRPr sz="4400" b="1">
                <a:solidFill>
                  <a:srgbClr val="192A72"/>
                </a:solidFill>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9" name="מלבן מעוגל 8"/>
          <p:cNvSpPr/>
          <p:nvPr userDrawn="1"/>
        </p:nvSpPr>
        <p:spPr>
          <a:xfrm>
            <a:off x="11186073" y="5980332"/>
            <a:ext cx="1591052" cy="15568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9"/>
          <p:cNvSpPr/>
          <p:nvPr userDrawn="1"/>
        </p:nvSpPr>
        <p:spPr>
          <a:xfrm>
            <a:off x="-413012" y="764744"/>
            <a:ext cx="1159099" cy="426915"/>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t> </a:t>
            </a:r>
          </a:p>
        </p:txBody>
      </p:sp>
      <p:sp>
        <p:nvSpPr>
          <p:cNvPr id="11" name="מלבן מעוגל 10"/>
          <p:cNvSpPr/>
          <p:nvPr userDrawn="1"/>
        </p:nvSpPr>
        <p:spPr>
          <a:xfrm>
            <a:off x="-484994" y="320177"/>
            <a:ext cx="2095644"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2" name="מלבן מעוגל 11"/>
          <p:cNvSpPr/>
          <p:nvPr userDrawn="1"/>
        </p:nvSpPr>
        <p:spPr>
          <a:xfrm>
            <a:off x="10586241" y="6268720"/>
            <a:ext cx="2190883" cy="41718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6" name="מציין מיקום של תמונה 2">
            <a:extLst>
              <a:ext uri="{FF2B5EF4-FFF2-40B4-BE49-F238E27FC236}">
                <a16:creationId xmlns:a16="http://schemas.microsoft.com/office/drawing/2014/main" id="{751DC1E2-ACE2-441B-8840-3A69561321B6}"/>
              </a:ext>
            </a:extLst>
          </p:cNvPr>
          <p:cNvSpPr>
            <a:spLocks noGrp="1"/>
          </p:cNvSpPr>
          <p:nvPr>
            <p:ph type="pic" idx="10" hasCustomPrompt="1"/>
          </p:nvPr>
        </p:nvSpPr>
        <p:spPr>
          <a:xfrm>
            <a:off x="1241442" y="1030562"/>
            <a:ext cx="4114650" cy="2743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17" name="מציין מיקום של תמונה 2">
            <a:extLst>
              <a:ext uri="{FF2B5EF4-FFF2-40B4-BE49-F238E27FC236}">
                <a16:creationId xmlns:a16="http://schemas.microsoft.com/office/drawing/2014/main" id="{FAA918BE-80CF-42F4-8DC4-2E8D539F1354}"/>
              </a:ext>
            </a:extLst>
          </p:cNvPr>
          <p:cNvSpPr>
            <a:spLocks noGrp="1"/>
          </p:cNvSpPr>
          <p:nvPr>
            <p:ph type="pic" idx="11" hasCustomPrompt="1"/>
          </p:nvPr>
        </p:nvSpPr>
        <p:spPr>
          <a:xfrm>
            <a:off x="1241442" y="3932962"/>
            <a:ext cx="4114650" cy="2743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Tree>
    <p:extLst>
      <p:ext uri="{BB962C8B-B14F-4D97-AF65-F5344CB8AC3E}">
        <p14:creationId xmlns:p14="http://schemas.microsoft.com/office/powerpoint/2010/main" val="38805968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כותרת וארבע תמונות">
    <p:spTree>
      <p:nvGrpSpPr>
        <p:cNvPr id="1" name=""/>
        <p:cNvGrpSpPr/>
        <p:nvPr/>
      </p:nvGrpSpPr>
      <p:grpSpPr>
        <a:xfrm>
          <a:off x="0" y="0"/>
          <a:ext cx="0" cy="0"/>
          <a:chOff x="0" y="0"/>
          <a:chExt cx="0" cy="0"/>
        </a:xfrm>
      </p:grpSpPr>
      <p:sp>
        <p:nvSpPr>
          <p:cNvPr id="8" name="כותרת 1"/>
          <p:cNvSpPr>
            <a:spLocks noGrp="1"/>
          </p:cNvSpPr>
          <p:nvPr>
            <p:ph type="ctrTitle"/>
          </p:nvPr>
        </p:nvSpPr>
        <p:spPr>
          <a:xfrm>
            <a:off x="1733909" y="186258"/>
            <a:ext cx="10247689" cy="637353"/>
          </a:xfrm>
          <a:prstGeom prst="rect">
            <a:avLst/>
          </a:prstGeom>
        </p:spPr>
        <p:txBody>
          <a:bodyPr anchor="ctr">
            <a:noAutofit/>
          </a:bodyPr>
          <a:lstStyle>
            <a:lvl1pPr algn="ctr">
              <a:defRPr sz="4400" b="1">
                <a:solidFill>
                  <a:srgbClr val="192A72"/>
                </a:solidFill>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9" name="מלבן מעוגל 8"/>
          <p:cNvSpPr/>
          <p:nvPr userDrawn="1"/>
        </p:nvSpPr>
        <p:spPr>
          <a:xfrm>
            <a:off x="11186073" y="5980332"/>
            <a:ext cx="1591052" cy="15568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9"/>
          <p:cNvSpPr/>
          <p:nvPr userDrawn="1"/>
        </p:nvSpPr>
        <p:spPr>
          <a:xfrm>
            <a:off x="10171544" y="938558"/>
            <a:ext cx="2190882" cy="426915"/>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t> </a:t>
            </a:r>
          </a:p>
        </p:txBody>
      </p:sp>
      <p:sp>
        <p:nvSpPr>
          <p:cNvPr id="11" name="מלבן מעוגל 10"/>
          <p:cNvSpPr/>
          <p:nvPr userDrawn="1"/>
        </p:nvSpPr>
        <p:spPr>
          <a:xfrm>
            <a:off x="-484994" y="320177"/>
            <a:ext cx="2095644"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2" name="מלבן מעוגל 11"/>
          <p:cNvSpPr/>
          <p:nvPr userDrawn="1"/>
        </p:nvSpPr>
        <p:spPr>
          <a:xfrm>
            <a:off x="10586241" y="6268720"/>
            <a:ext cx="2190883" cy="41718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6" name="מציין מיקום של תמונה 2">
            <a:extLst>
              <a:ext uri="{FF2B5EF4-FFF2-40B4-BE49-F238E27FC236}">
                <a16:creationId xmlns:a16="http://schemas.microsoft.com/office/drawing/2014/main" id="{751DC1E2-ACE2-441B-8840-3A69561321B6}"/>
              </a:ext>
            </a:extLst>
          </p:cNvPr>
          <p:cNvSpPr>
            <a:spLocks noGrp="1"/>
          </p:cNvSpPr>
          <p:nvPr>
            <p:ph type="pic" idx="10" hasCustomPrompt="1"/>
          </p:nvPr>
        </p:nvSpPr>
        <p:spPr>
          <a:xfrm>
            <a:off x="154519" y="1073695"/>
            <a:ext cx="4114650" cy="2743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17" name="מציין מיקום של תמונה 2">
            <a:extLst>
              <a:ext uri="{FF2B5EF4-FFF2-40B4-BE49-F238E27FC236}">
                <a16:creationId xmlns:a16="http://schemas.microsoft.com/office/drawing/2014/main" id="{FAA918BE-80CF-42F4-8DC4-2E8D539F1354}"/>
              </a:ext>
            </a:extLst>
          </p:cNvPr>
          <p:cNvSpPr>
            <a:spLocks noGrp="1"/>
          </p:cNvSpPr>
          <p:nvPr>
            <p:ph type="pic" idx="11" hasCustomPrompt="1"/>
          </p:nvPr>
        </p:nvSpPr>
        <p:spPr>
          <a:xfrm>
            <a:off x="154519" y="3976095"/>
            <a:ext cx="4114650" cy="2743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13" name="מציין מיקום של תמונה 2">
            <a:extLst>
              <a:ext uri="{FF2B5EF4-FFF2-40B4-BE49-F238E27FC236}">
                <a16:creationId xmlns:a16="http://schemas.microsoft.com/office/drawing/2014/main" id="{8992FF61-2840-4655-842F-B373E28D9E01}"/>
              </a:ext>
            </a:extLst>
          </p:cNvPr>
          <p:cNvSpPr>
            <a:spLocks noGrp="1"/>
          </p:cNvSpPr>
          <p:nvPr>
            <p:ph type="pic" idx="12" hasCustomPrompt="1"/>
          </p:nvPr>
        </p:nvSpPr>
        <p:spPr>
          <a:xfrm>
            <a:off x="4414862" y="1073695"/>
            <a:ext cx="4114650" cy="2743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14" name="מציין מיקום של תמונה 2">
            <a:extLst>
              <a:ext uri="{FF2B5EF4-FFF2-40B4-BE49-F238E27FC236}">
                <a16:creationId xmlns:a16="http://schemas.microsoft.com/office/drawing/2014/main" id="{8C91A369-DCD6-4CBC-93C6-3C5BB19BCC3E}"/>
              </a:ext>
            </a:extLst>
          </p:cNvPr>
          <p:cNvSpPr>
            <a:spLocks noGrp="1"/>
          </p:cNvSpPr>
          <p:nvPr>
            <p:ph type="pic" idx="13" hasCustomPrompt="1"/>
          </p:nvPr>
        </p:nvSpPr>
        <p:spPr>
          <a:xfrm>
            <a:off x="4414862" y="3976095"/>
            <a:ext cx="4114650" cy="2743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Tree>
    <p:extLst>
      <p:ext uri="{BB962C8B-B14F-4D97-AF65-F5344CB8AC3E}">
        <p14:creationId xmlns:p14="http://schemas.microsoft.com/office/powerpoint/2010/main" val="2491129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השיעור שכבה ושם המורה">
    <p:spTree>
      <p:nvGrpSpPr>
        <p:cNvPr id="1" name=""/>
        <p:cNvGrpSpPr/>
        <p:nvPr/>
      </p:nvGrpSpPr>
      <p:grpSpPr>
        <a:xfrm>
          <a:off x="0" y="0"/>
          <a:ext cx="0" cy="0"/>
          <a:chOff x="0" y="0"/>
          <a:chExt cx="0" cy="0"/>
        </a:xfrm>
      </p:grpSpPr>
      <p:sp>
        <p:nvSpPr>
          <p:cNvPr id="10" name="מלבן מעוגל 9"/>
          <p:cNvSpPr/>
          <p:nvPr userDrawn="1"/>
        </p:nvSpPr>
        <p:spPr>
          <a:xfrm>
            <a:off x="212943" y="1396870"/>
            <a:ext cx="13177381"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t>  </a:t>
            </a:r>
          </a:p>
        </p:txBody>
      </p:sp>
      <p:sp>
        <p:nvSpPr>
          <p:cNvPr id="2" name="כותרת 1"/>
          <p:cNvSpPr>
            <a:spLocks noGrp="1"/>
          </p:cNvSpPr>
          <p:nvPr>
            <p:ph type="ctrTitle"/>
          </p:nvPr>
        </p:nvSpPr>
        <p:spPr>
          <a:xfrm>
            <a:off x="1" y="1640910"/>
            <a:ext cx="12192000" cy="1260000"/>
          </a:xfrm>
          <a:prstGeom prst="rect">
            <a:avLst/>
          </a:prstGeom>
        </p:spPr>
        <p:txBody>
          <a:bodyPr anchor="ctr" anchorCtr="0">
            <a:noAutofit/>
          </a:bodyPr>
          <a:lstStyle>
            <a:lvl1pPr algn="ctr">
              <a:defRPr sz="6601" b="1">
                <a:solidFill>
                  <a:srgbClr val="192A72"/>
                </a:solidFill>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7" name="מלבן מעוגל 6"/>
          <p:cNvSpPr/>
          <p:nvPr userDrawn="1"/>
        </p:nvSpPr>
        <p:spPr>
          <a:xfrm>
            <a:off x="7329949" y="6155858"/>
            <a:ext cx="5333866"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8" name="מלבן מעוגל 7"/>
          <p:cNvSpPr/>
          <p:nvPr userDrawn="1"/>
        </p:nvSpPr>
        <p:spPr>
          <a:xfrm>
            <a:off x="9501144" y="5870968"/>
            <a:ext cx="3049656" cy="205899"/>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1" name="מלבן מעוגל 10"/>
          <p:cNvSpPr/>
          <p:nvPr userDrawn="1"/>
        </p:nvSpPr>
        <p:spPr>
          <a:xfrm>
            <a:off x="-501113" y="163632"/>
            <a:ext cx="1428110"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2" name="Google Shape;11;p2"/>
          <p:cNvSpPr txBox="1">
            <a:spLocks noGrp="1"/>
          </p:cNvSpPr>
          <p:nvPr>
            <p:ph type="subTitle" idx="1"/>
          </p:nvPr>
        </p:nvSpPr>
        <p:spPr>
          <a:xfrm>
            <a:off x="1" y="2895892"/>
            <a:ext cx="12192000" cy="765200"/>
          </a:xfrm>
          <a:prstGeom prst="rect">
            <a:avLst/>
          </a:prstGeom>
        </p:spPr>
        <p:txBody>
          <a:bodyPr spcFirstLastPara="1" wrap="square" lIns="36000" tIns="36000" rIns="36000" bIns="36000" anchor="ctr" anchorCtr="0">
            <a:spAutoFit/>
          </a:bodyPr>
          <a:lstStyle>
            <a:lvl1pPr marL="0" lvl="0" indent="0" algn="ctr">
              <a:lnSpc>
                <a:spcPct val="100000"/>
              </a:lnSpc>
              <a:spcBef>
                <a:spcPts val="0"/>
              </a:spcBef>
              <a:spcAft>
                <a:spcPts val="600"/>
              </a:spcAft>
              <a:buSzPts val="2800"/>
              <a:buNone/>
              <a:defRPr sz="4000" b="1">
                <a:solidFill>
                  <a:srgbClr val="002060"/>
                </a:solidFill>
                <a:latin typeface="Varela Round" pitchFamily="2" charset="-79"/>
                <a:cs typeface="Varela Round" pitchFamily="2" charset="-79"/>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
        <p:nvSpPr>
          <p:cNvPr id="13" name="מציין מיקום תוכן 2"/>
          <p:cNvSpPr>
            <a:spLocks noGrp="1"/>
          </p:cNvSpPr>
          <p:nvPr>
            <p:ph idx="10"/>
          </p:nvPr>
        </p:nvSpPr>
        <p:spPr>
          <a:xfrm>
            <a:off x="0" y="3734824"/>
            <a:ext cx="12191999" cy="720000"/>
          </a:xfrm>
        </p:spPr>
        <p:txBody>
          <a:bodyPr anchor="ctr">
            <a:noAutofit/>
          </a:bodyPr>
          <a:lstStyle>
            <a:lvl1pPr marL="0" indent="0" algn="ctr" defTabSz="914491" rtl="1" eaLnBrk="1" latinLnBrk="0" hangingPunct="1">
              <a:lnSpc>
                <a:spcPct val="100000"/>
              </a:lnSpc>
              <a:spcBef>
                <a:spcPts val="0"/>
              </a:spcBef>
              <a:spcAft>
                <a:spcPts val="600"/>
              </a:spcAft>
              <a:buSzPts val="2800"/>
              <a:buFont typeface="Arial" pitchFamily="34" charset="0"/>
              <a:buNone/>
              <a:defRPr lang="he-IL" sz="3200" b="1" kern="1200" dirty="0" smtClean="0">
                <a:solidFill>
                  <a:srgbClr val="002060"/>
                </a:solidFill>
                <a:latin typeface="Varela Round" pitchFamily="2" charset="-79"/>
                <a:ea typeface="+mn-ea"/>
                <a:cs typeface="Varela Round" pitchFamily="2" charset="-79"/>
              </a:defRPr>
            </a:lvl1pPr>
            <a:lvl2pPr marL="342934" indent="-342934" algn="ctr" defTabSz="914491" rtl="1" eaLnBrk="1" latinLnBrk="0" hangingPunct="1">
              <a:lnSpc>
                <a:spcPct val="100000"/>
              </a:lnSpc>
              <a:spcBef>
                <a:spcPts val="0"/>
              </a:spcBef>
              <a:spcAft>
                <a:spcPts val="600"/>
              </a:spcAft>
              <a:buSzPts val="2800"/>
              <a:buFont typeface="Arial" pitchFamily="34" charset="0"/>
              <a:buNone/>
              <a:defRPr lang="he-IL" sz="3200" b="1" kern="1200" dirty="0" smtClean="0">
                <a:solidFill>
                  <a:srgbClr val="002060"/>
                </a:solidFill>
                <a:latin typeface="Varela Round" pitchFamily="2" charset="-79"/>
                <a:ea typeface="+mn-ea"/>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p:txBody>
      </p:sp>
      <p:sp>
        <p:nvSpPr>
          <p:cNvPr id="14" name="מלבן מעוגל 8">
            <a:extLst>
              <a:ext uri="{FF2B5EF4-FFF2-40B4-BE49-F238E27FC236}">
                <a16:creationId xmlns:a16="http://schemas.microsoft.com/office/drawing/2014/main" id="{404057E2-9B3D-4075-99B3-75AE757986D1}"/>
              </a:ext>
            </a:extLst>
          </p:cNvPr>
          <p:cNvSpPr/>
          <p:nvPr userDrawn="1"/>
        </p:nvSpPr>
        <p:spPr>
          <a:xfrm>
            <a:off x="10059465" y="87232"/>
            <a:ext cx="276885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Tree>
    <p:extLst>
      <p:ext uri="{BB962C8B-B14F-4D97-AF65-F5344CB8AC3E}">
        <p14:creationId xmlns:p14="http://schemas.microsoft.com/office/powerpoint/2010/main" val="2196595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פרק חדש">
    <p:spTree>
      <p:nvGrpSpPr>
        <p:cNvPr id="1" name=""/>
        <p:cNvGrpSpPr/>
        <p:nvPr/>
      </p:nvGrpSpPr>
      <p:grpSpPr>
        <a:xfrm>
          <a:off x="0" y="0"/>
          <a:ext cx="0" cy="0"/>
          <a:chOff x="0" y="0"/>
          <a:chExt cx="0" cy="0"/>
        </a:xfrm>
      </p:grpSpPr>
      <p:sp>
        <p:nvSpPr>
          <p:cNvPr id="10" name="מלבן מעוגל 9"/>
          <p:cNvSpPr/>
          <p:nvPr userDrawn="1"/>
        </p:nvSpPr>
        <p:spPr>
          <a:xfrm>
            <a:off x="212943" y="1396870"/>
            <a:ext cx="13177381"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solidFill>
                  <a:srgbClr val="192A72"/>
                </a:solidFill>
              </a:rPr>
              <a:t>  </a:t>
            </a:r>
          </a:p>
        </p:txBody>
      </p:sp>
      <p:sp>
        <p:nvSpPr>
          <p:cNvPr id="2" name="כותרת 1"/>
          <p:cNvSpPr>
            <a:spLocks noGrp="1"/>
          </p:cNvSpPr>
          <p:nvPr>
            <p:ph type="ctrTitle"/>
          </p:nvPr>
        </p:nvSpPr>
        <p:spPr>
          <a:xfrm>
            <a:off x="1" y="1666940"/>
            <a:ext cx="12192000" cy="1260000"/>
          </a:xfrm>
          <a:prstGeom prst="rect">
            <a:avLst/>
          </a:prstGeom>
        </p:spPr>
        <p:txBody>
          <a:bodyPr anchor="ctr" anchorCtr="0">
            <a:noAutofit/>
          </a:bodyPr>
          <a:lstStyle>
            <a:lvl1pPr algn="ctr">
              <a:defRPr sz="6601" b="1">
                <a:solidFill>
                  <a:srgbClr val="192A72"/>
                </a:solidFill>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12" name="Google Shape;11;p2"/>
          <p:cNvSpPr txBox="1">
            <a:spLocks noGrp="1"/>
          </p:cNvSpPr>
          <p:nvPr>
            <p:ph type="subTitle" idx="1"/>
          </p:nvPr>
        </p:nvSpPr>
        <p:spPr>
          <a:xfrm>
            <a:off x="1" y="2918493"/>
            <a:ext cx="12192000" cy="642090"/>
          </a:xfrm>
          <a:prstGeom prst="rect">
            <a:avLst/>
          </a:prstGeom>
        </p:spPr>
        <p:txBody>
          <a:bodyPr spcFirstLastPara="1" wrap="square" lIns="36000" tIns="36000" rIns="36000" bIns="36000" anchor="ctr" anchorCtr="0">
            <a:spAutoFit/>
          </a:bodyPr>
          <a:lstStyle>
            <a:lvl1pPr marL="0" lvl="0" indent="0" algn="ctr">
              <a:lnSpc>
                <a:spcPct val="100000"/>
              </a:lnSpc>
              <a:spcBef>
                <a:spcPts val="0"/>
              </a:spcBef>
              <a:spcAft>
                <a:spcPts val="600"/>
              </a:spcAft>
              <a:buSzPts val="2800"/>
              <a:buNone/>
              <a:defRPr sz="3200" b="1">
                <a:solidFill>
                  <a:srgbClr val="192A72"/>
                </a:solidFill>
                <a:latin typeface="Varela Round" pitchFamily="2" charset="-79"/>
                <a:cs typeface="Varela Round" pitchFamily="2" charset="-79"/>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
        <p:nvSpPr>
          <p:cNvPr id="15" name="מלבן מעוגל 6">
            <a:extLst>
              <a:ext uri="{FF2B5EF4-FFF2-40B4-BE49-F238E27FC236}">
                <a16:creationId xmlns:a16="http://schemas.microsoft.com/office/drawing/2014/main" id="{B4A26894-BFC6-4CB2-9F98-6C0AB203AB11}"/>
              </a:ext>
            </a:extLst>
          </p:cNvPr>
          <p:cNvSpPr/>
          <p:nvPr userDrawn="1"/>
        </p:nvSpPr>
        <p:spPr>
          <a:xfrm>
            <a:off x="9664804" y="5699022"/>
            <a:ext cx="476681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6" name="מלבן מעוגל 7">
            <a:extLst>
              <a:ext uri="{FF2B5EF4-FFF2-40B4-BE49-F238E27FC236}">
                <a16:creationId xmlns:a16="http://schemas.microsoft.com/office/drawing/2014/main" id="{93139C06-AB68-49E4-9F8F-F0E56072AD87}"/>
              </a:ext>
            </a:extLst>
          </p:cNvPr>
          <p:cNvSpPr/>
          <p:nvPr userDrawn="1"/>
        </p:nvSpPr>
        <p:spPr>
          <a:xfrm>
            <a:off x="-260562" y="181684"/>
            <a:ext cx="2598822" cy="216817"/>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7" name="מלבן מעוגל 8">
            <a:extLst>
              <a:ext uri="{FF2B5EF4-FFF2-40B4-BE49-F238E27FC236}">
                <a16:creationId xmlns:a16="http://schemas.microsoft.com/office/drawing/2014/main" id="{92F44B1F-CB02-4BE0-9593-98D37356833A}"/>
              </a:ext>
            </a:extLst>
          </p:cNvPr>
          <p:cNvSpPr/>
          <p:nvPr userDrawn="1"/>
        </p:nvSpPr>
        <p:spPr>
          <a:xfrm>
            <a:off x="-488825" y="468418"/>
            <a:ext cx="2969302"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8" name="מלבן מעוגל 10">
            <a:extLst>
              <a:ext uri="{FF2B5EF4-FFF2-40B4-BE49-F238E27FC236}">
                <a16:creationId xmlns:a16="http://schemas.microsoft.com/office/drawing/2014/main" id="{F91DCBDE-92CA-433E-83D5-3B5D0DD4B449}"/>
              </a:ext>
            </a:extLst>
          </p:cNvPr>
          <p:cNvSpPr/>
          <p:nvPr userDrawn="1"/>
        </p:nvSpPr>
        <p:spPr>
          <a:xfrm>
            <a:off x="9010091" y="6104087"/>
            <a:ext cx="3755593"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Tree>
    <p:extLst>
      <p:ext uri="{BB962C8B-B14F-4D97-AF65-F5344CB8AC3E}">
        <p14:creationId xmlns:p14="http://schemas.microsoft.com/office/powerpoint/2010/main" val="3628904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1" y="213094"/>
            <a:ext cx="12191999" cy="720000"/>
          </a:xfrm>
        </p:spPr>
        <p:txBody>
          <a:bodyPr lIns="36000" tIns="0" rIns="36000" bIns="0">
            <a:noAutofit/>
          </a:bodyPr>
          <a:lstStyle>
            <a:lvl1pPr marL="536629" indent="0">
              <a:tabLst>
                <a:tab pos="11659766" algn="l"/>
              </a:tabLst>
              <a:defRPr sz="4400" b="1">
                <a:solidFill>
                  <a:srgbClr val="002060"/>
                </a:solidFill>
                <a:latin typeface="Varela Round" pitchFamily="2" charset="-79"/>
                <a:cs typeface="Varela Round" pitchFamily="2" charset="-79"/>
              </a:defRPr>
            </a:lvl1pPr>
          </a:lstStyle>
          <a:p>
            <a:r>
              <a:rPr lang="he-IL" dirty="0"/>
              <a:t>לחץ כדי לערוך סגנון כותרת של תבנית</a:t>
            </a:r>
          </a:p>
        </p:txBody>
      </p:sp>
      <p:sp>
        <p:nvSpPr>
          <p:cNvPr id="3" name="מציין מיקום תוכן 2"/>
          <p:cNvSpPr>
            <a:spLocks noGrp="1"/>
          </p:cNvSpPr>
          <p:nvPr>
            <p:ph idx="1"/>
          </p:nvPr>
        </p:nvSpPr>
        <p:spPr>
          <a:xfrm>
            <a:off x="515274" y="1195757"/>
            <a:ext cx="8031962" cy="4611559"/>
          </a:xfrm>
        </p:spPr>
        <p:txBody>
          <a:bodyPr>
            <a:normAutofit/>
          </a:bodyPr>
          <a:lstStyle>
            <a:lvl1pPr>
              <a:lnSpc>
                <a:spcPct val="150000"/>
              </a:lnSpc>
              <a:spcBef>
                <a:spcPts val="0"/>
              </a:spcBef>
              <a:spcAft>
                <a:spcPts val="600"/>
              </a:spcAft>
              <a:defRPr sz="2400">
                <a:solidFill>
                  <a:srgbClr val="002060"/>
                </a:solidFill>
                <a:latin typeface="Varela Round" pitchFamily="2" charset="-79"/>
                <a:cs typeface="Varela Round" pitchFamily="2" charset="-79"/>
              </a:defRPr>
            </a:lvl1pPr>
            <a:lvl2pPr>
              <a:lnSpc>
                <a:spcPct val="150000"/>
              </a:lnSpc>
              <a:spcBef>
                <a:spcPts val="0"/>
              </a:spcBef>
              <a:spcAft>
                <a:spcPts val="600"/>
              </a:spcAft>
              <a:defRPr sz="2400">
                <a:solidFill>
                  <a:srgbClr val="002060"/>
                </a:solidFill>
                <a:latin typeface="Varela Round" pitchFamily="2" charset="-79"/>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a:p>
            <a:pPr lvl="1"/>
            <a:r>
              <a:rPr lang="he-IL" dirty="0"/>
              <a:t>רמה שנייה</a:t>
            </a:r>
          </a:p>
        </p:txBody>
      </p:sp>
      <p:sp>
        <p:nvSpPr>
          <p:cNvPr id="7" name="מלבן מעוגל 6"/>
          <p:cNvSpPr/>
          <p:nvPr userDrawn="1"/>
        </p:nvSpPr>
        <p:spPr>
          <a:xfrm>
            <a:off x="1" y="5878199"/>
            <a:ext cx="476619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8" name="מלבן מעוגל 7"/>
          <p:cNvSpPr/>
          <p:nvPr userDrawn="1"/>
        </p:nvSpPr>
        <p:spPr>
          <a:xfrm>
            <a:off x="8667715" y="-110812"/>
            <a:ext cx="5300119" cy="22162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9" name="מלבן מעוגל 8"/>
          <p:cNvSpPr/>
          <p:nvPr userDrawn="1"/>
        </p:nvSpPr>
        <p:spPr>
          <a:xfrm>
            <a:off x="0" y="6306749"/>
            <a:ext cx="7724431"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כותרו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2549769" y="213094"/>
            <a:ext cx="9642231" cy="720000"/>
          </a:xfrm>
          <a:noFill/>
        </p:spPr>
        <p:txBody>
          <a:bodyPr vert="horz" lIns="91440" tIns="45720" rIns="91440" bIns="45720" rtlCol="1" anchor="ctr">
            <a:noAutofit/>
          </a:bodyPr>
          <a:lstStyle>
            <a:lvl1pPr marL="0" marR="0" indent="0" algn="ctr" defTabSz="914491"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itchFamily="2" charset="-79"/>
              </a:defRPr>
            </a:lvl1pPr>
          </a:lstStyle>
          <a:p>
            <a:pPr marL="0" marR="0" lvl="0" indent="0" algn="ctr" defTabSz="914491"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5" name="מציין מיקום טקסט 4"/>
          <p:cNvSpPr>
            <a:spLocks noGrp="1"/>
          </p:cNvSpPr>
          <p:nvPr>
            <p:ph type="body" sz="quarter" idx="3"/>
          </p:nvPr>
        </p:nvSpPr>
        <p:spPr>
          <a:xfrm>
            <a:off x="515275" y="1185681"/>
            <a:ext cx="8306992" cy="540000"/>
          </a:xfrm>
        </p:spPr>
        <p:txBody>
          <a:bodyPr anchor="ctr">
            <a:noAutofit/>
          </a:bodyPr>
          <a:lstStyle>
            <a:lvl1pPr marL="185757" indent="0">
              <a:buNone/>
              <a:defRPr sz="2800" b="1">
                <a:solidFill>
                  <a:srgbClr val="12B4BC"/>
                </a:solidFill>
                <a:latin typeface="Varela Round" pitchFamily="2" charset="-79"/>
                <a:cs typeface="Varela Round" pitchFamily="2" charset="-79"/>
              </a:defRPr>
            </a:lvl1pPr>
            <a:lvl2pPr marL="457246" indent="0">
              <a:buNone/>
              <a:defRPr sz="2000" b="1"/>
            </a:lvl2pPr>
            <a:lvl3pPr marL="914491" indent="0">
              <a:buNone/>
              <a:defRPr sz="1800" b="1"/>
            </a:lvl3pPr>
            <a:lvl4pPr marL="1371737" indent="0">
              <a:buNone/>
              <a:defRPr sz="1600" b="1"/>
            </a:lvl4pPr>
            <a:lvl5pPr marL="1828983" indent="0">
              <a:buNone/>
              <a:defRPr sz="1600" b="1"/>
            </a:lvl5pPr>
            <a:lvl6pPr marL="2286229" indent="0">
              <a:buNone/>
              <a:defRPr sz="1600" b="1"/>
            </a:lvl6pPr>
            <a:lvl7pPr marL="2743474" indent="0">
              <a:buNone/>
              <a:defRPr sz="1600" b="1"/>
            </a:lvl7pPr>
            <a:lvl8pPr marL="3200720" indent="0">
              <a:buNone/>
              <a:defRPr sz="1600" b="1"/>
            </a:lvl8pPr>
            <a:lvl9pPr marL="3657966" indent="0">
              <a:buNone/>
              <a:defRPr sz="1600" b="1"/>
            </a:lvl9pPr>
          </a:lstStyle>
          <a:p>
            <a:pPr lvl="0"/>
            <a:r>
              <a:rPr lang="he-IL" dirty="0"/>
              <a:t>לחץ כדי לערוך סגנונות טקסט של תבנית בסיס</a:t>
            </a:r>
          </a:p>
        </p:txBody>
      </p:sp>
      <p:sp>
        <p:nvSpPr>
          <p:cNvPr id="6" name="מציין מיקום תוכן 5"/>
          <p:cNvSpPr>
            <a:spLocks noGrp="1"/>
          </p:cNvSpPr>
          <p:nvPr>
            <p:ph sz="quarter" idx="4"/>
          </p:nvPr>
        </p:nvSpPr>
        <p:spPr>
          <a:xfrm>
            <a:off x="515273" y="1725682"/>
            <a:ext cx="8031963" cy="4152517"/>
          </a:xfrm>
        </p:spPr>
        <p:txBody>
          <a:bodyPr>
            <a:normAutofit/>
          </a:bodyPr>
          <a:lstStyle>
            <a:lvl1pPr marL="439782" indent="-342934">
              <a:lnSpc>
                <a:spcPct val="100000"/>
              </a:lnSpc>
              <a:spcBef>
                <a:spcPts val="0"/>
              </a:spcBef>
              <a:spcAft>
                <a:spcPts val="600"/>
              </a:spcAft>
              <a:defRPr lang="he-IL" sz="2400" kern="1200" dirty="0" smtClean="0">
                <a:solidFill>
                  <a:srgbClr val="002060"/>
                </a:solidFill>
                <a:latin typeface="Varela Round" pitchFamily="2" charset="-79"/>
                <a:ea typeface="+mn-ea"/>
                <a:cs typeface="Varela Round" pitchFamily="2" charset="-79"/>
              </a:defRPr>
            </a:lvl1pPr>
            <a:lvl2pPr>
              <a:lnSpc>
                <a:spcPct val="100000"/>
              </a:lnSpc>
              <a:spcBef>
                <a:spcPts val="0"/>
              </a:spcBef>
              <a:spcAft>
                <a:spcPts val="600"/>
              </a:spcAft>
              <a:defRPr lang="he-IL" sz="2400" kern="1200" dirty="0" smtClean="0">
                <a:solidFill>
                  <a:srgbClr val="002060"/>
                </a:solidFill>
                <a:latin typeface="Varela Round" pitchFamily="2" charset="-79"/>
                <a:ea typeface="+mn-ea"/>
                <a:cs typeface="Varela Round" pitchFamily="2" charset="-79"/>
              </a:defRPr>
            </a:lvl2pPr>
            <a:lvl3pPr>
              <a:defRPr sz="1800"/>
            </a:lvl3pPr>
            <a:lvl4pPr>
              <a:defRPr sz="1600"/>
            </a:lvl4pPr>
            <a:lvl5pPr>
              <a:defRPr sz="1600"/>
            </a:lvl5pPr>
            <a:lvl6pPr>
              <a:defRPr sz="1600"/>
            </a:lvl6pPr>
            <a:lvl7pPr>
              <a:defRPr sz="1600"/>
            </a:lvl7pPr>
            <a:lvl8pPr>
              <a:defRPr sz="1600"/>
            </a:lvl8pPr>
            <a:lvl9pPr>
              <a:defRPr sz="1600"/>
            </a:lvl9pPr>
          </a:lstStyle>
          <a:p>
            <a:pPr marL="342934" lvl="0" indent="-342934" algn="r" defTabSz="914491"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3024" lvl="1" indent="-285779" algn="r" defTabSz="914491" rtl="1" eaLnBrk="1" latinLnBrk="0" hangingPunct="1">
              <a:lnSpc>
                <a:spcPct val="150000"/>
              </a:lnSpc>
              <a:spcBef>
                <a:spcPct val="20000"/>
              </a:spcBef>
              <a:buFont typeface="Arial" pitchFamily="34" charset="0"/>
              <a:buChar char="–"/>
            </a:pPr>
            <a:r>
              <a:rPr lang="he-IL" dirty="0"/>
              <a:t>רמה שנייה</a:t>
            </a:r>
          </a:p>
        </p:txBody>
      </p:sp>
      <p:sp>
        <p:nvSpPr>
          <p:cNvPr id="8" name="מלבן מעוגל 6">
            <a:extLst>
              <a:ext uri="{FF2B5EF4-FFF2-40B4-BE49-F238E27FC236}">
                <a16:creationId xmlns:a16="http://schemas.microsoft.com/office/drawing/2014/main" id="{E6F50987-5C32-40D2-A5FB-79D9E0819C00}"/>
              </a:ext>
            </a:extLst>
          </p:cNvPr>
          <p:cNvSpPr/>
          <p:nvPr userDrawn="1"/>
        </p:nvSpPr>
        <p:spPr>
          <a:xfrm>
            <a:off x="9664804" y="5699022"/>
            <a:ext cx="476681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9" name="מלבן מעוגל 7">
            <a:extLst>
              <a:ext uri="{FF2B5EF4-FFF2-40B4-BE49-F238E27FC236}">
                <a16:creationId xmlns:a16="http://schemas.microsoft.com/office/drawing/2014/main" id="{53A31BA8-BED7-4737-8AF6-AA655F116E85}"/>
              </a:ext>
            </a:extLst>
          </p:cNvPr>
          <p:cNvSpPr/>
          <p:nvPr userDrawn="1"/>
        </p:nvSpPr>
        <p:spPr>
          <a:xfrm>
            <a:off x="-260562" y="181684"/>
            <a:ext cx="2598822" cy="216817"/>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488825" y="468418"/>
            <a:ext cx="2969302"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4" name="מלבן מעוגל 10">
            <a:extLst>
              <a:ext uri="{FF2B5EF4-FFF2-40B4-BE49-F238E27FC236}">
                <a16:creationId xmlns:a16="http://schemas.microsoft.com/office/drawing/2014/main" id="{1C8AF664-98DE-433F-9B61-94366E98BCDF}"/>
              </a:ext>
            </a:extLst>
          </p:cNvPr>
          <p:cNvSpPr/>
          <p:nvPr userDrawn="1"/>
        </p:nvSpPr>
        <p:spPr>
          <a:xfrm>
            <a:off x="9010091" y="6104087"/>
            <a:ext cx="3755593"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5_טקסט גדול-X2">
    <p:spTree>
      <p:nvGrpSpPr>
        <p:cNvPr id="1" name=""/>
        <p:cNvGrpSpPr/>
        <p:nvPr/>
      </p:nvGrpSpPr>
      <p:grpSpPr>
        <a:xfrm>
          <a:off x="0" y="0"/>
          <a:ext cx="0" cy="0"/>
          <a:chOff x="0" y="0"/>
          <a:chExt cx="0" cy="0"/>
        </a:xfrm>
      </p:grpSpPr>
      <p:sp>
        <p:nvSpPr>
          <p:cNvPr id="2" name="כותרת 1"/>
          <p:cNvSpPr>
            <a:spLocks noGrp="1"/>
          </p:cNvSpPr>
          <p:nvPr>
            <p:ph type="ctrTitle" hasCustomPrompt="1"/>
          </p:nvPr>
        </p:nvSpPr>
        <p:spPr>
          <a:xfrm>
            <a:off x="234416" y="1312990"/>
            <a:ext cx="7910518" cy="5224442"/>
          </a:xfrm>
          <a:prstGeom prst="rect">
            <a:avLst/>
          </a:prstGeom>
        </p:spPr>
        <p:txBody>
          <a:bodyPr anchor="ctr">
            <a:noAutofit/>
          </a:bodyPr>
          <a:lstStyle>
            <a:lvl1pPr algn="r">
              <a:defRPr sz="2800">
                <a:solidFill>
                  <a:srgbClr val="192A72"/>
                </a:solidFill>
                <a:latin typeface="Varela Round" panose="00000500000000000000" pitchFamily="2" charset="-79"/>
                <a:cs typeface="Varela Round" panose="00000500000000000000" pitchFamily="2" charset="-79"/>
              </a:defRPr>
            </a:lvl1pPr>
          </a:lstStyle>
          <a:p>
            <a:r>
              <a:rPr lang="he-IL" dirty="0"/>
              <a:t>לחץ כדי לערוך פסקת טקסט קצרה של תבנית בסיס</a:t>
            </a:r>
          </a:p>
        </p:txBody>
      </p:sp>
      <p:sp>
        <p:nvSpPr>
          <p:cNvPr id="7" name="מלבן מעוגל 6"/>
          <p:cNvSpPr/>
          <p:nvPr userDrawn="1"/>
        </p:nvSpPr>
        <p:spPr>
          <a:xfrm>
            <a:off x="-910416" y="6189198"/>
            <a:ext cx="3068595" cy="1189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8" name="מלבן מעוגל 7"/>
          <p:cNvSpPr/>
          <p:nvPr userDrawn="1"/>
        </p:nvSpPr>
        <p:spPr>
          <a:xfrm>
            <a:off x="10082352" y="81722"/>
            <a:ext cx="5300119" cy="22162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1" name="מלבן מעוגל 10"/>
          <p:cNvSpPr/>
          <p:nvPr userDrawn="1"/>
        </p:nvSpPr>
        <p:spPr>
          <a:xfrm>
            <a:off x="-2155687" y="6347804"/>
            <a:ext cx="5559136" cy="47051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9" name="מציין מיקום טקסט 3"/>
          <p:cNvSpPr>
            <a:spLocks noGrp="1"/>
          </p:cNvSpPr>
          <p:nvPr>
            <p:ph type="body" sz="quarter" idx="10" hasCustomPrompt="1"/>
          </p:nvPr>
        </p:nvSpPr>
        <p:spPr>
          <a:xfrm>
            <a:off x="0" y="192531"/>
            <a:ext cx="12192000" cy="1009650"/>
          </a:xfrm>
          <a:prstGeom prst="rect">
            <a:avLst/>
          </a:prstGeom>
        </p:spPr>
        <p:txBody>
          <a:bodyPr anchor="ctr">
            <a:normAutofit/>
          </a:bodyPr>
          <a:lstStyle>
            <a:lvl1pPr marL="0" indent="0" algn="ctr">
              <a:buNone/>
              <a:defRPr sz="4800" b="1">
                <a:solidFill>
                  <a:srgbClr val="192A72"/>
                </a:solidFill>
                <a:latin typeface="Varela Round" panose="00000500000000000000" pitchFamily="2" charset="-79"/>
                <a:cs typeface="Varela Round" panose="00000500000000000000" pitchFamily="2" charset="-79"/>
              </a:defRPr>
            </a:lvl1pPr>
          </a:lstStyle>
          <a:p>
            <a:r>
              <a:rPr lang="he-IL" sz="4400" dirty="0"/>
              <a:t>לחץ כדי לערוך סגנון כותרת של תבנית בסיס</a:t>
            </a:r>
          </a:p>
        </p:txBody>
      </p:sp>
    </p:spTree>
    <p:extLst>
      <p:ext uri="{BB962C8B-B14F-4D97-AF65-F5344CB8AC3E}">
        <p14:creationId xmlns:p14="http://schemas.microsoft.com/office/powerpoint/2010/main" val="3975921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וידאו על מסך מלא">
    <p:spTree>
      <p:nvGrpSpPr>
        <p:cNvPr id="1" name=""/>
        <p:cNvGrpSpPr/>
        <p:nvPr/>
      </p:nvGrpSpPr>
      <p:grpSpPr>
        <a:xfrm>
          <a:off x="0" y="0"/>
          <a:ext cx="0" cy="0"/>
          <a:chOff x="0" y="0"/>
          <a:chExt cx="0" cy="0"/>
        </a:xfrm>
      </p:grpSpPr>
      <p:sp>
        <p:nvSpPr>
          <p:cNvPr id="7" name="מלבן מעוגל 6"/>
          <p:cNvSpPr/>
          <p:nvPr userDrawn="1"/>
        </p:nvSpPr>
        <p:spPr>
          <a:xfrm>
            <a:off x="1" y="5878199"/>
            <a:ext cx="476619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8" name="מלבן מעוגל 7"/>
          <p:cNvSpPr/>
          <p:nvPr userDrawn="1"/>
        </p:nvSpPr>
        <p:spPr>
          <a:xfrm>
            <a:off x="8667715" y="66849"/>
            <a:ext cx="5300119" cy="22162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9" name="מלבן מעוגל 8"/>
          <p:cNvSpPr/>
          <p:nvPr userDrawn="1"/>
        </p:nvSpPr>
        <p:spPr>
          <a:xfrm>
            <a:off x="0" y="6306749"/>
            <a:ext cx="7724431"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4" name="מציין מיקום של מדיה 3">
            <a:extLst>
              <a:ext uri="{FF2B5EF4-FFF2-40B4-BE49-F238E27FC236}">
                <a16:creationId xmlns:a16="http://schemas.microsoft.com/office/drawing/2014/main" id="{DD834E78-91D0-4CCC-9C3F-C5C504CFBE13}"/>
              </a:ext>
            </a:extLst>
          </p:cNvPr>
          <p:cNvSpPr>
            <a:spLocks noGrp="1"/>
          </p:cNvSpPr>
          <p:nvPr>
            <p:ph type="media" sz="quarter" idx="10" hasCustomPrompt="1"/>
          </p:nvPr>
        </p:nvSpPr>
        <p:spPr>
          <a:xfrm>
            <a:off x="363416" y="639717"/>
            <a:ext cx="11465168" cy="6122933"/>
          </a:xfrm>
        </p:spPr>
        <p:txBody>
          <a:bodyPr/>
          <a:lstStyle>
            <a:lvl1pPr marL="0" indent="0">
              <a:buFontTx/>
              <a:buNone/>
              <a:defRPr>
                <a:solidFill>
                  <a:srgbClr val="192A72"/>
                </a:solidFill>
                <a:latin typeface="Varela Round" panose="00000500000000000000" pitchFamily="2" charset="-79"/>
                <a:cs typeface="Varela Round" panose="00000500000000000000" pitchFamily="2" charset="-79"/>
              </a:defRPr>
            </a:lvl1pPr>
          </a:lstStyle>
          <a:p>
            <a:r>
              <a:rPr lang="he-IL" dirty="0"/>
              <a:t>מיועד לסרטים</a:t>
            </a:r>
          </a:p>
        </p:txBody>
      </p:sp>
      <p:sp>
        <p:nvSpPr>
          <p:cNvPr id="11" name="מציין מיקום תוכן 10">
            <a:extLst>
              <a:ext uri="{FF2B5EF4-FFF2-40B4-BE49-F238E27FC236}">
                <a16:creationId xmlns:a16="http://schemas.microsoft.com/office/drawing/2014/main" id="{2A86C914-3EB6-4303-93FB-203A29FA2E36}"/>
              </a:ext>
            </a:extLst>
          </p:cNvPr>
          <p:cNvSpPr>
            <a:spLocks noGrp="1"/>
          </p:cNvSpPr>
          <p:nvPr>
            <p:ph sz="quarter" idx="14"/>
          </p:nvPr>
        </p:nvSpPr>
        <p:spPr>
          <a:xfrm>
            <a:off x="363416" y="95349"/>
            <a:ext cx="8074879" cy="400050"/>
          </a:xfrm>
        </p:spPr>
        <p:txBody>
          <a:bodyPr anchor="ctr">
            <a:noAutofit/>
          </a:bodyPr>
          <a:lstStyle>
            <a:lvl1pPr marL="0" indent="0" algn="r">
              <a:buFontTx/>
              <a:buNone/>
              <a:defRPr sz="2400">
                <a:solidFill>
                  <a:srgbClr val="192A72"/>
                </a:solidFill>
                <a:latin typeface="Varela Round" panose="00000500000000000000" pitchFamily="2" charset="-79"/>
                <a:cs typeface="Varela Round" panose="00000500000000000000" pitchFamily="2" charset="-79"/>
              </a:defRPr>
            </a:lvl1pPr>
          </a:lstStyle>
          <a:p>
            <a:pPr lvl="0"/>
            <a:r>
              <a:rPr lang="he-IL" dirty="0"/>
              <a:t>לחץ כדי לערוך סגנונות טקסט של תבנית בסיס</a:t>
            </a:r>
          </a:p>
        </p:txBody>
      </p:sp>
    </p:spTree>
    <p:extLst>
      <p:ext uri="{BB962C8B-B14F-4D97-AF65-F5344CB8AC3E}">
        <p14:creationId xmlns:p14="http://schemas.microsoft.com/office/powerpoint/2010/main" val="36877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1" y="213094"/>
            <a:ext cx="12191999" cy="720000"/>
          </a:xfrm>
          <a:noFill/>
        </p:spPr>
        <p:txBody>
          <a:bodyPr vert="horz" lIns="91440" tIns="45720" rIns="91440" bIns="45720" rtlCol="1" anchor="ctr">
            <a:noAutofit/>
          </a:bodyPr>
          <a:lstStyle>
            <a:lvl1pPr>
              <a:defRPr kumimoji="0" lang="he-IL" sz="4400" b="1" i="0" u="none" strike="noStrike" kern="1200" cap="none" spc="0" normalizeH="0" baseline="0" noProof="0" dirty="0" smtClean="0">
                <a:ln>
                  <a:noFill/>
                </a:ln>
                <a:solidFill>
                  <a:srgbClr val="002060"/>
                </a:solidFill>
                <a:effectLst/>
                <a:uLnTx/>
                <a:uFillTx/>
                <a:latin typeface="Varela Round" pitchFamily="2" charset="-79"/>
                <a:ea typeface="+mj-ea"/>
                <a:cs typeface="Varela Round" pitchFamily="2" charset="-79"/>
              </a:defRPr>
            </a:lvl1pPr>
          </a:lstStyle>
          <a:p>
            <a:pPr marL="0" marR="0" lvl="0" indent="0" algn="ctr" defTabSz="914491"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7" name="מלבן מעוגל 6"/>
          <p:cNvSpPr/>
          <p:nvPr userDrawn="1"/>
        </p:nvSpPr>
        <p:spPr>
          <a:xfrm>
            <a:off x="1" y="5878199"/>
            <a:ext cx="476619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8" name="מלבן מעוגל 7"/>
          <p:cNvSpPr/>
          <p:nvPr userDrawn="1"/>
        </p:nvSpPr>
        <p:spPr>
          <a:xfrm>
            <a:off x="8667715" y="-110812"/>
            <a:ext cx="5300119" cy="22162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9" name="מלבן מעוגל 8"/>
          <p:cNvSpPr/>
          <p:nvPr userDrawn="1"/>
        </p:nvSpPr>
        <p:spPr>
          <a:xfrm>
            <a:off x="0" y="6306749"/>
            <a:ext cx="7724431"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כותרת ותמונה">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161147" y="964351"/>
            <a:ext cx="8483175" cy="572155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8" name="כותרת 1"/>
          <p:cNvSpPr>
            <a:spLocks noGrp="1"/>
          </p:cNvSpPr>
          <p:nvPr>
            <p:ph type="ctrTitle"/>
          </p:nvPr>
        </p:nvSpPr>
        <p:spPr>
          <a:xfrm>
            <a:off x="1733909" y="186258"/>
            <a:ext cx="10247689" cy="637353"/>
          </a:xfrm>
          <a:prstGeom prst="rect">
            <a:avLst/>
          </a:prstGeom>
        </p:spPr>
        <p:txBody>
          <a:bodyPr anchor="ctr">
            <a:noAutofit/>
          </a:bodyPr>
          <a:lstStyle>
            <a:lvl1pPr algn="ctr">
              <a:defRPr sz="4400" b="1">
                <a:solidFill>
                  <a:srgbClr val="192A72"/>
                </a:solidFill>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9" name="מלבן מעוגל 8"/>
          <p:cNvSpPr/>
          <p:nvPr userDrawn="1"/>
        </p:nvSpPr>
        <p:spPr>
          <a:xfrm>
            <a:off x="11186073" y="5980332"/>
            <a:ext cx="1591052" cy="15568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9"/>
          <p:cNvSpPr/>
          <p:nvPr userDrawn="1"/>
        </p:nvSpPr>
        <p:spPr>
          <a:xfrm>
            <a:off x="11032901" y="950191"/>
            <a:ext cx="1159099" cy="347376"/>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t> </a:t>
            </a:r>
          </a:p>
        </p:txBody>
      </p:sp>
      <p:sp>
        <p:nvSpPr>
          <p:cNvPr id="11" name="מלבן מעוגל 10"/>
          <p:cNvSpPr/>
          <p:nvPr userDrawn="1"/>
        </p:nvSpPr>
        <p:spPr>
          <a:xfrm>
            <a:off x="-484994" y="320177"/>
            <a:ext cx="2095644"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2" name="מלבן מעוגל 11"/>
          <p:cNvSpPr/>
          <p:nvPr userDrawn="1"/>
        </p:nvSpPr>
        <p:spPr>
          <a:xfrm>
            <a:off x="10586241" y="6268720"/>
            <a:ext cx="2190883" cy="41718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Tree>
    <p:extLst>
      <p:ext uri="{BB962C8B-B14F-4D97-AF65-F5344CB8AC3E}">
        <p14:creationId xmlns:p14="http://schemas.microsoft.com/office/powerpoint/2010/main" val="3233132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609601" y="274638"/>
            <a:ext cx="10972800" cy="1143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609601" y="1600202"/>
            <a:ext cx="10972800"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8737601" y="6356352"/>
            <a:ext cx="28448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B6F552B-607E-4869-A917-C44959BDCB12}" type="datetimeFigureOut">
              <a:rPr lang="he-IL" smtClean="0"/>
              <a:pPr/>
              <a:t>ה'/אב/תשפ"ב</a:t>
            </a:fld>
            <a:endParaRPr lang="he-IL"/>
          </a:p>
        </p:txBody>
      </p:sp>
      <p:sp>
        <p:nvSpPr>
          <p:cNvPr id="5" name="מציין מיקום של כותרת תחתונה 4"/>
          <p:cNvSpPr>
            <a:spLocks noGrp="1"/>
          </p:cNvSpPr>
          <p:nvPr>
            <p:ph type="ftr" sz="quarter" idx="3"/>
          </p:nvPr>
        </p:nvSpPr>
        <p:spPr>
          <a:xfrm>
            <a:off x="4165601" y="6356352"/>
            <a:ext cx="3860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609601" y="6356352"/>
            <a:ext cx="28448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6478A40-4CDB-4A89-A7AB-ED0E5AEAC786}" type="slidenum">
              <a:rPr lang="he-IL" smtClean="0"/>
              <a:pPr/>
              <a:t>‹#›</a:t>
            </a:fld>
            <a:endParaRPr lang="he-IL"/>
          </a:p>
        </p:txBody>
      </p:sp>
    </p:spTree>
  </p:cSld>
  <p:clrMap bg1="lt1" tx1="dk1" bg2="lt2" tx2="dk2" accent1="accent1" accent2="accent2" accent3="accent3" accent4="accent4" accent5="accent5" accent6="accent6" hlink="hlink" folHlink="folHlink"/>
  <p:sldLayoutIdLst>
    <p:sldLayoutId id="2147483649" r:id="rId1"/>
    <p:sldLayoutId id="2147483664" r:id="rId2"/>
    <p:sldLayoutId id="2147483661" r:id="rId3"/>
    <p:sldLayoutId id="2147483650" r:id="rId4"/>
    <p:sldLayoutId id="2147483653" r:id="rId5"/>
    <p:sldLayoutId id="2147483665" r:id="rId6"/>
    <p:sldLayoutId id="2147483666" r:id="rId7"/>
    <p:sldLayoutId id="2147483663" r:id="rId8"/>
    <p:sldLayoutId id="2147483669" r:id="rId9"/>
    <p:sldLayoutId id="2147483671" r:id="rId10"/>
    <p:sldLayoutId id="2147483668" r:id="rId11"/>
    <p:sldLayoutId id="2147483670" r:id="rId12"/>
  </p:sldLayoutIdLst>
  <p:txStyles>
    <p:titleStyle>
      <a:lvl1pPr algn="ctr" defTabSz="914491" rtl="1" eaLnBrk="1" latinLnBrk="0" hangingPunct="1">
        <a:spcBef>
          <a:spcPct val="0"/>
        </a:spcBef>
        <a:buNone/>
        <a:defRPr sz="4400" kern="1200">
          <a:solidFill>
            <a:schemeClr val="tx1"/>
          </a:solidFill>
          <a:latin typeface="+mj-lt"/>
          <a:ea typeface="+mj-ea"/>
          <a:cs typeface="+mj-cs"/>
        </a:defRPr>
      </a:lvl1pPr>
    </p:titleStyle>
    <p:bodyStyle>
      <a:lvl1pPr marL="342934" indent="-342934" algn="r" defTabSz="914491"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3024" indent="-285779" algn="r" defTabSz="914491"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114" indent="-228623" algn="r" defTabSz="914491"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360"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606"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851"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2097"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343"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589"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91" rtl="1" eaLnBrk="1" latinLnBrk="0" hangingPunct="1">
        <a:defRPr sz="1800" kern="1200">
          <a:solidFill>
            <a:schemeClr val="tx1"/>
          </a:solidFill>
          <a:latin typeface="+mn-lt"/>
          <a:ea typeface="+mn-ea"/>
          <a:cs typeface="+mn-cs"/>
        </a:defRPr>
      </a:lvl1pPr>
      <a:lvl2pPr marL="457246" algn="r" defTabSz="914491" rtl="1" eaLnBrk="1" latinLnBrk="0" hangingPunct="1">
        <a:defRPr sz="1800" kern="1200">
          <a:solidFill>
            <a:schemeClr val="tx1"/>
          </a:solidFill>
          <a:latin typeface="+mn-lt"/>
          <a:ea typeface="+mn-ea"/>
          <a:cs typeface="+mn-cs"/>
        </a:defRPr>
      </a:lvl2pPr>
      <a:lvl3pPr marL="914491" algn="r" defTabSz="914491" rtl="1" eaLnBrk="1" latinLnBrk="0" hangingPunct="1">
        <a:defRPr sz="1800" kern="1200">
          <a:solidFill>
            <a:schemeClr val="tx1"/>
          </a:solidFill>
          <a:latin typeface="+mn-lt"/>
          <a:ea typeface="+mn-ea"/>
          <a:cs typeface="+mn-cs"/>
        </a:defRPr>
      </a:lvl3pPr>
      <a:lvl4pPr marL="1371737" algn="r" defTabSz="914491" rtl="1" eaLnBrk="1" latinLnBrk="0" hangingPunct="1">
        <a:defRPr sz="1800" kern="1200">
          <a:solidFill>
            <a:schemeClr val="tx1"/>
          </a:solidFill>
          <a:latin typeface="+mn-lt"/>
          <a:ea typeface="+mn-ea"/>
          <a:cs typeface="+mn-cs"/>
        </a:defRPr>
      </a:lvl4pPr>
      <a:lvl5pPr marL="1828983" algn="r" defTabSz="914491" rtl="1" eaLnBrk="1" latinLnBrk="0" hangingPunct="1">
        <a:defRPr sz="1800" kern="1200">
          <a:solidFill>
            <a:schemeClr val="tx1"/>
          </a:solidFill>
          <a:latin typeface="+mn-lt"/>
          <a:ea typeface="+mn-ea"/>
          <a:cs typeface="+mn-cs"/>
        </a:defRPr>
      </a:lvl5pPr>
      <a:lvl6pPr marL="2286229" algn="r" defTabSz="914491" rtl="1" eaLnBrk="1" latinLnBrk="0" hangingPunct="1">
        <a:defRPr sz="1800" kern="1200">
          <a:solidFill>
            <a:schemeClr val="tx1"/>
          </a:solidFill>
          <a:latin typeface="+mn-lt"/>
          <a:ea typeface="+mn-ea"/>
          <a:cs typeface="+mn-cs"/>
        </a:defRPr>
      </a:lvl6pPr>
      <a:lvl7pPr marL="2743474" algn="r" defTabSz="914491" rtl="1" eaLnBrk="1" latinLnBrk="0" hangingPunct="1">
        <a:defRPr sz="1800" kern="1200">
          <a:solidFill>
            <a:schemeClr val="tx1"/>
          </a:solidFill>
          <a:latin typeface="+mn-lt"/>
          <a:ea typeface="+mn-ea"/>
          <a:cs typeface="+mn-cs"/>
        </a:defRPr>
      </a:lvl7pPr>
      <a:lvl8pPr marL="3200720" algn="r" defTabSz="914491" rtl="1" eaLnBrk="1" latinLnBrk="0" hangingPunct="1">
        <a:defRPr sz="1800" kern="1200">
          <a:solidFill>
            <a:schemeClr val="tx1"/>
          </a:solidFill>
          <a:latin typeface="+mn-lt"/>
          <a:ea typeface="+mn-ea"/>
          <a:cs typeface="+mn-cs"/>
        </a:defRPr>
      </a:lvl8pPr>
      <a:lvl9pPr marL="3657966" algn="r" defTabSz="914491"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כותרת 6"/>
          <p:cNvSpPr>
            <a:spLocks noGrp="1"/>
          </p:cNvSpPr>
          <p:nvPr>
            <p:ph type="ctrTitle"/>
          </p:nvPr>
        </p:nvSpPr>
        <p:spPr>
          <a:xfrm>
            <a:off x="1" y="2693893"/>
            <a:ext cx="12192001" cy="1470216"/>
          </a:xfrm>
        </p:spPr>
        <p:txBody>
          <a:bodyPr>
            <a:normAutofit/>
          </a:bodyPr>
          <a:lstStyle/>
          <a:p>
            <a:r>
              <a:rPr lang="he-IL" dirty="0"/>
              <a:t>מערכת שידורים לאומית</a:t>
            </a:r>
          </a:p>
        </p:txBody>
      </p:sp>
    </p:spTree>
    <p:extLst>
      <p:ext uri="{BB962C8B-B14F-4D97-AF65-F5344CB8AC3E}">
        <p14:creationId xmlns:p14="http://schemas.microsoft.com/office/powerpoint/2010/main" val="1709990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72A90446-F439-4F9A-925E-E40DD870A5BC}"/>
              </a:ext>
            </a:extLst>
          </p:cNvPr>
          <p:cNvSpPr>
            <a:spLocks noGrp="1"/>
          </p:cNvSpPr>
          <p:nvPr>
            <p:ph type="title"/>
          </p:nvPr>
        </p:nvSpPr>
        <p:spPr/>
        <p:txBody>
          <a:bodyPr/>
          <a:lstStyle/>
          <a:p>
            <a:r>
              <a:rPr lang="he-IL" dirty="0"/>
              <a:t>ירמיהו פרק כ"ז</a:t>
            </a:r>
          </a:p>
        </p:txBody>
      </p:sp>
      <p:sp>
        <p:nvSpPr>
          <p:cNvPr id="3" name="מציין מיקום טקסט 2">
            <a:extLst>
              <a:ext uri="{FF2B5EF4-FFF2-40B4-BE49-F238E27FC236}">
                <a16:creationId xmlns:a16="http://schemas.microsoft.com/office/drawing/2014/main" id="{336DF3CC-FA78-4754-82C6-6C2E726451A3}"/>
              </a:ext>
            </a:extLst>
          </p:cNvPr>
          <p:cNvSpPr>
            <a:spLocks noGrp="1"/>
          </p:cNvSpPr>
          <p:nvPr>
            <p:ph type="body" sz="quarter" idx="3"/>
          </p:nvPr>
        </p:nvSpPr>
        <p:spPr/>
        <p:txBody>
          <a:bodyPr/>
          <a:lstStyle/>
          <a:p>
            <a:r>
              <a:rPr lang="he-IL" dirty="0"/>
              <a:t>הציווי להכין מוסרות ומוטות</a:t>
            </a:r>
          </a:p>
        </p:txBody>
      </p:sp>
      <p:sp>
        <p:nvSpPr>
          <p:cNvPr id="4" name="מציין מיקום תוכן 3">
            <a:extLst>
              <a:ext uri="{FF2B5EF4-FFF2-40B4-BE49-F238E27FC236}">
                <a16:creationId xmlns:a16="http://schemas.microsoft.com/office/drawing/2014/main" id="{ACFBD2FF-CBE1-428F-8D5F-45BD7403A057}"/>
              </a:ext>
            </a:extLst>
          </p:cNvPr>
          <p:cNvSpPr>
            <a:spLocks noGrp="1"/>
          </p:cNvSpPr>
          <p:nvPr>
            <p:ph sz="quarter" idx="4"/>
          </p:nvPr>
        </p:nvSpPr>
        <p:spPr/>
        <p:txBody>
          <a:bodyPr/>
          <a:lstStyle/>
          <a:p>
            <a:pPr marL="96848" indent="0">
              <a:buNone/>
            </a:pPr>
            <a:r>
              <a:rPr lang="he-IL" dirty="0"/>
              <a:t>פס' א-ב:</a:t>
            </a:r>
          </a:p>
          <a:p>
            <a:pPr marL="96848" indent="0">
              <a:buNone/>
            </a:pPr>
            <a:r>
              <a:rPr lang="he-IL" dirty="0"/>
              <a:t>בְּרֵאשִׁית, מַמְלֶכֶת </a:t>
            </a:r>
            <a:r>
              <a:rPr lang="he-IL" dirty="0" err="1"/>
              <a:t>יְהוֹיָקִם</a:t>
            </a:r>
            <a:r>
              <a:rPr lang="he-IL" dirty="0"/>
              <a:t> </a:t>
            </a:r>
            <a:r>
              <a:rPr lang="he-IL" dirty="0" err="1"/>
              <a:t>בֶּן-יֹאושִׁיָּהו</a:t>
            </a:r>
            <a:r>
              <a:rPr lang="he-IL" dirty="0"/>
              <a:t>ּ--מֶלֶךְ יְהוּדָה:  הָיָה הַדָּבָר הַזֶּה, אֶל-יִרְמְיָה, מֵאֵת ה', </a:t>
            </a:r>
            <a:r>
              <a:rPr lang="he-IL" dirty="0" err="1"/>
              <a:t>לֵאמֹר</a:t>
            </a:r>
            <a:r>
              <a:rPr lang="he-IL" dirty="0"/>
              <a:t>. כֹּה-אָמַר ה', אֵלַי, עֲשֵׂה לְךָ, מוֹסֵרוֹת וּמֹטוֹת; וּנְתַתָּם, </a:t>
            </a:r>
            <a:r>
              <a:rPr lang="he-IL" dirty="0" err="1"/>
              <a:t>עַל-צַוָּארֶך</a:t>
            </a:r>
            <a:r>
              <a:rPr lang="he-IL" dirty="0"/>
              <a:t>ָ...</a:t>
            </a:r>
          </a:p>
          <a:p>
            <a:pPr marL="96848" indent="0">
              <a:buNone/>
            </a:pPr>
            <a:r>
              <a:rPr lang="he-IL" dirty="0"/>
              <a:t>פס' </a:t>
            </a:r>
            <a:r>
              <a:rPr lang="he-IL" dirty="0" err="1"/>
              <a:t>יב</a:t>
            </a:r>
            <a:r>
              <a:rPr lang="he-IL" dirty="0"/>
              <a:t>-טו:</a:t>
            </a:r>
          </a:p>
          <a:p>
            <a:pPr marL="96848" indent="0">
              <a:buNone/>
            </a:pPr>
            <a:r>
              <a:rPr lang="he-IL" dirty="0"/>
              <a:t>...הָבִיאוּ </a:t>
            </a:r>
            <a:r>
              <a:rPr lang="he-IL" dirty="0" err="1"/>
              <a:t>אֶת-צַוְּארֵיכֶם</a:t>
            </a:r>
            <a:r>
              <a:rPr lang="he-IL" dirty="0"/>
              <a:t> בְּעֹל מֶלֶךְ-בָּבֶל, וְעִבְדוּ אֹתוֹ וְעַמּוֹ--וִחְיוּ...</a:t>
            </a:r>
          </a:p>
          <a:p>
            <a:pPr marL="96848" indent="0">
              <a:buNone/>
            </a:pPr>
            <a:r>
              <a:rPr lang="he-IL" dirty="0"/>
              <a:t>וְאַל-תִּשְׁמְעוּ אֶל-דִּבְרֵי </a:t>
            </a:r>
            <a:r>
              <a:rPr lang="he-IL" dirty="0" err="1"/>
              <a:t>הַנְּבִאִים</a:t>
            </a:r>
            <a:r>
              <a:rPr lang="he-IL" dirty="0"/>
              <a:t>, הָאֹמְרִים אֲלֵיכֶם </a:t>
            </a:r>
            <a:r>
              <a:rPr lang="he-IL" dirty="0" err="1"/>
              <a:t>לֵאמֹר</a:t>
            </a:r>
            <a:r>
              <a:rPr lang="he-IL" dirty="0"/>
              <a:t>, לֹא תַעַבְדוּ, אֶת-מֶלֶךְ בָּבֶל:  כִּי שֶׁקֶר, הֵם נִבְּאִים לָכֶם. כִּי לֹא שְׁלַחְתִּים נְאֻם ה', וְהֵם נִבְּאִים בִּשְׁמִי לַשָּׁקֶר: </a:t>
            </a:r>
          </a:p>
          <a:p>
            <a:endParaRPr lang="he-IL" dirty="0"/>
          </a:p>
        </p:txBody>
      </p:sp>
      <p:grpSp>
        <p:nvGrpSpPr>
          <p:cNvPr id="8" name="קבוצה 7">
            <a:extLst>
              <a:ext uri="{FF2B5EF4-FFF2-40B4-BE49-F238E27FC236}">
                <a16:creationId xmlns:a16="http://schemas.microsoft.com/office/drawing/2014/main" id="{DBC7C1D9-66AD-45F2-8A85-C6AB28DD5139}"/>
              </a:ext>
            </a:extLst>
          </p:cNvPr>
          <p:cNvGrpSpPr/>
          <p:nvPr/>
        </p:nvGrpSpPr>
        <p:grpSpPr>
          <a:xfrm>
            <a:off x="8822267" y="3075132"/>
            <a:ext cx="2361548" cy="1453616"/>
            <a:chOff x="8822267" y="3075132"/>
            <a:chExt cx="2361548" cy="1453616"/>
          </a:xfrm>
        </p:grpSpPr>
        <p:sp>
          <p:nvSpPr>
            <p:cNvPr id="6" name="אליפסה 5">
              <a:extLst>
                <a:ext uri="{FF2B5EF4-FFF2-40B4-BE49-F238E27FC236}">
                  <a16:creationId xmlns:a16="http://schemas.microsoft.com/office/drawing/2014/main" id="{BD365FCF-A0D8-415F-8236-9BBBCB3FEF61}"/>
                </a:ext>
              </a:extLst>
            </p:cNvPr>
            <p:cNvSpPr/>
            <p:nvPr/>
          </p:nvSpPr>
          <p:spPr>
            <a:xfrm>
              <a:off x="8822267" y="3075132"/>
              <a:ext cx="2361548" cy="14536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7" name="תיבת טקסט 6">
              <a:extLst>
                <a:ext uri="{FF2B5EF4-FFF2-40B4-BE49-F238E27FC236}">
                  <a16:creationId xmlns:a16="http://schemas.microsoft.com/office/drawing/2014/main" id="{A43EBF43-C819-4296-8864-9FF276D94BAF}"/>
                </a:ext>
              </a:extLst>
            </p:cNvPr>
            <p:cNvSpPr txBox="1"/>
            <p:nvPr/>
          </p:nvSpPr>
          <p:spPr>
            <a:xfrm>
              <a:off x="9081607" y="3447997"/>
              <a:ext cx="1842868" cy="707886"/>
            </a:xfrm>
            <a:prstGeom prst="rect">
              <a:avLst/>
            </a:prstGeom>
            <a:noFill/>
          </p:spPr>
          <p:txBody>
            <a:bodyPr wrap="square" rtlCol="1">
              <a:spAutoFit/>
            </a:bodyPr>
            <a:lstStyle/>
            <a:p>
              <a:r>
                <a:rPr lang="he-IL" sz="2000" dirty="0"/>
                <a:t>ציווי </a:t>
              </a:r>
              <a:r>
                <a:rPr lang="he-IL" sz="2000" dirty="0" err="1"/>
                <a:t>להכנע</a:t>
              </a:r>
              <a:r>
                <a:rPr lang="he-IL" sz="2000" dirty="0"/>
                <a:t> למלך בבל (ולא למרוד)</a:t>
              </a:r>
            </a:p>
          </p:txBody>
        </p:sp>
      </p:grpSp>
      <p:grpSp>
        <p:nvGrpSpPr>
          <p:cNvPr id="9" name="קבוצה 8">
            <a:extLst>
              <a:ext uri="{FF2B5EF4-FFF2-40B4-BE49-F238E27FC236}">
                <a16:creationId xmlns:a16="http://schemas.microsoft.com/office/drawing/2014/main" id="{0094EAD2-0F0E-49CA-A7AA-CE3F1530490D}"/>
              </a:ext>
            </a:extLst>
          </p:cNvPr>
          <p:cNvGrpSpPr/>
          <p:nvPr/>
        </p:nvGrpSpPr>
        <p:grpSpPr>
          <a:xfrm>
            <a:off x="1701670" y="5191290"/>
            <a:ext cx="2361548" cy="1453616"/>
            <a:chOff x="8822267" y="3075132"/>
            <a:chExt cx="2361548" cy="1453616"/>
          </a:xfrm>
        </p:grpSpPr>
        <p:sp>
          <p:nvSpPr>
            <p:cNvPr id="10" name="אליפסה 9">
              <a:extLst>
                <a:ext uri="{FF2B5EF4-FFF2-40B4-BE49-F238E27FC236}">
                  <a16:creationId xmlns:a16="http://schemas.microsoft.com/office/drawing/2014/main" id="{8F01220A-C1D9-4DBA-90A9-EAE9639F61EE}"/>
                </a:ext>
              </a:extLst>
            </p:cNvPr>
            <p:cNvSpPr/>
            <p:nvPr/>
          </p:nvSpPr>
          <p:spPr>
            <a:xfrm>
              <a:off x="8822267" y="3075132"/>
              <a:ext cx="2361548" cy="14536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תיבת טקסט 10">
              <a:extLst>
                <a:ext uri="{FF2B5EF4-FFF2-40B4-BE49-F238E27FC236}">
                  <a16:creationId xmlns:a16="http://schemas.microsoft.com/office/drawing/2014/main" id="{8A5CD293-53F2-49D8-951A-A1D23C7404D3}"/>
                </a:ext>
              </a:extLst>
            </p:cNvPr>
            <p:cNvSpPr txBox="1"/>
            <p:nvPr/>
          </p:nvSpPr>
          <p:spPr>
            <a:xfrm>
              <a:off x="9081607" y="3447997"/>
              <a:ext cx="1842868" cy="707886"/>
            </a:xfrm>
            <a:prstGeom prst="rect">
              <a:avLst/>
            </a:prstGeom>
            <a:noFill/>
          </p:spPr>
          <p:txBody>
            <a:bodyPr wrap="square" rtlCol="1">
              <a:spAutoFit/>
            </a:bodyPr>
            <a:lstStyle/>
            <a:p>
              <a:r>
                <a:rPr lang="he-IL" sz="2000" dirty="0"/>
                <a:t>ציווי לא לשמוע אל נביאי השקר</a:t>
              </a:r>
            </a:p>
          </p:txBody>
        </p:sp>
      </p:grpSp>
    </p:spTree>
    <p:extLst>
      <p:ext uri="{BB962C8B-B14F-4D97-AF65-F5344CB8AC3E}">
        <p14:creationId xmlns:p14="http://schemas.microsoft.com/office/powerpoint/2010/main" val="3544468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EFADF0B-2A99-4DDE-82CD-8774C5AC4359}"/>
              </a:ext>
            </a:extLst>
          </p:cNvPr>
          <p:cNvSpPr>
            <a:spLocks noGrp="1"/>
          </p:cNvSpPr>
          <p:nvPr>
            <p:ph type="title"/>
          </p:nvPr>
        </p:nvSpPr>
        <p:spPr/>
        <p:txBody>
          <a:bodyPr/>
          <a:lstStyle/>
          <a:p>
            <a:r>
              <a:rPr lang="he-IL" dirty="0"/>
              <a:t>נבואת חנניה בן עזור</a:t>
            </a:r>
          </a:p>
        </p:txBody>
      </p:sp>
      <p:sp>
        <p:nvSpPr>
          <p:cNvPr id="3" name="מציין מיקום טקסט 2">
            <a:extLst>
              <a:ext uri="{FF2B5EF4-FFF2-40B4-BE49-F238E27FC236}">
                <a16:creationId xmlns:a16="http://schemas.microsoft.com/office/drawing/2014/main" id="{2079B195-D552-4214-A093-890FAAE745B8}"/>
              </a:ext>
            </a:extLst>
          </p:cNvPr>
          <p:cNvSpPr>
            <a:spLocks noGrp="1"/>
          </p:cNvSpPr>
          <p:nvPr>
            <p:ph type="body" sz="quarter" idx="3"/>
          </p:nvPr>
        </p:nvSpPr>
        <p:spPr/>
        <p:txBody>
          <a:bodyPr/>
          <a:lstStyle/>
          <a:p>
            <a:r>
              <a:rPr lang="he-IL" dirty="0"/>
              <a:t>האם חנניה נביא אמת או נביא שקר?</a:t>
            </a:r>
          </a:p>
        </p:txBody>
      </p:sp>
      <p:sp>
        <p:nvSpPr>
          <p:cNvPr id="4" name="מציין מיקום תוכן 3">
            <a:extLst>
              <a:ext uri="{FF2B5EF4-FFF2-40B4-BE49-F238E27FC236}">
                <a16:creationId xmlns:a16="http://schemas.microsoft.com/office/drawing/2014/main" id="{B529C691-57D1-49D5-B768-0F58A4966E32}"/>
              </a:ext>
            </a:extLst>
          </p:cNvPr>
          <p:cNvSpPr>
            <a:spLocks noGrp="1"/>
          </p:cNvSpPr>
          <p:nvPr>
            <p:ph sz="quarter" idx="4"/>
          </p:nvPr>
        </p:nvSpPr>
        <p:spPr/>
        <p:txBody>
          <a:bodyPr>
            <a:normAutofit lnSpcReduction="10000"/>
          </a:bodyPr>
          <a:lstStyle/>
          <a:p>
            <a:pPr marL="554048" indent="-457200">
              <a:buAutoNum type="arabicPeriod"/>
            </a:pPr>
            <a:r>
              <a:rPr lang="he-IL" dirty="0"/>
              <a:t>הוא פותח את דבריו בסגנונם של נביאי האמת:</a:t>
            </a:r>
          </a:p>
          <a:p>
            <a:pPr marL="96848" indent="0">
              <a:buNone/>
            </a:pPr>
            <a:r>
              <a:rPr lang="he-IL" dirty="0"/>
              <a:t>	"כֹּה-אָמַר ה' צְבָאוֹת  </a:t>
            </a:r>
            <a:r>
              <a:rPr lang="he-IL" dirty="0" err="1"/>
              <a:t>אֱלֹהֵי</a:t>
            </a:r>
            <a:r>
              <a:rPr lang="he-IL" dirty="0"/>
              <a:t> יִשְׂרָאֵל".</a:t>
            </a:r>
          </a:p>
          <a:p>
            <a:pPr marL="96848" indent="0">
              <a:buNone/>
            </a:pPr>
            <a:endParaRPr lang="he-IL" dirty="0"/>
          </a:p>
          <a:p>
            <a:pPr marL="96848" indent="0">
              <a:buNone/>
            </a:pPr>
            <a:r>
              <a:rPr lang="he-IL" dirty="0"/>
              <a:t>2. הוא מתייחס בדבריו "שָׁבַרְתִּי  אֶת-עֹל מֶלֶךְ בָּבֶל" לנבואתו ולמעשהו הסמלי של ירמיהו, ובכך בונה את נבואתו על נבואת ירמיהו, ומציג את עצמו כממשיך אותה ומעדכן אותה.  </a:t>
            </a:r>
          </a:p>
          <a:p>
            <a:pPr marL="96848" indent="0">
              <a:buNone/>
            </a:pPr>
            <a:endParaRPr lang="he-IL" dirty="0"/>
          </a:p>
          <a:p>
            <a:pPr marL="96848" indent="0">
              <a:buNone/>
            </a:pPr>
            <a:r>
              <a:rPr lang="he-IL" dirty="0"/>
              <a:t>3. בעוד נביאי השקר תמכו ביציאה מיידית למרד נגד </a:t>
            </a:r>
            <a:r>
              <a:rPr lang="he-IL" dirty="0" err="1"/>
              <a:t>נבוכדנצאר</a:t>
            </a:r>
            <a:r>
              <a:rPr lang="he-IL" dirty="0"/>
              <a:t>, חנניה אינו קורא לצאת למרד, אלא טוען שבבל תיפול עוד שנתיים, ולכן יש להתאזר בסבלנות ולחכות לנפילתה. בכך הוא בעצם אינו חולק על הוראתו המעשית של ירמיהו שיש להיכנע כרגע למלך בבל. </a:t>
            </a:r>
          </a:p>
        </p:txBody>
      </p:sp>
    </p:spTree>
    <p:extLst>
      <p:ext uri="{BB962C8B-B14F-4D97-AF65-F5344CB8AC3E}">
        <p14:creationId xmlns:p14="http://schemas.microsoft.com/office/powerpoint/2010/main" val="1369129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56A648C-9962-4270-A348-101E6A327EDD}"/>
              </a:ext>
            </a:extLst>
          </p:cNvPr>
          <p:cNvSpPr>
            <a:spLocks noGrp="1"/>
          </p:cNvSpPr>
          <p:nvPr>
            <p:ph type="title"/>
          </p:nvPr>
        </p:nvSpPr>
        <p:spPr/>
        <p:txBody>
          <a:bodyPr/>
          <a:lstStyle/>
          <a:p>
            <a:r>
              <a:rPr lang="he-IL" dirty="0"/>
              <a:t>נבואת חנניה בן עזור</a:t>
            </a:r>
          </a:p>
        </p:txBody>
      </p:sp>
      <p:sp>
        <p:nvSpPr>
          <p:cNvPr id="3" name="מציין מיקום טקסט 2">
            <a:extLst>
              <a:ext uri="{FF2B5EF4-FFF2-40B4-BE49-F238E27FC236}">
                <a16:creationId xmlns:a16="http://schemas.microsoft.com/office/drawing/2014/main" id="{C9A3B0F6-59F0-4662-9FF1-5E131715CD40}"/>
              </a:ext>
            </a:extLst>
          </p:cNvPr>
          <p:cNvSpPr>
            <a:spLocks noGrp="1"/>
          </p:cNvSpPr>
          <p:nvPr>
            <p:ph type="body" sz="quarter" idx="3"/>
          </p:nvPr>
        </p:nvSpPr>
        <p:spPr/>
        <p:txBody>
          <a:bodyPr/>
          <a:lstStyle/>
          <a:p>
            <a:r>
              <a:rPr lang="he-IL" dirty="0"/>
              <a:t>סגנון הנבואה - מבנה כיאסטי</a:t>
            </a:r>
          </a:p>
        </p:txBody>
      </p:sp>
      <p:sp>
        <p:nvSpPr>
          <p:cNvPr id="5" name="מציין מיקום תוכן 4">
            <a:extLst>
              <a:ext uri="{FF2B5EF4-FFF2-40B4-BE49-F238E27FC236}">
                <a16:creationId xmlns:a16="http://schemas.microsoft.com/office/drawing/2014/main" id="{B7592693-8197-43E7-B8EB-A5FDBF5022C6}"/>
              </a:ext>
            </a:extLst>
          </p:cNvPr>
          <p:cNvSpPr>
            <a:spLocks noGrp="1"/>
          </p:cNvSpPr>
          <p:nvPr>
            <p:ph sz="quarter" idx="4"/>
          </p:nvPr>
        </p:nvSpPr>
        <p:spPr>
          <a:xfrm>
            <a:off x="1216678" y="1848260"/>
            <a:ext cx="8031162" cy="523220"/>
          </a:xfrm>
          <a:prstGeom prst="rect">
            <a:avLst/>
          </a:prstGeom>
        </p:spPr>
        <p:txBody>
          <a:bodyPr wrap="square">
            <a:spAutoFit/>
          </a:bodyPr>
          <a:lstStyle/>
          <a:p>
            <a:pPr marL="96848" indent="0" defTabSz="1219170">
              <a:buNone/>
              <a:defRPr/>
            </a:pPr>
            <a:r>
              <a:rPr lang="he-IL" sz="2800" dirty="0">
                <a:solidFill>
                  <a:srgbClr val="7030A0"/>
                </a:solidFill>
                <a:latin typeface="Calibri" panose="020F0502020204030204"/>
                <a:cs typeface="+mj-cs"/>
              </a:rPr>
              <a:t>כֹּה-אָמַר ה' </a:t>
            </a:r>
            <a:r>
              <a:rPr lang="he-IL" sz="2800" dirty="0">
                <a:solidFill>
                  <a:prstClr val="black"/>
                </a:solidFill>
                <a:latin typeface="Calibri" panose="020F0502020204030204"/>
                <a:cs typeface="+mj-cs"/>
              </a:rPr>
              <a:t>צְבָאוֹת </a:t>
            </a:r>
            <a:r>
              <a:rPr lang="he-IL" sz="2800" dirty="0" err="1">
                <a:solidFill>
                  <a:prstClr val="black"/>
                </a:solidFill>
                <a:latin typeface="Calibri" panose="020F0502020204030204"/>
                <a:cs typeface="+mj-cs"/>
              </a:rPr>
              <a:t>אֱלֹקי</a:t>
            </a:r>
            <a:r>
              <a:rPr lang="he-IL" sz="2800" dirty="0">
                <a:solidFill>
                  <a:prstClr val="black"/>
                </a:solidFill>
                <a:latin typeface="Calibri" panose="020F0502020204030204"/>
                <a:cs typeface="+mj-cs"/>
              </a:rPr>
              <a:t> יִשְׂרָאֵל </a:t>
            </a:r>
            <a:r>
              <a:rPr lang="he-IL" sz="2800" dirty="0" err="1">
                <a:solidFill>
                  <a:prstClr val="black"/>
                </a:solidFill>
                <a:latin typeface="Calibri" panose="020F0502020204030204"/>
                <a:cs typeface="+mj-cs"/>
              </a:rPr>
              <a:t>לֵאמֹר</a:t>
            </a:r>
            <a:r>
              <a:rPr lang="he-IL" sz="2800" dirty="0">
                <a:solidFill>
                  <a:prstClr val="black"/>
                </a:solidFill>
                <a:latin typeface="Calibri" panose="020F0502020204030204"/>
                <a:cs typeface="+mj-cs"/>
              </a:rPr>
              <a:t> </a:t>
            </a:r>
            <a:endParaRPr lang="he-IL" sz="2000" kern="0" dirty="0">
              <a:solidFill>
                <a:sysClr val="windowText" lastClr="000000"/>
              </a:solidFill>
              <a:cs typeface="+mj-cs"/>
            </a:endParaRPr>
          </a:p>
        </p:txBody>
      </p:sp>
      <p:sp>
        <p:nvSpPr>
          <p:cNvPr id="6" name="מלבן 5">
            <a:extLst>
              <a:ext uri="{FF2B5EF4-FFF2-40B4-BE49-F238E27FC236}">
                <a16:creationId xmlns:a16="http://schemas.microsoft.com/office/drawing/2014/main" id="{A1B9229F-E438-42CC-9D92-4019EA9491E3}"/>
              </a:ext>
            </a:extLst>
          </p:cNvPr>
          <p:cNvSpPr/>
          <p:nvPr/>
        </p:nvSpPr>
        <p:spPr>
          <a:xfrm>
            <a:off x="1007091" y="2450565"/>
            <a:ext cx="8246807" cy="2862322"/>
          </a:xfrm>
          <a:prstGeom prst="rect">
            <a:avLst/>
          </a:prstGeom>
        </p:spPr>
        <p:txBody>
          <a:bodyPr wrap="square">
            <a:spAutoFit/>
          </a:bodyPr>
          <a:lstStyle/>
          <a:p>
            <a:pPr algn="r"/>
            <a:r>
              <a:rPr lang="he-IL" sz="2400" dirty="0">
                <a:solidFill>
                  <a:srgbClr val="FF0000"/>
                </a:solidFill>
                <a:latin typeface="Arial" panose="020B0604020202020204" pitchFamily="34" charset="0"/>
              </a:rPr>
              <a:t>שָׁבַרְתִּי  אֶת-עֹל</a:t>
            </a:r>
            <a:r>
              <a:rPr lang="he-IL" sz="2400" dirty="0">
                <a:solidFill>
                  <a:srgbClr val="4F4F4F"/>
                </a:solidFill>
                <a:latin typeface="Arial" panose="020B0604020202020204" pitchFamily="34" charset="0"/>
              </a:rPr>
              <a:t> </a:t>
            </a:r>
            <a:r>
              <a:rPr lang="he-IL" sz="2400" dirty="0">
                <a:solidFill>
                  <a:srgbClr val="FF0000"/>
                </a:solidFill>
                <a:latin typeface="Arial" panose="020B0604020202020204" pitchFamily="34" charset="0"/>
              </a:rPr>
              <a:t>מֶלֶךְ בָּבֶל</a:t>
            </a:r>
            <a:r>
              <a:rPr lang="he-IL" sz="2400" dirty="0">
                <a:solidFill>
                  <a:srgbClr val="4F4F4F"/>
                </a:solidFill>
                <a:latin typeface="Arial" panose="020B0604020202020204" pitchFamily="34" charset="0"/>
              </a:rPr>
              <a:t>. </a:t>
            </a:r>
          </a:p>
          <a:p>
            <a:pPr algn="r"/>
            <a:r>
              <a:rPr lang="he-IL" sz="2400" dirty="0">
                <a:solidFill>
                  <a:srgbClr val="4F4F4F"/>
                </a:solidFill>
                <a:latin typeface="Arial" panose="020B0604020202020204" pitchFamily="34" charset="0"/>
              </a:rPr>
              <a:t> בְּעוֹד </a:t>
            </a:r>
            <a:r>
              <a:rPr lang="he-IL" sz="2400" dirty="0" err="1">
                <a:solidFill>
                  <a:srgbClr val="4F4F4F"/>
                </a:solidFill>
                <a:latin typeface="Arial" panose="020B0604020202020204" pitchFamily="34" charset="0"/>
              </a:rPr>
              <a:t>שְׁנָתַיִם</a:t>
            </a:r>
            <a:r>
              <a:rPr lang="he-IL" sz="2400" dirty="0">
                <a:solidFill>
                  <a:srgbClr val="4F4F4F"/>
                </a:solidFill>
                <a:latin typeface="Arial" panose="020B0604020202020204" pitchFamily="34" charset="0"/>
              </a:rPr>
              <a:t> יָמִים  </a:t>
            </a:r>
            <a:r>
              <a:rPr lang="he-IL" sz="2400" dirty="0">
                <a:solidFill>
                  <a:srgbClr val="0000FF"/>
                </a:solidFill>
                <a:latin typeface="Arial" panose="020B0604020202020204" pitchFamily="34" charset="0"/>
              </a:rPr>
              <a:t>אֲנִי מֵשִׁיב</a:t>
            </a:r>
            <a:endParaRPr lang="he-IL" sz="2400" dirty="0">
              <a:solidFill>
                <a:srgbClr val="4F4F4F"/>
              </a:solidFill>
              <a:latin typeface="Arial" panose="020B0604020202020204" pitchFamily="34" charset="0"/>
            </a:endParaRPr>
          </a:p>
          <a:p>
            <a:pPr algn="r"/>
            <a:r>
              <a:rPr lang="he-IL" sz="2400" dirty="0">
                <a:solidFill>
                  <a:srgbClr val="00B0F0"/>
                </a:solidFill>
                <a:latin typeface="Arial" panose="020B0604020202020204" pitchFamily="34" charset="0"/>
              </a:rPr>
              <a:t>אֶת-כָּל-כְּלֵי  בֵּית ה' </a:t>
            </a:r>
            <a:r>
              <a:rPr lang="he-IL" sz="2400" dirty="0">
                <a:solidFill>
                  <a:srgbClr val="4F4F4F"/>
                </a:solidFill>
                <a:latin typeface="Arial" panose="020B0604020202020204" pitchFamily="34" charset="0"/>
              </a:rPr>
              <a:t>אֲשֶׁר לָקַח </a:t>
            </a:r>
            <a:r>
              <a:rPr lang="he-IL" sz="2400" dirty="0" err="1">
                <a:solidFill>
                  <a:srgbClr val="4F4F4F"/>
                </a:solidFill>
                <a:latin typeface="Arial" panose="020B0604020202020204" pitchFamily="34" charset="0"/>
              </a:rPr>
              <a:t>נְבוּכַדְנֶאצַּר</a:t>
            </a:r>
            <a:r>
              <a:rPr lang="he-IL" sz="2400" dirty="0">
                <a:solidFill>
                  <a:srgbClr val="4F4F4F"/>
                </a:solidFill>
                <a:latin typeface="Arial" panose="020B0604020202020204" pitchFamily="34" charset="0"/>
              </a:rPr>
              <a:t>... </a:t>
            </a:r>
            <a:r>
              <a:rPr lang="he-IL" sz="2400" dirty="0">
                <a:solidFill>
                  <a:srgbClr val="008000"/>
                </a:solidFill>
                <a:latin typeface="Arial" panose="020B0604020202020204" pitchFamily="34" charset="0"/>
              </a:rPr>
              <a:t>וַיְבִיאֵם  בָּבֶל</a:t>
            </a:r>
            <a:r>
              <a:rPr lang="he-IL" sz="2400" dirty="0">
                <a:solidFill>
                  <a:srgbClr val="4F4F4F"/>
                </a:solidFill>
                <a:latin typeface="Arial" panose="020B0604020202020204" pitchFamily="34" charset="0"/>
              </a:rPr>
              <a:t>.</a:t>
            </a:r>
          </a:p>
          <a:p>
            <a:pPr algn="r"/>
            <a:r>
              <a:rPr lang="he-IL" sz="2400" dirty="0" err="1">
                <a:solidFill>
                  <a:srgbClr val="00B0F0"/>
                </a:solidFill>
                <a:latin typeface="Arial" panose="020B0604020202020204" pitchFamily="34" charset="0"/>
              </a:rPr>
              <a:t>וְאֶת-יְכָנְיָה</a:t>
            </a:r>
            <a:r>
              <a:rPr lang="he-IL" sz="2400" dirty="0">
                <a:solidFill>
                  <a:srgbClr val="00B0F0"/>
                </a:solidFill>
                <a:latin typeface="Arial" panose="020B0604020202020204" pitchFamily="34" charset="0"/>
              </a:rPr>
              <a:t> בֶן-יְהוֹיָקִים </a:t>
            </a:r>
            <a:r>
              <a:rPr lang="he-IL" sz="2400" dirty="0">
                <a:solidFill>
                  <a:srgbClr val="4F4F4F"/>
                </a:solidFill>
                <a:latin typeface="Arial" panose="020B0604020202020204" pitchFamily="34" charset="0"/>
              </a:rPr>
              <a:t>מֶלֶךְ-יְהוּדָה</a:t>
            </a:r>
          </a:p>
          <a:p>
            <a:pPr algn="r"/>
            <a:r>
              <a:rPr lang="he-IL" sz="2400" dirty="0">
                <a:solidFill>
                  <a:srgbClr val="00B0F0"/>
                </a:solidFill>
                <a:latin typeface="Arial" panose="020B0604020202020204" pitchFamily="34" charset="0"/>
              </a:rPr>
              <a:t>וְאֶת-כָּל-גָּלוּת יְהוּדָה </a:t>
            </a:r>
            <a:r>
              <a:rPr lang="he-IL" sz="2400" dirty="0">
                <a:solidFill>
                  <a:srgbClr val="008000"/>
                </a:solidFill>
                <a:latin typeface="Arial" panose="020B0604020202020204" pitchFamily="34" charset="0"/>
              </a:rPr>
              <a:t>הַבָּאִים בָּבֶלָה </a:t>
            </a:r>
            <a:endParaRPr lang="he-IL" sz="2400" dirty="0">
              <a:solidFill>
                <a:srgbClr val="4F4F4F"/>
              </a:solidFill>
              <a:latin typeface="Arial" panose="020B0604020202020204" pitchFamily="34" charset="0"/>
            </a:endParaRPr>
          </a:p>
          <a:p>
            <a:pPr algn="r"/>
            <a:r>
              <a:rPr lang="he-IL" sz="2400" dirty="0">
                <a:solidFill>
                  <a:srgbClr val="0000FF"/>
                </a:solidFill>
                <a:latin typeface="Arial" panose="020B0604020202020204" pitchFamily="34" charset="0"/>
              </a:rPr>
              <a:t>אֲנִי מֵשִׁיב</a:t>
            </a:r>
            <a:r>
              <a:rPr lang="he-IL" sz="2400" dirty="0">
                <a:solidFill>
                  <a:srgbClr val="4F4F4F"/>
                </a:solidFill>
                <a:latin typeface="Arial" panose="020B0604020202020204" pitchFamily="34" charset="0"/>
              </a:rPr>
              <a:t> אֶל-הַמָּקוֹם הַזֶּה </a:t>
            </a:r>
            <a:r>
              <a:rPr lang="he-IL" sz="2400" dirty="0">
                <a:solidFill>
                  <a:srgbClr val="7030A0"/>
                </a:solidFill>
                <a:latin typeface="Arial" panose="020B0604020202020204" pitchFamily="34" charset="0"/>
              </a:rPr>
              <a:t>נְאֻם ה'  </a:t>
            </a:r>
          </a:p>
          <a:p>
            <a:pPr algn="r"/>
            <a:r>
              <a:rPr lang="he-IL" sz="2400" dirty="0">
                <a:solidFill>
                  <a:srgbClr val="4F4F4F"/>
                </a:solidFill>
                <a:latin typeface="Arial" panose="020B0604020202020204" pitchFamily="34" charset="0"/>
              </a:rPr>
              <a:t>כִּי </a:t>
            </a:r>
            <a:r>
              <a:rPr lang="he-IL" sz="2400" dirty="0">
                <a:solidFill>
                  <a:srgbClr val="FF0000"/>
                </a:solidFill>
                <a:latin typeface="Arial" panose="020B0604020202020204" pitchFamily="34" charset="0"/>
              </a:rPr>
              <a:t>אֶשְׁבֹּר  אֶת-עֹל</a:t>
            </a:r>
            <a:r>
              <a:rPr lang="he-IL" sz="2400" dirty="0">
                <a:solidFill>
                  <a:srgbClr val="4F4F4F"/>
                </a:solidFill>
                <a:latin typeface="Arial" panose="020B0604020202020204" pitchFamily="34" charset="0"/>
              </a:rPr>
              <a:t> </a:t>
            </a:r>
            <a:r>
              <a:rPr lang="he-IL" sz="2400" dirty="0">
                <a:solidFill>
                  <a:srgbClr val="FF0000"/>
                </a:solidFill>
                <a:latin typeface="Arial" panose="020B0604020202020204" pitchFamily="34" charset="0"/>
              </a:rPr>
              <a:t>מֶלֶךְ בָּבֶל</a:t>
            </a:r>
            <a:r>
              <a:rPr lang="he-IL" sz="3600" dirty="0">
                <a:solidFill>
                  <a:srgbClr val="4F4F4F"/>
                </a:solidFill>
                <a:latin typeface="Arial" panose="020B0604020202020204" pitchFamily="34" charset="0"/>
              </a:rPr>
              <a:t>. </a:t>
            </a:r>
          </a:p>
        </p:txBody>
      </p:sp>
      <p:sp>
        <p:nvSpPr>
          <p:cNvPr id="7" name="סוגר מרובע ימני 6">
            <a:extLst>
              <a:ext uri="{FF2B5EF4-FFF2-40B4-BE49-F238E27FC236}">
                <a16:creationId xmlns:a16="http://schemas.microsoft.com/office/drawing/2014/main" id="{47C49F01-8A71-4355-AAD0-62AA3A0F3023}"/>
              </a:ext>
            </a:extLst>
          </p:cNvPr>
          <p:cNvSpPr/>
          <p:nvPr/>
        </p:nvSpPr>
        <p:spPr>
          <a:xfrm>
            <a:off x="9253897" y="3428999"/>
            <a:ext cx="171457" cy="745151"/>
          </a:xfrm>
          <a:prstGeom prst="rightBracket">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sz="2400"/>
          </a:p>
        </p:txBody>
      </p:sp>
      <p:sp>
        <p:nvSpPr>
          <p:cNvPr id="8" name="סוגר מרובע ימני 7">
            <a:extLst>
              <a:ext uri="{FF2B5EF4-FFF2-40B4-BE49-F238E27FC236}">
                <a16:creationId xmlns:a16="http://schemas.microsoft.com/office/drawing/2014/main" id="{50A75CB7-5B29-4984-835B-71C0157B1D8B}"/>
              </a:ext>
            </a:extLst>
          </p:cNvPr>
          <p:cNvSpPr/>
          <p:nvPr/>
        </p:nvSpPr>
        <p:spPr>
          <a:xfrm>
            <a:off x="9221493" y="3049369"/>
            <a:ext cx="510869" cy="1494496"/>
          </a:xfrm>
          <a:prstGeom prst="rightBracket">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sz="2400"/>
          </a:p>
        </p:txBody>
      </p:sp>
      <p:sp>
        <p:nvSpPr>
          <p:cNvPr id="9" name="סוגר מרובע ימני 8">
            <a:extLst>
              <a:ext uri="{FF2B5EF4-FFF2-40B4-BE49-F238E27FC236}">
                <a16:creationId xmlns:a16="http://schemas.microsoft.com/office/drawing/2014/main" id="{019A956A-44B1-4FEE-9A5A-A853868AA21E}"/>
              </a:ext>
            </a:extLst>
          </p:cNvPr>
          <p:cNvSpPr/>
          <p:nvPr/>
        </p:nvSpPr>
        <p:spPr>
          <a:xfrm>
            <a:off x="9253898" y="2735765"/>
            <a:ext cx="772660" cy="2328604"/>
          </a:xfrm>
          <a:prstGeom prst="rightBracket">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sz="2400"/>
          </a:p>
        </p:txBody>
      </p:sp>
    </p:spTree>
    <p:extLst>
      <p:ext uri="{BB962C8B-B14F-4D97-AF65-F5344CB8AC3E}">
        <p14:creationId xmlns:p14="http://schemas.microsoft.com/office/powerpoint/2010/main" val="2320339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24A89AF-606B-4EBA-8DFF-BAF4A5E858EB}"/>
              </a:ext>
            </a:extLst>
          </p:cNvPr>
          <p:cNvSpPr>
            <a:spLocks noGrp="1"/>
          </p:cNvSpPr>
          <p:nvPr>
            <p:ph type="title"/>
          </p:nvPr>
        </p:nvSpPr>
        <p:spPr/>
        <p:txBody>
          <a:bodyPr/>
          <a:lstStyle/>
          <a:p>
            <a:r>
              <a:rPr lang="he-IL" dirty="0"/>
              <a:t>נבואת חנניה בן עזור</a:t>
            </a:r>
          </a:p>
        </p:txBody>
      </p:sp>
      <p:sp>
        <p:nvSpPr>
          <p:cNvPr id="3" name="מציין מיקום טקסט 2">
            <a:extLst>
              <a:ext uri="{FF2B5EF4-FFF2-40B4-BE49-F238E27FC236}">
                <a16:creationId xmlns:a16="http://schemas.microsoft.com/office/drawing/2014/main" id="{C1CEC02B-169C-4938-8ABD-3B135C41A9C6}"/>
              </a:ext>
            </a:extLst>
          </p:cNvPr>
          <p:cNvSpPr>
            <a:spLocks noGrp="1"/>
          </p:cNvSpPr>
          <p:nvPr>
            <p:ph type="body" sz="quarter" idx="3"/>
          </p:nvPr>
        </p:nvSpPr>
        <p:spPr/>
        <p:txBody>
          <a:bodyPr/>
          <a:lstStyle/>
          <a:p>
            <a:r>
              <a:rPr lang="he-IL" dirty="0"/>
              <a:t>נאום מרשים ומעורר השראה</a:t>
            </a:r>
          </a:p>
        </p:txBody>
      </p:sp>
      <p:sp>
        <p:nvSpPr>
          <p:cNvPr id="4" name="מציין מיקום תוכן 3">
            <a:extLst>
              <a:ext uri="{FF2B5EF4-FFF2-40B4-BE49-F238E27FC236}">
                <a16:creationId xmlns:a16="http://schemas.microsoft.com/office/drawing/2014/main" id="{AEA0039A-803A-4B41-B1A2-51DED576E618}"/>
              </a:ext>
            </a:extLst>
          </p:cNvPr>
          <p:cNvSpPr>
            <a:spLocks noGrp="1"/>
          </p:cNvSpPr>
          <p:nvPr>
            <p:ph sz="quarter" idx="4"/>
          </p:nvPr>
        </p:nvSpPr>
        <p:spPr/>
        <p:txBody>
          <a:bodyPr>
            <a:normAutofit/>
          </a:bodyPr>
          <a:lstStyle/>
          <a:p>
            <a:pPr marL="96848" indent="0">
              <a:buNone/>
            </a:pPr>
            <a:r>
              <a:rPr lang="he-IL" dirty="0"/>
              <a:t>הנאום פותח בהצהרה דרמטית: "שברתי את על מלך בבל". בבשורה משמחת זו פותח חנניה את דבריו ומרכז סביבו את כל קהל השומעים.</a:t>
            </a:r>
          </a:p>
          <a:p>
            <a:pPr marL="96848" indent="0">
              <a:buNone/>
            </a:pPr>
            <a:r>
              <a:rPr lang="he-IL" dirty="0"/>
              <a:t>המסר המרכזי שבמשפט הפותח מציג את נפילתו של מלך בבל כדבר שכבר קרה. "שברתי". לא "ביום ההוא אשבור..." .</a:t>
            </a:r>
          </a:p>
          <a:p>
            <a:pPr marL="96848" indent="0">
              <a:buNone/>
            </a:pPr>
            <a:r>
              <a:rPr lang="he-IL" dirty="0"/>
              <a:t>שבירת עול מלך בבל היא גם המשפט הסוגר את הנבואה: "כי אשבר את על מלך בבל". כך מוצב המסר המרכזי של הנבואה בפתיחה ובסיום הדברים.  </a:t>
            </a:r>
          </a:p>
        </p:txBody>
      </p:sp>
    </p:spTree>
    <p:extLst>
      <p:ext uri="{BB962C8B-B14F-4D97-AF65-F5344CB8AC3E}">
        <p14:creationId xmlns:p14="http://schemas.microsoft.com/office/powerpoint/2010/main" val="4188507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7347A629-1959-4384-AEFB-6C8B9DD14511}"/>
              </a:ext>
            </a:extLst>
          </p:cNvPr>
          <p:cNvSpPr>
            <a:spLocks noGrp="1"/>
          </p:cNvSpPr>
          <p:nvPr>
            <p:ph type="title"/>
          </p:nvPr>
        </p:nvSpPr>
        <p:spPr/>
        <p:txBody>
          <a:bodyPr/>
          <a:lstStyle/>
          <a:p>
            <a:r>
              <a:rPr lang="he-IL" dirty="0"/>
              <a:t>נבואת חנניה בן עזור</a:t>
            </a:r>
          </a:p>
        </p:txBody>
      </p:sp>
      <p:sp>
        <p:nvSpPr>
          <p:cNvPr id="4" name="מציין מיקום תוכן 3">
            <a:extLst>
              <a:ext uri="{FF2B5EF4-FFF2-40B4-BE49-F238E27FC236}">
                <a16:creationId xmlns:a16="http://schemas.microsoft.com/office/drawing/2014/main" id="{92EF7E66-5EBA-4224-8FEF-268E78504720}"/>
              </a:ext>
            </a:extLst>
          </p:cNvPr>
          <p:cNvSpPr>
            <a:spLocks noGrp="1"/>
          </p:cNvSpPr>
          <p:nvPr>
            <p:ph sz="quarter" idx="4"/>
          </p:nvPr>
        </p:nvSpPr>
        <p:spPr/>
        <p:txBody>
          <a:bodyPr>
            <a:normAutofit/>
          </a:bodyPr>
          <a:lstStyle/>
          <a:p>
            <a:pPr marL="96848" indent="0">
              <a:buNone/>
            </a:pPr>
            <a:r>
              <a:rPr lang="he-IL" dirty="0"/>
              <a:t>חנניה נוקב בזמן המדויק שבו תתגשם הנבואה: "בעוד שנתיים ימים". נקיטת זמן מדויק להתגשמות הנבואה היא תופעה יוצאת דופן אצל נביאי השקר.</a:t>
            </a:r>
          </a:p>
          <a:p>
            <a:pPr marL="96848" indent="0">
              <a:buNone/>
            </a:pPr>
            <a:r>
              <a:rPr lang="he-IL" dirty="0"/>
              <a:t>ציון הזמן מהווה אמצעי קל לבחינת </a:t>
            </a:r>
            <a:r>
              <a:rPr lang="he-IL" b="1" dirty="0"/>
              <a:t>מהימנות הנביא</a:t>
            </a:r>
            <a:r>
              <a:rPr lang="he-IL" dirty="0"/>
              <a:t>, ולכן סביר שנביאי שקר יעדיפו להימנע מכך, כדי שדבריהם לא יתבדו במועד מוגדר. </a:t>
            </a:r>
          </a:p>
          <a:p>
            <a:pPr marL="96848" indent="0">
              <a:buNone/>
            </a:pPr>
            <a:r>
              <a:rPr lang="he-IL" dirty="0"/>
              <a:t>נקיטת זמן מדויק יוצרת תחושה של ביטחון בוודאות המסר.</a:t>
            </a:r>
          </a:p>
          <a:p>
            <a:pPr marL="96848" indent="0">
              <a:buNone/>
            </a:pPr>
            <a:endParaRPr lang="he-IL" dirty="0"/>
          </a:p>
        </p:txBody>
      </p:sp>
      <p:pic>
        <p:nvPicPr>
          <p:cNvPr id="6" name="תמונה 5">
            <a:extLst>
              <a:ext uri="{FF2B5EF4-FFF2-40B4-BE49-F238E27FC236}">
                <a16:creationId xmlns:a16="http://schemas.microsoft.com/office/drawing/2014/main" id="{1159406B-3E70-4A7B-9B03-1D19B1F76735}"/>
              </a:ext>
            </a:extLst>
          </p:cNvPr>
          <p:cNvPicPr>
            <a:picLocks noChangeAspect="1"/>
          </p:cNvPicPr>
          <p:nvPr/>
        </p:nvPicPr>
        <p:blipFill>
          <a:blip r:embed="rId2"/>
          <a:stretch>
            <a:fillRect/>
          </a:stretch>
        </p:blipFill>
        <p:spPr>
          <a:xfrm>
            <a:off x="9191912" y="933094"/>
            <a:ext cx="2484813" cy="2495906"/>
          </a:xfrm>
          <a:prstGeom prst="rect">
            <a:avLst/>
          </a:prstGeom>
        </p:spPr>
      </p:pic>
    </p:spTree>
    <p:extLst>
      <p:ext uri="{BB962C8B-B14F-4D97-AF65-F5344CB8AC3E}">
        <p14:creationId xmlns:p14="http://schemas.microsoft.com/office/powerpoint/2010/main" val="691001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7D7A9F1-5555-450F-ACBC-01519DC4C94A}"/>
              </a:ext>
            </a:extLst>
          </p:cNvPr>
          <p:cNvSpPr>
            <a:spLocks noGrp="1"/>
          </p:cNvSpPr>
          <p:nvPr>
            <p:ph type="title"/>
          </p:nvPr>
        </p:nvSpPr>
        <p:spPr/>
        <p:txBody>
          <a:bodyPr/>
          <a:lstStyle/>
          <a:p>
            <a:r>
              <a:rPr lang="he-IL" dirty="0"/>
              <a:t>נבואת חנניה בן עזור</a:t>
            </a:r>
          </a:p>
        </p:txBody>
      </p:sp>
      <p:sp>
        <p:nvSpPr>
          <p:cNvPr id="4" name="מציין מיקום תוכן 3">
            <a:extLst>
              <a:ext uri="{FF2B5EF4-FFF2-40B4-BE49-F238E27FC236}">
                <a16:creationId xmlns:a16="http://schemas.microsoft.com/office/drawing/2014/main" id="{E9A03AD7-5AA9-4653-886B-3C726C70AAD4}"/>
              </a:ext>
            </a:extLst>
          </p:cNvPr>
          <p:cNvSpPr>
            <a:spLocks noGrp="1"/>
          </p:cNvSpPr>
          <p:nvPr>
            <p:ph sz="quarter" idx="4"/>
          </p:nvPr>
        </p:nvSpPr>
        <p:spPr/>
        <p:txBody>
          <a:bodyPr/>
          <a:lstStyle/>
          <a:p>
            <a:pPr marL="96848" indent="0">
              <a:buNone/>
            </a:pPr>
            <a:r>
              <a:rPr lang="he-IL" dirty="0"/>
              <a:t>פעמיים חנניה מדבר על "הבאים בבלה" – הכלים והגולים. אך כנגד בואם לבבל מצטט חנניה פעמיים את דבר ה' </a:t>
            </a:r>
            <a:r>
              <a:rPr lang="he-IL" dirty="0">
                <a:solidFill>
                  <a:srgbClr val="92D050"/>
                </a:solidFill>
              </a:rPr>
              <a:t>"הנני משיב". </a:t>
            </a:r>
            <a:r>
              <a:rPr lang="he-IL" dirty="0"/>
              <a:t>בכך נותן חנניה תחושה של שמחה לקראת שובם הקרוב של הגולים.</a:t>
            </a:r>
          </a:p>
          <a:p>
            <a:pPr marL="96848" indent="0">
              <a:buNone/>
            </a:pPr>
            <a:r>
              <a:rPr lang="he-IL" dirty="0"/>
              <a:t>בגוף הנאום מפרט חנניה בהרחבה את כל הצפויים לשוב מן הגלות (כלי בית ה' ,</a:t>
            </a:r>
            <a:r>
              <a:rPr lang="he-IL" dirty="0" err="1"/>
              <a:t>יכניה</a:t>
            </a:r>
            <a:r>
              <a:rPr lang="he-IL" dirty="0"/>
              <a:t>, הגולים מיהודה). במרכזו של הנאום מציב חנניה את שובו של המלך </a:t>
            </a:r>
            <a:r>
              <a:rPr lang="he-IL" dirty="0" err="1"/>
              <a:t>יכניה</a:t>
            </a:r>
            <a:r>
              <a:rPr lang="he-IL" dirty="0"/>
              <a:t> (יהויכין) שהיה בוודאי מושא געגועי העם. </a:t>
            </a:r>
          </a:p>
          <a:p>
            <a:pPr marL="96848" indent="0">
              <a:buNone/>
            </a:pPr>
            <a:endParaRPr lang="he-IL" dirty="0"/>
          </a:p>
        </p:txBody>
      </p:sp>
    </p:spTree>
    <p:extLst>
      <p:ext uri="{BB962C8B-B14F-4D97-AF65-F5344CB8AC3E}">
        <p14:creationId xmlns:p14="http://schemas.microsoft.com/office/powerpoint/2010/main" val="25522588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4B6AE4A-4362-487A-9AB7-9366C2D3DE44}"/>
              </a:ext>
            </a:extLst>
          </p:cNvPr>
          <p:cNvSpPr>
            <a:spLocks noGrp="1"/>
          </p:cNvSpPr>
          <p:nvPr>
            <p:ph type="title"/>
          </p:nvPr>
        </p:nvSpPr>
        <p:spPr/>
        <p:txBody>
          <a:bodyPr/>
          <a:lstStyle/>
          <a:p>
            <a:r>
              <a:rPr lang="he-IL" dirty="0"/>
              <a:t>תגובת ירמיהו</a:t>
            </a:r>
          </a:p>
        </p:txBody>
      </p:sp>
      <p:sp>
        <p:nvSpPr>
          <p:cNvPr id="4" name="מציין מיקום תוכן 3">
            <a:extLst>
              <a:ext uri="{FF2B5EF4-FFF2-40B4-BE49-F238E27FC236}">
                <a16:creationId xmlns:a16="http://schemas.microsoft.com/office/drawing/2014/main" id="{80C61E88-D77B-46E9-8C7A-7D3462CE8895}"/>
              </a:ext>
            </a:extLst>
          </p:cNvPr>
          <p:cNvSpPr>
            <a:spLocks noGrp="1"/>
          </p:cNvSpPr>
          <p:nvPr>
            <p:ph sz="quarter" idx="4"/>
          </p:nvPr>
        </p:nvSpPr>
        <p:spPr/>
        <p:txBody>
          <a:bodyPr>
            <a:normAutofit/>
          </a:bodyPr>
          <a:lstStyle/>
          <a:p>
            <a:pPr marL="96848" indent="0">
              <a:buNone/>
            </a:pPr>
            <a:r>
              <a:rPr lang="he-IL" dirty="0"/>
              <a:t>(ה) וַיֹּאמֶר יִרְמְיָה הַנָּבִיא אֶל-חֲנַנְיָה הַנָּבִיא לְעֵינֵי הַכֹּהֲנִים וּלְעֵינֵי כָל-הָעָם </a:t>
            </a:r>
            <a:r>
              <a:rPr lang="he-IL" dirty="0" err="1"/>
              <a:t>הָעֹמְדִים</a:t>
            </a:r>
            <a:r>
              <a:rPr lang="he-IL" dirty="0"/>
              <a:t> בְּבֵית ה'. </a:t>
            </a:r>
          </a:p>
          <a:p>
            <a:pPr marL="96848" indent="0">
              <a:buNone/>
            </a:pPr>
            <a:r>
              <a:rPr lang="he-IL" dirty="0"/>
              <a:t>(ו) וַיֹּאמֶר  יִרְמְיָה הַנָּבִיא  אָמֵן  כֵּן יַעֲשֶׂה ה' </a:t>
            </a:r>
            <a:r>
              <a:rPr lang="he-IL" dirty="0" err="1"/>
              <a:t>יָקֵם</a:t>
            </a:r>
            <a:r>
              <a:rPr lang="he-IL" dirty="0"/>
              <a:t> ה' אֶת-דְּבָרֶיךָ אֲשֶׁר </a:t>
            </a:r>
            <a:r>
              <a:rPr lang="he-IL" dirty="0" err="1"/>
              <a:t>נִבֵּאת</a:t>
            </a:r>
            <a:r>
              <a:rPr lang="he-IL" dirty="0"/>
              <a:t>ָ לְהָשִׁיב כְּלֵי בֵית-ה' וְכָל-הַגּוֹלָה מִבָּבֶל אֶל-הַמָּקוֹם הַזֶּה.</a:t>
            </a:r>
          </a:p>
          <a:p>
            <a:pPr marL="96848" indent="0">
              <a:buNone/>
            </a:pPr>
            <a:r>
              <a:rPr lang="he-IL" dirty="0"/>
              <a:t>(ז) אַךְ-שְׁמַע-נָא הַדָּבָר הַזֶּה אֲשֶׁר אָנֹכִי דֹּבֵר </a:t>
            </a:r>
            <a:r>
              <a:rPr lang="he-IL" dirty="0" err="1"/>
              <a:t>בְּאָזְנֶיך</a:t>
            </a:r>
            <a:r>
              <a:rPr lang="he-IL" dirty="0"/>
              <a:t>ָ וּבְאָזְנֵי כָּל-הָעָם.</a:t>
            </a:r>
          </a:p>
          <a:p>
            <a:pPr marL="96848" indent="0">
              <a:buNone/>
            </a:pPr>
            <a:r>
              <a:rPr lang="he-IL" dirty="0"/>
              <a:t>(ח) הַנְּבִיאִים אֲשֶׁר הָיוּ לְפָנַי וּלְפָנֶיךָ מִן-הָעוֹלָם וַיִּנָּבְאוּ אֶל-אֲרָצוֹת רַבּוֹת וְעַל-מַמְלָכוֹת גְּדֹלוֹת לְמִלְחָמָה וּלְרָעָה וּלְדָבֶר. </a:t>
            </a:r>
          </a:p>
          <a:p>
            <a:pPr marL="96848" indent="0">
              <a:buNone/>
            </a:pPr>
            <a:r>
              <a:rPr lang="he-IL" dirty="0"/>
              <a:t>(ט) הַנָּבִיא אֲשֶׁר יִנָּבֵא לְשָׁלוֹם בְּבֹא דְּבַר הַנָּבִיא יִוָּדַע הַנָּבִיא אֲשֶׁר-שְׁלָחוֹ ה' בֶּאֱמֶת.</a:t>
            </a:r>
          </a:p>
        </p:txBody>
      </p:sp>
    </p:spTree>
    <p:extLst>
      <p:ext uri="{BB962C8B-B14F-4D97-AF65-F5344CB8AC3E}">
        <p14:creationId xmlns:p14="http://schemas.microsoft.com/office/powerpoint/2010/main" val="35765531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4B6AE4A-4362-487A-9AB7-9366C2D3DE44}"/>
              </a:ext>
            </a:extLst>
          </p:cNvPr>
          <p:cNvSpPr>
            <a:spLocks noGrp="1"/>
          </p:cNvSpPr>
          <p:nvPr>
            <p:ph type="title"/>
          </p:nvPr>
        </p:nvSpPr>
        <p:spPr/>
        <p:txBody>
          <a:bodyPr/>
          <a:lstStyle/>
          <a:p>
            <a:r>
              <a:rPr lang="he-IL" dirty="0"/>
              <a:t>תגובת ירמיהו</a:t>
            </a:r>
          </a:p>
        </p:txBody>
      </p:sp>
      <p:sp>
        <p:nvSpPr>
          <p:cNvPr id="4" name="מציין מיקום תוכן 3">
            <a:extLst>
              <a:ext uri="{FF2B5EF4-FFF2-40B4-BE49-F238E27FC236}">
                <a16:creationId xmlns:a16="http://schemas.microsoft.com/office/drawing/2014/main" id="{80C61E88-D77B-46E9-8C7A-7D3462CE8895}"/>
              </a:ext>
            </a:extLst>
          </p:cNvPr>
          <p:cNvSpPr>
            <a:spLocks noGrp="1"/>
          </p:cNvSpPr>
          <p:nvPr>
            <p:ph sz="quarter" idx="4"/>
          </p:nvPr>
        </p:nvSpPr>
        <p:spPr/>
        <p:txBody>
          <a:bodyPr>
            <a:normAutofit/>
          </a:bodyPr>
          <a:lstStyle/>
          <a:p>
            <a:pPr marL="96848" indent="0">
              <a:buNone/>
            </a:pPr>
            <a:r>
              <a:rPr lang="he-IL" dirty="0"/>
              <a:t>(ה) וַיֹּאמֶר יִרְמְיָה הַנָּבִיא אֶל-חֲנַנְיָה הַנָּבִיא לְעֵינֵי הַכֹּהֲנִים וּלְעֵינֵי כָל-הָעָם </a:t>
            </a:r>
            <a:r>
              <a:rPr lang="he-IL" dirty="0" err="1"/>
              <a:t>הָעֹמְדִים</a:t>
            </a:r>
            <a:r>
              <a:rPr lang="he-IL" dirty="0"/>
              <a:t> בְּבֵית ה'. </a:t>
            </a:r>
          </a:p>
          <a:p>
            <a:pPr marL="96848" indent="0">
              <a:buNone/>
            </a:pPr>
            <a:r>
              <a:rPr lang="he-IL" dirty="0"/>
              <a:t>(ו) וַיֹּאמֶר  יִרְמְיָה הַנָּבִיא  </a:t>
            </a:r>
            <a:r>
              <a:rPr lang="he-IL" dirty="0">
                <a:solidFill>
                  <a:srgbClr val="92D050"/>
                </a:solidFill>
              </a:rPr>
              <a:t>אָמֵן  כֵּן יַעֲשֶׂה ה' </a:t>
            </a:r>
            <a:r>
              <a:rPr lang="he-IL" dirty="0" err="1">
                <a:solidFill>
                  <a:srgbClr val="92D050"/>
                </a:solidFill>
              </a:rPr>
              <a:t>יָקֵם</a:t>
            </a:r>
            <a:r>
              <a:rPr lang="he-IL" dirty="0">
                <a:solidFill>
                  <a:srgbClr val="92D050"/>
                </a:solidFill>
              </a:rPr>
              <a:t> ה' אֶת-דְּבָרֶיךָ אֲשֶׁר </a:t>
            </a:r>
            <a:r>
              <a:rPr lang="he-IL" dirty="0" err="1">
                <a:solidFill>
                  <a:srgbClr val="92D050"/>
                </a:solidFill>
              </a:rPr>
              <a:t>נִבֵּאת</a:t>
            </a:r>
            <a:r>
              <a:rPr lang="he-IL" dirty="0">
                <a:solidFill>
                  <a:srgbClr val="92D050"/>
                </a:solidFill>
              </a:rPr>
              <a:t>ָ לְהָשִׁיב כְּלֵי בֵית-ה' וְכָל-הַגּוֹלָה מִבָּבֶל אֶל-הַמָּקוֹם הַזֶּה.</a:t>
            </a:r>
          </a:p>
          <a:p>
            <a:pPr marL="96848" indent="0">
              <a:buNone/>
            </a:pPr>
            <a:r>
              <a:rPr lang="he-IL" dirty="0"/>
              <a:t>(ז) אַךְ-שְׁמַע-נָא הַדָּבָר הַזֶּה אֲשֶׁר אָנֹכִי דֹּבֵר </a:t>
            </a:r>
            <a:r>
              <a:rPr lang="he-IL" dirty="0" err="1"/>
              <a:t>בְּאָזְנֶיך</a:t>
            </a:r>
            <a:r>
              <a:rPr lang="he-IL" dirty="0"/>
              <a:t>ָ וּבְאָזְנֵי כָּל-הָעָם.</a:t>
            </a:r>
          </a:p>
          <a:p>
            <a:pPr marL="96848" indent="0">
              <a:buNone/>
            </a:pPr>
            <a:r>
              <a:rPr lang="he-IL" dirty="0"/>
              <a:t>(ח) הַנְּבִיאִים אֲשֶׁר הָיוּ לְפָנַי וּלְפָנֶיךָ מִן-הָעוֹלָם וַיִּנָּבְאוּ אֶל-אֲרָצוֹת רַבּוֹת וְעַל-מַמְלָכוֹת גְּדֹלוֹת לְמִלְחָמָה וּלְרָעָה וּלְדָבֶר. </a:t>
            </a:r>
          </a:p>
          <a:p>
            <a:pPr marL="96848" indent="0">
              <a:buNone/>
            </a:pPr>
            <a:r>
              <a:rPr lang="he-IL" dirty="0"/>
              <a:t>(ט) הַנָּבִיא אֲשֶׁר יִנָּבֵא לְשָׁלוֹם בְּבֹא דְּבַר הַנָּבִיא יִוָּדַע הַנָּבִיא אֲשֶׁר-שְׁלָחוֹ ה' בֶּאֱמֶת.</a:t>
            </a:r>
          </a:p>
        </p:txBody>
      </p:sp>
    </p:spTree>
    <p:extLst>
      <p:ext uri="{BB962C8B-B14F-4D97-AF65-F5344CB8AC3E}">
        <p14:creationId xmlns:p14="http://schemas.microsoft.com/office/powerpoint/2010/main" val="11204907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4724E7A-B589-4C56-AC07-7588CFBF8B8C}"/>
              </a:ext>
            </a:extLst>
          </p:cNvPr>
          <p:cNvSpPr>
            <a:spLocks noGrp="1"/>
          </p:cNvSpPr>
          <p:nvPr>
            <p:ph type="title"/>
          </p:nvPr>
        </p:nvSpPr>
        <p:spPr/>
        <p:txBody>
          <a:bodyPr/>
          <a:lstStyle/>
          <a:p>
            <a:r>
              <a:rPr lang="he-IL" dirty="0"/>
              <a:t>תגובת ירמיהו</a:t>
            </a:r>
          </a:p>
        </p:txBody>
      </p:sp>
      <p:sp>
        <p:nvSpPr>
          <p:cNvPr id="3" name="מציין מיקום טקסט 2">
            <a:extLst>
              <a:ext uri="{FF2B5EF4-FFF2-40B4-BE49-F238E27FC236}">
                <a16:creationId xmlns:a16="http://schemas.microsoft.com/office/drawing/2014/main" id="{C4E8AC54-3148-440F-BC7A-C293D52CEFED}"/>
              </a:ext>
            </a:extLst>
          </p:cNvPr>
          <p:cNvSpPr>
            <a:spLocks noGrp="1"/>
          </p:cNvSpPr>
          <p:nvPr>
            <p:ph type="body" sz="quarter" idx="3"/>
          </p:nvPr>
        </p:nvSpPr>
        <p:spPr/>
        <p:txBody>
          <a:bodyPr/>
          <a:lstStyle/>
          <a:p>
            <a:r>
              <a:rPr lang="he-IL" dirty="0"/>
              <a:t>מה פשר תגובתו המפתיעה?</a:t>
            </a:r>
          </a:p>
        </p:txBody>
      </p:sp>
      <p:sp>
        <p:nvSpPr>
          <p:cNvPr id="4" name="תיבת טקסט 3">
            <a:extLst>
              <a:ext uri="{FF2B5EF4-FFF2-40B4-BE49-F238E27FC236}">
                <a16:creationId xmlns:a16="http://schemas.microsoft.com/office/drawing/2014/main" id="{A615EF64-AD5E-492E-A8F8-227CB08FAFE9}"/>
              </a:ext>
            </a:extLst>
          </p:cNvPr>
          <p:cNvSpPr txBox="1"/>
          <p:nvPr/>
        </p:nvSpPr>
        <p:spPr>
          <a:xfrm>
            <a:off x="1516900" y="1978268"/>
            <a:ext cx="5853984" cy="1569660"/>
          </a:xfrm>
          <a:prstGeom prst="rect">
            <a:avLst/>
          </a:prstGeom>
          <a:noFill/>
        </p:spPr>
        <p:txBody>
          <a:bodyPr wrap="square" rtlCol="1">
            <a:spAutoFit/>
          </a:bodyPr>
          <a:lstStyle/>
          <a:p>
            <a:r>
              <a:rPr lang="he-IL" sz="2400" dirty="0"/>
              <a:t>"אָמֵן, כֵּן יַעֲשֶׂה ה';</a:t>
            </a:r>
          </a:p>
          <a:p>
            <a:r>
              <a:rPr lang="he-IL" sz="2400" dirty="0" err="1"/>
              <a:t>יָקֵם</a:t>
            </a:r>
            <a:r>
              <a:rPr lang="he-IL" sz="2400" dirty="0"/>
              <a:t> ה', אֶת-דְּבָרֶיךָ,</a:t>
            </a:r>
          </a:p>
          <a:p>
            <a:r>
              <a:rPr lang="he-IL" sz="2400" dirty="0"/>
              <a:t>אֲשֶׁר </a:t>
            </a:r>
            <a:r>
              <a:rPr lang="he-IL" sz="2400" dirty="0" err="1"/>
              <a:t>נִבֵּאת</a:t>
            </a:r>
            <a:r>
              <a:rPr lang="he-IL" sz="2400" dirty="0"/>
              <a:t>ָ לְהָשִׁיב כְּלֵי בֵית- ה' וְכָל-הַגּוֹלָה,</a:t>
            </a:r>
          </a:p>
          <a:p>
            <a:r>
              <a:rPr lang="he-IL" sz="2400" dirty="0"/>
              <a:t>מִבָּבֶל אֶל-הַמָּקוֹם הַזֶּה"</a:t>
            </a:r>
          </a:p>
        </p:txBody>
      </p:sp>
    </p:spTree>
    <p:extLst>
      <p:ext uri="{BB962C8B-B14F-4D97-AF65-F5344CB8AC3E}">
        <p14:creationId xmlns:p14="http://schemas.microsoft.com/office/powerpoint/2010/main" val="1065325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4724E7A-B589-4C56-AC07-7588CFBF8B8C}"/>
              </a:ext>
            </a:extLst>
          </p:cNvPr>
          <p:cNvSpPr>
            <a:spLocks noGrp="1"/>
          </p:cNvSpPr>
          <p:nvPr>
            <p:ph type="title"/>
          </p:nvPr>
        </p:nvSpPr>
        <p:spPr/>
        <p:txBody>
          <a:bodyPr/>
          <a:lstStyle/>
          <a:p>
            <a:r>
              <a:rPr lang="he-IL" dirty="0"/>
              <a:t>תגובת ירמיהו</a:t>
            </a:r>
          </a:p>
        </p:txBody>
      </p:sp>
      <p:sp>
        <p:nvSpPr>
          <p:cNvPr id="3" name="מציין מיקום טקסט 2">
            <a:extLst>
              <a:ext uri="{FF2B5EF4-FFF2-40B4-BE49-F238E27FC236}">
                <a16:creationId xmlns:a16="http://schemas.microsoft.com/office/drawing/2014/main" id="{C4E8AC54-3148-440F-BC7A-C293D52CEFED}"/>
              </a:ext>
            </a:extLst>
          </p:cNvPr>
          <p:cNvSpPr>
            <a:spLocks noGrp="1"/>
          </p:cNvSpPr>
          <p:nvPr>
            <p:ph type="body" sz="quarter" idx="3"/>
          </p:nvPr>
        </p:nvSpPr>
        <p:spPr/>
        <p:txBody>
          <a:bodyPr/>
          <a:lstStyle/>
          <a:p>
            <a:r>
              <a:rPr lang="he-IL" dirty="0"/>
              <a:t>מה פשר תגובתו המפתיעה?</a:t>
            </a:r>
          </a:p>
        </p:txBody>
      </p:sp>
      <p:sp>
        <p:nvSpPr>
          <p:cNvPr id="7" name="תרשים זרימה: תהליך חלופי 6">
            <a:extLst>
              <a:ext uri="{FF2B5EF4-FFF2-40B4-BE49-F238E27FC236}">
                <a16:creationId xmlns:a16="http://schemas.microsoft.com/office/drawing/2014/main" id="{8A269F4E-C423-406E-99F5-C9C8EC4DE625}"/>
              </a:ext>
            </a:extLst>
          </p:cNvPr>
          <p:cNvSpPr/>
          <p:nvPr/>
        </p:nvSpPr>
        <p:spPr>
          <a:xfrm>
            <a:off x="9172411" y="2582322"/>
            <a:ext cx="2219098" cy="1999370"/>
          </a:xfrm>
          <a:prstGeom prst="flowChartAlternateProcess">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dirty="0" err="1">
                <a:solidFill>
                  <a:srgbClr val="192A72"/>
                </a:solidFill>
                <a:cs typeface="Varela Round" panose="00000500000000000000" pitchFamily="2" charset="-79"/>
              </a:rPr>
              <a:t>מלבי"ם</a:t>
            </a:r>
            <a:r>
              <a:rPr lang="he-IL" sz="2000" dirty="0">
                <a:solidFill>
                  <a:srgbClr val="192A72"/>
                </a:solidFill>
                <a:cs typeface="Varela Round" panose="00000500000000000000" pitchFamily="2" charset="-79"/>
              </a:rPr>
              <a:t>: "וירמיה... כיון ללעוג עליו". </a:t>
            </a:r>
          </a:p>
        </p:txBody>
      </p:sp>
      <p:sp>
        <p:nvSpPr>
          <p:cNvPr id="4" name="תיבת טקסט 3">
            <a:extLst>
              <a:ext uri="{FF2B5EF4-FFF2-40B4-BE49-F238E27FC236}">
                <a16:creationId xmlns:a16="http://schemas.microsoft.com/office/drawing/2014/main" id="{A615EF64-AD5E-492E-A8F8-227CB08FAFE9}"/>
              </a:ext>
            </a:extLst>
          </p:cNvPr>
          <p:cNvSpPr txBox="1"/>
          <p:nvPr/>
        </p:nvSpPr>
        <p:spPr>
          <a:xfrm>
            <a:off x="0" y="1767884"/>
            <a:ext cx="12192000" cy="461665"/>
          </a:xfrm>
          <a:prstGeom prst="rect">
            <a:avLst/>
          </a:prstGeom>
          <a:noFill/>
        </p:spPr>
        <p:txBody>
          <a:bodyPr wrap="square" rtlCol="1">
            <a:spAutoFit/>
          </a:bodyPr>
          <a:lstStyle/>
          <a:p>
            <a:r>
              <a:rPr lang="he-IL" sz="2400" dirty="0"/>
              <a:t>"אָמֵן, כֵּן יַעֲשֶׂה ה'; </a:t>
            </a:r>
            <a:r>
              <a:rPr lang="he-IL" sz="2400" dirty="0" err="1"/>
              <a:t>יָקֵם</a:t>
            </a:r>
            <a:r>
              <a:rPr lang="he-IL" sz="2400" dirty="0"/>
              <a:t> ה', אֶת-דְּבָרֶיךָ, אֲשֶׁר </a:t>
            </a:r>
            <a:r>
              <a:rPr lang="he-IL" sz="2400" dirty="0" err="1"/>
              <a:t>נִבֵּאת</a:t>
            </a:r>
            <a:r>
              <a:rPr lang="he-IL" sz="2400" dirty="0"/>
              <a:t>ָ לְהָשִׁיב כְּלֵי בֵית- ה' וְכָל-הַגּוֹלָה, מִבָּבֶל אֶל-הַמָּקוֹם הַזֶּה"</a:t>
            </a:r>
          </a:p>
        </p:txBody>
      </p:sp>
    </p:spTree>
    <p:extLst>
      <p:ext uri="{BB962C8B-B14F-4D97-AF65-F5344CB8AC3E}">
        <p14:creationId xmlns:p14="http://schemas.microsoft.com/office/powerpoint/2010/main" val="2638869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5" name="Google Shape;55;p13"/>
          <p:cNvSpPr txBox="1"/>
          <p:nvPr/>
        </p:nvSpPr>
        <p:spPr>
          <a:xfrm>
            <a:off x="1629534" y="2695671"/>
            <a:ext cx="9208400" cy="1924651"/>
          </a:xfrm>
          <a:prstGeom prst="rect">
            <a:avLst/>
          </a:prstGeom>
          <a:noFill/>
          <a:ln>
            <a:noFill/>
          </a:ln>
        </p:spPr>
        <p:txBody>
          <a:bodyPr spcFirstLastPara="1" wrap="square" lIns="121904" tIns="121904" rIns="121904" bIns="121904" anchor="t" anchorCtr="0">
            <a:noAutofit/>
          </a:bodyPr>
          <a:lstStyle/>
          <a:p>
            <a:pPr marL="609600">
              <a:lnSpc>
                <a:spcPct val="150000"/>
              </a:lnSpc>
            </a:pPr>
            <a:endParaRPr dirty="0"/>
          </a:p>
        </p:txBody>
      </p:sp>
      <p:sp>
        <p:nvSpPr>
          <p:cNvPr id="5" name="כותרת 4"/>
          <p:cNvSpPr>
            <a:spLocks noGrp="1"/>
          </p:cNvSpPr>
          <p:nvPr>
            <p:ph type="ctrTitle"/>
          </p:nvPr>
        </p:nvSpPr>
        <p:spPr>
          <a:xfrm>
            <a:off x="1" y="1640677"/>
            <a:ext cx="12192001" cy="1260164"/>
          </a:xfrm>
        </p:spPr>
        <p:txBody>
          <a:bodyPr/>
          <a:lstStyle/>
          <a:p>
            <a:r>
              <a:rPr lang="he-IL" dirty="0">
                <a:solidFill>
                  <a:srgbClr val="192A72"/>
                </a:solidFill>
              </a:rPr>
              <a:t>תנ"ך ממ"ד</a:t>
            </a:r>
          </a:p>
        </p:txBody>
      </p:sp>
      <p:sp>
        <p:nvSpPr>
          <p:cNvPr id="7" name="כותרת משנה 6"/>
          <p:cNvSpPr>
            <a:spLocks noGrp="1"/>
          </p:cNvSpPr>
          <p:nvPr>
            <p:ph type="subTitle" idx="1"/>
          </p:nvPr>
        </p:nvSpPr>
        <p:spPr>
          <a:xfrm>
            <a:off x="1" y="2803497"/>
            <a:ext cx="12192001" cy="765200"/>
          </a:xfrm>
        </p:spPr>
        <p:txBody>
          <a:bodyPr/>
          <a:lstStyle/>
          <a:p>
            <a:r>
              <a:rPr lang="he-IL" dirty="0">
                <a:sym typeface="Varela Round"/>
              </a:rPr>
              <a:t>ירמיהו לכיתות י"ב</a:t>
            </a:r>
            <a:endParaRPr lang="he-IL" sz="4000" dirty="0">
              <a:sym typeface="Varela Round"/>
            </a:endParaRPr>
          </a:p>
        </p:txBody>
      </p:sp>
      <p:sp>
        <p:nvSpPr>
          <p:cNvPr id="4" name="מציין מיקום תוכן 3"/>
          <p:cNvSpPr>
            <a:spLocks noGrp="1"/>
          </p:cNvSpPr>
          <p:nvPr>
            <p:ph idx="10"/>
          </p:nvPr>
        </p:nvSpPr>
        <p:spPr>
          <a:xfrm>
            <a:off x="1" y="3655861"/>
            <a:ext cx="12192001" cy="720094"/>
          </a:xfrm>
        </p:spPr>
        <p:txBody>
          <a:bodyPr/>
          <a:lstStyle/>
          <a:p>
            <a:r>
              <a:rPr lang="he-IL" sz="3200" dirty="0">
                <a:sym typeface="Varela Round"/>
              </a:rPr>
              <a:t>שפרה אדלר</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4724E7A-B589-4C56-AC07-7588CFBF8B8C}"/>
              </a:ext>
            </a:extLst>
          </p:cNvPr>
          <p:cNvSpPr>
            <a:spLocks noGrp="1"/>
          </p:cNvSpPr>
          <p:nvPr>
            <p:ph type="title"/>
          </p:nvPr>
        </p:nvSpPr>
        <p:spPr/>
        <p:txBody>
          <a:bodyPr/>
          <a:lstStyle/>
          <a:p>
            <a:r>
              <a:rPr lang="he-IL" dirty="0"/>
              <a:t>תגובת ירמיהו</a:t>
            </a:r>
          </a:p>
        </p:txBody>
      </p:sp>
      <p:sp>
        <p:nvSpPr>
          <p:cNvPr id="3" name="מציין מיקום טקסט 2">
            <a:extLst>
              <a:ext uri="{FF2B5EF4-FFF2-40B4-BE49-F238E27FC236}">
                <a16:creationId xmlns:a16="http://schemas.microsoft.com/office/drawing/2014/main" id="{C4E8AC54-3148-440F-BC7A-C293D52CEFED}"/>
              </a:ext>
            </a:extLst>
          </p:cNvPr>
          <p:cNvSpPr>
            <a:spLocks noGrp="1"/>
          </p:cNvSpPr>
          <p:nvPr>
            <p:ph type="body" sz="quarter" idx="3"/>
          </p:nvPr>
        </p:nvSpPr>
        <p:spPr/>
        <p:txBody>
          <a:bodyPr/>
          <a:lstStyle/>
          <a:p>
            <a:r>
              <a:rPr lang="he-IL" dirty="0"/>
              <a:t>מה פשר תגובתו המפתיעה?</a:t>
            </a:r>
          </a:p>
        </p:txBody>
      </p:sp>
      <p:sp>
        <p:nvSpPr>
          <p:cNvPr id="7" name="תרשים זרימה: תהליך חלופי 6">
            <a:extLst>
              <a:ext uri="{FF2B5EF4-FFF2-40B4-BE49-F238E27FC236}">
                <a16:creationId xmlns:a16="http://schemas.microsoft.com/office/drawing/2014/main" id="{8A269F4E-C423-406E-99F5-C9C8EC4DE625}"/>
              </a:ext>
            </a:extLst>
          </p:cNvPr>
          <p:cNvSpPr/>
          <p:nvPr/>
        </p:nvSpPr>
        <p:spPr>
          <a:xfrm>
            <a:off x="9172411" y="2582322"/>
            <a:ext cx="2219098" cy="1999370"/>
          </a:xfrm>
          <a:prstGeom prst="flowChartAlternateProcess">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dirty="0" err="1">
                <a:solidFill>
                  <a:srgbClr val="192A72"/>
                </a:solidFill>
                <a:cs typeface="Varela Round" panose="00000500000000000000" pitchFamily="2" charset="-79"/>
              </a:rPr>
              <a:t>מלבי"ם</a:t>
            </a:r>
            <a:r>
              <a:rPr lang="he-IL" sz="2000" dirty="0">
                <a:solidFill>
                  <a:srgbClr val="192A72"/>
                </a:solidFill>
                <a:cs typeface="Varela Round" panose="00000500000000000000" pitchFamily="2" charset="-79"/>
              </a:rPr>
              <a:t>: "וירמיה... כיון ללעוג עליו". </a:t>
            </a:r>
          </a:p>
        </p:txBody>
      </p:sp>
      <p:sp>
        <p:nvSpPr>
          <p:cNvPr id="8" name="תרשים זרימה: תהליך חלופי 7">
            <a:extLst>
              <a:ext uri="{FF2B5EF4-FFF2-40B4-BE49-F238E27FC236}">
                <a16:creationId xmlns:a16="http://schemas.microsoft.com/office/drawing/2014/main" id="{0BAB9D6E-D434-48C2-8058-804BD03159F3}"/>
              </a:ext>
            </a:extLst>
          </p:cNvPr>
          <p:cNvSpPr/>
          <p:nvPr/>
        </p:nvSpPr>
        <p:spPr>
          <a:xfrm>
            <a:off x="4779508" y="2582322"/>
            <a:ext cx="4173486" cy="2941004"/>
          </a:xfrm>
          <a:prstGeom prst="flowChartAlternateProcess">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96848" indent="0">
              <a:buNone/>
            </a:pPr>
            <a:r>
              <a:rPr lang="he-IL" sz="2000" dirty="0">
                <a:solidFill>
                  <a:schemeClr val="tx1"/>
                </a:solidFill>
              </a:rPr>
              <a:t>עמוס חכם:</a:t>
            </a:r>
          </a:p>
          <a:p>
            <a:pPr marL="96848" indent="0">
              <a:buNone/>
            </a:pPr>
            <a:r>
              <a:rPr lang="he-IL" sz="2000" dirty="0">
                <a:solidFill>
                  <a:schemeClr val="tx1"/>
                </a:solidFill>
              </a:rPr>
              <a:t>כאשר שמע ירמיהו את נבואת חנניה, הוא לא בטוח כלל אם הנבואה הזאת היא נבואה אמיתית או לא. הוא סבור שיתכן וחנניה קיבל נבואה זו מאת ה'.</a:t>
            </a:r>
            <a:endParaRPr lang="he-IL" sz="2000" dirty="0">
              <a:solidFill>
                <a:schemeClr val="tx1"/>
              </a:solidFill>
              <a:latin typeface="Varela Round" panose="00000500000000000000" pitchFamily="2" charset="-79"/>
              <a:cs typeface="Varela Round" panose="00000500000000000000" pitchFamily="2" charset="-79"/>
            </a:endParaRPr>
          </a:p>
        </p:txBody>
      </p:sp>
      <p:sp>
        <p:nvSpPr>
          <p:cNvPr id="6" name="תיבת טקסט 5">
            <a:extLst>
              <a:ext uri="{FF2B5EF4-FFF2-40B4-BE49-F238E27FC236}">
                <a16:creationId xmlns:a16="http://schemas.microsoft.com/office/drawing/2014/main" id="{2E33C6BC-EF4E-44F4-A19E-D1865A8368D5}"/>
              </a:ext>
            </a:extLst>
          </p:cNvPr>
          <p:cNvSpPr txBox="1"/>
          <p:nvPr/>
        </p:nvSpPr>
        <p:spPr>
          <a:xfrm>
            <a:off x="0" y="1767884"/>
            <a:ext cx="12192000" cy="461665"/>
          </a:xfrm>
          <a:prstGeom prst="rect">
            <a:avLst/>
          </a:prstGeom>
          <a:noFill/>
        </p:spPr>
        <p:txBody>
          <a:bodyPr wrap="square" rtlCol="1">
            <a:spAutoFit/>
          </a:bodyPr>
          <a:lstStyle/>
          <a:p>
            <a:r>
              <a:rPr lang="he-IL" sz="2400" dirty="0"/>
              <a:t>"אָמֵן, כֵּן יַעֲשֶׂה ה'; </a:t>
            </a:r>
            <a:r>
              <a:rPr lang="he-IL" sz="2400" dirty="0" err="1"/>
              <a:t>יָקֵם</a:t>
            </a:r>
            <a:r>
              <a:rPr lang="he-IL" sz="2400" dirty="0"/>
              <a:t> ה', אֶת-דְּבָרֶיךָ, אֲשֶׁר </a:t>
            </a:r>
            <a:r>
              <a:rPr lang="he-IL" sz="2400" dirty="0" err="1"/>
              <a:t>נִבֵּאת</a:t>
            </a:r>
            <a:r>
              <a:rPr lang="he-IL" sz="2400" dirty="0"/>
              <a:t>ָ לְהָשִׁיב כְּלֵי בֵית- ה' וְכָל-הַגּוֹלָה, מִבָּבֶל אֶל-הַמָּקוֹם הַזֶּה"</a:t>
            </a:r>
          </a:p>
        </p:txBody>
      </p:sp>
    </p:spTree>
    <p:extLst>
      <p:ext uri="{BB962C8B-B14F-4D97-AF65-F5344CB8AC3E}">
        <p14:creationId xmlns:p14="http://schemas.microsoft.com/office/powerpoint/2010/main" val="36122771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4724E7A-B589-4C56-AC07-7588CFBF8B8C}"/>
              </a:ext>
            </a:extLst>
          </p:cNvPr>
          <p:cNvSpPr>
            <a:spLocks noGrp="1"/>
          </p:cNvSpPr>
          <p:nvPr>
            <p:ph type="title"/>
          </p:nvPr>
        </p:nvSpPr>
        <p:spPr/>
        <p:txBody>
          <a:bodyPr/>
          <a:lstStyle/>
          <a:p>
            <a:r>
              <a:rPr lang="he-IL" dirty="0"/>
              <a:t>תגובת ירמיהו</a:t>
            </a:r>
          </a:p>
        </p:txBody>
      </p:sp>
      <p:sp>
        <p:nvSpPr>
          <p:cNvPr id="3" name="מציין מיקום טקסט 2">
            <a:extLst>
              <a:ext uri="{FF2B5EF4-FFF2-40B4-BE49-F238E27FC236}">
                <a16:creationId xmlns:a16="http://schemas.microsoft.com/office/drawing/2014/main" id="{C4E8AC54-3148-440F-BC7A-C293D52CEFED}"/>
              </a:ext>
            </a:extLst>
          </p:cNvPr>
          <p:cNvSpPr>
            <a:spLocks noGrp="1"/>
          </p:cNvSpPr>
          <p:nvPr>
            <p:ph type="body" sz="quarter" idx="3"/>
          </p:nvPr>
        </p:nvSpPr>
        <p:spPr/>
        <p:txBody>
          <a:bodyPr/>
          <a:lstStyle/>
          <a:p>
            <a:r>
              <a:rPr lang="he-IL" dirty="0"/>
              <a:t>מה פשר תגובתו המפתיעה?</a:t>
            </a:r>
          </a:p>
        </p:txBody>
      </p:sp>
      <p:sp>
        <p:nvSpPr>
          <p:cNvPr id="5" name="תרשים זרימה: תהליך חלופי 4">
            <a:extLst>
              <a:ext uri="{FF2B5EF4-FFF2-40B4-BE49-F238E27FC236}">
                <a16:creationId xmlns:a16="http://schemas.microsoft.com/office/drawing/2014/main" id="{62F345FF-D19F-4791-82C8-ACB6719C5A9A}"/>
              </a:ext>
            </a:extLst>
          </p:cNvPr>
          <p:cNvSpPr/>
          <p:nvPr/>
        </p:nvSpPr>
        <p:spPr>
          <a:xfrm>
            <a:off x="515275" y="2582322"/>
            <a:ext cx="4044816" cy="3545058"/>
          </a:xfrm>
          <a:prstGeom prst="flowChartAlternateProcess">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96848" indent="0">
              <a:buNone/>
            </a:pPr>
            <a:r>
              <a:rPr lang="he-IL" sz="2000" dirty="0">
                <a:solidFill>
                  <a:schemeClr val="tx1"/>
                </a:solidFill>
              </a:rPr>
              <a:t>ר"י קרא:</a:t>
            </a:r>
          </a:p>
          <a:p>
            <a:pPr marL="96848" indent="0">
              <a:buNone/>
            </a:pPr>
            <a:r>
              <a:rPr lang="he-IL" sz="2000" dirty="0">
                <a:solidFill>
                  <a:schemeClr val="tx1"/>
                </a:solidFill>
              </a:rPr>
              <a:t>אמן כן יעשה ה', </a:t>
            </a:r>
            <a:r>
              <a:rPr lang="he-IL" sz="2000" dirty="0" err="1">
                <a:solidFill>
                  <a:schemeClr val="tx1"/>
                </a:solidFill>
              </a:rPr>
              <a:t>יקם</a:t>
            </a:r>
            <a:r>
              <a:rPr lang="he-IL" sz="2000" dirty="0">
                <a:solidFill>
                  <a:schemeClr val="tx1"/>
                </a:solidFill>
              </a:rPr>
              <a:t> את דבריך... פתרונו: מי ייתן ה' ויהיו דבריך </a:t>
            </a:r>
            <a:r>
              <a:rPr lang="he-IL" sz="2000" dirty="0" err="1">
                <a:solidFill>
                  <a:schemeClr val="tx1"/>
                </a:solidFill>
              </a:rPr>
              <a:t>מתקיימין</a:t>
            </a:r>
            <a:r>
              <a:rPr lang="he-IL" sz="2000" dirty="0">
                <a:solidFill>
                  <a:schemeClr val="tx1"/>
                </a:solidFill>
              </a:rPr>
              <a:t>...</a:t>
            </a:r>
          </a:p>
          <a:p>
            <a:pPr marL="96848" indent="0">
              <a:buNone/>
            </a:pPr>
            <a:endParaRPr lang="he-IL" sz="2000" dirty="0">
              <a:solidFill>
                <a:schemeClr val="tx1"/>
              </a:solidFill>
            </a:endParaRPr>
          </a:p>
          <a:p>
            <a:pPr algn="ctr"/>
            <a:r>
              <a:rPr lang="he-IL" sz="2000" dirty="0">
                <a:solidFill>
                  <a:schemeClr val="tx1"/>
                </a:solidFill>
                <a:latin typeface="Varela Round" panose="00000500000000000000" pitchFamily="2" charset="-79"/>
                <a:cs typeface="Varela Round" panose="00000500000000000000" pitchFamily="2" charset="-79"/>
              </a:rPr>
              <a:t>ירמיהו נושא תפילה </a:t>
            </a:r>
            <a:r>
              <a:rPr lang="he-IL" sz="2000" dirty="0" err="1">
                <a:solidFill>
                  <a:schemeClr val="tx1"/>
                </a:solidFill>
                <a:latin typeface="Varela Round" panose="00000500000000000000" pitchFamily="2" charset="-79"/>
                <a:cs typeface="Varela Round" panose="00000500000000000000" pitchFamily="2" charset="-79"/>
              </a:rPr>
              <a:t>לביטל</a:t>
            </a:r>
            <a:r>
              <a:rPr lang="he-IL" sz="2000" dirty="0">
                <a:solidFill>
                  <a:schemeClr val="tx1"/>
                </a:solidFill>
                <a:latin typeface="Varela Round" panose="00000500000000000000" pitchFamily="2" charset="-79"/>
                <a:cs typeface="Varela Round" panose="00000500000000000000" pitchFamily="2" charset="-79"/>
              </a:rPr>
              <a:t> גזירת החורבן.</a:t>
            </a:r>
          </a:p>
        </p:txBody>
      </p:sp>
      <p:sp>
        <p:nvSpPr>
          <p:cNvPr id="7" name="תרשים זרימה: תהליך חלופי 6">
            <a:extLst>
              <a:ext uri="{FF2B5EF4-FFF2-40B4-BE49-F238E27FC236}">
                <a16:creationId xmlns:a16="http://schemas.microsoft.com/office/drawing/2014/main" id="{8A269F4E-C423-406E-99F5-C9C8EC4DE625}"/>
              </a:ext>
            </a:extLst>
          </p:cNvPr>
          <p:cNvSpPr/>
          <p:nvPr/>
        </p:nvSpPr>
        <p:spPr>
          <a:xfrm>
            <a:off x="9172411" y="2582322"/>
            <a:ext cx="2219098" cy="1999370"/>
          </a:xfrm>
          <a:prstGeom prst="flowChartAlternateProcess">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dirty="0" err="1">
                <a:solidFill>
                  <a:srgbClr val="192A72"/>
                </a:solidFill>
                <a:cs typeface="Varela Round" panose="00000500000000000000" pitchFamily="2" charset="-79"/>
              </a:rPr>
              <a:t>מלבי"ם</a:t>
            </a:r>
            <a:r>
              <a:rPr lang="he-IL" sz="2000" dirty="0">
                <a:solidFill>
                  <a:srgbClr val="192A72"/>
                </a:solidFill>
                <a:cs typeface="Varela Round" panose="00000500000000000000" pitchFamily="2" charset="-79"/>
              </a:rPr>
              <a:t>: "וירמיה... כיון ללעוג עליו". </a:t>
            </a:r>
          </a:p>
        </p:txBody>
      </p:sp>
      <p:sp>
        <p:nvSpPr>
          <p:cNvPr id="8" name="תרשים זרימה: תהליך חלופי 7">
            <a:extLst>
              <a:ext uri="{FF2B5EF4-FFF2-40B4-BE49-F238E27FC236}">
                <a16:creationId xmlns:a16="http://schemas.microsoft.com/office/drawing/2014/main" id="{0BAB9D6E-D434-48C2-8058-804BD03159F3}"/>
              </a:ext>
            </a:extLst>
          </p:cNvPr>
          <p:cNvSpPr/>
          <p:nvPr/>
        </p:nvSpPr>
        <p:spPr>
          <a:xfrm>
            <a:off x="4779508" y="2582322"/>
            <a:ext cx="4173486" cy="2941004"/>
          </a:xfrm>
          <a:prstGeom prst="flowChartAlternateProcess">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96848" indent="0">
              <a:buNone/>
            </a:pPr>
            <a:r>
              <a:rPr lang="he-IL" sz="2000" dirty="0">
                <a:solidFill>
                  <a:schemeClr val="tx1"/>
                </a:solidFill>
              </a:rPr>
              <a:t>עמוס חכם:</a:t>
            </a:r>
          </a:p>
          <a:p>
            <a:pPr marL="96848" indent="0">
              <a:buNone/>
            </a:pPr>
            <a:r>
              <a:rPr lang="he-IL" sz="2000" dirty="0">
                <a:solidFill>
                  <a:schemeClr val="tx1"/>
                </a:solidFill>
              </a:rPr>
              <a:t>כאשר שמע ירמיהו את נבואת חנניה, הוא לא בטוח כלל אם הנבואה הזאת היא נבואה אמיתית או לא. הוא סבור שיתכן וחנניה קיבל נבואה זו מאת ה'.</a:t>
            </a:r>
            <a:endParaRPr lang="he-IL" sz="2000" dirty="0">
              <a:solidFill>
                <a:schemeClr val="tx1"/>
              </a:solidFill>
              <a:latin typeface="Varela Round" panose="00000500000000000000" pitchFamily="2" charset="-79"/>
              <a:cs typeface="Varela Round" panose="00000500000000000000" pitchFamily="2" charset="-79"/>
            </a:endParaRPr>
          </a:p>
        </p:txBody>
      </p:sp>
      <p:sp>
        <p:nvSpPr>
          <p:cNvPr id="9" name="תיבת טקסט 8">
            <a:extLst>
              <a:ext uri="{FF2B5EF4-FFF2-40B4-BE49-F238E27FC236}">
                <a16:creationId xmlns:a16="http://schemas.microsoft.com/office/drawing/2014/main" id="{3EFF289A-4777-4F57-958F-8FD62A6EB2C1}"/>
              </a:ext>
            </a:extLst>
          </p:cNvPr>
          <p:cNvSpPr txBox="1"/>
          <p:nvPr/>
        </p:nvSpPr>
        <p:spPr>
          <a:xfrm>
            <a:off x="0" y="1767884"/>
            <a:ext cx="12192000" cy="461665"/>
          </a:xfrm>
          <a:prstGeom prst="rect">
            <a:avLst/>
          </a:prstGeom>
          <a:noFill/>
        </p:spPr>
        <p:txBody>
          <a:bodyPr wrap="square" rtlCol="1">
            <a:spAutoFit/>
          </a:bodyPr>
          <a:lstStyle/>
          <a:p>
            <a:r>
              <a:rPr lang="he-IL" sz="2400" dirty="0"/>
              <a:t>"אָמֵן, כֵּן יַעֲשֶׂה ה'; </a:t>
            </a:r>
            <a:r>
              <a:rPr lang="he-IL" sz="2400" dirty="0" err="1"/>
              <a:t>יָקֵם</a:t>
            </a:r>
            <a:r>
              <a:rPr lang="he-IL" sz="2400" dirty="0"/>
              <a:t> ה', אֶת-דְּבָרֶיךָ, אֲשֶׁר </a:t>
            </a:r>
            <a:r>
              <a:rPr lang="he-IL" sz="2400" dirty="0" err="1"/>
              <a:t>נִבֵּאת</a:t>
            </a:r>
            <a:r>
              <a:rPr lang="he-IL" sz="2400" dirty="0"/>
              <a:t>ָ לְהָשִׁיב כְּלֵי בֵית- ה' וְכָל-הַגּוֹלָה, מִבָּבֶל אֶל-הַמָּקוֹם הַזֶּה"</a:t>
            </a:r>
          </a:p>
        </p:txBody>
      </p:sp>
    </p:spTree>
    <p:extLst>
      <p:ext uri="{BB962C8B-B14F-4D97-AF65-F5344CB8AC3E}">
        <p14:creationId xmlns:p14="http://schemas.microsoft.com/office/powerpoint/2010/main" val="8292418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507E4AB-886F-463F-B1B0-C5D9A055D26C}"/>
              </a:ext>
            </a:extLst>
          </p:cNvPr>
          <p:cNvSpPr>
            <a:spLocks noGrp="1"/>
          </p:cNvSpPr>
          <p:nvPr>
            <p:ph type="title"/>
          </p:nvPr>
        </p:nvSpPr>
        <p:spPr/>
        <p:txBody>
          <a:bodyPr/>
          <a:lstStyle/>
          <a:p>
            <a:r>
              <a:rPr lang="he-IL" dirty="0"/>
              <a:t>חנניה בן עזור</a:t>
            </a:r>
          </a:p>
        </p:txBody>
      </p:sp>
      <p:sp>
        <p:nvSpPr>
          <p:cNvPr id="3" name="מציין מיקום טקסט 2">
            <a:extLst>
              <a:ext uri="{FF2B5EF4-FFF2-40B4-BE49-F238E27FC236}">
                <a16:creationId xmlns:a16="http://schemas.microsoft.com/office/drawing/2014/main" id="{854DCE9B-7ADC-46CB-9639-E7C12325730C}"/>
              </a:ext>
            </a:extLst>
          </p:cNvPr>
          <p:cNvSpPr>
            <a:spLocks noGrp="1"/>
          </p:cNvSpPr>
          <p:nvPr>
            <p:ph type="body" sz="quarter" idx="3"/>
          </p:nvPr>
        </p:nvSpPr>
        <p:spPr/>
        <p:txBody>
          <a:bodyPr/>
          <a:lstStyle/>
          <a:p>
            <a:r>
              <a:rPr lang="he-IL" dirty="0"/>
              <a:t>נביא אמת או שקר?!</a:t>
            </a:r>
          </a:p>
        </p:txBody>
      </p:sp>
      <p:sp>
        <p:nvSpPr>
          <p:cNvPr id="4" name="מציין מיקום תוכן 3">
            <a:extLst>
              <a:ext uri="{FF2B5EF4-FFF2-40B4-BE49-F238E27FC236}">
                <a16:creationId xmlns:a16="http://schemas.microsoft.com/office/drawing/2014/main" id="{2861BE1C-C936-445E-A5F5-42263202E075}"/>
              </a:ext>
            </a:extLst>
          </p:cNvPr>
          <p:cNvSpPr>
            <a:spLocks noGrp="1"/>
          </p:cNvSpPr>
          <p:nvPr>
            <p:ph sz="quarter" idx="4"/>
          </p:nvPr>
        </p:nvSpPr>
        <p:spPr/>
        <p:txBody>
          <a:bodyPr>
            <a:normAutofit fontScale="85000" lnSpcReduction="10000"/>
          </a:bodyPr>
          <a:lstStyle/>
          <a:p>
            <a:pPr marL="554048" indent="-457200">
              <a:lnSpc>
                <a:spcPct val="120000"/>
              </a:lnSpc>
              <a:buFont typeface="+mj-lt"/>
              <a:buAutoNum type="arabicParenR"/>
            </a:pPr>
            <a:r>
              <a:rPr lang="he-IL" dirty="0"/>
              <a:t>חנניה מתנבא בסגנון של נביא אמת "כה אמר ה'..."</a:t>
            </a:r>
          </a:p>
          <a:p>
            <a:pPr marL="554048" indent="-457200">
              <a:lnSpc>
                <a:spcPct val="120000"/>
              </a:lnSpc>
              <a:buFont typeface="+mj-lt"/>
              <a:buAutoNum type="arabicParenR"/>
            </a:pPr>
            <a:r>
              <a:rPr lang="he-IL" dirty="0"/>
              <a:t>חנניה לא שלל את נבואתו של ירמיהו, אלא "בנה" עליה.</a:t>
            </a:r>
          </a:p>
          <a:p>
            <a:pPr marL="554048" indent="-457200">
              <a:lnSpc>
                <a:spcPct val="120000"/>
              </a:lnSpc>
              <a:buFont typeface="+mj-lt"/>
              <a:buAutoNum type="arabicParenR"/>
            </a:pPr>
            <a:r>
              <a:rPr lang="he-IL" dirty="0"/>
              <a:t>המסקנה המעשית מדבריו של חנניה -אם למרוד במלך בבל- דומה לדברי ירמיהו, ואינה דומה לדברי נביאי השקר.</a:t>
            </a:r>
          </a:p>
          <a:p>
            <a:pPr marL="554048" indent="-457200">
              <a:lnSpc>
                <a:spcPct val="120000"/>
              </a:lnSpc>
              <a:buFont typeface="+mj-lt"/>
              <a:buAutoNum type="arabicParenR"/>
            </a:pPr>
            <a:r>
              <a:rPr lang="he-IL" dirty="0"/>
              <a:t>ההבדל בין חנניה לירמיהו הוא רק במספר השנים, שנתיים או שבעים שנה.</a:t>
            </a:r>
          </a:p>
          <a:p>
            <a:pPr marL="96848" indent="0">
              <a:lnSpc>
                <a:spcPct val="120000"/>
              </a:lnSpc>
              <a:buNone/>
            </a:pPr>
            <a:r>
              <a:rPr lang="he-IL" dirty="0"/>
              <a:t>	ירמיהו מעלה את האפשרות שחנניה קיבל נבואה  מעודכנת יותר ממנו, 	על פיה התקצר זמן </a:t>
            </a:r>
            <a:r>
              <a:rPr lang="he-IL" dirty="0" err="1"/>
              <a:t>השיעבוד</a:t>
            </a:r>
            <a:r>
              <a:rPr lang="he-IL" dirty="0"/>
              <a:t>. </a:t>
            </a:r>
          </a:p>
          <a:p>
            <a:pPr marL="554048" indent="-457200">
              <a:lnSpc>
                <a:spcPct val="120000"/>
              </a:lnSpc>
              <a:buFont typeface="+mj-lt"/>
              <a:buAutoNum type="arabicParenR" startAt="5"/>
            </a:pPr>
            <a:r>
              <a:rPr lang="he-IL" dirty="0"/>
              <a:t>תגובתו הראשונה של ירמיהו: "אמן..." עלולה ליצור רושם בתודעת העם שדברי חנניה הם אמת. ואם דברי חנניה הם אמת, בהכרח דברי ירמיהו הם שקר.</a:t>
            </a:r>
          </a:p>
        </p:txBody>
      </p:sp>
    </p:spTree>
    <p:extLst>
      <p:ext uri="{BB962C8B-B14F-4D97-AF65-F5344CB8AC3E}">
        <p14:creationId xmlns:p14="http://schemas.microsoft.com/office/powerpoint/2010/main" val="11363581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507E4AB-886F-463F-B1B0-C5D9A055D26C}"/>
              </a:ext>
            </a:extLst>
          </p:cNvPr>
          <p:cNvSpPr>
            <a:spLocks noGrp="1"/>
          </p:cNvSpPr>
          <p:nvPr>
            <p:ph type="title"/>
          </p:nvPr>
        </p:nvSpPr>
        <p:spPr/>
        <p:txBody>
          <a:bodyPr/>
          <a:lstStyle/>
          <a:p>
            <a:r>
              <a:rPr lang="he-IL" dirty="0"/>
              <a:t>חנניה בן עזור</a:t>
            </a:r>
          </a:p>
        </p:txBody>
      </p:sp>
      <p:sp>
        <p:nvSpPr>
          <p:cNvPr id="3" name="מציין מיקום טקסט 2">
            <a:extLst>
              <a:ext uri="{FF2B5EF4-FFF2-40B4-BE49-F238E27FC236}">
                <a16:creationId xmlns:a16="http://schemas.microsoft.com/office/drawing/2014/main" id="{854DCE9B-7ADC-46CB-9639-E7C12325730C}"/>
              </a:ext>
            </a:extLst>
          </p:cNvPr>
          <p:cNvSpPr>
            <a:spLocks noGrp="1"/>
          </p:cNvSpPr>
          <p:nvPr>
            <p:ph type="body" sz="quarter" idx="3"/>
          </p:nvPr>
        </p:nvSpPr>
        <p:spPr/>
        <p:txBody>
          <a:bodyPr/>
          <a:lstStyle/>
          <a:p>
            <a:r>
              <a:rPr lang="he-IL" dirty="0"/>
              <a:t>נביא אמת או שקר?!</a:t>
            </a:r>
          </a:p>
        </p:txBody>
      </p:sp>
      <p:sp>
        <p:nvSpPr>
          <p:cNvPr id="4" name="מציין מיקום תוכן 3">
            <a:extLst>
              <a:ext uri="{FF2B5EF4-FFF2-40B4-BE49-F238E27FC236}">
                <a16:creationId xmlns:a16="http://schemas.microsoft.com/office/drawing/2014/main" id="{2861BE1C-C936-445E-A5F5-42263202E075}"/>
              </a:ext>
            </a:extLst>
          </p:cNvPr>
          <p:cNvSpPr>
            <a:spLocks noGrp="1"/>
          </p:cNvSpPr>
          <p:nvPr>
            <p:ph sz="quarter" idx="4"/>
          </p:nvPr>
        </p:nvSpPr>
        <p:spPr/>
        <p:txBody>
          <a:bodyPr>
            <a:normAutofit fontScale="85000" lnSpcReduction="10000"/>
          </a:bodyPr>
          <a:lstStyle/>
          <a:p>
            <a:pPr marL="554048" indent="-457200">
              <a:lnSpc>
                <a:spcPct val="120000"/>
              </a:lnSpc>
              <a:buFont typeface="+mj-lt"/>
              <a:buAutoNum type="arabicParenR"/>
            </a:pPr>
            <a:r>
              <a:rPr lang="he-IL" dirty="0"/>
              <a:t>חנניה מתנבא בסגנון של נביא אמת "כה אמר ה'..."</a:t>
            </a:r>
          </a:p>
          <a:p>
            <a:pPr marL="554048" indent="-457200">
              <a:lnSpc>
                <a:spcPct val="120000"/>
              </a:lnSpc>
              <a:buFont typeface="+mj-lt"/>
              <a:buAutoNum type="arabicParenR"/>
            </a:pPr>
            <a:r>
              <a:rPr lang="he-IL" dirty="0"/>
              <a:t>חנניה לא שלל את נבואתו של ירמיהו, אלא "בנה" עליה.</a:t>
            </a:r>
          </a:p>
          <a:p>
            <a:pPr marL="554048" indent="-457200">
              <a:lnSpc>
                <a:spcPct val="120000"/>
              </a:lnSpc>
              <a:buFont typeface="+mj-lt"/>
              <a:buAutoNum type="arabicParenR"/>
            </a:pPr>
            <a:r>
              <a:rPr lang="he-IL" dirty="0"/>
              <a:t>המסקנה המעשית מדבריו של חנניה -אם למרוד במלך בבל- דומה לדברי ירמיהו, ואינה דומה לדברי נביאי השקר.</a:t>
            </a:r>
          </a:p>
          <a:p>
            <a:pPr marL="554048" indent="-457200">
              <a:lnSpc>
                <a:spcPct val="120000"/>
              </a:lnSpc>
              <a:buFont typeface="+mj-lt"/>
              <a:buAutoNum type="arabicParenR"/>
            </a:pPr>
            <a:r>
              <a:rPr lang="he-IL" dirty="0"/>
              <a:t>ההבדל בין חנניה לירמיהו הוא רק במספר השנים, שנתיים או שבעים שנה.</a:t>
            </a:r>
          </a:p>
          <a:p>
            <a:pPr marL="96848" indent="0">
              <a:lnSpc>
                <a:spcPct val="120000"/>
              </a:lnSpc>
              <a:buNone/>
            </a:pPr>
            <a:r>
              <a:rPr lang="he-IL" dirty="0"/>
              <a:t>	ירמיהו מעלה את האפשרות שחנניה קיבל נבואה  מעודכנת יותר ממנו, 	על פיה התקצר זמן </a:t>
            </a:r>
            <a:r>
              <a:rPr lang="he-IL" dirty="0" err="1"/>
              <a:t>השיעבוד</a:t>
            </a:r>
            <a:r>
              <a:rPr lang="he-IL" dirty="0"/>
              <a:t>. </a:t>
            </a:r>
          </a:p>
          <a:p>
            <a:pPr marL="554048" indent="-457200">
              <a:lnSpc>
                <a:spcPct val="120000"/>
              </a:lnSpc>
              <a:buFont typeface="+mj-lt"/>
              <a:buAutoNum type="arabicParenR" startAt="5"/>
            </a:pPr>
            <a:r>
              <a:rPr lang="he-IL" dirty="0"/>
              <a:t>תגובתו הראשונה של ירמיהו: "אמן..." עלולה ליצור רושם בתודעת העם שדברי חנניה הם אמת. ואם דברי חנניה הם אמת, בהכרח דברי ירמיהו הם שקר.</a:t>
            </a:r>
          </a:p>
        </p:txBody>
      </p:sp>
      <p:sp>
        <p:nvSpPr>
          <p:cNvPr id="5" name="תרשים זרימה: תהליך חלופי 4">
            <a:extLst>
              <a:ext uri="{FF2B5EF4-FFF2-40B4-BE49-F238E27FC236}">
                <a16:creationId xmlns:a16="http://schemas.microsoft.com/office/drawing/2014/main" id="{87E77CF3-C11A-440F-A976-D693FABF9CA7}"/>
              </a:ext>
            </a:extLst>
          </p:cNvPr>
          <p:cNvSpPr/>
          <p:nvPr/>
        </p:nvSpPr>
        <p:spPr>
          <a:xfrm>
            <a:off x="9010184" y="933094"/>
            <a:ext cx="2429163" cy="4453174"/>
          </a:xfrm>
          <a:prstGeom prst="flowChartAlternateProcess">
            <a:avLst/>
          </a:prstGeom>
          <a:solidFill>
            <a:srgbClr val="12B4BC"/>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800" dirty="0">
                <a:solidFill>
                  <a:schemeClr val="bg1"/>
                </a:solidFill>
                <a:latin typeface="Varela Round" panose="00000500000000000000" pitchFamily="2" charset="-79"/>
                <a:cs typeface="Varela Round" panose="00000500000000000000" pitchFamily="2" charset="-79"/>
              </a:rPr>
              <a:t>אירוע זה מציב במלוא חריפותה את השאלה: כיצד באמת אפשר להבחין בין נביא אמת לנביא שקר? </a:t>
            </a:r>
          </a:p>
        </p:txBody>
      </p:sp>
    </p:spTree>
    <p:extLst>
      <p:ext uri="{BB962C8B-B14F-4D97-AF65-F5344CB8AC3E}">
        <p14:creationId xmlns:p14="http://schemas.microsoft.com/office/powerpoint/2010/main" val="11882407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7615C128-39F8-4309-8F2F-9F7022E7AD65}"/>
              </a:ext>
            </a:extLst>
          </p:cNvPr>
          <p:cNvSpPr>
            <a:spLocks noGrp="1"/>
          </p:cNvSpPr>
          <p:nvPr>
            <p:ph type="title"/>
          </p:nvPr>
        </p:nvSpPr>
        <p:spPr/>
        <p:txBody>
          <a:bodyPr/>
          <a:lstStyle/>
          <a:p>
            <a:r>
              <a:rPr lang="he-IL" dirty="0"/>
              <a:t>ההבחנה בין נביא אמת לנביא שקר</a:t>
            </a:r>
          </a:p>
        </p:txBody>
      </p:sp>
      <p:sp>
        <p:nvSpPr>
          <p:cNvPr id="4" name="מציין מיקום תוכן 3">
            <a:extLst>
              <a:ext uri="{FF2B5EF4-FFF2-40B4-BE49-F238E27FC236}">
                <a16:creationId xmlns:a16="http://schemas.microsoft.com/office/drawing/2014/main" id="{B4EBD4E4-59D3-49A4-B865-5525240A8F04}"/>
              </a:ext>
            </a:extLst>
          </p:cNvPr>
          <p:cNvSpPr>
            <a:spLocks noGrp="1"/>
          </p:cNvSpPr>
          <p:nvPr>
            <p:ph sz="quarter" idx="4"/>
          </p:nvPr>
        </p:nvSpPr>
        <p:spPr>
          <a:xfrm>
            <a:off x="515273" y="1725682"/>
            <a:ext cx="8031963" cy="2072595"/>
          </a:xfrm>
        </p:spPr>
        <p:txBody>
          <a:bodyPr/>
          <a:lstStyle/>
          <a:p>
            <a:pPr marL="96848" indent="0">
              <a:buNone/>
            </a:pPr>
            <a:r>
              <a:rPr lang="he-IL" dirty="0"/>
              <a:t>(ז) אַךְ שְׁמַע נָא הַדָּבָר הַזֶּה, אֲשֶׁר אָנֹכִי דֹּבֵר </a:t>
            </a:r>
            <a:r>
              <a:rPr lang="he-IL" dirty="0" err="1"/>
              <a:t>בְּאָזְנֶיך</a:t>
            </a:r>
            <a:r>
              <a:rPr lang="he-IL" dirty="0"/>
              <a:t>ָ וּבְאָזְנֵי כָּל הָעָם.  (ח) הַנְּבִיאִים אֲשֶׁר הָיוּ לְפָנַי וּלְפָנֶיךָ מִן הָעוֹלָם וַיִּנָּבְאוּ אֶל אֲרָצוֹת רַבּוֹת, וְעַל מַמְלָכוֹת גְּדֹלוֹת לְמִלְחָמָה, וּלְרָעָה וּלְדָבֶר.</a:t>
            </a:r>
          </a:p>
          <a:p>
            <a:pPr marL="96848" indent="0">
              <a:buNone/>
            </a:pPr>
            <a:r>
              <a:rPr lang="he-IL" dirty="0"/>
              <a:t>(ט) </a:t>
            </a:r>
            <a:r>
              <a:rPr lang="he-IL" b="1" dirty="0">
                <a:solidFill>
                  <a:srgbClr val="12B4BC"/>
                </a:solidFill>
              </a:rPr>
              <a:t>הַנָּבִיא, אֲשֶׁר יִנָּבֵא לְשָׁלוֹם בְּבֹא דְּבַר הַנָּבִיא, יִוָּדַע הַנָּבִיא, אֲשֶׁר שְׁלָחוֹ ה' בֶּאֱמֶת. </a:t>
            </a:r>
          </a:p>
        </p:txBody>
      </p:sp>
      <p:sp>
        <p:nvSpPr>
          <p:cNvPr id="5" name="תרשים זרימה: מסיים 4">
            <a:extLst>
              <a:ext uri="{FF2B5EF4-FFF2-40B4-BE49-F238E27FC236}">
                <a16:creationId xmlns:a16="http://schemas.microsoft.com/office/drawing/2014/main" id="{EBC6FB36-2CD2-4140-BFC9-1489542E72BE}"/>
              </a:ext>
            </a:extLst>
          </p:cNvPr>
          <p:cNvSpPr/>
          <p:nvPr/>
        </p:nvSpPr>
        <p:spPr>
          <a:xfrm>
            <a:off x="515274" y="4038209"/>
            <a:ext cx="8306994" cy="2404794"/>
          </a:xfrm>
          <a:prstGeom prst="flowChartTermina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400" dirty="0">
                <a:solidFill>
                  <a:schemeClr val="bg1"/>
                </a:solidFill>
                <a:latin typeface="Varela Round" panose="00000500000000000000" pitchFamily="2" charset="-79"/>
                <a:cs typeface="Varela Round" panose="00000500000000000000" pitchFamily="2" charset="-79"/>
              </a:rPr>
              <a:t>ספר דברים, י"ח, כ-</a:t>
            </a:r>
            <a:r>
              <a:rPr lang="he-IL" sz="2400" dirty="0" err="1">
                <a:solidFill>
                  <a:schemeClr val="bg1"/>
                </a:solidFill>
                <a:latin typeface="Varela Round" panose="00000500000000000000" pitchFamily="2" charset="-79"/>
                <a:cs typeface="Varela Round" panose="00000500000000000000" pitchFamily="2" charset="-79"/>
              </a:rPr>
              <a:t>כב</a:t>
            </a:r>
            <a:r>
              <a:rPr lang="he-IL" sz="2400" dirty="0">
                <a:solidFill>
                  <a:schemeClr val="bg1"/>
                </a:solidFill>
                <a:latin typeface="Varela Round" panose="00000500000000000000" pitchFamily="2" charset="-79"/>
                <a:cs typeface="Varela Round" panose="00000500000000000000" pitchFamily="2" charset="-79"/>
              </a:rPr>
              <a:t>:</a:t>
            </a:r>
          </a:p>
          <a:p>
            <a:pPr algn="ctr"/>
            <a:r>
              <a:rPr lang="he-IL" sz="2400" dirty="0">
                <a:solidFill>
                  <a:schemeClr val="bg1"/>
                </a:solidFill>
                <a:latin typeface="Varela Round" panose="00000500000000000000" pitchFamily="2" charset="-79"/>
                <a:cs typeface="Varela Round" panose="00000500000000000000" pitchFamily="2" charset="-79"/>
              </a:rPr>
              <a:t>אַךְ הַנָּבִיא אֲשֶׁר יָזִיד לְדַבֵּר דָּבָר בִּשְׁמִי אֵת אֲשֶׁר לֹא </a:t>
            </a:r>
            <a:r>
              <a:rPr lang="he-IL" sz="2400" dirty="0" err="1">
                <a:solidFill>
                  <a:schemeClr val="bg1"/>
                </a:solidFill>
                <a:latin typeface="Varela Round" panose="00000500000000000000" pitchFamily="2" charset="-79"/>
                <a:cs typeface="Varela Round" panose="00000500000000000000" pitchFamily="2" charset="-79"/>
              </a:rPr>
              <a:t>צִוִּיתִיו</a:t>
            </a:r>
            <a:r>
              <a:rPr lang="he-IL" sz="2400" dirty="0">
                <a:solidFill>
                  <a:schemeClr val="bg1"/>
                </a:solidFill>
                <a:latin typeface="Varela Round" panose="00000500000000000000" pitchFamily="2" charset="-79"/>
                <a:cs typeface="Varela Round" panose="00000500000000000000" pitchFamily="2" charset="-79"/>
              </a:rPr>
              <a:t> לְדַבֵּר וַאֲשֶׁר יְדַבֵּר בְּשֵׁם </a:t>
            </a:r>
            <a:r>
              <a:rPr lang="he-IL" sz="2400" dirty="0" err="1">
                <a:solidFill>
                  <a:schemeClr val="bg1"/>
                </a:solidFill>
                <a:latin typeface="Varela Round" panose="00000500000000000000" pitchFamily="2" charset="-79"/>
                <a:cs typeface="Varela Round" panose="00000500000000000000" pitchFamily="2" charset="-79"/>
              </a:rPr>
              <a:t>אֱלֹהִים</a:t>
            </a:r>
            <a:r>
              <a:rPr lang="he-IL" sz="2400" dirty="0">
                <a:solidFill>
                  <a:schemeClr val="bg1"/>
                </a:solidFill>
                <a:latin typeface="Varela Round" panose="00000500000000000000" pitchFamily="2" charset="-79"/>
                <a:cs typeface="Varela Round" panose="00000500000000000000" pitchFamily="2" charset="-79"/>
              </a:rPr>
              <a:t> אֲחֵרִים </a:t>
            </a:r>
            <a:r>
              <a:rPr lang="he-IL" sz="2400" u="sng" dirty="0">
                <a:solidFill>
                  <a:schemeClr val="bg1"/>
                </a:solidFill>
                <a:latin typeface="Varela Round" panose="00000500000000000000" pitchFamily="2" charset="-79"/>
                <a:cs typeface="Varela Round" panose="00000500000000000000" pitchFamily="2" charset="-79"/>
              </a:rPr>
              <a:t>וּמֵת הַנָּבִיא הַהוּא</a:t>
            </a:r>
            <a:r>
              <a:rPr lang="he-IL" sz="2400" dirty="0">
                <a:solidFill>
                  <a:schemeClr val="bg1"/>
                </a:solidFill>
                <a:latin typeface="Varela Round" panose="00000500000000000000" pitchFamily="2" charset="-79"/>
                <a:cs typeface="Varela Round" panose="00000500000000000000" pitchFamily="2" charset="-79"/>
              </a:rPr>
              <a:t>.</a:t>
            </a:r>
          </a:p>
          <a:p>
            <a:pPr algn="ctr"/>
            <a:r>
              <a:rPr lang="he-IL" sz="2400" dirty="0">
                <a:solidFill>
                  <a:schemeClr val="bg1"/>
                </a:solidFill>
                <a:latin typeface="Varela Round" panose="00000500000000000000" pitchFamily="2" charset="-79"/>
                <a:cs typeface="Varela Round" panose="00000500000000000000" pitchFamily="2" charset="-79"/>
              </a:rPr>
              <a:t>וְכִי תֹאמַר בִּלְבָבֶךָ </a:t>
            </a:r>
            <a:r>
              <a:rPr lang="he-IL" sz="2400" u="sng" dirty="0">
                <a:solidFill>
                  <a:schemeClr val="bg1"/>
                </a:solidFill>
                <a:latin typeface="Varela Round" panose="00000500000000000000" pitchFamily="2" charset="-79"/>
                <a:cs typeface="Varela Round" panose="00000500000000000000" pitchFamily="2" charset="-79"/>
              </a:rPr>
              <a:t>אֵיכָה נֵדַע אֶת הַדָּבָר אֲשֶׁר לֹא דִבְּרוֹ ה'.</a:t>
            </a:r>
          </a:p>
          <a:p>
            <a:pPr algn="ctr"/>
            <a:r>
              <a:rPr lang="he-IL" sz="2400" dirty="0">
                <a:solidFill>
                  <a:schemeClr val="bg1"/>
                </a:solidFill>
                <a:latin typeface="Varela Round" panose="00000500000000000000" pitchFamily="2" charset="-79"/>
                <a:cs typeface="Varela Round" panose="00000500000000000000" pitchFamily="2" charset="-79"/>
              </a:rPr>
              <a:t>אֲשֶׁר יְדַבֵּר הַנָּבִיא בְּשֵׁם ה' </a:t>
            </a:r>
            <a:r>
              <a:rPr lang="he-IL" sz="2400" u="sng" dirty="0">
                <a:solidFill>
                  <a:schemeClr val="bg1"/>
                </a:solidFill>
                <a:latin typeface="Varela Round" panose="00000500000000000000" pitchFamily="2" charset="-79"/>
                <a:cs typeface="Varela Round" panose="00000500000000000000" pitchFamily="2" charset="-79"/>
              </a:rPr>
              <a:t>וְלֹא יִהְיֶה הַדָּבָר וְלֹא יָבוֹא</a:t>
            </a:r>
            <a:r>
              <a:rPr lang="he-IL" sz="2400" dirty="0">
                <a:solidFill>
                  <a:schemeClr val="bg1"/>
                </a:solidFill>
                <a:latin typeface="Varela Round" panose="00000500000000000000" pitchFamily="2" charset="-79"/>
                <a:cs typeface="Varela Round" panose="00000500000000000000" pitchFamily="2" charset="-79"/>
              </a:rPr>
              <a:t> הוּא הַדָּבָר אֲשֶׁר לֹא דִבְּרוֹ ה' בְּזָדוֹן דִּבְּרוֹ הַנָּבִיא לֹא תָגוּר מִמֶּנּוּ</a:t>
            </a:r>
          </a:p>
        </p:txBody>
      </p:sp>
    </p:spTree>
    <p:extLst>
      <p:ext uri="{BB962C8B-B14F-4D97-AF65-F5344CB8AC3E}">
        <p14:creationId xmlns:p14="http://schemas.microsoft.com/office/powerpoint/2010/main" val="24962945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65A3169-FE12-4872-B293-DBCB8864617D}"/>
              </a:ext>
            </a:extLst>
          </p:cNvPr>
          <p:cNvSpPr>
            <a:spLocks noGrp="1"/>
          </p:cNvSpPr>
          <p:nvPr>
            <p:ph type="title"/>
          </p:nvPr>
        </p:nvSpPr>
        <p:spPr/>
        <p:txBody>
          <a:bodyPr/>
          <a:lstStyle/>
          <a:p>
            <a:r>
              <a:rPr lang="he-IL" dirty="0"/>
              <a:t>ההבחנה בין נביא אמת לנביא שקר</a:t>
            </a:r>
          </a:p>
        </p:txBody>
      </p:sp>
      <p:sp>
        <p:nvSpPr>
          <p:cNvPr id="3" name="מציין מיקום טקסט 2">
            <a:extLst>
              <a:ext uri="{FF2B5EF4-FFF2-40B4-BE49-F238E27FC236}">
                <a16:creationId xmlns:a16="http://schemas.microsoft.com/office/drawing/2014/main" id="{32C96615-4C26-4AF5-8596-1113DD2BDE93}"/>
              </a:ext>
            </a:extLst>
          </p:cNvPr>
          <p:cNvSpPr>
            <a:spLocks noGrp="1"/>
          </p:cNvSpPr>
          <p:nvPr>
            <p:ph type="body" sz="quarter" idx="3"/>
          </p:nvPr>
        </p:nvSpPr>
        <p:spPr/>
        <p:txBody>
          <a:bodyPr/>
          <a:lstStyle/>
          <a:p>
            <a:endParaRPr lang="he-IL"/>
          </a:p>
        </p:txBody>
      </p:sp>
      <p:sp>
        <p:nvSpPr>
          <p:cNvPr id="4" name="מציין מיקום תוכן 3">
            <a:extLst>
              <a:ext uri="{FF2B5EF4-FFF2-40B4-BE49-F238E27FC236}">
                <a16:creationId xmlns:a16="http://schemas.microsoft.com/office/drawing/2014/main" id="{572CE62B-2317-40B3-AF7E-586544102382}"/>
              </a:ext>
            </a:extLst>
          </p:cNvPr>
          <p:cNvSpPr>
            <a:spLocks noGrp="1"/>
          </p:cNvSpPr>
          <p:nvPr>
            <p:ph sz="quarter" idx="4"/>
          </p:nvPr>
        </p:nvSpPr>
        <p:spPr/>
        <p:txBody>
          <a:bodyPr>
            <a:normAutofit/>
          </a:bodyPr>
          <a:lstStyle/>
          <a:p>
            <a:pPr marL="96848" indent="0">
              <a:buNone/>
            </a:pPr>
            <a:r>
              <a:rPr lang="he-IL" dirty="0"/>
              <a:t>רש"י:</a:t>
            </a:r>
          </a:p>
          <a:p>
            <a:pPr marL="96848" indent="0">
              <a:buNone/>
            </a:pPr>
            <a:r>
              <a:rPr lang="he-IL" dirty="0"/>
              <a:t>אך שמע נא -</a:t>
            </a:r>
          </a:p>
          <a:p>
            <a:pPr marL="96848" indent="0">
              <a:buNone/>
            </a:pPr>
            <a:r>
              <a:rPr lang="he-IL" dirty="0"/>
              <a:t>...אמר: אני מתנבא פורענות; אם לא יבוא איני שקרן שהקב"ה "ניחם על הרעה."</a:t>
            </a:r>
          </a:p>
          <a:p>
            <a:pPr marL="96848" indent="0">
              <a:buNone/>
            </a:pPr>
            <a:r>
              <a:rPr lang="he-IL" dirty="0"/>
              <a:t>אבל הנביא אשר ינבא לשלום וגו' בבא דבר הנביא יודע וגו' אבל אם לא יבוא דברו- שקרן הוא...</a:t>
            </a:r>
          </a:p>
          <a:p>
            <a:pPr marL="96848" indent="0">
              <a:buNone/>
            </a:pPr>
            <a:endParaRPr lang="he-IL" dirty="0"/>
          </a:p>
          <a:p>
            <a:pPr marL="96848" indent="0">
              <a:buNone/>
            </a:pPr>
            <a:r>
              <a:rPr lang="he-IL" dirty="0"/>
              <a:t>לפי דברי רש"י, מבחן התגשמות הנבואה תקף </a:t>
            </a:r>
            <a:r>
              <a:rPr lang="he-IL" b="1" dirty="0"/>
              <a:t>רק לנבואת נחמה</a:t>
            </a:r>
            <a:r>
              <a:rPr lang="he-IL" dirty="0"/>
              <a:t>. נבואת פורענות יכולה להתבטל משום שאפשר לחזור בתשובה, והקב"ה יכול לסלוח ולוותר על העונש מטעמים שונים. </a:t>
            </a:r>
          </a:p>
        </p:txBody>
      </p:sp>
    </p:spTree>
    <p:extLst>
      <p:ext uri="{BB962C8B-B14F-4D97-AF65-F5344CB8AC3E}">
        <p14:creationId xmlns:p14="http://schemas.microsoft.com/office/powerpoint/2010/main" val="39734855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7C70A85-3553-489E-9F84-2B0B5C4F3F89}"/>
              </a:ext>
            </a:extLst>
          </p:cNvPr>
          <p:cNvSpPr>
            <a:spLocks noGrp="1"/>
          </p:cNvSpPr>
          <p:nvPr>
            <p:ph type="title"/>
          </p:nvPr>
        </p:nvSpPr>
        <p:spPr/>
        <p:txBody>
          <a:bodyPr/>
          <a:lstStyle/>
          <a:p>
            <a:r>
              <a:rPr lang="he-IL" dirty="0"/>
              <a:t>ההבחנה בין נביא אמת לשקר</a:t>
            </a:r>
          </a:p>
        </p:txBody>
      </p:sp>
      <p:sp>
        <p:nvSpPr>
          <p:cNvPr id="3" name="מציין מיקום טקסט 2">
            <a:extLst>
              <a:ext uri="{FF2B5EF4-FFF2-40B4-BE49-F238E27FC236}">
                <a16:creationId xmlns:a16="http://schemas.microsoft.com/office/drawing/2014/main" id="{6BDD9C50-8FE5-4093-8764-0E262AB4503D}"/>
              </a:ext>
            </a:extLst>
          </p:cNvPr>
          <p:cNvSpPr>
            <a:spLocks noGrp="1"/>
          </p:cNvSpPr>
          <p:nvPr>
            <p:ph type="body" sz="quarter" idx="3"/>
          </p:nvPr>
        </p:nvSpPr>
        <p:spPr/>
        <p:txBody>
          <a:bodyPr/>
          <a:lstStyle/>
          <a:p>
            <a:endParaRPr lang="he-IL"/>
          </a:p>
        </p:txBody>
      </p:sp>
      <p:sp>
        <p:nvSpPr>
          <p:cNvPr id="4" name="מציין מיקום תוכן 3">
            <a:extLst>
              <a:ext uri="{FF2B5EF4-FFF2-40B4-BE49-F238E27FC236}">
                <a16:creationId xmlns:a16="http://schemas.microsoft.com/office/drawing/2014/main" id="{235358F7-E5A2-4D9B-A5E3-6D41C3AC95A5}"/>
              </a:ext>
            </a:extLst>
          </p:cNvPr>
          <p:cNvSpPr>
            <a:spLocks noGrp="1"/>
          </p:cNvSpPr>
          <p:nvPr>
            <p:ph sz="quarter" idx="4"/>
          </p:nvPr>
        </p:nvSpPr>
        <p:spPr/>
        <p:txBody>
          <a:bodyPr/>
          <a:lstStyle/>
          <a:p>
            <a:pPr marL="96848" indent="0">
              <a:buNone/>
            </a:pPr>
            <a:r>
              <a:rPr lang="he-IL" dirty="0"/>
              <a:t>רמב"ם בהלכות יסודי התורה קובע את כללי האבחנה בין נביא שקר לנביא אמת [פרק י, הלכה ד]:</a:t>
            </a:r>
          </a:p>
          <a:p>
            <a:pPr marL="96848" indent="0" algn="just">
              <a:buNone/>
            </a:pPr>
            <a:r>
              <a:rPr lang="he-IL" dirty="0"/>
              <a:t>...הא למדת </a:t>
            </a:r>
            <a:r>
              <a:rPr lang="he-IL" b="1" dirty="0"/>
              <a:t>שבדברי הטובה בלבד יבחן הנביא</a:t>
            </a:r>
            <a:r>
              <a:rPr lang="he-IL" dirty="0"/>
              <a:t>, הוא שירמיהו אמר בתשובתו לחנניה בן עזור כשהיה ירמיה מתנבא לרעה וחנניה לטובה, אמר לו לחנניה: אם לא יעמדו דברי אין בזה ראיה שאני נביא שקר, אבל אם לא יעמדו דבריך יודע שאתה נביא שקר, שנאמר אך שמע נא את הדבר הזה וגו' הנביא אשר ידבר שלום בבוא דבר הנביא יודע הנביא אשר שלחו ה' באמת.</a:t>
            </a:r>
          </a:p>
        </p:txBody>
      </p:sp>
    </p:spTree>
    <p:extLst>
      <p:ext uri="{BB962C8B-B14F-4D97-AF65-F5344CB8AC3E}">
        <p14:creationId xmlns:p14="http://schemas.microsoft.com/office/powerpoint/2010/main" val="17450275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68D51B3-90AC-4B16-AFE9-E2A40E7BA877}"/>
              </a:ext>
            </a:extLst>
          </p:cNvPr>
          <p:cNvSpPr>
            <a:spLocks noGrp="1"/>
          </p:cNvSpPr>
          <p:nvPr>
            <p:ph type="title"/>
          </p:nvPr>
        </p:nvSpPr>
        <p:spPr/>
        <p:txBody>
          <a:bodyPr/>
          <a:lstStyle/>
          <a:p>
            <a:r>
              <a:rPr lang="he-IL" dirty="0"/>
              <a:t>העימות בין חנניה וירמיהו</a:t>
            </a:r>
          </a:p>
        </p:txBody>
      </p:sp>
      <p:sp>
        <p:nvSpPr>
          <p:cNvPr id="3" name="מציין מיקום טקסט 2">
            <a:extLst>
              <a:ext uri="{FF2B5EF4-FFF2-40B4-BE49-F238E27FC236}">
                <a16:creationId xmlns:a16="http://schemas.microsoft.com/office/drawing/2014/main" id="{11985EDD-101D-4B9E-BE19-C29A2F570602}"/>
              </a:ext>
            </a:extLst>
          </p:cNvPr>
          <p:cNvSpPr>
            <a:spLocks noGrp="1"/>
          </p:cNvSpPr>
          <p:nvPr>
            <p:ph type="body" sz="quarter" idx="3"/>
          </p:nvPr>
        </p:nvSpPr>
        <p:spPr/>
        <p:txBody>
          <a:bodyPr/>
          <a:lstStyle/>
          <a:p>
            <a:r>
              <a:rPr lang="he-IL" dirty="0"/>
              <a:t>סוף העימות (לכאורה)</a:t>
            </a:r>
          </a:p>
        </p:txBody>
      </p:sp>
      <p:sp>
        <p:nvSpPr>
          <p:cNvPr id="4" name="מציין מיקום תוכן 3">
            <a:extLst>
              <a:ext uri="{FF2B5EF4-FFF2-40B4-BE49-F238E27FC236}">
                <a16:creationId xmlns:a16="http://schemas.microsoft.com/office/drawing/2014/main" id="{8FDA7CBE-05BE-439C-A1BA-A3DD3D8205EF}"/>
              </a:ext>
            </a:extLst>
          </p:cNvPr>
          <p:cNvSpPr>
            <a:spLocks noGrp="1"/>
          </p:cNvSpPr>
          <p:nvPr>
            <p:ph sz="quarter" idx="4"/>
          </p:nvPr>
        </p:nvSpPr>
        <p:spPr/>
        <p:txBody>
          <a:bodyPr/>
          <a:lstStyle/>
          <a:p>
            <a:pPr marL="96848" indent="0">
              <a:buNone/>
            </a:pPr>
            <a:r>
              <a:rPr lang="he-IL" dirty="0"/>
              <a:t>(י) </a:t>
            </a:r>
            <a:r>
              <a:rPr lang="he-IL" dirty="0" err="1"/>
              <a:t>וַיִּקַּח</a:t>
            </a:r>
            <a:r>
              <a:rPr lang="he-IL" dirty="0"/>
              <a:t> חֲנַנְיָה הַנָּבִיא אֶת הַמּוֹטָה מֵעַל </a:t>
            </a:r>
            <a:r>
              <a:rPr lang="he-IL" dirty="0" err="1"/>
              <a:t>צַוַּאר</a:t>
            </a:r>
            <a:r>
              <a:rPr lang="he-IL" dirty="0"/>
              <a:t> יִרְמְיָה הַנָּבִיא; וַיִּשְׁבְּרֵהוּ.  (יא) וַיֹּאמֶר חֲנַנְיָה לְעֵינֵי כָל הָעָם </a:t>
            </a:r>
            <a:r>
              <a:rPr lang="he-IL" dirty="0" err="1"/>
              <a:t>לֵאמֹר</a:t>
            </a:r>
            <a:r>
              <a:rPr lang="he-IL" dirty="0"/>
              <a:t>, כֹּה אָמַר ה', כָּכָה אֶשְׁבֹּר אֶת עֹל </a:t>
            </a:r>
            <a:r>
              <a:rPr lang="he-IL" dirty="0" err="1"/>
              <a:t>נְבֻכַדְנֶאצַּר</a:t>
            </a:r>
            <a:r>
              <a:rPr lang="he-IL" dirty="0"/>
              <a:t> מֶלֶךְ בָּבֶל בְּעוֹד </a:t>
            </a:r>
            <a:r>
              <a:rPr lang="he-IL" dirty="0" err="1"/>
              <a:t>שְׁנָתַיִם</a:t>
            </a:r>
            <a:r>
              <a:rPr lang="he-IL" dirty="0"/>
              <a:t> יָמִים מֵעַל </a:t>
            </a:r>
            <a:r>
              <a:rPr lang="he-IL" dirty="0" err="1"/>
              <a:t>צַוַּאר</a:t>
            </a:r>
            <a:r>
              <a:rPr lang="he-IL" dirty="0"/>
              <a:t> כָּל </a:t>
            </a:r>
            <a:r>
              <a:rPr lang="he-IL" dirty="0" err="1"/>
              <a:t>הַגּוֹיִם</a:t>
            </a:r>
            <a:r>
              <a:rPr lang="he-IL" dirty="0"/>
              <a:t>;</a:t>
            </a:r>
          </a:p>
          <a:p>
            <a:pPr marL="96848" indent="0">
              <a:buNone/>
            </a:pPr>
            <a:r>
              <a:rPr lang="he-IL" dirty="0"/>
              <a:t>וַיֵּלֶךְ יִרְמְיָה הַנָּבִיא, לְדַרְכּוֹ. </a:t>
            </a:r>
          </a:p>
        </p:txBody>
      </p:sp>
    </p:spTree>
    <p:extLst>
      <p:ext uri="{BB962C8B-B14F-4D97-AF65-F5344CB8AC3E}">
        <p14:creationId xmlns:p14="http://schemas.microsoft.com/office/powerpoint/2010/main" val="36722869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1ECB63A7-5AC6-46C8-9731-43EA0F2C3617}"/>
              </a:ext>
            </a:extLst>
          </p:cNvPr>
          <p:cNvSpPr>
            <a:spLocks noGrp="1"/>
          </p:cNvSpPr>
          <p:nvPr>
            <p:ph type="title"/>
          </p:nvPr>
        </p:nvSpPr>
        <p:spPr/>
        <p:txBody>
          <a:bodyPr/>
          <a:lstStyle/>
          <a:p>
            <a:r>
              <a:rPr lang="he-IL" dirty="0"/>
              <a:t>ההכרעה</a:t>
            </a:r>
          </a:p>
        </p:txBody>
      </p:sp>
      <p:sp>
        <p:nvSpPr>
          <p:cNvPr id="3" name="מציין מיקום טקסט 2">
            <a:extLst>
              <a:ext uri="{FF2B5EF4-FFF2-40B4-BE49-F238E27FC236}">
                <a16:creationId xmlns:a16="http://schemas.microsoft.com/office/drawing/2014/main" id="{59F67D41-0E14-4AEA-A82D-C66B6C86DF16}"/>
              </a:ext>
            </a:extLst>
          </p:cNvPr>
          <p:cNvSpPr>
            <a:spLocks noGrp="1"/>
          </p:cNvSpPr>
          <p:nvPr>
            <p:ph type="body" sz="quarter" idx="3"/>
          </p:nvPr>
        </p:nvSpPr>
        <p:spPr>
          <a:xfrm>
            <a:off x="515274" y="1305572"/>
            <a:ext cx="9191433" cy="540000"/>
          </a:xfrm>
        </p:spPr>
        <p:txBody>
          <a:bodyPr/>
          <a:lstStyle/>
          <a:p>
            <a:r>
              <a:rPr lang="he-IL" dirty="0"/>
              <a:t>לאחר שפורש ירמיהו מ"זירת המאבק", הוא זוכה לדבר ה' המבהיר לו שחנניה דובר שקר:</a:t>
            </a:r>
          </a:p>
        </p:txBody>
      </p:sp>
      <p:sp>
        <p:nvSpPr>
          <p:cNvPr id="4" name="מציין מיקום תוכן 3">
            <a:extLst>
              <a:ext uri="{FF2B5EF4-FFF2-40B4-BE49-F238E27FC236}">
                <a16:creationId xmlns:a16="http://schemas.microsoft.com/office/drawing/2014/main" id="{686296D2-C381-4239-B2A9-A493E29601C1}"/>
              </a:ext>
            </a:extLst>
          </p:cNvPr>
          <p:cNvSpPr>
            <a:spLocks noGrp="1"/>
          </p:cNvSpPr>
          <p:nvPr>
            <p:ph sz="quarter" idx="4"/>
          </p:nvPr>
        </p:nvSpPr>
        <p:spPr>
          <a:xfrm>
            <a:off x="515274" y="2218051"/>
            <a:ext cx="8031963" cy="4152517"/>
          </a:xfrm>
        </p:spPr>
        <p:txBody>
          <a:bodyPr/>
          <a:lstStyle/>
          <a:p>
            <a:pPr marL="96848" indent="0" algn="just">
              <a:buNone/>
            </a:pPr>
            <a:r>
              <a:rPr lang="he-IL" dirty="0"/>
              <a:t>(</a:t>
            </a:r>
            <a:r>
              <a:rPr lang="he-IL" dirty="0" err="1"/>
              <a:t>יב</a:t>
            </a:r>
            <a:r>
              <a:rPr lang="he-IL" dirty="0"/>
              <a:t>) וַיְהִי דְבַר ה' אֶל-יִרְמְיָה אַחֲרֵי שְׁבוֹר חֲנַנְיָה הַנָּבִיא אֶת הַמּוֹטָה   מֵעַל </a:t>
            </a:r>
            <a:r>
              <a:rPr lang="he-IL" dirty="0" err="1"/>
              <a:t>צַוַּאר</a:t>
            </a:r>
            <a:r>
              <a:rPr lang="he-IL" dirty="0"/>
              <a:t> יִרְמְיָה הַנָּבִיא </a:t>
            </a:r>
            <a:r>
              <a:rPr lang="he-IL" dirty="0" err="1"/>
              <a:t>לֵאמֹר</a:t>
            </a:r>
            <a:r>
              <a:rPr lang="he-IL" dirty="0"/>
              <a:t>  (</a:t>
            </a:r>
            <a:r>
              <a:rPr lang="he-IL" dirty="0" err="1"/>
              <a:t>יג</a:t>
            </a:r>
            <a:r>
              <a:rPr lang="he-IL" dirty="0"/>
              <a:t>) הָלוֹךְ וְאָמַרְתָּ אֶל חֲנַנְיָה </a:t>
            </a:r>
            <a:r>
              <a:rPr lang="he-IL" dirty="0" err="1"/>
              <a:t>לֵאמֹר</a:t>
            </a:r>
            <a:r>
              <a:rPr lang="he-IL" dirty="0"/>
              <a:t>, כֹּה אָמַר ה', מוֹטֹת עֵץ שָׁבָרְתָּ; וְעָשִׂיתָ תַחְתֵּיהֶן מֹטוֹת בַּרְזֶל. (יד) כִּי כֹה אָמַר ה' צְבָאוֹת </a:t>
            </a:r>
            <a:r>
              <a:rPr lang="he-IL" dirty="0" err="1"/>
              <a:t>אֱלֹקֵי</a:t>
            </a:r>
            <a:r>
              <a:rPr lang="he-IL" dirty="0"/>
              <a:t> יִשְׂרָאֵל, עֹל בַּרְזֶל נָתַתִּי עַל </a:t>
            </a:r>
            <a:r>
              <a:rPr lang="he-IL" dirty="0" err="1"/>
              <a:t>צַוַּאר</a:t>
            </a:r>
            <a:r>
              <a:rPr lang="he-IL" dirty="0"/>
              <a:t> כָּל </a:t>
            </a:r>
            <a:r>
              <a:rPr lang="he-IL" dirty="0" err="1"/>
              <a:t>הַגּוֹיִם</a:t>
            </a:r>
            <a:r>
              <a:rPr lang="he-IL" dirty="0"/>
              <a:t> הָאֵלֶּה לַעֲבֹד אֶת </a:t>
            </a:r>
            <a:r>
              <a:rPr lang="he-IL" dirty="0" err="1"/>
              <a:t>נְבֻכַדְנֶאצַּר</a:t>
            </a:r>
            <a:r>
              <a:rPr lang="he-IL" dirty="0"/>
              <a:t> מֶלֶךְ בָּבֶל וַעֲבָדֻהוּ; וְגַם אֶת חַיַּת הַשָּׂדֶה, נָתַתִּי לוֹ. (טו) וַיֹּאמֶר יִרְמְיָה הַנָּבִיא אֶל חֲנַנְיָה הַנָּבִיא, שְׁמַע נָא חֲנַנְיָה:  לֹא שְׁלָחֲךָ ה' וְאַתָּה הִבְטַחְתָּ אֶת הָעָם הַזֶּה, עַל שָׁקֶר.  (</a:t>
            </a:r>
            <a:r>
              <a:rPr lang="he-IL" dirty="0" err="1"/>
              <a:t>טז</a:t>
            </a:r>
            <a:r>
              <a:rPr lang="he-IL" dirty="0"/>
              <a:t>) לָכֵן, כֹּה אָמַר ה', הִנְנִי מְשַׁלֵּחֲךָ מֵעַל פְּנֵי הָאֲדָמָה הַשָּׁנָה אַתָּה מֵת, כִּי-סָרָה דִבַּרְתָּ אֶל ה'. (</a:t>
            </a:r>
            <a:r>
              <a:rPr lang="he-IL" dirty="0" err="1"/>
              <a:t>יז</a:t>
            </a:r>
            <a:r>
              <a:rPr lang="he-IL" dirty="0"/>
              <a:t>) וַיָּמָת חֲנַנְיָה הַנָּבִיא בַּשָּׁנָה הַהִיא בַּחֹדֶשׁ הַשְּׁבִיעִי.</a:t>
            </a:r>
          </a:p>
        </p:txBody>
      </p:sp>
    </p:spTree>
    <p:extLst>
      <p:ext uri="{BB962C8B-B14F-4D97-AF65-F5344CB8AC3E}">
        <p14:creationId xmlns:p14="http://schemas.microsoft.com/office/powerpoint/2010/main" val="11905082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D83E159-3C7F-4CAA-BB45-3E5ECA5E234C}"/>
              </a:ext>
            </a:extLst>
          </p:cNvPr>
          <p:cNvSpPr>
            <a:spLocks noGrp="1"/>
          </p:cNvSpPr>
          <p:nvPr>
            <p:ph type="title"/>
          </p:nvPr>
        </p:nvSpPr>
        <p:spPr/>
        <p:txBody>
          <a:bodyPr/>
          <a:lstStyle/>
          <a:p>
            <a:r>
              <a:rPr lang="he-IL" dirty="0"/>
              <a:t>ההכרעה</a:t>
            </a:r>
          </a:p>
        </p:txBody>
      </p:sp>
      <p:sp>
        <p:nvSpPr>
          <p:cNvPr id="3" name="מציין מיקום טקסט 2">
            <a:extLst>
              <a:ext uri="{FF2B5EF4-FFF2-40B4-BE49-F238E27FC236}">
                <a16:creationId xmlns:a16="http://schemas.microsoft.com/office/drawing/2014/main" id="{8094D8F8-F54F-45B9-A8A3-C7295FABF76B}"/>
              </a:ext>
            </a:extLst>
          </p:cNvPr>
          <p:cNvSpPr>
            <a:spLocks noGrp="1"/>
          </p:cNvSpPr>
          <p:nvPr>
            <p:ph type="body" sz="quarter" idx="3"/>
          </p:nvPr>
        </p:nvSpPr>
        <p:spPr/>
        <p:txBody>
          <a:bodyPr/>
          <a:lstStyle/>
          <a:p>
            <a:r>
              <a:rPr lang="he-IL" dirty="0"/>
              <a:t>דברי ה' הם מענה </a:t>
            </a:r>
            <a:r>
              <a:rPr lang="he-IL" dirty="0" err="1"/>
              <a:t>מדוייק</a:t>
            </a:r>
            <a:r>
              <a:rPr lang="he-IL" dirty="0"/>
              <a:t> לחנניה</a:t>
            </a:r>
          </a:p>
        </p:txBody>
      </p:sp>
      <p:sp>
        <p:nvSpPr>
          <p:cNvPr id="4" name="מציין מיקום תוכן 3">
            <a:extLst>
              <a:ext uri="{FF2B5EF4-FFF2-40B4-BE49-F238E27FC236}">
                <a16:creationId xmlns:a16="http://schemas.microsoft.com/office/drawing/2014/main" id="{DCA4CB6F-A2E1-46B8-9E9E-468416668121}"/>
              </a:ext>
            </a:extLst>
          </p:cNvPr>
          <p:cNvSpPr>
            <a:spLocks noGrp="1"/>
          </p:cNvSpPr>
          <p:nvPr>
            <p:ph sz="quarter" idx="4"/>
          </p:nvPr>
        </p:nvSpPr>
        <p:spPr>
          <a:xfrm>
            <a:off x="515273" y="1725682"/>
            <a:ext cx="10499730" cy="1439549"/>
          </a:xfrm>
        </p:spPr>
        <p:txBody>
          <a:bodyPr/>
          <a:lstStyle/>
          <a:p>
            <a:pPr marL="96848" indent="0">
              <a:buNone/>
            </a:pPr>
            <a:r>
              <a:rPr lang="he-IL" dirty="0"/>
              <a:t>כֹּה אָמַר ה', מוֹטֹת עֵץ שָׁבָרְתָּ; וְעָשִׂיתָ תַחְתֵּיהֶן מֹטוֹת בַּרְזֶל. (יד) כִּי כֹה אָמַר ה' צְבָאוֹת </a:t>
            </a:r>
            <a:r>
              <a:rPr lang="he-IL" dirty="0" err="1"/>
              <a:t>אֱלֹקֵי</a:t>
            </a:r>
            <a:r>
              <a:rPr lang="he-IL" dirty="0"/>
              <a:t> יִשְׂרָאֵל, עֹל בַּרְזֶל נָתַתִּי עַל </a:t>
            </a:r>
            <a:r>
              <a:rPr lang="he-IL" dirty="0" err="1"/>
              <a:t>צַוַּאר</a:t>
            </a:r>
            <a:r>
              <a:rPr lang="he-IL" dirty="0"/>
              <a:t> כָּל </a:t>
            </a:r>
            <a:r>
              <a:rPr lang="he-IL" dirty="0" err="1"/>
              <a:t>הַגּוֹיִם</a:t>
            </a:r>
            <a:r>
              <a:rPr lang="he-IL" dirty="0"/>
              <a:t> הָאֵלֶּה לַעֲבֹד אֶת </a:t>
            </a:r>
            <a:r>
              <a:rPr lang="he-IL" dirty="0" err="1"/>
              <a:t>נְבֻכַדְנֶאצַּר</a:t>
            </a:r>
            <a:r>
              <a:rPr lang="he-IL" dirty="0"/>
              <a:t> מֶלֶךְ בָּבֶל וַעֲבָדֻהוּ; וְגַם אֶת חַיַּת הַשָּׂדֶה, נָתַתִּי לוֹ. </a:t>
            </a:r>
          </a:p>
        </p:txBody>
      </p:sp>
    </p:spTree>
    <p:extLst>
      <p:ext uri="{BB962C8B-B14F-4D97-AF65-F5344CB8AC3E}">
        <p14:creationId xmlns:p14="http://schemas.microsoft.com/office/powerpoint/2010/main" val="1541389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7" name="כותרת 6"/>
          <p:cNvSpPr>
            <a:spLocks noGrp="1"/>
          </p:cNvSpPr>
          <p:nvPr>
            <p:ph type="title"/>
          </p:nvPr>
        </p:nvSpPr>
        <p:spPr/>
        <p:txBody>
          <a:bodyPr/>
          <a:lstStyle/>
          <a:p>
            <a:r>
              <a:rPr lang="he-IL" dirty="0">
                <a:solidFill>
                  <a:srgbClr val="192A72"/>
                </a:solidFill>
              </a:rPr>
              <a:t>מה נלמד היום </a:t>
            </a:r>
          </a:p>
        </p:txBody>
      </p:sp>
      <p:sp>
        <p:nvSpPr>
          <p:cNvPr id="3" name="מציין מיקום טקסט 2"/>
          <p:cNvSpPr>
            <a:spLocks noGrp="1"/>
          </p:cNvSpPr>
          <p:nvPr>
            <p:ph type="body" sz="quarter" idx="3"/>
          </p:nvPr>
        </p:nvSpPr>
        <p:spPr>
          <a:xfrm>
            <a:off x="374597" y="1185389"/>
            <a:ext cx="6279422" cy="540070"/>
          </a:xfrm>
        </p:spPr>
        <p:txBody>
          <a:bodyPr/>
          <a:lstStyle/>
          <a:p>
            <a:r>
              <a:rPr lang="he-IL" dirty="0">
                <a:sym typeface="Varela Round"/>
              </a:rPr>
              <a:t>פרק כ"ח				</a:t>
            </a:r>
            <a:endParaRPr lang="he-IL" dirty="0"/>
          </a:p>
        </p:txBody>
      </p:sp>
      <p:sp>
        <p:nvSpPr>
          <p:cNvPr id="8" name="מציין מיקום תוכן 7"/>
          <p:cNvSpPr>
            <a:spLocks noGrp="1"/>
          </p:cNvSpPr>
          <p:nvPr>
            <p:ph sz="quarter" idx="4"/>
          </p:nvPr>
        </p:nvSpPr>
        <p:spPr>
          <a:xfrm>
            <a:off x="2100489" y="1815815"/>
            <a:ext cx="5702646" cy="3226369"/>
          </a:xfrm>
        </p:spPr>
        <p:txBody>
          <a:bodyPr/>
          <a:lstStyle/>
          <a:p>
            <a:pPr>
              <a:lnSpc>
                <a:spcPct val="200000"/>
              </a:lnSpc>
            </a:pPr>
            <a:r>
              <a:rPr lang="he-IL" dirty="0">
                <a:solidFill>
                  <a:schemeClr val="tx1"/>
                </a:solidFill>
              </a:rPr>
              <a:t>מה היתה נבואתו של חנניה בן עזור?</a:t>
            </a:r>
          </a:p>
          <a:p>
            <a:pPr>
              <a:lnSpc>
                <a:spcPct val="200000"/>
              </a:lnSpc>
            </a:pPr>
            <a:r>
              <a:rPr lang="he-IL" dirty="0">
                <a:solidFill>
                  <a:schemeClr val="tx1"/>
                </a:solidFill>
              </a:rPr>
              <a:t>כיצד הגיב ירמיהו למשמע דבריו?</a:t>
            </a:r>
          </a:p>
          <a:p>
            <a:pPr marL="96848" indent="0">
              <a:lnSpc>
                <a:spcPct val="200000"/>
              </a:lnSpc>
              <a:buNone/>
            </a:pPr>
            <a:r>
              <a:rPr lang="he-IL" dirty="0">
                <a:solidFill>
                  <a:schemeClr val="tx1"/>
                </a:solidFill>
              </a:rPr>
              <a:t>    ומדוע בחר להגיב כך?</a:t>
            </a:r>
          </a:p>
          <a:p>
            <a:pPr>
              <a:lnSpc>
                <a:spcPct val="200000"/>
              </a:lnSpc>
            </a:pPr>
            <a:r>
              <a:rPr lang="he-IL" dirty="0">
                <a:solidFill>
                  <a:schemeClr val="tx1"/>
                </a:solidFill>
              </a:rPr>
              <a:t>כיצד הוכרע העימות בין חנניה לירמיהו?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D83E159-3C7F-4CAA-BB45-3E5ECA5E234C}"/>
              </a:ext>
            </a:extLst>
          </p:cNvPr>
          <p:cNvSpPr>
            <a:spLocks noGrp="1"/>
          </p:cNvSpPr>
          <p:nvPr>
            <p:ph type="title"/>
          </p:nvPr>
        </p:nvSpPr>
        <p:spPr/>
        <p:txBody>
          <a:bodyPr/>
          <a:lstStyle/>
          <a:p>
            <a:r>
              <a:rPr lang="he-IL" dirty="0"/>
              <a:t>ההכרעה</a:t>
            </a:r>
          </a:p>
        </p:txBody>
      </p:sp>
      <p:sp>
        <p:nvSpPr>
          <p:cNvPr id="3" name="מציין מיקום טקסט 2">
            <a:extLst>
              <a:ext uri="{FF2B5EF4-FFF2-40B4-BE49-F238E27FC236}">
                <a16:creationId xmlns:a16="http://schemas.microsoft.com/office/drawing/2014/main" id="{8094D8F8-F54F-45B9-A8A3-C7295FABF76B}"/>
              </a:ext>
            </a:extLst>
          </p:cNvPr>
          <p:cNvSpPr>
            <a:spLocks noGrp="1"/>
          </p:cNvSpPr>
          <p:nvPr>
            <p:ph type="body" sz="quarter" idx="3"/>
          </p:nvPr>
        </p:nvSpPr>
        <p:spPr/>
        <p:txBody>
          <a:bodyPr/>
          <a:lstStyle/>
          <a:p>
            <a:r>
              <a:rPr lang="he-IL" dirty="0"/>
              <a:t>דברי ה' הם מענה מדויק לחנניה</a:t>
            </a:r>
          </a:p>
        </p:txBody>
      </p:sp>
      <p:sp>
        <p:nvSpPr>
          <p:cNvPr id="4" name="מציין מיקום תוכן 3">
            <a:extLst>
              <a:ext uri="{FF2B5EF4-FFF2-40B4-BE49-F238E27FC236}">
                <a16:creationId xmlns:a16="http://schemas.microsoft.com/office/drawing/2014/main" id="{DCA4CB6F-A2E1-46B8-9E9E-468416668121}"/>
              </a:ext>
            </a:extLst>
          </p:cNvPr>
          <p:cNvSpPr>
            <a:spLocks noGrp="1"/>
          </p:cNvSpPr>
          <p:nvPr>
            <p:ph sz="quarter" idx="4"/>
          </p:nvPr>
        </p:nvSpPr>
        <p:spPr>
          <a:xfrm>
            <a:off x="515273" y="1725682"/>
            <a:ext cx="10499730" cy="1439549"/>
          </a:xfrm>
        </p:spPr>
        <p:txBody>
          <a:bodyPr/>
          <a:lstStyle/>
          <a:p>
            <a:pPr marL="96848" indent="0">
              <a:buNone/>
            </a:pPr>
            <a:r>
              <a:rPr lang="he-IL" dirty="0"/>
              <a:t>כֹּה אָמַר ה', </a:t>
            </a:r>
            <a:r>
              <a:rPr lang="he-IL" dirty="0">
                <a:solidFill>
                  <a:srgbClr val="92D050"/>
                </a:solidFill>
              </a:rPr>
              <a:t>מוֹטֹת עֵץ שָׁבָרְתָּ; וְעָשִׂיתָ תַחְתֵּיהֶן מֹטוֹת בַּרְזֶל</a:t>
            </a:r>
            <a:r>
              <a:rPr lang="he-IL" dirty="0"/>
              <a:t>. (יד) כִּי </a:t>
            </a:r>
            <a:r>
              <a:rPr lang="he-IL" dirty="0">
                <a:solidFill>
                  <a:srgbClr val="92D050"/>
                </a:solidFill>
              </a:rPr>
              <a:t>כֹה אָמַר ה' צְבָאוֹת </a:t>
            </a:r>
            <a:r>
              <a:rPr lang="he-IL" dirty="0" err="1"/>
              <a:t>אֱלֹקֵי</a:t>
            </a:r>
            <a:r>
              <a:rPr lang="he-IL" dirty="0"/>
              <a:t> יִשְׂרָאֵל, </a:t>
            </a:r>
            <a:r>
              <a:rPr lang="he-IL" dirty="0">
                <a:solidFill>
                  <a:srgbClr val="92D050"/>
                </a:solidFill>
              </a:rPr>
              <a:t>עֹל בַּרְזֶל נָתַתִּי עַל </a:t>
            </a:r>
            <a:r>
              <a:rPr lang="he-IL" dirty="0" err="1">
                <a:solidFill>
                  <a:srgbClr val="92D050"/>
                </a:solidFill>
              </a:rPr>
              <a:t>צַוַּאר</a:t>
            </a:r>
            <a:r>
              <a:rPr lang="he-IL" dirty="0">
                <a:solidFill>
                  <a:srgbClr val="92D050"/>
                </a:solidFill>
              </a:rPr>
              <a:t> כָּל </a:t>
            </a:r>
            <a:r>
              <a:rPr lang="he-IL" dirty="0" err="1">
                <a:solidFill>
                  <a:srgbClr val="92D050"/>
                </a:solidFill>
              </a:rPr>
              <a:t>הַגּוֹיִם</a:t>
            </a:r>
            <a:r>
              <a:rPr lang="he-IL" dirty="0">
                <a:solidFill>
                  <a:srgbClr val="92D050"/>
                </a:solidFill>
              </a:rPr>
              <a:t> </a:t>
            </a:r>
            <a:r>
              <a:rPr lang="he-IL" dirty="0"/>
              <a:t>הָאֵלֶּה </a:t>
            </a:r>
            <a:r>
              <a:rPr lang="he-IL" dirty="0">
                <a:solidFill>
                  <a:srgbClr val="92D050"/>
                </a:solidFill>
              </a:rPr>
              <a:t>לַעֲבֹד אֶת </a:t>
            </a:r>
            <a:r>
              <a:rPr lang="he-IL" dirty="0" err="1">
                <a:solidFill>
                  <a:srgbClr val="92D050"/>
                </a:solidFill>
              </a:rPr>
              <a:t>נְבֻכַדְנֶאצַּר</a:t>
            </a:r>
            <a:r>
              <a:rPr lang="he-IL" dirty="0">
                <a:solidFill>
                  <a:srgbClr val="92D050"/>
                </a:solidFill>
              </a:rPr>
              <a:t> מֶלֶךְ בָּבֶל וַעֲבָדֻהוּ</a:t>
            </a:r>
            <a:r>
              <a:rPr lang="he-IL" dirty="0"/>
              <a:t>; וְגַם אֶת חַיַּת הַשָּׂדֶה, נָתַתִּי לוֹ. </a:t>
            </a:r>
          </a:p>
        </p:txBody>
      </p:sp>
      <p:sp>
        <p:nvSpPr>
          <p:cNvPr id="5" name="תיבת טקסט 4">
            <a:extLst>
              <a:ext uri="{FF2B5EF4-FFF2-40B4-BE49-F238E27FC236}">
                <a16:creationId xmlns:a16="http://schemas.microsoft.com/office/drawing/2014/main" id="{C4585CC3-C666-42AF-991D-2406FE0571D1}"/>
              </a:ext>
            </a:extLst>
          </p:cNvPr>
          <p:cNvSpPr txBox="1"/>
          <p:nvPr/>
        </p:nvSpPr>
        <p:spPr>
          <a:xfrm>
            <a:off x="337625" y="3429000"/>
            <a:ext cx="7413673" cy="2239844"/>
          </a:xfrm>
          <a:prstGeom prst="rect">
            <a:avLst/>
          </a:prstGeom>
          <a:noFill/>
        </p:spPr>
        <p:txBody>
          <a:bodyPr wrap="square" rtlCol="1">
            <a:spAutoFit/>
          </a:bodyPr>
          <a:lstStyle/>
          <a:p>
            <a:pPr marL="285750" indent="-285750">
              <a:lnSpc>
                <a:spcPct val="150000"/>
              </a:lnSpc>
              <a:buFont typeface="Wingdings" panose="05000000000000000000" pitchFamily="2" charset="2"/>
              <a:buChar char="Ø"/>
            </a:pPr>
            <a:r>
              <a:rPr lang="he-IL" sz="2400" dirty="0"/>
              <a:t>כנגד שבירת המוטות – עשיית מוטות ברזל חדשים</a:t>
            </a:r>
          </a:p>
          <a:p>
            <a:pPr marL="285750" indent="-285750">
              <a:lnSpc>
                <a:spcPct val="150000"/>
              </a:lnSpc>
              <a:buFont typeface="Wingdings" panose="05000000000000000000" pitchFamily="2" charset="2"/>
              <a:buChar char="Ø"/>
            </a:pPr>
            <a:r>
              <a:rPr lang="he-IL" sz="2400" dirty="0"/>
              <a:t>שימוש באותן מילות פתיחה 'כה אמר ה''</a:t>
            </a:r>
          </a:p>
          <a:p>
            <a:pPr marL="285750" indent="-285750">
              <a:lnSpc>
                <a:spcPct val="150000"/>
              </a:lnSpc>
              <a:buFont typeface="Wingdings" panose="05000000000000000000" pitchFamily="2" charset="2"/>
              <a:buChar char="Ø"/>
            </a:pPr>
            <a:r>
              <a:rPr lang="he-IL" sz="2400" dirty="0"/>
              <a:t>מול בשורת חנניה "שברתי את על מלך בבל"</a:t>
            </a:r>
          </a:p>
          <a:p>
            <a:pPr>
              <a:lnSpc>
                <a:spcPct val="150000"/>
              </a:lnSpc>
            </a:pPr>
            <a:r>
              <a:rPr lang="he-IL" sz="2400" dirty="0"/>
              <a:t>   חוזר ירמיהו על עמדתו: "עֹל בַּרְזֶל נָתַתִּי </a:t>
            </a:r>
            <a:r>
              <a:rPr lang="he-IL" sz="2400" dirty="0" err="1"/>
              <a:t>עַל-צַוַּאר</a:t>
            </a:r>
            <a:r>
              <a:rPr lang="he-IL" sz="2400" dirty="0"/>
              <a:t> </a:t>
            </a:r>
            <a:r>
              <a:rPr lang="he-IL" sz="2400" dirty="0" err="1"/>
              <a:t>כָּל-הַגּוֹיִם</a:t>
            </a:r>
            <a:r>
              <a:rPr lang="he-IL" sz="2400" dirty="0"/>
              <a:t>".</a:t>
            </a:r>
          </a:p>
        </p:txBody>
      </p:sp>
    </p:spTree>
    <p:extLst>
      <p:ext uri="{BB962C8B-B14F-4D97-AF65-F5344CB8AC3E}">
        <p14:creationId xmlns:p14="http://schemas.microsoft.com/office/powerpoint/2010/main" val="8299089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FE7F952-8977-455C-9D16-C740D74A1C5A}"/>
              </a:ext>
            </a:extLst>
          </p:cNvPr>
          <p:cNvSpPr>
            <a:spLocks noGrp="1"/>
          </p:cNvSpPr>
          <p:nvPr>
            <p:ph type="title"/>
          </p:nvPr>
        </p:nvSpPr>
        <p:spPr/>
        <p:txBody>
          <a:bodyPr/>
          <a:lstStyle/>
          <a:p>
            <a:r>
              <a:rPr lang="he-IL" dirty="0"/>
              <a:t>ההכרעה</a:t>
            </a:r>
          </a:p>
        </p:txBody>
      </p:sp>
      <p:sp>
        <p:nvSpPr>
          <p:cNvPr id="3" name="מציין מיקום טקסט 2">
            <a:extLst>
              <a:ext uri="{FF2B5EF4-FFF2-40B4-BE49-F238E27FC236}">
                <a16:creationId xmlns:a16="http://schemas.microsoft.com/office/drawing/2014/main" id="{D3750F35-B23F-4B7B-B9EC-F17B224B470B}"/>
              </a:ext>
            </a:extLst>
          </p:cNvPr>
          <p:cNvSpPr>
            <a:spLocks noGrp="1"/>
          </p:cNvSpPr>
          <p:nvPr>
            <p:ph type="body" sz="quarter" idx="3"/>
          </p:nvPr>
        </p:nvSpPr>
        <p:spPr/>
        <p:txBody>
          <a:bodyPr/>
          <a:lstStyle/>
          <a:p>
            <a:r>
              <a:rPr lang="he-IL" dirty="0"/>
              <a:t>מות חנניה</a:t>
            </a:r>
          </a:p>
        </p:txBody>
      </p:sp>
      <p:sp>
        <p:nvSpPr>
          <p:cNvPr id="4" name="מציין מיקום תוכן 3">
            <a:extLst>
              <a:ext uri="{FF2B5EF4-FFF2-40B4-BE49-F238E27FC236}">
                <a16:creationId xmlns:a16="http://schemas.microsoft.com/office/drawing/2014/main" id="{79F5BB13-700A-4A76-A122-587C603C358D}"/>
              </a:ext>
            </a:extLst>
          </p:cNvPr>
          <p:cNvSpPr>
            <a:spLocks noGrp="1"/>
          </p:cNvSpPr>
          <p:nvPr>
            <p:ph sz="quarter" idx="4"/>
          </p:nvPr>
        </p:nvSpPr>
        <p:spPr>
          <a:xfrm>
            <a:off x="515273" y="1725683"/>
            <a:ext cx="8031963" cy="2283610"/>
          </a:xfrm>
        </p:spPr>
        <p:txBody>
          <a:bodyPr>
            <a:normAutofit fontScale="92500" lnSpcReduction="10000"/>
          </a:bodyPr>
          <a:lstStyle/>
          <a:p>
            <a:pPr marL="96848" indent="0">
              <a:buNone/>
            </a:pPr>
            <a:r>
              <a:rPr lang="he-IL" dirty="0"/>
              <a:t>(טו) וַיֹּאמֶר יִרְמְיָה הַנָּבִיא אֶל חֲנַנְיָה הַנָּבִיא שְׁמַע נָא חֲנַנְיָה לֹא שְׁלָחֲךָ ה' וְאַתָּה הִבְטַחְתָּ אֶת הָעָם הַזֶּה עַל שָׁקֶר</a:t>
            </a:r>
          </a:p>
          <a:p>
            <a:pPr marL="96848" indent="0">
              <a:buNone/>
            </a:pPr>
            <a:r>
              <a:rPr lang="he-IL" dirty="0"/>
              <a:t>(</a:t>
            </a:r>
            <a:r>
              <a:rPr lang="he-IL" dirty="0" err="1"/>
              <a:t>טז</a:t>
            </a:r>
            <a:r>
              <a:rPr lang="he-IL" dirty="0"/>
              <a:t>) לָכֵן כֹּה אָמַר ה' הִנְנִי מְשַׁלֵּחֲךָ מֵעַל פְּנֵי הָאֲדָמָה הַשָּׁנָה אַתָּה מֵת כִּי-סָרָה דִבַּרְתָּ אֶל-ה'. </a:t>
            </a:r>
          </a:p>
          <a:p>
            <a:pPr marL="96848" indent="0">
              <a:buNone/>
            </a:pPr>
            <a:r>
              <a:rPr lang="he-IL" dirty="0"/>
              <a:t>(</a:t>
            </a:r>
            <a:r>
              <a:rPr lang="he-IL" dirty="0" err="1"/>
              <a:t>יז</a:t>
            </a:r>
            <a:r>
              <a:rPr lang="he-IL" dirty="0"/>
              <a:t>) וַיָּמָת חֲנַנְיָה הַנָּבִיא בַּשָּׁנָה הַהִיא בַּחֹדֶשׁ הַשְּׁבִיעִי.</a:t>
            </a:r>
          </a:p>
          <a:p>
            <a:pPr marL="96848" indent="0">
              <a:buNone/>
            </a:pPr>
            <a:r>
              <a:rPr lang="he-IL" dirty="0"/>
              <a:t>  </a:t>
            </a:r>
          </a:p>
        </p:txBody>
      </p:sp>
      <p:sp>
        <p:nvSpPr>
          <p:cNvPr id="5" name="תרשים זרימה: תהליך חלופי 4">
            <a:extLst>
              <a:ext uri="{FF2B5EF4-FFF2-40B4-BE49-F238E27FC236}">
                <a16:creationId xmlns:a16="http://schemas.microsoft.com/office/drawing/2014/main" id="{A90E3542-6648-4318-A703-BD71B84CF50E}"/>
              </a:ext>
            </a:extLst>
          </p:cNvPr>
          <p:cNvSpPr/>
          <p:nvPr/>
        </p:nvSpPr>
        <p:spPr>
          <a:xfrm>
            <a:off x="916223" y="4107872"/>
            <a:ext cx="7906044" cy="1913099"/>
          </a:xfrm>
          <a:prstGeom prst="flowChartAlternateProcess">
            <a:avLst/>
          </a:prstGeom>
          <a:solidFill>
            <a:srgbClr val="12B4BC"/>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96848" indent="0">
              <a:buNone/>
            </a:pPr>
            <a:r>
              <a:rPr lang="he-IL" sz="2000" dirty="0"/>
              <a:t>בניגוד לנבואת חנניה כי "עוד שנתיים" ישובו הגולים, קובע ירמיהו שחנניה הוא נביא שקר, וככזה הוא ראוי לעונש: "השנה אתה מת".</a:t>
            </a:r>
          </a:p>
          <a:p>
            <a:pPr marL="96848" indent="0">
              <a:buNone/>
            </a:pPr>
            <a:r>
              <a:rPr lang="he-IL" sz="2000" dirty="0"/>
              <a:t>בכך נותן הקב"ה בפי ירמיהו בסיום שני סבבי העימות מכת מחץ ברורה וחד משמעית לחנניה - הן לתוכן נבואתו, והן לו, לחנניה, מבחינת גורלו האישי.</a:t>
            </a:r>
          </a:p>
        </p:txBody>
      </p:sp>
    </p:spTree>
    <p:extLst>
      <p:ext uri="{BB962C8B-B14F-4D97-AF65-F5344CB8AC3E}">
        <p14:creationId xmlns:p14="http://schemas.microsoft.com/office/powerpoint/2010/main" val="37593843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7" name="כותרת 6"/>
          <p:cNvSpPr>
            <a:spLocks noGrp="1"/>
          </p:cNvSpPr>
          <p:nvPr>
            <p:ph type="title"/>
          </p:nvPr>
        </p:nvSpPr>
        <p:spPr/>
        <p:txBody>
          <a:bodyPr/>
          <a:lstStyle/>
          <a:p>
            <a:r>
              <a:rPr lang="he-IL" dirty="0">
                <a:solidFill>
                  <a:srgbClr val="192A72"/>
                </a:solidFill>
              </a:rPr>
              <a:t>מה למדנו היום?</a:t>
            </a:r>
          </a:p>
        </p:txBody>
      </p:sp>
      <p:sp>
        <p:nvSpPr>
          <p:cNvPr id="3" name="מציין מיקום טקסט 2"/>
          <p:cNvSpPr>
            <a:spLocks noGrp="1"/>
          </p:cNvSpPr>
          <p:nvPr>
            <p:ph type="body" sz="quarter" idx="3"/>
          </p:nvPr>
        </p:nvSpPr>
        <p:spPr>
          <a:xfrm>
            <a:off x="5293283" y="933094"/>
            <a:ext cx="4155201" cy="1378634"/>
          </a:xfrm>
        </p:spPr>
        <p:txBody>
          <a:bodyPr/>
          <a:lstStyle/>
          <a:p>
            <a:r>
              <a:rPr lang="he-IL" dirty="0">
                <a:sym typeface="Varela Round"/>
              </a:rPr>
              <a:t>	    לסיכום					</a:t>
            </a:r>
            <a:endParaRPr lang="he-IL" dirty="0"/>
          </a:p>
        </p:txBody>
      </p:sp>
      <p:sp>
        <p:nvSpPr>
          <p:cNvPr id="8" name="מציין מיקום תוכן 7"/>
          <p:cNvSpPr>
            <a:spLocks noGrp="1"/>
          </p:cNvSpPr>
          <p:nvPr>
            <p:ph sz="quarter" idx="4"/>
          </p:nvPr>
        </p:nvSpPr>
        <p:spPr>
          <a:xfrm>
            <a:off x="534572" y="1864440"/>
            <a:ext cx="8454683" cy="4759505"/>
          </a:xfrm>
        </p:spPr>
        <p:txBody>
          <a:bodyPr>
            <a:normAutofit/>
          </a:bodyPr>
          <a:lstStyle/>
          <a:p>
            <a:pPr>
              <a:lnSpc>
                <a:spcPct val="200000"/>
              </a:lnSpc>
            </a:pPr>
            <a:r>
              <a:rPr lang="he-IL" dirty="0">
                <a:solidFill>
                  <a:schemeClr val="tx1"/>
                </a:solidFill>
              </a:rPr>
              <a:t>ראינו את תוכנה של נבואת חנניה בן עזור, וכן את צורתה המרשימה.</a:t>
            </a:r>
          </a:p>
          <a:p>
            <a:pPr>
              <a:lnSpc>
                <a:spcPct val="200000"/>
              </a:lnSpc>
            </a:pPr>
            <a:r>
              <a:rPr lang="he-IL" dirty="0">
                <a:solidFill>
                  <a:schemeClr val="tx1"/>
                </a:solidFill>
              </a:rPr>
              <a:t>העמקנו בתגובת ירמיהו (המפתיעה) למשמע דבריו ונעזרנו בפרשנות כדי להבין מדוע הגיב כך.</a:t>
            </a:r>
          </a:p>
          <a:p>
            <a:pPr>
              <a:lnSpc>
                <a:spcPct val="200000"/>
              </a:lnSpc>
            </a:pPr>
            <a:r>
              <a:rPr lang="he-IL" dirty="0">
                <a:solidFill>
                  <a:schemeClr val="tx1"/>
                </a:solidFill>
              </a:rPr>
              <a:t>למדנו כיצד הוכרע העימות בין חנניה לירמיהו, ומה עלה בגורלו של חנניה.</a:t>
            </a:r>
          </a:p>
        </p:txBody>
      </p:sp>
    </p:spTree>
    <p:extLst>
      <p:ext uri="{BB962C8B-B14F-4D97-AF65-F5344CB8AC3E}">
        <p14:creationId xmlns:p14="http://schemas.microsoft.com/office/powerpoint/2010/main" val="24793471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תמונה 1">
            <a:extLst>
              <a:ext uri="{FF2B5EF4-FFF2-40B4-BE49-F238E27FC236}">
                <a16:creationId xmlns:a16="http://schemas.microsoft.com/office/drawing/2014/main" id="{423F6F61-4567-462B-A618-70CBC508D8B8}"/>
              </a:ext>
            </a:extLst>
          </p:cNvPr>
          <p:cNvPicPr>
            <a:picLocks noChangeAspect="1"/>
          </p:cNvPicPr>
          <p:nvPr/>
        </p:nvPicPr>
        <p:blipFill rotWithShape="1">
          <a:blip r:embed="rId2"/>
          <a:srcRect l="39172" r="34234" b="66411"/>
          <a:stretch/>
        </p:blipFill>
        <p:spPr>
          <a:xfrm>
            <a:off x="4775994" y="0"/>
            <a:ext cx="3241964" cy="1838476"/>
          </a:xfrm>
          <a:prstGeom prst="rect">
            <a:avLst/>
          </a:prstGeom>
        </p:spPr>
      </p:pic>
      <p:sp>
        <p:nvSpPr>
          <p:cNvPr id="4" name="תיבת טקסט 3">
            <a:extLst>
              <a:ext uri="{FF2B5EF4-FFF2-40B4-BE49-F238E27FC236}">
                <a16:creationId xmlns:a16="http://schemas.microsoft.com/office/drawing/2014/main" id="{904EE8F9-32B7-45EB-8FC4-CC451E605118}"/>
              </a:ext>
            </a:extLst>
          </p:cNvPr>
          <p:cNvSpPr txBox="1"/>
          <p:nvPr/>
        </p:nvSpPr>
        <p:spPr>
          <a:xfrm>
            <a:off x="1385454" y="3016112"/>
            <a:ext cx="10436297" cy="1815882"/>
          </a:xfrm>
          <a:prstGeom prst="rect">
            <a:avLst/>
          </a:prstGeom>
          <a:noFill/>
        </p:spPr>
        <p:txBody>
          <a:bodyPr wrap="square" rtlCol="1">
            <a:spAutoFit/>
          </a:bodyPr>
          <a:lstStyle/>
          <a:p>
            <a:pPr marL="895350" algn="just"/>
            <a:r>
              <a:rPr lang="he-IL" sz="2800" dirty="0">
                <a:solidFill>
                  <a:srgbClr val="192A72"/>
                </a:solidFill>
                <a:latin typeface="Varela Round" panose="00000500000000000000" pitchFamily="2" charset="-79"/>
                <a:cs typeface="Varela Round" panose="00000500000000000000" pitchFamily="2" charset="-79"/>
              </a:rPr>
              <a:t>השימוש ביצירות במהלך שידור זה נעשה לפי סעיף 27א לחוק זכות יוצרים, תשס"ח-2007. אם הינך בעל הזכויות באחת היצירות, באפשרותך לבקש מאיתנו לחדול מהשימוש ביצירה, זאת באמצעות פנייה לדוא"ל </a:t>
            </a:r>
            <a:r>
              <a:rPr lang="en-US" sz="2800" dirty="0">
                <a:solidFill>
                  <a:srgbClr val="192A72"/>
                </a:solidFill>
                <a:latin typeface="Varela Round" panose="00000500000000000000" pitchFamily="2" charset="-79"/>
                <a:cs typeface="Varela Round" panose="00000500000000000000" pitchFamily="2" charset="-79"/>
              </a:rPr>
              <a:t>rights@education.gov.il</a:t>
            </a:r>
            <a:endParaRPr lang="he-IL" sz="2800" dirty="0">
              <a:solidFill>
                <a:srgbClr val="192A72"/>
              </a:solidFill>
              <a:latin typeface="Varela Round" panose="00000500000000000000" pitchFamily="2" charset="-79"/>
              <a:cs typeface="Varela Round" panose="00000500000000000000" pitchFamily="2" charset="-79"/>
            </a:endParaRPr>
          </a:p>
        </p:txBody>
      </p:sp>
      <p:sp>
        <p:nvSpPr>
          <p:cNvPr id="5" name="מלבן 4">
            <a:extLst>
              <a:ext uri="{FF2B5EF4-FFF2-40B4-BE49-F238E27FC236}">
                <a16:creationId xmlns:a16="http://schemas.microsoft.com/office/drawing/2014/main" id="{0276247E-F89D-4BE1-B3D6-7FE06BEB5A42}"/>
              </a:ext>
            </a:extLst>
          </p:cNvPr>
          <p:cNvSpPr/>
          <p:nvPr/>
        </p:nvSpPr>
        <p:spPr>
          <a:xfrm>
            <a:off x="795" y="1838476"/>
            <a:ext cx="12190412" cy="763286"/>
          </a:xfrm>
          <a:prstGeom prst="rect">
            <a:avLst/>
          </a:prstGeom>
        </p:spPr>
        <p:txBody>
          <a:bodyPr wrap="square">
            <a:spAutoFit/>
          </a:bodyPr>
          <a:lstStyle/>
          <a:p>
            <a:pPr algn="ctr">
              <a:lnSpc>
                <a:spcPct val="150000"/>
              </a:lnSpc>
            </a:pPr>
            <a:r>
              <a:rPr lang="he-IL" sz="3200" b="1" dirty="0">
                <a:solidFill>
                  <a:srgbClr val="192A72"/>
                </a:solidFill>
                <a:latin typeface="Varela Round" panose="00000500000000000000" pitchFamily="2" charset="-79"/>
                <a:cs typeface="Varela Round" panose="00000500000000000000" pitchFamily="2" charset="-79"/>
              </a:rPr>
              <a:t>שימוש ביצירות מוגנות בזכויות יוצרים ואיתור בעלי זכויות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 name="כותרת 4"/>
          <p:cNvSpPr>
            <a:spLocks noGrp="1"/>
          </p:cNvSpPr>
          <p:nvPr>
            <p:ph type="ctrTitle"/>
          </p:nvPr>
        </p:nvSpPr>
        <p:spPr>
          <a:xfrm>
            <a:off x="1" y="1640677"/>
            <a:ext cx="12192001" cy="1260164"/>
          </a:xfrm>
        </p:spPr>
        <p:txBody>
          <a:bodyPr/>
          <a:lstStyle/>
          <a:p>
            <a:r>
              <a:rPr lang="he-IL" dirty="0">
                <a:solidFill>
                  <a:srgbClr val="192A72"/>
                </a:solidFill>
              </a:rPr>
              <a:t>פרק כ"ח</a:t>
            </a:r>
          </a:p>
        </p:txBody>
      </p:sp>
      <p:sp>
        <p:nvSpPr>
          <p:cNvPr id="7" name="כותרת משנה 6"/>
          <p:cNvSpPr>
            <a:spLocks noGrp="1"/>
          </p:cNvSpPr>
          <p:nvPr>
            <p:ph type="subTitle" idx="1"/>
          </p:nvPr>
        </p:nvSpPr>
        <p:spPr>
          <a:xfrm>
            <a:off x="1" y="2918426"/>
            <a:ext cx="12192001" cy="642174"/>
          </a:xfrm>
        </p:spPr>
        <p:txBody>
          <a:bodyPr/>
          <a:lstStyle/>
          <a:p>
            <a:endParaRPr lang="he-IL" dirty="0">
              <a:solidFill>
                <a:srgbClr val="192A72"/>
              </a:solidFill>
              <a:sym typeface="Varela Roun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8" name="כותרת 7"/>
          <p:cNvSpPr>
            <a:spLocks noGrp="1"/>
          </p:cNvSpPr>
          <p:nvPr>
            <p:ph type="title"/>
          </p:nvPr>
        </p:nvSpPr>
        <p:spPr>
          <a:xfrm>
            <a:off x="2" y="212675"/>
            <a:ext cx="12191999" cy="720094"/>
          </a:xfrm>
        </p:spPr>
        <p:txBody>
          <a:bodyPr/>
          <a:lstStyle/>
          <a:p>
            <a:r>
              <a:rPr lang="he-IL" dirty="0"/>
              <a:t>נבואת חנניה בן עזור</a:t>
            </a:r>
          </a:p>
        </p:txBody>
      </p:sp>
      <p:sp>
        <p:nvSpPr>
          <p:cNvPr id="14" name="מציין מיקום טקסט 13"/>
          <p:cNvSpPr>
            <a:spLocks noGrp="1"/>
          </p:cNvSpPr>
          <p:nvPr>
            <p:ph type="body" sz="quarter" idx="3"/>
          </p:nvPr>
        </p:nvSpPr>
        <p:spPr>
          <a:xfrm>
            <a:off x="515273" y="1185389"/>
            <a:ext cx="8072546" cy="540070"/>
          </a:xfrm>
        </p:spPr>
        <p:txBody>
          <a:bodyPr/>
          <a:lstStyle/>
          <a:p>
            <a:r>
              <a:rPr lang="he-IL" dirty="0"/>
              <a:t>כותרת משנית במידת הצורך</a:t>
            </a:r>
          </a:p>
        </p:txBody>
      </p:sp>
      <p:sp>
        <p:nvSpPr>
          <p:cNvPr id="11" name="מציין מיקום תוכן 10"/>
          <p:cNvSpPr>
            <a:spLocks noGrp="1"/>
          </p:cNvSpPr>
          <p:nvPr>
            <p:ph sz="quarter" idx="4"/>
          </p:nvPr>
        </p:nvSpPr>
        <p:spPr>
          <a:xfrm>
            <a:off x="515273" y="1725460"/>
            <a:ext cx="7761461" cy="4153058"/>
          </a:xfrm>
        </p:spPr>
        <p:txBody>
          <a:bodyPr>
            <a:normAutofit fontScale="85000" lnSpcReduction="20000"/>
          </a:bodyPr>
          <a:lstStyle/>
          <a:p>
            <a:pPr marL="96848" indent="0">
              <a:lnSpc>
                <a:spcPct val="150000"/>
              </a:lnSpc>
              <a:buNone/>
            </a:pPr>
            <a:r>
              <a:rPr lang="he-IL" dirty="0"/>
              <a:t>(א) וַיְהִי בַּשָּׁנָה הַהִיא  בְּרֵאשִׁית מַמְלֶכֶת צִדְקִיָּה מֶלֶךְ-יְהוּדָה  בשנת בַּשָּׁנָה הָרְבִיעִית בַּחֹדֶשׁ הַחֲמִישִׁי אָמַר אֵלַי חֲנַנְיָה בֶן-עַזּוּר הַנָּבִיא אֲשֶׁר מִגִּבְעוֹן בְּבֵית ה'  לְעֵינֵי הַכֹּהֲנִים וְכָל-הָעָם  </a:t>
            </a:r>
            <a:r>
              <a:rPr lang="he-IL" dirty="0" err="1"/>
              <a:t>לֵאמֹר</a:t>
            </a:r>
            <a:r>
              <a:rPr lang="he-IL" dirty="0"/>
              <a:t>.</a:t>
            </a:r>
          </a:p>
          <a:p>
            <a:pPr marL="96848" indent="0">
              <a:lnSpc>
                <a:spcPct val="150000"/>
              </a:lnSpc>
              <a:buNone/>
            </a:pPr>
            <a:r>
              <a:rPr lang="he-IL" dirty="0"/>
              <a:t>(ב) כֹּה-אָמַר ה' צְבָאוֹת  </a:t>
            </a:r>
            <a:r>
              <a:rPr lang="he-IL" dirty="0" err="1"/>
              <a:t>אֱלֹהֵי</a:t>
            </a:r>
            <a:r>
              <a:rPr lang="he-IL" dirty="0"/>
              <a:t> יִשְׂרָאֵל </a:t>
            </a:r>
            <a:r>
              <a:rPr lang="he-IL" dirty="0" err="1"/>
              <a:t>לֵאמֹר</a:t>
            </a:r>
            <a:r>
              <a:rPr lang="he-IL" dirty="0"/>
              <a:t>  שָׁבַרְתִּי אֶת-עֹל מֶלֶךְ בָּבֶל.  </a:t>
            </a:r>
          </a:p>
          <a:p>
            <a:pPr marL="96848" indent="0">
              <a:lnSpc>
                <a:spcPct val="150000"/>
              </a:lnSpc>
              <a:buNone/>
            </a:pPr>
            <a:r>
              <a:rPr lang="he-IL" dirty="0"/>
              <a:t>(ג) בְּעוֹד </a:t>
            </a:r>
            <a:r>
              <a:rPr lang="he-IL" dirty="0" err="1"/>
              <a:t>שְׁנָתַיִם</a:t>
            </a:r>
            <a:r>
              <a:rPr lang="he-IL" dirty="0"/>
              <a:t> יָמִים אֲנִי מֵשִׁיב אֶל-הַמָּקוֹם הַזֶּה אֶת-כָּל-כְּלֵי בֵּית ה' אֲשֶׁר לָקַח </a:t>
            </a:r>
            <a:r>
              <a:rPr lang="he-IL" dirty="0" err="1"/>
              <a:t>נְבוּכַדְנֶאצַּר</a:t>
            </a:r>
            <a:r>
              <a:rPr lang="he-IL" dirty="0"/>
              <a:t> מֶלֶךְ-בָּבֶל מִן-הַמָּקוֹם הַזֶּה וַיְבִיאֵם בָּבֶל.</a:t>
            </a:r>
          </a:p>
          <a:p>
            <a:pPr marL="96848" indent="0">
              <a:lnSpc>
                <a:spcPct val="150000"/>
              </a:lnSpc>
              <a:buNone/>
            </a:pPr>
            <a:r>
              <a:rPr lang="he-IL" dirty="0"/>
              <a:t>(ד) </a:t>
            </a:r>
            <a:r>
              <a:rPr lang="he-IL" dirty="0" err="1"/>
              <a:t>וְאֶת-יְכָנְיָה</a:t>
            </a:r>
            <a:r>
              <a:rPr lang="he-IL" dirty="0"/>
              <a:t> בֶן-יְהוֹיָקִים מֶלֶךְ-יְהוּדָה וְאֶת-כָּל-גָּלוּת יְהוּדָה הַבָּאִים בָּבֶלָה אֲנִי מֵשִׁיב אֶל-הַמָּקוֹם הַזֶּה נְאֻם-ה'  </a:t>
            </a:r>
          </a:p>
          <a:p>
            <a:pPr marL="96848" indent="0">
              <a:lnSpc>
                <a:spcPct val="150000"/>
              </a:lnSpc>
              <a:buNone/>
            </a:pPr>
            <a:r>
              <a:rPr lang="he-IL" dirty="0"/>
              <a:t>כִּי אֶשְׁבֹּר אֶת-עֹל מֶלֶךְ בָּבֶל. </a:t>
            </a:r>
          </a:p>
        </p:txBody>
      </p:sp>
    </p:spTree>
    <p:extLst>
      <p:ext uri="{BB962C8B-B14F-4D97-AF65-F5344CB8AC3E}">
        <p14:creationId xmlns:p14="http://schemas.microsoft.com/office/powerpoint/2010/main" val="3351067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EFADF0B-2A99-4DDE-82CD-8774C5AC4359}"/>
              </a:ext>
            </a:extLst>
          </p:cNvPr>
          <p:cNvSpPr>
            <a:spLocks noGrp="1"/>
          </p:cNvSpPr>
          <p:nvPr>
            <p:ph type="title"/>
          </p:nvPr>
        </p:nvSpPr>
        <p:spPr/>
        <p:txBody>
          <a:bodyPr/>
          <a:lstStyle/>
          <a:p>
            <a:r>
              <a:rPr lang="he-IL" dirty="0"/>
              <a:t>נבואת חנניה בן עזור</a:t>
            </a:r>
          </a:p>
        </p:txBody>
      </p:sp>
      <p:sp>
        <p:nvSpPr>
          <p:cNvPr id="3" name="מציין מיקום טקסט 2">
            <a:extLst>
              <a:ext uri="{FF2B5EF4-FFF2-40B4-BE49-F238E27FC236}">
                <a16:creationId xmlns:a16="http://schemas.microsoft.com/office/drawing/2014/main" id="{2079B195-D552-4214-A093-890FAAE745B8}"/>
              </a:ext>
            </a:extLst>
          </p:cNvPr>
          <p:cNvSpPr>
            <a:spLocks noGrp="1"/>
          </p:cNvSpPr>
          <p:nvPr>
            <p:ph type="body" sz="quarter" idx="3"/>
          </p:nvPr>
        </p:nvSpPr>
        <p:spPr/>
        <p:txBody>
          <a:bodyPr/>
          <a:lstStyle/>
          <a:p>
            <a:r>
              <a:rPr lang="he-IL" dirty="0"/>
              <a:t>האם חנניה נביא אמת או נביא שקר?</a:t>
            </a:r>
          </a:p>
        </p:txBody>
      </p:sp>
      <p:sp>
        <p:nvSpPr>
          <p:cNvPr id="4" name="מציין מיקום תוכן 3">
            <a:extLst>
              <a:ext uri="{FF2B5EF4-FFF2-40B4-BE49-F238E27FC236}">
                <a16:creationId xmlns:a16="http://schemas.microsoft.com/office/drawing/2014/main" id="{B529C691-57D1-49D5-B768-0F58A4966E32}"/>
              </a:ext>
            </a:extLst>
          </p:cNvPr>
          <p:cNvSpPr>
            <a:spLocks noGrp="1"/>
          </p:cNvSpPr>
          <p:nvPr>
            <p:ph sz="quarter" idx="4"/>
          </p:nvPr>
        </p:nvSpPr>
        <p:spPr/>
        <p:txBody>
          <a:bodyPr>
            <a:normAutofit/>
          </a:bodyPr>
          <a:lstStyle/>
          <a:p>
            <a:pPr marL="554048" indent="-457200">
              <a:buAutoNum type="arabicPeriod"/>
            </a:pPr>
            <a:r>
              <a:rPr lang="he-IL" dirty="0"/>
              <a:t>הוא פותח את דבריו בסגנונם של נביאי האמת:</a:t>
            </a:r>
          </a:p>
          <a:p>
            <a:pPr marL="96848" indent="0">
              <a:buNone/>
            </a:pPr>
            <a:r>
              <a:rPr lang="he-IL" dirty="0"/>
              <a:t>	"כֹּה-אָמַר ה' צְבָאוֹת  </a:t>
            </a:r>
            <a:r>
              <a:rPr lang="he-IL" dirty="0" err="1"/>
              <a:t>אֱלֹהֵי</a:t>
            </a:r>
            <a:r>
              <a:rPr lang="he-IL" dirty="0"/>
              <a:t> יִשְׂרָאֵל".</a:t>
            </a:r>
          </a:p>
          <a:p>
            <a:pPr marL="96848" indent="0">
              <a:buNone/>
            </a:pPr>
            <a:endParaRPr lang="he-IL" dirty="0"/>
          </a:p>
          <a:p>
            <a:pPr marL="96848" indent="0">
              <a:buNone/>
            </a:pPr>
            <a:endParaRPr lang="he-IL" dirty="0"/>
          </a:p>
        </p:txBody>
      </p:sp>
    </p:spTree>
    <p:extLst>
      <p:ext uri="{BB962C8B-B14F-4D97-AF65-F5344CB8AC3E}">
        <p14:creationId xmlns:p14="http://schemas.microsoft.com/office/powerpoint/2010/main" val="1724738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EFADF0B-2A99-4DDE-82CD-8774C5AC4359}"/>
              </a:ext>
            </a:extLst>
          </p:cNvPr>
          <p:cNvSpPr>
            <a:spLocks noGrp="1"/>
          </p:cNvSpPr>
          <p:nvPr>
            <p:ph type="title"/>
          </p:nvPr>
        </p:nvSpPr>
        <p:spPr>
          <a:xfrm>
            <a:off x="2549769" y="147382"/>
            <a:ext cx="9642231" cy="720000"/>
          </a:xfrm>
        </p:spPr>
        <p:txBody>
          <a:bodyPr/>
          <a:lstStyle/>
          <a:p>
            <a:r>
              <a:rPr lang="he-IL" dirty="0"/>
              <a:t>נבואת חנניה בן עזור</a:t>
            </a:r>
          </a:p>
        </p:txBody>
      </p:sp>
      <p:sp>
        <p:nvSpPr>
          <p:cNvPr id="3" name="מציין מיקום טקסט 2">
            <a:extLst>
              <a:ext uri="{FF2B5EF4-FFF2-40B4-BE49-F238E27FC236}">
                <a16:creationId xmlns:a16="http://schemas.microsoft.com/office/drawing/2014/main" id="{2079B195-D552-4214-A093-890FAAE745B8}"/>
              </a:ext>
            </a:extLst>
          </p:cNvPr>
          <p:cNvSpPr>
            <a:spLocks noGrp="1"/>
          </p:cNvSpPr>
          <p:nvPr>
            <p:ph type="body" sz="quarter" idx="3"/>
          </p:nvPr>
        </p:nvSpPr>
        <p:spPr/>
        <p:txBody>
          <a:bodyPr/>
          <a:lstStyle/>
          <a:p>
            <a:r>
              <a:rPr lang="he-IL" dirty="0"/>
              <a:t>האם חנניה נביא אמת או נביא שקר?</a:t>
            </a:r>
          </a:p>
        </p:txBody>
      </p:sp>
      <p:sp>
        <p:nvSpPr>
          <p:cNvPr id="4" name="מציין מיקום תוכן 3">
            <a:extLst>
              <a:ext uri="{FF2B5EF4-FFF2-40B4-BE49-F238E27FC236}">
                <a16:creationId xmlns:a16="http://schemas.microsoft.com/office/drawing/2014/main" id="{B529C691-57D1-49D5-B768-0F58A4966E32}"/>
              </a:ext>
            </a:extLst>
          </p:cNvPr>
          <p:cNvSpPr>
            <a:spLocks noGrp="1"/>
          </p:cNvSpPr>
          <p:nvPr>
            <p:ph sz="quarter" idx="4"/>
          </p:nvPr>
        </p:nvSpPr>
        <p:spPr/>
        <p:txBody>
          <a:bodyPr>
            <a:normAutofit/>
          </a:bodyPr>
          <a:lstStyle/>
          <a:p>
            <a:pPr marL="554048" indent="-457200">
              <a:buAutoNum type="arabicPeriod"/>
            </a:pPr>
            <a:r>
              <a:rPr lang="he-IL" dirty="0"/>
              <a:t>הוא פותח את דבריו בסגנונם של נביאי האמת:</a:t>
            </a:r>
          </a:p>
          <a:p>
            <a:pPr marL="96848" indent="0">
              <a:buNone/>
            </a:pPr>
            <a:r>
              <a:rPr lang="he-IL" dirty="0"/>
              <a:t>	"כֹּה-אָמַר ה' צְבָאוֹת  </a:t>
            </a:r>
            <a:r>
              <a:rPr lang="he-IL" dirty="0" err="1"/>
              <a:t>אֱלֹהֵי</a:t>
            </a:r>
            <a:r>
              <a:rPr lang="he-IL" dirty="0"/>
              <a:t> יִשְׂרָאֵל".</a:t>
            </a:r>
          </a:p>
          <a:p>
            <a:pPr marL="96848" indent="0">
              <a:buNone/>
            </a:pPr>
            <a:endParaRPr lang="he-IL" dirty="0"/>
          </a:p>
          <a:p>
            <a:pPr marL="96848" indent="0">
              <a:buNone/>
            </a:pPr>
            <a:r>
              <a:rPr lang="he-IL" dirty="0"/>
              <a:t>2. הוא מתייחס בדבריו "שָׁבַרְתִּי  אֶת-עֹל מֶלֶךְ בָּבֶל" לנבואתו ולמעשהו הסמלי של ירמיהו, ובכך בונה את נבואתו על נבואת ירמיהו, ומציג את עצמו כממשיך אותה ומעדכן אותה.  </a:t>
            </a:r>
          </a:p>
          <a:p>
            <a:pPr marL="96848" indent="0">
              <a:buNone/>
            </a:pPr>
            <a:endParaRPr lang="he-IL" dirty="0"/>
          </a:p>
          <a:p>
            <a:pPr marL="96848" indent="0">
              <a:buNone/>
            </a:pPr>
            <a:endParaRPr lang="he-IL" dirty="0"/>
          </a:p>
        </p:txBody>
      </p:sp>
    </p:spTree>
    <p:extLst>
      <p:ext uri="{BB962C8B-B14F-4D97-AF65-F5344CB8AC3E}">
        <p14:creationId xmlns:p14="http://schemas.microsoft.com/office/powerpoint/2010/main" val="3439123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EFADF0B-2A99-4DDE-82CD-8774C5AC4359}"/>
              </a:ext>
            </a:extLst>
          </p:cNvPr>
          <p:cNvSpPr>
            <a:spLocks noGrp="1"/>
          </p:cNvSpPr>
          <p:nvPr>
            <p:ph type="title"/>
          </p:nvPr>
        </p:nvSpPr>
        <p:spPr/>
        <p:txBody>
          <a:bodyPr/>
          <a:lstStyle/>
          <a:p>
            <a:r>
              <a:rPr lang="he-IL" dirty="0"/>
              <a:t>נבואת חנניה בן עזור</a:t>
            </a:r>
          </a:p>
        </p:txBody>
      </p:sp>
      <p:sp>
        <p:nvSpPr>
          <p:cNvPr id="3" name="מציין מיקום טקסט 2">
            <a:extLst>
              <a:ext uri="{FF2B5EF4-FFF2-40B4-BE49-F238E27FC236}">
                <a16:creationId xmlns:a16="http://schemas.microsoft.com/office/drawing/2014/main" id="{2079B195-D552-4214-A093-890FAAE745B8}"/>
              </a:ext>
            </a:extLst>
          </p:cNvPr>
          <p:cNvSpPr>
            <a:spLocks noGrp="1"/>
          </p:cNvSpPr>
          <p:nvPr>
            <p:ph type="body" sz="quarter" idx="3"/>
          </p:nvPr>
        </p:nvSpPr>
        <p:spPr/>
        <p:txBody>
          <a:bodyPr/>
          <a:lstStyle/>
          <a:p>
            <a:r>
              <a:rPr lang="he-IL" dirty="0"/>
              <a:t>האם חנניה נביא אמת או נביא שקר?</a:t>
            </a:r>
          </a:p>
        </p:txBody>
      </p:sp>
      <p:sp>
        <p:nvSpPr>
          <p:cNvPr id="4" name="מציין מיקום תוכן 3">
            <a:extLst>
              <a:ext uri="{FF2B5EF4-FFF2-40B4-BE49-F238E27FC236}">
                <a16:creationId xmlns:a16="http://schemas.microsoft.com/office/drawing/2014/main" id="{B529C691-57D1-49D5-B768-0F58A4966E32}"/>
              </a:ext>
            </a:extLst>
          </p:cNvPr>
          <p:cNvSpPr>
            <a:spLocks noGrp="1"/>
          </p:cNvSpPr>
          <p:nvPr>
            <p:ph sz="quarter" idx="4"/>
          </p:nvPr>
        </p:nvSpPr>
        <p:spPr/>
        <p:txBody>
          <a:bodyPr>
            <a:normAutofit/>
          </a:bodyPr>
          <a:lstStyle/>
          <a:p>
            <a:pPr marL="554048" indent="-457200">
              <a:buAutoNum type="arabicPeriod"/>
            </a:pPr>
            <a:r>
              <a:rPr lang="he-IL" dirty="0"/>
              <a:t>הוא פותח את דבריו בסגנונם של נביאי האמת:</a:t>
            </a:r>
          </a:p>
          <a:p>
            <a:pPr marL="96848" indent="0">
              <a:buNone/>
            </a:pPr>
            <a:r>
              <a:rPr lang="he-IL" dirty="0"/>
              <a:t>	"כֹּה-אָמַר ה' צְבָאוֹת  </a:t>
            </a:r>
            <a:r>
              <a:rPr lang="he-IL" dirty="0" err="1"/>
              <a:t>אֱלֹהֵי</a:t>
            </a:r>
            <a:r>
              <a:rPr lang="he-IL" dirty="0"/>
              <a:t> יִשְׂרָאֵל".</a:t>
            </a:r>
          </a:p>
          <a:p>
            <a:pPr marL="96848" indent="0">
              <a:buNone/>
            </a:pPr>
            <a:endParaRPr lang="he-IL" dirty="0"/>
          </a:p>
          <a:p>
            <a:pPr marL="96848" indent="0">
              <a:buNone/>
            </a:pPr>
            <a:r>
              <a:rPr lang="he-IL" dirty="0"/>
              <a:t>2. הוא מתייחס בדבריו "שָׁבַרְתִּי  אֶת-עֹל מֶלֶךְ בָּבֶל" לנבואתו ולמעשהו הסמלי של ירמיהו, ובכך בונה את נבואתו על נבואת ירמיהו, ומציג את עצמו כממשיך אותה ומעדכן אותה.  </a:t>
            </a:r>
          </a:p>
          <a:p>
            <a:pPr marL="96848" indent="0">
              <a:buNone/>
            </a:pPr>
            <a:endParaRPr lang="he-IL" dirty="0"/>
          </a:p>
          <a:p>
            <a:pPr marL="96848" indent="0">
              <a:buNone/>
            </a:pPr>
            <a:endParaRPr lang="he-IL" dirty="0"/>
          </a:p>
        </p:txBody>
      </p:sp>
    </p:spTree>
    <p:extLst>
      <p:ext uri="{BB962C8B-B14F-4D97-AF65-F5344CB8AC3E}">
        <p14:creationId xmlns:p14="http://schemas.microsoft.com/office/powerpoint/2010/main" val="1991722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EFADF0B-2A99-4DDE-82CD-8774C5AC4359}"/>
              </a:ext>
            </a:extLst>
          </p:cNvPr>
          <p:cNvSpPr>
            <a:spLocks noGrp="1"/>
          </p:cNvSpPr>
          <p:nvPr>
            <p:ph type="title"/>
          </p:nvPr>
        </p:nvSpPr>
        <p:spPr/>
        <p:txBody>
          <a:bodyPr/>
          <a:lstStyle/>
          <a:p>
            <a:r>
              <a:rPr lang="he-IL" dirty="0"/>
              <a:t>נבואת חנניה בן עזור</a:t>
            </a:r>
          </a:p>
        </p:txBody>
      </p:sp>
      <p:sp>
        <p:nvSpPr>
          <p:cNvPr id="3" name="מציין מיקום טקסט 2">
            <a:extLst>
              <a:ext uri="{FF2B5EF4-FFF2-40B4-BE49-F238E27FC236}">
                <a16:creationId xmlns:a16="http://schemas.microsoft.com/office/drawing/2014/main" id="{2079B195-D552-4214-A093-890FAAE745B8}"/>
              </a:ext>
            </a:extLst>
          </p:cNvPr>
          <p:cNvSpPr>
            <a:spLocks noGrp="1"/>
          </p:cNvSpPr>
          <p:nvPr>
            <p:ph type="body" sz="quarter" idx="3"/>
          </p:nvPr>
        </p:nvSpPr>
        <p:spPr/>
        <p:txBody>
          <a:bodyPr/>
          <a:lstStyle/>
          <a:p>
            <a:r>
              <a:rPr lang="he-IL" dirty="0"/>
              <a:t>האם חנניה נביא אמת או נביא שקר?</a:t>
            </a:r>
          </a:p>
        </p:txBody>
      </p:sp>
      <p:sp>
        <p:nvSpPr>
          <p:cNvPr id="4" name="מציין מיקום תוכן 3">
            <a:extLst>
              <a:ext uri="{FF2B5EF4-FFF2-40B4-BE49-F238E27FC236}">
                <a16:creationId xmlns:a16="http://schemas.microsoft.com/office/drawing/2014/main" id="{B529C691-57D1-49D5-B768-0F58A4966E32}"/>
              </a:ext>
            </a:extLst>
          </p:cNvPr>
          <p:cNvSpPr>
            <a:spLocks noGrp="1"/>
          </p:cNvSpPr>
          <p:nvPr>
            <p:ph sz="quarter" idx="4"/>
          </p:nvPr>
        </p:nvSpPr>
        <p:spPr/>
        <p:txBody>
          <a:bodyPr>
            <a:normAutofit/>
          </a:bodyPr>
          <a:lstStyle/>
          <a:p>
            <a:pPr marL="554048" indent="-457200">
              <a:buAutoNum type="arabicPeriod"/>
            </a:pPr>
            <a:r>
              <a:rPr lang="he-IL" dirty="0"/>
              <a:t>הוא פותח את דבריו בסגנונם של נביאי האמת:</a:t>
            </a:r>
          </a:p>
          <a:p>
            <a:pPr marL="96848" indent="0">
              <a:buNone/>
            </a:pPr>
            <a:r>
              <a:rPr lang="he-IL" dirty="0"/>
              <a:t>	"כֹּה-אָמַר ה' צְבָאוֹת  </a:t>
            </a:r>
            <a:r>
              <a:rPr lang="he-IL" dirty="0" err="1"/>
              <a:t>אֱלֹהֵי</a:t>
            </a:r>
            <a:r>
              <a:rPr lang="he-IL" dirty="0"/>
              <a:t> יִשְׂרָאֵל".</a:t>
            </a:r>
          </a:p>
          <a:p>
            <a:pPr marL="96848" indent="0">
              <a:buNone/>
            </a:pPr>
            <a:endParaRPr lang="he-IL" dirty="0"/>
          </a:p>
          <a:p>
            <a:pPr marL="96848" indent="0">
              <a:buNone/>
            </a:pPr>
            <a:r>
              <a:rPr lang="he-IL" dirty="0"/>
              <a:t>2. הוא מתייחס בדבריו "שָׁבַרְתִּי  אֶת-עֹל מֶלֶךְ בָּבֶל" לנבואתו ולמעשהו הסמלי של ירמיהו, ובכך בונה את נבואתו על נבואת ירמיהו, ומציג את עצמו כממשיך אותה ומעדכן אותה.  </a:t>
            </a:r>
          </a:p>
          <a:p>
            <a:pPr marL="96848" indent="0">
              <a:buNone/>
            </a:pPr>
            <a:endParaRPr lang="he-IL" dirty="0"/>
          </a:p>
          <a:p>
            <a:pPr marL="96848" indent="0">
              <a:buNone/>
            </a:pPr>
            <a:endParaRPr lang="he-IL" dirty="0"/>
          </a:p>
        </p:txBody>
      </p:sp>
      <p:sp>
        <p:nvSpPr>
          <p:cNvPr id="5" name="תיבת טקסט 4">
            <a:extLst>
              <a:ext uri="{FF2B5EF4-FFF2-40B4-BE49-F238E27FC236}">
                <a16:creationId xmlns:a16="http://schemas.microsoft.com/office/drawing/2014/main" id="{7D9798D2-607B-4BFE-84E9-EEB5FC90AEFC}"/>
              </a:ext>
            </a:extLst>
          </p:cNvPr>
          <p:cNvSpPr txBox="1"/>
          <p:nvPr/>
        </p:nvSpPr>
        <p:spPr>
          <a:xfrm>
            <a:off x="2315952" y="4783015"/>
            <a:ext cx="3780048" cy="461665"/>
          </a:xfrm>
          <a:prstGeom prst="rect">
            <a:avLst/>
          </a:prstGeom>
          <a:noFill/>
        </p:spPr>
        <p:txBody>
          <a:bodyPr wrap="square" rtlCol="1">
            <a:spAutoFit/>
          </a:bodyPr>
          <a:lstStyle/>
          <a:p>
            <a:r>
              <a:rPr lang="he-IL" sz="2400" dirty="0">
                <a:solidFill>
                  <a:srgbClr val="92D050"/>
                </a:solidFill>
              </a:rPr>
              <a:t>על איזו נבואה מדובר?</a:t>
            </a:r>
          </a:p>
        </p:txBody>
      </p:sp>
      <p:pic>
        <p:nvPicPr>
          <p:cNvPr id="6" name="תמונה 5">
            <a:extLst>
              <a:ext uri="{FF2B5EF4-FFF2-40B4-BE49-F238E27FC236}">
                <a16:creationId xmlns:a16="http://schemas.microsoft.com/office/drawing/2014/main" id="{7A74DEA7-2FDE-412A-822F-E77EC414C303}"/>
              </a:ext>
            </a:extLst>
          </p:cNvPr>
          <p:cNvPicPr>
            <a:picLocks noChangeAspect="1"/>
          </p:cNvPicPr>
          <p:nvPr/>
        </p:nvPicPr>
        <p:blipFill>
          <a:blip r:embed="rId2"/>
          <a:stretch>
            <a:fillRect/>
          </a:stretch>
        </p:blipFill>
        <p:spPr>
          <a:xfrm>
            <a:off x="1368214" y="4235081"/>
            <a:ext cx="1895475" cy="2409825"/>
          </a:xfrm>
          <a:prstGeom prst="rect">
            <a:avLst/>
          </a:prstGeom>
        </p:spPr>
      </p:pic>
    </p:spTree>
    <p:extLst>
      <p:ext uri="{BB962C8B-B14F-4D97-AF65-F5344CB8AC3E}">
        <p14:creationId xmlns:p14="http://schemas.microsoft.com/office/powerpoint/2010/main" val="358033221"/>
      </p:ext>
    </p:extLst>
  </p:cSld>
  <p:clrMapOvr>
    <a:masterClrMapping/>
  </p:clrMapOvr>
</p:sld>
</file>

<file path=ppt/theme/theme1.xml><?xml version="1.0" encoding="utf-8"?>
<a:theme xmlns:a="http://schemas.openxmlformats.org/drawingml/2006/main" name="ערכת נושא Office">
  <a:themeElements>
    <a:clrScheme name="מערכת שידורים">
      <a:dk1>
        <a:srgbClr val="002060"/>
      </a:dk1>
      <a:lt1>
        <a:sysClr val="window" lastClr="FFFFFF"/>
      </a:lt1>
      <a:dk2>
        <a:srgbClr val="44546A"/>
      </a:dk2>
      <a:lt2>
        <a:srgbClr val="E7E6E6"/>
      </a:lt2>
      <a:accent1>
        <a:srgbClr val="92D050"/>
      </a:accent1>
      <a:accent2>
        <a:srgbClr val="ED7D31"/>
      </a:accent2>
      <a:accent3>
        <a:srgbClr val="A5A5A5"/>
      </a:accent3>
      <a:accent4>
        <a:srgbClr val="FFC000"/>
      </a:accent4>
      <a:accent5>
        <a:srgbClr val="4472C4"/>
      </a:accent5>
      <a:accent6>
        <a:srgbClr val="70AD47"/>
      </a:accent6>
      <a:hlink>
        <a:srgbClr val="0563C1"/>
      </a:hlink>
      <a:folHlink>
        <a:srgbClr val="7030A0"/>
      </a:folHlink>
    </a:clrScheme>
    <a:fontScheme name="התאמה אישית 3">
      <a:majorFont>
        <a:latin typeface="Varela Round"/>
        <a:ea typeface=""/>
        <a:cs typeface="Varela Round"/>
      </a:majorFont>
      <a:minorFont>
        <a:latin typeface="Varela Round"/>
        <a:ea typeface=""/>
        <a:cs typeface="Varela Round"/>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3464</TotalTime>
  <Words>2459</Words>
  <Application>Microsoft Office PowerPoint</Application>
  <PresentationFormat>מסך רחב</PresentationFormat>
  <Paragraphs>184</Paragraphs>
  <Slides>33</Slides>
  <Notes>5</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33</vt:i4>
      </vt:variant>
    </vt:vector>
  </HeadingPairs>
  <TitlesOfParts>
    <vt:vector size="38" baseType="lpstr">
      <vt:lpstr>Arial</vt:lpstr>
      <vt:lpstr>Calibri</vt:lpstr>
      <vt:lpstr>Varela Round</vt:lpstr>
      <vt:lpstr>Wingdings</vt:lpstr>
      <vt:lpstr>ערכת נושא Office</vt:lpstr>
      <vt:lpstr>מערכת שידורים לאומית</vt:lpstr>
      <vt:lpstr>תנ"ך ממ"ד</vt:lpstr>
      <vt:lpstr>מה נלמד היום </vt:lpstr>
      <vt:lpstr>פרק כ"ח</vt:lpstr>
      <vt:lpstr>נבואת חנניה בן עזור</vt:lpstr>
      <vt:lpstr>נבואת חנניה בן עזור</vt:lpstr>
      <vt:lpstr>נבואת חנניה בן עזור</vt:lpstr>
      <vt:lpstr>נבואת חנניה בן עזור</vt:lpstr>
      <vt:lpstr>נבואת חנניה בן עזור</vt:lpstr>
      <vt:lpstr>ירמיהו פרק כ"ז</vt:lpstr>
      <vt:lpstr>נבואת חנניה בן עזור</vt:lpstr>
      <vt:lpstr>נבואת חנניה בן עזור</vt:lpstr>
      <vt:lpstr>נבואת חנניה בן עזור</vt:lpstr>
      <vt:lpstr>נבואת חנניה בן עזור</vt:lpstr>
      <vt:lpstr>נבואת חנניה בן עזור</vt:lpstr>
      <vt:lpstr>תגובת ירמיהו</vt:lpstr>
      <vt:lpstr>תגובת ירמיהו</vt:lpstr>
      <vt:lpstr>תגובת ירמיהו</vt:lpstr>
      <vt:lpstr>תגובת ירמיהו</vt:lpstr>
      <vt:lpstr>תגובת ירמיהו</vt:lpstr>
      <vt:lpstr>תגובת ירמיהו</vt:lpstr>
      <vt:lpstr>חנניה בן עזור</vt:lpstr>
      <vt:lpstr>חנניה בן עזור</vt:lpstr>
      <vt:lpstr>ההבחנה בין נביא אמת לנביא שקר</vt:lpstr>
      <vt:lpstr>ההבחנה בין נביא אמת לנביא שקר</vt:lpstr>
      <vt:lpstr>ההבחנה בין נביא אמת לשקר</vt:lpstr>
      <vt:lpstr>העימות בין חנניה וירמיהו</vt:lpstr>
      <vt:lpstr>ההכרעה</vt:lpstr>
      <vt:lpstr>ההכרעה</vt:lpstr>
      <vt:lpstr>ההכרעה</vt:lpstr>
      <vt:lpstr>ההכרעה</vt:lpstr>
      <vt:lpstr>מה למדנו היום?</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user</dc:creator>
  <cp:lastModifiedBy>שני שמלה/Shani Chemla</cp:lastModifiedBy>
  <cp:revision>110</cp:revision>
  <dcterms:created xsi:type="dcterms:W3CDTF">2020-03-15T19:13:03Z</dcterms:created>
  <dcterms:modified xsi:type="dcterms:W3CDTF">2022-08-02T09:34:44Z</dcterms:modified>
</cp:coreProperties>
</file>