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539" r:id="rId2"/>
    <p:sldId id="540" r:id="rId3"/>
    <p:sldId id="541" r:id="rId4"/>
    <p:sldId id="542" r:id="rId5"/>
    <p:sldId id="589" r:id="rId6"/>
    <p:sldId id="590" r:id="rId7"/>
    <p:sldId id="686" r:id="rId8"/>
    <p:sldId id="481" r:id="rId9"/>
    <p:sldId id="514" r:id="rId10"/>
    <p:sldId id="515" r:id="rId11"/>
    <p:sldId id="494" r:id="rId12"/>
    <p:sldId id="495" r:id="rId13"/>
    <p:sldId id="496" r:id="rId14"/>
    <p:sldId id="576" r:id="rId15"/>
    <p:sldId id="624" r:id="rId16"/>
    <p:sldId id="693" r:id="rId17"/>
    <p:sldId id="504" r:id="rId18"/>
    <p:sldId id="694" r:id="rId19"/>
    <p:sldId id="698" r:id="rId20"/>
    <p:sldId id="697" r:id="rId21"/>
    <p:sldId id="499" r:id="rId22"/>
    <p:sldId id="696" r:id="rId23"/>
    <p:sldId id="519" r:id="rId24"/>
    <p:sldId id="623" r:id="rId25"/>
    <p:sldId id="502" r:id="rId26"/>
    <p:sldId id="607" r:id="rId27"/>
    <p:sldId id="685" r:id="rId28"/>
    <p:sldId id="688" r:id="rId29"/>
    <p:sldId id="687" r:id="rId30"/>
    <p:sldId id="689" r:id="rId31"/>
    <p:sldId id="301" r:id="rId32"/>
    <p:sldId id="691" r:id="rId33"/>
    <p:sldId id="695" r:id="rId34"/>
    <p:sldId id="690" r:id="rId35"/>
    <p:sldId id="516" r:id="rId36"/>
    <p:sldId id="517" r:id="rId37"/>
    <p:sldId id="518" r:id="rId38"/>
    <p:sldId id="501" r:id="rId39"/>
    <p:sldId id="586" r:id="rId40"/>
    <p:sldId id="595" r:id="rId41"/>
    <p:sldId id="631" r:id="rId42"/>
    <p:sldId id="5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54A86-15F5-4E6D-AA6F-B375DAFD137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9B69-C3D9-482D-8F2E-E1288366A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024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680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371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292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368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471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591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708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391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016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2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980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189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546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0633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843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884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ללא זכויות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300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0536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8752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9561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947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1934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307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6580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94556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2847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683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519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476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11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84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7838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95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95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752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9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89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A19D-AC1D-40CA-9085-33B519BB6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AC05A-03A5-4451-B189-78A9C27D8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542A0-A0B3-49EB-B8CA-3D8B707B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BE9C-A8C7-4D26-B415-A4E9FA60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C9A5-4469-4AF9-8269-C8ED86D6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6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79A3-9DD0-46E1-BFB8-9FD8E40E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4C571-59EF-4E41-AC80-BBD56149A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56160-9675-4EF7-BC5C-59FCEA20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B494A-2A07-4E3D-91B4-B59F274E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2BE2A-B0EB-47A1-BE8E-95F49265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ACD69-1341-4050-965A-EECAD9418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7B59A-8021-453A-A626-71A7A2B98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C51B8-C87A-4E73-BD82-67A452F7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02291-F76F-48D0-9186-6F8770FD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0805B-84B0-48CF-825F-ED484AE9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8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31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" name="מציין מיקום של מספר שקופית 22">
            <a:extLst>
              <a:ext uri="{FF2B5EF4-FFF2-40B4-BE49-F238E27FC236}">
                <a16:creationId xmlns:a16="http://schemas.microsoft.com/office/drawing/2014/main" id="{9BAFAFD7-004F-42F0-A4BC-ADBB515A29BE}"/>
              </a:ext>
            </a:extLst>
          </p:cNvPr>
          <p:cNvSpPr txBox="1">
            <a:spLocks/>
          </p:cNvSpPr>
          <p:nvPr userDrawn="1"/>
        </p:nvSpPr>
        <p:spPr>
          <a:xfrm>
            <a:off x="212942" y="6209122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smtClean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528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" name="מציין מיקום של מספר שקופית 22">
            <a:extLst>
              <a:ext uri="{FF2B5EF4-FFF2-40B4-BE49-F238E27FC236}">
                <a16:creationId xmlns:a16="http://schemas.microsoft.com/office/drawing/2014/main" id="{DD08CF3D-6CC1-4F01-B251-45DEE7FA5EFC}"/>
              </a:ext>
            </a:extLst>
          </p:cNvPr>
          <p:cNvSpPr txBox="1">
            <a:spLocks/>
          </p:cNvSpPr>
          <p:nvPr userDrawn="1"/>
        </p:nvSpPr>
        <p:spPr>
          <a:xfrm>
            <a:off x="212942" y="6209122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smtClean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951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" name="מציין מיקום של מספר שקופית 22">
            <a:extLst>
              <a:ext uri="{FF2B5EF4-FFF2-40B4-BE49-F238E27FC236}">
                <a16:creationId xmlns:a16="http://schemas.microsoft.com/office/drawing/2014/main" id="{187B1B0D-E10B-42A6-8399-0D1150F9B074}"/>
              </a:ext>
            </a:extLst>
          </p:cNvPr>
          <p:cNvSpPr txBox="1">
            <a:spLocks/>
          </p:cNvSpPr>
          <p:nvPr userDrawn="1"/>
        </p:nvSpPr>
        <p:spPr>
          <a:xfrm>
            <a:off x="212942" y="6209122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smtClean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917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1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" name="מציין מיקום של מספר שקופית 22">
            <a:extLst>
              <a:ext uri="{FF2B5EF4-FFF2-40B4-BE49-F238E27FC236}">
                <a16:creationId xmlns:a16="http://schemas.microsoft.com/office/drawing/2014/main" id="{2F2A3FE4-697D-4BD3-A804-EF33BEA711B1}"/>
              </a:ext>
            </a:extLst>
          </p:cNvPr>
          <p:cNvSpPr txBox="1">
            <a:spLocks/>
          </p:cNvSpPr>
          <p:nvPr userDrawn="1"/>
        </p:nvSpPr>
        <p:spPr>
          <a:xfrm>
            <a:off x="212942" y="6209122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smtClean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193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355D-45E4-479E-AD98-EC468AD8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E61F3-98F3-4AD6-9DC9-E4C56FE81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0B3FE-C235-414C-866B-167639F3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D5B2F-755E-43F4-BE25-30482150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A239-9F1A-4E73-8115-50620D53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7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042F-B035-4E41-B0CD-9E6D7B71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A26A5-E11B-418E-AEB1-2F67F1F75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30EF7-B586-44C6-B8E0-B96CA422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5EA21-DAF7-440A-8227-D7E3C2D0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AE989-3033-4EE1-9197-2803B95E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02DB-6407-4865-B36D-2BF337CF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BF66-1E11-4312-BE52-3986F8D1B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26FEB-6DAA-4F9C-AD2D-DBCDC2865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12F2B-8254-4999-BED8-D24206E3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BC2B2-5B4D-4A67-A332-2E90FF78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18CA1-5485-4980-A7DC-2D8BFD44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6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20AB-BEF5-4287-B111-799A5EE3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F72B4-7FC5-4AE4-9436-F15DAAB3C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C36D4-BADA-48FB-884C-68F912C67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15121-6A4B-4B45-B58D-4F0CBFDE8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72E97-2012-4823-970C-8DE6BE35A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FC410-9137-413E-BCFE-F623247F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96B26-B1C5-47F4-BFDD-AA6B5688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7F3C3-DA6E-470C-90D0-7874CA5B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C456-EFB8-45DE-9129-BEB52D68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09470-A370-4F69-98BE-03AB2CF1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A9F5A-4B28-4123-9DCF-D35B53B1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CFB30-FF8E-4EB6-B209-5ADB9FE9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2C003-D642-4DE9-B291-07F36810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4E2A1-05E2-453B-A97C-56FB4C0B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ACC4F-7A6E-4B0E-85F6-5E46D803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3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4EA8-DBE8-466B-8B58-D2F3A3C1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75FA-A6C6-4C64-B993-B754E4DD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85930-09C7-4A56-A007-D9AE35657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07407-C2FF-49B8-BB55-07A2D195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ACD7D-7388-4C35-A69D-601F8313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9BB74-6967-444E-9057-D81A0F02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DF1B-36F3-4258-AB30-4F19939A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1A6A0-5E03-41CE-A522-A4E7C1EEF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5B7ED-620D-4467-8C9B-55171220A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A20D0-0D64-4F3A-97FC-5F9694CF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2436-2996-49EF-820C-27AA5A28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2F023-E6AC-429C-B9CF-BF1295F7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E4882-DE51-4D16-BEFD-ADF47A2B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7EA33-4CEE-4D97-B7A3-E6FCFC87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121F9-3B15-4537-A041-C5B1A34F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525D-E9D3-477E-9B35-B7D379BD39EE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4B383-D125-4504-942F-AACB44333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7D646-D25E-4324-A2CD-49F37DC64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59BF-6AA2-4D0D-8641-7F1310CD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CZD5xsOKres?start=37&amp;feature=oembed" TargetMode="External"/><Relationship Id="rId4" Type="http://schemas.openxmlformats.org/officeDocument/2006/relationships/hyperlink" Target="https://www.youtube.com/channel/UCKVNRTzWiKVf54DkknvzPM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Og5xAdC8EUI?feature=oembed" TargetMode="External"/><Relationship Id="rId4" Type="http://schemas.openxmlformats.org/officeDocument/2006/relationships/hyperlink" Target="https://www.youtube.com/channel/UCsooa4yRKGN_zEE8iknghZ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943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972472" y="1059190"/>
            <a:ext cx="10571827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חומרים אורגנים (תרכובות אורגניות)</a:t>
            </a:r>
            <a:endParaRPr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8167" y="1725681"/>
            <a:ext cx="11528534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מקור השם במילה "אורגניזם" – יצור</a:t>
            </a:r>
            <a:r>
              <a:rPr lang="en-US" dirty="0"/>
              <a:t> </a:t>
            </a:r>
            <a:r>
              <a:rPr lang="he-IL" dirty="0"/>
              <a:t>חי.</a:t>
            </a:r>
          </a:p>
          <a:p>
            <a:pPr>
              <a:lnSpc>
                <a:spcPct val="150000"/>
              </a:lnSpc>
            </a:pPr>
            <a:r>
              <a:rPr lang="he-IL" dirty="0"/>
              <a:t>מיוצר על ידי יצורים חיים או במעבדות (פלסטיק ותרופות לדוגמה).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dirty="0"/>
              <a:t>חומר המורכב מאטומי פחמן (</a:t>
            </a:r>
            <a:r>
              <a:rPr lang="en-US" dirty="0"/>
              <a:t>C</a:t>
            </a:r>
            <a:r>
              <a:rPr lang="he-IL" dirty="0"/>
              <a:t>).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dirty="0"/>
              <a:t>כיום ידועות כ- 10 מיליון תרכובות אורגניות, ומספרן גדל בהתמדה.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BF86511-55CC-4AD9-94C8-36F20D2B1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124" r="916" b="3725"/>
          <a:stretch/>
        </p:blipFill>
        <p:spPr>
          <a:xfrm>
            <a:off x="381000" y="4676775"/>
            <a:ext cx="2834712" cy="19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2995714" y="118561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600" dirty="0"/>
              <a:t>נא לשים לב</a:t>
            </a:r>
            <a:endParaRPr sz="36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272" y="1725683"/>
            <a:ext cx="10646713" cy="2425904"/>
          </a:xfrm>
        </p:spPr>
        <p:txBody>
          <a:bodyPr>
            <a:normAutofit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he-IL" sz="3300" b="1" dirty="0"/>
              <a:t>"מזון אורגני" </a:t>
            </a:r>
            <a:r>
              <a:rPr lang="he-IL" sz="3300" dirty="0"/>
              <a:t>הוא </a:t>
            </a:r>
            <a:r>
              <a:rPr lang="he-IL" sz="3700" dirty="0"/>
              <a:t>רק </a:t>
            </a:r>
            <a:r>
              <a:rPr lang="he-IL" sz="3300" b="1" dirty="0"/>
              <a:t>שם מסחרי למזון </a:t>
            </a:r>
            <a:r>
              <a:rPr lang="he-IL" sz="3300" dirty="0"/>
              <a:t>המיוצר בחקלאות על פי תקנים מסוימים.</a:t>
            </a:r>
            <a:endParaRPr lang="en-US" sz="3300" dirty="0"/>
          </a:p>
        </p:txBody>
      </p:sp>
      <p:pic>
        <p:nvPicPr>
          <p:cNvPr id="5" name="Picture 2" descr="פוסט זה הודעה | וקטורים לשימוש ציבורי">
            <a:extLst>
              <a:ext uri="{FF2B5EF4-FFF2-40B4-BE49-F238E27FC236}">
                <a16:creationId xmlns:a16="http://schemas.microsoft.com/office/drawing/2014/main" id="{B3244E88-DFCE-43D4-B9A7-D18026638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2" y="2720855"/>
            <a:ext cx="4424096" cy="34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2806529" y="118561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sz="3200" dirty="0"/>
              <a:t>חומרים אי-אורגנים (תרכובות אי-אורגניות)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3A5965BF-9DD5-45D7-B9A0-AB2F22D9916A}"/>
              </a:ext>
            </a:extLst>
          </p:cNvPr>
          <p:cNvSpPr/>
          <p:nvPr/>
        </p:nvSpPr>
        <p:spPr>
          <a:xfrm>
            <a:off x="276225" y="1783083"/>
            <a:ext cx="11295665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 algn="r" rtl="1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חומרים ש</a:t>
            </a:r>
            <a:r>
              <a:rPr lang="he-IL" sz="28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אינם</a:t>
            </a:r>
            <a:r>
              <a:rPr lang="he-IL" sz="28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 אורגנים.</a:t>
            </a:r>
            <a:endParaRPr lang="en-US" sz="28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  <a:p>
            <a:pPr marL="457200" indent="-381000" algn="r" rtl="1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/>
              </a:rPr>
              <a:t>קיימים מעט חומרים אי-אורגנים המכילים פחמן – לדוגמה פחמן דו חמצני (</a:t>
            </a:r>
            <a:r>
              <a:rPr lang="en-US" sz="2800" dirty="0">
                <a:solidFill>
                  <a:srgbClr val="002060"/>
                </a:solidFill>
                <a:latin typeface="Varela Round"/>
                <a:cs typeface="Varela Round"/>
              </a:rPr>
              <a:t>CO</a:t>
            </a:r>
            <a:r>
              <a:rPr lang="en-US" sz="2800" baseline="-25000" dirty="0">
                <a:solidFill>
                  <a:srgbClr val="002060"/>
                </a:solidFill>
                <a:latin typeface="Varela Round"/>
                <a:cs typeface="Varela Round"/>
              </a:rPr>
              <a:t>2</a:t>
            </a:r>
            <a:r>
              <a:rPr lang="he-IL" sz="2800" dirty="0">
                <a:solidFill>
                  <a:srgbClr val="002060"/>
                </a:solidFill>
                <a:latin typeface="Varela Round"/>
                <a:cs typeface="Varela Round"/>
              </a:rPr>
              <a:t>).</a:t>
            </a:r>
          </a:p>
          <a:p>
            <a:pPr marL="457200" indent="-381000" algn="r" rtl="1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endParaRPr lang="en-US" sz="24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pic>
        <p:nvPicPr>
          <p:cNvPr id="99330" name="Picture 2">
            <a:extLst>
              <a:ext uri="{FF2B5EF4-FFF2-40B4-BE49-F238E27FC236}">
                <a16:creationId xmlns:a16="http://schemas.microsoft.com/office/drawing/2014/main" id="{5D72B2F7-F0D1-4B45-B923-7F5715A2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0" y="4329214"/>
            <a:ext cx="3731173" cy="24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295049" y="118561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שימו לב</a:t>
            </a:r>
            <a:endParaRPr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273" y="1725682"/>
            <a:ext cx="10733752" cy="4152517"/>
          </a:xfrm>
        </p:spPr>
        <p:txBody>
          <a:bodyPr>
            <a:normAutofit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he-IL" sz="2900" dirty="0"/>
              <a:t>יצורים חיים יכולים ליצר מחומר אורגני - חומר אורגני (גלוקוז מחלבון) וגם חומר אי - אורגני  (פחמן דו חמצני ומים מגלוקוז).</a:t>
            </a:r>
          </a:p>
          <a:p>
            <a:pPr marL="7620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109570" name="Picture 2" descr="Frog near Slaters' Bridge">
            <a:extLst>
              <a:ext uri="{FF2B5EF4-FFF2-40B4-BE49-F238E27FC236}">
                <a16:creationId xmlns:a16="http://schemas.microsoft.com/office/drawing/2014/main" id="{CAFD8F34-7B8F-45EC-99D8-495628807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9" y="4092571"/>
            <a:ext cx="2950464" cy="241569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295049" y="118561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שימו לב</a:t>
            </a:r>
            <a:endParaRPr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0067" y="1725682"/>
            <a:ext cx="11757342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b="1" dirty="0"/>
              <a:t>בעלי חיים </a:t>
            </a:r>
            <a:r>
              <a:rPr lang="he-IL" sz="3000" b="1" u="sng" dirty="0"/>
              <a:t>לא</a:t>
            </a:r>
            <a:r>
              <a:rPr lang="he-IL" sz="2800" dirty="0"/>
              <a:t> יכולים ליצר מחומר אי-אורגני חומר אורגני.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 </a:t>
            </a:r>
            <a:r>
              <a:rPr lang="he-IL" sz="2800" b="1" dirty="0"/>
              <a:t>צמחים</a:t>
            </a:r>
            <a:r>
              <a:rPr lang="he-IL" sz="2800" dirty="0"/>
              <a:t> וקבוצות מסוימות של יכולים </a:t>
            </a:r>
            <a:r>
              <a:rPr lang="he-IL" sz="2800" b="1" dirty="0"/>
              <a:t>חיידקים</a:t>
            </a:r>
            <a:r>
              <a:rPr lang="he-IL" sz="2800" dirty="0"/>
              <a:t> יכולים  לעשות זאת.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371799A-F8BB-4EF1-991E-B5FE096A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10" y="3161208"/>
            <a:ext cx="9618705" cy="3509904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9085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981131" y="1027618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מה משותף לגופכם ולמזון אותו אתם אוכלים?</a:t>
            </a:r>
            <a:endParaRPr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28373" y="1677865"/>
            <a:ext cx="8031963" cy="4152517"/>
          </a:xfrm>
        </p:spPr>
        <p:txBody>
          <a:bodyPr>
            <a:normAutofit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he-IL" sz="3000" dirty="0"/>
              <a:t>גופיכם והמזון אותו אתם אוכלים מורכבים מאותם רכיבי תזונה – אבות המזון ומים.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92162" name="Picture 2" descr="Child Eating Watermelon Free Stock Photo - Public Domain Pictures">
            <a:extLst>
              <a:ext uri="{FF2B5EF4-FFF2-40B4-BE49-F238E27FC236}">
                <a16:creationId xmlns:a16="http://schemas.microsoft.com/office/drawing/2014/main" id="{A919A742-9FB0-4D3D-ADB5-FC5F2316E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3" y="1439549"/>
            <a:ext cx="3086100" cy="462915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32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981131" y="1027618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מהם אבות המזון?</a:t>
            </a:r>
            <a:endParaRPr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28373" y="1677865"/>
            <a:ext cx="8031963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אבות המזון הם חמש קבוצות של רכיבי תזונה הנחוצים לתפקודו התקין של גוף האדם, ואלה הם: </a:t>
            </a:r>
            <a:r>
              <a:rPr lang="he-IL" b="1" dirty="0"/>
              <a:t>פחמימות, שומנים, חלבונים, ויטמינים ומינרלים.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פחמימות, שומנים, חלבונים וויטמינים – חומרים אורגנים.</a:t>
            </a:r>
          </a:p>
          <a:p>
            <a:pPr>
              <a:lnSpc>
                <a:spcPct val="150000"/>
              </a:lnSpc>
            </a:pPr>
            <a:r>
              <a:rPr lang="he-IL" dirty="0"/>
              <a:t>מינרלים ומים – חומרים אי-אורגנים.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92162" name="Picture 2" descr="Child Eating Watermelon Free Stock Photo - Public Domain Pictures">
            <a:extLst>
              <a:ext uri="{FF2B5EF4-FFF2-40B4-BE49-F238E27FC236}">
                <a16:creationId xmlns:a16="http://schemas.microsoft.com/office/drawing/2014/main" id="{A919A742-9FB0-4D3D-ADB5-FC5F2316E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3" y="1439549"/>
            <a:ext cx="3086100" cy="462915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636845" y="105907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דרך איזו מערכת נקלט המזון לגופינו?</a:t>
            </a:r>
            <a:endParaRPr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35725" y="1725459"/>
            <a:ext cx="11235558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500" dirty="0"/>
              <a:t>כלל המזון אותו אנו צורכים מגיע אל </a:t>
            </a:r>
            <a:r>
              <a:rPr lang="he-IL" sz="2500" b="1" dirty="0"/>
              <a:t>מערכת העיכול. 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he-IL" sz="2500" dirty="0"/>
              <a:t>מערכת זו היא מערכת איברים בגוף בעלי חיים אשר מטרתה קליטת מזון, פירוקו ליחידותיו הבסיסיות וספיגתן אל תוך הגוף.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he-IL" sz="2500" dirty="0"/>
              <a:t>חומרי המזון שנספגו יגיעו אל התא ושם ישמשו כחומרי בניין ולשם הפקת אנרגיה. </a:t>
            </a:r>
            <a:endParaRPr lang="en-US" sz="2500" dirty="0"/>
          </a:p>
          <a:p>
            <a:endParaRPr lang="en-US" dirty="0"/>
          </a:p>
        </p:txBody>
      </p:sp>
      <p:pic>
        <p:nvPicPr>
          <p:cNvPr id="1026" name="Picture 2" descr="anatomical anatomy body free photo">
            <a:extLst>
              <a:ext uri="{FF2B5EF4-FFF2-40B4-BE49-F238E27FC236}">
                <a16:creationId xmlns:a16="http://schemas.microsoft.com/office/drawing/2014/main" id="{F66B08DC-23FC-4049-B347-510745ABB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3" y="4314273"/>
            <a:ext cx="3296854" cy="2196885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636845" y="105907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איך מערכת העיכול קולטת את המזון?</a:t>
            </a:r>
            <a:endParaRPr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35725" y="1725459"/>
            <a:ext cx="11235558" cy="4152517"/>
          </a:xfrm>
        </p:spPr>
        <p:txBody>
          <a:bodyPr>
            <a:normAutofit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he-IL" sz="3200" dirty="0"/>
              <a:t>כדי שהמזון ילקט לתוך גופינו הוא צריך קודם כל לעבור פירוק (עיכול)</a:t>
            </a:r>
            <a:r>
              <a:rPr lang="en-US" sz="3200" dirty="0"/>
              <a:t> </a:t>
            </a:r>
            <a:r>
              <a:rPr lang="he-IL" sz="3200" dirty="0"/>
              <a:t>ובשלב הבא להיספג אל תוך גופינו (ספיגה).</a:t>
            </a:r>
          </a:p>
          <a:p>
            <a:pPr marL="76200" indent="0">
              <a:lnSpc>
                <a:spcPct val="150000"/>
              </a:lnSpc>
              <a:buNone/>
            </a:pPr>
            <a:endParaRPr lang="he-IL" sz="3200" dirty="0"/>
          </a:p>
        </p:txBody>
      </p:sp>
      <p:pic>
        <p:nvPicPr>
          <p:cNvPr id="8" name="Picture 4" descr="zucchini wraps zucchini slices food free photo">
            <a:extLst>
              <a:ext uri="{FF2B5EF4-FFF2-40B4-BE49-F238E27FC236}">
                <a16:creationId xmlns:a16="http://schemas.microsoft.com/office/drawing/2014/main" id="{A3D2E49F-FE38-4496-B0E6-21C3432C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" y="4013555"/>
            <a:ext cx="3653155" cy="2434309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E214DA-6E86-464B-A877-38379D536B9E}"/>
              </a:ext>
            </a:extLst>
          </p:cNvPr>
          <p:cNvSpPr txBox="1"/>
          <p:nvPr/>
        </p:nvSpPr>
        <p:spPr>
          <a:xfrm>
            <a:off x="5295901" y="3763673"/>
            <a:ext cx="3867150" cy="2240613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האם מערכת העיכול היא פנימית או חיצונית לגופינו</a:t>
            </a:r>
            <a:endParaRPr lang="en-US" sz="3200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1657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1940409" y="1136698"/>
            <a:ext cx="9939367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sz="3200" dirty="0"/>
              <a:t>מערכת העיכול</a:t>
            </a:r>
            <a:endParaRPr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1C1F29-A80E-40D2-AFD8-D93F325ED4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83039" y="2020322"/>
            <a:ext cx="5151237" cy="4152517"/>
          </a:xfrm>
        </p:spPr>
        <p:txBody>
          <a:bodyPr>
            <a:normAutofit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he-IL" sz="3000" dirty="0">
                <a:solidFill>
                  <a:srgbClr val="000000"/>
                </a:solidFill>
                <a:latin typeface="arial" panose="020B0604020202020204" pitchFamily="34" charset="0"/>
              </a:rPr>
              <a:t>מבחינה פיזית מערכת העיכול נחשבת למערכת חיצונית לגוף, היא מתחילה בפתח העליון – הלוע/הפה, ומסתיימת בפתח התחתון – פי הטבעת.</a:t>
            </a:r>
            <a:endParaRPr lang="en-US" sz="3000" dirty="0"/>
          </a:p>
          <a:p>
            <a:pPr>
              <a:lnSpc>
                <a:spcPct val="150000"/>
              </a:lnSpc>
            </a:pPr>
            <a:endParaRPr lang="en-US" sz="3000" dirty="0"/>
          </a:p>
        </p:txBody>
      </p:sp>
      <p:pic>
        <p:nvPicPr>
          <p:cNvPr id="7" name="Picture 2" descr="tube pipeline water pipe free photo">
            <a:extLst>
              <a:ext uri="{FF2B5EF4-FFF2-40B4-BE49-F238E27FC236}">
                <a16:creationId xmlns:a16="http://schemas.microsoft.com/office/drawing/2014/main" id="{64BC61C3-33BA-4E47-9494-CF3BB9EC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99" y="2020322"/>
            <a:ext cx="4250613" cy="358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2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</a:rPr>
              <a:t>מדעי התזונה</a:t>
            </a:r>
            <a:endParaRPr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>
              <a:spcAft>
                <a:spcPts val="600"/>
              </a:spcAft>
            </a:pPr>
            <a:r>
              <a:rPr lang="he-IL" b="0" dirty="0"/>
              <a:t>תזונה ותורת המזון בעידן המודרני י'-</a:t>
            </a:r>
            <a:r>
              <a:rPr lang="he-IL" b="0" dirty="0" err="1"/>
              <a:t>יב</a:t>
            </a:r>
            <a:r>
              <a:rPr lang="he-IL" b="0" dirty="0"/>
              <a:t>'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dirty="0"/>
              <a:t>שם המורה:</a:t>
            </a:r>
            <a:r>
              <a:rPr lang="he-IL" sz="3200" dirty="0"/>
              <a:t> דר' חכים יניב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39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1940409" y="1136698"/>
            <a:ext cx="9939367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sz="3200" dirty="0"/>
              <a:t>המזון עובר שני תהליכי עיכול</a:t>
            </a:r>
            <a:endParaRPr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0500" y="1686661"/>
            <a:ext cx="11275811" cy="28056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000" b="1" dirty="0"/>
              <a:t>עיכול מכני (פיזי)</a:t>
            </a:r>
            <a:r>
              <a:rPr lang="en-US" sz="3000" b="1" dirty="0"/>
              <a:t> </a:t>
            </a:r>
            <a:r>
              <a:rPr lang="he-IL" sz="3000" dirty="0"/>
              <a:t>- </a:t>
            </a:r>
            <a:r>
              <a:rPr lang="he-IL" sz="3200" dirty="0"/>
              <a:t>חיתוך וטחינה של המזון </a:t>
            </a:r>
            <a:r>
              <a:rPr lang="he-IL" sz="3000" dirty="0" err="1"/>
              <a:t>המזון</a:t>
            </a:r>
            <a:r>
              <a:rPr lang="he-IL" sz="3000" dirty="0"/>
              <a:t> לחתיכות קטנות.</a:t>
            </a:r>
          </a:p>
          <a:p>
            <a:pPr>
              <a:lnSpc>
                <a:spcPct val="150000"/>
              </a:lnSpc>
            </a:pPr>
            <a:r>
              <a:rPr lang="he-IL" sz="3000" b="1" dirty="0"/>
              <a:t>עיכול כימי </a:t>
            </a:r>
            <a:r>
              <a:rPr lang="he-IL" sz="3000" dirty="0"/>
              <a:t>- </a:t>
            </a:r>
            <a:r>
              <a:rPr lang="he-IL" sz="3200" dirty="0"/>
              <a:t>שבירה של הקשרים הכימיים של מולקולות המזון לאבני הבניין שלהן.</a:t>
            </a:r>
            <a:endParaRPr lang="he-IL" sz="3000" dirty="0"/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1D4ABAE7-2BA3-4FB9-BDA0-69C8792CA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50" y="3722231"/>
            <a:ext cx="244655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427059" y="990003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עיכול מזון מכני (פיזי)</a:t>
            </a:r>
            <a:endParaRPr sz="3200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2C95DD0-EA2C-4F0F-86BF-D8B59472EDA8}"/>
              </a:ext>
            </a:extLst>
          </p:cNvPr>
          <p:cNvSpPr/>
          <p:nvPr/>
        </p:nvSpPr>
        <p:spPr>
          <a:xfrm>
            <a:off x="1333658" y="1679486"/>
            <a:ext cx="1031646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 algn="r" rtl="1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עיקרו חיתוך וטחינה של המזון כך שיתקבלו חתיכות קטנות.</a:t>
            </a:r>
            <a:r>
              <a:rPr lang="en-US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lang="he-IL" sz="28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indent="-381000" algn="r" rtl="1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מתבצע על ידי השיניים,</a:t>
            </a:r>
            <a:r>
              <a:rPr lang="en-US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החך והתכווצות שרירי הקיבה.</a:t>
            </a:r>
            <a:r>
              <a:rPr lang="en-US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lang="he-IL" sz="28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indent="-381000" algn="r" rtl="1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המזון אינו משנה את התכונות הכימיות שלו. </a:t>
            </a:r>
          </a:p>
          <a:p>
            <a:pPr marL="457200" indent="-381000" algn="r" rtl="1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הפירוק המכני מגדיל את שטח הפנים של המזון </a:t>
            </a:r>
            <a:r>
              <a:rPr lang="he-IL" sz="20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(בהמשך).</a:t>
            </a:r>
            <a:endParaRPr lang="he-IL" sz="2000" dirty="0">
              <a:latin typeface="Varela Round" panose="00000500000000000000" charset="-79"/>
              <a:cs typeface="Varela Round" panose="00000500000000000000" charset="-79"/>
            </a:endParaRPr>
          </a:p>
          <a:p>
            <a:pPr algn="r" rtl="1"/>
            <a:r>
              <a:rPr lang="en-US" sz="2700" dirty="0">
                <a:latin typeface="Varela Round" panose="00000500000000000000" charset="-79"/>
                <a:cs typeface="Varela Round" panose="00000500000000000000" charset="-79"/>
              </a:rPr>
              <a:t> </a:t>
            </a:r>
          </a:p>
          <a:p>
            <a:pPr algn="r" rtl="1"/>
            <a:endParaRPr lang="en-US" sz="27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102406" name="Picture 6" descr="Close-up of a man with bristles biting Shawarma. The conce… | Flickr">
            <a:extLst>
              <a:ext uri="{FF2B5EF4-FFF2-40B4-BE49-F238E27FC236}">
                <a16:creationId xmlns:a16="http://schemas.microsoft.com/office/drawing/2014/main" id="{AFBE3F4D-A8D1-4165-8BEF-EC1563F33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3" y="4328094"/>
            <a:ext cx="3399491" cy="2317231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פעילות אנזימים - ניסוי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6863" y="313485"/>
            <a:ext cx="5275926" cy="2250700"/>
          </a:xfrm>
        </p:spPr>
        <p:txBody>
          <a:bodyPr/>
          <a:lstStyle/>
          <a:p>
            <a:r>
              <a:rPr lang="he-IL" dirty="0"/>
              <a:t>החומרים לניסוי שנערוך השיעור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 descr="A picture containing shirt&#10;&#10;Description automatically generated">
            <a:extLst>
              <a:ext uri="{FF2B5EF4-FFF2-40B4-BE49-F238E27FC236}">
                <a16:creationId xmlns:a16="http://schemas.microsoft.com/office/drawing/2014/main" id="{AB955EC1-C041-46FD-8B33-F8657748F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01" y="2092134"/>
            <a:ext cx="3816467" cy="3816467"/>
          </a:xfrm>
          <a:prstGeom prst="rect">
            <a:avLst/>
          </a:prstGeom>
        </p:spPr>
      </p:pic>
      <p:pic>
        <p:nvPicPr>
          <p:cNvPr id="11" name="Picture 10" descr="A close up of a toy&#10;&#10;Description automatically generated">
            <a:extLst>
              <a:ext uri="{FF2B5EF4-FFF2-40B4-BE49-F238E27FC236}">
                <a16:creationId xmlns:a16="http://schemas.microsoft.com/office/drawing/2014/main" id="{6270EE18-1667-440A-A9D2-E523E279F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58" y="2232727"/>
            <a:ext cx="3182305" cy="3675874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3BFDDC8-C2ED-4E35-B1CE-F1B12266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30" y="1572108"/>
            <a:ext cx="3286365" cy="328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73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322411" y="1063678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עיכול מזון - כימי </a:t>
            </a:r>
            <a:endParaRPr sz="3200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2C95DD0-EA2C-4F0F-86BF-D8B59472EDA8}"/>
              </a:ext>
            </a:extLst>
          </p:cNvPr>
          <p:cNvSpPr/>
          <p:nvPr/>
        </p:nvSpPr>
        <p:spPr>
          <a:xfrm>
            <a:off x="5476875" y="1603748"/>
            <a:ext cx="61752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 algn="r" rtl="1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/>
              </a:rPr>
              <a:t>מתבצע על ידי שבירה של הקשרים הכימיים של מולקולות המזון לאבני הבניין שלהן. </a:t>
            </a:r>
          </a:p>
          <a:p>
            <a:pPr marL="457200" indent="-381000" algn="r" rtl="1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/>
              </a:rPr>
              <a:t>מוֹלֵקוּלָה - מונח בכימיה המתאר מבנה (חומר) הבנוי משני אטומים או יותר, המחוברים ביניהם בקשר כימי.</a:t>
            </a:r>
            <a:r>
              <a:rPr lang="en-US" sz="2800" dirty="0">
                <a:solidFill>
                  <a:srgbClr val="002060"/>
                </a:solidFill>
                <a:latin typeface="Varela Round"/>
                <a:cs typeface="Varela Round"/>
              </a:rPr>
              <a:t> </a:t>
            </a:r>
          </a:p>
          <a:p>
            <a:pPr algn="r" rtl="1"/>
            <a:endParaRPr lang="en-US" sz="24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107522" name="Picture 2" descr="Milk - Wikipedia">
            <a:extLst>
              <a:ext uri="{FF2B5EF4-FFF2-40B4-BE49-F238E27FC236}">
                <a16:creationId xmlns:a16="http://schemas.microsoft.com/office/drawing/2014/main" id="{28BED5EA-AD31-4252-948D-D1D514CE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886239"/>
            <a:ext cx="4605568" cy="39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6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322411" y="1063678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עיכול מזון - כימי </a:t>
            </a:r>
            <a:endParaRPr sz="3200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2C95DD0-EA2C-4F0F-86BF-D8B59472EDA8}"/>
              </a:ext>
            </a:extLst>
          </p:cNvPr>
          <p:cNvSpPr/>
          <p:nvPr/>
        </p:nvSpPr>
        <p:spPr>
          <a:xfrm>
            <a:off x="5656521" y="1603748"/>
            <a:ext cx="5995638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 algn="r" rtl="1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he-IL" sz="2300" dirty="0">
                <a:solidFill>
                  <a:srgbClr val="002060"/>
                </a:solidFill>
                <a:latin typeface="Varela Round"/>
                <a:cs typeface="Varela Round"/>
              </a:rPr>
              <a:t>מתבצע על ידי </a:t>
            </a:r>
            <a:r>
              <a:rPr lang="he-IL" sz="2300" b="1" dirty="0">
                <a:solidFill>
                  <a:srgbClr val="002060"/>
                </a:solidFill>
                <a:latin typeface="Varela Round"/>
                <a:cs typeface="Varela Round"/>
              </a:rPr>
              <a:t>אנזימים</a:t>
            </a:r>
            <a:r>
              <a:rPr lang="he-IL" sz="2300" dirty="0">
                <a:solidFill>
                  <a:srgbClr val="002060"/>
                </a:solidFill>
                <a:latin typeface="Varela Round"/>
                <a:cs typeface="Varela Round"/>
              </a:rPr>
              <a:t> המצויים בפה, בקיבה ובמעי וגם על ידי החומצה המלחית בקיבה. </a:t>
            </a:r>
          </a:p>
          <a:p>
            <a:pPr marL="457200" indent="-381000" algn="r" rtl="1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he-IL" sz="2300" dirty="0">
                <a:solidFill>
                  <a:srgbClr val="002060"/>
                </a:solidFill>
                <a:latin typeface="Varela Round"/>
                <a:cs typeface="Varela Round"/>
              </a:rPr>
              <a:t>בפרוק הכימי המזון משנה חלק מהתכונות הכימיות שלו.</a:t>
            </a:r>
            <a:r>
              <a:rPr lang="en-US" sz="2300" dirty="0">
                <a:solidFill>
                  <a:srgbClr val="002060"/>
                </a:solidFill>
                <a:latin typeface="Varela Round"/>
                <a:cs typeface="Varela Round"/>
              </a:rPr>
              <a:t> </a:t>
            </a:r>
          </a:p>
          <a:p>
            <a:pPr algn="r" rtl="1"/>
            <a:endParaRPr lang="en-US" sz="23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pic>
        <p:nvPicPr>
          <p:cNvPr id="107522" name="Picture 2" descr="Milk - Wikipedia">
            <a:extLst>
              <a:ext uri="{FF2B5EF4-FFF2-40B4-BE49-F238E27FC236}">
                <a16:creationId xmlns:a16="http://schemas.microsoft.com/office/drawing/2014/main" id="{28BED5EA-AD31-4252-948D-D1D514CE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8" y="1603748"/>
            <a:ext cx="5591014" cy="474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22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606961" y="1156596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מהו אנזים?</a:t>
            </a:r>
            <a:endParaRPr sz="3200" dirty="0"/>
          </a:p>
        </p:txBody>
      </p:sp>
      <p:pic>
        <p:nvPicPr>
          <p:cNvPr id="106498" name="Picture 2" descr="Enzymes – Your Human Manual">
            <a:extLst>
              <a:ext uri="{FF2B5EF4-FFF2-40B4-BE49-F238E27FC236}">
                <a16:creationId xmlns:a16="http://schemas.microsoft.com/office/drawing/2014/main" id="{A4D0FA61-1DAF-45D8-B6B6-BCD3886063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5823"/>
            <a:ext cx="4205224" cy="40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87A463F1-1C4F-4433-9769-98F4EC06EB8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13307" y="1737559"/>
            <a:ext cx="8966200" cy="29360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000" dirty="0">
                <a:sym typeface="Arial"/>
              </a:rPr>
              <a:t>חלבון אשר יכול לפרק או לחבר מולקולות אחרות.</a:t>
            </a:r>
          </a:p>
          <a:p>
            <a:pPr>
              <a:lnSpc>
                <a:spcPct val="150000"/>
              </a:lnSpc>
            </a:pPr>
            <a:r>
              <a:rPr lang="he-IL" sz="3000" dirty="0">
                <a:sym typeface="Arial"/>
              </a:rPr>
              <a:t>כל אנזים מחבר או מפרק מולקולות הייחודיות לו.</a:t>
            </a:r>
          </a:p>
          <a:p>
            <a:pPr>
              <a:lnSpc>
                <a:spcPct val="150000"/>
              </a:lnSpc>
            </a:pPr>
            <a:r>
              <a:rPr lang="he-IL" sz="3000" dirty="0">
                <a:sym typeface="Arial"/>
              </a:rPr>
              <a:t>ניתן להתייחס לאנזימים כ"פועלים" של הגוף.</a:t>
            </a:r>
          </a:p>
          <a:p>
            <a:pPr>
              <a:lnSpc>
                <a:spcPct val="150000"/>
              </a:lnSpc>
            </a:pPr>
            <a:r>
              <a:rPr lang="he-IL" sz="3000" dirty="0">
                <a:sym typeface="Arial"/>
              </a:rPr>
              <a:t>לא יתקיימו חיים ללא נוכחות אנזימים.</a:t>
            </a:r>
            <a:endParaRPr lang="en-US" sz="30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9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Enzyme Animation">
            <a:hlinkClick r:id="" action="ppaction://media"/>
            <a:extLst>
              <a:ext uri="{FF2B5EF4-FFF2-40B4-BE49-F238E27FC236}">
                <a16:creationId xmlns:a16="http://schemas.microsoft.com/office/drawing/2014/main" id="{023432B9-85B5-45EF-AD02-DB307E99A5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851" y="233916"/>
            <a:ext cx="11478436" cy="6456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70558-B9CF-43FF-AC81-B030F4F73B42}"/>
              </a:ext>
            </a:extLst>
          </p:cNvPr>
          <p:cNvSpPr txBox="1"/>
          <p:nvPr/>
        </p:nvSpPr>
        <p:spPr>
          <a:xfrm>
            <a:off x="297713" y="233916"/>
            <a:ext cx="6457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Enzyme Animation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- </a:t>
            </a:r>
            <a: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  <a:hlinkClick r:id="rId4"/>
              </a:rPr>
              <a:t>Henry Goddard</a:t>
            </a: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77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העיכול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olidFill>
                  <a:srgbClr val="747474"/>
                </a:solidFill>
                <a:latin typeface="carmelit_regularregular"/>
              </a:rPr>
              <a:t>מדוע לא יתקיימו חיים ללא נוכחות של אנזימים?</a:t>
            </a:r>
            <a:endParaRPr lang="en-US" sz="3200" dirty="0">
              <a:solidFill>
                <a:srgbClr val="747474"/>
              </a:solidFill>
            </a:endParaRP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381000" algn="r" rtl="1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3000" dirty="0">
                <a:latin typeface="Varela Round"/>
                <a:ea typeface="Varela Round"/>
                <a:cs typeface="Varela Round"/>
              </a:rPr>
              <a:t>מזגו את קרם החמצן לתוך בקבוק המים שברשותכם.</a:t>
            </a:r>
          </a:p>
          <a:p>
            <a:pPr marL="457200" indent="-381000" algn="r" rtl="1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3000" dirty="0">
                <a:latin typeface="Varela Round"/>
                <a:ea typeface="Varela Round"/>
                <a:cs typeface="Varela Round"/>
              </a:rPr>
              <a:t>הוסיפו סבון נוזלי.</a:t>
            </a:r>
          </a:p>
          <a:p>
            <a:pPr marL="457200" indent="-381000" algn="r" rtl="1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3000" dirty="0">
                <a:latin typeface="Varela Round"/>
                <a:ea typeface="Varela Round"/>
                <a:cs typeface="Varela Round"/>
              </a:rPr>
              <a:t>הוסיפו צבע מאכל.</a:t>
            </a:r>
          </a:p>
        </p:txBody>
      </p:sp>
      <p:pic>
        <p:nvPicPr>
          <p:cNvPr id="6" name="Picture 5" descr="A picture containing bottle, sitting, white, computer&#10;&#10;Description automatically generated">
            <a:extLst>
              <a:ext uri="{FF2B5EF4-FFF2-40B4-BE49-F238E27FC236}">
                <a16:creationId xmlns:a16="http://schemas.microsoft.com/office/drawing/2014/main" id="{F8811552-6685-4A11-9C40-DCEAAE10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6" y="2615311"/>
            <a:ext cx="2678286" cy="35005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A108C59-257A-4360-AA9F-17E62B0BF5E5}"/>
              </a:ext>
            </a:extLst>
          </p:cNvPr>
          <p:cNvGrpSpPr/>
          <p:nvPr/>
        </p:nvGrpSpPr>
        <p:grpSpPr>
          <a:xfrm>
            <a:off x="237386" y="2615311"/>
            <a:ext cx="2695762" cy="3383802"/>
            <a:chOff x="290809" y="2582954"/>
            <a:chExt cx="2695762" cy="3383802"/>
          </a:xfrm>
        </p:grpSpPr>
        <p:pic>
          <p:nvPicPr>
            <p:cNvPr id="4" name="Picture 3" descr="A picture containing glass, light&#10;&#10;Description automatically generated">
              <a:extLst>
                <a:ext uri="{FF2B5EF4-FFF2-40B4-BE49-F238E27FC236}">
                  <a16:creationId xmlns:a16="http://schemas.microsoft.com/office/drawing/2014/main" id="{5B9D927F-1A8F-4012-B9D0-35525E36F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809" y="2582954"/>
              <a:ext cx="2695762" cy="338380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F620A9-01E3-4931-A9E0-EFB3C5F89A85}"/>
                </a:ext>
              </a:extLst>
            </p:cNvPr>
            <p:cNvSpPr txBox="1"/>
            <p:nvPr/>
          </p:nvSpPr>
          <p:spPr>
            <a:xfrm>
              <a:off x="571720" y="5325131"/>
              <a:ext cx="213393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25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קרם/מי חמצן</a:t>
              </a:r>
              <a:endParaRPr lang="en-US" sz="25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pic>
        <p:nvPicPr>
          <p:cNvPr id="12" name="Picture 11" descr="A picture containing light, drawing, guitar&#10;&#10;Description automatically generated">
            <a:extLst>
              <a:ext uri="{FF2B5EF4-FFF2-40B4-BE49-F238E27FC236}">
                <a16:creationId xmlns:a16="http://schemas.microsoft.com/office/drawing/2014/main" id="{E5CB1FC1-11AA-4940-9998-B18DB38C7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071696">
            <a:off x="1543608" y="350628"/>
            <a:ext cx="1217345" cy="2434690"/>
          </a:xfrm>
          <a:prstGeom prst="rect">
            <a:avLst/>
          </a:prstGeom>
        </p:spPr>
      </p:pic>
      <p:pic>
        <p:nvPicPr>
          <p:cNvPr id="15" name="Picture 14" descr="A picture containing bottle, table&#10;&#10;Description automatically generated">
            <a:extLst>
              <a:ext uri="{FF2B5EF4-FFF2-40B4-BE49-F238E27FC236}">
                <a16:creationId xmlns:a16="http://schemas.microsoft.com/office/drawing/2014/main" id="{026B1515-9219-4059-AD6C-7DF5F0952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94" y="2632020"/>
            <a:ext cx="2605730" cy="3467148"/>
          </a:xfrm>
          <a:prstGeom prst="rect">
            <a:avLst/>
          </a:prstGeom>
        </p:spPr>
      </p:pic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:a16="http://schemas.microsoft.com/office/drawing/2014/main" id="{54F94ABF-B7A4-459A-BA23-E14911F7D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105" y="1131411"/>
            <a:ext cx="1538084" cy="15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העיכול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747474"/>
                </a:solidFill>
                <a:latin typeface="carmelit_regularregular"/>
              </a:rPr>
              <a:t>מדוע לא יתקיימו חיים ללא נוכחות של אנזימים?</a:t>
            </a:r>
            <a:endParaRPr lang="en-US" sz="3200" dirty="0">
              <a:solidFill>
                <a:srgbClr val="747474"/>
              </a:solidFill>
              <a:latin typeface="carmelit_regularregular"/>
            </a:endParaRP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381000" algn="r" rtl="1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3000" dirty="0">
                <a:latin typeface="Varela Round"/>
                <a:ea typeface="Varela Round"/>
                <a:cs typeface="Varela Round"/>
              </a:rPr>
              <a:t>הביטו בבקבוק. האם קורה משהו?</a:t>
            </a:r>
          </a:p>
        </p:txBody>
      </p:sp>
      <p:pic>
        <p:nvPicPr>
          <p:cNvPr id="10" name="Picture 9" descr="A picture containing bottle, table&#10;&#10;Description automatically generated">
            <a:extLst>
              <a:ext uri="{FF2B5EF4-FFF2-40B4-BE49-F238E27FC236}">
                <a16:creationId xmlns:a16="http://schemas.microsoft.com/office/drawing/2014/main" id="{A912B2B9-EC4B-4DF0-9771-E60E721F5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83" y="2313541"/>
            <a:ext cx="2843186" cy="3713550"/>
          </a:xfrm>
          <a:prstGeom prst="rect">
            <a:avLst/>
          </a:prstGeom>
        </p:spPr>
      </p:pic>
      <p:pic>
        <p:nvPicPr>
          <p:cNvPr id="4" name="Picture 3" descr="A picture containing dark, speaker, black, sitting&#10;&#10;Description automatically generated">
            <a:extLst>
              <a:ext uri="{FF2B5EF4-FFF2-40B4-BE49-F238E27FC236}">
                <a16:creationId xmlns:a16="http://schemas.microsoft.com/office/drawing/2014/main" id="{CA41DC4E-D2EB-4C38-8261-46E475BF3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414" y="1710272"/>
            <a:ext cx="4316819" cy="43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העיכול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747474"/>
                </a:solidFill>
                <a:latin typeface="carmelit_regularregular"/>
              </a:rPr>
              <a:t>מדוע לא יתקיימו חיים ללא נוכחות של אנזימים?</a:t>
            </a:r>
            <a:endParaRPr lang="en-US" sz="3200" dirty="0">
              <a:solidFill>
                <a:srgbClr val="747474"/>
              </a:solidFill>
              <a:latin typeface="carmelit_regularregular"/>
            </a:endParaRP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2" y="1881790"/>
            <a:ext cx="11161453" cy="3522187"/>
          </a:xfrm>
        </p:spPr>
        <p:txBody>
          <a:bodyPr>
            <a:normAutofit/>
          </a:bodyPr>
          <a:lstStyle/>
          <a:p>
            <a:pPr marL="457200" indent="-381000" algn="r" rtl="1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3000" dirty="0">
                <a:latin typeface="Varela Round"/>
                <a:ea typeface="Varela Round"/>
                <a:cs typeface="Varela Round"/>
              </a:rPr>
              <a:t>הוסיפו את השמרים למים הפושרים וערבבו.</a:t>
            </a:r>
          </a:p>
          <a:p>
            <a:pPr marL="457200" indent="-381000" algn="r" rtl="1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3000" dirty="0">
                <a:latin typeface="Varela Round"/>
                <a:ea typeface="Varela Round"/>
                <a:cs typeface="Varela Round"/>
              </a:rPr>
              <a:t>מזגו את הכוס ובה השמרים</a:t>
            </a:r>
            <a:r>
              <a:rPr lang="en-US" sz="3000" dirty="0">
                <a:latin typeface="Varela Round"/>
                <a:ea typeface="Varela Round"/>
                <a:cs typeface="Varela Round"/>
              </a:rPr>
              <a:t> </a:t>
            </a:r>
            <a:r>
              <a:rPr lang="he-IL" sz="3000" dirty="0">
                <a:latin typeface="Varela Round"/>
                <a:ea typeface="Varela Round"/>
                <a:cs typeface="Varela Round"/>
              </a:rPr>
              <a:t> לתוך הבקבוק.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655617-7884-4449-A221-658BAC392057}"/>
              </a:ext>
            </a:extLst>
          </p:cNvPr>
          <p:cNvGrpSpPr/>
          <p:nvPr/>
        </p:nvGrpSpPr>
        <p:grpSpPr>
          <a:xfrm>
            <a:off x="132357" y="2594169"/>
            <a:ext cx="4175193" cy="3607367"/>
            <a:chOff x="662620" y="2484001"/>
            <a:chExt cx="4175193" cy="3607367"/>
          </a:xfrm>
        </p:grpSpPr>
        <p:pic>
          <p:nvPicPr>
            <p:cNvPr id="10242" name="Picture 2" descr="מבנה | H5P">
              <a:extLst>
                <a:ext uri="{FF2B5EF4-FFF2-40B4-BE49-F238E27FC236}">
                  <a16:creationId xmlns:a16="http://schemas.microsoft.com/office/drawing/2014/main" id="{2DF0C399-6F94-484D-B152-899118A8C8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4" b="765"/>
            <a:stretch/>
          </p:blipFill>
          <p:spPr bwMode="auto">
            <a:xfrm>
              <a:off x="662620" y="2484001"/>
              <a:ext cx="4175193" cy="3607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 picture containing sitting, piece, food, cake&#10;&#10;Description automatically generated">
              <a:extLst>
                <a:ext uri="{FF2B5EF4-FFF2-40B4-BE49-F238E27FC236}">
                  <a16:creationId xmlns:a16="http://schemas.microsoft.com/office/drawing/2014/main" id="{E966C5DE-C477-4444-89CF-EE104D019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345" y="4089136"/>
              <a:ext cx="2326315" cy="174473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C9846A-6126-4E5B-89C6-B5F9068F94FC}"/>
              </a:ext>
            </a:extLst>
          </p:cNvPr>
          <p:cNvGrpSpPr/>
          <p:nvPr/>
        </p:nvGrpSpPr>
        <p:grpSpPr>
          <a:xfrm rot="14627549">
            <a:off x="1060635" y="179558"/>
            <a:ext cx="2539171" cy="2146340"/>
            <a:chOff x="662620" y="2484001"/>
            <a:chExt cx="4175193" cy="3607367"/>
          </a:xfrm>
        </p:grpSpPr>
        <p:pic>
          <p:nvPicPr>
            <p:cNvPr id="17" name="Picture 2" descr="מבנה | H5P">
              <a:extLst>
                <a:ext uri="{FF2B5EF4-FFF2-40B4-BE49-F238E27FC236}">
                  <a16:creationId xmlns:a16="http://schemas.microsoft.com/office/drawing/2014/main" id="{46AF2C4C-64E7-4749-AC1B-7082AD2083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4" b="765"/>
            <a:stretch/>
          </p:blipFill>
          <p:spPr bwMode="auto">
            <a:xfrm>
              <a:off x="662620" y="2484001"/>
              <a:ext cx="4175193" cy="3607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picture containing sitting, piece, food, cake&#10;&#10;Description automatically generated">
              <a:extLst>
                <a:ext uri="{FF2B5EF4-FFF2-40B4-BE49-F238E27FC236}">
                  <a16:creationId xmlns:a16="http://schemas.microsoft.com/office/drawing/2014/main" id="{3EC5527C-FC43-46FB-A238-E1244B8A6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345" y="4089136"/>
              <a:ext cx="2326315" cy="1744736"/>
            </a:xfrm>
            <a:prstGeom prst="rect">
              <a:avLst/>
            </a:prstGeom>
          </p:spPr>
        </p:pic>
      </p:grpSp>
      <p:pic>
        <p:nvPicPr>
          <p:cNvPr id="19" name="Picture 18" descr="A picture containing bottle, table&#10;&#10;Description automatically generated">
            <a:extLst>
              <a:ext uri="{FF2B5EF4-FFF2-40B4-BE49-F238E27FC236}">
                <a16:creationId xmlns:a16="http://schemas.microsoft.com/office/drawing/2014/main" id="{6B5D0BCF-D826-49E9-AA37-FF9E63CE6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46" y="2541077"/>
            <a:ext cx="2843186" cy="37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94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חשוב לדעת !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6698974" y="1340273"/>
            <a:ext cx="5026677" cy="336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600" dirty="0"/>
              <a:t>ההרצאות המתוקשבות תומכות בספר הלימוד אך לא מהוות לו תחליף</a:t>
            </a:r>
            <a:endParaRPr sz="3600" dirty="0"/>
          </a:p>
        </p:txBody>
      </p:sp>
      <p:pic>
        <p:nvPicPr>
          <p:cNvPr id="5122" name="Picture 2" descr="פוסט זה הודעה | וקטורים לשימוש ציבורי">
            <a:extLst>
              <a:ext uri="{FF2B5EF4-FFF2-40B4-BE49-F238E27FC236}">
                <a16:creationId xmlns:a16="http://schemas.microsoft.com/office/drawing/2014/main" id="{5E09A312-C027-4B41-83DA-C92F4897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4" y="1246161"/>
            <a:ext cx="5884110" cy="46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99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העיכול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>
                <a:solidFill>
                  <a:srgbClr val="747474"/>
                </a:solidFill>
                <a:latin typeface="carmelit_regularregular"/>
              </a:rPr>
              <a:t>מדוע לא יתקיימו חיים ללא נוכחות של אנזימים?</a:t>
            </a:r>
            <a:endParaRPr lang="en-US" sz="3200" dirty="0">
              <a:solidFill>
                <a:srgbClr val="747474"/>
              </a:solidFill>
              <a:latin typeface="carmelit_regularregular"/>
            </a:endParaRP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381000" algn="r" rtl="1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3000" dirty="0">
                <a:latin typeface="Varela Round"/>
                <a:ea typeface="Varela Round"/>
                <a:cs typeface="Varela Round"/>
              </a:rPr>
              <a:t>מה קרה?</a:t>
            </a:r>
          </a:p>
        </p:txBody>
      </p:sp>
      <p:pic>
        <p:nvPicPr>
          <p:cNvPr id="11268" name="Picture 4" descr="Make Elephant Toothpaste - Scientific American">
            <a:extLst>
              <a:ext uri="{FF2B5EF4-FFF2-40B4-BE49-F238E27FC236}">
                <a16:creationId xmlns:a16="http://schemas.microsoft.com/office/drawing/2014/main" id="{30E3C516-768B-42D5-B05E-E3EB9BFB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2" y="2511043"/>
            <a:ext cx="56197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ark, speaker, black, sitting&#10;&#10;Description automatically generated">
            <a:extLst>
              <a:ext uri="{FF2B5EF4-FFF2-40B4-BE49-F238E27FC236}">
                <a16:creationId xmlns:a16="http://schemas.microsoft.com/office/drawing/2014/main" id="{CA41DC4E-D2EB-4C38-8261-46E475BF3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773" y="1310056"/>
            <a:ext cx="2535561" cy="25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69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העיכול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אז מה קרה כאן?</a:t>
            </a:r>
            <a:endParaRPr lang="he-IL" sz="32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3014" y="1567973"/>
            <a:ext cx="10953712" cy="3522187"/>
          </a:xfrm>
        </p:spPr>
        <p:txBody>
          <a:bodyPr>
            <a:normAutofit/>
          </a:bodyPr>
          <a:lstStyle/>
          <a:p>
            <a:pPr marL="457200" indent="-381000" algn="r" rtl="1">
              <a:lnSpc>
                <a:spcPct val="16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2600" dirty="0">
                <a:latin typeface="Varela Round"/>
                <a:cs typeface="Varela Round"/>
              </a:rPr>
              <a:t>מי חמצן מורכבים ממולקולת מים ואטום חמצן נוסף.</a:t>
            </a:r>
          </a:p>
          <a:p>
            <a:pPr marL="457200" indent="-381000" algn="r" rtl="1">
              <a:lnSpc>
                <a:spcPct val="16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2600" dirty="0">
                <a:latin typeface="Varela Round"/>
                <a:cs typeface="Varela Round"/>
              </a:rPr>
              <a:t>זהו חומר רגיש המתפרק לאט יחסית.</a:t>
            </a:r>
          </a:p>
          <a:p>
            <a:pPr marL="457200" indent="-381000" algn="r" rtl="1">
              <a:lnSpc>
                <a:spcPct val="16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2600" dirty="0">
                <a:latin typeface="Varela Round"/>
                <a:cs typeface="Varela Round"/>
              </a:rPr>
              <a:t>האנזים </a:t>
            </a:r>
            <a:r>
              <a:rPr lang="he-IL" sz="2600" dirty="0" err="1">
                <a:latin typeface="Varela Round"/>
                <a:cs typeface="Varela Round"/>
              </a:rPr>
              <a:t>קטאלז</a:t>
            </a:r>
            <a:r>
              <a:rPr lang="he-IL" sz="2600" dirty="0">
                <a:latin typeface="Varela Round"/>
                <a:cs typeface="Varela Round"/>
              </a:rPr>
              <a:t> המצוי (גם) בשמרים מזרז מאוד את התהליך וגורם לפירוק מהיר ומיידי של מי החמצן.</a:t>
            </a:r>
          </a:p>
          <a:p>
            <a:pPr marL="457200" indent="-381000" algn="r" rtl="1">
              <a:lnSpc>
                <a:spcPct val="16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endParaRPr lang="he-IL" sz="2600" dirty="0">
              <a:latin typeface="Varela Round"/>
              <a:cs typeface="Varela Roun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E1A15-AFA0-4585-9EB6-4A9635686BEA}"/>
              </a:ext>
            </a:extLst>
          </p:cNvPr>
          <p:cNvGrpSpPr/>
          <p:nvPr/>
        </p:nvGrpSpPr>
        <p:grpSpPr>
          <a:xfrm>
            <a:off x="358201" y="4045278"/>
            <a:ext cx="2010864" cy="2219388"/>
            <a:chOff x="358201" y="3417949"/>
            <a:chExt cx="2010864" cy="22193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6658EE-D776-49F5-BBED-6D0263C14C79}"/>
                </a:ext>
              </a:extLst>
            </p:cNvPr>
            <p:cNvSpPr txBox="1"/>
            <p:nvPr/>
          </p:nvSpPr>
          <p:spPr>
            <a:xfrm>
              <a:off x="1145226" y="3417949"/>
              <a:ext cx="94629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מי חמצן</a:t>
              </a:r>
              <a:endParaRPr lang="en-US" sz="20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pic>
          <p:nvPicPr>
            <p:cNvPr id="16" name="Picture 2" descr="Picture">
              <a:extLst>
                <a:ext uri="{FF2B5EF4-FFF2-40B4-BE49-F238E27FC236}">
                  <a16:creationId xmlns:a16="http://schemas.microsoft.com/office/drawing/2014/main" id="{FE86F42D-D8CE-4E86-86F4-7076B44B8A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7654"/>
            <a:stretch/>
          </p:blipFill>
          <p:spPr bwMode="auto">
            <a:xfrm>
              <a:off x="358201" y="3858537"/>
              <a:ext cx="2010864" cy="177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95F974-8DDC-4588-81DB-B0F48A509166}"/>
              </a:ext>
            </a:extLst>
          </p:cNvPr>
          <p:cNvGrpSpPr/>
          <p:nvPr/>
        </p:nvGrpSpPr>
        <p:grpSpPr>
          <a:xfrm>
            <a:off x="2369065" y="4470738"/>
            <a:ext cx="1856931" cy="2100283"/>
            <a:chOff x="3778533" y="1415873"/>
            <a:chExt cx="2286000" cy="2535143"/>
          </a:xfrm>
        </p:grpSpPr>
        <p:pic>
          <p:nvPicPr>
            <p:cNvPr id="18" name="Picture 2" descr="Picture">
              <a:extLst>
                <a:ext uri="{FF2B5EF4-FFF2-40B4-BE49-F238E27FC236}">
                  <a16:creationId xmlns:a16="http://schemas.microsoft.com/office/drawing/2014/main" id="{9B9C80A8-CFD5-43C9-AECA-3548B233E7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7" t="1475" r="41814" b="-1475"/>
            <a:stretch/>
          </p:blipFill>
          <p:spPr bwMode="auto">
            <a:xfrm>
              <a:off x="3778533" y="1415873"/>
              <a:ext cx="2286000" cy="253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A534AA-429F-4B6E-B9F4-0CC2F2B702EA}"/>
                </a:ext>
              </a:extLst>
            </p:cNvPr>
            <p:cNvSpPr txBox="1"/>
            <p:nvPr/>
          </p:nvSpPr>
          <p:spPr>
            <a:xfrm>
              <a:off x="4128969" y="2403663"/>
              <a:ext cx="14287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אנזים</a:t>
              </a:r>
            </a:p>
            <a:p>
              <a:pPr algn="ctr" rtl="1"/>
              <a:r>
                <a:rPr lang="he-IL" sz="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(שמרים)</a:t>
              </a:r>
              <a:endParaRPr lang="en-US" sz="20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CEC2A3-ADB1-4923-B714-8FCFD050B5C1}"/>
              </a:ext>
            </a:extLst>
          </p:cNvPr>
          <p:cNvGrpSpPr/>
          <p:nvPr/>
        </p:nvGrpSpPr>
        <p:grpSpPr>
          <a:xfrm>
            <a:off x="4232750" y="4289953"/>
            <a:ext cx="2878862" cy="1572068"/>
            <a:chOff x="6131444" y="1126223"/>
            <a:chExt cx="3383280" cy="20741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1C1ECF-4151-4C77-831C-BE14AE16875D}"/>
                </a:ext>
              </a:extLst>
            </p:cNvPr>
            <p:cNvSpPr txBox="1"/>
            <p:nvPr/>
          </p:nvSpPr>
          <p:spPr>
            <a:xfrm>
              <a:off x="6176206" y="1158125"/>
              <a:ext cx="1428741" cy="477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25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מים</a:t>
              </a:r>
              <a:endParaRPr lang="en-US" sz="25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6055CF-3E9E-401E-BAF5-DC4DEE0AEAAC}"/>
                </a:ext>
              </a:extLst>
            </p:cNvPr>
            <p:cNvSpPr txBox="1"/>
            <p:nvPr/>
          </p:nvSpPr>
          <p:spPr>
            <a:xfrm>
              <a:off x="7799718" y="1126223"/>
              <a:ext cx="1428741" cy="477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25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חמצן</a:t>
              </a:r>
              <a:endParaRPr lang="en-US" sz="25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pic>
          <p:nvPicPr>
            <p:cNvPr id="23" name="Picture 2" descr="Picture">
              <a:extLst>
                <a:ext uri="{FF2B5EF4-FFF2-40B4-BE49-F238E27FC236}">
                  <a16:creationId xmlns:a16="http://schemas.microsoft.com/office/drawing/2014/main" id="{DC708769-4FC7-44D5-BF3E-DBAB6B1E1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98" t="9658" r="4790" b="25417"/>
            <a:stretch/>
          </p:blipFill>
          <p:spPr bwMode="auto">
            <a:xfrm>
              <a:off x="6131444" y="1554480"/>
              <a:ext cx="338328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העיכול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457200" indent="-381000">
              <a:lnSpc>
                <a:spcPct val="160000"/>
              </a:lnSpc>
              <a:buClr>
                <a:srgbClr val="002060"/>
              </a:buClr>
              <a:buSzPts val="2400"/>
            </a:pPr>
            <a:r>
              <a:rPr lang="he-IL" sz="3200" dirty="0">
                <a:latin typeface="Varela Round"/>
                <a:cs typeface="Varela Round"/>
              </a:rPr>
              <a:t>איך אנחנו יודעים שהאנזים פועל מהר?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381000" algn="r" rtl="1">
              <a:lnSpc>
                <a:spcPct val="16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2600" dirty="0">
                <a:latin typeface="Varela Round"/>
                <a:cs typeface="Varela Round"/>
              </a:rPr>
              <a:t>בניסוי השתמשנו בסבון </a:t>
            </a:r>
            <a:r>
              <a:rPr lang="he-IL" sz="2600" b="1" dirty="0">
                <a:latin typeface="Varela Round"/>
                <a:cs typeface="Varela Round"/>
              </a:rPr>
              <a:t>והחמצן</a:t>
            </a:r>
            <a:r>
              <a:rPr lang="he-IL" sz="2600" dirty="0">
                <a:latin typeface="Varela Round"/>
                <a:cs typeface="Varela Round"/>
              </a:rPr>
              <a:t> שהשתחרר יצר בועות סבון קטנטנות שיצרו את  פרץ הקצף.</a:t>
            </a:r>
          </a:p>
          <a:p>
            <a:pPr marL="457200" indent="-381000" algn="r" rtl="1">
              <a:lnSpc>
                <a:spcPct val="160000"/>
              </a:lnSpc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he-IL" sz="2600" dirty="0">
                <a:latin typeface="Varela Round"/>
                <a:cs typeface="Varela Round"/>
              </a:rPr>
              <a:t>אם תגעו בבקבוק, תוכלו להרגיש שהוא חם. </a:t>
            </a:r>
          </a:p>
        </p:txBody>
      </p:sp>
      <p:pic>
        <p:nvPicPr>
          <p:cNvPr id="5" name="Picture 4" descr="Make Elephant Toothpaste - Scientific American">
            <a:extLst>
              <a:ext uri="{FF2B5EF4-FFF2-40B4-BE49-F238E27FC236}">
                <a16:creationId xmlns:a16="http://schemas.microsoft.com/office/drawing/2014/main" id="{F9AD4E4A-39CF-4B74-9BA8-AB5AECA07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5" y="3124052"/>
            <a:ext cx="4956540" cy="33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36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העיכול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457200" indent="-381000">
              <a:lnSpc>
                <a:spcPct val="160000"/>
              </a:lnSpc>
              <a:buClr>
                <a:srgbClr val="002060"/>
              </a:buClr>
              <a:buSzPts val="2400"/>
            </a:pPr>
            <a:r>
              <a:rPr lang="he-IL" sz="3200" dirty="0">
                <a:latin typeface="Varela Round"/>
                <a:cs typeface="Varela Round"/>
              </a:rPr>
              <a:t>שאלות חקר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181F8C-8F77-438E-9561-B7B3752ABD51}"/>
              </a:ext>
            </a:extLst>
          </p:cNvPr>
          <p:cNvSpPr/>
          <p:nvPr/>
        </p:nvSpPr>
        <p:spPr>
          <a:xfrm>
            <a:off x="816078" y="1725080"/>
            <a:ext cx="10785988" cy="26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/>
              </a:rPr>
              <a:t>האם יהיה הבדל בניסוי אם נבצע אותו עם קרם חמצן בריכוזים שונים?</a:t>
            </a: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/>
              </a:rPr>
              <a:t>האם יש משמעות לכמות השמרים? </a:t>
            </a: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/>
              </a:rPr>
              <a:t>האם יש משמעות לטמפרטורה של המים? </a:t>
            </a: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he-IL" sz="2800" dirty="0">
                <a:solidFill>
                  <a:srgbClr val="002060"/>
                </a:solidFill>
                <a:latin typeface="Varela Round"/>
                <a:cs typeface="Varela Round"/>
              </a:rPr>
              <a:t>מה יקרה אם לא נוסיף סבון למים?</a:t>
            </a:r>
          </a:p>
        </p:txBody>
      </p:sp>
      <p:pic>
        <p:nvPicPr>
          <p:cNvPr id="10" name="Picture 9" descr="A picture containing toy, doll, room&#10;&#10;Description automatically generated">
            <a:extLst>
              <a:ext uri="{FF2B5EF4-FFF2-40B4-BE49-F238E27FC236}">
                <a16:creationId xmlns:a16="http://schemas.microsoft.com/office/drawing/2014/main" id="{EDB7EFB9-11BE-4157-BE79-341B526F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6" y="3489503"/>
            <a:ext cx="3325664" cy="32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העיכול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/>
              <a:t>עיכול כימי - אנזימים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C203EB-3705-4773-9E1E-FC87547DBFD4}"/>
              </a:ext>
            </a:extLst>
          </p:cNvPr>
          <p:cNvSpPr/>
          <p:nvPr/>
        </p:nvSpPr>
        <p:spPr>
          <a:xfrm>
            <a:off x="723015" y="1677265"/>
            <a:ext cx="10813312" cy="450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81000" algn="r" rtl="1">
              <a:lnSpc>
                <a:spcPct val="160000"/>
              </a:lnSpc>
              <a:buClr>
                <a:srgbClr val="002060"/>
              </a:buClr>
              <a:buSzPts val="2400"/>
              <a:buChar char="•"/>
            </a:pPr>
            <a:r>
              <a:rPr lang="he-IL" sz="2600" kern="1200" dirty="0">
                <a:solidFill>
                  <a:srgbClr val="002060"/>
                </a:solidFill>
                <a:latin typeface="Varela Round"/>
                <a:ea typeface="+mn-ea"/>
                <a:cs typeface="Varela Round"/>
                <a:sym typeface="Varela Round"/>
              </a:rPr>
              <a:t>חלבון אשר יכול לפרק או לחבר מולקולות אחרות.</a:t>
            </a:r>
          </a:p>
          <a:p>
            <a:pPr marL="457200" indent="-381000" algn="r" rtl="1">
              <a:lnSpc>
                <a:spcPct val="160000"/>
              </a:lnSpc>
              <a:buClr>
                <a:srgbClr val="002060"/>
              </a:buClr>
              <a:buSzPts val="2400"/>
              <a:buChar char="•"/>
            </a:pPr>
            <a:r>
              <a:rPr lang="he-IL" sz="2600" kern="1200" dirty="0">
                <a:solidFill>
                  <a:srgbClr val="002060"/>
                </a:solidFill>
                <a:latin typeface="Varela Round"/>
                <a:ea typeface="+mn-ea"/>
                <a:cs typeface="Varela Round"/>
                <a:sym typeface="Varela Round"/>
              </a:rPr>
              <a:t>כל אנזים מחבר או מפרק מולקולות הייחודיות לו.</a:t>
            </a:r>
          </a:p>
          <a:p>
            <a:pPr marL="457200" indent="-381000" algn="r" rtl="1">
              <a:lnSpc>
                <a:spcPct val="160000"/>
              </a:lnSpc>
              <a:buClr>
                <a:srgbClr val="002060"/>
              </a:buClr>
              <a:buSzPts val="2400"/>
              <a:buChar char="•"/>
            </a:pPr>
            <a:r>
              <a:rPr lang="he-IL" sz="2600" kern="1200" dirty="0">
                <a:solidFill>
                  <a:srgbClr val="002060"/>
                </a:solidFill>
                <a:latin typeface="Varela Round"/>
                <a:ea typeface="+mn-ea"/>
                <a:cs typeface="Varela Round"/>
                <a:sym typeface="Varela Round"/>
              </a:rPr>
              <a:t>ניתן להתייחס לאנזימים כ"פועלים" של הגוף.</a:t>
            </a:r>
          </a:p>
          <a:p>
            <a:pPr marL="457200" indent="-381000" algn="r" rtl="1">
              <a:lnSpc>
                <a:spcPct val="160000"/>
              </a:lnSpc>
              <a:buClr>
                <a:srgbClr val="002060"/>
              </a:buClr>
              <a:buSzPts val="2400"/>
              <a:buChar char="•"/>
            </a:pPr>
            <a:r>
              <a:rPr lang="he-IL" sz="2600" kern="1200" dirty="0">
                <a:solidFill>
                  <a:srgbClr val="002060"/>
                </a:solidFill>
                <a:latin typeface="Varela Round"/>
                <a:ea typeface="+mn-ea"/>
                <a:cs typeface="Varela Round"/>
                <a:sym typeface="Varela Round"/>
              </a:rPr>
              <a:t>ללא אנזימים תהליכים לא יתרחשו במהירות אשר תוכל לתמוך בחיים. </a:t>
            </a:r>
            <a:endParaRPr lang="en-US" sz="2600" kern="1200" dirty="0">
              <a:solidFill>
                <a:srgbClr val="002060"/>
              </a:solidFill>
              <a:latin typeface="Varela Round"/>
              <a:ea typeface="+mn-ea"/>
              <a:cs typeface="Varela Round"/>
              <a:sym typeface="Varela Rou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E799C-D43F-4480-B81C-94514F41A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3" y="4099484"/>
            <a:ext cx="1837865" cy="2574926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D18225CA-9917-404F-97E3-6335123A4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37"/>
          <a:stretch/>
        </p:blipFill>
        <p:spPr>
          <a:xfrm>
            <a:off x="3478688" y="4775633"/>
            <a:ext cx="2357496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03454" y="1059190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עיכול מכני - מה מטרת העיכול מכני?</a:t>
            </a:r>
            <a:endParaRPr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85768" y="1934292"/>
            <a:ext cx="7880350" cy="3256834"/>
          </a:xfrm>
        </p:spPr>
        <p:txBody>
          <a:bodyPr>
            <a:normAutofit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he-IL" sz="2800" dirty="0">
                <a:sym typeface="Arial"/>
              </a:rPr>
              <a:t>פרוק גושי המזון הגדולים לפיסות קטנות מגדיל את שטח הפנים הכללי של המזון, וכך יעילות הפירוק הכימי המבוצע על ידי אנזימי העיכול גדלה. </a:t>
            </a:r>
            <a:endParaRPr lang="en-US" sz="2800" dirty="0">
              <a:sym typeface="Arial"/>
            </a:endParaRPr>
          </a:p>
        </p:txBody>
      </p:sp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5CA0380C-D400-4EA2-9C62-073586B49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934292"/>
            <a:ext cx="3647618" cy="36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33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1181100" y="1049222"/>
            <a:ext cx="10278679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כיצד פירוק המזון לפיסות קטנות מגדיל את שטח הפנים?</a:t>
            </a:r>
            <a:endParaRPr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26529" y="1725683"/>
            <a:ext cx="6080681" cy="1403971"/>
          </a:xfrm>
        </p:spPr>
        <p:txBody>
          <a:bodyPr>
            <a:normAutofit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he-IL" sz="2200" dirty="0">
                <a:sym typeface="Arial"/>
              </a:rPr>
              <a:t>קובייה שצלעותיה באורך 2 ס"מ שטח הפנים שלה יהיה 24 ס"מ </a:t>
            </a:r>
            <a:r>
              <a:rPr lang="he-IL" sz="1600" dirty="0">
                <a:sym typeface="Arial"/>
              </a:rPr>
              <a:t>(שטח פנים = אורך</a:t>
            </a:r>
            <a:r>
              <a:rPr lang="en-US" sz="1600" dirty="0">
                <a:sym typeface="Arial"/>
              </a:rPr>
              <a:t>X</a:t>
            </a:r>
            <a:r>
              <a:rPr lang="he-IL" sz="1600" dirty="0">
                <a:sym typeface="Arial"/>
              </a:rPr>
              <a:t>  גובה </a:t>
            </a:r>
            <a:r>
              <a:rPr lang="en-US" sz="1600" dirty="0">
                <a:sym typeface="Arial"/>
              </a:rPr>
              <a:t>X</a:t>
            </a:r>
            <a:r>
              <a:rPr lang="he-IL" sz="1600" dirty="0">
                <a:sym typeface="Arial"/>
              </a:rPr>
              <a:t> מס' הפאות):</a:t>
            </a:r>
          </a:p>
          <a:p>
            <a:pPr marL="76200" indent="0" algn="l" rtl="0">
              <a:lnSpc>
                <a:spcPct val="150000"/>
              </a:lnSpc>
              <a:buNone/>
            </a:pPr>
            <a:endParaRPr lang="en-US" sz="3000" dirty="0">
              <a:sym typeface="Arial"/>
            </a:endParaRPr>
          </a:p>
        </p:txBody>
      </p:sp>
      <p:pic>
        <p:nvPicPr>
          <p:cNvPr id="6" name="Picture 4" descr="THE SURFACE AREA TO VOLUME RATIO">
            <a:extLst>
              <a:ext uri="{FF2B5EF4-FFF2-40B4-BE49-F238E27FC236}">
                <a16:creationId xmlns:a16="http://schemas.microsoft.com/office/drawing/2014/main" id="{B7D765C3-42B0-44C7-A24A-D54968C95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31216" r="64849" b="9404"/>
          <a:stretch/>
        </p:blipFill>
        <p:spPr bwMode="auto">
          <a:xfrm>
            <a:off x="326182" y="5315935"/>
            <a:ext cx="1247974" cy="14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E SURFACE AREA TO VOLUME RATIO">
            <a:extLst>
              <a:ext uri="{FF2B5EF4-FFF2-40B4-BE49-F238E27FC236}">
                <a16:creationId xmlns:a16="http://schemas.microsoft.com/office/drawing/2014/main" id="{14328368-5F80-4BC7-896A-D16FA6DCF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 r="-322"/>
          <a:stretch/>
        </p:blipFill>
        <p:spPr bwMode="auto">
          <a:xfrm>
            <a:off x="1355990" y="2616863"/>
            <a:ext cx="2324724" cy="22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E SURFACE AREA TO VOLUME RATIO">
            <a:extLst>
              <a:ext uri="{FF2B5EF4-FFF2-40B4-BE49-F238E27FC236}">
                <a16:creationId xmlns:a16="http://schemas.microsoft.com/office/drawing/2014/main" id="{CA2E45B2-0D08-447D-9707-A8A3153E4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31216" r="64849" b="9404"/>
          <a:stretch/>
        </p:blipFill>
        <p:spPr bwMode="auto">
          <a:xfrm>
            <a:off x="405964" y="3935284"/>
            <a:ext cx="1247974" cy="14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E SURFACE AREA TO VOLUME RATIO">
            <a:extLst>
              <a:ext uri="{FF2B5EF4-FFF2-40B4-BE49-F238E27FC236}">
                <a16:creationId xmlns:a16="http://schemas.microsoft.com/office/drawing/2014/main" id="{2F8D36AF-DF0F-4650-9912-DCE35980F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31216" r="64849" b="9404"/>
          <a:stretch/>
        </p:blipFill>
        <p:spPr bwMode="auto">
          <a:xfrm>
            <a:off x="1647106" y="4469303"/>
            <a:ext cx="1247974" cy="14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HE SURFACE AREA TO VOLUME RATIO">
            <a:extLst>
              <a:ext uri="{FF2B5EF4-FFF2-40B4-BE49-F238E27FC236}">
                <a16:creationId xmlns:a16="http://schemas.microsoft.com/office/drawing/2014/main" id="{4357026C-56EE-4122-B249-94EFA19FE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31216" r="64849" b="9404"/>
          <a:stretch/>
        </p:blipFill>
        <p:spPr bwMode="auto">
          <a:xfrm>
            <a:off x="2737413" y="4866683"/>
            <a:ext cx="1247974" cy="14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E SURFACE AREA TO VOLUME RATIO">
            <a:extLst>
              <a:ext uri="{FF2B5EF4-FFF2-40B4-BE49-F238E27FC236}">
                <a16:creationId xmlns:a16="http://schemas.microsoft.com/office/drawing/2014/main" id="{039A210A-504E-4D66-AE14-B4E11C58E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31216" r="64849" b="9404"/>
          <a:stretch/>
        </p:blipFill>
        <p:spPr bwMode="auto">
          <a:xfrm>
            <a:off x="3415530" y="3462712"/>
            <a:ext cx="1247974" cy="14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HE SURFACE AREA TO VOLUME RATIO">
            <a:extLst>
              <a:ext uri="{FF2B5EF4-FFF2-40B4-BE49-F238E27FC236}">
                <a16:creationId xmlns:a16="http://schemas.microsoft.com/office/drawing/2014/main" id="{CCEA27FC-6738-4522-8A6C-6246002B4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31216" r="64849" b="9404"/>
          <a:stretch/>
        </p:blipFill>
        <p:spPr bwMode="auto">
          <a:xfrm>
            <a:off x="3844841" y="1914878"/>
            <a:ext cx="1247974" cy="14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E SURFACE AREA TO VOLUME RATIO">
            <a:extLst>
              <a:ext uri="{FF2B5EF4-FFF2-40B4-BE49-F238E27FC236}">
                <a16:creationId xmlns:a16="http://schemas.microsoft.com/office/drawing/2014/main" id="{DFF42AF8-3248-47F0-A39C-417EF618B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31216" r="64849" b="9404"/>
          <a:stretch/>
        </p:blipFill>
        <p:spPr bwMode="auto">
          <a:xfrm>
            <a:off x="2210131" y="2970999"/>
            <a:ext cx="1247974" cy="14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HE SURFACE AREA TO VOLUME RATIO">
            <a:extLst>
              <a:ext uri="{FF2B5EF4-FFF2-40B4-BE49-F238E27FC236}">
                <a16:creationId xmlns:a16="http://schemas.microsoft.com/office/drawing/2014/main" id="{1E0F3EAB-7CF4-45AF-A9FA-6A17BF050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31216" r="64849" b="9404"/>
          <a:stretch/>
        </p:blipFill>
        <p:spPr bwMode="auto">
          <a:xfrm>
            <a:off x="2667332" y="1586266"/>
            <a:ext cx="1247974" cy="14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13EB50A4-4C0C-400B-8206-5D399637E2E1}"/>
              </a:ext>
            </a:extLst>
          </p:cNvPr>
          <p:cNvSpPr txBox="1"/>
          <p:nvPr/>
        </p:nvSpPr>
        <p:spPr>
          <a:xfrm>
            <a:off x="5812848" y="2790182"/>
            <a:ext cx="380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arela Round" panose="00000500000000000000" charset="-79"/>
                <a:cs typeface="Varela Round" panose="00000500000000000000" charset="-79"/>
              </a:rPr>
              <a:t>(2 X 2) X 6 = 24 </a:t>
            </a:r>
          </a:p>
        </p:txBody>
      </p:sp>
      <p:sp>
        <p:nvSpPr>
          <p:cNvPr id="18" name="מציין מיקום טקסט 2">
            <a:extLst>
              <a:ext uri="{FF2B5EF4-FFF2-40B4-BE49-F238E27FC236}">
                <a16:creationId xmlns:a16="http://schemas.microsoft.com/office/drawing/2014/main" id="{8E6DE2AE-E776-4758-B98D-7FC0AE38576F}"/>
              </a:ext>
            </a:extLst>
          </p:cNvPr>
          <p:cNvSpPr txBox="1">
            <a:spLocks/>
          </p:cNvSpPr>
          <p:nvPr/>
        </p:nvSpPr>
        <p:spPr>
          <a:xfrm>
            <a:off x="5226529" y="3247383"/>
            <a:ext cx="6080681" cy="20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76200" indent="0">
              <a:lnSpc>
                <a:spcPct val="150000"/>
              </a:lnSpc>
              <a:buFont typeface="Arial"/>
              <a:buNone/>
            </a:pPr>
            <a:r>
              <a:rPr lang="he-IL" sz="2200" dirty="0">
                <a:sym typeface="Arial"/>
              </a:rPr>
              <a:t>אם נפרק את הקובייה ל- 8 קוביות בעלות צלעות שאורכן 1 ס"מ אזי שטח הפנים של כלל הקוביות יהיה 48 ס"מ </a:t>
            </a:r>
            <a:r>
              <a:rPr lang="he-IL" sz="1600" dirty="0">
                <a:sym typeface="Arial"/>
              </a:rPr>
              <a:t>(שטח הפנים של קובייה 1 </a:t>
            </a:r>
            <a:r>
              <a:rPr lang="en-US" sz="1600" dirty="0">
                <a:sym typeface="Arial"/>
              </a:rPr>
              <a:t>X</a:t>
            </a:r>
            <a:r>
              <a:rPr lang="he-IL" sz="1600" dirty="0">
                <a:sym typeface="Arial"/>
              </a:rPr>
              <a:t> 8):</a:t>
            </a:r>
          </a:p>
          <a:p>
            <a:pPr marL="76200" indent="0" algn="l" rtl="0">
              <a:lnSpc>
                <a:spcPct val="150000"/>
              </a:lnSpc>
              <a:buFont typeface="Arial"/>
              <a:buNone/>
            </a:pPr>
            <a:endParaRPr lang="en-US" sz="1800" dirty="0">
              <a:sym typeface="Arial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CDA05336-ECA6-444F-B0A2-C03E3BF14257}"/>
              </a:ext>
            </a:extLst>
          </p:cNvPr>
          <p:cNvSpPr txBox="1"/>
          <p:nvPr/>
        </p:nvSpPr>
        <p:spPr>
          <a:xfrm>
            <a:off x="5531202" y="4890031"/>
            <a:ext cx="380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latin typeface="Varela Round" panose="00000500000000000000" charset="-79"/>
                <a:cs typeface="Varela Round" panose="00000500000000000000" charset="-79"/>
              </a:rPr>
              <a:t>}</a:t>
            </a:r>
            <a:r>
              <a:rPr lang="en-US" sz="2000" dirty="0">
                <a:latin typeface="Varela Round" panose="00000500000000000000" charset="-79"/>
                <a:cs typeface="Varela Round" panose="00000500000000000000" charset="-79"/>
              </a:rPr>
              <a:t>(1 X 1) X 6</a:t>
            </a:r>
            <a:r>
              <a:rPr lang="he-IL" sz="2000" dirty="0">
                <a:latin typeface="Varela Round" panose="00000500000000000000" charset="-79"/>
                <a:cs typeface="Varela Round" panose="00000500000000000000" charset="-79"/>
              </a:rPr>
              <a:t>{</a:t>
            </a:r>
            <a:r>
              <a:rPr lang="en-US" sz="2000" dirty="0">
                <a:latin typeface="Varela Round" panose="00000500000000000000" charset="-79"/>
                <a:cs typeface="Varela Round" panose="00000500000000000000" charset="-79"/>
              </a:rPr>
              <a:t>  X 8 = 48 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DEED0E8-A91B-4A74-8EE8-27C0DB6B6429}"/>
              </a:ext>
            </a:extLst>
          </p:cNvPr>
          <p:cNvSpPr txBox="1"/>
          <p:nvPr/>
        </p:nvSpPr>
        <p:spPr>
          <a:xfrm>
            <a:off x="1772147" y="4690169"/>
            <a:ext cx="1042258" cy="40011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2000" dirty="0">
                <a:latin typeface="Varela Round" panose="00000500000000000000" charset="-79"/>
                <a:cs typeface="Varela Round" panose="00000500000000000000" charset="-79"/>
              </a:rPr>
              <a:t>2</a:t>
            </a:r>
            <a:endParaRPr lang="en-US" sz="20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0E530926-1442-49E3-A414-1A3365A7B079}"/>
              </a:ext>
            </a:extLst>
          </p:cNvPr>
          <p:cNvSpPr txBox="1"/>
          <p:nvPr/>
        </p:nvSpPr>
        <p:spPr>
          <a:xfrm>
            <a:off x="646326" y="2663904"/>
            <a:ext cx="440125" cy="40011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2000" dirty="0">
                <a:latin typeface="Varela Round" panose="00000500000000000000" charset="-79"/>
                <a:cs typeface="Varela Round" panose="00000500000000000000" charset="-79"/>
              </a:rPr>
              <a:t>2</a:t>
            </a:r>
            <a:endParaRPr lang="en-US" sz="20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31B75A8C-C07F-4AA0-8F02-7EC921E88215}"/>
              </a:ext>
            </a:extLst>
          </p:cNvPr>
          <p:cNvSpPr txBox="1"/>
          <p:nvPr/>
        </p:nvSpPr>
        <p:spPr>
          <a:xfrm>
            <a:off x="4102333" y="2445694"/>
            <a:ext cx="440125" cy="40011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2000" dirty="0">
                <a:latin typeface="Varela Round" panose="00000500000000000000" charset="-79"/>
                <a:cs typeface="Varela Round" panose="00000500000000000000" charset="-79"/>
              </a:rPr>
              <a:t>1</a:t>
            </a:r>
            <a:endParaRPr lang="en-US" sz="2000" dirty="0">
              <a:latin typeface="Varela Round" panose="00000500000000000000" charset="-79"/>
              <a:cs typeface="Varela Round" panose="0000050000000000000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25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1458 -0.14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F943592C-734D-45AA-BEFD-C4FE7BA9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העיכול</a:t>
            </a:r>
            <a:endParaRPr lang="en-US" dirty="0"/>
          </a:p>
        </p:txBody>
      </p:sp>
      <p:sp>
        <p:nvSpPr>
          <p:cNvPr id="13" name="Google Shape;135;p5">
            <a:extLst>
              <a:ext uri="{FF2B5EF4-FFF2-40B4-BE49-F238E27FC236}">
                <a16:creationId xmlns:a16="http://schemas.microsoft.com/office/drawing/2014/main" id="{97539430-2E1A-4951-BF31-9392110B31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1822" y="1049222"/>
            <a:ext cx="1158366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כיצד הגדלת שטח הפנים של המזון מיעלת את הפירוק הכימי שלו?</a:t>
            </a:r>
            <a:endParaRPr sz="3200" dirty="0"/>
          </a:p>
        </p:txBody>
      </p:sp>
      <p:sp>
        <p:nvSpPr>
          <p:cNvPr id="14" name="מציין מיקום טקסט 2">
            <a:extLst>
              <a:ext uri="{FF2B5EF4-FFF2-40B4-BE49-F238E27FC236}">
                <a16:creationId xmlns:a16="http://schemas.microsoft.com/office/drawing/2014/main" id="{66AC6D0B-439A-4533-8833-E095E49572A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7706" y="1696379"/>
            <a:ext cx="10877443" cy="646773"/>
          </a:xfrm>
        </p:spPr>
        <p:txBody>
          <a:bodyPr>
            <a:normAutofit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he-IL" sz="2000" dirty="0">
                <a:sym typeface="Arial"/>
              </a:rPr>
              <a:t>הגדלת שטח הפנים של חלקיק המזון         מגדילה את השטח אשר האנזימים      יכולים לעבוד עליו. </a:t>
            </a:r>
          </a:p>
          <a:p>
            <a:pPr marL="76200" indent="0" algn="l" rtl="0">
              <a:lnSpc>
                <a:spcPct val="150000"/>
              </a:lnSpc>
              <a:buNone/>
            </a:pPr>
            <a:endParaRPr lang="en-US" sz="3000" dirty="0">
              <a:sym typeface="Arial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B96B9308-3D81-4AD8-BA5F-75ACFB74C5D9}"/>
              </a:ext>
            </a:extLst>
          </p:cNvPr>
          <p:cNvGrpSpPr/>
          <p:nvPr/>
        </p:nvGrpSpPr>
        <p:grpSpPr>
          <a:xfrm>
            <a:off x="321822" y="2976211"/>
            <a:ext cx="2324724" cy="2297431"/>
            <a:chOff x="7370884" y="3211486"/>
            <a:chExt cx="2324724" cy="2297431"/>
          </a:xfrm>
        </p:grpSpPr>
        <p:pic>
          <p:nvPicPr>
            <p:cNvPr id="16" name="Picture 4" descr="THE SURFACE AREA TO VOLUME RATIO">
              <a:extLst>
                <a:ext uri="{FF2B5EF4-FFF2-40B4-BE49-F238E27FC236}">
                  <a16:creationId xmlns:a16="http://schemas.microsoft.com/office/drawing/2014/main" id="{042AD732-E12A-41B8-9167-6288CD2F34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43" r="-322"/>
            <a:stretch/>
          </p:blipFill>
          <p:spPr bwMode="auto">
            <a:xfrm>
              <a:off x="7370884" y="3235749"/>
              <a:ext cx="2324724" cy="2273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48039F6A-63F3-4303-BD7E-9E6AFC0F56AA}"/>
                </a:ext>
              </a:extLst>
            </p:cNvPr>
            <p:cNvSpPr/>
            <p:nvPr/>
          </p:nvSpPr>
          <p:spPr>
            <a:xfrm>
              <a:off x="9098996" y="4588438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D52CFE7C-8235-4167-9695-3A85C12EBBF3}"/>
                </a:ext>
              </a:extLst>
            </p:cNvPr>
            <p:cNvSpPr/>
            <p:nvPr/>
          </p:nvSpPr>
          <p:spPr>
            <a:xfrm>
              <a:off x="8575448" y="4758738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אליפסה 25">
              <a:extLst>
                <a:ext uri="{FF2B5EF4-FFF2-40B4-BE49-F238E27FC236}">
                  <a16:creationId xmlns:a16="http://schemas.microsoft.com/office/drawing/2014/main" id="{ECC774F2-07D4-49D0-B782-57276F836B79}"/>
                </a:ext>
              </a:extLst>
            </p:cNvPr>
            <p:cNvSpPr/>
            <p:nvPr/>
          </p:nvSpPr>
          <p:spPr>
            <a:xfrm>
              <a:off x="7832049" y="4758738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אליפסה 26">
              <a:extLst>
                <a:ext uri="{FF2B5EF4-FFF2-40B4-BE49-F238E27FC236}">
                  <a16:creationId xmlns:a16="http://schemas.microsoft.com/office/drawing/2014/main" id="{6378D925-5313-4E66-B8EE-56C2E2FE405A}"/>
                </a:ext>
              </a:extLst>
            </p:cNvPr>
            <p:cNvSpPr/>
            <p:nvPr/>
          </p:nvSpPr>
          <p:spPr>
            <a:xfrm>
              <a:off x="8587838" y="4032943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C5572E43-CE94-4225-BC99-42BACD28310F}"/>
                </a:ext>
              </a:extLst>
            </p:cNvPr>
            <p:cNvSpPr/>
            <p:nvPr/>
          </p:nvSpPr>
          <p:spPr>
            <a:xfrm>
              <a:off x="7832049" y="4014906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אליפסה 28">
              <a:extLst>
                <a:ext uri="{FF2B5EF4-FFF2-40B4-BE49-F238E27FC236}">
                  <a16:creationId xmlns:a16="http://schemas.microsoft.com/office/drawing/2014/main" id="{237032B9-7CA3-4ED1-82BC-F5B1EA3E0FC6}"/>
                </a:ext>
              </a:extLst>
            </p:cNvPr>
            <p:cNvSpPr/>
            <p:nvPr/>
          </p:nvSpPr>
          <p:spPr>
            <a:xfrm>
              <a:off x="7941974" y="3509951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אליפסה 29">
              <a:extLst>
                <a:ext uri="{FF2B5EF4-FFF2-40B4-BE49-F238E27FC236}">
                  <a16:creationId xmlns:a16="http://schemas.microsoft.com/office/drawing/2014/main" id="{D97B3154-AC7E-40D3-B9FE-9C6D2A9FF913}"/>
                </a:ext>
              </a:extLst>
            </p:cNvPr>
            <p:cNvSpPr/>
            <p:nvPr/>
          </p:nvSpPr>
          <p:spPr>
            <a:xfrm>
              <a:off x="9376018" y="4456991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423EB08B-51C4-4384-A870-668662480093}"/>
                </a:ext>
              </a:extLst>
            </p:cNvPr>
            <p:cNvSpPr/>
            <p:nvPr/>
          </p:nvSpPr>
          <p:spPr>
            <a:xfrm>
              <a:off x="9376017" y="3770482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אליפסה 31">
              <a:extLst>
                <a:ext uri="{FF2B5EF4-FFF2-40B4-BE49-F238E27FC236}">
                  <a16:creationId xmlns:a16="http://schemas.microsoft.com/office/drawing/2014/main" id="{A7B8E585-FA43-4386-8D10-EFCA99C0D238}"/>
                </a:ext>
              </a:extLst>
            </p:cNvPr>
            <p:cNvSpPr/>
            <p:nvPr/>
          </p:nvSpPr>
          <p:spPr>
            <a:xfrm>
              <a:off x="9098995" y="3959912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אליפסה 32">
              <a:extLst>
                <a:ext uri="{FF2B5EF4-FFF2-40B4-BE49-F238E27FC236}">
                  <a16:creationId xmlns:a16="http://schemas.microsoft.com/office/drawing/2014/main" id="{9ECF657A-357C-4EE1-92C4-55E669FF4CD4}"/>
                </a:ext>
              </a:extLst>
            </p:cNvPr>
            <p:cNvSpPr/>
            <p:nvPr/>
          </p:nvSpPr>
          <p:spPr>
            <a:xfrm>
              <a:off x="8910626" y="3227286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אליפסה 33">
              <a:extLst>
                <a:ext uri="{FF2B5EF4-FFF2-40B4-BE49-F238E27FC236}">
                  <a16:creationId xmlns:a16="http://schemas.microsoft.com/office/drawing/2014/main" id="{5C55A938-6411-459B-BDEE-4DD751AADEDF}"/>
                </a:ext>
              </a:extLst>
            </p:cNvPr>
            <p:cNvSpPr/>
            <p:nvPr/>
          </p:nvSpPr>
          <p:spPr>
            <a:xfrm>
              <a:off x="8230494" y="3211486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DE156E3B-53CE-4ED7-96EE-CE00C7097C72}"/>
                </a:ext>
              </a:extLst>
            </p:cNvPr>
            <p:cNvSpPr/>
            <p:nvPr/>
          </p:nvSpPr>
          <p:spPr>
            <a:xfrm>
              <a:off x="8642685" y="3523779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612339BD-68D7-4702-B8F3-B97E74DCCB72}"/>
              </a:ext>
            </a:extLst>
          </p:cNvPr>
          <p:cNvGrpSpPr/>
          <p:nvPr/>
        </p:nvGrpSpPr>
        <p:grpSpPr>
          <a:xfrm>
            <a:off x="6158392" y="4404807"/>
            <a:ext cx="1247974" cy="1403971"/>
            <a:chOff x="474808" y="2058741"/>
            <a:chExt cx="1247974" cy="1403971"/>
          </a:xfrm>
        </p:grpSpPr>
        <p:pic>
          <p:nvPicPr>
            <p:cNvPr id="17" name="Picture 4" descr="THE SURFACE AREA TO VOLUME RATIO">
              <a:extLst>
                <a:ext uri="{FF2B5EF4-FFF2-40B4-BE49-F238E27FC236}">
                  <a16:creationId xmlns:a16="http://schemas.microsoft.com/office/drawing/2014/main" id="{5885FFE8-5BB2-4DE7-8FD9-95F59502FC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 t="31216" r="64849" b="9404"/>
            <a:stretch/>
          </p:blipFill>
          <p:spPr bwMode="auto">
            <a:xfrm>
              <a:off x="474808" y="2058741"/>
              <a:ext cx="1247974" cy="140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3C00D954-2109-4B24-890D-DD01B399471E}"/>
                </a:ext>
              </a:extLst>
            </p:cNvPr>
            <p:cNvSpPr/>
            <p:nvPr/>
          </p:nvSpPr>
          <p:spPr>
            <a:xfrm>
              <a:off x="860001" y="2652410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אליפסה 37">
              <a:extLst>
                <a:ext uri="{FF2B5EF4-FFF2-40B4-BE49-F238E27FC236}">
                  <a16:creationId xmlns:a16="http://schemas.microsoft.com/office/drawing/2014/main" id="{0C375A77-CBC5-46B2-9A84-F0E8D194DF14}"/>
                </a:ext>
              </a:extLst>
            </p:cNvPr>
            <p:cNvSpPr/>
            <p:nvPr/>
          </p:nvSpPr>
          <p:spPr>
            <a:xfrm>
              <a:off x="931065" y="2084535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אליפסה 38">
              <a:extLst>
                <a:ext uri="{FF2B5EF4-FFF2-40B4-BE49-F238E27FC236}">
                  <a16:creationId xmlns:a16="http://schemas.microsoft.com/office/drawing/2014/main" id="{383034A5-BF08-4056-8428-502AE0EC28BD}"/>
                </a:ext>
              </a:extLst>
            </p:cNvPr>
            <p:cNvSpPr/>
            <p:nvPr/>
          </p:nvSpPr>
          <p:spPr>
            <a:xfrm>
              <a:off x="1346500" y="2544403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7A612F56-62AC-40DF-838C-0D4AF3029697}"/>
              </a:ext>
            </a:extLst>
          </p:cNvPr>
          <p:cNvGrpSpPr/>
          <p:nvPr/>
        </p:nvGrpSpPr>
        <p:grpSpPr>
          <a:xfrm>
            <a:off x="6812486" y="2653023"/>
            <a:ext cx="1247974" cy="1403971"/>
            <a:chOff x="474808" y="2058741"/>
            <a:chExt cx="1247974" cy="1403971"/>
          </a:xfrm>
        </p:grpSpPr>
        <p:pic>
          <p:nvPicPr>
            <p:cNvPr id="42" name="Picture 4" descr="THE SURFACE AREA TO VOLUME RATIO">
              <a:extLst>
                <a:ext uri="{FF2B5EF4-FFF2-40B4-BE49-F238E27FC236}">
                  <a16:creationId xmlns:a16="http://schemas.microsoft.com/office/drawing/2014/main" id="{C0BB6705-8E94-44FD-885B-1DB8886EA4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 t="31216" r="64849" b="9404"/>
            <a:stretch/>
          </p:blipFill>
          <p:spPr bwMode="auto">
            <a:xfrm>
              <a:off x="474808" y="2058741"/>
              <a:ext cx="1247974" cy="140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אליפסה 42">
              <a:extLst>
                <a:ext uri="{FF2B5EF4-FFF2-40B4-BE49-F238E27FC236}">
                  <a16:creationId xmlns:a16="http://schemas.microsoft.com/office/drawing/2014/main" id="{CAB10B5D-58BA-443E-BB4B-4D6A191726F9}"/>
                </a:ext>
              </a:extLst>
            </p:cNvPr>
            <p:cNvSpPr/>
            <p:nvPr/>
          </p:nvSpPr>
          <p:spPr>
            <a:xfrm>
              <a:off x="860001" y="2652410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אליפסה 43">
              <a:extLst>
                <a:ext uri="{FF2B5EF4-FFF2-40B4-BE49-F238E27FC236}">
                  <a16:creationId xmlns:a16="http://schemas.microsoft.com/office/drawing/2014/main" id="{FC96E463-1572-4421-B2FB-3BD0FA74DC23}"/>
                </a:ext>
              </a:extLst>
            </p:cNvPr>
            <p:cNvSpPr/>
            <p:nvPr/>
          </p:nvSpPr>
          <p:spPr>
            <a:xfrm>
              <a:off x="931065" y="2084535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אליפסה 44">
              <a:extLst>
                <a:ext uri="{FF2B5EF4-FFF2-40B4-BE49-F238E27FC236}">
                  <a16:creationId xmlns:a16="http://schemas.microsoft.com/office/drawing/2014/main" id="{92C0C3F2-08C1-4777-B691-A4E46B40C84D}"/>
                </a:ext>
              </a:extLst>
            </p:cNvPr>
            <p:cNvSpPr/>
            <p:nvPr/>
          </p:nvSpPr>
          <p:spPr>
            <a:xfrm>
              <a:off x="1346500" y="2544403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3D0D8402-D477-4E00-9F63-85042ED6FCA1}"/>
              </a:ext>
            </a:extLst>
          </p:cNvPr>
          <p:cNvGrpSpPr/>
          <p:nvPr/>
        </p:nvGrpSpPr>
        <p:grpSpPr>
          <a:xfrm>
            <a:off x="4453674" y="4800324"/>
            <a:ext cx="1247974" cy="1403971"/>
            <a:chOff x="474808" y="2058741"/>
            <a:chExt cx="1247974" cy="1403971"/>
          </a:xfrm>
        </p:grpSpPr>
        <p:pic>
          <p:nvPicPr>
            <p:cNvPr id="47" name="Picture 4" descr="THE SURFACE AREA TO VOLUME RATIO">
              <a:extLst>
                <a:ext uri="{FF2B5EF4-FFF2-40B4-BE49-F238E27FC236}">
                  <a16:creationId xmlns:a16="http://schemas.microsoft.com/office/drawing/2014/main" id="{84ED0F44-6875-4CA4-BDDD-6B0C3BB144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 t="31216" r="64849" b="9404"/>
            <a:stretch/>
          </p:blipFill>
          <p:spPr bwMode="auto">
            <a:xfrm>
              <a:off x="474808" y="2058741"/>
              <a:ext cx="1247974" cy="140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אליפסה 47">
              <a:extLst>
                <a:ext uri="{FF2B5EF4-FFF2-40B4-BE49-F238E27FC236}">
                  <a16:creationId xmlns:a16="http://schemas.microsoft.com/office/drawing/2014/main" id="{1B6CE9AE-746B-40FA-821B-E5BEDCBE3B41}"/>
                </a:ext>
              </a:extLst>
            </p:cNvPr>
            <p:cNvSpPr/>
            <p:nvPr/>
          </p:nvSpPr>
          <p:spPr>
            <a:xfrm>
              <a:off x="860001" y="2652410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אליפסה 48">
              <a:extLst>
                <a:ext uri="{FF2B5EF4-FFF2-40B4-BE49-F238E27FC236}">
                  <a16:creationId xmlns:a16="http://schemas.microsoft.com/office/drawing/2014/main" id="{EF09A48B-7A05-47F3-963A-CEC28E961E32}"/>
                </a:ext>
              </a:extLst>
            </p:cNvPr>
            <p:cNvSpPr/>
            <p:nvPr/>
          </p:nvSpPr>
          <p:spPr>
            <a:xfrm>
              <a:off x="931065" y="2084535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אליפסה 49">
              <a:extLst>
                <a:ext uri="{FF2B5EF4-FFF2-40B4-BE49-F238E27FC236}">
                  <a16:creationId xmlns:a16="http://schemas.microsoft.com/office/drawing/2014/main" id="{B4FF9E68-A16E-4CE4-AEF3-DB30BA20F246}"/>
                </a:ext>
              </a:extLst>
            </p:cNvPr>
            <p:cNvSpPr/>
            <p:nvPr/>
          </p:nvSpPr>
          <p:spPr>
            <a:xfrm>
              <a:off x="1346500" y="2544403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1ACBFEFA-B311-4CDA-8180-570DEAD9FEA7}"/>
              </a:ext>
            </a:extLst>
          </p:cNvPr>
          <p:cNvGrpSpPr/>
          <p:nvPr/>
        </p:nvGrpSpPr>
        <p:grpSpPr>
          <a:xfrm>
            <a:off x="8445653" y="3373043"/>
            <a:ext cx="1247974" cy="1403971"/>
            <a:chOff x="474808" y="2058741"/>
            <a:chExt cx="1247974" cy="1403971"/>
          </a:xfrm>
        </p:grpSpPr>
        <p:pic>
          <p:nvPicPr>
            <p:cNvPr id="52" name="Picture 4" descr="THE SURFACE AREA TO VOLUME RATIO">
              <a:extLst>
                <a:ext uri="{FF2B5EF4-FFF2-40B4-BE49-F238E27FC236}">
                  <a16:creationId xmlns:a16="http://schemas.microsoft.com/office/drawing/2014/main" id="{6E0999D4-27A8-4F5E-8BF1-2CC538E4A0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 t="31216" r="64849" b="9404"/>
            <a:stretch/>
          </p:blipFill>
          <p:spPr bwMode="auto">
            <a:xfrm>
              <a:off x="474808" y="2058741"/>
              <a:ext cx="1247974" cy="140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אליפסה 52">
              <a:extLst>
                <a:ext uri="{FF2B5EF4-FFF2-40B4-BE49-F238E27FC236}">
                  <a16:creationId xmlns:a16="http://schemas.microsoft.com/office/drawing/2014/main" id="{DE51D269-2452-46C7-BDF8-F0AA6E4CE88C}"/>
                </a:ext>
              </a:extLst>
            </p:cNvPr>
            <p:cNvSpPr/>
            <p:nvPr/>
          </p:nvSpPr>
          <p:spPr>
            <a:xfrm>
              <a:off x="860001" y="2652410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אליפסה 53">
              <a:extLst>
                <a:ext uri="{FF2B5EF4-FFF2-40B4-BE49-F238E27FC236}">
                  <a16:creationId xmlns:a16="http://schemas.microsoft.com/office/drawing/2014/main" id="{8879303F-C4FD-4578-B36D-88536FEA0B24}"/>
                </a:ext>
              </a:extLst>
            </p:cNvPr>
            <p:cNvSpPr/>
            <p:nvPr/>
          </p:nvSpPr>
          <p:spPr>
            <a:xfrm>
              <a:off x="931065" y="2084535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אליפסה 54">
              <a:extLst>
                <a:ext uri="{FF2B5EF4-FFF2-40B4-BE49-F238E27FC236}">
                  <a16:creationId xmlns:a16="http://schemas.microsoft.com/office/drawing/2014/main" id="{0C176046-CF54-4D76-885E-901411DCA4D9}"/>
                </a:ext>
              </a:extLst>
            </p:cNvPr>
            <p:cNvSpPr/>
            <p:nvPr/>
          </p:nvSpPr>
          <p:spPr>
            <a:xfrm>
              <a:off x="1346500" y="2544403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22CF4BAD-BC68-4660-85E4-D14090A8D6C5}"/>
              </a:ext>
            </a:extLst>
          </p:cNvPr>
          <p:cNvGrpSpPr/>
          <p:nvPr/>
        </p:nvGrpSpPr>
        <p:grpSpPr>
          <a:xfrm>
            <a:off x="3132778" y="4204447"/>
            <a:ext cx="1247974" cy="1403971"/>
            <a:chOff x="474808" y="2058741"/>
            <a:chExt cx="1247974" cy="1403971"/>
          </a:xfrm>
        </p:grpSpPr>
        <p:pic>
          <p:nvPicPr>
            <p:cNvPr id="57" name="Picture 4" descr="THE SURFACE AREA TO VOLUME RATIO">
              <a:extLst>
                <a:ext uri="{FF2B5EF4-FFF2-40B4-BE49-F238E27FC236}">
                  <a16:creationId xmlns:a16="http://schemas.microsoft.com/office/drawing/2014/main" id="{A748F92D-279E-41EA-BCD4-3C4932752B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 t="31216" r="64849" b="9404"/>
            <a:stretch/>
          </p:blipFill>
          <p:spPr bwMode="auto">
            <a:xfrm>
              <a:off x="474808" y="2058741"/>
              <a:ext cx="1247974" cy="140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אליפסה 57">
              <a:extLst>
                <a:ext uri="{FF2B5EF4-FFF2-40B4-BE49-F238E27FC236}">
                  <a16:creationId xmlns:a16="http://schemas.microsoft.com/office/drawing/2014/main" id="{942F8045-E904-48CA-8BD1-F6270FB49ADD}"/>
                </a:ext>
              </a:extLst>
            </p:cNvPr>
            <p:cNvSpPr/>
            <p:nvPr/>
          </p:nvSpPr>
          <p:spPr>
            <a:xfrm>
              <a:off x="860001" y="2652410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אליפסה 58">
              <a:extLst>
                <a:ext uri="{FF2B5EF4-FFF2-40B4-BE49-F238E27FC236}">
                  <a16:creationId xmlns:a16="http://schemas.microsoft.com/office/drawing/2014/main" id="{C59BFFD5-CD8B-4A46-9563-056D9C85EBEC}"/>
                </a:ext>
              </a:extLst>
            </p:cNvPr>
            <p:cNvSpPr/>
            <p:nvPr/>
          </p:nvSpPr>
          <p:spPr>
            <a:xfrm>
              <a:off x="931065" y="2084535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אליפסה 59">
              <a:extLst>
                <a:ext uri="{FF2B5EF4-FFF2-40B4-BE49-F238E27FC236}">
                  <a16:creationId xmlns:a16="http://schemas.microsoft.com/office/drawing/2014/main" id="{F24CC923-F21E-44DA-81A3-EBC56FB6FBFC}"/>
                </a:ext>
              </a:extLst>
            </p:cNvPr>
            <p:cNvSpPr/>
            <p:nvPr/>
          </p:nvSpPr>
          <p:spPr>
            <a:xfrm>
              <a:off x="1346500" y="2544403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קבוצה 60">
            <a:extLst>
              <a:ext uri="{FF2B5EF4-FFF2-40B4-BE49-F238E27FC236}">
                <a16:creationId xmlns:a16="http://schemas.microsoft.com/office/drawing/2014/main" id="{2958C321-FFAC-4BBE-A894-6722CAD353B2}"/>
              </a:ext>
            </a:extLst>
          </p:cNvPr>
          <p:cNvGrpSpPr/>
          <p:nvPr/>
        </p:nvGrpSpPr>
        <p:grpSpPr>
          <a:xfrm>
            <a:off x="5220830" y="3292782"/>
            <a:ext cx="1247974" cy="1403971"/>
            <a:chOff x="474808" y="2058741"/>
            <a:chExt cx="1247974" cy="1403971"/>
          </a:xfrm>
        </p:grpSpPr>
        <p:pic>
          <p:nvPicPr>
            <p:cNvPr id="62" name="Picture 4" descr="THE SURFACE AREA TO VOLUME RATIO">
              <a:extLst>
                <a:ext uri="{FF2B5EF4-FFF2-40B4-BE49-F238E27FC236}">
                  <a16:creationId xmlns:a16="http://schemas.microsoft.com/office/drawing/2014/main" id="{F9E6DB91-60D2-4072-A067-4D1469A2D2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 t="31216" r="64849" b="9404"/>
            <a:stretch/>
          </p:blipFill>
          <p:spPr bwMode="auto">
            <a:xfrm>
              <a:off x="474808" y="2058741"/>
              <a:ext cx="1247974" cy="140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אליפסה 62">
              <a:extLst>
                <a:ext uri="{FF2B5EF4-FFF2-40B4-BE49-F238E27FC236}">
                  <a16:creationId xmlns:a16="http://schemas.microsoft.com/office/drawing/2014/main" id="{B0EA8297-B97C-4D3A-9105-5105643BC30B}"/>
                </a:ext>
              </a:extLst>
            </p:cNvPr>
            <p:cNvSpPr/>
            <p:nvPr/>
          </p:nvSpPr>
          <p:spPr>
            <a:xfrm>
              <a:off x="860001" y="2652410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אליפסה 63">
              <a:extLst>
                <a:ext uri="{FF2B5EF4-FFF2-40B4-BE49-F238E27FC236}">
                  <a16:creationId xmlns:a16="http://schemas.microsoft.com/office/drawing/2014/main" id="{CCD1D0B5-1EB7-4F67-9878-942F49DF389B}"/>
                </a:ext>
              </a:extLst>
            </p:cNvPr>
            <p:cNvSpPr/>
            <p:nvPr/>
          </p:nvSpPr>
          <p:spPr>
            <a:xfrm>
              <a:off x="931065" y="2084535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אליפסה 64">
              <a:extLst>
                <a:ext uri="{FF2B5EF4-FFF2-40B4-BE49-F238E27FC236}">
                  <a16:creationId xmlns:a16="http://schemas.microsoft.com/office/drawing/2014/main" id="{EA6597CA-E9CF-427D-8347-E8DF701E6024}"/>
                </a:ext>
              </a:extLst>
            </p:cNvPr>
            <p:cNvSpPr/>
            <p:nvPr/>
          </p:nvSpPr>
          <p:spPr>
            <a:xfrm>
              <a:off x="1346500" y="2544403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98651FD3-B6B5-45F3-80CC-E6A5A671A07A}"/>
              </a:ext>
            </a:extLst>
          </p:cNvPr>
          <p:cNvGrpSpPr/>
          <p:nvPr/>
        </p:nvGrpSpPr>
        <p:grpSpPr>
          <a:xfrm>
            <a:off x="3758332" y="2733642"/>
            <a:ext cx="1247974" cy="1403971"/>
            <a:chOff x="474808" y="2058741"/>
            <a:chExt cx="1247974" cy="1403971"/>
          </a:xfrm>
        </p:grpSpPr>
        <p:pic>
          <p:nvPicPr>
            <p:cNvPr id="67" name="Picture 4" descr="THE SURFACE AREA TO VOLUME RATIO">
              <a:extLst>
                <a:ext uri="{FF2B5EF4-FFF2-40B4-BE49-F238E27FC236}">
                  <a16:creationId xmlns:a16="http://schemas.microsoft.com/office/drawing/2014/main" id="{6C2052D4-F3FE-423C-ACF8-86947D4C69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 t="31216" r="64849" b="9404"/>
            <a:stretch/>
          </p:blipFill>
          <p:spPr bwMode="auto">
            <a:xfrm>
              <a:off x="474808" y="2058741"/>
              <a:ext cx="1247974" cy="140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אליפסה 67">
              <a:extLst>
                <a:ext uri="{FF2B5EF4-FFF2-40B4-BE49-F238E27FC236}">
                  <a16:creationId xmlns:a16="http://schemas.microsoft.com/office/drawing/2014/main" id="{6EF20446-3EF1-4239-89C5-996F0FBEB584}"/>
                </a:ext>
              </a:extLst>
            </p:cNvPr>
            <p:cNvSpPr/>
            <p:nvPr/>
          </p:nvSpPr>
          <p:spPr>
            <a:xfrm>
              <a:off x="860001" y="2652410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אליפסה 68">
              <a:extLst>
                <a:ext uri="{FF2B5EF4-FFF2-40B4-BE49-F238E27FC236}">
                  <a16:creationId xmlns:a16="http://schemas.microsoft.com/office/drawing/2014/main" id="{E1ACF585-5942-400B-B855-DCB451CA7518}"/>
                </a:ext>
              </a:extLst>
            </p:cNvPr>
            <p:cNvSpPr/>
            <p:nvPr/>
          </p:nvSpPr>
          <p:spPr>
            <a:xfrm>
              <a:off x="931065" y="2084535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אליפסה 69">
              <a:extLst>
                <a:ext uri="{FF2B5EF4-FFF2-40B4-BE49-F238E27FC236}">
                  <a16:creationId xmlns:a16="http://schemas.microsoft.com/office/drawing/2014/main" id="{C3386117-E41F-428B-9CA0-D79D76FC63ED}"/>
                </a:ext>
              </a:extLst>
            </p:cNvPr>
            <p:cNvSpPr/>
            <p:nvPr/>
          </p:nvSpPr>
          <p:spPr>
            <a:xfrm>
              <a:off x="1346500" y="2544403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6774C807-EA47-453F-B27B-E3C9379EAB57}"/>
              </a:ext>
            </a:extLst>
          </p:cNvPr>
          <p:cNvGrpSpPr/>
          <p:nvPr/>
        </p:nvGrpSpPr>
        <p:grpSpPr>
          <a:xfrm>
            <a:off x="7340496" y="4718307"/>
            <a:ext cx="1247974" cy="1403971"/>
            <a:chOff x="474808" y="2058741"/>
            <a:chExt cx="1247974" cy="1403971"/>
          </a:xfrm>
        </p:grpSpPr>
        <p:pic>
          <p:nvPicPr>
            <p:cNvPr id="72" name="Picture 4" descr="THE SURFACE AREA TO VOLUME RATIO">
              <a:extLst>
                <a:ext uri="{FF2B5EF4-FFF2-40B4-BE49-F238E27FC236}">
                  <a16:creationId xmlns:a16="http://schemas.microsoft.com/office/drawing/2014/main" id="{C743F208-1E10-4A62-9A3F-688D0C3F47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 t="31216" r="64849" b="9404"/>
            <a:stretch/>
          </p:blipFill>
          <p:spPr bwMode="auto">
            <a:xfrm>
              <a:off x="474808" y="2058741"/>
              <a:ext cx="1247974" cy="1403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אליפסה 72">
              <a:extLst>
                <a:ext uri="{FF2B5EF4-FFF2-40B4-BE49-F238E27FC236}">
                  <a16:creationId xmlns:a16="http://schemas.microsoft.com/office/drawing/2014/main" id="{61C58A10-B83B-4639-B8BF-8B3FE5A1E819}"/>
                </a:ext>
              </a:extLst>
            </p:cNvPr>
            <p:cNvSpPr/>
            <p:nvPr/>
          </p:nvSpPr>
          <p:spPr>
            <a:xfrm>
              <a:off x="860001" y="2652410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אליפסה 73">
              <a:extLst>
                <a:ext uri="{FF2B5EF4-FFF2-40B4-BE49-F238E27FC236}">
                  <a16:creationId xmlns:a16="http://schemas.microsoft.com/office/drawing/2014/main" id="{10CD044B-349D-47B5-A0AC-2D3B52D94B11}"/>
                </a:ext>
              </a:extLst>
            </p:cNvPr>
            <p:cNvSpPr/>
            <p:nvPr/>
          </p:nvSpPr>
          <p:spPr>
            <a:xfrm>
              <a:off x="931065" y="2084535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אליפסה 74">
              <a:extLst>
                <a:ext uri="{FF2B5EF4-FFF2-40B4-BE49-F238E27FC236}">
                  <a16:creationId xmlns:a16="http://schemas.microsoft.com/office/drawing/2014/main" id="{500C2BBD-D6F8-44E3-AC81-D3E9D11E55C8}"/>
                </a:ext>
              </a:extLst>
            </p:cNvPr>
            <p:cNvSpPr/>
            <p:nvPr/>
          </p:nvSpPr>
          <p:spPr>
            <a:xfrm>
              <a:off x="1346500" y="2544403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DD133915-8B3E-4107-ADF0-0AC5F58D0435}"/>
              </a:ext>
            </a:extLst>
          </p:cNvPr>
          <p:cNvGrpSpPr/>
          <p:nvPr/>
        </p:nvGrpSpPr>
        <p:grpSpPr>
          <a:xfrm>
            <a:off x="3113482" y="1790981"/>
            <a:ext cx="4531153" cy="536105"/>
            <a:chOff x="2666526" y="1806901"/>
            <a:chExt cx="4531153" cy="536105"/>
          </a:xfrm>
        </p:grpSpPr>
        <p:pic>
          <p:nvPicPr>
            <p:cNvPr id="82" name="Picture 4" descr="THE SURFACE AREA TO VOLUME RATIO">
              <a:extLst>
                <a:ext uri="{FF2B5EF4-FFF2-40B4-BE49-F238E27FC236}">
                  <a16:creationId xmlns:a16="http://schemas.microsoft.com/office/drawing/2014/main" id="{29B57ACE-FF2A-460C-A034-EF146F76FD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 t="31216" r="64849" b="9404"/>
            <a:stretch/>
          </p:blipFill>
          <p:spPr bwMode="auto">
            <a:xfrm>
              <a:off x="6721141" y="1806901"/>
              <a:ext cx="476538" cy="5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אליפסה 84">
              <a:extLst>
                <a:ext uri="{FF2B5EF4-FFF2-40B4-BE49-F238E27FC236}">
                  <a16:creationId xmlns:a16="http://schemas.microsoft.com/office/drawing/2014/main" id="{BB520D97-D3D0-468A-B5B5-B1E9E89354A7}"/>
                </a:ext>
              </a:extLst>
            </p:cNvPr>
            <p:cNvSpPr/>
            <p:nvPr/>
          </p:nvSpPr>
          <p:spPr>
            <a:xfrm>
              <a:off x="2666526" y="1931206"/>
              <a:ext cx="219851" cy="216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24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243154" y="1185612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איך המזון מתפרק למרכיביו ונספג לתוך גופינו?</a:t>
            </a:r>
            <a:endParaRPr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87685" y="2087984"/>
            <a:ext cx="5366009" cy="2623496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he-IL" sz="4800"/>
              <a:t>זהו </a:t>
            </a:r>
            <a:r>
              <a:rPr lang="he-IL" sz="4800" dirty="0"/>
              <a:t>התפקיד של מערכת העיכול!</a:t>
            </a:r>
            <a:endParaRPr lang="en-US" sz="4800" dirty="0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2483FF19-3BB4-4F76-8160-189D135D0032}"/>
              </a:ext>
            </a:extLst>
          </p:cNvPr>
          <p:cNvGrpSpPr/>
          <p:nvPr/>
        </p:nvGrpSpPr>
        <p:grpSpPr>
          <a:xfrm>
            <a:off x="264781" y="1713277"/>
            <a:ext cx="5622904" cy="4932048"/>
            <a:chOff x="679450" y="541504"/>
            <a:chExt cx="5467350" cy="6116226"/>
          </a:xfrm>
        </p:grpSpPr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5519BC44-D4DB-4FAF-BB38-54A3537981E3}"/>
                </a:ext>
              </a:extLst>
            </p:cNvPr>
            <p:cNvGrpSpPr/>
            <p:nvPr/>
          </p:nvGrpSpPr>
          <p:grpSpPr>
            <a:xfrm>
              <a:off x="679450" y="541504"/>
              <a:ext cx="4464050" cy="6116226"/>
              <a:chOff x="679450" y="541504"/>
              <a:chExt cx="4464050" cy="6116226"/>
            </a:xfrm>
          </p:grpSpPr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9DF50AAD-535D-4EFC-B100-1F831F412D9D}"/>
                  </a:ext>
                </a:extLst>
              </p:cNvPr>
              <p:cNvGrpSpPr/>
              <p:nvPr/>
            </p:nvGrpSpPr>
            <p:grpSpPr>
              <a:xfrm>
                <a:off x="876300" y="541504"/>
                <a:ext cx="4267200" cy="6116226"/>
                <a:chOff x="876300" y="541504"/>
                <a:chExt cx="4267200" cy="6116226"/>
              </a:xfrm>
            </p:grpSpPr>
            <p:pic>
              <p:nvPicPr>
                <p:cNvPr id="21" name="Picture 2" descr="digestion intestine digestive free photo">
                  <a:extLst>
                    <a:ext uri="{FF2B5EF4-FFF2-40B4-BE49-F238E27FC236}">
                      <a16:creationId xmlns:a16="http://schemas.microsoft.com/office/drawing/2014/main" id="{A6E7958E-21D0-4AF9-93F0-EBD60B4D50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" y="541504"/>
                  <a:ext cx="4267200" cy="61162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מלבן 21">
                  <a:extLst>
                    <a:ext uri="{FF2B5EF4-FFF2-40B4-BE49-F238E27FC236}">
                      <a16:creationId xmlns:a16="http://schemas.microsoft.com/office/drawing/2014/main" id="{1B515F02-1845-4134-90D1-C862983A7BA9}"/>
                    </a:ext>
                  </a:extLst>
                </p:cNvPr>
                <p:cNvSpPr/>
                <p:nvPr/>
              </p:nvSpPr>
              <p:spPr>
                <a:xfrm>
                  <a:off x="1555750" y="1625600"/>
                  <a:ext cx="7747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תיבת טקסט 22">
                  <a:extLst>
                    <a:ext uri="{FF2B5EF4-FFF2-40B4-BE49-F238E27FC236}">
                      <a16:creationId xmlns:a16="http://schemas.microsoft.com/office/drawing/2014/main" id="{CB0371CA-FBC8-406E-A5C7-90FCF9CDD603}"/>
                    </a:ext>
                  </a:extLst>
                </p:cNvPr>
                <p:cNvSpPr txBox="1"/>
                <p:nvPr/>
              </p:nvSpPr>
              <p:spPr>
                <a:xfrm>
                  <a:off x="1241426" y="1992529"/>
                  <a:ext cx="89979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he-IL" dirty="0">
                      <a:latin typeface="Varela Round" panose="00000500000000000000" charset="-79"/>
                      <a:cs typeface="Varela Round" panose="00000500000000000000" charset="-79"/>
                    </a:rPr>
                    <a:t>חלל הפה</a:t>
                  </a:r>
                  <a:endParaRPr lang="en-US" dirty="0">
                    <a:latin typeface="Varela Round" panose="00000500000000000000" charset="-79"/>
                    <a:cs typeface="Varela Round" panose="00000500000000000000" charset="-79"/>
                  </a:endParaRPr>
                </a:p>
              </p:txBody>
            </p:sp>
          </p:grpSp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7D76B3BE-CA0F-4ED4-B71D-2660EBC2F01D}"/>
                  </a:ext>
                </a:extLst>
              </p:cNvPr>
              <p:cNvSpPr txBox="1"/>
              <p:nvPr/>
            </p:nvSpPr>
            <p:spPr>
              <a:xfrm>
                <a:off x="3917951" y="1929029"/>
                <a:ext cx="62864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>
                    <a:latin typeface="Varela Round" panose="00000500000000000000" charset="-79"/>
                    <a:cs typeface="Varela Round" panose="00000500000000000000" charset="-79"/>
                  </a:rPr>
                  <a:t>ושת</a:t>
                </a:r>
                <a:endParaRPr lang="en-US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CD8CF04E-8773-4352-A3F2-96EE50B60B01}"/>
                  </a:ext>
                </a:extLst>
              </p:cNvPr>
              <p:cNvSpPr txBox="1"/>
              <p:nvPr/>
            </p:nvSpPr>
            <p:spPr>
              <a:xfrm>
                <a:off x="4213225" y="3338729"/>
                <a:ext cx="62864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>
                    <a:latin typeface="Varela Round" panose="00000500000000000000" charset="-79"/>
                    <a:cs typeface="Varela Round" panose="00000500000000000000" charset="-79"/>
                  </a:rPr>
                  <a:t>קיבה</a:t>
                </a:r>
                <a:endParaRPr lang="en-US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0BB00F42-77D0-44AB-9468-1EC44B39C412}"/>
                  </a:ext>
                </a:extLst>
              </p:cNvPr>
              <p:cNvSpPr txBox="1"/>
              <p:nvPr/>
            </p:nvSpPr>
            <p:spPr>
              <a:xfrm>
                <a:off x="1241425" y="3121223"/>
                <a:ext cx="62864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>
                    <a:latin typeface="Varela Round" panose="00000500000000000000" charset="-79"/>
                    <a:cs typeface="Varela Round" panose="00000500000000000000" charset="-79"/>
                  </a:rPr>
                  <a:t>כבד</a:t>
                </a:r>
                <a:endParaRPr lang="en-US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00F860A0-D200-4DE2-85B8-83AF68453367}"/>
                  </a:ext>
                </a:extLst>
              </p:cNvPr>
              <p:cNvSpPr txBox="1"/>
              <p:nvPr/>
            </p:nvSpPr>
            <p:spPr>
              <a:xfrm>
                <a:off x="679450" y="3785349"/>
                <a:ext cx="101600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>
                    <a:latin typeface="Varela Round" panose="00000500000000000000" charset="-79"/>
                    <a:cs typeface="Varela Round" panose="00000500000000000000" charset="-79"/>
                  </a:rPr>
                  <a:t>כיס המרה</a:t>
                </a:r>
                <a:endParaRPr lang="en-US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0EC2B310-D760-4E25-B66C-E23A978682E5}"/>
                  </a:ext>
                </a:extLst>
              </p:cNvPr>
              <p:cNvSpPr txBox="1"/>
              <p:nvPr/>
            </p:nvSpPr>
            <p:spPr>
              <a:xfrm>
                <a:off x="4127499" y="5059431"/>
                <a:ext cx="101600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>
                    <a:latin typeface="Varela Round" panose="00000500000000000000" charset="-79"/>
                    <a:cs typeface="Varela Round" panose="00000500000000000000" charset="-79"/>
                  </a:rPr>
                  <a:t>המעי הדק</a:t>
                </a:r>
                <a:endParaRPr lang="en-US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7A04B612-0A56-485B-AE16-D3C1590E2888}"/>
                  </a:ext>
                </a:extLst>
              </p:cNvPr>
              <p:cNvSpPr txBox="1"/>
              <p:nvPr/>
            </p:nvSpPr>
            <p:spPr>
              <a:xfrm>
                <a:off x="911223" y="5160116"/>
                <a:ext cx="101600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>
                    <a:latin typeface="Varela Round" panose="00000500000000000000" charset="-79"/>
                    <a:cs typeface="Varela Round" panose="00000500000000000000" charset="-79"/>
                  </a:rPr>
                  <a:t>המעי הגס</a:t>
                </a:r>
                <a:endParaRPr lang="en-US" dirty="0">
                  <a:latin typeface="Varela Round" panose="00000500000000000000" charset="-79"/>
                  <a:cs typeface="Varela Round" panose="00000500000000000000" charset="-79"/>
                </a:endParaRPr>
              </a:p>
            </p:txBody>
          </p:sp>
        </p:grp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3CCBB9A0-7089-4262-B68C-76AE81ECAF19}"/>
                </a:ext>
              </a:extLst>
            </p:cNvPr>
            <p:cNvSpPr txBox="1"/>
            <p:nvPr/>
          </p:nvSpPr>
          <p:spPr>
            <a:xfrm>
              <a:off x="927099" y="5956234"/>
              <a:ext cx="14033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rtl="1"/>
              <a:endParaRPr lang="en-US" dirty="0">
                <a:latin typeface="Varela Round" panose="00000500000000000000" charset="-79"/>
                <a:cs typeface="Varela Round" panose="00000500000000000000" charset="-79"/>
              </a:endParaRPr>
            </a:p>
          </p:txBody>
        </p: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DE2B565A-426F-4587-B975-1879DE7B0C5D}"/>
                </a:ext>
              </a:extLst>
            </p:cNvPr>
            <p:cNvCxnSpPr/>
            <p:nvPr/>
          </p:nvCxnSpPr>
          <p:spPr>
            <a:xfrm flipV="1">
              <a:off x="3016250" y="4013200"/>
              <a:ext cx="2038350" cy="552450"/>
            </a:xfrm>
            <a:prstGeom prst="line">
              <a:avLst/>
            </a:prstGeom>
            <a:ln w="15875">
              <a:solidFill>
                <a:schemeClr val="tx2">
                  <a:lumMod val="1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13D7E9E5-18C5-43E2-B2D2-4E50AC630F2E}"/>
                </a:ext>
              </a:extLst>
            </p:cNvPr>
            <p:cNvSpPr txBox="1"/>
            <p:nvPr/>
          </p:nvSpPr>
          <p:spPr>
            <a:xfrm>
              <a:off x="5054600" y="3822539"/>
              <a:ext cx="6032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dirty="0">
                  <a:latin typeface="Varela Round" panose="00000500000000000000" charset="-79"/>
                  <a:cs typeface="Varela Round" panose="00000500000000000000" charset="-79"/>
                </a:rPr>
                <a:t>לבלב</a:t>
              </a:r>
              <a:endParaRPr lang="en-US" dirty="0">
                <a:latin typeface="Varela Round" panose="00000500000000000000" charset="-79"/>
                <a:cs typeface="Varela Round" panose="00000500000000000000" charset="-79"/>
              </a:endParaRPr>
            </a:p>
          </p:txBody>
        </p: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1A94089D-9BCD-4D4A-A020-EE5F85AD7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3400" y="6110122"/>
              <a:ext cx="2025650" cy="519377"/>
            </a:xfrm>
            <a:prstGeom prst="line">
              <a:avLst/>
            </a:prstGeom>
            <a:ln w="15875">
              <a:solidFill>
                <a:schemeClr val="tx2">
                  <a:lumMod val="1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93BE4B0-2B8E-40F2-BAEF-D72007BBC48D}"/>
                </a:ext>
              </a:extLst>
            </p:cNvPr>
            <p:cNvSpPr txBox="1"/>
            <p:nvPr/>
          </p:nvSpPr>
          <p:spPr>
            <a:xfrm>
              <a:off x="5130799" y="5905339"/>
              <a:ext cx="1016001" cy="3816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dirty="0">
                  <a:latin typeface="Varela Round" panose="00000500000000000000" charset="-79"/>
                  <a:cs typeface="Varela Round" panose="00000500000000000000" charset="-79"/>
                </a:rPr>
                <a:t>פי הטבעת</a:t>
              </a:r>
              <a:endParaRPr lang="en-US" dirty="0">
                <a:latin typeface="Varela Round" panose="00000500000000000000" charset="-79"/>
                <a:cs typeface="Varela Round" panose="00000500000000000000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639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5BFD-E21A-4EF2-A85D-3F53A9A7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How your digestive system works - Emma Bryce">
            <a:hlinkClick r:id="" action="ppaction://media"/>
            <a:extLst>
              <a:ext uri="{FF2B5EF4-FFF2-40B4-BE49-F238E27FC236}">
                <a16:creationId xmlns:a16="http://schemas.microsoft.com/office/drawing/2014/main" id="{BA3B9DE7-A6D3-4EF1-A7BD-AE606611BC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400A3D-FD95-46E4-9AB9-5AECCC8A23BD}"/>
              </a:ext>
            </a:extLst>
          </p:cNvPr>
          <p:cNvSpPr/>
          <p:nvPr/>
        </p:nvSpPr>
        <p:spPr>
          <a:xfrm>
            <a:off x="406009" y="213094"/>
            <a:ext cx="5131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BFBFB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How your digestive system works - Emma Bryce  - </a:t>
            </a:r>
            <a:r>
              <a:rPr lang="en-US" dirty="0">
                <a:highlight>
                  <a:srgbClr val="FBFBFB"/>
                </a:highlight>
                <a:hlinkClick r:id="rId4"/>
              </a:rPr>
              <a:t>TED-Ed</a:t>
            </a:r>
            <a:endParaRPr lang="en-US" dirty="0">
              <a:highlight>
                <a:srgbClr val="FBFBF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844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495301" y="19073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he-IL" sz="6000" dirty="0"/>
              <a:t>חלק 1- מדעי התזונה</a:t>
            </a:r>
            <a:br>
              <a:rPr lang="he-IL" dirty="0"/>
            </a:br>
            <a:r>
              <a:rPr lang="he-IL" sz="5000" dirty="0"/>
              <a:t>פרק 2 – מערכת העיכול (שיעור 1)</a:t>
            </a:r>
            <a:endParaRPr sz="5000" dirty="0"/>
          </a:p>
        </p:txBody>
      </p:sp>
    </p:spTree>
    <p:extLst>
      <p:ext uri="{BB962C8B-B14F-4D97-AF65-F5344CB8AC3E}">
        <p14:creationId xmlns:p14="http://schemas.microsoft.com/office/powerpoint/2010/main" val="2484883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1;p3">
            <a:extLst>
              <a:ext uri="{FF2B5EF4-FFF2-40B4-BE49-F238E27FC236}">
                <a16:creationId xmlns:a16="http://schemas.microsoft.com/office/drawing/2014/main" id="{127495CF-AB86-4291-9DFE-D8256BF50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9321" y="55635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</a:rPr>
              <a:t>מה למדנו היום</a:t>
            </a:r>
            <a:endParaRPr dirty="0"/>
          </a:p>
        </p:txBody>
      </p:sp>
      <p:pic>
        <p:nvPicPr>
          <p:cNvPr id="20" name="Picture 2" descr="סיכום תרגיל למידה מרחוק בשעת חירום.... - כיתה ו1 ניצן ראביד">
            <a:extLst>
              <a:ext uri="{FF2B5EF4-FFF2-40B4-BE49-F238E27FC236}">
                <a16:creationId xmlns:a16="http://schemas.microsoft.com/office/drawing/2014/main" id="{C1E3760C-3012-4C1D-87C5-2B80E00F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4" y="2987180"/>
            <a:ext cx="3891101" cy="32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36;p5">
            <a:extLst>
              <a:ext uri="{FF2B5EF4-FFF2-40B4-BE49-F238E27FC236}">
                <a16:creationId xmlns:a16="http://schemas.microsoft.com/office/drawing/2014/main" id="{CF7CA560-0A8D-437A-B66E-0F2CF1A2B8C2}"/>
              </a:ext>
            </a:extLst>
          </p:cNvPr>
          <p:cNvSpPr txBox="1">
            <a:spLocks/>
          </p:cNvSpPr>
          <p:nvPr/>
        </p:nvSpPr>
        <p:spPr>
          <a:xfrm>
            <a:off x="3136900" y="1352550"/>
            <a:ext cx="8507551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3200" dirty="0"/>
              <a:t>חומר אורגני וחומר אי- אורגני.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אבות המזון</a:t>
            </a:r>
          </a:p>
          <a:p>
            <a:pPr>
              <a:lnSpc>
                <a:spcPct val="150000"/>
              </a:lnSpc>
            </a:pPr>
            <a:r>
              <a:rPr lang="he-IL" sz="3200" dirty="0"/>
              <a:t>מערכת העיכול - עיכול כימי ועיכול מכאני.</a:t>
            </a:r>
          </a:p>
          <a:p>
            <a:pPr marL="76200" indent="0">
              <a:lnSpc>
                <a:spcPct val="150000"/>
              </a:lnSpc>
              <a:buNone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24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410621" y="63255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</a:rPr>
              <a:t>מה </a:t>
            </a:r>
            <a:r>
              <a:rPr lang="he-IL" dirty="0">
                <a:solidFill>
                  <a:srgbClr val="192A72"/>
                </a:solidFill>
              </a:rPr>
              <a:t>נלמד בשיעור הבא</a:t>
            </a:r>
            <a:endParaRPr dirty="0"/>
          </a:p>
        </p:txBody>
      </p:sp>
      <p:sp>
        <p:nvSpPr>
          <p:cNvPr id="5" name="Google Shape;136;p5">
            <a:extLst>
              <a:ext uri="{FF2B5EF4-FFF2-40B4-BE49-F238E27FC236}">
                <a16:creationId xmlns:a16="http://schemas.microsoft.com/office/drawing/2014/main" id="{887E5EBB-CDE3-49D1-BEDE-164F3F80EE7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051300" y="1924050"/>
            <a:ext cx="7593151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lnSpc>
                <a:spcPct val="150000"/>
              </a:lnSpc>
              <a:buNone/>
            </a:pPr>
            <a:r>
              <a:rPr lang="he-IL" sz="3200" dirty="0"/>
              <a:t>מבנה מערכת העיכול ותפקודה</a:t>
            </a:r>
          </a:p>
        </p:txBody>
      </p:sp>
      <p:pic>
        <p:nvPicPr>
          <p:cNvPr id="45058" name="Picture 2" descr="What'S Next, Yellow Sticker, Note, Post Note, Reminder">
            <a:extLst>
              <a:ext uri="{FF2B5EF4-FFF2-40B4-BE49-F238E27FC236}">
                <a16:creationId xmlns:a16="http://schemas.microsoft.com/office/drawing/2014/main" id="{EE87BA24-B010-4F7D-B4AB-24D8100F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133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61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8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1;p3">
            <a:extLst>
              <a:ext uri="{FF2B5EF4-FFF2-40B4-BE49-F238E27FC236}">
                <a16:creationId xmlns:a16="http://schemas.microsoft.com/office/drawing/2014/main" id="{127495CF-AB86-4291-9DFE-D8256BF50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9321" y="55635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</a:rPr>
              <a:t>מה למדנו בשיעור הקודם</a:t>
            </a:r>
            <a:endParaRPr dirty="0"/>
          </a:p>
        </p:txBody>
      </p:sp>
      <p:sp>
        <p:nvSpPr>
          <p:cNvPr id="21" name="Google Shape;136;p5">
            <a:extLst>
              <a:ext uri="{FF2B5EF4-FFF2-40B4-BE49-F238E27FC236}">
                <a16:creationId xmlns:a16="http://schemas.microsoft.com/office/drawing/2014/main" id="{CF7CA560-0A8D-437A-B66E-0F2CF1A2B8C2}"/>
              </a:ext>
            </a:extLst>
          </p:cNvPr>
          <p:cNvSpPr txBox="1">
            <a:spLocks/>
          </p:cNvSpPr>
          <p:nvPr/>
        </p:nvSpPr>
        <p:spPr>
          <a:xfrm>
            <a:off x="3136900" y="1352550"/>
            <a:ext cx="8507551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76200" indent="0">
              <a:lnSpc>
                <a:spcPct val="150000"/>
              </a:lnSpc>
              <a:buNone/>
            </a:pPr>
            <a:r>
              <a:rPr lang="he-IL" sz="2600" dirty="0"/>
              <a:t>הדרכים אשר איתן הממשל מתמודד עם בעיית ההשמנה</a:t>
            </a:r>
          </a:p>
          <a:p>
            <a:pPr marL="1104900" lvl="1" indent="-571500">
              <a:lnSpc>
                <a:spcPct val="150000"/>
              </a:lnSpc>
              <a:buFont typeface="+mj-lt"/>
              <a:buAutoNum type="romanUcPeriod"/>
            </a:pPr>
            <a:r>
              <a:rPr lang="he-IL" sz="2600" dirty="0" err="1"/>
              <a:t>קצובת</a:t>
            </a:r>
            <a:r>
              <a:rPr lang="he-IL" sz="2600" dirty="0"/>
              <a:t> המזון היומית.</a:t>
            </a:r>
          </a:p>
          <a:p>
            <a:pPr marL="1104900" lvl="1" indent="-571500">
              <a:lnSpc>
                <a:spcPct val="150000"/>
              </a:lnSpc>
              <a:buFont typeface="+mj-lt"/>
              <a:buAutoNum type="romanUcPeriod"/>
            </a:pPr>
            <a:r>
              <a:rPr lang="he-IL" sz="2600" dirty="0"/>
              <a:t>פירמידת המזון.</a:t>
            </a:r>
          </a:p>
          <a:p>
            <a:pPr marL="1104900" lvl="1" indent="-571500">
              <a:lnSpc>
                <a:spcPct val="150000"/>
              </a:lnSpc>
              <a:buFont typeface="+mj-lt"/>
              <a:buAutoNum type="romanUcPeriod"/>
            </a:pPr>
            <a:r>
              <a:rPr lang="he-IL" sz="2600" dirty="0"/>
              <a:t>תווית המזון.</a:t>
            </a:r>
          </a:p>
          <a:p>
            <a:pPr marL="1104900" lvl="1" indent="-571500">
              <a:lnSpc>
                <a:spcPct val="150000"/>
              </a:lnSpc>
              <a:buFont typeface="+mj-lt"/>
              <a:buAutoNum type="romanUcPeriod"/>
            </a:pPr>
            <a:r>
              <a:rPr lang="he-IL" sz="2600" dirty="0" err="1"/>
              <a:t>אֶפְשָׁרִיבָּרִיא</a:t>
            </a:r>
            <a:endParaRPr lang="he-IL" sz="2600" dirty="0"/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pic>
        <p:nvPicPr>
          <p:cNvPr id="5" name="Picture 2" descr="Video Conference E-Learning - Free vector graphic on Pixabay">
            <a:extLst>
              <a:ext uri="{FF2B5EF4-FFF2-40B4-BE49-F238E27FC236}">
                <a16:creationId xmlns:a16="http://schemas.microsoft.com/office/drawing/2014/main" id="{C2863EF6-147C-4D15-9CA9-BC395AF9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5" y="2294145"/>
            <a:ext cx="4375654" cy="29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1;p3">
            <a:extLst>
              <a:ext uri="{FF2B5EF4-FFF2-40B4-BE49-F238E27FC236}">
                <a16:creationId xmlns:a16="http://schemas.microsoft.com/office/drawing/2014/main" id="{127495CF-AB86-4291-9DFE-D8256BF50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9321" y="55635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</a:rPr>
              <a:t>מה נלמד היום </a:t>
            </a:r>
            <a:r>
              <a:rPr lang="he-IL" dirty="0">
                <a:solidFill>
                  <a:srgbClr val="192A72"/>
                </a:solidFill>
              </a:rPr>
              <a:t>?</a:t>
            </a:r>
            <a:endParaRPr dirty="0"/>
          </a:p>
        </p:txBody>
      </p:sp>
      <p:pic>
        <p:nvPicPr>
          <p:cNvPr id="20" name="Picture 2" descr="סיכום תרגיל למידה מרחוק בשעת חירום.... - כיתה ו1 ניצן ראביד">
            <a:extLst>
              <a:ext uri="{FF2B5EF4-FFF2-40B4-BE49-F238E27FC236}">
                <a16:creationId xmlns:a16="http://schemas.microsoft.com/office/drawing/2014/main" id="{C1E3760C-3012-4C1D-87C5-2B80E00F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9" y="2266536"/>
            <a:ext cx="4161514" cy="346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36;p5">
            <a:extLst>
              <a:ext uri="{FF2B5EF4-FFF2-40B4-BE49-F238E27FC236}">
                <a16:creationId xmlns:a16="http://schemas.microsoft.com/office/drawing/2014/main" id="{CF7CA560-0A8D-437A-B66E-0F2CF1A2B8C2}"/>
              </a:ext>
            </a:extLst>
          </p:cNvPr>
          <p:cNvSpPr txBox="1">
            <a:spLocks/>
          </p:cNvSpPr>
          <p:nvPr/>
        </p:nvSpPr>
        <p:spPr>
          <a:xfrm>
            <a:off x="3136900" y="1352550"/>
            <a:ext cx="8507551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800" dirty="0"/>
              <a:t>חומר אורגני וחומר אי- אורגני.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אבות המזון.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מערכת העיכול - עיכול כימי ועיכול מכני</a:t>
            </a:r>
            <a:r>
              <a:rPr lang="he-IL" dirty="0"/>
              <a:t>.</a:t>
            </a:r>
            <a:endParaRPr lang="he-IL" sz="2600" dirty="0"/>
          </a:p>
        </p:txBody>
      </p:sp>
    </p:spTree>
    <p:extLst>
      <p:ext uri="{BB962C8B-B14F-4D97-AF65-F5344CB8AC3E}">
        <p14:creationId xmlns:p14="http://schemas.microsoft.com/office/powerpoint/2010/main" val="25049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משפחת שיניים לפילים - ניסוי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6863" y="313485"/>
            <a:ext cx="5275926" cy="2250700"/>
          </a:xfrm>
        </p:spPr>
        <p:txBody>
          <a:bodyPr/>
          <a:lstStyle/>
          <a:p>
            <a:r>
              <a:rPr lang="he-IL" dirty="0"/>
              <a:t>החומרים לניסוי שנערוך השיעור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9260407-C1B0-4509-A546-D64CE8BA9C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26339"/>
          <a:stretch/>
        </p:blipFill>
        <p:spPr>
          <a:xfrm>
            <a:off x="1024128" y="1744288"/>
            <a:ext cx="4153108" cy="4116682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EAF4C10-9E0D-4F84-A3FA-1CF51778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30" y="1572108"/>
            <a:ext cx="3286365" cy="328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3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702973" y="1059190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e-IL" dirty="0"/>
              <a:t>כמה שאלות לפני שנתחיל -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019300" y="1735941"/>
            <a:ext cx="9563237" cy="384091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he-IL" sz="2500" dirty="0"/>
              <a:t>מה משותף לגופכם ולסלט הירקות או לפרוסת השוקולד שאכלתם?</a:t>
            </a:r>
          </a:p>
          <a:p>
            <a:pPr>
              <a:lnSpc>
                <a:spcPct val="160000"/>
              </a:lnSpc>
            </a:pPr>
            <a:r>
              <a:rPr lang="he-IL" sz="2500" dirty="0"/>
              <a:t>האם פרוסת השוקולד שאכלתם נכנסת לגופכם כפרוסת שוקולד?</a:t>
            </a:r>
          </a:p>
          <a:p>
            <a:pPr>
              <a:lnSpc>
                <a:spcPct val="160000"/>
              </a:lnSpc>
            </a:pPr>
            <a:r>
              <a:rPr lang="he-IL" sz="2500" dirty="0"/>
              <a:t>איך המזון מתפרק למרכיביו ונספג בגוף?</a:t>
            </a:r>
          </a:p>
          <a:p>
            <a:pPr>
              <a:lnSpc>
                <a:spcPct val="160000"/>
              </a:lnSpc>
            </a:pPr>
            <a:r>
              <a:rPr lang="he-IL" sz="2500" dirty="0"/>
              <a:t>איך המזון שאתם אוכלים הופך לחלק מגופכם?</a:t>
            </a:r>
          </a:p>
        </p:txBody>
      </p:sp>
      <p:pic>
        <p:nvPicPr>
          <p:cNvPr id="5" name="Picture 2" descr="Thinking girl vector image | Free SVG">
            <a:extLst>
              <a:ext uri="{FF2B5EF4-FFF2-40B4-BE49-F238E27FC236}">
                <a16:creationId xmlns:a16="http://schemas.microsoft.com/office/drawing/2014/main" id="{193C50E7-94FA-4ADA-8190-FD923719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095641"/>
            <a:ext cx="2971800" cy="31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מערכת העיכול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282576" y="1059190"/>
            <a:ext cx="11728450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sz="3200" dirty="0"/>
              <a:t>כלל החומרים בטבע משתייכים ל- </a:t>
            </a:r>
            <a:r>
              <a:rPr lang="en-US" sz="3200" dirty="0"/>
              <a:t>2</a:t>
            </a:r>
            <a:r>
              <a:rPr lang="he-IL" sz="3200" dirty="0"/>
              <a:t> קבוצות</a:t>
            </a:r>
            <a:endParaRPr sz="3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266818-57BF-4DB5-98A8-D910D5C9F1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86400" y="2196409"/>
            <a:ext cx="6223000" cy="19192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000" dirty="0"/>
              <a:t>חומרים אורגנים.</a:t>
            </a:r>
          </a:p>
          <a:p>
            <a:pPr>
              <a:lnSpc>
                <a:spcPct val="150000"/>
              </a:lnSpc>
            </a:pPr>
            <a:r>
              <a:rPr lang="he-IL" sz="3000" dirty="0"/>
              <a:t>חומרים </a:t>
            </a:r>
            <a:r>
              <a:rPr lang="he-IL" sz="3000" dirty="0" err="1"/>
              <a:t>אנאורגנים</a:t>
            </a:r>
            <a:r>
              <a:rPr lang="he-IL" sz="3000" dirty="0"/>
              <a:t> (או אי-אורגנים).</a:t>
            </a:r>
            <a:endParaRPr lang="en-US" sz="30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98306" name="Picture 2">
            <a:extLst>
              <a:ext uri="{FF2B5EF4-FFF2-40B4-BE49-F238E27FC236}">
                <a16:creationId xmlns:a16="http://schemas.microsoft.com/office/drawing/2014/main" id="{EE04DD78-0543-4817-A2D3-7124EF224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159828"/>
            <a:ext cx="4733925" cy="41139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1381</Words>
  <Application>Microsoft Office PowerPoint</Application>
  <PresentationFormat>מסך רחב</PresentationFormat>
  <Paragraphs>196</Paragraphs>
  <Slides>42</Slides>
  <Notes>40</Notes>
  <HiddenSlides>1</HiddenSlides>
  <MMClips>2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9" baseType="lpstr">
      <vt:lpstr>Arial</vt:lpstr>
      <vt:lpstr>Arial</vt:lpstr>
      <vt:lpstr>Calibri</vt:lpstr>
      <vt:lpstr>Calibri Light</vt:lpstr>
      <vt:lpstr>carmelit_regularregular</vt:lpstr>
      <vt:lpstr>Varela Round</vt:lpstr>
      <vt:lpstr>Office Theme</vt:lpstr>
      <vt:lpstr>מערכת שידורים לאומית</vt:lpstr>
      <vt:lpstr>מדעי התזונה</vt:lpstr>
      <vt:lpstr>חשוב לדעת !</vt:lpstr>
      <vt:lpstr>חלק 1- מדעי התזונה פרק 2 – מערכת העיכול (שיעור 1)</vt:lpstr>
      <vt:lpstr>מה למדנו בשיעור הקודם</vt:lpstr>
      <vt:lpstr>מה נלמד היום ?</vt:lpstr>
      <vt:lpstr>משפחת שיניים לפילים - ניסוי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פעילות אנזימים - ניסוי</vt:lpstr>
      <vt:lpstr>מערכת העיכול</vt:lpstr>
      <vt:lpstr>מערכת העיכול</vt:lpstr>
      <vt:lpstr>מערכת העיכול</vt:lpstr>
      <vt:lpstr>מצגת של PowerPoint‏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מערכת העיכול</vt:lpstr>
      <vt:lpstr>מצגת של PowerPoint‏</vt:lpstr>
      <vt:lpstr>מה למדנו היום</vt:lpstr>
      <vt:lpstr>מה נלמד בשיעור הבא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yaniv hakim</dc:creator>
  <cp:lastModifiedBy>שני שמלה/Shani Chemla</cp:lastModifiedBy>
  <cp:revision>27</cp:revision>
  <dcterms:created xsi:type="dcterms:W3CDTF">2020-05-03T18:12:56Z</dcterms:created>
  <dcterms:modified xsi:type="dcterms:W3CDTF">2022-08-02T09:10:07Z</dcterms:modified>
</cp:coreProperties>
</file>