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7"/>
  </p:notesMasterIdLst>
  <p:sldIdLst>
    <p:sldId id="257" r:id="rId2"/>
    <p:sldId id="262" r:id="rId3"/>
    <p:sldId id="348" r:id="rId4"/>
    <p:sldId id="483" r:id="rId5"/>
    <p:sldId id="487" r:id="rId6"/>
    <p:sldId id="486" r:id="rId7"/>
    <p:sldId id="485" r:id="rId8"/>
    <p:sldId id="436" r:id="rId9"/>
    <p:sldId id="484" r:id="rId10"/>
    <p:sldId id="425" r:id="rId11"/>
    <p:sldId id="489" r:id="rId12"/>
    <p:sldId id="496" r:id="rId13"/>
    <p:sldId id="498" r:id="rId14"/>
    <p:sldId id="463" r:id="rId15"/>
    <p:sldId id="433" r:id="rId16"/>
    <p:sldId id="465" r:id="rId17"/>
    <p:sldId id="488" r:id="rId18"/>
    <p:sldId id="295" r:id="rId19"/>
    <p:sldId id="495" r:id="rId20"/>
    <p:sldId id="494" r:id="rId21"/>
    <p:sldId id="497" r:id="rId22"/>
    <p:sldId id="458" r:id="rId23"/>
    <p:sldId id="499" r:id="rId24"/>
    <p:sldId id="476" r:id="rId25"/>
    <p:sldId id="281" r:id="rId26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5005" autoAdjust="0"/>
    <p:restoredTop sz="92034" autoAdjust="0"/>
  </p:normalViewPr>
  <p:slideViewPr>
    <p:cSldViewPr snapToGrid="0">
      <p:cViewPr varScale="1">
        <p:scale>
          <a:sx n="95" d="100"/>
          <a:sy n="95" d="100"/>
        </p:scale>
        <p:origin x="6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18DBFEF-CAC0-402D-A550-515F127F5FA5}" type="datetimeFigureOut">
              <a:rPr lang="he-IL" smtClean="0"/>
              <a:t>ג'/אב/תשפ"ב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C3CAAD1-8C46-4F95-AEEE-695C41C5B83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7884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79&amp;v=AMEOzCnXVno&amp;feature=emb_logo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5209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191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3606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3402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8321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>
                <a:hlinkClick r:id="rId3"/>
              </a:rPr>
              <a:t>מערת המכפלה - כתבה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CAAD1-8C46-4F95-AEEE-695C41C5B833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67134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1034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7139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876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9166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526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4257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7046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211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5241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D9B13F2-D64C-4161-BE33-712764E5B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1AA81A7-30E0-4C49-9EA7-4F640FE0F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8849AA0-E37D-40AF-AE63-501ECB34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8A99-37C3-40E4-B68C-3994C6890E06}" type="datetimeFigureOut">
              <a:rPr lang="he-IL" smtClean="0"/>
              <a:t>ג'/אב/תשפ"ב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F2CE1FA-23DD-45EA-B02D-4A69DFEF0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34C3E57-F155-414C-826D-907B5CC29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8D6F-252A-41B2-8E9C-24DB14949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3740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E640139-DB1D-422F-9558-7F64BC9FB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47B54DEB-77C9-4EA5-B319-2634061F4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A88F7C3-CE9D-4C4B-AC59-FE9C95C2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8A99-37C3-40E4-B68C-3994C6890E06}" type="datetimeFigureOut">
              <a:rPr lang="he-IL" smtClean="0"/>
              <a:t>ג'/אב/תשפ"ב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A4751B1-AEFD-42C6-B876-48E7F31F8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21D075C-37C9-4018-BD22-702FBBE7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8D6F-252A-41B2-8E9C-24DB14949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2089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8BBDB135-C197-4A44-9E90-58F39B31E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5289FB5E-4116-4C16-98BC-512DAA085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43E4491-8560-40BE-87A3-C3532581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8A99-37C3-40E4-B68C-3994C6890E06}" type="datetimeFigureOut">
              <a:rPr lang="he-IL" smtClean="0"/>
              <a:t>ג'/אב/תשפ"ב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D1FEEE5-5BCA-4245-B47A-61856A20C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E7B95F3-1928-4095-9626-265C52BA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8D6F-252A-41B2-8E9C-24DB14949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1113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059388"/>
            <a:ext cx="11161453" cy="481881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73" y="213094"/>
            <a:ext cx="11161453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8132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73" y="213094"/>
            <a:ext cx="11161453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3" y="1059388"/>
            <a:ext cx="11161452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11161453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24231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73" y="213094"/>
            <a:ext cx="11161453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5900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9037" y="1640910"/>
            <a:ext cx="10872592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579191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501144" y="6294301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6883" y="-235260"/>
            <a:ext cx="276849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213" y="2918493"/>
            <a:ext cx="10873415" cy="64209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9661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401" y="2693989"/>
            <a:ext cx="103632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410588"/>
            <a:ext cx="3246400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41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9037" y="1640910"/>
            <a:ext cx="10872592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579191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501144" y="6294301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6883" y="-235260"/>
            <a:ext cx="276849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213" y="2918492"/>
            <a:ext cx="10873415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213" y="3655832"/>
            <a:ext cx="10873415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56421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6958F2C-B6D1-470B-A0E2-A938CB30B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7BB3EB8-2FFE-4231-B6B5-6C4CF3F12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B487F77-2A46-45A7-8F37-D27869B33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8A99-37C3-40E4-B68C-3994C6890E06}" type="datetimeFigureOut">
              <a:rPr lang="he-IL" smtClean="0"/>
              <a:t>ג'/אב/תשפ"ב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0CCCB05-EEED-4D0C-88BC-71B28FDD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6E765FE-776E-4D25-9495-C3CF4688D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8D6F-252A-41B2-8E9C-24DB14949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75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F286B7-465E-453E-B39C-337F54F88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5B81D88-25B2-4CDB-BB2C-51D7BB13B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25E6F82-6416-4E4F-8A83-3FC2917CC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8A99-37C3-40E4-B68C-3994C6890E06}" type="datetimeFigureOut">
              <a:rPr lang="he-IL" smtClean="0"/>
              <a:t>ג'/אב/תשפ"ב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76FE4A5-5B0B-42D8-BA3B-CA34EF321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68589BE-1F2E-4F9E-BC4F-44B759C01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8D6F-252A-41B2-8E9C-24DB14949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0916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AB94F75-8C0A-4961-8042-83117ACF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29F929E-52A9-49C0-8921-7A8BD1B4B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5BD254E-21B7-4032-9259-548F73D58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7D2E558-F414-4603-A3ED-5401A18DE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8A99-37C3-40E4-B68C-3994C6890E06}" type="datetimeFigureOut">
              <a:rPr lang="he-IL" smtClean="0"/>
              <a:t>ג'/אב/תשפ"ב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E3FFBBE-02C9-4AA4-94B5-24C7A88C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D08FC87-9852-4DB3-BBE3-C43A9250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8D6F-252A-41B2-8E9C-24DB14949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0899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A2DAB47-5D14-474A-A81B-F794E0D50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C8CD6BC-9072-4524-9DFA-85CE3EFB7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F034626-A65D-46A0-8A87-59FF2861A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38C8A1BD-5BB8-4180-8385-63769EBD55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A2E2ADAF-6BD5-4E09-9529-1F9FFA928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930F9895-530C-4866-B386-D75731465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8A99-37C3-40E4-B68C-3994C6890E06}" type="datetimeFigureOut">
              <a:rPr lang="he-IL" smtClean="0"/>
              <a:t>ג'/אב/תשפ"ב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69F2B71E-E009-4C5B-A851-0B8523B79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DA769FD8-4D4F-4A87-B263-5F301583A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8D6F-252A-41B2-8E9C-24DB14949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2809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7EDCA67-1900-44AF-861C-1F165B7D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CF76B20-A838-4539-9B97-053B8AC30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8A99-37C3-40E4-B68C-3994C6890E06}" type="datetimeFigureOut">
              <a:rPr lang="he-IL" smtClean="0"/>
              <a:t>ג'/אב/תשפ"ב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80FAF501-6067-4D13-8550-1BF6A8C72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A2C701E-05CC-4A2D-9606-527F380F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8D6F-252A-41B2-8E9C-24DB14949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1613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C2FCC123-2ECB-42A6-B948-10CED6FA7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8A99-37C3-40E4-B68C-3994C6890E06}" type="datetimeFigureOut">
              <a:rPr lang="he-IL" smtClean="0"/>
              <a:t>ג'/אב/תשפ"ב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E85A13AC-76DE-4B04-8F76-F528F74EC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7B9F21A-F16F-4970-9CAD-DBBCC3792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8D6F-252A-41B2-8E9C-24DB14949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0859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5DCF59-FE1E-4EAF-81B8-CE157ADB8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2EA0F07-01EF-4793-89C7-091F33A51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B039181-AFF7-4233-A82E-5D8864AD0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2D174C9-AD0A-43FE-8CCE-558DD2B7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8A99-37C3-40E4-B68C-3994C6890E06}" type="datetimeFigureOut">
              <a:rPr lang="he-IL" smtClean="0"/>
              <a:t>ג'/אב/תשפ"ב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B5D71E6-F7C8-4D96-A6AF-B560A7FCC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CBA86B5-4E08-4C31-BBA6-1445D5435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8D6F-252A-41B2-8E9C-24DB14949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93899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D7CDB6-AF0B-4A87-B479-7E6BB7C92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8C2A588B-55A0-405C-8560-278731984B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ACB2BE2-8F6E-457F-B3E8-9D5D773BC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F7C09BA-9EA5-409D-BE9D-057A52B4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8A99-37C3-40E4-B68C-3994C6890E06}" type="datetimeFigureOut">
              <a:rPr lang="he-IL" smtClean="0"/>
              <a:t>ג'/אב/תשפ"ב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C5500F5-6437-4519-A8D3-8792D35AA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DD130FA-B244-40FC-B556-E5ABFABD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8D6F-252A-41B2-8E9C-24DB14949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000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D18F552-6EBD-41DF-A6E4-E8ACC450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B775516-190A-4859-B687-B5F2F197A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A80E113-6B1E-4F65-BA82-5EB87963B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38A99-37C3-40E4-B68C-3994C6890E06}" type="datetimeFigureOut">
              <a:rPr lang="he-IL" smtClean="0"/>
              <a:t>ג'/אב/תשפ"ב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2EF1C6E-C4C3-425A-9C34-4A9D35C2F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6DE9660-91FB-4CFA-8F34-E20FAA85D6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98D6F-252A-41B2-8E9C-24DB14949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919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2" r:id="rId13"/>
    <p:sldLayoutId id="2147483667" r:id="rId14"/>
    <p:sldLayoutId id="2147483663" r:id="rId15"/>
    <p:sldLayoutId id="2147483664" r:id="rId16"/>
    <p:sldLayoutId id="2147483665" r:id="rId17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AMEOzCnXVno?start=77&amp;feature=oembed" TargetMode="External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עקדת יצחק רמברנדט">
            <a:extLst>
              <a:ext uri="{FF2B5EF4-FFF2-40B4-BE49-F238E27FC236}">
                <a16:creationId xmlns:a16="http://schemas.microsoft.com/office/drawing/2014/main" id="{1728285D-3BFD-4105-A7C6-A9F5B978127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1810" y="193108"/>
            <a:ext cx="4128381" cy="60762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473F46A9-66A7-4CF0-A10A-20B457B108E8}"/>
              </a:ext>
            </a:extLst>
          </p:cNvPr>
          <p:cNvSpPr txBox="1">
            <a:spLocks/>
          </p:cNvSpPr>
          <p:nvPr/>
        </p:nvSpPr>
        <p:spPr>
          <a:xfrm>
            <a:off x="3929204" y="6320138"/>
            <a:ext cx="3640144" cy="596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rtl="0">
              <a:spcAft>
                <a:spcPts val="600"/>
              </a:spcAft>
            </a:pPr>
            <a:r>
              <a:rPr lang="he-IL" sz="2000" dirty="0">
                <a:solidFill>
                  <a:schemeClr val="bg1"/>
                </a:solidFill>
              </a:rPr>
              <a:t>רמברנדט המאה ה- 17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32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e-IL" b="1" dirty="0"/>
              <a:t>יא</a:t>
            </a:r>
            <a:r>
              <a:rPr lang="he-IL" dirty="0"/>
              <a:t> וַיִּקְרָא אֵלָיו מַלְאַךְ יְהוָֹה מִן-הַשָּׁמַיִם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וַיֹּאמֶר אַבְרָהָם </a:t>
            </a:r>
            <a:r>
              <a:rPr lang="he-IL" dirty="0" err="1"/>
              <a:t>אַבְרָהָם</a:t>
            </a:r>
            <a:r>
              <a:rPr lang="he-IL" dirty="0"/>
              <a:t> וַיֹּאמֶר </a:t>
            </a:r>
            <a:r>
              <a:rPr lang="he-IL" sz="3200" dirty="0"/>
              <a:t>הִנֵּנִי:</a:t>
            </a:r>
            <a:br>
              <a:rPr lang="he-IL" dirty="0"/>
            </a:br>
            <a:r>
              <a:rPr lang="he-IL" b="1" dirty="0" err="1"/>
              <a:t>יב</a:t>
            </a:r>
            <a:r>
              <a:rPr lang="he-IL" dirty="0"/>
              <a:t> וַיֹּאמֶר אַל-תִּשְׁלַח יָדְךָ אֶל-הַנַּעַר וְאַל-תַּעַשׂ לוֹ מְאוּמָה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כִּי עַתָּה יָדַעְתִּי כִּי-יְרֵא </a:t>
            </a:r>
            <a:r>
              <a:rPr lang="he-IL" dirty="0" err="1"/>
              <a:t>אֱלֹהִים</a:t>
            </a:r>
            <a:r>
              <a:rPr lang="he-IL" dirty="0"/>
              <a:t> אַתָּה וְלֹא חָשַׂכְתָּ אֶת-בִּנְךָ אֶת-יְחִידְךָ מִמֶּנִּי:</a:t>
            </a:r>
            <a:br>
              <a:rPr lang="he-IL" dirty="0"/>
            </a:br>
            <a:endParaRPr lang="he-IL" dirty="0"/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"אל תשלח ידך אל הנער"</a:t>
            </a:r>
          </a:p>
        </p:txBody>
      </p:sp>
    </p:spTree>
    <p:extLst>
      <p:ext uri="{BB962C8B-B14F-4D97-AF65-F5344CB8AC3E}">
        <p14:creationId xmlns:p14="http://schemas.microsoft.com/office/powerpoint/2010/main" val="618169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E3DD870-7BC7-4AEF-AE5A-81A8F537824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e-IL" b="1" dirty="0" err="1"/>
              <a:t>יג</a:t>
            </a:r>
            <a:r>
              <a:rPr lang="he-IL" dirty="0"/>
              <a:t> </a:t>
            </a:r>
            <a:r>
              <a:rPr lang="he-IL" dirty="0" err="1"/>
              <a:t>וַיִּשָּׂא</a:t>
            </a:r>
            <a:r>
              <a:rPr lang="he-IL" dirty="0"/>
              <a:t> אַבְרָהָם אֶת-עֵינָיו וַיַּרְא וְהִנֵּה-אַיִל אַחַר נֶאֱחַז בַּסְּבַךְ בְּקַרְנָיו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וַיֵּלֶךְ אַבְרָהָם </a:t>
            </a:r>
            <a:r>
              <a:rPr lang="he-IL" dirty="0" err="1"/>
              <a:t>וַיִּקַּח</a:t>
            </a:r>
            <a:r>
              <a:rPr lang="he-IL" dirty="0"/>
              <a:t> אֶת-הָאַיִל וַיַּעֲלֵהוּ לְעֹלָה תַּחַת בְּנוֹ: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b="1" dirty="0"/>
              <a:t>יד</a:t>
            </a:r>
            <a:r>
              <a:rPr lang="he-IL" dirty="0"/>
              <a:t> וַיִּקְרָא אַבְרָהָם שֵׁם-הַמָּקוֹם הַהוּא יְהוָֹה יִרְאֶה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אֲשֶׁר יֵאָמֵר הַיּוֹם בְּהַר יְהוָֹה יֵרָאֶה:</a:t>
            </a:r>
            <a:br>
              <a:rPr lang="he-IL" dirty="0"/>
            </a:br>
            <a:endParaRPr lang="he-IL" dirty="0"/>
          </a:p>
          <a:p>
            <a:endParaRPr lang="he-IL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DCE769E-157E-4057-BF1D-E437A65A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"ויעלהו לעולה תחת בנו"</a:t>
            </a:r>
          </a:p>
        </p:txBody>
      </p:sp>
    </p:spTree>
    <p:extLst>
      <p:ext uri="{BB962C8B-B14F-4D97-AF65-F5344CB8AC3E}">
        <p14:creationId xmlns:p14="http://schemas.microsoft.com/office/powerpoint/2010/main" val="1842797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9277F595-6EE4-4724-9E3F-BB52305974C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19158" r="3954" b="1"/>
          <a:stretch/>
        </p:blipFill>
        <p:spPr>
          <a:xfrm>
            <a:off x="261938" y="364179"/>
            <a:ext cx="11668125" cy="5057775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5ED2A9F0-195F-4817-AE62-4D6ABAD70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34123"/>
            <a:ext cx="12191999" cy="720000"/>
          </a:xfrm>
          <a:solidFill>
            <a:schemeClr val="bg1"/>
          </a:solidFill>
        </p:spPr>
        <p:txBody>
          <a:bodyPr/>
          <a:lstStyle/>
          <a:p>
            <a:r>
              <a:rPr lang="en-US" dirty="0" err="1"/>
              <a:t>היכן</a:t>
            </a:r>
            <a:r>
              <a:rPr lang="en-US" dirty="0"/>
              <a:t> </a:t>
            </a:r>
            <a:r>
              <a:rPr lang="en-US" dirty="0" err="1"/>
              <a:t>נמצא</a:t>
            </a:r>
            <a:r>
              <a:rPr lang="en-US" dirty="0"/>
              <a:t> </a:t>
            </a:r>
            <a:r>
              <a:rPr lang="en-US" dirty="0" err="1"/>
              <a:t>הר</a:t>
            </a:r>
            <a:r>
              <a:rPr lang="en-US" dirty="0"/>
              <a:t> </a:t>
            </a:r>
            <a:r>
              <a:rPr lang="en-US" dirty="0" err="1"/>
              <a:t>המוריה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6602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e-IL" b="1" dirty="0"/>
              <a:t>טו</a:t>
            </a:r>
            <a:r>
              <a:rPr lang="he-IL" dirty="0"/>
              <a:t> וַיִּקְרָא מַלְאַךְ יְהוָֹה אֶל-אַבְרָהָם שֵׁנִית מִן-הַשָּׁמָיִם:</a:t>
            </a:r>
            <a:br>
              <a:rPr lang="he-IL" dirty="0"/>
            </a:br>
            <a:r>
              <a:rPr lang="he-IL" b="1" dirty="0" err="1"/>
              <a:t>טז</a:t>
            </a:r>
            <a:r>
              <a:rPr lang="he-IL" dirty="0"/>
              <a:t> וַיֹּאמֶר בִּי נִשְׁבַּעְתִּי נְאֻם-יְהוָֹה כִּי יַעַן אֲשֶׁר עָשִׂיתָ אֶת-הַדָּבָר הַזֶּה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 וְלֹא חָשַׂכְתָּ אֶת-בִּנְךָ אֶת-יְחִידֶךָ:</a:t>
            </a:r>
            <a:br>
              <a:rPr lang="he-IL" dirty="0"/>
            </a:br>
            <a:r>
              <a:rPr lang="he-IL" b="1" dirty="0" err="1"/>
              <a:t>יז</a:t>
            </a:r>
            <a:r>
              <a:rPr lang="he-IL" dirty="0"/>
              <a:t> כִּי-בָרֵךְ אֲבָרֶכְךָ וְהַרְבָּה אַרְבֶּה אֶת-זַרְעֲךָ כְּכוֹכְבֵי הַשָּׁמַיִם וְכַחוֹל אֲשֶׁר עַל-שְׂפַת הַיָּם וְיִרַשׁ זַרְעֲךָ אֵת שַׁעַר אֹיְבָיו:</a:t>
            </a:r>
            <a:br>
              <a:rPr lang="he-IL" dirty="0"/>
            </a:br>
            <a:r>
              <a:rPr lang="he-IL" b="1" dirty="0" err="1"/>
              <a:t>יח</a:t>
            </a:r>
            <a:r>
              <a:rPr lang="he-IL" dirty="0"/>
              <a:t> וְהִתְבָּרֲכוּ בְזַרְעֲךָ כֹּל גּוֹיֵי הָאָרֶץ עֵקֶב אֲשֶׁר שָׁמַעְתָּ בְּקֹלִי:</a:t>
            </a:r>
            <a:br>
              <a:rPr lang="he-IL" dirty="0"/>
            </a:br>
            <a:r>
              <a:rPr lang="he-IL" b="1" dirty="0" err="1"/>
              <a:t>יט</a:t>
            </a:r>
            <a:r>
              <a:rPr lang="he-IL" dirty="0"/>
              <a:t> וַיָּשָׁב אַבְרָהָם אֶל-נְעָרָיו </a:t>
            </a:r>
            <a:r>
              <a:rPr lang="he-IL" dirty="0" err="1"/>
              <a:t>וַיָּקֻמו</a:t>
            </a:r>
            <a:r>
              <a:rPr lang="he-IL" dirty="0"/>
              <a:t>ּ וַיֵּלְכוּ יַחְדָּו אֶל-בְּאֵר שָׁבַע וַיֵּשֶׁב אַבְרָהָם בִּבְאֵר שָׁבַע:</a:t>
            </a:r>
            <a:br>
              <a:rPr lang="he-IL" dirty="0"/>
            </a:br>
            <a:endParaRPr lang="he-IL" dirty="0"/>
          </a:p>
          <a:p>
            <a:pPr>
              <a:lnSpc>
                <a:spcPct val="150000"/>
              </a:lnSpc>
            </a:pPr>
            <a:endParaRPr lang="he-IL" dirty="0"/>
          </a:p>
        </p:txBody>
      </p:sp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"ולא חשכת..."</a:t>
            </a:r>
          </a:p>
        </p:txBody>
      </p:sp>
    </p:spTree>
    <p:extLst>
      <p:ext uri="{BB962C8B-B14F-4D97-AF65-F5344CB8AC3E}">
        <p14:creationId xmlns:p14="http://schemas.microsoft.com/office/powerpoint/2010/main" val="1848594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584AA1D-E2AD-4B6F-8936-C3288679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8" y="6283154"/>
            <a:ext cx="11161453" cy="574846"/>
          </a:xfrm>
        </p:spPr>
        <p:txBody>
          <a:bodyPr vert="horz" lIns="91440" tIns="45720" rIns="91440" bIns="45720" rtlCol="0">
            <a:normAutofit/>
          </a:bodyPr>
          <a:lstStyle/>
          <a:p>
            <a:pPr rtl="0"/>
            <a:r>
              <a:rPr lang="he-IL" sz="2400" b="0" dirty="0">
                <a:solidFill>
                  <a:schemeClr val="bg1"/>
                </a:solidFill>
              </a:rPr>
              <a:t>עדי נס "עקדת יצחק" 2017</a:t>
            </a:r>
            <a:endParaRPr lang="en-US" sz="2400" b="0" dirty="0">
              <a:solidFill>
                <a:schemeClr val="bg1"/>
              </a:solidFill>
            </a:endParaRPr>
          </a:p>
        </p:txBody>
      </p:sp>
      <p:pic>
        <p:nvPicPr>
          <p:cNvPr id="10246" name="Picture 6" descr="אברהם ויצחק">
            <a:extLst>
              <a:ext uri="{FF2B5EF4-FFF2-40B4-BE49-F238E27FC236}">
                <a16:creationId xmlns:a16="http://schemas.microsoft.com/office/drawing/2014/main" id="{AB23EEA1-D669-46F8-A4EB-83E1C3F7C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" r="1" b="5054"/>
          <a:stretch/>
        </p:blipFill>
        <p:spPr bwMode="auto">
          <a:xfrm>
            <a:off x="2743200" y="175107"/>
            <a:ext cx="6705601" cy="60886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47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30116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39037" y="2389939"/>
            <a:ext cx="10872592" cy="1260000"/>
          </a:xfrm>
        </p:spPr>
        <p:txBody>
          <a:bodyPr/>
          <a:lstStyle/>
          <a:p>
            <a:r>
              <a:rPr lang="he-IL" dirty="0"/>
              <a:t>הפסקה</a:t>
            </a:r>
          </a:p>
        </p:txBody>
      </p:sp>
    </p:spTree>
    <p:extLst>
      <p:ext uri="{BB962C8B-B14F-4D97-AF65-F5344CB8AC3E}">
        <p14:creationId xmlns:p14="http://schemas.microsoft.com/office/powerpoint/2010/main" val="39066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he-IL" sz="2800" b="1" dirty="0">
                <a:solidFill>
                  <a:srgbClr val="0070C0"/>
                </a:solidFill>
              </a:rPr>
              <a:t>בראשית כג' - מות שרה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he-IL" sz="2800" b="1" dirty="0"/>
              <a:t>אחיזה לדורות בארץ כנען</a:t>
            </a: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בחלק זה ?</a:t>
            </a:r>
          </a:p>
        </p:txBody>
      </p:sp>
    </p:spTree>
    <p:extLst>
      <p:ext uri="{BB962C8B-B14F-4D97-AF65-F5344CB8AC3E}">
        <p14:creationId xmlns:p14="http://schemas.microsoft.com/office/powerpoint/2010/main" val="2342155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e-IL" b="1" dirty="0"/>
              <a:t>א</a:t>
            </a:r>
            <a:r>
              <a:rPr lang="he-IL" dirty="0"/>
              <a:t> וַיִּהְיוּ חַיֵּי שָׂרָה מֵאָה שָׁנָה וְעֶשְׂרִים שָׁנָה וְשֶׁבַע שָׁנִים שְׁנֵי חַיֵּי שָׂרָה:</a:t>
            </a:r>
            <a:br>
              <a:rPr lang="he-IL" dirty="0"/>
            </a:br>
            <a:r>
              <a:rPr lang="he-IL" b="1" dirty="0"/>
              <a:t>ב</a:t>
            </a:r>
            <a:r>
              <a:rPr lang="he-IL" dirty="0"/>
              <a:t> וַתָּמָת שָׂרָה בְּקִרְיַת אַרְבַּע הִוא חֶבְרוֹן בְּאֶרֶץ כְּנָעַן וַיָּבֹא אַבְרָהָם לִסְפֹּד לְשָׂרָה וְלִבְכֹּתָהּ:</a:t>
            </a:r>
            <a:br>
              <a:rPr lang="he-IL" dirty="0"/>
            </a:br>
            <a:r>
              <a:rPr lang="he-IL" b="1" dirty="0"/>
              <a:t>ג</a:t>
            </a:r>
            <a:r>
              <a:rPr lang="he-IL" dirty="0"/>
              <a:t> וַיָּקָם אַבְרָהָם מֵעַל פְּנֵי מֵתוֹ וַיְדַבֵּר אֶל-בְּנֵי-חֵת לֵאמֹר:</a:t>
            </a:r>
            <a:br>
              <a:rPr lang="he-IL" dirty="0"/>
            </a:br>
            <a:r>
              <a:rPr lang="he-IL" b="1" dirty="0"/>
              <a:t>ד</a:t>
            </a:r>
            <a:r>
              <a:rPr lang="he-IL" dirty="0"/>
              <a:t> גֵּר-וְתוֹשָׁב אָנֹכִי עִמָּכֶם תְּנוּ לִי אֲחֻזַּת-קֶבֶר עִמָּכֶם וְאֶקְבְּרָה מֵתִי מִלְּפָנָי:</a:t>
            </a:r>
            <a:br>
              <a:rPr lang="he-IL" dirty="0"/>
            </a:br>
            <a:r>
              <a:rPr lang="he-IL" b="1" dirty="0"/>
              <a:t>ה</a:t>
            </a:r>
            <a:r>
              <a:rPr lang="he-IL" dirty="0"/>
              <a:t> וַיַּעֲנוּ בְנֵי-חֵת אֶת-אַבְרָהָם לֵאמֹר לוֹ:</a:t>
            </a:r>
            <a:br>
              <a:rPr lang="he-IL" dirty="0"/>
            </a:br>
            <a:r>
              <a:rPr lang="he-IL" b="1" dirty="0"/>
              <a:t>ו</a:t>
            </a:r>
            <a:r>
              <a:rPr lang="he-IL" dirty="0"/>
              <a:t> שְׁמָעֵנוּ אֲדֹנִי נְשִׂיא אֱלֹהִים אַתָּה בְּתוֹכֵנוּ בְּמִבְחַר קְבָרֵינוּ קְבֹר אֶת-מֵתֶךָ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אִישׁ מִמֶּנּוּ אֶת-קִבְרוֹ לֹא-יִכְלֶה מִמְּךָ מִקְּבֹר מֵתֶךָ:</a:t>
            </a:r>
          </a:p>
        </p:txBody>
      </p:sp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"גר ותושב"</a:t>
            </a:r>
          </a:p>
        </p:txBody>
      </p:sp>
    </p:spTree>
    <p:extLst>
      <p:ext uri="{BB962C8B-B14F-4D97-AF65-F5344CB8AC3E}">
        <p14:creationId xmlns:p14="http://schemas.microsoft.com/office/powerpoint/2010/main" val="3660909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301557" y="1059388"/>
            <a:ext cx="11375169" cy="4818811"/>
          </a:xfrm>
        </p:spPr>
        <p:txBody>
          <a:bodyPr>
            <a:normAutofit fontScale="92500"/>
          </a:bodyPr>
          <a:lstStyle/>
          <a:p>
            <a:pPr marL="0" indent="0" rtl="0">
              <a:lnSpc>
                <a:spcPct val="150000"/>
              </a:lnSpc>
              <a:buNone/>
            </a:pPr>
            <a:r>
              <a:rPr lang="he-IL" b="1" dirty="0"/>
              <a:t>ז</a:t>
            </a:r>
            <a:r>
              <a:rPr lang="he-IL" dirty="0"/>
              <a:t> וַיָּקָם אַבְרָהָם וַיִּשְׁתַּחוּ לְעַם-הָאָרֶץ לִבְנֵי-חֵת:</a:t>
            </a:r>
            <a:br>
              <a:rPr lang="he-IL" dirty="0"/>
            </a:br>
            <a:r>
              <a:rPr lang="he-IL" b="1" dirty="0"/>
              <a:t>ח</a:t>
            </a:r>
            <a:r>
              <a:rPr lang="he-IL" dirty="0"/>
              <a:t> וַיְדַבֵּר אִתָּם לֵאמֹר אִם-יֵשׁ אֶת-נַפְשְׁכֶם לִקְבֹּר אֶת-מֵתִי מִלְּפָנַי שְׁמָעוּנִי וּפִגְעוּ-לִי בְּעֶפְרוֹן בֶּן-צֹחַר:</a:t>
            </a:r>
            <a:br>
              <a:rPr lang="he-IL" dirty="0"/>
            </a:br>
            <a:r>
              <a:rPr lang="he-IL" b="1" dirty="0"/>
              <a:t>ט</a:t>
            </a:r>
            <a:r>
              <a:rPr lang="he-IL" dirty="0"/>
              <a:t> וְיִתֶּן-לִי אֶת-מְעָרַת הַמַּכְפֵּלָה אֲשֶׁר-לוֹ אֲשֶׁר בִּקְצֵה שָׂדֵהוּ </a:t>
            </a:r>
          </a:p>
          <a:p>
            <a:pPr marL="0" indent="0" rtl="0">
              <a:lnSpc>
                <a:spcPct val="150000"/>
              </a:lnSpc>
              <a:buNone/>
            </a:pPr>
            <a:r>
              <a:rPr lang="he-IL" dirty="0"/>
              <a:t>בְּכֶסֶף מָלֵא יִתְּנֶנָּה לִּי בְּתוֹכֲכֶם לַאֲחֻזַּת-קָבֶר:</a:t>
            </a:r>
            <a:br>
              <a:rPr lang="he-IL" dirty="0"/>
            </a:br>
            <a:r>
              <a:rPr lang="he-IL" b="1" dirty="0"/>
              <a:t>י</a:t>
            </a:r>
            <a:r>
              <a:rPr lang="he-IL" dirty="0"/>
              <a:t> וְעֶפְרוֹן ישֵׁב בְּתוֹךְ בְּנֵי-חֵת וַיַּעַן עֶפְרוֹן הַחִתִּי אֶת-אַבְרָהָם בְּאָזְנֵי בְנֵי-חֵת לְכֹל בָּאֵי שַׁעַר-עִירוֹ לֵאמֹר:</a:t>
            </a:r>
            <a:br>
              <a:rPr lang="he-IL" dirty="0"/>
            </a:br>
            <a:r>
              <a:rPr lang="he-IL" b="1" dirty="0"/>
              <a:t>יא</a:t>
            </a:r>
            <a:r>
              <a:rPr lang="he-IL" dirty="0"/>
              <a:t> לֹא-אֲדֹנִי שְׁמָעֵנִי הַשָּׂדֶה נָתַתִּי לָךְ וְהַמְּעָרָה אֲשֶׁר-בּוֹ לְךָ נְתַתִּיהָ</a:t>
            </a:r>
          </a:p>
          <a:p>
            <a:pPr marL="0" indent="0" rtl="0">
              <a:lnSpc>
                <a:spcPct val="150000"/>
              </a:lnSpc>
              <a:buNone/>
            </a:pPr>
            <a:r>
              <a:rPr lang="he-IL" dirty="0"/>
              <a:t> לְעֵינֵי בְנֵי-עַמִּי נְתַתִּיהָ לָּךְ קְבֹר מֵתֶךָ:</a:t>
            </a:r>
            <a:br>
              <a:rPr lang="he-IL" dirty="0"/>
            </a:br>
            <a:r>
              <a:rPr lang="he-IL" b="1" dirty="0"/>
              <a:t>יב</a:t>
            </a:r>
            <a:r>
              <a:rPr lang="he-IL" dirty="0"/>
              <a:t> וַיִּשְׁתַּחוּ אַבְרָהָם לִפְנֵי עַם-הָאָרֶץ:</a:t>
            </a:r>
          </a:p>
        </p:txBody>
      </p:sp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"בכסף מלא..."</a:t>
            </a:r>
          </a:p>
        </p:txBody>
      </p:sp>
    </p:spTree>
    <p:extLst>
      <p:ext uri="{BB962C8B-B14F-4D97-AF65-F5344CB8AC3E}">
        <p14:creationId xmlns:p14="http://schemas.microsoft.com/office/powerpoint/2010/main" val="3765853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>
                <a:sym typeface="Varela Round"/>
              </a:rPr>
              <a:t>בראשית - סיפורי אבות</a:t>
            </a:r>
            <a:endParaRPr lang="he-IL" dirty="0"/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/>
              <a:t>תנ"ך לחטיבה העליונה</a:t>
            </a:r>
            <a:endParaRPr lang="he-IL" dirty="0"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he-IL" dirty="0">
                <a:sym typeface="Varela Round"/>
              </a:rPr>
              <a:t>אביבית סיינר</a:t>
            </a:r>
          </a:p>
          <a:p>
            <a:endParaRPr lang="he-IL" dirty="0">
              <a:sym typeface="Varela Round"/>
            </a:endParaRPr>
          </a:p>
          <a:p>
            <a:endParaRPr lang="he-IL" dirty="0">
              <a:sym typeface="Varela Round"/>
            </a:endParaRPr>
          </a:p>
          <a:p>
            <a:endParaRPr lang="he-IL" dirty="0">
              <a:sym typeface="Varela Rou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e-IL" b="1" dirty="0"/>
              <a:t>יג</a:t>
            </a:r>
            <a:r>
              <a:rPr lang="he-IL" dirty="0"/>
              <a:t> וַיְדַבֵּר אֶל-עֶפְרוֹן בְּאָזְנֵי עַם-הָאָרֶץ לֵאמֹר אַךְ אִם-אַתָּה לוּ שְׁמָעֵנִי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 נָתַתִּי כֶּסֶף הַשָּׂדֶה קַח מִמֶּנִּי וְאֶקְבְּרָה אֶת-מֵתִי שָׁמָּה:</a:t>
            </a:r>
            <a:br>
              <a:rPr lang="he-IL" dirty="0"/>
            </a:br>
            <a:r>
              <a:rPr lang="he-IL" b="1" dirty="0"/>
              <a:t>יד</a:t>
            </a:r>
            <a:r>
              <a:rPr lang="he-IL" dirty="0"/>
              <a:t> וַיַּעַן עֶפְרוֹן אֶת-אַבְרָהָם לֵאמֹר לוֹ:</a:t>
            </a:r>
            <a:br>
              <a:rPr lang="he-IL" dirty="0"/>
            </a:br>
            <a:r>
              <a:rPr lang="he-IL" b="1" dirty="0"/>
              <a:t>טו</a:t>
            </a:r>
            <a:r>
              <a:rPr lang="he-IL" dirty="0"/>
              <a:t> אֲדֹנִי שְׁמָעֵנִי אֶרֶץ אַרְבַּע מֵאֹת שֶׁקֶל-כֶּסֶף בֵּינִי וּבֵינְךָ מַה-הִוא וְאֶת-מֵתְךָ קְבֹר:</a:t>
            </a:r>
            <a:br>
              <a:rPr lang="he-IL" dirty="0"/>
            </a:br>
            <a:r>
              <a:rPr lang="he-IL" b="1" dirty="0"/>
              <a:t>טז</a:t>
            </a:r>
            <a:r>
              <a:rPr lang="he-IL" dirty="0"/>
              <a:t> וַיִּשְׁמַע אַבְרָהָם אֶל-עֶפְרוֹן וַיִּשְׁקֹל אַבְרָהָם לְעֶפְרֹן אֶת-הַכֶּסֶף אֲשֶׁר דִּבֶּר בְּאָזְנֵי בְנֵי-חֵת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אַרְבַּע מֵאוֹת שֶׁקֶל כֶּסֶף עֹבֵר לַסֹּחֵר:</a:t>
            </a:r>
          </a:p>
        </p:txBody>
      </p:sp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"ואת מתך קבר"</a:t>
            </a:r>
          </a:p>
        </p:txBody>
      </p:sp>
    </p:spTree>
    <p:extLst>
      <p:ext uri="{BB962C8B-B14F-4D97-AF65-F5344CB8AC3E}">
        <p14:creationId xmlns:p14="http://schemas.microsoft.com/office/powerpoint/2010/main" val="1630131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C4EA9C6-149D-434A-B384-F6F0360ECF3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e-IL" b="1" dirty="0" err="1"/>
              <a:t>יז</a:t>
            </a:r>
            <a:r>
              <a:rPr lang="he-IL" dirty="0"/>
              <a:t> </a:t>
            </a:r>
            <a:r>
              <a:rPr lang="he-IL" dirty="0" err="1"/>
              <a:t>וַיָּקָם</a:t>
            </a:r>
            <a:r>
              <a:rPr lang="he-IL" dirty="0"/>
              <a:t> שְׂדֵה עֶפְרוֹן אֲשֶׁר בַּמַּכְפֵּלָה אֲשֶׁר לִפְנֵי מַמְרֵא הַשָּׂדֶה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 וְהַמְּעָרָה אֲשֶׁר-בּוֹ וְכָל-הָעֵץ אֲשֶׁר בַּשָּׂדֶה אֲשֶׁר בְּכָל-גְּבֻלוֹ סָבִיב:</a:t>
            </a:r>
            <a:br>
              <a:rPr lang="he-IL" dirty="0"/>
            </a:br>
            <a:r>
              <a:rPr lang="he-IL" b="1" dirty="0" err="1"/>
              <a:t>יח</a:t>
            </a:r>
            <a:r>
              <a:rPr lang="he-IL" dirty="0"/>
              <a:t> לְאַבְרָהָם לְמִקְנָה לְעֵינֵי בְנֵי-חֵת בְּכֹל בָּאֵי שַׁעַר-עִירוֹ:</a:t>
            </a:r>
            <a:br>
              <a:rPr lang="he-IL" dirty="0"/>
            </a:br>
            <a:r>
              <a:rPr lang="he-IL" b="1" dirty="0" err="1"/>
              <a:t>יט</a:t>
            </a:r>
            <a:r>
              <a:rPr lang="he-IL" dirty="0"/>
              <a:t> וְאַחֲרֵי-כֵן קָבַר אַבְרָהָם אֶת-שָׂרָה אִשְׁתּוֹ אֶל-מְעָרַת שְׂדֵה הַמַּכְפֵּלָה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 עַל-פְּנֵי מַמְרֵא הִוא חֶבְרוֹן בְּאֶרֶץ כְּנָעַן:</a:t>
            </a:r>
            <a:br>
              <a:rPr lang="he-IL" dirty="0"/>
            </a:br>
            <a:r>
              <a:rPr lang="he-IL" b="1" dirty="0"/>
              <a:t>כ</a:t>
            </a:r>
            <a:r>
              <a:rPr lang="he-IL" dirty="0"/>
              <a:t> </a:t>
            </a:r>
            <a:r>
              <a:rPr lang="he-IL" dirty="0" err="1"/>
              <a:t>וַיָּקָם</a:t>
            </a:r>
            <a:r>
              <a:rPr lang="he-IL" dirty="0"/>
              <a:t> הַשָּׂדֶה וְהַמְּעָרָה אֲשֶׁר-בּוֹ לְאַבְרָהָם </a:t>
            </a:r>
            <a:r>
              <a:rPr lang="he-IL" dirty="0" err="1"/>
              <a:t>לַאֲחֻזַּת-קָבֶר</a:t>
            </a:r>
            <a:r>
              <a:rPr lang="he-IL" dirty="0"/>
              <a:t> מֵאֵת בְּנֵי-חֵת: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49684A99-9AAC-4027-BD25-D73BE6CA3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"שדה המכפלה"</a:t>
            </a:r>
          </a:p>
        </p:txBody>
      </p:sp>
    </p:spTree>
    <p:extLst>
      <p:ext uri="{BB962C8B-B14F-4D97-AF65-F5344CB8AC3E}">
        <p14:creationId xmlns:p14="http://schemas.microsoft.com/office/powerpoint/2010/main" val="4155648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205949BA-39E3-498E-B96B-94B1BB4FE5A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2" b="12098"/>
          <a:stretch/>
        </p:blipFill>
        <p:spPr bwMode="auto">
          <a:xfrm>
            <a:off x="335896" y="560387"/>
            <a:ext cx="11520208" cy="598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D966C028-4850-4BFF-A195-FDB0A66C053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706238" y="114299"/>
            <a:ext cx="4114800" cy="365125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defTabSz="914400">
              <a:spcAft>
                <a:spcPts val="600"/>
              </a:spcAft>
            </a:pPr>
            <a:r>
              <a:rPr lang="he-IL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מערת המכפלה בחברון, 2009</a:t>
            </a:r>
            <a:endParaRPr lang="en-US" sz="2000" kern="12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21764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5FC5157C-899C-41EE-9B37-A671EDF6F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73" y="213094"/>
            <a:ext cx="11161453" cy="360000"/>
          </a:xfrm>
        </p:spPr>
        <p:txBody>
          <a:bodyPr/>
          <a:lstStyle/>
          <a:p>
            <a:r>
              <a:rPr lang="he-IL" sz="2400" b="0" dirty="0"/>
              <a:t>מערת המכפלה - שני צדדים לה | מתוך המהדורה ב-9.7.17 כאן חדשות</a:t>
            </a:r>
            <a:endParaRPr lang="he-IL" sz="2400" dirty="0"/>
          </a:p>
        </p:txBody>
      </p:sp>
      <p:pic>
        <p:nvPicPr>
          <p:cNvPr id="6" name="מדיה מקוונת 5" title="ￗﾞￗﾢￗﾨￗﾪ ￗﾔￗﾞￗﾛￗﾤￗﾜￗﾔ - ￗﾩￗﾠￗﾙ ￗﾦￗﾓￗﾓￗﾙￗﾝ ￗﾜￗﾔ | ￗﾞￗﾪￗﾕￗﾚ ￗﾔￗﾞￗﾔￗﾓￗﾕￗﾨￗﾔ ￗﾑ-9.7.17">
            <a:hlinkClick r:id="" action="ppaction://media"/>
            <a:extLst>
              <a:ext uri="{FF2B5EF4-FFF2-40B4-BE49-F238E27FC236}">
                <a16:creationId xmlns:a16="http://schemas.microsoft.com/office/drawing/2014/main" id="{A6C1D965-4479-41E8-8876-E87CE4AD60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2511" y="723481"/>
            <a:ext cx="10526978" cy="592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9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30116" y="3292690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593431" y="2169000"/>
            <a:ext cx="10871177" cy="1260000"/>
          </a:xfrm>
        </p:spPr>
        <p:txBody>
          <a:bodyPr/>
          <a:lstStyle/>
          <a:p>
            <a:r>
              <a:rPr lang="he-IL" dirty="0"/>
              <a:t>תודה על ההקשבה </a:t>
            </a:r>
            <a:br>
              <a:rPr lang="he-IL" dirty="0"/>
            </a:br>
            <a:r>
              <a:rPr lang="he-IL" dirty="0"/>
              <a:t>ובהצלחה בבגרות</a:t>
            </a:r>
          </a:p>
        </p:txBody>
      </p:sp>
    </p:spTree>
    <p:extLst>
      <p:ext uri="{BB962C8B-B14F-4D97-AF65-F5344CB8AC3E}">
        <p14:creationId xmlns:p14="http://schemas.microsoft.com/office/powerpoint/2010/main" val="3954214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737D3E99-F113-4BB4-9097-B1002DE0F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113" y="3743867"/>
            <a:ext cx="9613777" cy="1415378"/>
          </a:xfrm>
        </p:spPr>
        <p:txBody>
          <a:bodyPr vert="horz" wrap="none" lIns="36000" tIns="36000" rIns="36000" bIns="36000" rtlCol="1" anchor="ctr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/>
              <a:t>השימוש ביצירות במהלך שידור זה נעשה לפי סעיף 27א לחוק זכות יוצרים, תשס"ח-2007. </a:t>
            </a:r>
            <a:br>
              <a:rPr lang="en-US" sz="2000" dirty="0"/>
            </a:br>
            <a:r>
              <a:rPr lang="he-IL" sz="2000" dirty="0"/>
              <a:t>אם הינך בעל הזכויות באחת היצירות, באפשרותך לבקש מאיתנו לחדול מהשימוש ביצירה, </a:t>
            </a:r>
            <a:br>
              <a:rPr lang="en-US" sz="2000" dirty="0"/>
            </a:br>
            <a:r>
              <a:rPr lang="he-IL" sz="2000" dirty="0"/>
              <a:t>זאת באמצעות פנייה לדוא"ל </a:t>
            </a:r>
            <a:r>
              <a:rPr lang="en-US" sz="2000" dirty="0"/>
              <a:t>rights@education.gov.il</a:t>
            </a:r>
            <a:endParaRPr lang="he-IL" sz="2000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FF735AD-340B-4FCF-969A-F904F6012CB9}"/>
              </a:ext>
            </a:extLst>
          </p:cNvPr>
          <p:cNvSpPr/>
          <p:nvPr/>
        </p:nvSpPr>
        <p:spPr>
          <a:xfrm>
            <a:off x="1273083" y="2661336"/>
            <a:ext cx="9645837" cy="743656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273093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 ?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357809" y="1162879"/>
            <a:ext cx="11449877" cy="45819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he-IL" sz="2800" b="1" dirty="0">
                <a:solidFill>
                  <a:srgbClr val="0070C0"/>
                </a:solidFill>
              </a:rPr>
              <a:t>בראשית כב' - עקדת יצחק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he-IL" sz="2800" dirty="0"/>
              <a:t>מחשבות על גבולות </a:t>
            </a:r>
          </a:p>
          <a:p>
            <a:pPr marL="0" indent="0" algn="ctr">
              <a:lnSpc>
                <a:spcPct val="200000"/>
              </a:lnSpc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39057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he-IL" b="1" dirty="0"/>
              <a:t>א</a:t>
            </a:r>
            <a:r>
              <a:rPr lang="he-IL" dirty="0"/>
              <a:t> וַיְהִי אַחַר הַדְּבָרִים הָאֵלֶּה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e-IL" dirty="0"/>
              <a:t> </a:t>
            </a:r>
            <a:r>
              <a:rPr lang="he-IL" dirty="0" err="1"/>
              <a:t>וְהָאֱלֹהִים</a:t>
            </a:r>
            <a:r>
              <a:rPr lang="he-IL" dirty="0"/>
              <a:t> נִסָּה אֶת-אַבְרָהָם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e-IL" dirty="0"/>
              <a:t>וַיֹּאמֶר אֵלָיו אַבְרָהָם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e-IL" dirty="0"/>
              <a:t>וַיֹּאמֶר </a:t>
            </a:r>
            <a:r>
              <a:rPr lang="he-IL" sz="3200" dirty="0"/>
              <a:t>הִנֵּנִי</a:t>
            </a:r>
            <a:r>
              <a:rPr lang="he-IL" dirty="0"/>
              <a:t>:</a:t>
            </a:r>
          </a:p>
          <a:p>
            <a:pPr marL="0" indent="0" algn="ctr">
              <a:lnSpc>
                <a:spcPct val="150000"/>
              </a:lnSpc>
              <a:buNone/>
            </a:pPr>
            <a:endParaRPr lang="he-IL" dirty="0"/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"הנני"</a:t>
            </a:r>
          </a:p>
        </p:txBody>
      </p:sp>
    </p:spTree>
    <p:extLst>
      <p:ext uri="{BB962C8B-B14F-4D97-AF65-F5344CB8AC3E}">
        <p14:creationId xmlns:p14="http://schemas.microsoft.com/office/powerpoint/2010/main" val="2529581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he-IL" b="1" dirty="0"/>
              <a:t>ב</a:t>
            </a:r>
            <a:r>
              <a:rPr lang="he-IL" dirty="0"/>
              <a:t> וַיֹּאמֶר קַח-נָא אֶת-בִּנְךָ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e-IL" dirty="0"/>
              <a:t>אֶת-יְחִידְךָ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e-IL" dirty="0"/>
              <a:t>אֲשֶׁר-</a:t>
            </a:r>
            <a:r>
              <a:rPr lang="he-IL" sz="3600" dirty="0"/>
              <a:t>אָהַבְתּ</a:t>
            </a:r>
            <a:r>
              <a:rPr lang="he-IL" dirty="0"/>
              <a:t>ָ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e-IL" dirty="0"/>
              <a:t>אֶת-יִצְחָק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e-IL" dirty="0"/>
              <a:t> וְלֶךְ-לְךָ אֶל-אֶרֶץ הַמֹּרִיָּה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e-IL" dirty="0"/>
              <a:t>וְהַעֲלֵהוּ שָׁם לְעֹלָה עַל אַחַד הֶהָרִים אֲשֶׁר אֹמַר אֵלֶיךָ:</a:t>
            </a:r>
            <a:br>
              <a:rPr lang="he-IL" dirty="0"/>
            </a:br>
            <a:endParaRPr lang="he-IL" dirty="0"/>
          </a:p>
          <a:p>
            <a:pPr marL="0" indent="0" algn="ctr">
              <a:lnSpc>
                <a:spcPct val="150000"/>
              </a:lnSpc>
              <a:buNone/>
            </a:pPr>
            <a:endParaRPr lang="he-IL" dirty="0"/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"לך </a:t>
            </a:r>
            <a:r>
              <a:rPr lang="he-IL" dirty="0" err="1"/>
              <a:t>לך</a:t>
            </a:r>
            <a:r>
              <a:rPr lang="he-IL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07425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e-IL" b="1" dirty="0"/>
              <a:t>ג</a:t>
            </a:r>
            <a:r>
              <a:rPr lang="he-IL" dirty="0"/>
              <a:t> </a:t>
            </a:r>
            <a:r>
              <a:rPr lang="he-IL" dirty="0" err="1"/>
              <a:t>וַיַּשְׁכֵּם</a:t>
            </a:r>
            <a:r>
              <a:rPr lang="he-IL" dirty="0"/>
              <a:t> אַבְרָהָם בַּבֹּקֶר וַיַּחֲבשׁ </a:t>
            </a:r>
            <a:r>
              <a:rPr lang="he-IL" dirty="0" err="1"/>
              <a:t>אֶת-חֲמֹרו</a:t>
            </a:r>
            <a:r>
              <a:rPr lang="he-IL" dirty="0"/>
              <a:t>ֹ </a:t>
            </a:r>
            <a:r>
              <a:rPr lang="he-IL" dirty="0" err="1"/>
              <a:t>וַיִּקַּח</a:t>
            </a:r>
            <a:r>
              <a:rPr lang="he-IL" dirty="0"/>
              <a:t> אֶת-שְׁנֵי נְעָרָיו אִתּוֹ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וְאֵת יִצְחָק בְּנוֹ וַיְבַקַּע עֲצֵי עֹלָה </a:t>
            </a:r>
            <a:r>
              <a:rPr lang="he-IL" dirty="0" err="1"/>
              <a:t>וַיָּקָם</a:t>
            </a:r>
            <a:r>
              <a:rPr lang="he-IL" dirty="0"/>
              <a:t> וַיֵּלֶךְ אֶל-הַמָּקוֹם אֲשֶׁר-אָמַר-לוֹ </a:t>
            </a:r>
            <a:r>
              <a:rPr lang="he-IL" dirty="0" err="1"/>
              <a:t>הָאֱלֹהִים</a:t>
            </a:r>
            <a:r>
              <a:rPr lang="he-IL" dirty="0"/>
              <a:t>:</a:t>
            </a:r>
            <a:br>
              <a:rPr lang="he-IL" dirty="0"/>
            </a:br>
            <a:r>
              <a:rPr lang="he-IL" b="1" dirty="0"/>
              <a:t>ד</a:t>
            </a:r>
            <a:r>
              <a:rPr lang="he-IL" dirty="0"/>
              <a:t> בַּיּוֹם הַשְּׁלִישִׁי </a:t>
            </a:r>
            <a:r>
              <a:rPr lang="he-IL" dirty="0" err="1"/>
              <a:t>וַיִּשָּׂא</a:t>
            </a:r>
            <a:r>
              <a:rPr lang="he-IL" dirty="0"/>
              <a:t> אַבְרָהָם אֶת-עֵינָיו וַיַּרְא אֶת-הַמָּקוֹם מֵרָחֹק:</a:t>
            </a:r>
            <a:br>
              <a:rPr lang="he-IL" dirty="0"/>
            </a:br>
            <a:r>
              <a:rPr lang="he-IL" b="1" dirty="0"/>
              <a:t>ה</a:t>
            </a:r>
            <a:r>
              <a:rPr lang="he-IL" dirty="0"/>
              <a:t> וַיֹּאמֶר אַבְרָהָם אֶל-נְעָרָיו שְׁבוּ-לָכֶם פֹּה עִם-הַחֲמוֹר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וַאֲנִי וְהַנַּעַר נֵלְכָה עַד-כֹּה </a:t>
            </a:r>
            <a:r>
              <a:rPr lang="he-IL" dirty="0" err="1"/>
              <a:t>וְנִשְׁתַּחֲוֶה</a:t>
            </a:r>
            <a:r>
              <a:rPr lang="he-IL" dirty="0"/>
              <a:t> </a:t>
            </a:r>
            <a:r>
              <a:rPr lang="he-IL" dirty="0" err="1"/>
              <a:t>וְנָשׁוּבָה</a:t>
            </a:r>
            <a:r>
              <a:rPr lang="he-IL" dirty="0"/>
              <a:t> אֲלֵיכֶם: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 </a:t>
            </a: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"וילכו שניהם יחדיו"</a:t>
            </a:r>
          </a:p>
        </p:txBody>
      </p:sp>
    </p:spTree>
    <p:extLst>
      <p:ext uri="{BB962C8B-B14F-4D97-AF65-F5344CB8AC3E}">
        <p14:creationId xmlns:p14="http://schemas.microsoft.com/office/powerpoint/2010/main" val="2130543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e-IL" b="1" dirty="0"/>
              <a:t>ז</a:t>
            </a:r>
            <a:r>
              <a:rPr lang="he-IL" dirty="0"/>
              <a:t> וַיֹּאמֶר יִצְחָק אֶל-אַבְרָהָם </a:t>
            </a:r>
            <a:r>
              <a:rPr lang="he-IL" dirty="0" err="1"/>
              <a:t>אָבִיו</a:t>
            </a:r>
            <a:r>
              <a:rPr lang="he-IL" b="1" dirty="0" err="1"/>
              <a:t>ו</a:t>
            </a:r>
            <a:r>
              <a:rPr lang="he-IL" dirty="0"/>
              <a:t> </a:t>
            </a:r>
            <a:r>
              <a:rPr lang="he-IL" dirty="0" err="1"/>
              <a:t>וַיִּקַּח</a:t>
            </a:r>
            <a:r>
              <a:rPr lang="he-IL" dirty="0"/>
              <a:t> אַבְרָהָם אֶת-עֲצֵי הָעֹלָה וַיָּשֶׂם עַל-יִצְחָק בְּנוֹ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 err="1"/>
              <a:t>וַיִּקַּח</a:t>
            </a:r>
            <a:r>
              <a:rPr lang="he-IL" dirty="0"/>
              <a:t> בְּיָדוֹ אֶת-הָאֵשׁ וְאֶת-הַמַּאֲכֶלֶת וַיֵּלְכוּ שְׁנֵיהֶם יַחְדָּו: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וַיֹּאמֶר אָבִי  וַיֹּאמֶר </a:t>
            </a:r>
            <a:r>
              <a:rPr lang="he-IL" sz="3200" dirty="0"/>
              <a:t>הִנֶּנִּי בְנִי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וַיֹּאמֶר הִנֵּה הָאֵשׁ וְהָעֵצִים וְאַיֵּה הַשֶּׂה לְעֹלָה:</a:t>
            </a:r>
            <a:br>
              <a:rPr lang="he-IL" dirty="0"/>
            </a:br>
            <a:r>
              <a:rPr lang="he-IL" b="1" dirty="0"/>
              <a:t>ח</a:t>
            </a:r>
            <a:r>
              <a:rPr lang="he-IL" dirty="0"/>
              <a:t> וַיֹּאמֶר אַבְרָהָם </a:t>
            </a:r>
            <a:r>
              <a:rPr lang="he-IL" dirty="0" err="1"/>
              <a:t>אֱלֹהִים</a:t>
            </a:r>
            <a:r>
              <a:rPr lang="he-IL" dirty="0"/>
              <a:t> יִרְאֶה-לּוֹ הַשֶּׂה לְעֹלָה בְּנִי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וַיֵּלְכוּ שְׁנֵיהֶם יַחְדָּו:</a:t>
            </a: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"הנני בני"</a:t>
            </a:r>
          </a:p>
        </p:txBody>
      </p:sp>
    </p:spTree>
    <p:extLst>
      <p:ext uri="{BB962C8B-B14F-4D97-AF65-F5344CB8AC3E}">
        <p14:creationId xmlns:p14="http://schemas.microsoft.com/office/powerpoint/2010/main" val="3748551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תוצאת תמונה עבור עקדת יצחק רמבר">
            <a:extLst>
              <a:ext uri="{FF2B5EF4-FFF2-40B4-BE49-F238E27FC236}">
                <a16:creationId xmlns:a16="http://schemas.microsoft.com/office/drawing/2014/main" id="{7C0FB5D6-DC8D-40FC-82A5-C8A79077E16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1" r="2" b="2"/>
          <a:stretch/>
        </p:blipFill>
        <p:spPr bwMode="auto">
          <a:xfrm>
            <a:off x="3235473" y="276225"/>
            <a:ext cx="5721054" cy="60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0F2ED157-5E62-4D25-A592-4F0239C1FB4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235473" y="6320138"/>
            <a:ext cx="4333875" cy="5969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 rtl="0">
              <a:spcAft>
                <a:spcPts val="600"/>
              </a:spcAft>
            </a:pPr>
            <a:r>
              <a:rPr lang="he-IL" sz="2000" dirty="0">
                <a:solidFill>
                  <a:schemeClr val="bg1"/>
                </a:solidFill>
              </a:rPr>
              <a:t>רמברנדט המאה ה- 17</a:t>
            </a:r>
            <a:endParaRPr lang="en-US" sz="200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20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e-IL" b="1" dirty="0"/>
              <a:t>ט</a:t>
            </a:r>
            <a:r>
              <a:rPr lang="he-IL" dirty="0"/>
              <a:t> וַיָּבֹאוּ אֶל-הַמָּקוֹם אֲשֶׁר אָמַר-לוֹ </a:t>
            </a:r>
            <a:r>
              <a:rPr lang="he-IL" dirty="0" err="1"/>
              <a:t>הָאֱלֹהִים</a:t>
            </a:r>
            <a:r>
              <a:rPr lang="he-IL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 err="1"/>
              <a:t>וַיִּבֶן</a:t>
            </a:r>
            <a:r>
              <a:rPr lang="he-IL" dirty="0"/>
              <a:t> שָׁם אַבְרָהָם אֶת-הַמִּזְבֵּחַ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וַיַּעֲרֹךְ אֶת-הָעֵצִים </a:t>
            </a:r>
            <a:r>
              <a:rPr lang="he-IL" dirty="0" err="1"/>
              <a:t>וַיַּעֲקֹד</a:t>
            </a:r>
            <a:r>
              <a:rPr lang="he-IL" dirty="0"/>
              <a:t> אֶת-יִצְחָק בְּנוֹ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וַיָּשֶׂם אֹתוֹ עַל-הַמִּזְבֵּחַ מִמַּעַל לָעֵצִים: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b="1" dirty="0"/>
              <a:t>י</a:t>
            </a:r>
            <a:r>
              <a:rPr lang="he-IL" dirty="0"/>
              <a:t> וַיִּשְׁלַח אַבְרָהָם אֶת-יָדוֹ </a:t>
            </a:r>
            <a:r>
              <a:rPr lang="he-IL" dirty="0" err="1"/>
              <a:t>וַיִּקַּח</a:t>
            </a:r>
            <a:r>
              <a:rPr lang="he-IL" dirty="0"/>
              <a:t> אֶת-הַמַּאֲכֶלֶת </a:t>
            </a:r>
            <a:r>
              <a:rPr lang="he-IL" dirty="0" err="1"/>
              <a:t>לִשְׁחֹט</a:t>
            </a:r>
            <a:r>
              <a:rPr lang="he-IL" dirty="0"/>
              <a:t> אֶת-בְּנוֹ:</a:t>
            </a: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"</a:t>
            </a:r>
            <a:r>
              <a:rPr lang="he-IL" dirty="0" err="1"/>
              <a:t>לשחט</a:t>
            </a:r>
            <a:r>
              <a:rPr lang="he-IL" dirty="0"/>
              <a:t> את בנו"</a:t>
            </a:r>
          </a:p>
        </p:txBody>
      </p:sp>
    </p:spTree>
    <p:extLst>
      <p:ext uri="{BB962C8B-B14F-4D97-AF65-F5344CB8AC3E}">
        <p14:creationId xmlns:p14="http://schemas.microsoft.com/office/powerpoint/2010/main" val="1987525696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2675</TotalTime>
  <Words>782</Words>
  <Application>Microsoft Office PowerPoint</Application>
  <PresentationFormat>מסך רחב</PresentationFormat>
  <Paragraphs>79</Paragraphs>
  <Slides>25</Slides>
  <Notes>16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Varela Round</vt:lpstr>
      <vt:lpstr>ערכת נושא Office</vt:lpstr>
      <vt:lpstr>מערכת שידורים לאומית</vt:lpstr>
      <vt:lpstr>בראשית - סיפורי אבות</vt:lpstr>
      <vt:lpstr>מה נלמד היום ?</vt:lpstr>
      <vt:lpstr>"הנני"</vt:lpstr>
      <vt:lpstr>"לך לך"</vt:lpstr>
      <vt:lpstr>"וילכו שניהם יחדיו"</vt:lpstr>
      <vt:lpstr>"הנני בני"</vt:lpstr>
      <vt:lpstr>מצגת של PowerPoint‏</vt:lpstr>
      <vt:lpstr>"לשחט את בנו"</vt:lpstr>
      <vt:lpstr>מצגת של PowerPoint‏</vt:lpstr>
      <vt:lpstr>"אל תשלח ידך אל הנער"</vt:lpstr>
      <vt:lpstr>"ויעלהו לעולה תחת בנו"</vt:lpstr>
      <vt:lpstr>היכן נמצא הר המוריה?</vt:lpstr>
      <vt:lpstr>"ולא חשכת..."</vt:lpstr>
      <vt:lpstr>עדי נס "עקדת יצחק" 2017</vt:lpstr>
      <vt:lpstr>הפסקה</vt:lpstr>
      <vt:lpstr>מה נלמד בחלק זה ?</vt:lpstr>
      <vt:lpstr>"גר ותושב"</vt:lpstr>
      <vt:lpstr>"בכסף מלא..."</vt:lpstr>
      <vt:lpstr>"ואת מתך קבר"</vt:lpstr>
      <vt:lpstr>"שדה המכפלה"</vt:lpstr>
      <vt:lpstr>מצגת של PowerPoint‏</vt:lpstr>
      <vt:lpstr>מערת המכפלה - שני צדדים לה | מתוך המהדורה ב-9.7.17 כאן חדשות</vt:lpstr>
      <vt:lpstr>תודה על ההקשבה  ובהצלחה בבגרות</vt:lpstr>
      <vt:lpstr>השימוש ביצירות במהלך שידור זה נעשה לפי סעיף 27א לחוק זכות יוצרים, תשס"ח-2007.  אם הינך בעל הזכויות באחת היצירות, באפשרותך לבקש מאיתנו לחדול מהשימוש ביצירה,  זאת באמצעות פנייה לדוא"ל rights@education.gov.il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אביבית סיינר</dc:creator>
  <cp:lastModifiedBy>שני שמלה/Shani Chemla</cp:lastModifiedBy>
  <cp:revision>15</cp:revision>
  <dcterms:created xsi:type="dcterms:W3CDTF">2020-04-18T11:26:11Z</dcterms:created>
  <dcterms:modified xsi:type="dcterms:W3CDTF">2022-08-02T05:58:15Z</dcterms:modified>
</cp:coreProperties>
</file>