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 id="2147483672" r:id="rId5"/>
  </p:sldMasterIdLst>
  <p:notesMasterIdLst>
    <p:notesMasterId r:id="rId31"/>
  </p:notesMasterIdLst>
  <p:sldIdLst>
    <p:sldId id="257" r:id="rId6"/>
    <p:sldId id="262" r:id="rId7"/>
    <p:sldId id="263" r:id="rId8"/>
    <p:sldId id="288" r:id="rId9"/>
    <p:sldId id="289" r:id="rId10"/>
    <p:sldId id="303" r:id="rId11"/>
    <p:sldId id="338" r:id="rId12"/>
    <p:sldId id="337" r:id="rId13"/>
    <p:sldId id="307" r:id="rId14"/>
    <p:sldId id="348" r:id="rId15"/>
    <p:sldId id="310" r:id="rId16"/>
    <p:sldId id="331" r:id="rId17"/>
    <p:sldId id="308" r:id="rId18"/>
    <p:sldId id="339" r:id="rId19"/>
    <p:sldId id="349" r:id="rId20"/>
    <p:sldId id="340" r:id="rId21"/>
    <p:sldId id="341" r:id="rId22"/>
    <p:sldId id="342" r:id="rId23"/>
    <p:sldId id="343" r:id="rId24"/>
    <p:sldId id="344" r:id="rId25"/>
    <p:sldId id="350" r:id="rId26"/>
    <p:sldId id="347" r:id="rId27"/>
    <p:sldId id="346" r:id="rId28"/>
    <p:sldId id="318" r:id="rId29"/>
    <p:sldId id="291" r:id="rId3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12B4BC"/>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47" d="100"/>
          <a:sy n="47" d="100"/>
        </p:scale>
        <p:origin x="782"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88C2D7-3C0F-489A-907C-C237E59D3AB5}"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pPr rtl="1"/>
          <a:endParaRPr lang="he-IL"/>
        </a:p>
      </dgm:t>
    </dgm:pt>
    <dgm:pt modelId="{ADA4AC49-5156-42A3-A49D-A15DE1A59600}">
      <dgm:prSet phldrT="[טקסט]"/>
      <dgm:spPr>
        <a:solidFill>
          <a:schemeClr val="accent3"/>
        </a:solidFill>
      </dgm:spPr>
      <dgm:t>
        <a:bodyPr/>
        <a:lstStyle/>
        <a:p>
          <a:pPr rtl="1"/>
          <a:r>
            <a:rPr lang="he-IL" b="1" dirty="0"/>
            <a:t>תוכנית אתית</a:t>
          </a:r>
        </a:p>
      </dgm:t>
    </dgm:pt>
    <dgm:pt modelId="{2FB97FD0-8D93-4781-A5D9-2FCA2EE0BBAA}" type="parTrans" cxnId="{7226E43D-C670-490C-9673-540819104ED7}">
      <dgm:prSet/>
      <dgm:spPr/>
      <dgm:t>
        <a:bodyPr/>
        <a:lstStyle/>
        <a:p>
          <a:pPr rtl="1"/>
          <a:endParaRPr lang="he-IL" b="1"/>
        </a:p>
      </dgm:t>
    </dgm:pt>
    <dgm:pt modelId="{913AA378-C659-43F7-80A2-C88D96F80684}" type="sibTrans" cxnId="{7226E43D-C670-490C-9673-540819104ED7}">
      <dgm:prSet/>
      <dgm:spPr/>
      <dgm:t>
        <a:bodyPr/>
        <a:lstStyle/>
        <a:p>
          <a:pPr rtl="1"/>
          <a:endParaRPr lang="he-IL" b="1"/>
        </a:p>
      </dgm:t>
    </dgm:pt>
    <dgm:pt modelId="{07AE13EA-A43B-4A4C-8796-A36774FAFA89}">
      <dgm:prSet phldrT="[טקסט]"/>
      <dgm:spPr>
        <a:solidFill>
          <a:schemeClr val="tx2">
            <a:lumMod val="60000"/>
            <a:lumOff val="40000"/>
          </a:schemeClr>
        </a:solidFill>
      </dgm:spPr>
      <dgm:t>
        <a:bodyPr/>
        <a:lstStyle/>
        <a:p>
          <a:pPr rtl="1"/>
          <a:r>
            <a:rPr lang="he-IL" b="1" dirty="0"/>
            <a:t>התמודדות אפקטיבית עם אתגרים בסביבה משתנה</a:t>
          </a:r>
        </a:p>
      </dgm:t>
    </dgm:pt>
    <dgm:pt modelId="{41BB6F1F-AC50-413E-9495-7B42783F13C0}" type="parTrans" cxnId="{E36B0AAC-D841-4F33-B8B0-1155DF188DFF}">
      <dgm:prSet/>
      <dgm:spPr/>
      <dgm:t>
        <a:bodyPr/>
        <a:lstStyle/>
        <a:p>
          <a:pPr rtl="1"/>
          <a:endParaRPr lang="he-IL" b="1"/>
        </a:p>
      </dgm:t>
    </dgm:pt>
    <dgm:pt modelId="{CFA05617-24E3-4EBD-9959-09FB21970C93}" type="sibTrans" cxnId="{E36B0AAC-D841-4F33-B8B0-1155DF188DFF}">
      <dgm:prSet/>
      <dgm:spPr/>
      <dgm:t>
        <a:bodyPr/>
        <a:lstStyle/>
        <a:p>
          <a:pPr rtl="1"/>
          <a:endParaRPr lang="he-IL" b="1"/>
        </a:p>
      </dgm:t>
    </dgm:pt>
    <dgm:pt modelId="{163A0F9B-4503-4C31-A496-0B1B21B81ADD}">
      <dgm:prSet phldrT="[טקסט]"/>
      <dgm:spPr>
        <a:solidFill>
          <a:schemeClr val="accent6"/>
        </a:solidFill>
      </dgm:spPr>
      <dgm:t>
        <a:bodyPr/>
        <a:lstStyle/>
        <a:p>
          <a:pPr rtl="1"/>
          <a:r>
            <a:rPr lang="he-IL" b="1" dirty="0"/>
            <a:t>חלק ממערכת למידה לשיפור התנהגות לכיוונים רצויים</a:t>
          </a:r>
        </a:p>
      </dgm:t>
    </dgm:pt>
    <dgm:pt modelId="{4351819C-F6F8-4B7C-9C5C-2E23BB50874B}" type="parTrans" cxnId="{EDF9159B-911C-4EF6-9F6B-6B8DC93AAAE1}">
      <dgm:prSet/>
      <dgm:spPr/>
      <dgm:t>
        <a:bodyPr/>
        <a:lstStyle/>
        <a:p>
          <a:pPr rtl="1"/>
          <a:endParaRPr lang="he-IL" b="1"/>
        </a:p>
      </dgm:t>
    </dgm:pt>
    <dgm:pt modelId="{94AF56A5-6712-4200-AAEF-8639B1FBEB4D}" type="sibTrans" cxnId="{EDF9159B-911C-4EF6-9F6B-6B8DC93AAAE1}">
      <dgm:prSet/>
      <dgm:spPr/>
      <dgm:t>
        <a:bodyPr/>
        <a:lstStyle/>
        <a:p>
          <a:pPr rtl="1"/>
          <a:endParaRPr lang="he-IL" b="1"/>
        </a:p>
      </dgm:t>
    </dgm:pt>
    <dgm:pt modelId="{DE5BEE53-B9F8-4867-9DE6-0230C304091C}">
      <dgm:prSet phldrT="[טקסט]"/>
      <dgm:spPr>
        <a:solidFill>
          <a:schemeClr val="tx2"/>
        </a:solidFill>
      </dgm:spPr>
      <dgm:t>
        <a:bodyPr/>
        <a:lstStyle/>
        <a:p>
          <a:pPr rtl="1"/>
          <a:r>
            <a:rPr lang="he-IL" b="1" dirty="0"/>
            <a:t>הפחתת סיכונים עסקיים</a:t>
          </a:r>
        </a:p>
      </dgm:t>
    </dgm:pt>
    <dgm:pt modelId="{A4D05C25-96A1-4456-9853-7C088A1EC04D}" type="parTrans" cxnId="{AE673F13-28D4-4164-AC80-D24BC423C7D6}">
      <dgm:prSet/>
      <dgm:spPr/>
      <dgm:t>
        <a:bodyPr/>
        <a:lstStyle/>
        <a:p>
          <a:pPr rtl="1"/>
          <a:endParaRPr lang="he-IL" b="1"/>
        </a:p>
      </dgm:t>
    </dgm:pt>
    <dgm:pt modelId="{D66A305D-9C16-4FC1-9DA6-D140F8163FF5}" type="sibTrans" cxnId="{AE673F13-28D4-4164-AC80-D24BC423C7D6}">
      <dgm:prSet/>
      <dgm:spPr/>
      <dgm:t>
        <a:bodyPr/>
        <a:lstStyle/>
        <a:p>
          <a:pPr rtl="1"/>
          <a:endParaRPr lang="he-IL" b="1"/>
        </a:p>
      </dgm:t>
    </dgm:pt>
    <dgm:pt modelId="{5A879A2D-A05A-4740-B348-36900CA4CEE4}">
      <dgm:prSet phldrT="[טקסט]"/>
      <dgm:spPr>
        <a:solidFill>
          <a:schemeClr val="accent1">
            <a:lumMod val="50000"/>
          </a:schemeClr>
        </a:solidFill>
      </dgm:spPr>
      <dgm:t>
        <a:bodyPr/>
        <a:lstStyle/>
        <a:p>
          <a:pPr rtl="1"/>
          <a:r>
            <a:rPr lang="he-IL" b="1" dirty="0"/>
            <a:t>מנוף לפיתוח עסקי – פיתוח מסגרת לדיאלוג ארגוני</a:t>
          </a:r>
        </a:p>
      </dgm:t>
    </dgm:pt>
    <dgm:pt modelId="{C5802D76-EA9C-43D9-B480-3D5E7892036D}" type="parTrans" cxnId="{486ABEA6-7E23-41EF-87DC-99BE1A128112}">
      <dgm:prSet/>
      <dgm:spPr/>
      <dgm:t>
        <a:bodyPr/>
        <a:lstStyle/>
        <a:p>
          <a:pPr rtl="1"/>
          <a:endParaRPr lang="he-IL" b="1"/>
        </a:p>
      </dgm:t>
    </dgm:pt>
    <dgm:pt modelId="{390B51D4-3372-4405-86C8-B6A75F1FFBFA}" type="sibTrans" cxnId="{486ABEA6-7E23-41EF-87DC-99BE1A128112}">
      <dgm:prSet/>
      <dgm:spPr/>
      <dgm:t>
        <a:bodyPr/>
        <a:lstStyle/>
        <a:p>
          <a:pPr rtl="1"/>
          <a:endParaRPr lang="he-IL" b="1"/>
        </a:p>
      </dgm:t>
    </dgm:pt>
    <dgm:pt modelId="{2F6A54C4-011E-4DAF-B7E2-EF017B240530}">
      <dgm:prSet phldrT="[טקסט]"/>
      <dgm:spPr>
        <a:solidFill>
          <a:schemeClr val="bg2">
            <a:lumMod val="50000"/>
          </a:schemeClr>
        </a:solidFill>
      </dgm:spPr>
      <dgm:t>
        <a:bodyPr/>
        <a:lstStyle/>
        <a:p>
          <a:pPr rtl="1"/>
          <a:r>
            <a:rPr lang="he-IL" b="1" dirty="0"/>
            <a:t>תרומה ליחסי אמון של הארגון עם הסביבה</a:t>
          </a:r>
        </a:p>
      </dgm:t>
    </dgm:pt>
    <dgm:pt modelId="{87E9D359-BBA2-427E-8DB3-34725D0F0914}" type="parTrans" cxnId="{AEADF126-E90A-40BF-A922-A880473A62C9}">
      <dgm:prSet/>
      <dgm:spPr/>
      <dgm:t>
        <a:bodyPr/>
        <a:lstStyle/>
        <a:p>
          <a:pPr rtl="1"/>
          <a:endParaRPr lang="he-IL" b="1"/>
        </a:p>
      </dgm:t>
    </dgm:pt>
    <dgm:pt modelId="{19C1C6CD-E6C5-4BE0-96B0-F67D80A6C0F3}" type="sibTrans" cxnId="{AEADF126-E90A-40BF-A922-A880473A62C9}">
      <dgm:prSet/>
      <dgm:spPr/>
      <dgm:t>
        <a:bodyPr/>
        <a:lstStyle/>
        <a:p>
          <a:pPr rtl="1"/>
          <a:endParaRPr lang="he-IL" b="1"/>
        </a:p>
      </dgm:t>
    </dgm:pt>
    <dgm:pt modelId="{6B5DBFA9-E63D-4B84-BD5D-8C6F92E1434C}">
      <dgm:prSet phldrT="[טקסט]"/>
      <dgm:spPr>
        <a:solidFill>
          <a:schemeClr val="accent5">
            <a:lumMod val="75000"/>
          </a:schemeClr>
        </a:solidFill>
      </dgm:spPr>
      <dgm:t>
        <a:bodyPr/>
        <a:lstStyle/>
        <a:p>
          <a:pPr rtl="1"/>
          <a:r>
            <a:rPr lang="he-IL" b="1" dirty="0"/>
            <a:t>תרומה ליחסי אמון פנים ארגוניים</a:t>
          </a:r>
        </a:p>
      </dgm:t>
    </dgm:pt>
    <dgm:pt modelId="{AE46AAEF-A1D5-49D8-A872-0A02655170F3}" type="parTrans" cxnId="{EF3D298A-6B86-497F-8CC8-E9DF320E580E}">
      <dgm:prSet/>
      <dgm:spPr/>
      <dgm:t>
        <a:bodyPr/>
        <a:lstStyle/>
        <a:p>
          <a:pPr rtl="1"/>
          <a:endParaRPr lang="he-IL" b="1"/>
        </a:p>
      </dgm:t>
    </dgm:pt>
    <dgm:pt modelId="{AA59250A-A1FF-451E-9BB6-EA5723051EE9}" type="sibTrans" cxnId="{EF3D298A-6B86-497F-8CC8-E9DF320E580E}">
      <dgm:prSet/>
      <dgm:spPr/>
      <dgm:t>
        <a:bodyPr/>
        <a:lstStyle/>
        <a:p>
          <a:pPr rtl="1"/>
          <a:endParaRPr lang="he-IL" b="1"/>
        </a:p>
      </dgm:t>
    </dgm:pt>
    <dgm:pt modelId="{245D6975-AD86-4128-B202-082B1BE233B1}">
      <dgm:prSet phldrT="[טקסט]"/>
      <dgm:spPr>
        <a:solidFill>
          <a:schemeClr val="accent6">
            <a:lumMod val="75000"/>
          </a:schemeClr>
        </a:solidFill>
      </dgm:spPr>
      <dgm:t>
        <a:bodyPr/>
        <a:lstStyle/>
        <a:p>
          <a:pPr rtl="1"/>
          <a:r>
            <a:rPr lang="he-IL" b="1" dirty="0"/>
            <a:t>"מצפן" בזמני שינוי וחוסר יציבות</a:t>
          </a:r>
        </a:p>
      </dgm:t>
    </dgm:pt>
    <dgm:pt modelId="{AEEA0B2D-828E-45C2-B507-5071FD8E4766}" type="parTrans" cxnId="{A0EA6D5A-78F5-4106-AA5B-6AC97371DD5F}">
      <dgm:prSet/>
      <dgm:spPr/>
      <dgm:t>
        <a:bodyPr/>
        <a:lstStyle/>
        <a:p>
          <a:pPr rtl="1"/>
          <a:endParaRPr lang="he-IL" b="1"/>
        </a:p>
      </dgm:t>
    </dgm:pt>
    <dgm:pt modelId="{0DF73F41-31FA-4D1D-A3C3-A3C411F8980F}" type="sibTrans" cxnId="{A0EA6D5A-78F5-4106-AA5B-6AC97371DD5F}">
      <dgm:prSet/>
      <dgm:spPr/>
      <dgm:t>
        <a:bodyPr/>
        <a:lstStyle/>
        <a:p>
          <a:pPr rtl="1"/>
          <a:endParaRPr lang="he-IL" b="1"/>
        </a:p>
      </dgm:t>
    </dgm:pt>
    <dgm:pt modelId="{F5FC014F-0DC4-4120-8104-FD4D8AFCF524}">
      <dgm:prSet phldrT="[טקסט]"/>
      <dgm:spPr>
        <a:solidFill>
          <a:schemeClr val="accent6">
            <a:lumMod val="50000"/>
          </a:schemeClr>
        </a:solidFill>
      </dgm:spPr>
      <dgm:t>
        <a:bodyPr/>
        <a:lstStyle/>
        <a:p>
          <a:pPr rtl="1"/>
          <a:r>
            <a:rPr lang="he-IL" b="1" dirty="0"/>
            <a:t>תרומה לניהול יומיומי</a:t>
          </a:r>
        </a:p>
      </dgm:t>
    </dgm:pt>
    <dgm:pt modelId="{12C01DA1-2D0C-4212-B46C-B6009646F8F7}" type="parTrans" cxnId="{173A3C01-C45F-4381-82D3-FB86FF896574}">
      <dgm:prSet/>
      <dgm:spPr/>
      <dgm:t>
        <a:bodyPr/>
        <a:lstStyle/>
        <a:p>
          <a:pPr rtl="1"/>
          <a:endParaRPr lang="he-IL" b="1"/>
        </a:p>
      </dgm:t>
    </dgm:pt>
    <dgm:pt modelId="{58FA0F13-45B5-4C9F-B457-ECA1DE24CD85}" type="sibTrans" cxnId="{173A3C01-C45F-4381-82D3-FB86FF896574}">
      <dgm:prSet/>
      <dgm:spPr/>
      <dgm:t>
        <a:bodyPr/>
        <a:lstStyle/>
        <a:p>
          <a:pPr rtl="1"/>
          <a:endParaRPr lang="he-IL" b="1"/>
        </a:p>
      </dgm:t>
    </dgm:pt>
    <dgm:pt modelId="{84FE6344-1B2F-474B-8671-FA31E489C35B}" type="pres">
      <dgm:prSet presAssocID="{4588C2D7-3C0F-489A-907C-C237E59D3AB5}" presName="cycle" presStyleCnt="0">
        <dgm:presLayoutVars>
          <dgm:chMax val="1"/>
          <dgm:dir val="rev"/>
          <dgm:animLvl val="ctr"/>
          <dgm:resizeHandles val="exact"/>
        </dgm:presLayoutVars>
      </dgm:prSet>
      <dgm:spPr/>
    </dgm:pt>
    <dgm:pt modelId="{E7CBF98E-D80A-464B-B1B4-AB93B5ADAA29}" type="pres">
      <dgm:prSet presAssocID="{ADA4AC49-5156-42A3-A49D-A15DE1A59600}" presName="centerShape" presStyleLbl="node0" presStyleIdx="0" presStyleCnt="1"/>
      <dgm:spPr/>
    </dgm:pt>
    <dgm:pt modelId="{FB76206D-9CFB-4C64-8F25-EAC63BF4E8F0}" type="pres">
      <dgm:prSet presAssocID="{41BB6F1F-AC50-413E-9495-7B42783F13C0}" presName="parTrans" presStyleLbl="bgSibTrans2D1" presStyleIdx="0" presStyleCnt="8"/>
      <dgm:spPr/>
    </dgm:pt>
    <dgm:pt modelId="{3295498E-5F1D-4084-99FB-36F05B37E99D}" type="pres">
      <dgm:prSet presAssocID="{07AE13EA-A43B-4A4C-8796-A36774FAFA89}" presName="node" presStyleLbl="node1" presStyleIdx="0" presStyleCnt="8">
        <dgm:presLayoutVars>
          <dgm:bulletEnabled val="1"/>
        </dgm:presLayoutVars>
      </dgm:prSet>
      <dgm:spPr/>
    </dgm:pt>
    <dgm:pt modelId="{206C9448-1D88-476D-AAC5-61D356C6A25B}" type="pres">
      <dgm:prSet presAssocID="{4351819C-F6F8-4B7C-9C5C-2E23BB50874B}" presName="parTrans" presStyleLbl="bgSibTrans2D1" presStyleIdx="1" presStyleCnt="8"/>
      <dgm:spPr/>
    </dgm:pt>
    <dgm:pt modelId="{57CDE201-591D-4759-A4B8-DDE113BFD498}" type="pres">
      <dgm:prSet presAssocID="{163A0F9B-4503-4C31-A496-0B1B21B81ADD}" presName="node" presStyleLbl="node1" presStyleIdx="1" presStyleCnt="8">
        <dgm:presLayoutVars>
          <dgm:bulletEnabled val="1"/>
        </dgm:presLayoutVars>
      </dgm:prSet>
      <dgm:spPr/>
    </dgm:pt>
    <dgm:pt modelId="{22E7BC52-A248-4C69-AFBD-FFBB187F9E1D}" type="pres">
      <dgm:prSet presAssocID="{A4D05C25-96A1-4456-9853-7C088A1EC04D}" presName="parTrans" presStyleLbl="bgSibTrans2D1" presStyleIdx="2" presStyleCnt="8"/>
      <dgm:spPr/>
    </dgm:pt>
    <dgm:pt modelId="{20A50B57-F7CB-4F36-B848-147270D3AD6A}" type="pres">
      <dgm:prSet presAssocID="{DE5BEE53-B9F8-4867-9DE6-0230C304091C}" presName="node" presStyleLbl="node1" presStyleIdx="2" presStyleCnt="8">
        <dgm:presLayoutVars>
          <dgm:bulletEnabled val="1"/>
        </dgm:presLayoutVars>
      </dgm:prSet>
      <dgm:spPr/>
    </dgm:pt>
    <dgm:pt modelId="{CE06D995-F02F-4C17-8939-92C3941B492B}" type="pres">
      <dgm:prSet presAssocID="{C5802D76-EA9C-43D9-B480-3D5E7892036D}" presName="parTrans" presStyleLbl="bgSibTrans2D1" presStyleIdx="3" presStyleCnt="8"/>
      <dgm:spPr/>
    </dgm:pt>
    <dgm:pt modelId="{C03DCD85-6855-445A-815D-0509A88F4552}" type="pres">
      <dgm:prSet presAssocID="{5A879A2D-A05A-4740-B348-36900CA4CEE4}" presName="node" presStyleLbl="node1" presStyleIdx="3" presStyleCnt="8">
        <dgm:presLayoutVars>
          <dgm:bulletEnabled val="1"/>
        </dgm:presLayoutVars>
      </dgm:prSet>
      <dgm:spPr/>
    </dgm:pt>
    <dgm:pt modelId="{4328435A-B662-45CD-8AAC-2905B6450AF6}" type="pres">
      <dgm:prSet presAssocID="{87E9D359-BBA2-427E-8DB3-34725D0F0914}" presName="parTrans" presStyleLbl="bgSibTrans2D1" presStyleIdx="4" presStyleCnt="8"/>
      <dgm:spPr/>
    </dgm:pt>
    <dgm:pt modelId="{66A0661C-B82A-4680-9B93-4BB2C0EF81D7}" type="pres">
      <dgm:prSet presAssocID="{2F6A54C4-011E-4DAF-B7E2-EF017B240530}" presName="node" presStyleLbl="node1" presStyleIdx="4" presStyleCnt="8">
        <dgm:presLayoutVars>
          <dgm:bulletEnabled val="1"/>
        </dgm:presLayoutVars>
      </dgm:prSet>
      <dgm:spPr/>
    </dgm:pt>
    <dgm:pt modelId="{125C926D-F8F6-4490-A0A8-82D7A3E918E5}" type="pres">
      <dgm:prSet presAssocID="{AE46AAEF-A1D5-49D8-A872-0A02655170F3}" presName="parTrans" presStyleLbl="bgSibTrans2D1" presStyleIdx="5" presStyleCnt="8"/>
      <dgm:spPr/>
    </dgm:pt>
    <dgm:pt modelId="{A801971D-9EC4-4F86-A876-F9DC471E0C5F}" type="pres">
      <dgm:prSet presAssocID="{6B5DBFA9-E63D-4B84-BD5D-8C6F92E1434C}" presName="node" presStyleLbl="node1" presStyleIdx="5" presStyleCnt="8">
        <dgm:presLayoutVars>
          <dgm:bulletEnabled val="1"/>
        </dgm:presLayoutVars>
      </dgm:prSet>
      <dgm:spPr/>
    </dgm:pt>
    <dgm:pt modelId="{46E60640-F313-40E0-AB4C-CD34B57FA053}" type="pres">
      <dgm:prSet presAssocID="{AEEA0B2D-828E-45C2-B507-5071FD8E4766}" presName="parTrans" presStyleLbl="bgSibTrans2D1" presStyleIdx="6" presStyleCnt="8"/>
      <dgm:spPr/>
    </dgm:pt>
    <dgm:pt modelId="{C6B66BAD-E47D-4A86-84F4-0DED5CA6D15A}" type="pres">
      <dgm:prSet presAssocID="{245D6975-AD86-4128-B202-082B1BE233B1}" presName="node" presStyleLbl="node1" presStyleIdx="6" presStyleCnt="8">
        <dgm:presLayoutVars>
          <dgm:bulletEnabled val="1"/>
        </dgm:presLayoutVars>
      </dgm:prSet>
      <dgm:spPr/>
    </dgm:pt>
    <dgm:pt modelId="{CEA5320D-6F92-48D5-8180-5FBCF566249D}" type="pres">
      <dgm:prSet presAssocID="{12C01DA1-2D0C-4212-B46C-B6009646F8F7}" presName="parTrans" presStyleLbl="bgSibTrans2D1" presStyleIdx="7" presStyleCnt="8"/>
      <dgm:spPr/>
    </dgm:pt>
    <dgm:pt modelId="{B8E528EC-7307-47DB-85AE-E2498DCF390A}" type="pres">
      <dgm:prSet presAssocID="{F5FC014F-0DC4-4120-8104-FD4D8AFCF524}" presName="node" presStyleLbl="node1" presStyleIdx="7" presStyleCnt="8">
        <dgm:presLayoutVars>
          <dgm:bulletEnabled val="1"/>
        </dgm:presLayoutVars>
      </dgm:prSet>
      <dgm:spPr/>
    </dgm:pt>
  </dgm:ptLst>
  <dgm:cxnLst>
    <dgm:cxn modelId="{173A3C01-C45F-4381-82D3-FB86FF896574}" srcId="{ADA4AC49-5156-42A3-A49D-A15DE1A59600}" destId="{F5FC014F-0DC4-4120-8104-FD4D8AFCF524}" srcOrd="7" destOrd="0" parTransId="{12C01DA1-2D0C-4212-B46C-B6009646F8F7}" sibTransId="{58FA0F13-45B5-4C9F-B457-ECA1DE24CD85}"/>
    <dgm:cxn modelId="{49388C10-BA30-41E5-A2C1-8F12FF239E20}" type="presOf" srcId="{DE5BEE53-B9F8-4867-9DE6-0230C304091C}" destId="{20A50B57-F7CB-4F36-B848-147270D3AD6A}" srcOrd="0" destOrd="0" presId="urn:microsoft.com/office/officeart/2005/8/layout/radial4"/>
    <dgm:cxn modelId="{AE673F13-28D4-4164-AC80-D24BC423C7D6}" srcId="{ADA4AC49-5156-42A3-A49D-A15DE1A59600}" destId="{DE5BEE53-B9F8-4867-9DE6-0230C304091C}" srcOrd="2" destOrd="0" parTransId="{A4D05C25-96A1-4456-9853-7C088A1EC04D}" sibTransId="{D66A305D-9C16-4FC1-9DA6-D140F8163FF5}"/>
    <dgm:cxn modelId="{AEADF126-E90A-40BF-A922-A880473A62C9}" srcId="{ADA4AC49-5156-42A3-A49D-A15DE1A59600}" destId="{2F6A54C4-011E-4DAF-B7E2-EF017B240530}" srcOrd="4" destOrd="0" parTransId="{87E9D359-BBA2-427E-8DB3-34725D0F0914}" sibTransId="{19C1C6CD-E6C5-4BE0-96B0-F67D80A6C0F3}"/>
    <dgm:cxn modelId="{AD36DA32-4DC2-468F-BA37-348A830C59AE}" type="presOf" srcId="{5A879A2D-A05A-4740-B348-36900CA4CEE4}" destId="{C03DCD85-6855-445A-815D-0509A88F4552}" srcOrd="0" destOrd="0" presId="urn:microsoft.com/office/officeart/2005/8/layout/radial4"/>
    <dgm:cxn modelId="{7226E43D-C670-490C-9673-540819104ED7}" srcId="{4588C2D7-3C0F-489A-907C-C237E59D3AB5}" destId="{ADA4AC49-5156-42A3-A49D-A15DE1A59600}" srcOrd="0" destOrd="0" parTransId="{2FB97FD0-8D93-4781-A5D9-2FCA2EE0BBAA}" sibTransId="{913AA378-C659-43F7-80A2-C88D96F80684}"/>
    <dgm:cxn modelId="{589CFF42-F0B0-493A-8CD6-7DAF3C7F2A43}" type="presOf" srcId="{4351819C-F6F8-4B7C-9C5C-2E23BB50874B}" destId="{206C9448-1D88-476D-AAC5-61D356C6A25B}" srcOrd="0" destOrd="0" presId="urn:microsoft.com/office/officeart/2005/8/layout/radial4"/>
    <dgm:cxn modelId="{765CD946-AE60-473F-8D05-5A9DE6E5C10C}" type="presOf" srcId="{2F6A54C4-011E-4DAF-B7E2-EF017B240530}" destId="{66A0661C-B82A-4680-9B93-4BB2C0EF81D7}" srcOrd="0" destOrd="0" presId="urn:microsoft.com/office/officeart/2005/8/layout/radial4"/>
    <dgm:cxn modelId="{CE175050-D196-4CF1-9527-4C71E249BDCA}" type="presOf" srcId="{F5FC014F-0DC4-4120-8104-FD4D8AFCF524}" destId="{B8E528EC-7307-47DB-85AE-E2498DCF390A}" srcOrd="0" destOrd="0" presId="urn:microsoft.com/office/officeart/2005/8/layout/radial4"/>
    <dgm:cxn modelId="{6707D852-87E6-49FF-A5F5-531CE4DABB8B}" type="presOf" srcId="{41BB6F1F-AC50-413E-9495-7B42783F13C0}" destId="{FB76206D-9CFB-4C64-8F25-EAC63BF4E8F0}" srcOrd="0" destOrd="0" presId="urn:microsoft.com/office/officeart/2005/8/layout/radial4"/>
    <dgm:cxn modelId="{124AA975-4080-4A0B-9D6E-21C6D7B9C1E5}" type="presOf" srcId="{6B5DBFA9-E63D-4B84-BD5D-8C6F92E1434C}" destId="{A801971D-9EC4-4F86-A876-F9DC471E0C5F}" srcOrd="0" destOrd="0" presId="urn:microsoft.com/office/officeart/2005/8/layout/radial4"/>
    <dgm:cxn modelId="{A0EA6D5A-78F5-4106-AA5B-6AC97371DD5F}" srcId="{ADA4AC49-5156-42A3-A49D-A15DE1A59600}" destId="{245D6975-AD86-4128-B202-082B1BE233B1}" srcOrd="6" destOrd="0" parTransId="{AEEA0B2D-828E-45C2-B507-5071FD8E4766}" sibTransId="{0DF73F41-31FA-4D1D-A3C3-A3C411F8980F}"/>
    <dgm:cxn modelId="{13A9B27F-10C2-43B1-BEDE-2E080E0F711E}" type="presOf" srcId="{87E9D359-BBA2-427E-8DB3-34725D0F0914}" destId="{4328435A-B662-45CD-8AAC-2905B6450AF6}" srcOrd="0" destOrd="0" presId="urn:microsoft.com/office/officeart/2005/8/layout/radial4"/>
    <dgm:cxn modelId="{5CC4D985-3BEC-4ED0-BA3B-CED00C1565FA}" type="presOf" srcId="{ADA4AC49-5156-42A3-A49D-A15DE1A59600}" destId="{E7CBF98E-D80A-464B-B1B4-AB93B5ADAA29}" srcOrd="0" destOrd="0" presId="urn:microsoft.com/office/officeart/2005/8/layout/radial4"/>
    <dgm:cxn modelId="{EF3D298A-6B86-497F-8CC8-E9DF320E580E}" srcId="{ADA4AC49-5156-42A3-A49D-A15DE1A59600}" destId="{6B5DBFA9-E63D-4B84-BD5D-8C6F92E1434C}" srcOrd="5" destOrd="0" parTransId="{AE46AAEF-A1D5-49D8-A872-0A02655170F3}" sibTransId="{AA59250A-A1FF-451E-9BB6-EA5723051EE9}"/>
    <dgm:cxn modelId="{9D5D1897-E5C5-482C-86A4-9B5EB4717C85}" type="presOf" srcId="{A4D05C25-96A1-4456-9853-7C088A1EC04D}" destId="{22E7BC52-A248-4C69-AFBD-FFBB187F9E1D}" srcOrd="0" destOrd="0" presId="urn:microsoft.com/office/officeart/2005/8/layout/radial4"/>
    <dgm:cxn modelId="{EDF9159B-911C-4EF6-9F6B-6B8DC93AAAE1}" srcId="{ADA4AC49-5156-42A3-A49D-A15DE1A59600}" destId="{163A0F9B-4503-4C31-A496-0B1B21B81ADD}" srcOrd="1" destOrd="0" parTransId="{4351819C-F6F8-4B7C-9C5C-2E23BB50874B}" sibTransId="{94AF56A5-6712-4200-AAEF-8639B1FBEB4D}"/>
    <dgm:cxn modelId="{96961DA1-856E-4585-A26F-5C01C5E218D8}" type="presOf" srcId="{245D6975-AD86-4128-B202-082B1BE233B1}" destId="{C6B66BAD-E47D-4A86-84F4-0DED5CA6D15A}" srcOrd="0" destOrd="0" presId="urn:microsoft.com/office/officeart/2005/8/layout/radial4"/>
    <dgm:cxn modelId="{486ABEA6-7E23-41EF-87DC-99BE1A128112}" srcId="{ADA4AC49-5156-42A3-A49D-A15DE1A59600}" destId="{5A879A2D-A05A-4740-B348-36900CA4CEE4}" srcOrd="3" destOrd="0" parTransId="{C5802D76-EA9C-43D9-B480-3D5E7892036D}" sibTransId="{390B51D4-3372-4405-86C8-B6A75F1FFBFA}"/>
    <dgm:cxn modelId="{E36B0AAC-D841-4F33-B8B0-1155DF188DFF}" srcId="{ADA4AC49-5156-42A3-A49D-A15DE1A59600}" destId="{07AE13EA-A43B-4A4C-8796-A36774FAFA89}" srcOrd="0" destOrd="0" parTransId="{41BB6F1F-AC50-413E-9495-7B42783F13C0}" sibTransId="{CFA05617-24E3-4EBD-9959-09FB21970C93}"/>
    <dgm:cxn modelId="{58CF0FAE-0A98-4C8D-968D-4E157F0D8292}" type="presOf" srcId="{C5802D76-EA9C-43D9-B480-3D5E7892036D}" destId="{CE06D995-F02F-4C17-8939-92C3941B492B}" srcOrd="0" destOrd="0" presId="urn:microsoft.com/office/officeart/2005/8/layout/radial4"/>
    <dgm:cxn modelId="{6C14BCAE-D75D-4DDA-9DE4-6E59E3B140F0}" type="presOf" srcId="{12C01DA1-2D0C-4212-B46C-B6009646F8F7}" destId="{CEA5320D-6F92-48D5-8180-5FBCF566249D}" srcOrd="0" destOrd="0" presId="urn:microsoft.com/office/officeart/2005/8/layout/radial4"/>
    <dgm:cxn modelId="{E9034BCB-9466-48A0-9D00-0CB9DC59341C}" type="presOf" srcId="{AEEA0B2D-828E-45C2-B507-5071FD8E4766}" destId="{46E60640-F313-40E0-AB4C-CD34B57FA053}" srcOrd="0" destOrd="0" presId="urn:microsoft.com/office/officeart/2005/8/layout/radial4"/>
    <dgm:cxn modelId="{81EED3CE-882D-4339-A71B-AF212DC17E67}" type="presOf" srcId="{AE46AAEF-A1D5-49D8-A872-0A02655170F3}" destId="{125C926D-F8F6-4490-A0A8-82D7A3E918E5}" srcOrd="0" destOrd="0" presId="urn:microsoft.com/office/officeart/2005/8/layout/radial4"/>
    <dgm:cxn modelId="{9772BFDA-7615-4F5D-9AD6-1D26F8DD872B}" type="presOf" srcId="{163A0F9B-4503-4C31-A496-0B1B21B81ADD}" destId="{57CDE201-591D-4759-A4B8-DDE113BFD498}" srcOrd="0" destOrd="0" presId="urn:microsoft.com/office/officeart/2005/8/layout/radial4"/>
    <dgm:cxn modelId="{735E23EB-A448-4FF5-A02B-15F2EA64F638}" type="presOf" srcId="{07AE13EA-A43B-4A4C-8796-A36774FAFA89}" destId="{3295498E-5F1D-4084-99FB-36F05B37E99D}" srcOrd="0" destOrd="0" presId="urn:microsoft.com/office/officeart/2005/8/layout/radial4"/>
    <dgm:cxn modelId="{1B85DDFB-2C57-4F19-8373-4E07D8E78C58}" type="presOf" srcId="{4588C2D7-3C0F-489A-907C-C237E59D3AB5}" destId="{84FE6344-1B2F-474B-8671-FA31E489C35B}" srcOrd="0" destOrd="0" presId="urn:microsoft.com/office/officeart/2005/8/layout/radial4"/>
    <dgm:cxn modelId="{CF3ABE78-62F5-4D9A-8CD4-0BF32C700F43}" type="presParOf" srcId="{84FE6344-1B2F-474B-8671-FA31E489C35B}" destId="{E7CBF98E-D80A-464B-B1B4-AB93B5ADAA29}" srcOrd="0" destOrd="0" presId="urn:microsoft.com/office/officeart/2005/8/layout/radial4"/>
    <dgm:cxn modelId="{7663B59F-887E-40AB-B54D-E2E7EF14568B}" type="presParOf" srcId="{84FE6344-1B2F-474B-8671-FA31E489C35B}" destId="{FB76206D-9CFB-4C64-8F25-EAC63BF4E8F0}" srcOrd="1" destOrd="0" presId="urn:microsoft.com/office/officeart/2005/8/layout/radial4"/>
    <dgm:cxn modelId="{6A1AF78E-E3DE-4F80-89B5-07E6B1F03BD9}" type="presParOf" srcId="{84FE6344-1B2F-474B-8671-FA31E489C35B}" destId="{3295498E-5F1D-4084-99FB-36F05B37E99D}" srcOrd="2" destOrd="0" presId="urn:microsoft.com/office/officeart/2005/8/layout/radial4"/>
    <dgm:cxn modelId="{E2A342F0-1D95-4FFA-A7AA-5E5AB45B5213}" type="presParOf" srcId="{84FE6344-1B2F-474B-8671-FA31E489C35B}" destId="{206C9448-1D88-476D-AAC5-61D356C6A25B}" srcOrd="3" destOrd="0" presId="urn:microsoft.com/office/officeart/2005/8/layout/radial4"/>
    <dgm:cxn modelId="{C8176348-C05B-45DC-A681-DEBC428A5332}" type="presParOf" srcId="{84FE6344-1B2F-474B-8671-FA31E489C35B}" destId="{57CDE201-591D-4759-A4B8-DDE113BFD498}" srcOrd="4" destOrd="0" presId="urn:microsoft.com/office/officeart/2005/8/layout/radial4"/>
    <dgm:cxn modelId="{3EE7C844-50AA-42DA-BDF3-EDF591226175}" type="presParOf" srcId="{84FE6344-1B2F-474B-8671-FA31E489C35B}" destId="{22E7BC52-A248-4C69-AFBD-FFBB187F9E1D}" srcOrd="5" destOrd="0" presId="urn:microsoft.com/office/officeart/2005/8/layout/radial4"/>
    <dgm:cxn modelId="{19F19FD8-C9E9-4929-B782-7B2167691302}" type="presParOf" srcId="{84FE6344-1B2F-474B-8671-FA31E489C35B}" destId="{20A50B57-F7CB-4F36-B848-147270D3AD6A}" srcOrd="6" destOrd="0" presId="urn:microsoft.com/office/officeart/2005/8/layout/radial4"/>
    <dgm:cxn modelId="{BF83903A-4F7F-4A9A-8DFB-93B32FD41283}" type="presParOf" srcId="{84FE6344-1B2F-474B-8671-FA31E489C35B}" destId="{CE06D995-F02F-4C17-8939-92C3941B492B}" srcOrd="7" destOrd="0" presId="urn:microsoft.com/office/officeart/2005/8/layout/radial4"/>
    <dgm:cxn modelId="{0696F597-3649-4694-8DBE-84A13EBA9C8A}" type="presParOf" srcId="{84FE6344-1B2F-474B-8671-FA31E489C35B}" destId="{C03DCD85-6855-445A-815D-0509A88F4552}" srcOrd="8" destOrd="0" presId="urn:microsoft.com/office/officeart/2005/8/layout/radial4"/>
    <dgm:cxn modelId="{CE0FBDB5-9FC4-45F0-B2ED-EAF6F6E9BFD1}" type="presParOf" srcId="{84FE6344-1B2F-474B-8671-FA31E489C35B}" destId="{4328435A-B662-45CD-8AAC-2905B6450AF6}" srcOrd="9" destOrd="0" presId="urn:microsoft.com/office/officeart/2005/8/layout/radial4"/>
    <dgm:cxn modelId="{DB56C130-F076-4E84-82D6-6DFA557FE1F5}" type="presParOf" srcId="{84FE6344-1B2F-474B-8671-FA31E489C35B}" destId="{66A0661C-B82A-4680-9B93-4BB2C0EF81D7}" srcOrd="10" destOrd="0" presId="urn:microsoft.com/office/officeart/2005/8/layout/radial4"/>
    <dgm:cxn modelId="{1AB66CA9-8032-44B7-B0D6-60D685A3A453}" type="presParOf" srcId="{84FE6344-1B2F-474B-8671-FA31E489C35B}" destId="{125C926D-F8F6-4490-A0A8-82D7A3E918E5}" srcOrd="11" destOrd="0" presId="urn:microsoft.com/office/officeart/2005/8/layout/radial4"/>
    <dgm:cxn modelId="{AAAF7020-C7C8-42F3-9061-DB3E6B6F0FA5}" type="presParOf" srcId="{84FE6344-1B2F-474B-8671-FA31E489C35B}" destId="{A801971D-9EC4-4F86-A876-F9DC471E0C5F}" srcOrd="12" destOrd="0" presId="urn:microsoft.com/office/officeart/2005/8/layout/radial4"/>
    <dgm:cxn modelId="{ACBB2C23-F0CA-4138-8278-019AA24DD09E}" type="presParOf" srcId="{84FE6344-1B2F-474B-8671-FA31E489C35B}" destId="{46E60640-F313-40E0-AB4C-CD34B57FA053}" srcOrd="13" destOrd="0" presId="urn:microsoft.com/office/officeart/2005/8/layout/radial4"/>
    <dgm:cxn modelId="{BFD88BA3-A29A-4CBD-B4EF-0C7AC5ABA8B7}" type="presParOf" srcId="{84FE6344-1B2F-474B-8671-FA31E489C35B}" destId="{C6B66BAD-E47D-4A86-84F4-0DED5CA6D15A}" srcOrd="14" destOrd="0" presId="urn:microsoft.com/office/officeart/2005/8/layout/radial4"/>
    <dgm:cxn modelId="{E8519990-C9ED-4B39-88DC-4166D7C38F0D}" type="presParOf" srcId="{84FE6344-1B2F-474B-8671-FA31E489C35B}" destId="{CEA5320D-6F92-48D5-8180-5FBCF566249D}" srcOrd="15" destOrd="0" presId="urn:microsoft.com/office/officeart/2005/8/layout/radial4"/>
    <dgm:cxn modelId="{E83422D6-6CE2-4644-8C42-F71D2A53A8CC}" type="presParOf" srcId="{84FE6344-1B2F-474B-8671-FA31E489C35B}" destId="{B8E528EC-7307-47DB-85AE-E2498DCF390A}" srcOrd="1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BF98E-D80A-464B-B1B4-AB93B5ADAA29}">
      <dsp:nvSpPr>
        <dsp:cNvPr id="0" name=""/>
        <dsp:cNvSpPr/>
      </dsp:nvSpPr>
      <dsp:spPr>
        <a:xfrm>
          <a:off x="3221613" y="2899718"/>
          <a:ext cx="1771859" cy="1771859"/>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r>
            <a:rPr lang="he-IL" sz="3400" b="1" kern="1200" dirty="0"/>
            <a:t>תוכנית אתית</a:t>
          </a:r>
        </a:p>
      </dsp:txBody>
      <dsp:txXfrm>
        <a:off x="3481096" y="3159201"/>
        <a:ext cx="1252893" cy="1252893"/>
      </dsp:txXfrm>
    </dsp:sp>
    <dsp:sp modelId="{FB76206D-9CFB-4C64-8F25-EAC63BF4E8F0}">
      <dsp:nvSpPr>
        <dsp:cNvPr id="0" name=""/>
        <dsp:cNvSpPr/>
      </dsp:nvSpPr>
      <dsp:spPr>
        <a:xfrm>
          <a:off x="5130277" y="3533158"/>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95498E-5F1D-4084-99FB-36F05B37E99D}">
      <dsp:nvSpPr>
        <dsp:cNvPr id="0" name=""/>
        <dsp:cNvSpPr/>
      </dsp:nvSpPr>
      <dsp:spPr>
        <a:xfrm>
          <a:off x="6860683" y="3289527"/>
          <a:ext cx="1240301" cy="992241"/>
        </a:xfrm>
        <a:prstGeom prst="roundRect">
          <a:avLst>
            <a:gd name="adj" fmla="val 10000"/>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התמודדות אפקטיבית עם אתגרים בסביבה משתנה</a:t>
          </a:r>
        </a:p>
      </dsp:txBody>
      <dsp:txXfrm>
        <a:off x="6889745" y="3318589"/>
        <a:ext cx="1182177" cy="934117"/>
      </dsp:txXfrm>
    </dsp:sp>
    <dsp:sp modelId="{206C9448-1D88-476D-AAC5-61D356C6A25B}">
      <dsp:nvSpPr>
        <dsp:cNvPr id="0" name=""/>
        <dsp:cNvSpPr/>
      </dsp:nvSpPr>
      <dsp:spPr>
        <a:xfrm rot="20057143">
          <a:off x="4912605" y="2579476"/>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CDE201-591D-4759-A4B8-DDE113BFD498}">
      <dsp:nvSpPr>
        <dsp:cNvPr id="0" name=""/>
        <dsp:cNvSpPr/>
      </dsp:nvSpPr>
      <dsp:spPr>
        <a:xfrm>
          <a:off x="6526622" y="1825911"/>
          <a:ext cx="1240301" cy="992241"/>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חלק ממערכת למידה לשיפור התנהגות לכיוונים רצויים</a:t>
          </a:r>
        </a:p>
      </dsp:txBody>
      <dsp:txXfrm>
        <a:off x="6555684" y="1854973"/>
        <a:ext cx="1182177" cy="934117"/>
      </dsp:txXfrm>
    </dsp:sp>
    <dsp:sp modelId="{22E7BC52-A248-4C69-AFBD-FFBB187F9E1D}">
      <dsp:nvSpPr>
        <dsp:cNvPr id="0" name=""/>
        <dsp:cNvSpPr/>
      </dsp:nvSpPr>
      <dsp:spPr>
        <a:xfrm rot="18514286">
          <a:off x="4302703" y="1814682"/>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A50B57-F7CB-4F36-B848-147270D3AD6A}">
      <dsp:nvSpPr>
        <dsp:cNvPr id="0" name=""/>
        <dsp:cNvSpPr/>
      </dsp:nvSpPr>
      <dsp:spPr>
        <a:xfrm>
          <a:off x="5590604" y="652182"/>
          <a:ext cx="1240301" cy="992241"/>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הפחתת סיכונים עסקיים</a:t>
          </a:r>
        </a:p>
      </dsp:txBody>
      <dsp:txXfrm>
        <a:off x="5619666" y="681244"/>
        <a:ext cx="1182177" cy="934117"/>
      </dsp:txXfrm>
    </dsp:sp>
    <dsp:sp modelId="{CE06D995-F02F-4C17-8939-92C3941B492B}">
      <dsp:nvSpPr>
        <dsp:cNvPr id="0" name=""/>
        <dsp:cNvSpPr/>
      </dsp:nvSpPr>
      <dsp:spPr>
        <a:xfrm rot="16971429">
          <a:off x="3421368" y="1390254"/>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3DCD85-6855-445A-815D-0509A88F4552}">
      <dsp:nvSpPr>
        <dsp:cNvPr id="0" name=""/>
        <dsp:cNvSpPr/>
      </dsp:nvSpPr>
      <dsp:spPr>
        <a:xfrm>
          <a:off x="4238020" y="812"/>
          <a:ext cx="1240301" cy="992241"/>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מנוף לפיתוח עסקי – פיתוח מסגרת לדיאלוג ארגוני</a:t>
          </a:r>
        </a:p>
      </dsp:txBody>
      <dsp:txXfrm>
        <a:off x="4267082" y="29874"/>
        <a:ext cx="1182177" cy="934117"/>
      </dsp:txXfrm>
    </dsp:sp>
    <dsp:sp modelId="{4328435A-B662-45CD-8AAC-2905B6450AF6}">
      <dsp:nvSpPr>
        <dsp:cNvPr id="0" name=""/>
        <dsp:cNvSpPr/>
      </dsp:nvSpPr>
      <dsp:spPr>
        <a:xfrm rot="15428571">
          <a:off x="2443161" y="1390254"/>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A0661C-B82A-4680-9B93-4BB2C0EF81D7}">
      <dsp:nvSpPr>
        <dsp:cNvPr id="0" name=""/>
        <dsp:cNvSpPr/>
      </dsp:nvSpPr>
      <dsp:spPr>
        <a:xfrm>
          <a:off x="2736764" y="812"/>
          <a:ext cx="1240301" cy="992241"/>
        </a:xfrm>
        <a:prstGeom prst="roundRect">
          <a:avLst>
            <a:gd name="adj" fmla="val 10000"/>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תרומה ליחסי אמון של הארגון עם הסביבה</a:t>
          </a:r>
        </a:p>
      </dsp:txBody>
      <dsp:txXfrm>
        <a:off x="2765826" y="29874"/>
        <a:ext cx="1182177" cy="934117"/>
      </dsp:txXfrm>
    </dsp:sp>
    <dsp:sp modelId="{125C926D-F8F6-4490-A0A8-82D7A3E918E5}">
      <dsp:nvSpPr>
        <dsp:cNvPr id="0" name=""/>
        <dsp:cNvSpPr/>
      </dsp:nvSpPr>
      <dsp:spPr>
        <a:xfrm rot="13885714">
          <a:off x="1561826" y="1814682"/>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01971D-9EC4-4F86-A876-F9DC471E0C5F}">
      <dsp:nvSpPr>
        <dsp:cNvPr id="0" name=""/>
        <dsp:cNvSpPr/>
      </dsp:nvSpPr>
      <dsp:spPr>
        <a:xfrm>
          <a:off x="1384179" y="652182"/>
          <a:ext cx="1240301" cy="992241"/>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תרומה ליחסי אמון פנים ארגוניים</a:t>
          </a:r>
        </a:p>
      </dsp:txBody>
      <dsp:txXfrm>
        <a:off x="1413241" y="681244"/>
        <a:ext cx="1182177" cy="934117"/>
      </dsp:txXfrm>
    </dsp:sp>
    <dsp:sp modelId="{46E60640-F313-40E0-AB4C-CD34B57FA053}">
      <dsp:nvSpPr>
        <dsp:cNvPr id="0" name=""/>
        <dsp:cNvSpPr/>
      </dsp:nvSpPr>
      <dsp:spPr>
        <a:xfrm rot="12342857">
          <a:off x="951923" y="2579476"/>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B66BAD-E47D-4A86-84F4-0DED5CA6D15A}">
      <dsp:nvSpPr>
        <dsp:cNvPr id="0" name=""/>
        <dsp:cNvSpPr/>
      </dsp:nvSpPr>
      <dsp:spPr>
        <a:xfrm>
          <a:off x="448162" y="1825911"/>
          <a:ext cx="1240301" cy="992241"/>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"מצפן" בזמני שינוי וחוסר יציבות</a:t>
          </a:r>
        </a:p>
      </dsp:txBody>
      <dsp:txXfrm>
        <a:off x="477224" y="1854973"/>
        <a:ext cx="1182177" cy="934117"/>
      </dsp:txXfrm>
    </dsp:sp>
    <dsp:sp modelId="{CEA5320D-6F92-48D5-8180-5FBCF566249D}">
      <dsp:nvSpPr>
        <dsp:cNvPr id="0" name=""/>
        <dsp:cNvSpPr/>
      </dsp:nvSpPr>
      <dsp:spPr>
        <a:xfrm rot="10800000">
          <a:off x="734252" y="3533158"/>
          <a:ext cx="2350556" cy="50497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E528EC-7307-47DB-85AE-E2498DCF390A}">
      <dsp:nvSpPr>
        <dsp:cNvPr id="0" name=""/>
        <dsp:cNvSpPr/>
      </dsp:nvSpPr>
      <dsp:spPr>
        <a:xfrm>
          <a:off x="114101" y="3289527"/>
          <a:ext cx="1240301" cy="992241"/>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rtl="1">
            <a:lnSpc>
              <a:spcPct val="90000"/>
            </a:lnSpc>
            <a:spcBef>
              <a:spcPct val="0"/>
            </a:spcBef>
            <a:spcAft>
              <a:spcPct val="35000"/>
            </a:spcAft>
            <a:buNone/>
          </a:pPr>
          <a:r>
            <a:rPr lang="he-IL" sz="1300" b="1" kern="1200" dirty="0"/>
            <a:t>תרומה לניהול יומיומי</a:t>
          </a:r>
        </a:p>
      </dsp:txBody>
      <dsp:txXfrm>
        <a:off x="143163" y="3318589"/>
        <a:ext cx="1182177" cy="93411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כ"ט/תמוז/תשפ"ב</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93459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65937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16101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55646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18225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26663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30360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98849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40518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326034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730044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5251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8498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92142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38236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75802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9168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109847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076027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814533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2008289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252710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2446113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18796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32068366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4057798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893107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7906222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769380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endParaRPr lang="he-IL"/>
          </a:p>
          <a:p>
            <a:r>
              <a:rPr lang="he-IL"/>
              <a:t>5.1 – הגדרה וחשיבות</a:t>
            </a:r>
          </a:p>
          <a:p>
            <a:endParaRPr lang="he-IL" dirty="0"/>
          </a:p>
        </p:txBody>
      </p:sp>
      <p:sp>
        <p:nvSpPr>
          <p:cNvPr id="5" name="Footer Placeholder 4"/>
          <p:cNvSpPr>
            <a:spLocks noGrp="1"/>
          </p:cNvSpPr>
          <p:nvPr>
            <p:ph type="ftr" sz="quarter" idx="11"/>
          </p:nvPr>
        </p:nvSpPr>
        <p:spPr/>
        <p:txBody>
          <a:bodyPr/>
          <a:lstStyle/>
          <a:p>
            <a:r>
              <a:rPr lang="he-IL"/>
              <a:t>אתיקה</a:t>
            </a:r>
            <a:endParaRPr lang="he-IL" dirty="0"/>
          </a:p>
        </p:txBody>
      </p:sp>
      <p:sp>
        <p:nvSpPr>
          <p:cNvPr id="6" name="Slide Number Placeholder 5"/>
          <p:cNvSpPr>
            <a:spLocks noGrp="1"/>
          </p:cNvSpPr>
          <p:nvPr>
            <p:ph type="sldNum" sz="quarter" idx="12"/>
          </p:nvPr>
        </p:nvSpPr>
        <p:spPr/>
        <p:txBody>
          <a:bodyPr/>
          <a:lstStyle/>
          <a:p>
            <a:r>
              <a:rPr lang="he-IL"/>
              <a:t>מגמת ניהול עסקי</a:t>
            </a:r>
            <a:endParaRPr lang="he-IL" dirty="0"/>
          </a:p>
        </p:txBody>
      </p:sp>
    </p:spTree>
    <p:extLst>
      <p:ext uri="{BB962C8B-B14F-4D97-AF65-F5344CB8AC3E}">
        <p14:creationId xmlns:p14="http://schemas.microsoft.com/office/powerpoint/2010/main" val="1345985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23313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כ"ט/תמוז/תשפ"ב</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5" r:id="rId6"/>
    <p:sldLayoutId id="2147483666" r:id="rId7"/>
    <p:sldLayoutId id="2147483663" r:id="rId8"/>
    <p:sldLayoutId id="2147483669" r:id="rId9"/>
    <p:sldLayoutId id="2147483671" r:id="rId10"/>
    <p:sldLayoutId id="2147483668" r:id="rId11"/>
    <p:sldLayoutId id="2147483670" r:id="rId12"/>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כ"ט/תמוז/תשפ"ב</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extLst>
      <p:ext uri="{BB962C8B-B14F-4D97-AF65-F5344CB8AC3E}">
        <p14:creationId xmlns:p14="http://schemas.microsoft.com/office/powerpoint/2010/main" val="3128921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751112" y="259388"/>
            <a:ext cx="12191999" cy="720094"/>
          </a:xfrm>
        </p:spPr>
        <p:txBody>
          <a:bodyPr/>
          <a:lstStyle/>
          <a:p>
            <a:pPr algn="r"/>
            <a:r>
              <a:rPr lang="he-IL" dirty="0"/>
              <a:t>פיתוח קוד אתי והטמעתו</a:t>
            </a:r>
          </a:p>
        </p:txBody>
      </p:sp>
      <p:sp>
        <p:nvSpPr>
          <p:cNvPr id="11" name="מציין מיקום תוכן 10"/>
          <p:cNvSpPr>
            <a:spLocks noGrp="1"/>
          </p:cNvSpPr>
          <p:nvPr>
            <p:ph sz="quarter" idx="4"/>
          </p:nvPr>
        </p:nvSpPr>
        <p:spPr>
          <a:xfrm>
            <a:off x="-94327" y="1094088"/>
            <a:ext cx="9956784" cy="4153058"/>
          </a:xfrm>
        </p:spPr>
        <p:txBody>
          <a:bodyPr>
            <a:normAutofit/>
          </a:bodyPr>
          <a:lstStyle/>
          <a:p>
            <a:pPr marL="96848" indent="0">
              <a:lnSpc>
                <a:spcPct val="150000"/>
              </a:lnSpc>
              <a:buNone/>
            </a:pPr>
            <a:r>
              <a:rPr lang="he-IL" dirty="0"/>
              <a:t>הקוד האתי חשוב מכמה סיבות:</a:t>
            </a:r>
          </a:p>
          <a:p>
            <a:pPr marL="342900" indent="-342900">
              <a:lnSpc>
                <a:spcPct val="150000"/>
              </a:lnSpc>
            </a:pPr>
            <a:r>
              <a:rPr lang="he-IL" dirty="0"/>
              <a:t>מאפשר לארגון לכוון את העובדים להתנהגות הרצויה.</a:t>
            </a:r>
          </a:p>
          <a:p>
            <a:pPr marL="342900" indent="-342900">
              <a:lnSpc>
                <a:spcPct val="150000"/>
              </a:lnSpc>
            </a:pPr>
            <a:r>
              <a:rPr lang="he-IL" dirty="0"/>
              <a:t>תורם לשקיפות בארגון.</a:t>
            </a:r>
          </a:p>
          <a:p>
            <a:pPr marL="342900" indent="-342900">
              <a:lnSpc>
                <a:spcPct val="150000"/>
              </a:lnSpc>
            </a:pPr>
            <a:r>
              <a:rPr lang="he-IL" dirty="0"/>
              <a:t>מפתח בקרב העובדים דאגה לזולת ורגישות חברתית.</a:t>
            </a:r>
          </a:p>
          <a:p>
            <a:pPr marL="342900" indent="-342900">
              <a:lnSpc>
                <a:spcPct val="150000"/>
              </a:lnSpc>
            </a:pPr>
            <a:r>
              <a:rPr lang="he-IL" dirty="0"/>
              <a:t>מונע שחיתויות.</a:t>
            </a:r>
          </a:p>
          <a:p>
            <a:pPr marL="342900" indent="-342900">
              <a:lnSpc>
                <a:spcPct val="150000"/>
              </a:lnSpc>
            </a:pPr>
            <a:r>
              <a:rPr lang="he-IL" dirty="0"/>
              <a:t>מביא להקפדה על תנאי עבודה נאותים.</a:t>
            </a:r>
          </a:p>
          <a:p>
            <a:pPr marL="96848" indent="0">
              <a:lnSpc>
                <a:spcPct val="150000"/>
              </a:lnSpc>
              <a:buNone/>
            </a:pPr>
            <a:endParaRPr lang="he-IL" dirty="0"/>
          </a:p>
        </p:txBody>
      </p:sp>
    </p:spTree>
    <p:extLst>
      <p:ext uri="{BB962C8B-B14F-4D97-AF65-F5344CB8AC3E}">
        <p14:creationId xmlns:p14="http://schemas.microsoft.com/office/powerpoint/2010/main" val="1631547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380998" y="262065"/>
            <a:ext cx="12191999" cy="720094"/>
          </a:xfrm>
        </p:spPr>
        <p:txBody>
          <a:bodyPr/>
          <a:lstStyle/>
          <a:p>
            <a:pPr algn="r"/>
            <a:r>
              <a:rPr lang="he-IL" sz="4000" dirty="0"/>
              <a:t>מקורות לערכים ארגוניים</a:t>
            </a:r>
            <a:endParaRPr lang="he-IL" sz="5400" dirty="0"/>
          </a:p>
        </p:txBody>
      </p:sp>
      <p:sp>
        <p:nvSpPr>
          <p:cNvPr id="11" name="מציין מיקום תוכן 10"/>
          <p:cNvSpPr>
            <a:spLocks noGrp="1"/>
          </p:cNvSpPr>
          <p:nvPr>
            <p:ph sz="quarter" idx="4"/>
          </p:nvPr>
        </p:nvSpPr>
        <p:spPr>
          <a:xfrm>
            <a:off x="-137870" y="1213832"/>
            <a:ext cx="11339270" cy="4153058"/>
          </a:xfrm>
        </p:spPr>
        <p:txBody>
          <a:bodyPr>
            <a:normAutofit lnSpcReduction="10000"/>
          </a:bodyPr>
          <a:lstStyle/>
          <a:p>
            <a:pPr marL="342900" indent="-342900">
              <a:lnSpc>
                <a:spcPct val="150000"/>
              </a:lnSpc>
            </a:pPr>
            <a:r>
              <a:rPr lang="he-IL" dirty="0"/>
              <a:t>ערכים אוניברסליים כגון כבוד האדם, בטיחות וציות לחוק</a:t>
            </a:r>
          </a:p>
          <a:p>
            <a:pPr marL="342900" indent="-342900">
              <a:lnSpc>
                <a:spcPct val="150000"/>
              </a:lnSpc>
            </a:pPr>
            <a:r>
              <a:rPr lang="he-IL" dirty="0"/>
              <a:t>ערכים בסיסיים – זהירות, צניעות, חיסכון, צדק וכדומה</a:t>
            </a:r>
          </a:p>
          <a:p>
            <a:pPr marL="342900" indent="-342900">
              <a:lnSpc>
                <a:spcPct val="150000"/>
              </a:lnSpc>
            </a:pPr>
            <a:r>
              <a:rPr lang="he-IL" dirty="0"/>
              <a:t>ערכים הקשורים למודל העסקי</a:t>
            </a:r>
          </a:p>
          <a:p>
            <a:pPr marL="342900" indent="-342900">
              <a:lnSpc>
                <a:spcPct val="150000"/>
              </a:lnSpc>
            </a:pPr>
            <a:r>
              <a:rPr lang="he-IL" dirty="0"/>
              <a:t>ערכים החשובים לחברה – פטריוטיות, הגנה על הסביבה, צדק חברתי, אחריות וכדומה</a:t>
            </a:r>
          </a:p>
          <a:p>
            <a:pPr marL="342900" indent="-342900">
              <a:lnSpc>
                <a:spcPct val="150000"/>
              </a:lnSpc>
            </a:pPr>
            <a:r>
              <a:rPr lang="he-IL" dirty="0"/>
              <a:t>ערכים כלכליים – נתח שוק, רווחיות לטווח ארוך, חדשנות, ידע ועוד</a:t>
            </a:r>
          </a:p>
          <a:p>
            <a:pPr marL="342900" indent="-342900">
              <a:lnSpc>
                <a:spcPct val="150000"/>
              </a:lnSpc>
            </a:pPr>
            <a:r>
              <a:rPr lang="he-IL" dirty="0"/>
              <a:t>ערכים אישיים – אושר, בריאות, משפחה, אהבה, התפתחות אישית</a:t>
            </a:r>
          </a:p>
          <a:p>
            <a:pPr marL="96848" indent="0">
              <a:lnSpc>
                <a:spcPct val="150000"/>
              </a:lnSpc>
              <a:buNone/>
            </a:pPr>
            <a:endParaRPr lang="he-IL" dirty="0"/>
          </a:p>
        </p:txBody>
      </p:sp>
    </p:spTree>
    <p:extLst>
      <p:ext uri="{BB962C8B-B14F-4D97-AF65-F5344CB8AC3E}">
        <p14:creationId xmlns:p14="http://schemas.microsoft.com/office/powerpoint/2010/main" val="217150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369D44E2-5808-4E40-928D-A64A4FEF4D23}"/>
              </a:ext>
            </a:extLst>
          </p:cNvPr>
          <p:cNvSpPr txBox="1"/>
          <p:nvPr/>
        </p:nvSpPr>
        <p:spPr>
          <a:xfrm>
            <a:off x="534571" y="6105378"/>
            <a:ext cx="5173897" cy="369332"/>
          </a:xfrm>
          <a:prstGeom prst="rect">
            <a:avLst/>
          </a:prstGeom>
          <a:no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002060"/>
                </a:solidFill>
                <a:effectLst/>
                <a:uLnTx/>
                <a:uFillTx/>
                <a:latin typeface="Calibri"/>
                <a:ea typeface="+mn-ea"/>
                <a:cs typeface="Arial" panose="020B0604020202020204" pitchFamily="34" charset="0"/>
              </a:rPr>
              <a:t>אתיקה - מגמת ניהול עסקי – משרד החינוך</a:t>
            </a:r>
          </a:p>
        </p:txBody>
      </p:sp>
      <p:sp>
        <p:nvSpPr>
          <p:cNvPr id="8" name="כותרת 7">
            <a:extLst>
              <a:ext uri="{FF2B5EF4-FFF2-40B4-BE49-F238E27FC236}">
                <a16:creationId xmlns:a16="http://schemas.microsoft.com/office/drawing/2014/main" id="{6FCAE9AB-B311-49C1-B60B-5B4F122F8374}"/>
              </a:ext>
            </a:extLst>
          </p:cNvPr>
          <p:cNvSpPr>
            <a:spLocks noGrp="1"/>
          </p:cNvSpPr>
          <p:nvPr>
            <p:ph type="ctrTitle"/>
          </p:nvPr>
        </p:nvSpPr>
        <p:spPr>
          <a:xfrm>
            <a:off x="1219200" y="364798"/>
            <a:ext cx="9144000" cy="903385"/>
          </a:xfrm>
        </p:spPr>
        <p:txBody>
          <a:bodyPr>
            <a:normAutofit fontScale="90000"/>
          </a:bodyPr>
          <a:lstStyle/>
          <a:p>
            <a:pPr algn="just"/>
            <a:r>
              <a:rPr lang="he-IL" sz="4900" dirty="0">
                <a:solidFill>
                  <a:srgbClr val="002060"/>
                </a:solidFill>
                <a:cs typeface="+mn-cs"/>
              </a:rPr>
              <a:t>קוד</a:t>
            </a:r>
            <a:r>
              <a:rPr lang="he-IL" dirty="0">
                <a:solidFill>
                  <a:srgbClr val="002060"/>
                </a:solidFill>
                <a:cs typeface="+mn-cs"/>
              </a:rPr>
              <a:t> </a:t>
            </a:r>
            <a:r>
              <a:rPr lang="he-IL" sz="4900" dirty="0">
                <a:solidFill>
                  <a:srgbClr val="002060"/>
                </a:solidFill>
                <a:cs typeface="+mn-cs"/>
              </a:rPr>
              <a:t>אתי</a:t>
            </a:r>
          </a:p>
        </p:txBody>
      </p:sp>
      <p:pic>
        <p:nvPicPr>
          <p:cNvPr id="2" name="תמונה 1">
            <a:extLst>
              <a:ext uri="{FF2B5EF4-FFF2-40B4-BE49-F238E27FC236}">
                <a16:creationId xmlns:a16="http://schemas.microsoft.com/office/drawing/2014/main" id="{F9BC27A6-699F-450A-9F7F-C904BD012607}"/>
              </a:ext>
            </a:extLst>
          </p:cNvPr>
          <p:cNvPicPr>
            <a:picLocks noChangeAspect="1"/>
          </p:cNvPicPr>
          <p:nvPr/>
        </p:nvPicPr>
        <p:blipFill>
          <a:blip r:embed="rId2"/>
          <a:stretch>
            <a:fillRect/>
          </a:stretch>
        </p:blipFill>
        <p:spPr>
          <a:xfrm>
            <a:off x="-1603717" y="0"/>
            <a:ext cx="13795717" cy="6857999"/>
          </a:xfrm>
          <a:prstGeom prst="rect">
            <a:avLst/>
          </a:prstGeom>
        </p:spPr>
      </p:pic>
    </p:spTree>
    <p:extLst>
      <p:ext uri="{BB962C8B-B14F-4D97-AF65-F5344CB8AC3E}">
        <p14:creationId xmlns:p14="http://schemas.microsoft.com/office/powerpoint/2010/main" val="806077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30927" y="173214"/>
            <a:ext cx="12191999" cy="720094"/>
          </a:xfrm>
        </p:spPr>
        <p:txBody>
          <a:bodyPr/>
          <a:lstStyle/>
          <a:p>
            <a:pPr algn="r"/>
            <a:r>
              <a:rPr lang="he-IL" dirty="0"/>
              <a:t>בניית תכנית אתיקה</a:t>
            </a:r>
          </a:p>
        </p:txBody>
      </p:sp>
      <p:sp>
        <p:nvSpPr>
          <p:cNvPr id="5" name="מציין מיקום טקסט 13">
            <a:extLst>
              <a:ext uri="{FF2B5EF4-FFF2-40B4-BE49-F238E27FC236}">
                <a16:creationId xmlns:a16="http://schemas.microsoft.com/office/drawing/2014/main" id="{1F0ACD5B-4F4A-4906-9212-BB2C1851DAB4}"/>
              </a:ext>
            </a:extLst>
          </p:cNvPr>
          <p:cNvSpPr>
            <a:spLocks noGrp="1"/>
          </p:cNvSpPr>
          <p:nvPr>
            <p:ph type="body" sz="quarter" idx="3"/>
          </p:nvPr>
        </p:nvSpPr>
        <p:spPr>
          <a:xfrm>
            <a:off x="-1636616" y="1215657"/>
            <a:ext cx="8072546" cy="540070"/>
          </a:xfrm>
        </p:spPr>
        <p:txBody>
          <a:bodyPr/>
          <a:lstStyle/>
          <a:p>
            <a:r>
              <a:rPr lang="he-IL" dirty="0" err="1"/>
              <a:t>חזון</a:t>
            </a:r>
            <a:r>
              <a:rPr lang="he-IL" dirty="0"/>
              <a:t> – ערכים – קוד אתי</a:t>
            </a:r>
          </a:p>
        </p:txBody>
      </p:sp>
      <p:sp>
        <p:nvSpPr>
          <p:cNvPr id="10" name="מלבן 9">
            <a:extLst>
              <a:ext uri="{FF2B5EF4-FFF2-40B4-BE49-F238E27FC236}">
                <a16:creationId xmlns:a16="http://schemas.microsoft.com/office/drawing/2014/main" id="{274B5F7D-1075-495E-8DA9-C23E7E798F4A}"/>
              </a:ext>
            </a:extLst>
          </p:cNvPr>
          <p:cNvSpPr/>
          <p:nvPr/>
        </p:nvSpPr>
        <p:spPr>
          <a:xfrm>
            <a:off x="5565073" y="1949906"/>
            <a:ext cx="1741715" cy="1335314"/>
          </a:xfrm>
          <a:prstGeom prst="rect">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2000" b="1" i="0" u="none" strike="noStrike" kern="0" cap="none" spc="0" normalizeH="0" baseline="0" noProof="0" dirty="0" err="1">
                <a:ln>
                  <a:noFill/>
                </a:ln>
                <a:solidFill>
                  <a:prstClr val="white"/>
                </a:solidFill>
                <a:effectLst/>
                <a:uLnTx/>
                <a:uFillTx/>
                <a:latin typeface="Varela Round" panose="00000500000000000000" pitchFamily="2" charset="-79"/>
                <a:cs typeface="Varela Round" panose="00000500000000000000" pitchFamily="2" charset="-79"/>
              </a:rPr>
              <a:t>חזון</a:t>
            </a:r>
            <a:endParaRPr kumimoji="0" lang="he-IL" sz="2000"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endParaRPr>
          </a:p>
        </p:txBody>
      </p:sp>
      <p:sp>
        <p:nvSpPr>
          <p:cNvPr id="12" name="מלבן 11">
            <a:extLst>
              <a:ext uri="{FF2B5EF4-FFF2-40B4-BE49-F238E27FC236}">
                <a16:creationId xmlns:a16="http://schemas.microsoft.com/office/drawing/2014/main" id="{69BBDE5B-E665-4C10-9DE4-B6F96684A0CA}"/>
              </a:ext>
            </a:extLst>
          </p:cNvPr>
          <p:cNvSpPr/>
          <p:nvPr/>
        </p:nvSpPr>
        <p:spPr>
          <a:xfrm>
            <a:off x="5565073" y="3529822"/>
            <a:ext cx="1741715" cy="1335314"/>
          </a:xfrm>
          <a:prstGeom prst="rect">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2000"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ערכים</a:t>
            </a:r>
          </a:p>
        </p:txBody>
      </p:sp>
      <p:sp>
        <p:nvSpPr>
          <p:cNvPr id="13" name="מלבן 12">
            <a:extLst>
              <a:ext uri="{FF2B5EF4-FFF2-40B4-BE49-F238E27FC236}">
                <a16:creationId xmlns:a16="http://schemas.microsoft.com/office/drawing/2014/main" id="{557C40EB-A83D-40C2-9DED-E25CA05009BE}"/>
              </a:ext>
            </a:extLst>
          </p:cNvPr>
          <p:cNvSpPr/>
          <p:nvPr/>
        </p:nvSpPr>
        <p:spPr>
          <a:xfrm>
            <a:off x="5565073" y="5109738"/>
            <a:ext cx="1741715" cy="1335314"/>
          </a:xfrm>
          <a:prstGeom prst="rect">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2000"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קוד אתי</a:t>
            </a:r>
          </a:p>
        </p:txBody>
      </p:sp>
      <p:sp>
        <p:nvSpPr>
          <p:cNvPr id="14" name="מלבן 13">
            <a:extLst>
              <a:ext uri="{FF2B5EF4-FFF2-40B4-BE49-F238E27FC236}">
                <a16:creationId xmlns:a16="http://schemas.microsoft.com/office/drawing/2014/main" id="{2A178EF8-D7CE-43D0-B863-F7D5D644FC5D}"/>
              </a:ext>
            </a:extLst>
          </p:cNvPr>
          <p:cNvSpPr/>
          <p:nvPr/>
        </p:nvSpPr>
        <p:spPr>
          <a:xfrm>
            <a:off x="1501073" y="1973819"/>
            <a:ext cx="1741715" cy="1335314"/>
          </a:xfrm>
          <a:prstGeom prst="rect">
            <a:avLst/>
          </a:prstGeom>
          <a:solidFill>
            <a:srgbClr val="70AD47"/>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תמונת המציאות הרצויה שהארגון מבקש להציג</a:t>
            </a:r>
          </a:p>
        </p:txBody>
      </p:sp>
      <p:sp>
        <p:nvSpPr>
          <p:cNvPr id="15" name="מלבן 14">
            <a:extLst>
              <a:ext uri="{FF2B5EF4-FFF2-40B4-BE49-F238E27FC236}">
                <a16:creationId xmlns:a16="http://schemas.microsoft.com/office/drawing/2014/main" id="{DFE4E39B-086C-4595-858D-5CFE3C00F149}"/>
              </a:ext>
            </a:extLst>
          </p:cNvPr>
          <p:cNvSpPr/>
          <p:nvPr/>
        </p:nvSpPr>
        <p:spPr>
          <a:xfrm>
            <a:off x="1501074" y="3543899"/>
            <a:ext cx="1741715" cy="1335314"/>
          </a:xfrm>
          <a:prstGeom prst="rect">
            <a:avLst/>
          </a:prstGeom>
          <a:solidFill>
            <a:srgbClr val="70AD47"/>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1600"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עקרונות וכללים שקובעים מה טוב ומה רע</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1600"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מה מותר ומה אסור</a:t>
            </a:r>
          </a:p>
        </p:txBody>
      </p:sp>
      <p:sp>
        <p:nvSpPr>
          <p:cNvPr id="16" name="מלבן 15">
            <a:extLst>
              <a:ext uri="{FF2B5EF4-FFF2-40B4-BE49-F238E27FC236}">
                <a16:creationId xmlns:a16="http://schemas.microsoft.com/office/drawing/2014/main" id="{5B636645-9811-44B2-9D00-631113EC4160}"/>
              </a:ext>
            </a:extLst>
          </p:cNvPr>
          <p:cNvSpPr/>
          <p:nvPr/>
        </p:nvSpPr>
        <p:spPr>
          <a:xfrm>
            <a:off x="1501073" y="5109738"/>
            <a:ext cx="1741715" cy="1335314"/>
          </a:xfrm>
          <a:prstGeom prst="rect">
            <a:avLst/>
          </a:prstGeom>
          <a:solidFill>
            <a:srgbClr val="70AD47"/>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b="1" i="0" u="none" strike="noStrike" kern="0" cap="none" spc="0" normalizeH="0" baseline="0" noProof="0" dirty="0">
                <a:ln>
                  <a:noFill/>
                </a:ln>
                <a:solidFill>
                  <a:prstClr val="white"/>
                </a:solidFill>
                <a:effectLst/>
                <a:uLnTx/>
                <a:uFillTx/>
                <a:latin typeface="Varela Round" panose="00000500000000000000" pitchFamily="2" charset="-79"/>
                <a:cs typeface="Varela Round" panose="00000500000000000000" pitchFamily="2" charset="-79"/>
              </a:rPr>
              <a:t>כללים של "עשה" ו"אל תעשה"</a:t>
            </a:r>
          </a:p>
        </p:txBody>
      </p:sp>
      <p:sp>
        <p:nvSpPr>
          <p:cNvPr id="17" name="חץ: שמאלה 16">
            <a:extLst>
              <a:ext uri="{FF2B5EF4-FFF2-40B4-BE49-F238E27FC236}">
                <a16:creationId xmlns:a16="http://schemas.microsoft.com/office/drawing/2014/main" id="{40A634C9-9DDB-4AED-B02A-5CEDAA88CBCF}"/>
              </a:ext>
            </a:extLst>
          </p:cNvPr>
          <p:cNvSpPr/>
          <p:nvPr/>
        </p:nvSpPr>
        <p:spPr>
          <a:xfrm>
            <a:off x="3740367" y="5562450"/>
            <a:ext cx="1243016" cy="484632"/>
          </a:xfrm>
          <a:prstGeom prst="leftArrow">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he-IL" sz="1600" b="1" i="0" u="none" strike="noStrike" kern="0" cap="none" spc="0" normalizeH="0" baseline="0" noProof="0">
              <a:ln>
                <a:noFill/>
              </a:ln>
              <a:solidFill>
                <a:prstClr val="white"/>
              </a:solidFill>
              <a:effectLst/>
              <a:uLnTx/>
              <a:uFillTx/>
              <a:latin typeface="Varela Round" panose="00000500000000000000" pitchFamily="2" charset="-79"/>
              <a:cs typeface="Varela Round" panose="00000500000000000000" pitchFamily="2" charset="-79"/>
            </a:endParaRPr>
          </a:p>
        </p:txBody>
      </p:sp>
      <p:sp>
        <p:nvSpPr>
          <p:cNvPr id="18" name="חץ: שמאלה 17">
            <a:extLst>
              <a:ext uri="{FF2B5EF4-FFF2-40B4-BE49-F238E27FC236}">
                <a16:creationId xmlns:a16="http://schemas.microsoft.com/office/drawing/2014/main" id="{26E6FC90-FADC-4B2B-BAEC-186127871A46}"/>
              </a:ext>
            </a:extLst>
          </p:cNvPr>
          <p:cNvSpPr/>
          <p:nvPr/>
        </p:nvSpPr>
        <p:spPr>
          <a:xfrm>
            <a:off x="3740367" y="4057005"/>
            <a:ext cx="1243016" cy="484632"/>
          </a:xfrm>
          <a:prstGeom prst="leftArrow">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he-IL" sz="1600" b="1" i="0" u="none" strike="noStrike" kern="0" cap="none" spc="0" normalizeH="0" baseline="0" noProof="0">
              <a:ln>
                <a:noFill/>
              </a:ln>
              <a:solidFill>
                <a:prstClr val="white"/>
              </a:solidFill>
              <a:effectLst/>
              <a:uLnTx/>
              <a:uFillTx/>
              <a:latin typeface="Varela Round" panose="00000500000000000000" pitchFamily="2" charset="-79"/>
              <a:cs typeface="Varela Round" panose="00000500000000000000" pitchFamily="2" charset="-79"/>
            </a:endParaRPr>
          </a:p>
        </p:txBody>
      </p:sp>
      <p:sp>
        <p:nvSpPr>
          <p:cNvPr id="19" name="חץ: שמאלה 18">
            <a:extLst>
              <a:ext uri="{FF2B5EF4-FFF2-40B4-BE49-F238E27FC236}">
                <a16:creationId xmlns:a16="http://schemas.microsoft.com/office/drawing/2014/main" id="{A44CB691-6764-4B6F-BEDB-9D01A159B2A6}"/>
              </a:ext>
            </a:extLst>
          </p:cNvPr>
          <p:cNvSpPr/>
          <p:nvPr/>
        </p:nvSpPr>
        <p:spPr>
          <a:xfrm>
            <a:off x="3740367" y="2551560"/>
            <a:ext cx="1243016" cy="484632"/>
          </a:xfrm>
          <a:prstGeom prst="leftArrow">
            <a:avLst/>
          </a:prstGeom>
          <a:solidFill>
            <a:srgbClr val="4472C4"/>
          </a:solidFill>
          <a:ln w="12700" cap="flat" cmpd="sng" algn="ctr">
            <a:solidFill>
              <a:srgbClr val="4472C4">
                <a:shade val="50000"/>
              </a:srgbClr>
            </a:solidFill>
            <a:prstDash val="solid"/>
            <a:miter lim="800000"/>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he-IL" sz="1600" b="1" i="0" u="none" strike="noStrike" kern="0" cap="none" spc="0" normalizeH="0" baseline="0" noProof="0">
              <a:ln>
                <a:noFill/>
              </a:ln>
              <a:solidFill>
                <a:prstClr val="white"/>
              </a:solidFill>
              <a:effectLst/>
              <a:uLnTx/>
              <a:uFillTx/>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02002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60554" y="212675"/>
            <a:ext cx="12191999" cy="720094"/>
          </a:xfrm>
        </p:spPr>
        <p:txBody>
          <a:bodyPr/>
          <a:lstStyle/>
          <a:p>
            <a:pPr algn="r"/>
            <a:r>
              <a:rPr lang="he-IL" dirty="0"/>
              <a:t>תכנית אתיקה - משימה</a:t>
            </a:r>
          </a:p>
        </p:txBody>
      </p:sp>
      <p:pic>
        <p:nvPicPr>
          <p:cNvPr id="1026" name="Picture 2">
            <a:extLst>
              <a:ext uri="{FF2B5EF4-FFF2-40B4-BE49-F238E27FC236}">
                <a16:creationId xmlns:a16="http://schemas.microsoft.com/office/drawing/2014/main" id="{0AC1EBDA-AE8C-4714-A754-37D5DD6B23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927" y="1814052"/>
            <a:ext cx="5608073" cy="4026309"/>
          </a:xfrm>
          <a:prstGeom prst="rect">
            <a:avLst/>
          </a:prstGeom>
          <a:noFill/>
          <a:extLst>
            <a:ext uri="{909E8E84-426E-40DD-AFC4-6F175D3DCCD1}">
              <a14:hiddenFill xmlns:a14="http://schemas.microsoft.com/office/drawing/2010/main">
                <a:solidFill>
                  <a:srgbClr val="FFFFFF"/>
                </a:solidFill>
              </a14:hiddenFill>
            </a:ext>
          </a:extLst>
        </p:spPr>
      </p:pic>
      <p:sp>
        <p:nvSpPr>
          <p:cNvPr id="22" name="תיבת טקסט 21">
            <a:extLst>
              <a:ext uri="{FF2B5EF4-FFF2-40B4-BE49-F238E27FC236}">
                <a16:creationId xmlns:a16="http://schemas.microsoft.com/office/drawing/2014/main" id="{2B201D3B-1285-4B2E-A148-6E87CC345A50}"/>
              </a:ext>
            </a:extLst>
          </p:cNvPr>
          <p:cNvSpPr txBox="1"/>
          <p:nvPr/>
        </p:nvSpPr>
        <p:spPr>
          <a:xfrm>
            <a:off x="6427593" y="1216743"/>
            <a:ext cx="5276480" cy="4524315"/>
          </a:xfrm>
          <a:prstGeom prst="rect">
            <a:avLst/>
          </a:prstGeom>
          <a:noFill/>
        </p:spPr>
        <p:txBody>
          <a:bodyPr wrap="square" rtlCol="1">
            <a:spAutoFit/>
          </a:bodyPr>
          <a:lstStyle/>
          <a:p>
            <a:r>
              <a:rPr lang="he-IL" sz="2400" dirty="0">
                <a:latin typeface="Varela Round" panose="00000500000000000000" pitchFamily="2" charset="-79"/>
                <a:cs typeface="Varela Round" panose="00000500000000000000" pitchFamily="2" charset="-79"/>
              </a:rPr>
              <a:t>על סמך מה שלמדנו עד כה – עזרו לנעה וערן להכין את עיקרי תכנית האתיקה למשרד עורכי הדין שלהם.</a:t>
            </a:r>
          </a:p>
          <a:p>
            <a:endParaRPr lang="he-IL"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התייחסו לנקודות הבאות:</a:t>
            </a:r>
          </a:p>
          <a:p>
            <a:pPr marL="342900" indent="-342900">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תחום העיסוק של הארגון.</a:t>
            </a:r>
          </a:p>
          <a:p>
            <a:pPr marL="342900" indent="-342900">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קודים אתים נוספים רלבנטיים לעיסוקו.</a:t>
            </a:r>
          </a:p>
          <a:p>
            <a:pPr marL="342900" indent="-342900">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ערכים חשובים.</a:t>
            </a:r>
          </a:p>
          <a:p>
            <a:pPr marL="342900" indent="-342900">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לקוחות הארגון.</a:t>
            </a:r>
          </a:p>
          <a:p>
            <a:pPr marL="342900" indent="-342900">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עובדי הארגון.</a:t>
            </a:r>
          </a:p>
          <a:p>
            <a:endParaRPr lang="he-IL" sz="2400" dirty="0">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49616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83027" y="190337"/>
            <a:ext cx="12191999" cy="720094"/>
          </a:xfrm>
        </p:spPr>
        <p:txBody>
          <a:bodyPr/>
          <a:lstStyle/>
          <a:p>
            <a:pPr algn="r"/>
            <a:r>
              <a:rPr lang="he-IL" dirty="0"/>
              <a:t>שלבים בבניית תכנית אתיקה בארגון</a:t>
            </a:r>
          </a:p>
        </p:txBody>
      </p:sp>
      <p:sp>
        <p:nvSpPr>
          <p:cNvPr id="7" name="חץ: למטה 6">
            <a:extLst>
              <a:ext uri="{FF2B5EF4-FFF2-40B4-BE49-F238E27FC236}">
                <a16:creationId xmlns:a16="http://schemas.microsoft.com/office/drawing/2014/main" id="{38D9EC58-1CA3-4E01-81F8-4CD43ED7E4F8}"/>
              </a:ext>
            </a:extLst>
          </p:cNvPr>
          <p:cNvSpPr/>
          <p:nvPr/>
        </p:nvSpPr>
        <p:spPr>
          <a:xfrm>
            <a:off x="6478868" y="1192335"/>
            <a:ext cx="2237712" cy="931892"/>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פיתוח הקוד האתי והטמעתו</a:t>
            </a:r>
          </a:p>
        </p:txBody>
      </p:sp>
      <p:sp>
        <p:nvSpPr>
          <p:cNvPr id="9" name="חץ: למטה 8">
            <a:extLst>
              <a:ext uri="{FF2B5EF4-FFF2-40B4-BE49-F238E27FC236}">
                <a16:creationId xmlns:a16="http://schemas.microsoft.com/office/drawing/2014/main" id="{E20457A2-ADC1-4565-A6BE-183DF0A92062}"/>
              </a:ext>
            </a:extLst>
          </p:cNvPr>
          <p:cNvSpPr/>
          <p:nvPr/>
        </p:nvSpPr>
        <p:spPr>
          <a:xfrm>
            <a:off x="6478867" y="2209473"/>
            <a:ext cx="2237712" cy="931892"/>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2B4BC"/>
                </a:solidFill>
                <a:effectLst/>
                <a:uLnTx/>
                <a:uFillTx/>
                <a:latin typeface="Varela Round" panose="00000500000000000000" pitchFamily="2" charset="-79"/>
                <a:ea typeface="+mn-ea"/>
                <a:cs typeface="Varela Round" panose="00000500000000000000" pitchFamily="2" charset="-79"/>
              </a:rPr>
              <a:t>פיתוח תכנית אתיקה</a:t>
            </a:r>
          </a:p>
        </p:txBody>
      </p:sp>
      <p:sp>
        <p:nvSpPr>
          <p:cNvPr id="10" name="חץ: למטה 9">
            <a:extLst>
              <a:ext uri="{FF2B5EF4-FFF2-40B4-BE49-F238E27FC236}">
                <a16:creationId xmlns:a16="http://schemas.microsoft.com/office/drawing/2014/main" id="{F6940ABE-535F-4B52-87B3-9A6797AC11BF}"/>
              </a:ext>
            </a:extLst>
          </p:cNvPr>
          <p:cNvSpPr/>
          <p:nvPr/>
        </p:nvSpPr>
        <p:spPr>
          <a:xfrm>
            <a:off x="6478866" y="3277644"/>
            <a:ext cx="2237712" cy="1049722"/>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העמקת המודעות</a:t>
            </a:r>
          </a:p>
        </p:txBody>
      </p:sp>
      <p:sp>
        <p:nvSpPr>
          <p:cNvPr id="12" name="חץ: למטה 11">
            <a:extLst>
              <a:ext uri="{FF2B5EF4-FFF2-40B4-BE49-F238E27FC236}">
                <a16:creationId xmlns:a16="http://schemas.microsoft.com/office/drawing/2014/main" id="{13EC6135-679D-4B97-A268-B553D9DADA24}"/>
              </a:ext>
            </a:extLst>
          </p:cNvPr>
          <p:cNvSpPr/>
          <p:nvPr/>
        </p:nvSpPr>
        <p:spPr>
          <a:xfrm>
            <a:off x="6478865" y="4427141"/>
            <a:ext cx="2237712" cy="1238523"/>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אפקטיביות הקוד האתי ועדכונו</a:t>
            </a:r>
          </a:p>
        </p:txBody>
      </p:sp>
      <p:sp>
        <p:nvSpPr>
          <p:cNvPr id="13" name="חץ: למטה 12">
            <a:extLst>
              <a:ext uri="{FF2B5EF4-FFF2-40B4-BE49-F238E27FC236}">
                <a16:creationId xmlns:a16="http://schemas.microsoft.com/office/drawing/2014/main" id="{38E4E6EF-8AD0-478F-ABE0-0D9A9E712A2D}"/>
              </a:ext>
            </a:extLst>
          </p:cNvPr>
          <p:cNvSpPr/>
          <p:nvPr/>
        </p:nvSpPr>
        <p:spPr>
          <a:xfrm>
            <a:off x="6478865" y="5751568"/>
            <a:ext cx="2237712" cy="1049722"/>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2B4BC"/>
                </a:solidFill>
                <a:effectLst/>
                <a:uLnTx/>
                <a:uFillTx/>
                <a:latin typeface="Varela Round" panose="00000500000000000000" pitchFamily="2" charset="-79"/>
                <a:ea typeface="+mn-ea"/>
                <a:cs typeface="Varela Round" panose="00000500000000000000" pitchFamily="2" charset="-79"/>
              </a:rPr>
              <a:t>מינוי בעלי תפקידים</a:t>
            </a:r>
          </a:p>
        </p:txBody>
      </p:sp>
      <p:sp>
        <p:nvSpPr>
          <p:cNvPr id="3" name="תיבת טקסט 2">
            <a:extLst>
              <a:ext uri="{FF2B5EF4-FFF2-40B4-BE49-F238E27FC236}">
                <a16:creationId xmlns:a16="http://schemas.microsoft.com/office/drawing/2014/main" id="{DA49012D-C8C2-4C60-9BD3-AEACBD929182}"/>
              </a:ext>
            </a:extLst>
          </p:cNvPr>
          <p:cNvSpPr txBox="1"/>
          <p:nvPr/>
        </p:nvSpPr>
        <p:spPr>
          <a:xfrm>
            <a:off x="221226" y="1192335"/>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פיתוח קוד אתי המעצב את התרבות הארגונית והדרכת כל עובדי הארגון והפועלים בשמו בנוגע לדרך הפעילות המצופה.</a:t>
            </a:r>
          </a:p>
        </p:txBody>
      </p:sp>
      <p:sp>
        <p:nvSpPr>
          <p:cNvPr id="11" name="תיבת טקסט 10">
            <a:extLst>
              <a:ext uri="{FF2B5EF4-FFF2-40B4-BE49-F238E27FC236}">
                <a16:creationId xmlns:a16="http://schemas.microsoft.com/office/drawing/2014/main" id="{56CE848F-8B4F-4CCD-8B5B-9EDE56175C05}"/>
              </a:ext>
            </a:extLst>
          </p:cNvPr>
          <p:cNvSpPr txBox="1"/>
          <p:nvPr/>
        </p:nvSpPr>
        <p:spPr>
          <a:xfrm>
            <a:off x="221225" y="2098232"/>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הכנת מסמך אתיקה המציג את התפיסה של הארגון ביחס להתנהגות הרצויה במסגרתו.</a:t>
            </a:r>
          </a:p>
        </p:txBody>
      </p:sp>
      <p:sp>
        <p:nvSpPr>
          <p:cNvPr id="14" name="תיבת טקסט 13">
            <a:extLst>
              <a:ext uri="{FF2B5EF4-FFF2-40B4-BE49-F238E27FC236}">
                <a16:creationId xmlns:a16="http://schemas.microsoft.com/office/drawing/2014/main" id="{BD3B3B7A-6C7D-4CBC-8DDF-7125C6A41297}"/>
              </a:ext>
            </a:extLst>
          </p:cNvPr>
          <p:cNvSpPr txBox="1"/>
          <p:nvPr/>
        </p:nvSpPr>
        <p:spPr>
          <a:xfrm>
            <a:off x="221226" y="3147714"/>
            <a:ext cx="6150077" cy="923330"/>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הפצת הקוד האתי לכלל הגורמים – עובדים, בעלי מניות, ספקים. הסבר והדרכה על הקוד האתי. פיתוח מיומנויות ונורמות ליישום הקוד האתי.</a:t>
            </a:r>
          </a:p>
        </p:txBody>
      </p:sp>
      <p:sp>
        <p:nvSpPr>
          <p:cNvPr id="15" name="תיבת טקסט 14">
            <a:extLst>
              <a:ext uri="{FF2B5EF4-FFF2-40B4-BE49-F238E27FC236}">
                <a16:creationId xmlns:a16="http://schemas.microsoft.com/office/drawing/2014/main" id="{C7BE1B74-5CF6-4000-B3C9-C3FB56302526}"/>
              </a:ext>
            </a:extLst>
          </p:cNvPr>
          <p:cNvSpPr txBox="1"/>
          <p:nvPr/>
        </p:nvSpPr>
        <p:spPr>
          <a:xfrm>
            <a:off x="221224" y="4400071"/>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בדיקה האם </a:t>
            </a:r>
            <a:r>
              <a:rPr lang="he-IL" dirty="0" err="1">
                <a:latin typeface="Varela Round" panose="00000500000000000000" pitchFamily="2" charset="-79"/>
                <a:cs typeface="Varela Round" panose="00000500000000000000" pitchFamily="2" charset="-79"/>
              </a:rPr>
              <a:t>התכנית</a:t>
            </a:r>
            <a:r>
              <a:rPr lang="he-IL" dirty="0">
                <a:latin typeface="Varela Round" panose="00000500000000000000" pitchFamily="2" charset="-79"/>
                <a:cs typeface="Varela Round" panose="00000500000000000000" pitchFamily="2" charset="-79"/>
              </a:rPr>
              <a:t> קידמה את הארגון? האם הקוד האתי מתאים או דורש שינויים? האם העובדים הטמיעו אותו?</a:t>
            </a:r>
          </a:p>
        </p:txBody>
      </p:sp>
      <p:sp>
        <p:nvSpPr>
          <p:cNvPr id="16" name="תיבת טקסט 15">
            <a:extLst>
              <a:ext uri="{FF2B5EF4-FFF2-40B4-BE49-F238E27FC236}">
                <a16:creationId xmlns:a16="http://schemas.microsoft.com/office/drawing/2014/main" id="{013BD84E-D26E-4CAD-A410-8DAF0EB98E13}"/>
              </a:ext>
            </a:extLst>
          </p:cNvPr>
          <p:cNvSpPr txBox="1"/>
          <p:nvPr/>
        </p:nvSpPr>
        <p:spPr>
          <a:xfrm>
            <a:off x="274711" y="5665664"/>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מינוי בעלי תפקידים לשמירה על האתיקה – ממונה על תחום האתיקה, ועדת אתיקה, אחראי על מניעת הטרדה מינית.</a:t>
            </a:r>
          </a:p>
        </p:txBody>
      </p:sp>
    </p:spTree>
    <p:extLst>
      <p:ext uri="{BB962C8B-B14F-4D97-AF65-F5344CB8AC3E}">
        <p14:creationId xmlns:p14="http://schemas.microsoft.com/office/powerpoint/2010/main" val="346997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46312" y="165523"/>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1613414" y="1185389"/>
            <a:ext cx="8072546" cy="540070"/>
          </a:xfrm>
        </p:spPr>
        <p:txBody>
          <a:bodyPr/>
          <a:lstStyle/>
          <a:p>
            <a:r>
              <a:rPr lang="he-IL" dirty="0"/>
              <a:t>תחום העיסוק של הארגון</a:t>
            </a:r>
          </a:p>
        </p:txBody>
      </p:sp>
      <p:sp>
        <p:nvSpPr>
          <p:cNvPr id="11" name="מציין מיקום תוכן 10"/>
          <p:cNvSpPr>
            <a:spLocks noGrp="1"/>
          </p:cNvSpPr>
          <p:nvPr>
            <p:ph sz="quarter" idx="4"/>
          </p:nvPr>
        </p:nvSpPr>
        <p:spPr>
          <a:xfrm>
            <a:off x="1613414" y="1725460"/>
            <a:ext cx="7761461" cy="4153058"/>
          </a:xfrm>
        </p:spPr>
        <p:txBody>
          <a:bodyPr/>
          <a:lstStyle/>
          <a:p>
            <a:pPr marL="96848" indent="0">
              <a:lnSpc>
                <a:spcPct val="150000"/>
              </a:lnSpc>
              <a:buNone/>
            </a:pPr>
            <a:r>
              <a:rPr lang="he-IL" dirty="0"/>
              <a:t>המשרד של נעה וערן הינו משרד עורכי דין.</a:t>
            </a:r>
          </a:p>
          <a:p>
            <a:pPr marL="96848" indent="0">
              <a:lnSpc>
                <a:spcPct val="150000"/>
              </a:lnSpc>
              <a:buNone/>
            </a:pPr>
            <a:r>
              <a:rPr lang="he-IL" dirty="0"/>
              <a:t>זהו ארגון עסקי שמספק שירותי עריכת דין ללקוחותיו.</a:t>
            </a:r>
          </a:p>
          <a:p>
            <a:pPr marL="96848" indent="0">
              <a:lnSpc>
                <a:spcPct val="150000"/>
              </a:lnSpc>
              <a:buNone/>
            </a:pPr>
            <a:r>
              <a:rPr lang="he-IL" dirty="0"/>
              <a:t>הארגון מעסיק עורכי דין ועובדי מנהלה.</a:t>
            </a:r>
          </a:p>
        </p:txBody>
      </p:sp>
    </p:spTree>
    <p:extLst>
      <p:ext uri="{BB962C8B-B14F-4D97-AF65-F5344CB8AC3E}">
        <p14:creationId xmlns:p14="http://schemas.microsoft.com/office/powerpoint/2010/main" val="2002373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02770" y="203133"/>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1107703" y="1185390"/>
            <a:ext cx="8072546" cy="540070"/>
          </a:xfrm>
        </p:spPr>
        <p:txBody>
          <a:bodyPr/>
          <a:lstStyle/>
          <a:p>
            <a:pPr marL="0"/>
            <a:r>
              <a:rPr lang="he-IL" dirty="0"/>
              <a:t>קודים אתים נוספים רלבנטיים לעיסוקו.</a:t>
            </a:r>
          </a:p>
        </p:txBody>
      </p:sp>
      <p:sp>
        <p:nvSpPr>
          <p:cNvPr id="11" name="מציין מיקום תוכן 10"/>
          <p:cNvSpPr>
            <a:spLocks noGrp="1"/>
          </p:cNvSpPr>
          <p:nvPr>
            <p:ph sz="quarter" idx="4"/>
          </p:nvPr>
        </p:nvSpPr>
        <p:spPr>
          <a:xfrm>
            <a:off x="1418788" y="1720212"/>
            <a:ext cx="7761461" cy="4153058"/>
          </a:xfrm>
        </p:spPr>
        <p:txBody>
          <a:bodyPr/>
          <a:lstStyle/>
          <a:p>
            <a:pPr marL="96848" indent="0">
              <a:lnSpc>
                <a:spcPct val="150000"/>
              </a:lnSpc>
              <a:buNone/>
            </a:pPr>
            <a:r>
              <a:rPr lang="he-IL" dirty="0"/>
              <a:t>מכיוון שהמשרד מעסיק עורכי דין רבים, יש לזכור כי עורכי דין אלו כפופים גם לקוד האתי המקצועי של עורכי הדין בישראל.</a:t>
            </a:r>
          </a:p>
          <a:p>
            <a:pPr marL="96848" indent="0">
              <a:lnSpc>
                <a:spcPct val="150000"/>
              </a:lnSpc>
              <a:buNone/>
            </a:pPr>
            <a:r>
              <a:rPr lang="he-IL" dirty="0"/>
              <a:t>בבניית תכנית האתיקה, נעה וערן צריכים לקחת בחשבון את השילוב שבין הקוד האתי הארגוני לקוד האתי המקצועי של עורכי הדין.</a:t>
            </a:r>
          </a:p>
        </p:txBody>
      </p:sp>
    </p:spTree>
    <p:extLst>
      <p:ext uri="{BB962C8B-B14F-4D97-AF65-F5344CB8AC3E}">
        <p14:creationId xmlns:p14="http://schemas.microsoft.com/office/powerpoint/2010/main" val="382047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1627" y="212675"/>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204188" y="1189226"/>
            <a:ext cx="8072546" cy="540070"/>
          </a:xfrm>
        </p:spPr>
        <p:txBody>
          <a:bodyPr/>
          <a:lstStyle/>
          <a:p>
            <a:pPr marL="0"/>
            <a:r>
              <a:rPr lang="he-IL" dirty="0"/>
              <a:t>ערכים חשובים</a:t>
            </a:r>
          </a:p>
        </p:txBody>
      </p:sp>
      <p:sp>
        <p:nvSpPr>
          <p:cNvPr id="11" name="מציין מיקום תוכן 10"/>
          <p:cNvSpPr>
            <a:spLocks noGrp="1"/>
          </p:cNvSpPr>
          <p:nvPr>
            <p:ph sz="quarter" idx="4"/>
          </p:nvPr>
        </p:nvSpPr>
        <p:spPr>
          <a:xfrm>
            <a:off x="515273" y="1725460"/>
            <a:ext cx="7761461" cy="4153058"/>
          </a:xfrm>
        </p:spPr>
        <p:txBody>
          <a:bodyPr>
            <a:normAutofit fontScale="92500" lnSpcReduction="20000"/>
          </a:bodyPr>
          <a:lstStyle/>
          <a:p>
            <a:pPr>
              <a:lnSpc>
                <a:spcPct val="150000"/>
              </a:lnSpc>
            </a:pPr>
            <a:r>
              <a:rPr lang="he-IL" dirty="0"/>
              <a:t>ציות לחוק</a:t>
            </a:r>
          </a:p>
          <a:p>
            <a:pPr>
              <a:lnSpc>
                <a:spcPct val="150000"/>
              </a:lnSpc>
            </a:pPr>
            <a:r>
              <a:rPr lang="he-IL" dirty="0"/>
              <a:t>אמינות</a:t>
            </a:r>
          </a:p>
          <a:p>
            <a:pPr>
              <a:lnSpc>
                <a:spcPct val="150000"/>
              </a:lnSpc>
            </a:pPr>
            <a:r>
              <a:rPr lang="he-IL" dirty="0"/>
              <a:t>יושרה</a:t>
            </a:r>
          </a:p>
          <a:p>
            <a:pPr>
              <a:lnSpc>
                <a:spcPct val="150000"/>
              </a:lnSpc>
            </a:pPr>
            <a:r>
              <a:rPr lang="he-IL" dirty="0"/>
              <a:t>צדק</a:t>
            </a:r>
          </a:p>
          <a:p>
            <a:pPr>
              <a:lnSpc>
                <a:spcPct val="150000"/>
              </a:lnSpc>
            </a:pPr>
            <a:r>
              <a:rPr lang="he-IL" dirty="0" err="1"/>
              <a:t>שירותיות</a:t>
            </a:r>
            <a:endParaRPr lang="he-IL" dirty="0"/>
          </a:p>
          <a:p>
            <a:pPr>
              <a:lnSpc>
                <a:spcPct val="150000"/>
              </a:lnSpc>
            </a:pPr>
            <a:r>
              <a:rPr lang="he-IL" dirty="0"/>
              <a:t>כבוד הדדי הן ללקוחות והן לעובדים</a:t>
            </a:r>
          </a:p>
          <a:p>
            <a:pPr>
              <a:lnSpc>
                <a:spcPct val="150000"/>
              </a:lnSpc>
            </a:pPr>
            <a:r>
              <a:rPr lang="he-IL" dirty="0"/>
              <a:t>אחריות חברתית</a:t>
            </a:r>
          </a:p>
          <a:p>
            <a:pPr>
              <a:lnSpc>
                <a:spcPct val="150000"/>
              </a:lnSpc>
            </a:pPr>
            <a:r>
              <a:rPr lang="he-IL" dirty="0"/>
              <a:t>אחריות סביבתית</a:t>
            </a:r>
          </a:p>
        </p:txBody>
      </p:sp>
    </p:spTree>
    <p:extLst>
      <p:ext uri="{BB962C8B-B14F-4D97-AF65-F5344CB8AC3E}">
        <p14:creationId xmlns:p14="http://schemas.microsoft.com/office/powerpoint/2010/main" val="810178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653141" y="233673"/>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204188" y="1189226"/>
            <a:ext cx="8072546" cy="540070"/>
          </a:xfrm>
        </p:spPr>
        <p:txBody>
          <a:bodyPr/>
          <a:lstStyle/>
          <a:p>
            <a:pPr marL="0"/>
            <a:r>
              <a:rPr lang="he-IL" dirty="0"/>
              <a:t>לקוחות הארגון</a:t>
            </a:r>
          </a:p>
        </p:txBody>
      </p:sp>
      <p:sp>
        <p:nvSpPr>
          <p:cNvPr id="11" name="מציין מיקום תוכן 10"/>
          <p:cNvSpPr>
            <a:spLocks noGrp="1"/>
          </p:cNvSpPr>
          <p:nvPr>
            <p:ph sz="quarter" idx="4"/>
          </p:nvPr>
        </p:nvSpPr>
        <p:spPr>
          <a:xfrm>
            <a:off x="515273" y="1725460"/>
            <a:ext cx="7761461" cy="4153058"/>
          </a:xfrm>
        </p:spPr>
        <p:txBody>
          <a:bodyPr>
            <a:normAutofit fontScale="85000" lnSpcReduction="10000"/>
          </a:bodyPr>
          <a:lstStyle/>
          <a:p>
            <a:pPr marL="96848" indent="0">
              <a:lnSpc>
                <a:spcPct val="150000"/>
              </a:lnSpc>
              <a:buNone/>
            </a:pPr>
            <a:r>
              <a:rPr lang="he-IL" dirty="0"/>
              <a:t>למשרד מגוון גדול של לקוחות החל מחברות גדולות ועד לארגונים קטנים ואנשים פרטיים. ללקוחות רבים חשוב מאד לעבוד עם משרד שיש לו אחריות חברתית, הוא מעורב ותורם מעבר למהלך העסקים הרגיל.</a:t>
            </a:r>
          </a:p>
          <a:p>
            <a:pPr marL="96848" indent="0">
              <a:lnSpc>
                <a:spcPct val="150000"/>
              </a:lnSpc>
              <a:buNone/>
            </a:pPr>
            <a:r>
              <a:rPr lang="he-IL" dirty="0"/>
              <a:t>לפיכך, חשוב שערן ונעה ישלבו </a:t>
            </a:r>
            <a:r>
              <a:rPr lang="he-IL" dirty="0" err="1"/>
              <a:t>בתכנית</a:t>
            </a:r>
            <a:r>
              <a:rPr lang="he-IL" dirty="0"/>
              <a:t> האתיקה שלהם גם התייחסות לתרומה ומעורבות בקהילה ובסביבה (כמו לדוגמא, תכנית התנדבות של העובדים, מתן שירות ללא עלות לארגונים חברתיים, מעורבות </a:t>
            </a:r>
            <a:r>
              <a:rPr lang="he-IL" dirty="0" err="1"/>
              <a:t>בתכניות</a:t>
            </a:r>
            <a:r>
              <a:rPr lang="he-IL" dirty="0"/>
              <a:t> חינוכיות, העסקת עובדים בעלי מוגבלויות וכדומה).</a:t>
            </a:r>
          </a:p>
          <a:p>
            <a:pPr marL="96848" indent="0">
              <a:lnSpc>
                <a:spcPct val="150000"/>
              </a:lnSpc>
              <a:buNone/>
            </a:pPr>
            <a:endParaRPr lang="he-IL" dirty="0"/>
          </a:p>
        </p:txBody>
      </p:sp>
    </p:spTree>
    <p:extLst>
      <p:ext uri="{BB962C8B-B14F-4D97-AF65-F5344CB8AC3E}">
        <p14:creationId xmlns:p14="http://schemas.microsoft.com/office/powerpoint/2010/main" val="3613938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1" y="1640677"/>
            <a:ext cx="12192001" cy="1260164"/>
          </a:xfrm>
        </p:spPr>
        <p:txBody>
          <a:bodyPr/>
          <a:lstStyle/>
          <a:p>
            <a:r>
              <a:rPr lang="he-IL" dirty="0">
                <a:solidFill>
                  <a:srgbClr val="192A72"/>
                </a:solidFill>
              </a:rPr>
              <a:t>אתיקה</a:t>
            </a:r>
          </a:p>
        </p:txBody>
      </p:sp>
      <p:sp>
        <p:nvSpPr>
          <p:cNvPr id="7" name="כותרת משנה 6"/>
          <p:cNvSpPr>
            <a:spLocks noGrp="1"/>
          </p:cNvSpPr>
          <p:nvPr>
            <p:ph type="subTitle" idx="1"/>
          </p:nvPr>
        </p:nvSpPr>
        <p:spPr>
          <a:xfrm>
            <a:off x="1" y="2826050"/>
            <a:ext cx="12192001" cy="720094"/>
          </a:xfrm>
        </p:spPr>
        <p:txBody>
          <a:bodyPr/>
          <a:lstStyle/>
          <a:p>
            <a:r>
              <a:rPr lang="he-IL" dirty="0">
                <a:sym typeface="Varela Round"/>
              </a:rPr>
              <a:t>מגמת ניהול עסקי</a:t>
            </a:r>
          </a:p>
        </p:txBody>
      </p:sp>
      <p:sp>
        <p:nvSpPr>
          <p:cNvPr id="4" name="מציין מיקום תוכן 3"/>
          <p:cNvSpPr>
            <a:spLocks noGrp="1"/>
          </p:cNvSpPr>
          <p:nvPr>
            <p:ph idx="10"/>
          </p:nvPr>
        </p:nvSpPr>
        <p:spPr>
          <a:xfrm>
            <a:off x="1" y="3655861"/>
            <a:ext cx="12192001" cy="720094"/>
          </a:xfrm>
        </p:spPr>
        <p:txBody>
          <a:bodyPr/>
          <a:lstStyle/>
          <a:p>
            <a:r>
              <a:rPr lang="he-IL" dirty="0">
                <a:sym typeface="Varela Round"/>
              </a:rPr>
              <a:t>שם המורה: חמוטל כהן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57198" y="232577"/>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2" y="1170656"/>
            <a:ext cx="8072546" cy="540070"/>
          </a:xfrm>
        </p:spPr>
        <p:txBody>
          <a:bodyPr/>
          <a:lstStyle/>
          <a:p>
            <a:pPr marL="0"/>
            <a:r>
              <a:rPr lang="he-IL" dirty="0"/>
              <a:t>עובדי הארגון</a:t>
            </a:r>
          </a:p>
        </p:txBody>
      </p:sp>
      <p:sp>
        <p:nvSpPr>
          <p:cNvPr id="11" name="מציין מיקום תוכן 10"/>
          <p:cNvSpPr>
            <a:spLocks noGrp="1"/>
          </p:cNvSpPr>
          <p:nvPr>
            <p:ph sz="quarter" idx="4"/>
          </p:nvPr>
        </p:nvSpPr>
        <p:spPr>
          <a:xfrm>
            <a:off x="515273" y="1725460"/>
            <a:ext cx="7761461" cy="4153058"/>
          </a:xfrm>
        </p:spPr>
        <p:txBody>
          <a:bodyPr>
            <a:normAutofit lnSpcReduction="10000"/>
          </a:bodyPr>
          <a:lstStyle/>
          <a:p>
            <a:pPr marL="96848" indent="0">
              <a:lnSpc>
                <a:spcPct val="150000"/>
              </a:lnSpc>
              <a:buNone/>
            </a:pPr>
            <a:r>
              <a:rPr lang="he-IL" dirty="0"/>
              <a:t>על מנת שערן ונעה יוכלו לקבל שיתוף פעולה של עובדי המשרד בהטמעת תכנית האתיקה חשוב מאד שינקטו בצעדים הבאים:</a:t>
            </a:r>
          </a:p>
          <a:p>
            <a:pPr>
              <a:lnSpc>
                <a:spcPct val="150000"/>
              </a:lnSpc>
            </a:pPr>
            <a:r>
              <a:rPr lang="he-IL" dirty="0"/>
              <a:t>ישתפו עובדים בבניית </a:t>
            </a:r>
            <a:r>
              <a:rPr lang="he-IL" dirty="0" err="1"/>
              <a:t>התכנית</a:t>
            </a:r>
            <a:endParaRPr lang="he-IL" dirty="0"/>
          </a:p>
          <a:p>
            <a:pPr>
              <a:lnSpc>
                <a:spcPct val="150000"/>
              </a:lnSpc>
            </a:pPr>
            <a:r>
              <a:rPr lang="he-IL" dirty="0"/>
              <a:t>יכללו </a:t>
            </a:r>
            <a:r>
              <a:rPr lang="he-IL" dirty="0" err="1"/>
              <a:t>בתכנית</a:t>
            </a:r>
            <a:r>
              <a:rPr lang="he-IL" dirty="0"/>
              <a:t> מרכיבים הנוגעים להתייחסות ראויה לעובדים</a:t>
            </a:r>
          </a:p>
          <a:p>
            <a:pPr>
              <a:lnSpc>
                <a:spcPct val="150000"/>
              </a:lnSpc>
            </a:pPr>
            <a:r>
              <a:rPr lang="he-IL" dirty="0"/>
              <a:t>ימנו בעלי תפקידים על מנת שיובילו את </a:t>
            </a:r>
            <a:r>
              <a:rPr lang="he-IL" dirty="0" err="1"/>
              <a:t>התכנית</a:t>
            </a:r>
            <a:r>
              <a:rPr lang="he-IL" dirty="0"/>
              <a:t> בארגון</a:t>
            </a:r>
          </a:p>
          <a:p>
            <a:pPr marL="96848" indent="0">
              <a:lnSpc>
                <a:spcPct val="150000"/>
              </a:lnSpc>
              <a:buNone/>
            </a:pPr>
            <a:endParaRPr lang="he-IL" dirty="0"/>
          </a:p>
          <a:p>
            <a:pPr marL="96848" indent="0">
              <a:lnSpc>
                <a:spcPct val="150000"/>
              </a:lnSpc>
              <a:buNone/>
            </a:pPr>
            <a:endParaRPr lang="he-IL" dirty="0"/>
          </a:p>
          <a:p>
            <a:pPr marL="96848" indent="0">
              <a:lnSpc>
                <a:spcPct val="150000"/>
              </a:lnSpc>
              <a:buNone/>
            </a:pPr>
            <a:endParaRPr lang="he-IL" dirty="0"/>
          </a:p>
        </p:txBody>
      </p:sp>
    </p:spTree>
    <p:extLst>
      <p:ext uri="{BB962C8B-B14F-4D97-AF65-F5344CB8AC3E}">
        <p14:creationId xmlns:p14="http://schemas.microsoft.com/office/powerpoint/2010/main" val="305559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1000"/>
                                        <p:tgtEl>
                                          <p:spTgt spid="11">
                                            <p:txEl>
                                              <p:pRg st="1" end="1"/>
                                            </p:txEl>
                                          </p:spTgt>
                                        </p:tgtEl>
                                      </p:cBhvr>
                                    </p:animEffect>
                                    <p:anim calcmode="lin" valueType="num">
                                      <p:cBhvr>
                                        <p:cTn id="8"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 calcmode="lin" valueType="num">
                                      <p:cBhvr additive="base">
                                        <p:cTn id="14"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1">
                                            <p:txEl>
                                              <p:pRg st="3" end="3"/>
                                            </p:txEl>
                                          </p:spTgt>
                                        </p:tgtEl>
                                        <p:attrNameLst>
                                          <p:attrName>style.visibility</p:attrName>
                                        </p:attrNameLst>
                                      </p:cBhvr>
                                      <p:to>
                                        <p:strVal val="visible"/>
                                      </p:to>
                                    </p:set>
                                    <p:anim calcmode="lin" valueType="num">
                                      <p:cBhvr additive="base">
                                        <p:cTn id="20"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66055" y="259388"/>
            <a:ext cx="12191999" cy="720094"/>
          </a:xfrm>
        </p:spPr>
        <p:txBody>
          <a:bodyPr/>
          <a:lstStyle/>
          <a:p>
            <a:pPr algn="r"/>
            <a:r>
              <a:rPr lang="he-IL" dirty="0"/>
              <a:t>תכנית אתיקה – סיכום משימה</a:t>
            </a:r>
          </a:p>
        </p:txBody>
      </p:sp>
      <p:sp>
        <p:nvSpPr>
          <p:cNvPr id="14" name="מציין מיקום טקסט 13"/>
          <p:cNvSpPr>
            <a:spLocks noGrp="1"/>
          </p:cNvSpPr>
          <p:nvPr>
            <p:ph type="body" sz="quarter" idx="3"/>
          </p:nvPr>
        </p:nvSpPr>
        <p:spPr>
          <a:xfrm>
            <a:off x="2" y="1170656"/>
            <a:ext cx="8072546" cy="540070"/>
          </a:xfrm>
        </p:spPr>
        <p:txBody>
          <a:bodyPr/>
          <a:lstStyle/>
          <a:p>
            <a:pPr marL="0"/>
            <a:r>
              <a:rPr lang="he-IL" dirty="0"/>
              <a:t>תכנית האתיקה שיבנו תכלול:</a:t>
            </a:r>
          </a:p>
        </p:txBody>
      </p:sp>
      <p:sp>
        <p:nvSpPr>
          <p:cNvPr id="11" name="מציין מיקום תוכן 10"/>
          <p:cNvSpPr>
            <a:spLocks noGrp="1"/>
          </p:cNvSpPr>
          <p:nvPr>
            <p:ph sz="quarter" idx="4"/>
          </p:nvPr>
        </p:nvSpPr>
        <p:spPr>
          <a:xfrm>
            <a:off x="515273" y="1725460"/>
            <a:ext cx="7761461" cy="4153058"/>
          </a:xfrm>
        </p:spPr>
        <p:txBody>
          <a:bodyPr>
            <a:normAutofit/>
          </a:bodyPr>
          <a:lstStyle/>
          <a:p>
            <a:pPr>
              <a:lnSpc>
                <a:spcPct val="150000"/>
              </a:lnSpc>
            </a:pPr>
            <a:r>
              <a:rPr lang="he-IL" dirty="0"/>
              <a:t>הקוד האתי של עורכי הדין</a:t>
            </a:r>
          </a:p>
          <a:p>
            <a:pPr>
              <a:lnSpc>
                <a:spcPct val="150000"/>
              </a:lnSpc>
            </a:pPr>
            <a:r>
              <a:rPr lang="he-IL" dirty="0"/>
              <a:t>קוד אתי של משרד עורכי הדין עצמו שיכלול את:</a:t>
            </a:r>
          </a:p>
          <a:p>
            <a:pPr marL="439738" indent="3175">
              <a:lnSpc>
                <a:spcPct val="150000"/>
              </a:lnSpc>
              <a:buFont typeface="Wingdings" panose="05000000000000000000" pitchFamily="2" charset="2"/>
              <a:buChar char="ü"/>
            </a:pPr>
            <a:r>
              <a:rPr lang="he-IL" dirty="0"/>
              <a:t> חזון המשרד</a:t>
            </a:r>
          </a:p>
          <a:p>
            <a:pPr marL="439738" indent="3175">
              <a:lnSpc>
                <a:spcPct val="150000"/>
              </a:lnSpc>
              <a:buFont typeface="Wingdings" panose="05000000000000000000" pitchFamily="2" charset="2"/>
              <a:buChar char="ü"/>
            </a:pPr>
            <a:r>
              <a:rPr lang="he-IL" dirty="0"/>
              <a:t> הערכים החשובים</a:t>
            </a:r>
          </a:p>
          <a:p>
            <a:pPr marL="439738" indent="3175">
              <a:lnSpc>
                <a:spcPct val="150000"/>
              </a:lnSpc>
              <a:buFont typeface="Wingdings" panose="05000000000000000000" pitchFamily="2" charset="2"/>
              <a:buChar char="ü"/>
            </a:pPr>
            <a:r>
              <a:rPr lang="he-IL" dirty="0"/>
              <a:t> כללי "עשה ואל תעשה" לעובדי המשרד</a:t>
            </a:r>
          </a:p>
          <a:p>
            <a:pPr marL="96848" indent="0">
              <a:lnSpc>
                <a:spcPct val="150000"/>
              </a:lnSpc>
              <a:buNone/>
            </a:pPr>
            <a:endParaRPr lang="he-IL" dirty="0"/>
          </a:p>
          <a:p>
            <a:pPr marL="96848" indent="0">
              <a:lnSpc>
                <a:spcPct val="150000"/>
              </a:lnSpc>
              <a:buNone/>
            </a:pPr>
            <a:endParaRPr lang="he-IL" dirty="0"/>
          </a:p>
          <a:p>
            <a:pPr marL="96848" indent="0">
              <a:lnSpc>
                <a:spcPct val="150000"/>
              </a:lnSpc>
              <a:buNone/>
            </a:pPr>
            <a:endParaRPr lang="he-IL" dirty="0"/>
          </a:p>
        </p:txBody>
      </p:sp>
    </p:spTree>
    <p:extLst>
      <p:ext uri="{BB962C8B-B14F-4D97-AF65-F5344CB8AC3E}">
        <p14:creationId xmlns:p14="http://schemas.microsoft.com/office/powerpoint/2010/main" val="2998294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609598" y="212675"/>
            <a:ext cx="12191999" cy="720094"/>
          </a:xfrm>
        </p:spPr>
        <p:txBody>
          <a:bodyPr/>
          <a:lstStyle/>
          <a:p>
            <a:pPr algn="r"/>
            <a:r>
              <a:rPr lang="he-IL" dirty="0"/>
              <a:t>תכנית אתיקה – דרכים להטמעה</a:t>
            </a:r>
          </a:p>
        </p:txBody>
      </p:sp>
      <p:sp>
        <p:nvSpPr>
          <p:cNvPr id="11" name="מציין מיקום תוכן 10"/>
          <p:cNvSpPr>
            <a:spLocks noGrp="1"/>
          </p:cNvSpPr>
          <p:nvPr>
            <p:ph sz="quarter" idx="4"/>
          </p:nvPr>
        </p:nvSpPr>
        <p:spPr>
          <a:xfrm>
            <a:off x="624130" y="1224717"/>
            <a:ext cx="7761461" cy="4153058"/>
          </a:xfrm>
        </p:spPr>
        <p:txBody>
          <a:bodyPr>
            <a:normAutofit/>
          </a:bodyPr>
          <a:lstStyle/>
          <a:p>
            <a:pPr>
              <a:lnSpc>
                <a:spcPct val="150000"/>
              </a:lnSpc>
            </a:pPr>
            <a:r>
              <a:rPr lang="he-IL" dirty="0"/>
              <a:t>הדרכות לעובדים</a:t>
            </a:r>
          </a:p>
          <a:p>
            <a:pPr>
              <a:lnSpc>
                <a:spcPct val="150000"/>
              </a:lnSpc>
            </a:pPr>
            <a:r>
              <a:rPr lang="he-IL" dirty="0"/>
              <a:t>פרסום באתר החברה</a:t>
            </a:r>
          </a:p>
          <a:p>
            <a:pPr>
              <a:lnSpc>
                <a:spcPct val="150000"/>
              </a:lnSpc>
            </a:pPr>
            <a:r>
              <a:rPr lang="he-IL" dirty="0"/>
              <a:t>פרסום חומרי הסברה ואירועים ראויים לציון בתחום האתיקה</a:t>
            </a:r>
          </a:p>
          <a:p>
            <a:pPr>
              <a:lnSpc>
                <a:spcPct val="150000"/>
              </a:lnSpc>
            </a:pPr>
            <a:r>
              <a:rPr lang="he-IL" dirty="0"/>
              <a:t>מינוי אחראי על תכנית אתיקה ובעלי תפקידים נוספים</a:t>
            </a:r>
          </a:p>
          <a:p>
            <a:pPr marL="96848" indent="0">
              <a:lnSpc>
                <a:spcPct val="150000"/>
              </a:lnSpc>
              <a:buNone/>
            </a:pPr>
            <a:endParaRPr lang="he-IL" dirty="0"/>
          </a:p>
          <a:p>
            <a:pPr marL="96848" indent="0">
              <a:lnSpc>
                <a:spcPct val="150000"/>
              </a:lnSpc>
              <a:buNone/>
            </a:pPr>
            <a:endParaRPr lang="he-IL" dirty="0"/>
          </a:p>
          <a:p>
            <a:pPr marL="96848" indent="0">
              <a:lnSpc>
                <a:spcPct val="150000"/>
              </a:lnSpc>
              <a:buNone/>
            </a:pPr>
            <a:endParaRPr lang="he-IL" dirty="0"/>
          </a:p>
          <a:p>
            <a:pPr marL="96848" indent="0">
              <a:lnSpc>
                <a:spcPct val="150000"/>
              </a:lnSpc>
              <a:buNone/>
            </a:pPr>
            <a:endParaRPr lang="he-IL" dirty="0"/>
          </a:p>
        </p:txBody>
      </p:sp>
    </p:spTree>
    <p:extLst>
      <p:ext uri="{BB962C8B-B14F-4D97-AF65-F5344CB8AC3E}">
        <p14:creationId xmlns:p14="http://schemas.microsoft.com/office/powerpoint/2010/main" val="1182464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46313" y="212675"/>
            <a:ext cx="12191999" cy="720094"/>
          </a:xfrm>
        </p:spPr>
        <p:txBody>
          <a:bodyPr/>
          <a:lstStyle/>
          <a:p>
            <a:pPr algn="r"/>
            <a:r>
              <a:rPr lang="he-IL" dirty="0"/>
              <a:t>תכנית אתיקה – בדיקת אפקטיביות</a:t>
            </a:r>
          </a:p>
        </p:txBody>
      </p:sp>
      <p:sp>
        <p:nvSpPr>
          <p:cNvPr id="14" name="מציין מיקום טקסט 13"/>
          <p:cNvSpPr>
            <a:spLocks noGrp="1"/>
          </p:cNvSpPr>
          <p:nvPr>
            <p:ph type="body" sz="quarter" idx="3"/>
          </p:nvPr>
        </p:nvSpPr>
        <p:spPr>
          <a:xfrm>
            <a:off x="783771" y="1018256"/>
            <a:ext cx="8072546" cy="540070"/>
          </a:xfrm>
        </p:spPr>
        <p:txBody>
          <a:bodyPr/>
          <a:lstStyle/>
          <a:p>
            <a:pPr marL="0"/>
            <a:r>
              <a:rPr lang="he-IL" dirty="0"/>
              <a:t>סיבות אפשריות לכישלון של תכנית האתיקה</a:t>
            </a:r>
          </a:p>
        </p:txBody>
      </p:sp>
      <p:sp>
        <p:nvSpPr>
          <p:cNvPr id="11" name="מציין מיקום תוכן 10"/>
          <p:cNvSpPr>
            <a:spLocks noGrp="1"/>
          </p:cNvSpPr>
          <p:nvPr>
            <p:ph sz="quarter" idx="4"/>
          </p:nvPr>
        </p:nvSpPr>
        <p:spPr>
          <a:xfrm>
            <a:off x="304800" y="1540401"/>
            <a:ext cx="8723047" cy="5072265"/>
          </a:xfrm>
        </p:spPr>
        <p:txBody>
          <a:bodyPr>
            <a:normAutofit/>
          </a:bodyPr>
          <a:lstStyle/>
          <a:p>
            <a:pPr marL="342900" indent="-342900">
              <a:lnSpc>
                <a:spcPct val="150000"/>
              </a:lnSpc>
            </a:pPr>
            <a:r>
              <a:rPr lang="he-IL" sz="2300" dirty="0"/>
              <a:t>התנהגות ההנהלה הבכירה אינה מבטאת את רוח הקוד האתי ואת המחויבות לעקרונותיו</a:t>
            </a:r>
          </a:p>
          <a:p>
            <a:pPr marL="342900" indent="-342900">
              <a:lnSpc>
                <a:spcPct val="150000"/>
              </a:lnSpc>
            </a:pPr>
            <a:r>
              <a:rPr lang="he-IL" sz="2300" dirty="0"/>
              <a:t>הקוד האתי אינו ברור לעובדים </a:t>
            </a:r>
          </a:p>
          <a:p>
            <a:pPr marL="342900" indent="-342900">
              <a:lnSpc>
                <a:spcPct val="150000"/>
              </a:lnSpc>
            </a:pPr>
            <a:r>
              <a:rPr lang="he-IL" sz="2300" dirty="0"/>
              <a:t>התוכנית לא הותאמה לצרכיו של הארגון</a:t>
            </a:r>
          </a:p>
          <a:p>
            <a:pPr marL="342900" indent="-342900">
              <a:lnSpc>
                <a:spcPct val="150000"/>
              </a:lnSpc>
            </a:pPr>
            <a:r>
              <a:rPr lang="he-IL" sz="2300" dirty="0"/>
              <a:t>אין בקוד האתי התייחסות הולמת לבעיות החשובות ביותר המטרידות את העובדים</a:t>
            </a:r>
          </a:p>
          <a:p>
            <a:pPr marL="342900" indent="-342900">
              <a:lnSpc>
                <a:spcPct val="150000"/>
              </a:lnSpc>
            </a:pPr>
            <a:r>
              <a:rPr lang="he-IL" sz="2300" dirty="0"/>
              <a:t>הדרכים להקניית מיומנות השימוש בקוד האתי לעובדים אינן אפקטיביות</a:t>
            </a:r>
          </a:p>
          <a:p>
            <a:pPr marL="96848" indent="0">
              <a:lnSpc>
                <a:spcPct val="150000"/>
              </a:lnSpc>
              <a:buNone/>
            </a:pPr>
            <a:endParaRPr lang="he-IL" sz="2300" dirty="0"/>
          </a:p>
          <a:p>
            <a:pPr marL="96848" indent="0">
              <a:lnSpc>
                <a:spcPct val="150000"/>
              </a:lnSpc>
              <a:buNone/>
            </a:pPr>
            <a:endParaRPr lang="he-IL" sz="2300" dirty="0"/>
          </a:p>
          <a:p>
            <a:pPr marL="96848" indent="0">
              <a:lnSpc>
                <a:spcPct val="150000"/>
              </a:lnSpc>
              <a:buNone/>
            </a:pPr>
            <a:endParaRPr lang="he-IL" sz="2300" dirty="0"/>
          </a:p>
        </p:txBody>
      </p:sp>
    </p:spTree>
    <p:extLst>
      <p:ext uri="{BB962C8B-B14F-4D97-AF65-F5344CB8AC3E}">
        <p14:creationId xmlns:p14="http://schemas.microsoft.com/office/powerpoint/2010/main" val="638160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1983712" y="208474"/>
            <a:ext cx="9642231" cy="720000"/>
          </a:xfrm>
        </p:spPr>
        <p:txBody>
          <a:bodyPr/>
          <a:lstStyle/>
          <a:p>
            <a:pPr algn="r"/>
            <a:r>
              <a:rPr lang="he-IL" dirty="0">
                <a:solidFill>
                  <a:srgbClr val="192A72"/>
                </a:solidFill>
              </a:rPr>
              <a:t>לסיכום - מה למדנו היום </a:t>
            </a:r>
          </a:p>
        </p:txBody>
      </p:sp>
      <p:sp>
        <p:nvSpPr>
          <p:cNvPr id="8" name="מציין מיקום תוכן 7"/>
          <p:cNvSpPr>
            <a:spLocks noGrp="1"/>
          </p:cNvSpPr>
          <p:nvPr>
            <p:ph sz="quarter" idx="4"/>
          </p:nvPr>
        </p:nvSpPr>
        <p:spPr>
          <a:xfrm>
            <a:off x="515274" y="1725460"/>
            <a:ext cx="8306994" cy="4153058"/>
          </a:xfrm>
        </p:spPr>
        <p:txBody>
          <a:bodyPr/>
          <a:lstStyle/>
          <a:p>
            <a:pPr marL="342900" indent="-342900">
              <a:lnSpc>
                <a:spcPct val="150000"/>
              </a:lnSpc>
            </a:pPr>
            <a:r>
              <a:rPr lang="he-IL" b="1" dirty="0"/>
              <a:t>מהי תכנית אתיקה.</a:t>
            </a:r>
          </a:p>
          <a:p>
            <a:pPr marL="342900" indent="-342900">
              <a:lnSpc>
                <a:spcPct val="150000"/>
              </a:lnSpc>
            </a:pPr>
            <a:r>
              <a:rPr lang="he-IL" b="1" dirty="0"/>
              <a:t>שלבים לפיתוח תכנית אתיקה.</a:t>
            </a:r>
          </a:p>
          <a:p>
            <a:pPr marL="342900" indent="-342900">
              <a:lnSpc>
                <a:spcPct val="150000"/>
              </a:lnSpc>
            </a:pPr>
            <a:r>
              <a:rPr lang="he-IL" b="1" dirty="0"/>
              <a:t>הטמעת תכנית אתיקה בארגון.</a:t>
            </a:r>
          </a:p>
          <a:p>
            <a:pPr marL="342900" indent="-342900">
              <a:lnSpc>
                <a:spcPct val="150000"/>
              </a:lnSpc>
            </a:pPr>
            <a:r>
              <a:rPr lang="he-IL" b="1" dirty="0"/>
              <a:t>מינוי בעלי תפקידים לשמירה על כללי האתיקה.</a:t>
            </a:r>
          </a:p>
          <a:p>
            <a:pPr marL="342900" indent="-342900">
              <a:lnSpc>
                <a:spcPct val="150000"/>
              </a:lnSpc>
            </a:pPr>
            <a:r>
              <a:rPr lang="he-IL" b="1" dirty="0"/>
              <a:t>כלים שיסייעו ליישום תכנית אתיקה אפקטיבית.</a:t>
            </a:r>
          </a:p>
          <a:p>
            <a:pPr marL="0" lvl="0" indent="0" algn="l" defTabSz="457200">
              <a:lnSpc>
                <a:spcPct val="150000"/>
              </a:lnSpc>
              <a:spcAft>
                <a:spcPts val="0"/>
              </a:spcAft>
              <a:buNone/>
              <a:defRPr/>
            </a:pPr>
            <a:r>
              <a:rPr lang="he-IL" b="1" dirty="0"/>
              <a:t>בהצלחה!</a:t>
            </a:r>
          </a:p>
          <a:p>
            <a:pPr>
              <a:lnSpc>
                <a:spcPct val="150000"/>
              </a:lnSpc>
            </a:pPr>
            <a:endParaRPr lang="he-IL" dirty="0">
              <a:solidFill>
                <a:schemeClr val="tx1"/>
              </a:solidFill>
            </a:endParaRPr>
          </a:p>
        </p:txBody>
      </p:sp>
    </p:spTree>
    <p:extLst>
      <p:ext uri="{BB962C8B-B14F-4D97-AF65-F5344CB8AC3E}">
        <p14:creationId xmlns:p14="http://schemas.microsoft.com/office/powerpoint/2010/main" val="144784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7340" y="3016112"/>
            <a:ext cx="11174412" cy="2618474"/>
          </a:xfrm>
          <a:prstGeom prst="rect">
            <a:avLst/>
          </a:prstGeom>
          <a:noFill/>
        </p:spPr>
        <p:txBody>
          <a:bodyPr wrap="square" rtlCol="1">
            <a:spAutoFit/>
          </a:bodyPr>
          <a:lstStyle/>
          <a:p>
            <a:pPr marL="895350">
              <a:lnSpc>
                <a:spcPct val="150000"/>
              </a:lnSpc>
            </a:pPr>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נוהל שימוש ביצירות מוגנות בזכויות יוצרים ואיתור בעלי זכויות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2549769" y="213094"/>
            <a:ext cx="9021745" cy="720000"/>
          </a:xfrm>
        </p:spPr>
        <p:txBody>
          <a:bodyPr/>
          <a:lstStyle/>
          <a:p>
            <a:pPr algn="r"/>
            <a:r>
              <a:rPr lang="he-IL" dirty="0">
                <a:solidFill>
                  <a:srgbClr val="192A72"/>
                </a:solidFill>
              </a:rPr>
              <a:t>מה נלמד היום </a:t>
            </a:r>
          </a:p>
        </p:txBody>
      </p:sp>
      <p:sp>
        <p:nvSpPr>
          <p:cNvPr id="8" name="מציין מיקום תוכן 7"/>
          <p:cNvSpPr>
            <a:spLocks noGrp="1"/>
          </p:cNvSpPr>
          <p:nvPr>
            <p:ph sz="quarter" idx="4"/>
          </p:nvPr>
        </p:nvSpPr>
        <p:spPr>
          <a:xfrm>
            <a:off x="515274" y="1104974"/>
            <a:ext cx="8306994" cy="4153058"/>
          </a:xfrm>
        </p:spPr>
        <p:txBody>
          <a:bodyPr/>
          <a:lstStyle/>
          <a:p>
            <a:pPr marL="342900" indent="-342900">
              <a:lnSpc>
                <a:spcPct val="150000"/>
              </a:lnSpc>
            </a:pPr>
            <a:r>
              <a:rPr lang="he-IL" b="1" dirty="0"/>
              <a:t>מהי תכנית אתיקה.</a:t>
            </a:r>
          </a:p>
          <a:p>
            <a:pPr marL="342900" indent="-342900">
              <a:lnSpc>
                <a:spcPct val="150000"/>
              </a:lnSpc>
            </a:pPr>
            <a:r>
              <a:rPr lang="he-IL" b="1" dirty="0"/>
              <a:t>שלבים לפיתוח תכנית אתיקה.</a:t>
            </a:r>
          </a:p>
          <a:p>
            <a:pPr marL="342900" indent="-342900">
              <a:lnSpc>
                <a:spcPct val="150000"/>
              </a:lnSpc>
            </a:pPr>
            <a:r>
              <a:rPr lang="he-IL" b="1" dirty="0"/>
              <a:t>הטמעת תכנית אתיקה בארגון.</a:t>
            </a:r>
          </a:p>
          <a:p>
            <a:pPr marL="342900" indent="-342900">
              <a:lnSpc>
                <a:spcPct val="150000"/>
              </a:lnSpc>
            </a:pPr>
            <a:r>
              <a:rPr lang="he-IL" b="1" dirty="0"/>
              <a:t>מינוי בעלי תפקידים לשמירה על כללי האתיקה.</a:t>
            </a:r>
          </a:p>
          <a:p>
            <a:pPr marL="96848" indent="0">
              <a:lnSpc>
                <a:spcPct val="150000"/>
              </a:lnSpc>
              <a:buNone/>
            </a:pPr>
            <a:endParaRPr lang="he-IL"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1" y="2270759"/>
            <a:ext cx="12192001" cy="1260164"/>
          </a:xfrm>
        </p:spPr>
        <p:txBody>
          <a:bodyPr/>
          <a:lstStyle/>
          <a:p>
            <a:r>
              <a:rPr lang="he-IL" dirty="0">
                <a:solidFill>
                  <a:srgbClr val="192A72"/>
                </a:solidFill>
              </a:rPr>
              <a:t>תוכנית אתיקה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89855" y="270734"/>
            <a:ext cx="12191999" cy="720094"/>
          </a:xfrm>
        </p:spPr>
        <p:txBody>
          <a:bodyPr/>
          <a:lstStyle/>
          <a:p>
            <a:pPr algn="r"/>
            <a:r>
              <a:rPr lang="he-IL" dirty="0"/>
              <a:t>תכנית אתיקה</a:t>
            </a:r>
          </a:p>
        </p:txBody>
      </p:sp>
      <p:pic>
        <p:nvPicPr>
          <p:cNvPr id="1026" name="Picture 2">
            <a:extLst>
              <a:ext uri="{FF2B5EF4-FFF2-40B4-BE49-F238E27FC236}">
                <a16:creationId xmlns:a16="http://schemas.microsoft.com/office/drawing/2014/main" id="{0AC1EBDA-AE8C-4714-A754-37D5DD6B23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927" y="1814052"/>
            <a:ext cx="5608073" cy="4026309"/>
          </a:xfrm>
          <a:prstGeom prst="rect">
            <a:avLst/>
          </a:prstGeom>
          <a:noFill/>
          <a:extLst>
            <a:ext uri="{909E8E84-426E-40DD-AFC4-6F175D3DCCD1}">
              <a14:hiddenFill xmlns:a14="http://schemas.microsoft.com/office/drawing/2010/main">
                <a:solidFill>
                  <a:srgbClr val="FFFFFF"/>
                </a:solidFill>
              </a14:hiddenFill>
            </a:ext>
          </a:extLst>
        </p:spPr>
      </p:pic>
      <p:sp>
        <p:nvSpPr>
          <p:cNvPr id="22" name="תיבת טקסט 21">
            <a:extLst>
              <a:ext uri="{FF2B5EF4-FFF2-40B4-BE49-F238E27FC236}">
                <a16:creationId xmlns:a16="http://schemas.microsoft.com/office/drawing/2014/main" id="{2B201D3B-1285-4B2E-A148-6E87CC345A50}"/>
              </a:ext>
            </a:extLst>
          </p:cNvPr>
          <p:cNvSpPr txBox="1"/>
          <p:nvPr/>
        </p:nvSpPr>
        <p:spPr>
          <a:xfrm>
            <a:off x="6836229" y="1799304"/>
            <a:ext cx="4947731" cy="1938992"/>
          </a:xfrm>
          <a:prstGeom prst="rect">
            <a:avLst/>
          </a:prstGeom>
          <a:noFill/>
        </p:spPr>
        <p:txBody>
          <a:bodyPr wrap="square" rtlCol="1">
            <a:spAutoFit/>
          </a:bodyPr>
          <a:lstStyle/>
          <a:p>
            <a:r>
              <a:rPr lang="he-IL" sz="2400" dirty="0">
                <a:latin typeface="Varela Round" panose="00000500000000000000" pitchFamily="2" charset="-79"/>
                <a:cs typeface="Varela Round" panose="00000500000000000000" pitchFamily="2" charset="-79"/>
              </a:rPr>
              <a:t>ערן ונעה שותפים במשרד עורכי דין.</a:t>
            </a:r>
          </a:p>
          <a:p>
            <a:endParaRPr lang="he-IL"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הם החליטו להכין תכנית אתיקה למשרד עורכי הדין שלהם ולהטמיע אותה בארגון.</a:t>
            </a:r>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13657" y="333719"/>
            <a:ext cx="12191999" cy="720094"/>
          </a:xfrm>
        </p:spPr>
        <p:txBody>
          <a:bodyPr/>
          <a:lstStyle/>
          <a:p>
            <a:pPr algn="r"/>
            <a:r>
              <a:rPr lang="he-IL" dirty="0"/>
              <a:t>תכנית אתיקה – למה זה חשוב?</a:t>
            </a:r>
          </a:p>
        </p:txBody>
      </p:sp>
      <p:sp>
        <p:nvSpPr>
          <p:cNvPr id="11" name="מציין מיקום תוכן 10"/>
          <p:cNvSpPr>
            <a:spLocks noGrp="1"/>
          </p:cNvSpPr>
          <p:nvPr>
            <p:ph sz="quarter" idx="4"/>
          </p:nvPr>
        </p:nvSpPr>
        <p:spPr>
          <a:xfrm>
            <a:off x="1288158" y="1464203"/>
            <a:ext cx="7965050" cy="4660592"/>
          </a:xfrm>
        </p:spPr>
        <p:txBody>
          <a:bodyPr>
            <a:normAutofit/>
          </a:bodyPr>
          <a:lstStyle/>
          <a:p>
            <a:pPr marL="96848" indent="0" algn="just">
              <a:buNone/>
            </a:pPr>
            <a:r>
              <a:rPr lang="he-IL" dirty="0"/>
              <a:t>תוכנית אתיקה של ארגון נועדה לפיתוח קוד אתי ההולם את צרכי הארגון, להטמעתו ולהתחדשותו על פי צרכי הארגון.</a:t>
            </a:r>
          </a:p>
          <a:p>
            <a:pPr marL="96848" indent="0" algn="just">
              <a:buNone/>
            </a:pPr>
            <a:endParaRPr lang="he-IL" dirty="0"/>
          </a:p>
          <a:p>
            <a:pPr marL="96848" indent="0" algn="just">
              <a:buNone/>
            </a:pPr>
            <a:r>
              <a:rPr lang="he-IL" dirty="0"/>
              <a:t>הקוד האתי מגדיר כללים ברורים לגבי המותר והאסור לעובדים במסגרת עבודתם, והכללים חלים על כל הדרגים בארגון – החל בעובדים הבכירים ביותר וכלה בבעלי התפקידים הזוטרים.</a:t>
            </a:r>
          </a:p>
          <a:p>
            <a:pPr marL="96848" indent="0" algn="just">
              <a:buNone/>
            </a:pPr>
            <a:endParaRPr lang="he-IL" dirty="0"/>
          </a:p>
          <a:p>
            <a:pPr marL="96848" indent="0" algn="just">
              <a:buNone/>
            </a:pPr>
            <a:r>
              <a:rPr lang="he-IL" dirty="0"/>
              <a:t>תכנית האתיקה מסייעת בבניית תרבות ארגונית רצויה.</a:t>
            </a:r>
          </a:p>
          <a:p>
            <a:pPr>
              <a:lnSpc>
                <a:spcPct val="150000"/>
              </a:lnSpc>
            </a:pPr>
            <a:endParaRPr lang="he-IL" dirty="0"/>
          </a:p>
        </p:txBody>
      </p:sp>
    </p:spTree>
    <p:extLst>
      <p:ext uri="{BB962C8B-B14F-4D97-AF65-F5344CB8AC3E}">
        <p14:creationId xmlns:p14="http://schemas.microsoft.com/office/powerpoint/2010/main" val="3064738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התוכנית האתית ככלי לשימוש הארגון</a:t>
            </a:r>
          </a:p>
        </p:txBody>
      </p:sp>
      <p:graphicFrame>
        <p:nvGraphicFramePr>
          <p:cNvPr id="6" name="דיאגרמה 5">
            <a:extLst>
              <a:ext uri="{FF2B5EF4-FFF2-40B4-BE49-F238E27FC236}">
                <a16:creationId xmlns:a16="http://schemas.microsoft.com/office/drawing/2014/main" id="{642A971D-6ACD-41E8-8846-C010C6B83BAE}"/>
              </a:ext>
            </a:extLst>
          </p:cNvPr>
          <p:cNvGraphicFramePr/>
          <p:nvPr>
            <p:extLst>
              <p:ext uri="{D42A27DB-BD31-4B8C-83A1-F6EECF244321}">
                <p14:modId xmlns:p14="http://schemas.microsoft.com/office/powerpoint/2010/main" val="3437202090"/>
              </p:ext>
            </p:extLst>
          </p:nvPr>
        </p:nvGraphicFramePr>
        <p:xfrm>
          <a:off x="1058607" y="1465943"/>
          <a:ext cx="8215086" cy="46723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1732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שלבים בבניית תכנית אתיקה בארגון</a:t>
            </a:r>
          </a:p>
        </p:txBody>
      </p:sp>
      <p:sp>
        <p:nvSpPr>
          <p:cNvPr id="7" name="חץ: למטה 6">
            <a:extLst>
              <a:ext uri="{FF2B5EF4-FFF2-40B4-BE49-F238E27FC236}">
                <a16:creationId xmlns:a16="http://schemas.microsoft.com/office/drawing/2014/main" id="{38D9EC58-1CA3-4E01-81F8-4CD43ED7E4F8}"/>
              </a:ext>
            </a:extLst>
          </p:cNvPr>
          <p:cNvSpPr/>
          <p:nvPr/>
        </p:nvSpPr>
        <p:spPr>
          <a:xfrm>
            <a:off x="6478868" y="1192335"/>
            <a:ext cx="2237712" cy="931892"/>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פיתוח הקוד האתי והטמעתו</a:t>
            </a:r>
          </a:p>
        </p:txBody>
      </p:sp>
      <p:sp>
        <p:nvSpPr>
          <p:cNvPr id="9" name="חץ: למטה 8">
            <a:extLst>
              <a:ext uri="{FF2B5EF4-FFF2-40B4-BE49-F238E27FC236}">
                <a16:creationId xmlns:a16="http://schemas.microsoft.com/office/drawing/2014/main" id="{E20457A2-ADC1-4565-A6BE-183DF0A92062}"/>
              </a:ext>
            </a:extLst>
          </p:cNvPr>
          <p:cNvSpPr/>
          <p:nvPr/>
        </p:nvSpPr>
        <p:spPr>
          <a:xfrm>
            <a:off x="6478867" y="2209473"/>
            <a:ext cx="2237712" cy="931892"/>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2B4BC"/>
                </a:solidFill>
                <a:effectLst/>
                <a:uLnTx/>
                <a:uFillTx/>
                <a:latin typeface="Varela Round" panose="00000500000000000000" pitchFamily="2" charset="-79"/>
                <a:ea typeface="+mn-ea"/>
                <a:cs typeface="Varela Round" panose="00000500000000000000" pitchFamily="2" charset="-79"/>
              </a:rPr>
              <a:t>פיתוח תכנית אתיקה</a:t>
            </a:r>
          </a:p>
        </p:txBody>
      </p:sp>
      <p:sp>
        <p:nvSpPr>
          <p:cNvPr id="10" name="חץ: למטה 9">
            <a:extLst>
              <a:ext uri="{FF2B5EF4-FFF2-40B4-BE49-F238E27FC236}">
                <a16:creationId xmlns:a16="http://schemas.microsoft.com/office/drawing/2014/main" id="{F6940ABE-535F-4B52-87B3-9A6797AC11BF}"/>
              </a:ext>
            </a:extLst>
          </p:cNvPr>
          <p:cNvSpPr/>
          <p:nvPr/>
        </p:nvSpPr>
        <p:spPr>
          <a:xfrm>
            <a:off x="6478866" y="3277644"/>
            <a:ext cx="2237712" cy="1049722"/>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העמקת המודעות</a:t>
            </a:r>
          </a:p>
        </p:txBody>
      </p:sp>
      <p:sp>
        <p:nvSpPr>
          <p:cNvPr id="12" name="חץ: למטה 11">
            <a:extLst>
              <a:ext uri="{FF2B5EF4-FFF2-40B4-BE49-F238E27FC236}">
                <a16:creationId xmlns:a16="http://schemas.microsoft.com/office/drawing/2014/main" id="{13EC6135-679D-4B97-A268-B553D9DADA24}"/>
              </a:ext>
            </a:extLst>
          </p:cNvPr>
          <p:cNvSpPr/>
          <p:nvPr/>
        </p:nvSpPr>
        <p:spPr>
          <a:xfrm>
            <a:off x="6478865" y="4427141"/>
            <a:ext cx="2237712" cy="1238523"/>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אפקטיביות הקוד האתי ועדכונו</a:t>
            </a:r>
          </a:p>
        </p:txBody>
      </p:sp>
      <p:sp>
        <p:nvSpPr>
          <p:cNvPr id="13" name="חץ: למטה 12">
            <a:extLst>
              <a:ext uri="{FF2B5EF4-FFF2-40B4-BE49-F238E27FC236}">
                <a16:creationId xmlns:a16="http://schemas.microsoft.com/office/drawing/2014/main" id="{38E4E6EF-8AD0-478F-ABE0-0D9A9E712A2D}"/>
              </a:ext>
            </a:extLst>
          </p:cNvPr>
          <p:cNvSpPr/>
          <p:nvPr/>
        </p:nvSpPr>
        <p:spPr>
          <a:xfrm>
            <a:off x="6478865" y="5751568"/>
            <a:ext cx="2237712" cy="1049722"/>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12B4BC"/>
                </a:solidFill>
                <a:effectLst/>
                <a:uLnTx/>
                <a:uFillTx/>
                <a:latin typeface="Varela Round" panose="00000500000000000000" pitchFamily="2" charset="-79"/>
                <a:ea typeface="+mn-ea"/>
                <a:cs typeface="Varela Round" panose="00000500000000000000" pitchFamily="2" charset="-79"/>
              </a:rPr>
              <a:t>מינוי בעלי תפקידים</a:t>
            </a:r>
          </a:p>
        </p:txBody>
      </p:sp>
      <p:sp>
        <p:nvSpPr>
          <p:cNvPr id="3" name="תיבת טקסט 2">
            <a:extLst>
              <a:ext uri="{FF2B5EF4-FFF2-40B4-BE49-F238E27FC236}">
                <a16:creationId xmlns:a16="http://schemas.microsoft.com/office/drawing/2014/main" id="{DA49012D-C8C2-4C60-9BD3-AEACBD929182}"/>
              </a:ext>
            </a:extLst>
          </p:cNvPr>
          <p:cNvSpPr txBox="1"/>
          <p:nvPr/>
        </p:nvSpPr>
        <p:spPr>
          <a:xfrm>
            <a:off x="221226" y="1192335"/>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פיתוח קוד אתי המעצב את התרבות הארגונית והדרכת כל עובדי הארגון והפועלים בשמו בנוגע לדרך הפעילות המצופה.</a:t>
            </a:r>
          </a:p>
        </p:txBody>
      </p:sp>
      <p:sp>
        <p:nvSpPr>
          <p:cNvPr id="11" name="תיבת טקסט 10">
            <a:extLst>
              <a:ext uri="{FF2B5EF4-FFF2-40B4-BE49-F238E27FC236}">
                <a16:creationId xmlns:a16="http://schemas.microsoft.com/office/drawing/2014/main" id="{56CE848F-8B4F-4CCD-8B5B-9EDE56175C05}"/>
              </a:ext>
            </a:extLst>
          </p:cNvPr>
          <p:cNvSpPr txBox="1"/>
          <p:nvPr/>
        </p:nvSpPr>
        <p:spPr>
          <a:xfrm>
            <a:off x="221225" y="2098232"/>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הכנת מסמך אתיקה המציג את התפיסה של הארגון ביחס להתנהגות הרצויה במסגרתו.</a:t>
            </a:r>
          </a:p>
        </p:txBody>
      </p:sp>
      <p:sp>
        <p:nvSpPr>
          <p:cNvPr id="14" name="תיבת טקסט 13">
            <a:extLst>
              <a:ext uri="{FF2B5EF4-FFF2-40B4-BE49-F238E27FC236}">
                <a16:creationId xmlns:a16="http://schemas.microsoft.com/office/drawing/2014/main" id="{BD3B3B7A-6C7D-4CBC-8DDF-7125C6A41297}"/>
              </a:ext>
            </a:extLst>
          </p:cNvPr>
          <p:cNvSpPr txBox="1"/>
          <p:nvPr/>
        </p:nvSpPr>
        <p:spPr>
          <a:xfrm>
            <a:off x="221226" y="3147714"/>
            <a:ext cx="6150077" cy="923330"/>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הפצת הקוד האתי לכלל הגורמים – עובדים, בעלי מניות, ספקים. הסבר והדרכה על הקוד האתי. פיתוח מיומנויות ונורמות ליישום הקוד האתי.</a:t>
            </a:r>
          </a:p>
        </p:txBody>
      </p:sp>
      <p:sp>
        <p:nvSpPr>
          <p:cNvPr id="15" name="תיבת טקסט 14">
            <a:extLst>
              <a:ext uri="{FF2B5EF4-FFF2-40B4-BE49-F238E27FC236}">
                <a16:creationId xmlns:a16="http://schemas.microsoft.com/office/drawing/2014/main" id="{C7BE1B74-5CF6-4000-B3C9-C3FB56302526}"/>
              </a:ext>
            </a:extLst>
          </p:cNvPr>
          <p:cNvSpPr txBox="1"/>
          <p:nvPr/>
        </p:nvSpPr>
        <p:spPr>
          <a:xfrm>
            <a:off x="221224" y="4400071"/>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בדיקה האם </a:t>
            </a:r>
            <a:r>
              <a:rPr lang="he-IL" dirty="0" err="1">
                <a:latin typeface="Varela Round" panose="00000500000000000000" pitchFamily="2" charset="-79"/>
                <a:cs typeface="Varela Round" panose="00000500000000000000" pitchFamily="2" charset="-79"/>
              </a:rPr>
              <a:t>התכנית</a:t>
            </a:r>
            <a:r>
              <a:rPr lang="he-IL" dirty="0">
                <a:latin typeface="Varela Round" panose="00000500000000000000" pitchFamily="2" charset="-79"/>
                <a:cs typeface="Varela Round" panose="00000500000000000000" pitchFamily="2" charset="-79"/>
              </a:rPr>
              <a:t> קידמה את הארגון? האם הקוד האתי מתאים או דורש שינויים? האם העובדים הטמיעו אותו?</a:t>
            </a:r>
          </a:p>
        </p:txBody>
      </p:sp>
      <p:sp>
        <p:nvSpPr>
          <p:cNvPr id="16" name="תיבת טקסט 15">
            <a:extLst>
              <a:ext uri="{FF2B5EF4-FFF2-40B4-BE49-F238E27FC236}">
                <a16:creationId xmlns:a16="http://schemas.microsoft.com/office/drawing/2014/main" id="{013BD84E-D26E-4CAD-A410-8DAF0EB98E13}"/>
              </a:ext>
            </a:extLst>
          </p:cNvPr>
          <p:cNvSpPr txBox="1"/>
          <p:nvPr/>
        </p:nvSpPr>
        <p:spPr>
          <a:xfrm>
            <a:off x="274711" y="5665664"/>
            <a:ext cx="6150077"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מינוי בעלי תפקידים לשמירה על האתיקה – ממונה על תחום האתיקה, ועדת אתיקה, אחראי על מניעת הטרדה מינית.</a:t>
            </a:r>
          </a:p>
        </p:txBody>
      </p:sp>
    </p:spTree>
    <p:extLst>
      <p:ext uri="{BB962C8B-B14F-4D97-AF65-F5344CB8AC3E}">
        <p14:creationId xmlns:p14="http://schemas.microsoft.com/office/powerpoint/2010/main" val="213172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1000"/>
                                        <p:tgtEl>
                                          <p:spTgt spid="13"/>
                                        </p:tgtEl>
                                      </p:cBhvr>
                                    </p:animEffect>
                                    <p:anim calcmode="lin" valueType="num">
                                      <p:cBhvr>
                                        <p:cTn id="56" dur="1000" fill="hold"/>
                                        <p:tgtEl>
                                          <p:spTgt spid="13"/>
                                        </p:tgtEl>
                                        <p:attrNameLst>
                                          <p:attrName>ppt_x</p:attrName>
                                        </p:attrNameLst>
                                      </p:cBhvr>
                                      <p:tavLst>
                                        <p:tav tm="0">
                                          <p:val>
                                            <p:strVal val="#ppt_x"/>
                                          </p:val>
                                        </p:tav>
                                        <p:tav tm="100000">
                                          <p:val>
                                            <p:strVal val="#ppt_x"/>
                                          </p:val>
                                        </p:tav>
                                      </p:tavLst>
                                    </p:anim>
                                    <p:anim calcmode="lin" valueType="num">
                                      <p:cBhvr>
                                        <p:cTn id="57" dur="1000" fill="hold"/>
                                        <p:tgtEl>
                                          <p:spTgt spid="1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1000"/>
                                        <p:tgtEl>
                                          <p:spTgt spid="16"/>
                                        </p:tgtEl>
                                      </p:cBhvr>
                                    </p:animEffect>
                                    <p:anim calcmode="lin" valueType="num">
                                      <p:cBhvr>
                                        <p:cTn id="61" dur="1000" fill="hold"/>
                                        <p:tgtEl>
                                          <p:spTgt spid="16"/>
                                        </p:tgtEl>
                                        <p:attrNameLst>
                                          <p:attrName>ppt_x</p:attrName>
                                        </p:attrNameLst>
                                      </p:cBhvr>
                                      <p:tavLst>
                                        <p:tav tm="0">
                                          <p:val>
                                            <p:strVal val="#ppt_x"/>
                                          </p:val>
                                        </p:tav>
                                        <p:tav tm="100000">
                                          <p:val>
                                            <p:strVal val="#ppt_x"/>
                                          </p:val>
                                        </p:tav>
                                      </p:tavLst>
                                    </p:anim>
                                    <p:anim calcmode="lin" valueType="num">
                                      <p:cBhvr>
                                        <p:cTn id="6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2" grpId="0" animBg="1"/>
      <p:bldP spid="13" grpId="0" animBg="1"/>
      <p:bldP spid="3" grpId="0"/>
      <p:bldP spid="11"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609598" y="212675"/>
            <a:ext cx="12191999" cy="720094"/>
          </a:xfrm>
        </p:spPr>
        <p:txBody>
          <a:bodyPr/>
          <a:lstStyle/>
          <a:p>
            <a:pPr algn="r"/>
            <a:r>
              <a:rPr lang="he-IL" dirty="0"/>
              <a:t>פיתוח קוד אתי והטמעתו</a:t>
            </a:r>
          </a:p>
        </p:txBody>
      </p:sp>
      <p:sp>
        <p:nvSpPr>
          <p:cNvPr id="11" name="מציין מיקום תוכן 10"/>
          <p:cNvSpPr>
            <a:spLocks noGrp="1"/>
          </p:cNvSpPr>
          <p:nvPr>
            <p:ph sz="quarter" idx="4"/>
          </p:nvPr>
        </p:nvSpPr>
        <p:spPr>
          <a:xfrm>
            <a:off x="743873" y="1170288"/>
            <a:ext cx="7761461" cy="4153058"/>
          </a:xfrm>
        </p:spPr>
        <p:txBody>
          <a:bodyPr>
            <a:normAutofit/>
          </a:bodyPr>
          <a:lstStyle/>
          <a:p>
            <a:pPr>
              <a:lnSpc>
                <a:spcPct val="150000"/>
              </a:lnSpc>
            </a:pPr>
            <a:r>
              <a:rPr lang="he-IL" dirty="0"/>
              <a:t>לשם מה כותבים את הקוד האתי?</a:t>
            </a:r>
          </a:p>
          <a:p>
            <a:pPr>
              <a:lnSpc>
                <a:spcPct val="150000"/>
              </a:lnSpc>
            </a:pPr>
            <a:r>
              <a:rPr lang="he-IL" dirty="0"/>
              <a:t>למי מכוון הקוד האתי?</a:t>
            </a:r>
          </a:p>
          <a:p>
            <a:pPr>
              <a:lnSpc>
                <a:spcPct val="150000"/>
              </a:lnSpc>
            </a:pPr>
            <a:r>
              <a:rPr lang="he-IL" dirty="0"/>
              <a:t>מה חשוב לכלול בקוד האתי?</a:t>
            </a:r>
          </a:p>
          <a:p>
            <a:pPr>
              <a:lnSpc>
                <a:spcPct val="150000"/>
              </a:lnSpc>
            </a:pPr>
            <a:r>
              <a:rPr lang="he-IL" dirty="0"/>
              <a:t>האם לשתף את נציגי העובדים?</a:t>
            </a:r>
          </a:p>
          <a:p>
            <a:pPr marL="96848" indent="0">
              <a:lnSpc>
                <a:spcPct val="150000"/>
              </a:lnSpc>
              <a:buNone/>
            </a:pPr>
            <a:endParaRPr lang="he-IL" dirty="0"/>
          </a:p>
        </p:txBody>
      </p:sp>
    </p:spTree>
    <p:extLst>
      <p:ext uri="{BB962C8B-B14F-4D97-AF65-F5344CB8AC3E}">
        <p14:creationId xmlns:p14="http://schemas.microsoft.com/office/powerpoint/2010/main" val="2887756361"/>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D405C3C5E2144991A82FB03AD36A29" ma:contentTypeVersion="12" ma:contentTypeDescription="Create a new document." ma:contentTypeScope="" ma:versionID="e4f0827a931059b31765ed3d04ced2b4">
  <xsd:schema xmlns:xsd="http://www.w3.org/2001/XMLSchema" xmlns:xs="http://www.w3.org/2001/XMLSchema" xmlns:p="http://schemas.microsoft.com/office/2006/metadata/properties" xmlns:ns3="3fb18b26-9745-44e6-b802-7b00fa7a1430" xmlns:ns4="e3d15af0-53cc-4fdd-8ebf-c94b218c505a" targetNamespace="http://schemas.microsoft.com/office/2006/metadata/properties" ma:root="true" ma:fieldsID="4b78d8332063f637b049228e2d456018" ns3:_="" ns4:_="">
    <xsd:import namespace="3fb18b26-9745-44e6-b802-7b00fa7a1430"/>
    <xsd:import namespace="e3d15af0-53cc-4fdd-8ebf-c94b218c505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b18b26-9745-44e6-b802-7b00fa7a1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d15af0-53cc-4fdd-8ebf-c94b218c505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49F110-536F-405D-AEBA-9CC4DF8BE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b18b26-9745-44e6-b802-7b00fa7a1430"/>
    <ds:schemaRef ds:uri="e3d15af0-53cc-4fdd-8ebf-c94b218c50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E70EED-8DBA-49B4-A4F3-DDDFE3130DEB}">
  <ds:schemaRefs>
    <ds:schemaRef ds:uri="http://schemas.microsoft.com/sharepoint/v3/contenttype/forms"/>
  </ds:schemaRefs>
</ds:datastoreItem>
</file>

<file path=customXml/itemProps3.xml><?xml version="1.0" encoding="utf-8"?>
<ds:datastoreItem xmlns:ds="http://schemas.openxmlformats.org/officeDocument/2006/customXml" ds:itemID="{95CC591C-51C5-4B64-A84A-5491F0FDB904}">
  <ds:schemaRefs>
    <ds:schemaRef ds:uri="http://purl.org/dc/elements/1.1/"/>
    <ds:schemaRef ds:uri="http://schemas.microsoft.com/office/2006/metadata/properties"/>
    <ds:schemaRef ds:uri="3fb18b26-9745-44e6-b802-7b00fa7a143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3d15af0-53cc-4fdd-8ebf-c94b218c505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3203</TotalTime>
  <Words>1095</Words>
  <Application>Microsoft Office PowerPoint</Application>
  <PresentationFormat>מסך רחב</PresentationFormat>
  <Paragraphs>153</Paragraphs>
  <Slides>25</Slides>
  <Notes>22</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25</vt:i4>
      </vt:variant>
    </vt:vector>
  </HeadingPairs>
  <TitlesOfParts>
    <vt:vector size="32" baseType="lpstr">
      <vt:lpstr>Arial</vt:lpstr>
      <vt:lpstr>Calibri</vt:lpstr>
      <vt:lpstr>Times New Roman</vt:lpstr>
      <vt:lpstr>Varela Round</vt:lpstr>
      <vt:lpstr>Wingdings</vt:lpstr>
      <vt:lpstr>ערכת נושא Office</vt:lpstr>
      <vt:lpstr>1_ערכת נושא Office</vt:lpstr>
      <vt:lpstr>מערכת שידורים לאומית</vt:lpstr>
      <vt:lpstr>אתיקה</vt:lpstr>
      <vt:lpstr>מה נלמד היום </vt:lpstr>
      <vt:lpstr>תוכנית אתיקה</vt:lpstr>
      <vt:lpstr>תכנית אתיקה</vt:lpstr>
      <vt:lpstr>תכנית אתיקה – למה זה חשוב?</vt:lpstr>
      <vt:lpstr>התוכנית האתית ככלי לשימוש הארגון</vt:lpstr>
      <vt:lpstr>שלבים בבניית תכנית אתיקה בארגון</vt:lpstr>
      <vt:lpstr>פיתוח קוד אתי והטמעתו</vt:lpstr>
      <vt:lpstr>פיתוח קוד אתי והטמעתו</vt:lpstr>
      <vt:lpstr>מקורות לערכים ארגוניים</vt:lpstr>
      <vt:lpstr>קוד אתי</vt:lpstr>
      <vt:lpstr>בניית תכנית אתיקה</vt:lpstr>
      <vt:lpstr>תכנית אתיקה - משימה</vt:lpstr>
      <vt:lpstr>שלבים בבניית תכנית אתיקה בארגון</vt:lpstr>
      <vt:lpstr>תכנית אתיקה – סיכום משימה</vt:lpstr>
      <vt:lpstr>תכנית אתיקה – סיכום משימה</vt:lpstr>
      <vt:lpstr>תכנית אתיקה – סיכום משימה</vt:lpstr>
      <vt:lpstr>תכנית אתיקה – סיכום משימה</vt:lpstr>
      <vt:lpstr>תכנית אתיקה – סיכום משימה</vt:lpstr>
      <vt:lpstr>תכנית אתיקה – סיכום משימה</vt:lpstr>
      <vt:lpstr>תכנית אתיקה – דרכים להטמעה</vt:lpstr>
      <vt:lpstr>תכנית אתיקה – בדיקת אפקטיביות</vt:lpstr>
      <vt:lpstr>לסיכום - מה למדנו היום </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שני שמלה/Shani Chemla</cp:lastModifiedBy>
  <cp:revision>183</cp:revision>
  <dcterms:created xsi:type="dcterms:W3CDTF">2020-03-15T19:13:03Z</dcterms:created>
  <dcterms:modified xsi:type="dcterms:W3CDTF">2022-07-28T10:59:43Z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0x01010033D405C3C5E2144991A82FB03AD36A29</vt:lpwstr>
  </property>
</Properties>
</file>