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6858000" cx="12192000"/>
  <p:notesSz cx="6858000" cy="9144000"/>
  <p:embeddedFontLst>
    <p:embeddedFont>
      <p:font typeface="Alef"/>
      <p:regular r:id="rId55"/>
      <p:bold r:id="rId56"/>
    </p:embeddedFont>
    <p:embeddedFont>
      <p:font typeface="Varela Round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8" roundtripDataSignature="AMtx7midu+6xGnvp4QUW0MGZhjF7Vhe6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Alef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VarelaRound-regular.fntdata"/><Relationship Id="rId12" Type="http://schemas.openxmlformats.org/officeDocument/2006/relationships/slide" Target="slides/slide7.xml"/><Relationship Id="rId56" Type="http://schemas.openxmlformats.org/officeDocument/2006/relationships/font" Target="fonts/Alef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9" name="Google Shape;239;p1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1" name="Google Shape;291;p2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2" name="Google Shape;312;p2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2" name="Google Shape;322;p2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332" name="Google Shape;332;p2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ROI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מיהו האדם הבכיר ביותר בשעובד בפרויקט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מאיזה מחלקה מגיעים רוב העובדים של 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מיהם האנשים שכלל לא מעורבים בפרויקט הקוד האתי?</a:t>
            </a:r>
            <a:endParaRPr/>
          </a:p>
          <a:p>
            <a:pPr indent="-95250" lvl="0" marL="17145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2" name="Google Shape;362;p3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2" name="Google Shape;372;p3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2" name="Google Shape;382;p3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מיהו האדם הבכיר ביותר בשעובד בפרויקט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מאיזה מחלקה מגיעים רוב העובדים של 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מיהם האנשים שכלל לא מעורבים בפרויקט הקוד האתי?</a:t>
            </a:r>
            <a:endParaRPr/>
          </a:p>
          <a:p>
            <a:pPr indent="-95250" lvl="0" marL="17145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7" name="Google Shape;477;p3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4" name="Google Shape;484;p3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5" name="Google Shape;495;p3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88" name="Google Shape;88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דגשים להצגה: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השתקת מיקרופונים 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רקע לוידיאו – משעשע לרגע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סקרים – לבדוק אם אפשר גם ביוזר של החינוך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חלוקה לחדרים – לבדוק אם אפשר גם ביוזר של החינוך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הקלטת השיעור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שיתוף מסך – רק המסך הרלוונטי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אפשרויות כניסה – דרך טלפון או אפליקציה – לבדוק אם אפשר גם ביוזר של החינוך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9" name="Google Shape;549;p4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9" name="Google Shape;559;p4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0" name="Google Shape;570;p4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80" name="Google Shape;580;p4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5" name="Google Shape;595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00" name="Google Shape;100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פונט 24 (לפחות)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מיעוט טקסטים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חשיפה מדורגת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דימויים חזקים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יצירת הקשר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43" name="Google Shape;143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1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ain">
  <p:cSld name="4_mai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1.jpg" id="45" name="Google Shape;4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0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0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0"/>
          <p:cNvSpPr txBox="1"/>
          <p:nvPr>
            <p:ph idx="1" type="body"/>
          </p:nvPr>
        </p:nvSpPr>
        <p:spPr>
          <a:xfrm>
            <a:off x="711200" y="1524001"/>
            <a:ext cx="10363200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ain">
  <p:cSld name="3_mai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2.jpg" id="50" name="Google Shape;5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1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1"/>
          <p:cNvSpPr txBox="1"/>
          <p:nvPr>
            <p:ph type="title"/>
          </p:nvPr>
        </p:nvSpPr>
        <p:spPr>
          <a:xfrm>
            <a:off x="1663299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1"/>
          <p:cNvSpPr txBox="1"/>
          <p:nvPr>
            <p:ph idx="1" type="body"/>
          </p:nvPr>
        </p:nvSpPr>
        <p:spPr>
          <a:xfrm>
            <a:off x="711200" y="1524001"/>
            <a:ext cx="10363200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rgbClr val="3190C5"/>
              </a:buClr>
              <a:buSzPts val="2800"/>
              <a:buFont typeface="Arial"/>
              <a:buAutoNum type="arabicPeriod"/>
              <a:defRPr b="0" i="0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rgbClr val="3190C5"/>
              </a:buClr>
              <a:buSzPts val="2400"/>
              <a:buFont typeface="Arial"/>
              <a:buAutoNum type="arabicPeriod"/>
              <a:defRPr b="0" i="0" sz="2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ain">
  <p:cSld name="7_mai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4.jpg" id="55" name="Google Shape;5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2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2"/>
          <p:cNvSpPr txBox="1"/>
          <p:nvPr>
            <p:ph idx="1" type="body"/>
          </p:nvPr>
        </p:nvSpPr>
        <p:spPr>
          <a:xfrm>
            <a:off x="609600" y="83671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2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main">
  <p:cSld name="8_mai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4.jpg" id="60" name="Google Shape;6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3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3"/>
          <p:cNvSpPr txBox="1"/>
          <p:nvPr>
            <p:ph idx="1" type="body"/>
          </p:nvPr>
        </p:nvSpPr>
        <p:spPr>
          <a:xfrm>
            <a:off x="609600" y="83671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63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main">
  <p:cSld name="10_mai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main">
  <p:cSld name="11_mai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5" name="Google Shape;25;p54"/>
          <p:cNvSpPr txBox="1"/>
          <p:nvPr/>
        </p:nvSpPr>
        <p:spPr>
          <a:xfrm>
            <a:off x="11640616" y="0"/>
            <a:ext cx="432048" cy="923330"/>
          </a:xfrm>
          <a:prstGeom prst="rect">
            <a:avLst/>
          </a:prstGeom>
          <a:solidFill>
            <a:srgbClr val="F8943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6" name="Google Shape;26;p54"/>
          <p:cNvSpPr txBox="1"/>
          <p:nvPr>
            <p:ph type="title"/>
          </p:nvPr>
        </p:nvSpPr>
        <p:spPr>
          <a:xfrm>
            <a:off x="559421" y="116632"/>
            <a:ext cx="109728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0095DA"/>
                </a:solidFill>
                <a:latin typeface="Alef"/>
                <a:ea typeface="Alef"/>
                <a:cs typeface="Alef"/>
                <a:sym typeface="Alef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4"/>
          <p:cNvSpPr txBox="1"/>
          <p:nvPr>
            <p:ph idx="1" type="body"/>
          </p:nvPr>
        </p:nvSpPr>
        <p:spPr>
          <a:xfrm>
            <a:off x="11568608" y="44624"/>
            <a:ext cx="57606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ctr">
              <a:spcBef>
                <a:spcPts val="1200"/>
              </a:spcBef>
              <a:spcAft>
                <a:spcPts val="0"/>
              </a:spcAft>
              <a:buClr>
                <a:srgbClr val="FA9020"/>
              </a:buClr>
              <a:buSzPts val="6000"/>
              <a:buFont typeface="Noto Sans Symbols"/>
              <a:buNone/>
              <a:defRPr b="0" i="0" sz="6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rgbClr val="799A3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799A3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799A3E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5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5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mai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ain">
  <p:cSld name="9_mai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ain">
  <p:cSld name="2_mai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3.jpg" id="40" name="Google Shape;4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9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9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9"/>
          <p:cNvSpPr txBox="1"/>
          <p:nvPr>
            <p:ph idx="1" type="body"/>
          </p:nvPr>
        </p:nvSpPr>
        <p:spPr>
          <a:xfrm>
            <a:off x="711200" y="1524001"/>
            <a:ext cx="10363200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new.methodic.co.il/3-%D7%A4%D7%A2%D7%95%D7%9C%D7%95%D7%AA-%D7%A7%D7%A8%D7%99%D7%98%D7%99%D7%95%D7%AA-%D7%99%D7%9B%D7%95%D7%9C%D7%95%D7%AA-%D7%9C%D7%94%D7%A4%D7%95%D7%9A-%D7%90%D7%AA-%D7%94%D7%9E%D7%A6%D7%92%D7%AA-%D7%9E/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hyperlink" Target="https://community.articulate.com/articles/coherence-principle-less-material-for-better-learnin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hyperlink" Target="https://community.articulate.com/articles/coherence-principle-less-material-for-better-learnin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unsplash.com/" TargetMode="External"/><Relationship Id="rId4" Type="http://schemas.openxmlformats.org/officeDocument/2006/relationships/hyperlink" Target="http://www.freepik.com/" TargetMode="External"/><Relationship Id="rId5" Type="http://schemas.openxmlformats.org/officeDocument/2006/relationships/hyperlink" Target="https://pixabay.com/" TargetMode="External"/><Relationship Id="rId6" Type="http://schemas.openxmlformats.org/officeDocument/2006/relationships/hyperlink" Target="https://www.flaticon.com/" TargetMode="External"/><Relationship Id="rId7" Type="http://schemas.openxmlformats.org/officeDocument/2006/relationships/hyperlink" Target="http://iconmonstr.com/" TargetMode="External"/><Relationship Id="rId8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new.methodic.co.il/%D7%AA%D7%A0%D7%95-%D7%9C%D7%9E%D7%95%D7%97-%D7%9C%D7%A0%D7%95%D7%97-%D7%9E%D7%93%D7%95%D7%A2-%D7%A6%D7%A8%D7%99%D7%9A-%D7%9C%D7%A2%D7%A6%D7%95%D7%A8-%D7%9C%D7%9E%D7%99%D7%93%D7%94-%D7%9B%D7%9C-20/" TargetMode="External"/><Relationship Id="rId4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new.methodic.co.il/%D7%A2%D7%95%D7%9E%D7%A1-%D7%A7%D7%95%D7%92%D7%A0%D7%99%D7%98%D7%99%D7%91%D7%99-%D7%A2%D7%9C-%D7%96%D7%99%D7%9B%D7%A8%D7%95%D7%9F-%D7%94%D7%A2%D7%91%D7%95%D7%93%D7%94-%D7%90%D7%99%D7%9A/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new.methodic.co.il/%D7%9B%D7%99%D7%A6%D7%93-%D7%AA%D7%95%D7%9E%D7%9B%D7%99%D7%9D-%D7%91%D7%9C%D7%95%D7%9E%D7%93%D7%99%D7%9D-%D7%A9%D7%A8%D7%95%D7%A6%D7%99%D7%9D-%D7%9C%D7%A1%D7%9B%D7%9D-%D7%98%D7%95%D7%91-%D7%90%D7%AA/" TargetMode="External"/><Relationship Id="rId4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new.methodic.co.il/%d7%9e%d7%aa%d7%99-%d7%94%d7%9b%d7%99-%d7%9b%d7%93%d7%90%d7%99-%d7%9c%d7%aa%d7%a8%d7%92%d7%9c/" TargetMode="External"/><Relationship Id="rId4" Type="http://schemas.openxmlformats.org/officeDocument/2006/relationships/image" Target="../media/image4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ew.methodic.co.il/%D7%9B%D7%9C-%D7%94%D7%98%D7%A2%D7%95%D7%99%D7%95%D7%AA-%D7%94%D7%A2%D7%99%D7%A6%D7%95%D7%91%D7%99%D7%95%D7%AA-%D7%A9%D7%A2%D7%95%D7%A9%D7%99%D7%9D-%D7%90%D7%A0%D7%A9%D7%99%D7%9D-%D7%A9%D7%90%D7%99/" TargetMode="External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png"/><Relationship Id="rId4" Type="http://schemas.openxmlformats.org/officeDocument/2006/relationships/hyperlink" Target="http://new.methodic.co.il/%D7%9B%D7%99%D7%A6%D7%93-%D7%A9%D7%99%D7%9E%D7%95%D7%A9-%D7%91%D7%9E%D7%A4%D7%95%D7%AA-%D7%9C%D7%9E%D7%99%D7%93%D7%94-%D7%9E%D7%97%D7%96%D7%A7-%D7%AA%D7%94%D7%9C%D7%99%D7%9B%D7%99-%D7%9C%D7%9E%D7%99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jpg"/><Relationship Id="rId4" Type="http://schemas.openxmlformats.org/officeDocument/2006/relationships/image" Target="../media/image5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methodic.co.il/NL/W/SundayLink_535.html?fbclid=IwAR3lvO51g9tpbB7IS8Bl2B2hjMWxhEoz1-HUcIL79yg-zMRabSAg8K8CF2U" TargetMode="External"/><Relationship Id="rId4" Type="http://schemas.openxmlformats.org/officeDocument/2006/relationships/image" Target="../media/image5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new.methodic.co.il/%D7%98%D7%99%D7%A4%D7%99%D7%9D-%D7%9C%D7%94%D7%A4%D7%97%D7%AA%D7%AA-%D7%97%D7%A8%D7%93%D7%94-%D7%9C%D7%A4%D7%A0%D7%99-%D7%A4%D7%A8%D7%96%D7%A0%D7%98%D7%A6%D7%99%D7%94/" TargetMode="External"/><Relationship Id="rId4" Type="http://schemas.openxmlformats.org/officeDocument/2006/relationships/image" Target="../media/image5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new.methodic.co.il/%D7%9B%D7%A8%D7%99%D7%96%D7%9E%D7%94-%D7%94%D7%99%D7%90-%D7%9C%D7%90-%D7%91%D7%94%D7%9B%D7%A8%D7%97-%D7%9E%D7%AA%D7%A0%D7%AA-%D7%90%D7%9C-%D7%90%D7%9C%D7%90-%D7%9E%D7%A9%D7%94%D7%95-%D7%A9%D7%90/" TargetMode="External"/><Relationship Id="rId4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new.methodic.co.il/%d7%90%d7%99%d7%9a-%d7%9c%d7%93%d7%91%d7%a8-%d7%99%d7%95%d7%aa%d7%a8-%d7%a8%d7%94%d7%95%d7%98/" TargetMode="External"/><Relationship Id="rId4" Type="http://schemas.openxmlformats.org/officeDocument/2006/relationships/image" Target="../media/image5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ethodic.co.il/NL/W/SundayLink_557.html?fbclid=IwAR1GZL_yglWuBy1uKKaoePiYMX1NZ5f2cjUkgVlT8CsV3oeLZhkLK5YXgD8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ew.methodic.co.il/%d7%aa%d7%95%d7%a6%d7%90%d7%95%d7%aa-%d7%a1%d7%a7%d7%a8-%d7%92%d7%93%d7%95%d7%9c-%d7%9e%d7%94-%d7%94%d7%9b%d7%99-%d7%9e%d7%a2%d7%a6%d7%91%d7%9f-%d7%90%d7%95%d7%aa%d7%9a-%d7%91%d7%9e%d7%a6%d7%92%d7%95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s://new.methodic.co.il/%D7%9B%D7%9E%D7%95%D7%AA-%D7%94%D7%A9%D7%A7%D7%A4%D7%99%D7%9D-%D7%91%D7%9E%D7%A6%D7%92%D7%AA-%D7%96%D7%94-%D7%9C%D7%90-%D7%A4%D7%A8%D7%9E%D7%98%D7%A8-%D7%9C%D7%9B%D7%9C%D7%95%D7%9D-%D7%9E%D7%94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ctrTitle"/>
          </p:nvPr>
        </p:nvSpPr>
        <p:spPr>
          <a:xfrm>
            <a:off x="-1896888" y="2492896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מערכת שידורים לאומית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 b="22807" l="0" r="0" t="20468"/>
          <a:stretch/>
        </p:blipFill>
        <p:spPr>
          <a:xfrm>
            <a:off x="983432" y="321418"/>
            <a:ext cx="1189027" cy="87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אוריינטציה ללומדים – מסך מארגן</a:t>
            </a: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541" y="1673008"/>
            <a:ext cx="7200800" cy="404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מה מפריע ל-PPT?</a:t>
            </a:r>
            <a:endParaRPr/>
          </a:p>
        </p:txBody>
      </p:sp>
      <p:sp>
        <p:nvSpPr>
          <p:cNvPr id="170" name="Google Shape;170;p11"/>
          <p:cNvSpPr txBox="1"/>
          <p:nvPr/>
        </p:nvSpPr>
        <p:spPr>
          <a:xfrm>
            <a:off x="2423592" y="2780928"/>
            <a:ext cx="9153872" cy="1667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Char char="X"/>
            </a:pPr>
            <a:r>
              <a:rPr lang="iw-IL" sz="3600">
                <a:solidFill>
                  <a:srgbClr val="595959"/>
                </a:solidFill>
              </a:rPr>
              <a:t>מערך שיעור למרצה</a:t>
            </a:r>
            <a:endParaRPr sz="3600">
              <a:solidFill>
                <a:srgbClr val="595959"/>
              </a:solidFill>
            </a:endParaRPr>
          </a:p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Char char="X"/>
            </a:pPr>
            <a:r>
              <a:rPr lang="iw-IL" sz="3600">
                <a:solidFill>
                  <a:srgbClr val="595959"/>
                </a:solidFill>
              </a:rPr>
              <a:t>"נוכל לקבל את המצגת"? (דפי כתיבה ללומד)</a:t>
            </a:r>
            <a:endParaRPr/>
          </a:p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Char char="X"/>
            </a:pPr>
            <a:r>
              <a:rPr lang="iw-IL" sz="3600">
                <a:solidFill>
                  <a:srgbClr val="595959"/>
                </a:solidFill>
              </a:rPr>
              <a:t>למידה עצמית באמצעות מצגות</a:t>
            </a:r>
            <a:endParaRPr/>
          </a:p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Char char="X"/>
            </a:pPr>
            <a:r>
              <a:rPr lang="iw-IL" sz="3600">
                <a:solidFill>
                  <a:srgbClr val="595959"/>
                </a:solidFill>
              </a:rPr>
              <a:t>המצגת כמסמך עבודה</a:t>
            </a:r>
            <a:endParaRPr sz="3600">
              <a:solidFill>
                <a:srgbClr val="595959"/>
              </a:solidFill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68" y="3789040"/>
            <a:ext cx="223224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  <a:latin typeface="Varela Round"/>
                <a:ea typeface="Varela Round"/>
                <a:cs typeface="Varela Round"/>
                <a:sym typeface="Varela Round"/>
              </a:rPr>
              <a:t>אז איך מאווררים? </a:t>
            </a:r>
            <a:endParaRPr/>
          </a:p>
        </p:txBody>
      </p:sp>
      <p:sp>
        <p:nvSpPr>
          <p:cNvPr id="179" name="Google Shape;179;p12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80" name="Google Shape;180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 פעולות קריטיות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0" y="332656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איך עושים את זה נכון?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191" name="Google Shape;191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Image first -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קודם כל תמונה ואח"כ טקסט</a:t>
            </a:r>
            <a:endParaRPr/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 </a:t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02243"/>
            <a:ext cx="3949542" cy="357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איך עושים את זה נכון?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202" name="Google Shape;202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מינימום טקסט במצגת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טקסטים למרצים –בהערות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טקסטים ללומדים – בנפרד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 </a:t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204" name="Google Shape;2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02243"/>
            <a:ext cx="3949542" cy="357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איך עושים את זה נכון?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213" name="Google Shape;213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4" name="Google Shape;214;p15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להחשיך או להלבין את המסך כשצריך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לשלב מסכי הפוגה </a:t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81" y="2708920"/>
            <a:ext cx="3284017" cy="328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איך עושים את זה נכון?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224" name="Google Shape;224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שומרים על אחידות 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משכפלים שקף ומחליפים תמונה/מלל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 </a:t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02243"/>
            <a:ext cx="3949542" cy="357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524000" y="404664"/>
            <a:ext cx="91440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איך תרצו את הקפה שלכם?</a:t>
            </a:r>
            <a:endParaRPr sz="6000">
              <a:solidFill>
                <a:srgbClr val="605F60"/>
              </a:solidFill>
            </a:endParaRPr>
          </a:p>
        </p:txBody>
      </p:sp>
      <p:pic>
        <p:nvPicPr>
          <p:cNvPr descr="גזירת מסך"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1880406"/>
            <a:ext cx="5838309" cy="3996866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גזירת מסך" id="235" name="Google Shape;235;p17"/>
          <p:cNvPicPr preferRelativeResize="0"/>
          <p:nvPr/>
        </p:nvPicPr>
        <p:blipFill rotWithShape="1">
          <a:blip r:embed="rId4">
            <a:alphaModFix/>
          </a:blip>
          <a:srcRect b="2273" l="0" r="2837" t="0"/>
          <a:stretch/>
        </p:blipFill>
        <p:spPr>
          <a:xfrm>
            <a:off x="7139009" y="1808398"/>
            <a:ext cx="3997551" cy="3995410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1524000" y="404664"/>
            <a:ext cx="91440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קידוד כפול </a:t>
            </a:r>
            <a:endParaRPr sz="6000">
              <a:solidFill>
                <a:srgbClr val="605F60"/>
              </a:solidFill>
            </a:endParaRPr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7430" y="1844824"/>
            <a:ext cx="7087886" cy="398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600" y="332656"/>
            <a:ext cx="7023567" cy="62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1487488" y="709528"/>
            <a:ext cx="9144000" cy="8710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8000" u="none" cap="none" strike="noStrike">
                <a:solidFill>
                  <a:srgbClr val="605F60"/>
                </a:solidFill>
              </a:rPr>
              <a:t>איך לבנות מצגת מנצחת</a:t>
            </a:r>
            <a:endParaRPr/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rgbClr val="605F60"/>
              </a:solidFill>
            </a:endParaRPr>
          </a:p>
          <a:p>
            <a:pPr indent="0" lvl="0" marL="0" marR="0" rtl="1" algn="ct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5400" u="none" cap="none" strike="noStrike">
                <a:solidFill>
                  <a:srgbClr val="605F60"/>
                </a:solidFill>
              </a:rPr>
              <a:t>בלי להבין בעיצוב</a:t>
            </a:r>
            <a:endParaRPr/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rgbClr val="605F60"/>
              </a:solidFill>
            </a:endParaRPr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0" u="none" cap="none" strike="noStrike">
              <a:solidFill>
                <a:srgbClr val="605F60"/>
              </a:solidFill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661" y="3079703"/>
            <a:ext cx="244827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כוחה של תמונה</a:t>
            </a:r>
            <a:endParaRPr/>
          </a:p>
        </p:txBody>
      </p:sp>
      <p:sp>
        <p:nvSpPr>
          <p:cNvPr descr="Image result for face slam emoji" id="256" name="Google Shape;256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7" name="Google Shape;257;p20"/>
          <p:cNvPicPr preferRelativeResize="0"/>
          <p:nvPr/>
        </p:nvPicPr>
        <p:blipFill rotWithShape="1">
          <a:blip r:embed="rId3">
            <a:alphaModFix/>
          </a:blip>
          <a:srcRect b="0" l="0" r="0" t="14817"/>
          <a:stretch/>
        </p:blipFill>
        <p:spPr>
          <a:xfrm>
            <a:off x="2508470" y="2202243"/>
            <a:ext cx="7175059" cy="399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0"/>
          <p:cNvSpPr/>
          <p:nvPr/>
        </p:nvSpPr>
        <p:spPr>
          <a:xfrm>
            <a:off x="6246529" y="4509120"/>
            <a:ext cx="2081719" cy="1315586"/>
          </a:xfrm>
          <a:prstGeom prst="rect">
            <a:avLst/>
          </a:prstGeom>
          <a:solidFill>
            <a:srgbClr val="B3D0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מלל ותמונה</a:t>
            </a:r>
            <a:endParaRPr sz="32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3725874" y="4473724"/>
            <a:ext cx="2081719" cy="1315586"/>
          </a:xfrm>
          <a:prstGeom prst="rect">
            <a:avLst/>
          </a:prstGeom>
          <a:solidFill>
            <a:srgbClr val="65A9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מלל בלבד</a:t>
            </a:r>
            <a:endParaRPr sz="32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1271465" y="6381328"/>
            <a:ext cx="9505055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https://community.articulate.com/articles/coherence-principle-less-material-for-better-learning</a:t>
            </a:r>
            <a:endParaRPr sz="1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זהירות תמונות!</a:t>
            </a:r>
            <a:endParaRPr/>
          </a:p>
        </p:txBody>
      </p:sp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073" y="2060848"/>
            <a:ext cx="6528048" cy="367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468" y="2343150"/>
            <a:ext cx="7191064" cy="403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כשזה יותר מדי...</a:t>
            </a:r>
            <a:endParaRPr/>
          </a:p>
        </p:txBody>
      </p:sp>
      <p:sp>
        <p:nvSpPr>
          <p:cNvPr descr="Image result for face slam emoji" id="277" name="Google Shape;277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6174521" y="4777710"/>
            <a:ext cx="2369751" cy="1315586"/>
          </a:xfrm>
          <a:prstGeom prst="rect">
            <a:avLst/>
          </a:prstGeom>
          <a:solidFill>
            <a:srgbClr val="B3D0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מדיה חיונית</a:t>
            </a:r>
            <a:endParaRPr sz="32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3575720" y="4777710"/>
            <a:ext cx="2508377" cy="1315586"/>
          </a:xfrm>
          <a:prstGeom prst="rect">
            <a:avLst/>
          </a:prstGeom>
          <a:solidFill>
            <a:srgbClr val="65A9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מדיה לא חיונית</a:t>
            </a:r>
            <a:endParaRPr sz="32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1271465" y="6381328"/>
            <a:ext cx="9505055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https://community.articulate.com/articles/coherence-principle-less-material-for-better-learning</a:t>
            </a:r>
            <a:endParaRPr sz="1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7424"/>
            <a:ext cx="12192000" cy="72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 txBox="1"/>
          <p:nvPr/>
        </p:nvSpPr>
        <p:spPr>
          <a:xfrm>
            <a:off x="6600056" y="188640"/>
            <a:ext cx="5364213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500">
                <a:solidFill>
                  <a:srgbClr val="0095DA"/>
                </a:solidFill>
              </a:rPr>
              <a:t>תמונה </a:t>
            </a:r>
            <a:r>
              <a:rPr lang="iw-IL" sz="5500">
                <a:solidFill>
                  <a:srgbClr val="FF0000"/>
                </a:solidFill>
              </a:rPr>
              <a:t>לעולם לא </a:t>
            </a:r>
            <a:r>
              <a:rPr lang="iw-IL" sz="5500">
                <a:solidFill>
                  <a:srgbClr val="0095DA"/>
                </a:solidFill>
              </a:rPr>
              <a:t>תשמש כקישוט!</a:t>
            </a:r>
            <a:endParaRPr sz="5500">
              <a:solidFill>
                <a:srgbClr val="0095DA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4" name="Google Shape;294;p24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אז מה עושים? חושבים בדימויים</a:t>
            </a:r>
            <a:endParaRPr sz="6000">
              <a:solidFill>
                <a:srgbClr val="605F60"/>
              </a:solidFill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296" name="Google Shape;296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460375" y="2202242"/>
            <a:ext cx="11413505" cy="2810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האם תמונה תוכל לסייע?</a:t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האם אייקון יוכל לסייע?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298" name="Google Shape;2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3635152"/>
            <a:ext cx="244827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iving room free icon" id="305" name="Google Shape;305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1271464" y="2110044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 u="sng">
                <a:solidFill>
                  <a:srgbClr val="605F6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 u="sng">
                <a:solidFill>
                  <a:srgbClr val="605F6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 u="sng">
                <a:solidFill>
                  <a:srgbClr val="605F6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 u="sng">
                <a:solidFill>
                  <a:srgbClr val="605F6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 u="sng">
                <a:solidFill>
                  <a:srgbClr val="605F6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Iconmonstr</a:t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307" name="Google Shape;30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3392" y="3635152"/>
            <a:ext cx="244827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מקורות זמינים לרשותכם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316" name="Google Shape;316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תנו למוח לנוח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20/01/%D7%AA%D7%A0%D7%95-%D7%9C%D7%9E%D7%95%D7%97-%D7%9C%D7%A0%D7%95%D7%97-300x300.jpg" id="318" name="Google Shape;31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4393" y="462160"/>
            <a:ext cx="5855199" cy="58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25" name="Google Shape;325;p2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326" name="Google Shape;326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עומס קוגנטיבי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8/%D7%A2%D7%95%D7%9E%D7%A1_%D7%A7%D7%95%D7%92%D7%A0%D7%99%D7%98%D7%99%D7%91%D7%99_%D7%A2%D7%9C_%D7%96%D7%9B%D7%A8%D7%95%D7%9F_%D7%94%D7%A2%D7%91%D7%95%D7%93%D7%94-300x300.png" id="328" name="Google Shape;32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9529" y="404664"/>
            <a:ext cx="5742882" cy="5742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336" name="Google Shape;336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8"/>
          <p:cNvSpPr txBox="1"/>
          <p:nvPr/>
        </p:nvSpPr>
        <p:spPr>
          <a:xfrm>
            <a:off x="1271464" y="1466248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descr="C:\Users\gideon\Desktop\45173273_2031755163554670_8804602464817905664_n.png" id="338" name="Google Shape;3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5917" y="836712"/>
            <a:ext cx="7138569" cy="5026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הפחתת נפח קוגנטיבי</a:t>
            </a:r>
            <a:endParaRPr/>
          </a:p>
        </p:txBody>
      </p:sp>
      <p:sp>
        <p:nvSpPr>
          <p:cNvPr id="346" name="Google Shape;346;p29"/>
          <p:cNvSpPr txBox="1"/>
          <p:nvPr/>
        </p:nvSpPr>
        <p:spPr>
          <a:xfrm>
            <a:off x="4367808" y="1822012"/>
            <a:ext cx="7353672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howlearningoccurs.jpg"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5680" y="2049983"/>
            <a:ext cx="6030037" cy="4162748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fadeDir="5400000" kx="0" rotWithShape="0" algn="bl" stA="30000" stPos="0" sy="-100000" ky="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1775520" y="1628800"/>
            <a:ext cx="925302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o"/>
            </a:pPr>
            <a:r>
              <a:rPr i="0" lang="iw-IL" sz="3200" u="none" cap="none" strike="noStrike">
                <a:solidFill>
                  <a:srgbClr val="FFFFFF"/>
                </a:solidFill>
              </a:rPr>
              <a:t> זהירות – מצגות!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o"/>
            </a:pPr>
            <a:r>
              <a:rPr i="0" lang="iw-IL" sz="3200" u="none" cap="none" strike="noStrike">
                <a:solidFill>
                  <a:srgbClr val="FFFFFF"/>
                </a:solidFill>
              </a:rPr>
              <a:t>איך באמת לעצב מצגות בלי מעצב?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o"/>
            </a:pPr>
            <a:r>
              <a:rPr i="0" lang="iw-IL" sz="3200" u="none" cap="none" strike="noStrike">
                <a:solidFill>
                  <a:srgbClr val="FFFFFF"/>
                </a:solidFill>
              </a:rPr>
              <a:t> למה חשוב להשתמש בתמונות ודימויים ויזואליים?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o"/>
            </a:pPr>
            <a:r>
              <a:rPr i="0" lang="iw-IL" sz="3200" u="none" cap="none" strike="noStrike">
                <a:solidFill>
                  <a:srgbClr val="FFFFFF"/>
                </a:solidFill>
              </a:rPr>
              <a:t> איך מונעים עומס קוגנטיבי? </a:t>
            </a:r>
            <a:endParaRPr i="0" sz="3200" u="none" cap="none" strike="noStrike">
              <a:solidFill>
                <a:srgbClr val="FFFFFF"/>
              </a:solidFill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o"/>
            </a:pPr>
            <a:r>
              <a:rPr i="0" lang="iw-IL" sz="3200" u="none" cap="none" strike="noStrike">
                <a:solidFill>
                  <a:srgbClr val="FFFFFF"/>
                </a:solidFill>
              </a:rPr>
              <a:t> איך עוד עוזרים ללומדים?</a:t>
            </a:r>
            <a:endParaRPr i="0" sz="3200" u="none" cap="none" strike="noStrike">
              <a:solidFill>
                <a:srgbClr val="FFFFFF"/>
              </a:solidFill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o"/>
            </a:pPr>
            <a:r>
              <a:rPr i="0" lang="iw-IL" sz="3200" u="none" cap="none" strike="noStrike">
                <a:solidFill>
                  <a:srgbClr val="FFFFFF"/>
                </a:solidFill>
              </a:rPr>
              <a:t> ואיך מפצים על העדר כריזמה של התוכן או המרצה?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1524000" y="404664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4800" u="none" cap="none" strike="noStrike">
                <a:solidFill>
                  <a:schemeClr val="lt1"/>
                </a:solidFill>
              </a:rPr>
              <a:t>על מה נדבר היום?</a:t>
            </a:r>
            <a:endParaRPr i="0" sz="4800" u="none" cap="none" strike="noStrike">
              <a:solidFill>
                <a:schemeClr val="lt1"/>
              </a:solidFill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76" y="3789040"/>
            <a:ext cx="1584176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1512097" y="279520"/>
            <a:ext cx="9144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בידול</a:t>
            </a:r>
            <a:endParaRPr sz="6000">
              <a:solidFill>
                <a:srgbClr val="605F60"/>
              </a:solidFill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605F60"/>
              </a:solidFill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1199456" y="2244460"/>
            <a:ext cx="10422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119336" y="2244460"/>
            <a:ext cx="11953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בידול רשתות לצורך הטרמה אפקטיבית</a:t>
            </a:r>
            <a:endParaRPr sz="3600">
              <a:solidFill>
                <a:srgbClr val="605F60"/>
              </a:solidFill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6816080" y="3717032"/>
            <a:ext cx="4032448" cy="1512168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</a:rPr>
              <a:t>מלחמת</a:t>
            </a:r>
            <a:r>
              <a:rPr b="1" i="0" lang="iw-IL" sz="2800" u="none" cap="none" strike="noStrike">
                <a:solidFill>
                  <a:schemeClr val="dk1"/>
                </a:solidFill>
              </a:rPr>
              <a:t> העולם הראשונה</a:t>
            </a:r>
            <a:endParaRPr/>
          </a:p>
        </p:txBody>
      </p:sp>
      <p:sp>
        <p:nvSpPr>
          <p:cNvPr id="358" name="Google Shape;358;p30"/>
          <p:cNvSpPr/>
          <p:nvPr/>
        </p:nvSpPr>
        <p:spPr>
          <a:xfrm>
            <a:off x="1199456" y="3717032"/>
            <a:ext cx="4032448" cy="1512168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</a:rPr>
              <a:t>מלחמת</a:t>
            </a:r>
            <a:r>
              <a:rPr b="1" i="0" lang="iw-IL" sz="2800" u="none" cap="none" strike="noStrike">
                <a:solidFill>
                  <a:schemeClr val="dk1"/>
                </a:solidFill>
              </a:rPr>
              <a:t> העולם </a:t>
            </a:r>
            <a:r>
              <a:rPr b="1" lang="iw-IL" sz="2800">
                <a:solidFill>
                  <a:schemeClr val="dk1"/>
                </a:solidFill>
              </a:rPr>
              <a:t>השניה</a:t>
            </a:r>
            <a:endParaRPr b="1" i="0" sz="28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בואו נסתכל על הטקסט הבא</a:t>
            </a:r>
            <a:endParaRPr/>
          </a:p>
        </p:txBody>
      </p:sp>
      <p:sp>
        <p:nvSpPr>
          <p:cNvPr id="366" name="Google Shape;366;p31"/>
          <p:cNvSpPr txBox="1"/>
          <p:nvPr/>
        </p:nvSpPr>
        <p:spPr>
          <a:xfrm>
            <a:off x="1199456" y="1822012"/>
            <a:ext cx="10522024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367" name="Google Shape;367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>
            <a:off x="460375" y="2202242"/>
            <a:ext cx="11413505" cy="2810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605F60"/>
                </a:solidFill>
              </a:rPr>
              <a:t>יהודית מנהלת את אגף ההדרכה. שגית מנהלת את מחלקת הדרכת המיומנויות.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605F60"/>
                </a:solidFill>
              </a:rPr>
              <a:t>חן, אמיר וסימה עובדים יחד עם שגית.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605F60"/>
                </a:solidFill>
              </a:rPr>
              <a:t>אמיר מנהל את מחלקת הדרכות המקצועיות. יוחאי, שיר ונועם מדווחים לאמיר.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605F60"/>
                </a:solidFill>
              </a:rPr>
              <a:t>חן, יוחאי ושגית עובדים ביחד על פרויקט הקוד האתי.</a:t>
            </a:r>
            <a:endParaRPr sz="2800">
              <a:solidFill>
                <a:srgbClr val="605F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5" name="Google Shape;375;p32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בואו נסתכל על הטקסט הבא</a:t>
            </a:r>
            <a:endParaRPr/>
          </a:p>
        </p:txBody>
      </p:sp>
      <p:sp>
        <p:nvSpPr>
          <p:cNvPr id="376" name="Google Shape;376;p32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377" name="Google Shape;377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8" name="Google Shape;378;p32"/>
          <p:cNvSpPr txBox="1"/>
          <p:nvPr/>
        </p:nvSpPr>
        <p:spPr>
          <a:xfrm>
            <a:off x="460375" y="2202242"/>
            <a:ext cx="11413505" cy="2810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605F60"/>
                </a:solidFill>
              </a:rPr>
              <a:t>מיהו האדם הבכיר ביותר בשעובד בפרויקט הקוד האתי?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605F60"/>
                </a:solidFill>
              </a:rPr>
              <a:t>מאיזה מחלקה מגיעים רוב העובדים של פרויקט הקוד האתי?</a:t>
            </a:r>
            <a:endParaRPr/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605F60"/>
                </a:solidFill>
              </a:rPr>
              <a:t>מיהם האנשים שכלל לא מעורבים בפרויקט הקוד האתי?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5" name="Google Shape;385;p33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386" name="Google Shape;386;p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7" name="Google Shape;387;p33"/>
          <p:cNvSpPr/>
          <p:nvPr/>
        </p:nvSpPr>
        <p:spPr>
          <a:xfrm>
            <a:off x="4207815" y="3152145"/>
            <a:ext cx="4886647" cy="2758440"/>
          </a:xfrm>
          <a:custGeom>
            <a:rect b="b" l="l" r="r" t="t"/>
            <a:pathLst>
              <a:path extrusionOk="0" h="2758440" w="4815840">
                <a:moveTo>
                  <a:pt x="3543300" y="0"/>
                </a:moveTo>
                <a:lnTo>
                  <a:pt x="4815840" y="0"/>
                </a:lnTo>
                <a:lnTo>
                  <a:pt x="4815840" y="2758440"/>
                </a:lnTo>
                <a:lnTo>
                  <a:pt x="0" y="2758440"/>
                </a:lnTo>
                <a:lnTo>
                  <a:pt x="0" y="1150620"/>
                </a:lnTo>
                <a:lnTo>
                  <a:pt x="3550920" y="1150620"/>
                </a:lnTo>
                <a:lnTo>
                  <a:pt x="3543300" y="0"/>
                </a:lnTo>
                <a:close/>
              </a:path>
            </a:pathLst>
          </a:custGeom>
          <a:noFill/>
          <a:ln cap="flat" cmpd="sng" w="28575">
            <a:solidFill>
              <a:srgbClr val="B41E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388" name="Google Shape;388;p33"/>
          <p:cNvGrpSpPr/>
          <p:nvPr/>
        </p:nvGrpSpPr>
        <p:grpSpPr>
          <a:xfrm>
            <a:off x="3436672" y="2440444"/>
            <a:ext cx="5213576" cy="392074"/>
            <a:chOff x="3364101" y="2106613"/>
            <a:chExt cx="5213576" cy="392074"/>
          </a:xfrm>
        </p:grpSpPr>
        <p:cxnSp>
          <p:nvCxnSpPr>
            <p:cNvPr id="389" name="Google Shape;389;p33"/>
            <p:cNvCxnSpPr/>
            <p:nvPr/>
          </p:nvCxnSpPr>
          <p:spPr>
            <a:xfrm>
              <a:off x="5786194" y="2106613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0" name="Google Shape;390;p33"/>
            <p:cNvCxnSpPr/>
            <p:nvPr/>
          </p:nvCxnSpPr>
          <p:spPr>
            <a:xfrm>
              <a:off x="3529848" y="2302650"/>
              <a:ext cx="4865348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1" name="Google Shape;391;p33"/>
            <p:cNvCxnSpPr/>
            <p:nvPr/>
          </p:nvCxnSpPr>
          <p:spPr>
            <a:xfrm>
              <a:off x="3364101" y="2498687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2" name="Google Shape;392;p33"/>
            <p:cNvCxnSpPr/>
            <p:nvPr/>
          </p:nvCxnSpPr>
          <p:spPr>
            <a:xfrm>
              <a:off x="8217677" y="2498687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3" name="Google Shape;393;p33"/>
            <p:cNvCxnSpPr/>
            <p:nvPr/>
          </p:nvCxnSpPr>
          <p:spPr>
            <a:xfrm>
              <a:off x="5962522" y="2106613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4" name="Google Shape;394;p33"/>
            <p:cNvCxnSpPr/>
            <p:nvPr/>
          </p:nvCxnSpPr>
          <p:spPr>
            <a:xfrm>
              <a:off x="3529848" y="2302650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5" name="Google Shape;395;p33"/>
            <p:cNvCxnSpPr/>
            <p:nvPr/>
          </p:nvCxnSpPr>
          <p:spPr>
            <a:xfrm>
              <a:off x="8395196" y="2302650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6" name="Google Shape;396;p33"/>
          <p:cNvGrpSpPr/>
          <p:nvPr/>
        </p:nvGrpSpPr>
        <p:grpSpPr>
          <a:xfrm>
            <a:off x="7251430" y="4293262"/>
            <a:ext cx="2445869" cy="396000"/>
            <a:chOff x="7178859" y="4090057"/>
            <a:chExt cx="2445869" cy="396000"/>
          </a:xfrm>
        </p:grpSpPr>
        <p:cxnSp>
          <p:nvCxnSpPr>
            <p:cNvPr id="397" name="Google Shape;397;p33"/>
            <p:cNvCxnSpPr/>
            <p:nvPr/>
          </p:nvCxnSpPr>
          <p:spPr>
            <a:xfrm>
              <a:off x="8215195" y="4090058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" name="Google Shape;398;p33"/>
            <p:cNvCxnSpPr/>
            <p:nvPr/>
          </p:nvCxnSpPr>
          <p:spPr>
            <a:xfrm>
              <a:off x="7178859" y="4287063"/>
              <a:ext cx="2432673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9" name="Google Shape;399;p33"/>
            <p:cNvCxnSpPr/>
            <p:nvPr/>
          </p:nvCxnSpPr>
          <p:spPr>
            <a:xfrm>
              <a:off x="8395196" y="4090057"/>
              <a:ext cx="0" cy="39600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0" name="Google Shape;400;p33"/>
            <p:cNvCxnSpPr/>
            <p:nvPr/>
          </p:nvCxnSpPr>
          <p:spPr>
            <a:xfrm>
              <a:off x="7182530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1" name="Google Shape;401;p33"/>
            <p:cNvCxnSpPr/>
            <p:nvPr/>
          </p:nvCxnSpPr>
          <p:spPr>
            <a:xfrm>
              <a:off x="9624728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02" name="Google Shape;402;p33"/>
          <p:cNvGrpSpPr/>
          <p:nvPr/>
        </p:nvGrpSpPr>
        <p:grpSpPr>
          <a:xfrm>
            <a:off x="2372886" y="4293262"/>
            <a:ext cx="2445869" cy="396000"/>
            <a:chOff x="7178859" y="4090057"/>
            <a:chExt cx="2445869" cy="396000"/>
          </a:xfrm>
        </p:grpSpPr>
        <p:cxnSp>
          <p:nvCxnSpPr>
            <p:cNvPr id="403" name="Google Shape;403;p33"/>
            <p:cNvCxnSpPr/>
            <p:nvPr/>
          </p:nvCxnSpPr>
          <p:spPr>
            <a:xfrm>
              <a:off x="8215195" y="4090058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4" name="Google Shape;404;p33"/>
            <p:cNvCxnSpPr/>
            <p:nvPr/>
          </p:nvCxnSpPr>
          <p:spPr>
            <a:xfrm flipH="1" rot="10800000">
              <a:off x="7178859" y="4285682"/>
              <a:ext cx="2445869" cy="1381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5" name="Google Shape;405;p33"/>
            <p:cNvCxnSpPr/>
            <p:nvPr/>
          </p:nvCxnSpPr>
          <p:spPr>
            <a:xfrm>
              <a:off x="8395196" y="4090057"/>
              <a:ext cx="0" cy="39600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6" name="Google Shape;406;p33"/>
            <p:cNvCxnSpPr/>
            <p:nvPr/>
          </p:nvCxnSpPr>
          <p:spPr>
            <a:xfrm>
              <a:off x="7182530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7" name="Google Shape;407;p33"/>
            <p:cNvCxnSpPr/>
            <p:nvPr/>
          </p:nvCxnSpPr>
          <p:spPr>
            <a:xfrm>
              <a:off x="9624728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8" name="Google Shape;408;p33"/>
          <p:cNvSpPr txBox="1"/>
          <p:nvPr/>
        </p:nvSpPr>
        <p:spPr>
          <a:xfrm>
            <a:off x="5009319" y="692696"/>
            <a:ext cx="20515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מנהלת אגף ההדרכה</a:t>
            </a:r>
            <a:endParaRPr b="1" sz="20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409" name="Google Shape;409;p33"/>
          <p:cNvGrpSpPr/>
          <p:nvPr/>
        </p:nvGrpSpPr>
        <p:grpSpPr>
          <a:xfrm>
            <a:off x="5541271" y="1394811"/>
            <a:ext cx="1017929" cy="1045633"/>
            <a:chOff x="5848130" y="1537230"/>
            <a:chExt cx="1017929" cy="1045633"/>
          </a:xfrm>
        </p:grpSpPr>
        <p:grpSp>
          <p:nvGrpSpPr>
            <p:cNvPr id="410" name="Google Shape;410;p33"/>
            <p:cNvGrpSpPr/>
            <p:nvPr/>
          </p:nvGrpSpPr>
          <p:grpSpPr>
            <a:xfrm>
              <a:off x="5952485" y="1537230"/>
              <a:ext cx="778933" cy="778933"/>
              <a:chOff x="7131316" y="969871"/>
              <a:chExt cx="778933" cy="778933"/>
            </a:xfrm>
          </p:grpSpPr>
          <p:sp>
            <p:nvSpPr>
              <p:cNvPr id="411" name="Google Shape;411;p33"/>
              <p:cNvSpPr/>
              <p:nvPr/>
            </p:nvSpPr>
            <p:spPr>
              <a:xfrm>
                <a:off x="7131316" y="969871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12" name="Google Shape;412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296829" y="1089337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13" name="Google Shape;413;p33"/>
            <p:cNvSpPr txBox="1"/>
            <p:nvPr/>
          </p:nvSpPr>
          <p:spPr>
            <a:xfrm>
              <a:off x="5848130" y="2275086"/>
              <a:ext cx="10179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יהודית</a:t>
              </a:r>
              <a:endParaRPr sz="14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14" name="Google Shape;414;p33"/>
          <p:cNvGrpSpPr/>
          <p:nvPr/>
        </p:nvGrpSpPr>
        <p:grpSpPr>
          <a:xfrm>
            <a:off x="8078300" y="3248779"/>
            <a:ext cx="778933" cy="1045633"/>
            <a:chOff x="7532552" y="2764055"/>
            <a:chExt cx="778933" cy="1045633"/>
          </a:xfrm>
        </p:grpSpPr>
        <p:grpSp>
          <p:nvGrpSpPr>
            <p:cNvPr id="415" name="Google Shape;415;p33"/>
            <p:cNvGrpSpPr/>
            <p:nvPr/>
          </p:nvGrpSpPr>
          <p:grpSpPr>
            <a:xfrm>
              <a:off x="7532552" y="2764055"/>
              <a:ext cx="778933" cy="778933"/>
              <a:chOff x="3507190" y="963332"/>
              <a:chExt cx="778933" cy="778933"/>
            </a:xfrm>
          </p:grpSpPr>
          <p:sp>
            <p:nvSpPr>
              <p:cNvPr id="416" name="Google Shape;416;p33"/>
              <p:cNvSpPr/>
              <p:nvPr/>
            </p:nvSpPr>
            <p:spPr>
              <a:xfrm>
                <a:off x="3507190" y="963332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17" name="Google Shape;417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72703" y="1082798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18" name="Google Shape;418;p33"/>
            <p:cNvSpPr txBox="1"/>
            <p:nvPr/>
          </p:nvSpPr>
          <p:spPr>
            <a:xfrm>
              <a:off x="7616018" y="3501911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שגית</a:t>
              </a:r>
              <a:endParaRPr sz="1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19" name="Google Shape;419;p33"/>
          <p:cNvGrpSpPr/>
          <p:nvPr/>
        </p:nvGrpSpPr>
        <p:grpSpPr>
          <a:xfrm>
            <a:off x="9294636" y="4680923"/>
            <a:ext cx="778933" cy="1045633"/>
            <a:chOff x="8155265" y="4056932"/>
            <a:chExt cx="778933" cy="1045633"/>
          </a:xfrm>
        </p:grpSpPr>
        <p:grpSp>
          <p:nvGrpSpPr>
            <p:cNvPr id="420" name="Google Shape;420;p33"/>
            <p:cNvGrpSpPr/>
            <p:nvPr/>
          </p:nvGrpSpPr>
          <p:grpSpPr>
            <a:xfrm>
              <a:off x="8155265" y="4056932"/>
              <a:ext cx="778933" cy="778933"/>
              <a:chOff x="8311485" y="969872"/>
              <a:chExt cx="778933" cy="778933"/>
            </a:xfrm>
          </p:grpSpPr>
          <p:sp>
            <p:nvSpPr>
              <p:cNvPr id="421" name="Google Shape;421;p33"/>
              <p:cNvSpPr/>
              <p:nvPr/>
            </p:nvSpPr>
            <p:spPr>
              <a:xfrm>
                <a:off x="8311485" y="969872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22" name="Google Shape;422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87580" y="1089338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3" name="Google Shape;423;p33"/>
            <p:cNvSpPr txBox="1"/>
            <p:nvPr/>
          </p:nvSpPr>
          <p:spPr>
            <a:xfrm>
              <a:off x="8238731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חן</a:t>
              </a:r>
              <a:endParaRPr sz="14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24" name="Google Shape;424;p33"/>
          <p:cNvGrpSpPr/>
          <p:nvPr/>
        </p:nvGrpSpPr>
        <p:grpSpPr>
          <a:xfrm>
            <a:off x="8077110" y="4680923"/>
            <a:ext cx="778933" cy="1045633"/>
            <a:chOff x="7103253" y="4056932"/>
            <a:chExt cx="778933" cy="1045633"/>
          </a:xfrm>
        </p:grpSpPr>
        <p:grpSp>
          <p:nvGrpSpPr>
            <p:cNvPr id="425" name="Google Shape;425;p33"/>
            <p:cNvGrpSpPr/>
            <p:nvPr/>
          </p:nvGrpSpPr>
          <p:grpSpPr>
            <a:xfrm>
              <a:off x="7103253" y="4056932"/>
              <a:ext cx="778933" cy="778933"/>
              <a:chOff x="3507190" y="963332"/>
              <a:chExt cx="778933" cy="778933"/>
            </a:xfrm>
          </p:grpSpPr>
          <p:sp>
            <p:nvSpPr>
              <p:cNvPr id="426" name="Google Shape;426;p33"/>
              <p:cNvSpPr/>
              <p:nvPr/>
            </p:nvSpPr>
            <p:spPr>
              <a:xfrm>
                <a:off x="3507190" y="963332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27" name="Google Shape;427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72703" y="1082798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8" name="Google Shape;428;p33"/>
            <p:cNvSpPr txBox="1"/>
            <p:nvPr/>
          </p:nvSpPr>
          <p:spPr>
            <a:xfrm>
              <a:off x="7186719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עינת</a:t>
              </a:r>
              <a:endParaRPr sz="1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29" name="Google Shape;429;p33"/>
          <p:cNvGrpSpPr/>
          <p:nvPr/>
        </p:nvGrpSpPr>
        <p:grpSpPr>
          <a:xfrm>
            <a:off x="6861963" y="4680923"/>
            <a:ext cx="778933" cy="1045633"/>
            <a:chOff x="6051240" y="4056932"/>
            <a:chExt cx="778933" cy="1045633"/>
          </a:xfrm>
        </p:grpSpPr>
        <p:grpSp>
          <p:nvGrpSpPr>
            <p:cNvPr id="430" name="Google Shape;430;p33"/>
            <p:cNvGrpSpPr/>
            <p:nvPr/>
          </p:nvGrpSpPr>
          <p:grpSpPr>
            <a:xfrm>
              <a:off x="6051240" y="4056932"/>
              <a:ext cx="778933" cy="778933"/>
              <a:chOff x="3507190" y="963332"/>
              <a:chExt cx="778933" cy="778933"/>
            </a:xfrm>
          </p:grpSpPr>
          <p:sp>
            <p:nvSpPr>
              <p:cNvPr id="431" name="Google Shape;431;p33"/>
              <p:cNvSpPr/>
              <p:nvPr/>
            </p:nvSpPr>
            <p:spPr>
              <a:xfrm>
                <a:off x="3507190" y="963332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32" name="Google Shape;432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72703" y="1082798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3" name="Google Shape;433;p33"/>
            <p:cNvSpPr txBox="1"/>
            <p:nvPr/>
          </p:nvSpPr>
          <p:spPr>
            <a:xfrm>
              <a:off x="6134706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סימה</a:t>
              </a:r>
              <a:endParaRPr sz="1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34" name="Google Shape;434;p33"/>
          <p:cNvGrpSpPr/>
          <p:nvPr/>
        </p:nvGrpSpPr>
        <p:grpSpPr>
          <a:xfrm>
            <a:off x="4429289" y="4680923"/>
            <a:ext cx="778933" cy="1045633"/>
            <a:chOff x="4999227" y="4056932"/>
            <a:chExt cx="778933" cy="1045633"/>
          </a:xfrm>
        </p:grpSpPr>
        <p:grpSp>
          <p:nvGrpSpPr>
            <p:cNvPr id="435" name="Google Shape;435;p33"/>
            <p:cNvGrpSpPr/>
            <p:nvPr/>
          </p:nvGrpSpPr>
          <p:grpSpPr>
            <a:xfrm>
              <a:off x="4999227" y="4056932"/>
              <a:ext cx="778933" cy="778933"/>
              <a:chOff x="4687359" y="963333"/>
              <a:chExt cx="778933" cy="778933"/>
            </a:xfrm>
          </p:grpSpPr>
          <p:sp>
            <p:nvSpPr>
              <p:cNvPr id="436" name="Google Shape;436;p33"/>
              <p:cNvSpPr/>
              <p:nvPr/>
            </p:nvSpPr>
            <p:spPr>
              <a:xfrm>
                <a:off x="4687359" y="963333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37" name="Google Shape;437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863454" y="1082799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8" name="Google Shape;438;p33"/>
            <p:cNvSpPr txBox="1"/>
            <p:nvPr/>
          </p:nvSpPr>
          <p:spPr>
            <a:xfrm>
              <a:off x="5082693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יוחאי</a:t>
              </a:r>
              <a:endParaRPr sz="14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39" name="Google Shape;439;p33"/>
          <p:cNvGrpSpPr/>
          <p:nvPr/>
        </p:nvGrpSpPr>
        <p:grpSpPr>
          <a:xfrm>
            <a:off x="3205917" y="4680923"/>
            <a:ext cx="778933" cy="1045633"/>
            <a:chOff x="3947214" y="4056932"/>
            <a:chExt cx="778933" cy="1045633"/>
          </a:xfrm>
        </p:grpSpPr>
        <p:grpSp>
          <p:nvGrpSpPr>
            <p:cNvPr id="440" name="Google Shape;440;p33"/>
            <p:cNvGrpSpPr/>
            <p:nvPr/>
          </p:nvGrpSpPr>
          <p:grpSpPr>
            <a:xfrm>
              <a:off x="3947214" y="4056932"/>
              <a:ext cx="778933" cy="778933"/>
              <a:chOff x="7131316" y="969871"/>
              <a:chExt cx="778933" cy="778933"/>
            </a:xfrm>
          </p:grpSpPr>
          <p:sp>
            <p:nvSpPr>
              <p:cNvPr id="441" name="Google Shape;441;p33"/>
              <p:cNvSpPr/>
              <p:nvPr/>
            </p:nvSpPr>
            <p:spPr>
              <a:xfrm>
                <a:off x="7131316" y="969871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42" name="Google Shape;442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296829" y="1089337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3" name="Google Shape;443;p33"/>
            <p:cNvSpPr txBox="1"/>
            <p:nvPr/>
          </p:nvSpPr>
          <p:spPr>
            <a:xfrm>
              <a:off x="4030680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שיר</a:t>
              </a:r>
              <a:endParaRPr sz="14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44" name="Google Shape;444;p33"/>
          <p:cNvGrpSpPr/>
          <p:nvPr/>
        </p:nvGrpSpPr>
        <p:grpSpPr>
          <a:xfrm>
            <a:off x="1996615" y="4680923"/>
            <a:ext cx="778933" cy="1045633"/>
            <a:chOff x="2895201" y="4056932"/>
            <a:chExt cx="778933" cy="1045633"/>
          </a:xfrm>
        </p:grpSpPr>
        <p:grpSp>
          <p:nvGrpSpPr>
            <p:cNvPr id="445" name="Google Shape;445;p33"/>
            <p:cNvGrpSpPr/>
            <p:nvPr/>
          </p:nvGrpSpPr>
          <p:grpSpPr>
            <a:xfrm>
              <a:off x="2895201" y="4056932"/>
              <a:ext cx="778933" cy="778933"/>
              <a:chOff x="8311485" y="969872"/>
              <a:chExt cx="778933" cy="778933"/>
            </a:xfrm>
          </p:grpSpPr>
          <p:sp>
            <p:nvSpPr>
              <p:cNvPr id="446" name="Google Shape;446;p33"/>
              <p:cNvSpPr/>
              <p:nvPr/>
            </p:nvSpPr>
            <p:spPr>
              <a:xfrm>
                <a:off x="8311485" y="969872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47" name="Google Shape;447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87580" y="1089338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8" name="Google Shape;448;p33"/>
            <p:cNvSpPr txBox="1"/>
            <p:nvPr/>
          </p:nvSpPr>
          <p:spPr>
            <a:xfrm>
              <a:off x="2978667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נועם</a:t>
              </a:r>
              <a:endParaRPr sz="14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49" name="Google Shape;449;p33"/>
          <p:cNvGrpSpPr/>
          <p:nvPr/>
        </p:nvGrpSpPr>
        <p:grpSpPr>
          <a:xfrm>
            <a:off x="3212952" y="3248779"/>
            <a:ext cx="778933" cy="1045633"/>
            <a:chOff x="3981509" y="2777067"/>
            <a:chExt cx="778933" cy="1045633"/>
          </a:xfrm>
        </p:grpSpPr>
        <p:grpSp>
          <p:nvGrpSpPr>
            <p:cNvPr id="450" name="Google Shape;450;p33"/>
            <p:cNvGrpSpPr/>
            <p:nvPr/>
          </p:nvGrpSpPr>
          <p:grpSpPr>
            <a:xfrm>
              <a:off x="3981509" y="2777067"/>
              <a:ext cx="778933" cy="778933"/>
              <a:chOff x="8311485" y="969872"/>
              <a:chExt cx="778933" cy="778933"/>
            </a:xfrm>
          </p:grpSpPr>
          <p:sp>
            <p:nvSpPr>
              <p:cNvPr id="451" name="Google Shape;451;p33"/>
              <p:cNvSpPr/>
              <p:nvPr/>
            </p:nvSpPr>
            <p:spPr>
              <a:xfrm>
                <a:off x="8311485" y="969872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52" name="Google Shape;452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87580" y="1089338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53" name="Google Shape;453;p33"/>
            <p:cNvSpPr txBox="1"/>
            <p:nvPr/>
          </p:nvSpPr>
          <p:spPr>
            <a:xfrm>
              <a:off x="4064975" y="3514923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400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אמיר</a:t>
              </a:r>
              <a:endParaRPr sz="14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454" name="Google Shape;454;p33"/>
          <p:cNvSpPr txBox="1"/>
          <p:nvPr/>
        </p:nvSpPr>
        <p:spPr>
          <a:xfrm>
            <a:off x="7441993" y="2848755"/>
            <a:ext cx="20515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הדרכות מיומנויות</a:t>
            </a:r>
            <a:endParaRPr b="1" sz="18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5" name="Google Shape;455;p33"/>
          <p:cNvSpPr txBox="1"/>
          <p:nvPr/>
        </p:nvSpPr>
        <p:spPr>
          <a:xfrm>
            <a:off x="2576645" y="2848755"/>
            <a:ext cx="20515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הדרכות מקצועיות</a:t>
            </a:r>
            <a:endParaRPr b="1" sz="18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6" name="Google Shape;456;p33"/>
          <p:cNvSpPr txBox="1"/>
          <p:nvPr/>
        </p:nvSpPr>
        <p:spPr>
          <a:xfrm>
            <a:off x="5541271" y="4680923"/>
            <a:ext cx="101792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  <a:t>פרויקט</a:t>
            </a:r>
            <a:br>
              <a:rPr lang="iw-IL" sz="1800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  <a:t>הקוד</a:t>
            </a:r>
            <a:br>
              <a:rPr lang="iw-IL" sz="1800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lang="iw-IL" sz="1800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  <a:t>האתי</a:t>
            </a:r>
            <a:endParaRPr sz="1800">
              <a:solidFill>
                <a:srgbClr val="B41E2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7" name="Google Shape;457;p33"/>
          <p:cNvSpPr/>
          <p:nvPr/>
        </p:nvSpPr>
        <p:spPr>
          <a:xfrm>
            <a:off x="2855640" y="5968397"/>
            <a:ext cx="6096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מיהו האדם הבכיר ביותר בשעובד בפרויקט הקוד האתי?</a:t>
            </a:r>
            <a:endParaRPr sz="1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מאיזה מחלקה מגיעים רוב העובדים של פרויקט הקוד האתי?</a:t>
            </a:r>
            <a:endParaRPr sz="1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מיהם האנשים שכלל לא מעורבים בפרויקט הקוד האתי?</a:t>
            </a:r>
            <a:endParaRPr sz="16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4" name="Google Shape;464;p34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עץ קבלת החלטות</a:t>
            </a:r>
            <a:endParaRPr/>
          </a:p>
        </p:txBody>
      </p:sp>
      <p:pic>
        <p:nvPicPr>
          <p:cNvPr id="465" name="Google Shape;4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808" y="1520778"/>
            <a:ext cx="3710272" cy="453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2" name="Google Shape;472;p3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עץ קבלת החלטות</a:t>
            </a:r>
            <a:endParaRPr/>
          </a:p>
        </p:txBody>
      </p:sp>
      <p:pic>
        <p:nvPicPr>
          <p:cNvPr id="473" name="Google Shape;4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9696" y="245836"/>
            <a:ext cx="5760640" cy="704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6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כוחו של תרשים</a:t>
            </a:r>
            <a:endParaRPr/>
          </a:p>
        </p:txBody>
      </p:sp>
      <p:pic>
        <p:nvPicPr>
          <p:cNvPr id="480" name="Google Shape;4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728" y="1507143"/>
            <a:ext cx="4622089" cy="519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487" name="Google Shape;487;p3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488" name="Google Shape;488;p3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דף פיגומים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ob:https://web.whatsapp.com/ba646d18-a6ad-4364-a156-3b639848e298" id="490" name="Google Shape;490;p3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37"/>
          <p:cNvPicPr preferRelativeResize="0"/>
          <p:nvPr/>
        </p:nvPicPr>
        <p:blipFill rotWithShape="1">
          <a:blip r:embed="rId4">
            <a:alphaModFix/>
          </a:blip>
          <a:srcRect b="31604" l="0" r="0" t="29141"/>
          <a:stretch/>
        </p:blipFill>
        <p:spPr>
          <a:xfrm>
            <a:off x="2686163" y="336456"/>
            <a:ext cx="6858000" cy="568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498" name="Google Shape;498;p38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499" name="Google Shape;499;p3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8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מתי הכי כדאי לתרגל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0494" y="692696"/>
            <a:ext cx="5971809" cy="505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9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8" name="Google Shape;508;p39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שימוש בטבלאות – לא רק נתונים</a:t>
            </a:r>
            <a:endParaRPr/>
          </a:p>
        </p:txBody>
      </p:sp>
      <p:pic>
        <p:nvPicPr>
          <p:cNvPr descr="Related image" id="509" name="Google Shape;50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720" y="1916832"/>
            <a:ext cx="5900822" cy="442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כוחו של דימוי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93" name="Google Shape;9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4961834" y="6300028"/>
            <a:ext cx="2186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כל הטעויות העיצוביות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ob:https://web.whatsapp.com/c56a8398-60c0-4c2b-a9b1-0538906ff845" id="95" name="Google Shape;95;p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696" y="548680"/>
            <a:ext cx="5616624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0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descr="http://new.methodic.co.il/wp-content/uploads/2019/12/%D7%9E%D7%A4%D7%95%D7%AA_%D7%9C%D7%9E%D7%99%D7%93%D7%94_%D7%9E%D7%97%D7%96%D7%A7_%D7%AA%D7%94%D7%9C%D7%99%D7%9B%D7%99_%D7%9C%D7%9E%D7%99%D7%93%D7%94-300x300.png" id="516" name="Google Shape;5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728" y="404664"/>
            <a:ext cx="5391745" cy="539174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0"/>
          <p:cNvSpPr/>
          <p:nvPr/>
        </p:nvSpPr>
        <p:spPr>
          <a:xfrm>
            <a:off x="5534235" y="6093296"/>
            <a:ext cx="12827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מפות למידה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4" name="Google Shape;524;p41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מפת למידה –כלי עזר ללומד</a:t>
            </a:r>
            <a:endParaRPr/>
          </a:p>
        </p:txBody>
      </p:sp>
      <p:pic>
        <p:nvPicPr>
          <p:cNvPr descr="http://www.ilschool.org/WebPages/DownloadHandler.ashx?s=b68b1325-6d97-4cfa-8bc8-084e08b252d6&amp;pg=23f9cac5-fc23-4ba0-a75d-9d580d9a90ea&amp;section=567cd902-aec7-43f3-b9e1-822e75930aba&amp;file=%D7%9C%D7%99%D7%90%D7%95%D7%A8.jpg" id="525" name="Google Shape;5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144" y="1772816"/>
            <a:ext cx="4319464" cy="2376715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6" name="Google Shape;526;p41"/>
          <p:cNvPicPr preferRelativeResize="0"/>
          <p:nvPr/>
        </p:nvPicPr>
        <p:blipFill rotWithShape="1">
          <a:blip r:embed="rId4">
            <a:alphaModFix/>
          </a:blip>
          <a:srcRect b="23128" l="0" r="11347" t="0"/>
          <a:stretch/>
        </p:blipFill>
        <p:spPr>
          <a:xfrm rot="-5400000">
            <a:off x="2108985" y="728994"/>
            <a:ext cx="3891053" cy="599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3" name="Google Shape;533;p42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מפת למידה – הנחיות ללומדים</a:t>
            </a:r>
            <a:endParaRPr/>
          </a:p>
        </p:txBody>
      </p:sp>
      <p:sp>
        <p:nvSpPr>
          <p:cNvPr id="534" name="Google Shape;534;p42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להקשיב ולרשום נקודות מרכזיות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להכין את המפה איך שהכי נוח לך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כל התוכן חייב להיות בפנים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כמה שפחות טקסט</a:t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535" name="Google Shape;5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211882" y="2674599"/>
            <a:ext cx="2520279" cy="388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3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Living room free icon" id="542" name="Google Shape;542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3" name="Google Shape;543;p43"/>
          <p:cNvSpPr txBox="1"/>
          <p:nvPr/>
        </p:nvSpPr>
        <p:spPr>
          <a:xfrm>
            <a:off x="1271464" y="2110044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דימויים חזקים שמסייעים למסר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תרשים שווה לפחות אלף מילים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להשתמש בתרגולים במקומות הנכונים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טבלאות מלאות/ריקות או "פיגומים" </a:t>
            </a:r>
            <a:endParaRPr/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Char char="✔"/>
            </a:pPr>
            <a:r>
              <a:rPr lang="iw-IL" sz="3600">
                <a:solidFill>
                  <a:srgbClr val="605F60"/>
                </a:solidFill>
              </a:rPr>
              <a:t>מפות למידה</a:t>
            </a:r>
            <a:endParaRPr sz="3600">
              <a:solidFill>
                <a:srgbClr val="605F60"/>
              </a:solidFill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Noto Sans Symbols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</p:txBody>
      </p:sp>
      <p:pic>
        <p:nvPicPr>
          <p:cNvPr id="544" name="Google Shape;5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3635152"/>
            <a:ext cx="244827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3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אז מה ניקח מפה?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52" name="Google Shape;552;p4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53" name="Google Shape;553;p4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לא רק מצגת - אביזרי החובה לכל מרצה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44"/>
          <p:cNvPicPr preferRelativeResize="0"/>
          <p:nvPr/>
        </p:nvPicPr>
        <p:blipFill rotWithShape="1">
          <a:blip r:embed="rId4">
            <a:alphaModFix/>
          </a:blip>
          <a:srcRect b="27104" l="1" r="-4951" t="26842"/>
          <a:stretch/>
        </p:blipFill>
        <p:spPr>
          <a:xfrm>
            <a:off x="3490494" y="841606"/>
            <a:ext cx="5716984" cy="529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62" name="Google Shape;562;p4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אז איך מאווררים? </a:t>
            </a:r>
            <a:endParaRPr/>
          </a:p>
        </p:txBody>
      </p:sp>
      <p:sp>
        <p:nvSpPr>
          <p:cNvPr id="563" name="Google Shape;563;p45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64" name="Google Shape;564;p4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5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טיפים להפחתת חרדה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6/%D7%98%D7%99%D7%A4%D7%99%D7%9D_%D7%9C%D7%94%D7%A4%D7%97%D7%AA%D7%AA_%D7%97%D7%A8%D7%93%D7%94-300x254.png" id="566" name="Google Shape;56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664" y="358514"/>
            <a:ext cx="7001544" cy="59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73" name="Google Shape;573;p4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74" name="Google Shape;574;p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6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כריזמה היא לא מתת אל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5/WhatsApp-Image-2019-05-13-at-16.42.31-300x300.jpeg" id="576" name="Google Shape;57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561" y="404664"/>
            <a:ext cx="5761320" cy="576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83" name="Google Shape;583;p4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84" name="Google Shape;584;p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7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איך לדבר יותר רהוט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20/07/%D7%90%D7%99%D7%9A_%D7%9C%D7%93%D7%91%D7%A8_%D7%99%D7%95%D7%AA%D7%A8_%D7%A8%D7%94%D7%95%D7%98-300x254.png" id="586" name="Google Shape;58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0494" y="992567"/>
            <a:ext cx="5856749" cy="495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8"/>
          <p:cNvSpPr txBox="1"/>
          <p:nvPr/>
        </p:nvSpPr>
        <p:spPr>
          <a:xfrm>
            <a:off x="1524000" y="1281843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8000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תודה רבה</a:t>
            </a:r>
            <a:endParaRPr b="1" sz="8000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id="592" name="Google Shape;59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714" y="2707612"/>
            <a:ext cx="1657492" cy="165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9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i="0" lang="iw-IL" sz="2800" u="none" cap="none" strike="noStrike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i="0" sz="2800" u="none" cap="none" strike="noStrike">
              <a:solidFill>
                <a:srgbClr val="192A72"/>
              </a:solidFill>
            </a:endParaRPr>
          </a:p>
        </p:txBody>
      </p:sp>
      <p:sp>
        <p:nvSpPr>
          <p:cNvPr id="599" name="Google Shape;599;p4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כוחו של דימוי</a:t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05" name="Google Shape;10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5296862" y="6309320"/>
            <a:ext cx="18517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חרם מצגות באמזון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content.ftlv16-1.fna.fbcdn.net/v/t1.0-9/46976939_2068274983236021_5981284061862166528_o.jpg?_nc_cat=109&amp;_nc_sid=730e14&amp;_nc_ohc=x6MX8nL6GZYAX_j1pYD&amp;_nc_ht=scontent.ftlv16-1.fna&amp;oh=8ddaf29b2d79cd16c049880ab1b3c91a&amp;oe=5F977F1A"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887" y="476672"/>
            <a:ext cx="6576709" cy="556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כוחו של דימוי</a:t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16" name="Google Shape;116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5002591" y="6304002"/>
            <a:ext cx="2186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מה הכי מעצבן במצגות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12/%D7%AA%D7%95%D7%A6%D7%90%D7%95%D7%AA_%D7%A1%D7%A7%D7%A8_%D7%92%D7%93%D7%95%D7%9C-%D7%9E%D7%94_%D7%94%D7%9B%D7%99_%D7%9E%D7%A2%D7%A6%D7%91%D7%9F_%D7%90%D7%95%D7%AA%D7%9A_%D7%91%D7%9E%D7%A6%D7%92%D7%95%D7%AA-300x254.jpg"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11" y="404664"/>
            <a:ext cx="6516489" cy="5517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אז איך מאווררים? 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27" name="Google Shape;127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9433" l="0" r="0" t="0"/>
          <a:stretch/>
        </p:blipFill>
        <p:spPr>
          <a:xfrm>
            <a:off x="2303677" y="476672"/>
            <a:ext cx="7523652" cy="577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אז איך מאווררים? </a:t>
            </a: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37" name="Google Shape;13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8/%D7%9B%D7%9E%D7%95%D7%AA_%D7%94%D7%A9%D7%A7%D7%A4%D7%99%D7%9D-300x300.png"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1107" y="44624"/>
            <a:ext cx="6442300" cy="64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3211107" y="6488668"/>
            <a:ext cx="6432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כמות השקפים היא לא פרמטר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605F60"/>
                </a:solidFill>
              </a:rPr>
              <a:t>מצגות לדיגיטל</a:t>
            </a:r>
            <a:endParaRPr/>
          </a:p>
        </p:txBody>
      </p:sp>
      <p:sp>
        <p:nvSpPr>
          <p:cNvPr id="147" name="Google Shape;147;p9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148" name="Google Shape;14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8904312" y="1466248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b="0" lang="iw-IL" sz="3600">
                <a:solidFill>
                  <a:srgbClr val="605F60"/>
                </a:solidFill>
                <a:latin typeface="Varela Round"/>
                <a:ea typeface="Varela Round"/>
                <a:cs typeface="Varela Round"/>
                <a:sym typeface="Varela Round"/>
              </a:rPr>
              <a:t>פונט 24 לפחות</a:t>
            </a:r>
            <a:endParaRPr/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person hand with green and blue paint"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987" y="1916832"/>
            <a:ext cx="5302309" cy="3435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8803906" y="3356992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דימויים חזקים</a:t>
            </a:r>
            <a:endParaRPr/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30223" y="1682100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מיעוט טקסט</a:t>
            </a:r>
            <a:endParaRPr/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182623" y="3770504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חשיפה מדורגת</a:t>
            </a:r>
            <a:endParaRPr/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4599313" y="5393807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600">
                <a:solidFill>
                  <a:srgbClr val="605F60"/>
                </a:solidFill>
              </a:rPr>
              <a:t>יצירת הקשר</a:t>
            </a:r>
            <a:endParaRPr/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05F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2012-10-29T09:08:58Z</dcterms:created>
  <dc:creator>veredz</dc:creator>
</cp:coreProperties>
</file>