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1"/>
  </p:notesMasterIdLst>
  <p:sldIdLst>
    <p:sldId id="257" r:id="rId2"/>
    <p:sldId id="362" r:id="rId3"/>
    <p:sldId id="465" r:id="rId4"/>
    <p:sldId id="497" r:id="rId5"/>
    <p:sldId id="499" r:id="rId6"/>
    <p:sldId id="498" r:id="rId7"/>
    <p:sldId id="500" r:id="rId8"/>
    <p:sldId id="288" r:id="rId9"/>
    <p:sldId id="380" r:id="rId10"/>
    <p:sldId id="468" r:id="rId11"/>
    <p:sldId id="484" r:id="rId12"/>
    <p:sldId id="501" r:id="rId13"/>
    <p:sldId id="485" r:id="rId14"/>
    <p:sldId id="486" r:id="rId15"/>
    <p:sldId id="487" r:id="rId16"/>
    <p:sldId id="488" r:id="rId17"/>
    <p:sldId id="489" r:id="rId18"/>
    <p:sldId id="490" r:id="rId19"/>
    <p:sldId id="502" r:id="rId20"/>
    <p:sldId id="491" r:id="rId21"/>
    <p:sldId id="471" r:id="rId22"/>
    <p:sldId id="492" r:id="rId23"/>
    <p:sldId id="493" r:id="rId24"/>
    <p:sldId id="494" r:id="rId25"/>
    <p:sldId id="495" r:id="rId26"/>
    <p:sldId id="496" r:id="rId27"/>
    <p:sldId id="483" r:id="rId28"/>
    <p:sldId id="339" r:id="rId29"/>
    <p:sldId id="279" r:id="rId30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E0E0"/>
    <a:srgbClr val="11A4AB"/>
    <a:srgbClr val="6CF0FF"/>
    <a:srgbClr val="192A72"/>
    <a:srgbClr val="92D050"/>
    <a:srgbClr val="E6E6E6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סגנון בהיר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סגנון בהיר 2 - הדגשה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81176" autoAdjust="0"/>
  </p:normalViewPr>
  <p:slideViewPr>
    <p:cSldViewPr snapToGrid="0" snapToObjects="1">
      <p:cViewPr varScale="1">
        <p:scale>
          <a:sx n="42" d="100"/>
          <a:sy n="42" d="100"/>
        </p:scale>
        <p:origin x="120" y="138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כ"ז/תמוז/תשפ"ב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9634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67668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48727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82235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3239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27340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0699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9982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92800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48676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6141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47994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68593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3929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696019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82016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6342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632340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886761bd64_2_1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" name="Google Shape;313;g886761bd64_2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6811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75185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57265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83638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52168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60681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בלבד">
  <p:cSld name="כותרת בלבד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>
            <a:spLocks noGrp="1"/>
          </p:cNvSpPr>
          <p:nvPr>
            <p:ph type="title"/>
          </p:nvPr>
        </p:nvSpPr>
        <p:spPr>
          <a:xfrm>
            <a:off x="3" y="213093"/>
            <a:ext cx="12192012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300"/>
              <a:buFont typeface="Arial"/>
              <a:buNone/>
              <a:defRPr sz="44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8"/>
          <p:cNvSpPr/>
          <p:nvPr/>
        </p:nvSpPr>
        <p:spPr>
          <a:xfrm>
            <a:off x="0" y="5878200"/>
            <a:ext cx="4766196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1" tIns="45694" rIns="91421" bIns="45694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8"/>
          <p:cNvSpPr/>
          <p:nvPr/>
        </p:nvSpPr>
        <p:spPr>
          <a:xfrm>
            <a:off x="8667725" y="-110812"/>
            <a:ext cx="5300125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txBody>
          <a:bodyPr spcFirstLastPara="1" wrap="square" lIns="91421" tIns="45694" rIns="91421" bIns="45694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8"/>
          <p:cNvSpPr/>
          <p:nvPr/>
        </p:nvSpPr>
        <p:spPr>
          <a:xfrm>
            <a:off x="1" y="6306749"/>
            <a:ext cx="7724440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1" tIns="45694" rIns="91421" bIns="45694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8"/>
          <p:cNvSpPr txBox="1">
            <a:spLocks noGrp="1"/>
          </p:cNvSpPr>
          <p:nvPr>
            <p:ph type="sldNum" idx="12"/>
          </p:nvPr>
        </p:nvSpPr>
        <p:spPr>
          <a:xfrm>
            <a:off x="11409046" y="6333135"/>
            <a:ext cx="731496" cy="5250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>
            <a:lvl1pPr lvl="0">
              <a:buNone/>
              <a:defRPr sz="1333">
                <a:solidFill>
                  <a:schemeClr val="dk1"/>
                </a:solidFill>
              </a:defRPr>
            </a:lvl1pPr>
            <a:lvl2pPr lvl="1">
              <a:buNone/>
              <a:defRPr sz="1333">
                <a:solidFill>
                  <a:schemeClr val="dk1"/>
                </a:solidFill>
              </a:defRPr>
            </a:lvl2pPr>
            <a:lvl3pPr lvl="2">
              <a:buNone/>
              <a:defRPr sz="1333">
                <a:solidFill>
                  <a:schemeClr val="dk1"/>
                </a:solidFill>
              </a:defRPr>
            </a:lvl3pPr>
            <a:lvl4pPr lvl="3">
              <a:buNone/>
              <a:defRPr sz="1333">
                <a:solidFill>
                  <a:schemeClr val="dk1"/>
                </a:solidFill>
              </a:defRPr>
            </a:lvl4pPr>
            <a:lvl5pPr lvl="4">
              <a:buNone/>
              <a:defRPr sz="1333">
                <a:solidFill>
                  <a:schemeClr val="dk1"/>
                </a:solidFill>
              </a:defRPr>
            </a:lvl5pPr>
            <a:lvl6pPr lvl="5">
              <a:buNone/>
              <a:defRPr sz="1333">
                <a:solidFill>
                  <a:schemeClr val="dk1"/>
                </a:solidFill>
              </a:defRPr>
            </a:lvl6pPr>
            <a:lvl7pPr lvl="6">
              <a:buNone/>
              <a:defRPr sz="1333">
                <a:solidFill>
                  <a:schemeClr val="dk1"/>
                </a:solidFill>
              </a:defRPr>
            </a:lvl7pPr>
            <a:lvl8pPr lvl="7">
              <a:buNone/>
              <a:defRPr sz="1333">
                <a:solidFill>
                  <a:schemeClr val="dk1"/>
                </a:solidFill>
              </a:defRPr>
            </a:lvl8pPr>
            <a:lvl9pPr lvl="8">
              <a:buNone/>
              <a:defRPr sz="1333">
                <a:solidFill>
                  <a:schemeClr val="dk1"/>
                </a:solidFill>
              </a:defRPr>
            </a:lvl9pPr>
          </a:lstStyle>
          <a:p>
            <a:pPr algn="r" rtl="0"/>
            <a:fld id="{00000000-1234-1234-1234-123412341234}" type="slidenum">
              <a:rPr lang="en" smtClean="0"/>
              <a:pPr algn="r" rtl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1321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101B9CB6-49B4-453D-B184-EBAC942B41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409122"/>
            <a:ext cx="9203635" cy="804863"/>
          </a:xfrm>
        </p:spPr>
        <p:txBody>
          <a:bodyPr/>
          <a:lstStyle>
            <a:lvl1pPr marL="0" indent="0" algn="ctr" rtl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כ"ז/תמוז/תשפ"ב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  <p:sldLayoutId id="2147483678" r:id="rId11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xJLxxLqeASg?feature=oembed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s://youtu.be/xJLxxLqeAS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SZUNUB6nz3g?feature=oembed" TargetMode="External"/><Relationship Id="rId5" Type="http://schemas.openxmlformats.org/officeDocument/2006/relationships/image" Target="../media/image7.jpeg"/><Relationship Id="rId4" Type="http://schemas.openxmlformats.org/officeDocument/2006/relationships/hyperlink" Target="https://youtu.be/SZUNUB6nz3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הרצת </a:t>
            </a:r>
            <a:r>
              <a:rPr lang="he-IL" dirty="0" err="1"/>
              <a:t>פייתון</a:t>
            </a:r>
            <a:r>
              <a:rPr lang="he-IL" dirty="0"/>
              <a:t> במרשתת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428017" y="695224"/>
            <a:ext cx="11352179" cy="4611559"/>
          </a:xfrm>
        </p:spPr>
        <p:txBody>
          <a:bodyPr>
            <a:normAutofit/>
          </a:bodyPr>
          <a:lstStyle/>
          <a:p>
            <a:r>
              <a:rPr lang="en-US" sz="2000" dirty="0">
                <a:hlinkClick r:id="rId4"/>
              </a:rPr>
              <a:t>Repl.it python 3</a:t>
            </a:r>
            <a:r>
              <a:rPr lang="he-IL" sz="2000" dirty="0"/>
              <a:t> ( הרצה עד 2:40 )</a:t>
            </a:r>
          </a:p>
          <a:p>
            <a:r>
              <a:rPr lang="he-IL" sz="2000" dirty="0"/>
              <a:t>ניתן להרצה גם עם תיקיות  </a:t>
            </a:r>
            <a:r>
              <a:rPr lang="en-US" sz="2000" dirty="0"/>
              <a:t> turtle </a:t>
            </a:r>
            <a:r>
              <a:rPr lang="he-IL" sz="2000" dirty="0"/>
              <a:t>או </a:t>
            </a:r>
            <a:r>
              <a:rPr lang="en-US" sz="2000" dirty="0" err="1"/>
              <a:t>pygame</a:t>
            </a:r>
            <a:r>
              <a:rPr lang="he-IL" sz="2000" dirty="0"/>
              <a:t>.</a:t>
            </a: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2" name="מדיה מקוונת 1" title="Python 3 - Programming with Repl.it">
            <a:hlinkClick r:id="" action="ppaction://media"/>
            <a:extLst>
              <a:ext uri="{FF2B5EF4-FFF2-40B4-BE49-F238E27FC236}">
                <a16:creationId xmlns:a16="http://schemas.microsoft.com/office/drawing/2014/main" id="{98B3F1F2-209B-4E79-8047-86E4C7A4030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411804" y="1760822"/>
            <a:ext cx="8791190" cy="4945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149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התקנת עורך </a:t>
            </a:r>
            <a:r>
              <a:rPr lang="he-IL" dirty="0" err="1"/>
              <a:t>פייתון</a:t>
            </a:r>
            <a:r>
              <a:rPr lang="he-IL" dirty="0"/>
              <a:t> - רשות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428017" y="1049185"/>
            <a:ext cx="11352179" cy="4611559"/>
          </a:xfrm>
        </p:spPr>
        <p:txBody>
          <a:bodyPr>
            <a:normAutofit/>
          </a:bodyPr>
          <a:lstStyle/>
          <a:p>
            <a:r>
              <a:rPr lang="he-IL" dirty="0">
                <a:hlinkClick r:id="rId4"/>
              </a:rPr>
              <a:t>מומלץ להתקין </a:t>
            </a:r>
            <a:r>
              <a:rPr lang="en-US" dirty="0" err="1"/>
              <a:t>pycharm</a:t>
            </a:r>
            <a:r>
              <a:rPr lang="en-US" dirty="0"/>
              <a:t> community </a:t>
            </a:r>
            <a:r>
              <a:rPr lang="he-IL" dirty="0"/>
              <a:t> ( סרטון להטמעה – לא יוצג בשיעור )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2" name="מדיה מקוונת 1" title="How to Install PyCharm IDE on Windows 10">
            <a:hlinkClick r:id="" action="ppaction://media"/>
            <a:extLst>
              <a:ext uri="{FF2B5EF4-FFF2-40B4-BE49-F238E27FC236}">
                <a16:creationId xmlns:a16="http://schemas.microsoft.com/office/drawing/2014/main" id="{B34000F2-6550-41CE-AB0C-2ABAE627704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1386349" y="1628734"/>
            <a:ext cx="9026013" cy="507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00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1 – יצירת לולאה לפי פלט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428017" y="1049185"/>
            <a:ext cx="11352179" cy="461155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e-IL" dirty="0"/>
              <a:t>כתוב תכנית המכילה לולאה, שעבורה יוצג הפלט:</a:t>
            </a:r>
          </a:p>
          <a:p>
            <a:pPr marL="457200" indent="-457200">
              <a:buFont typeface="+mj-cs"/>
              <a:buAutoNum type="hebrew2Minus"/>
            </a:pPr>
            <a:r>
              <a:rPr lang="en-US" dirty="0"/>
              <a:t>1,3,5,7,9, </a:t>
            </a:r>
            <a:r>
              <a:rPr lang="he-IL" dirty="0"/>
              <a:t> - שימו לב שהפלט בשורה אחת ומופרד בפסיקים.</a:t>
            </a:r>
          </a:p>
          <a:p>
            <a:pPr marL="457200" indent="-457200">
              <a:buFont typeface="+mj-cs"/>
              <a:buAutoNum type="hebrew2Minus"/>
            </a:pPr>
            <a:r>
              <a:rPr lang="en-US" dirty="0"/>
              <a:t>3 6 9 12 </a:t>
            </a:r>
            <a:r>
              <a:rPr lang="he-IL" dirty="0"/>
              <a:t> - כל מספר בשורה נפרדת.</a:t>
            </a:r>
          </a:p>
          <a:p>
            <a:pPr marL="457200" indent="-457200">
              <a:buFont typeface="+mj-cs"/>
              <a:buAutoNum type="hebrew2Minus"/>
            </a:pPr>
            <a:r>
              <a:rPr lang="en-US" dirty="0"/>
              <a:t>15 13 11</a:t>
            </a:r>
            <a:r>
              <a:rPr lang="he-IL" dirty="0"/>
              <a:t> – כל מספר בשורה נפרדת. ( התחלה ב15 )</a:t>
            </a:r>
          </a:p>
          <a:p>
            <a:pPr marL="457200" indent="-457200">
              <a:buFont typeface="+mj-cs"/>
              <a:buAutoNum type="hebrew2Minus"/>
            </a:pPr>
            <a:r>
              <a:rPr lang="en-US" dirty="0"/>
              <a:t>24$20$16$12$</a:t>
            </a:r>
            <a:r>
              <a:rPr lang="he-IL" dirty="0"/>
              <a:t> </a:t>
            </a:r>
            <a:r>
              <a:rPr lang="en-US" dirty="0"/>
              <a:t>- </a:t>
            </a:r>
            <a:r>
              <a:rPr lang="he-IL" dirty="0"/>
              <a:t> בשורה אחת.</a:t>
            </a:r>
          </a:p>
          <a:p>
            <a:pPr marL="457200" indent="-457200">
              <a:buFont typeface="+mj-cs"/>
              <a:buAutoNum type="hebrew2Minus"/>
            </a:pPr>
            <a:r>
              <a:rPr lang="he-IL" dirty="0"/>
              <a:t>אתגר  </a:t>
            </a:r>
            <a:r>
              <a:rPr lang="en-US" dirty="0"/>
              <a:t>1,2,3,5,7,11, </a:t>
            </a:r>
            <a:r>
              <a:rPr lang="he-IL" dirty="0"/>
              <a:t> בשורה אחת בעזרת לולאה.</a:t>
            </a:r>
          </a:p>
          <a:p>
            <a:pPr marL="457200" indent="-457200">
              <a:buFont typeface="+mj-cs"/>
              <a:buAutoNum type="hebrew2Minus"/>
            </a:pPr>
            <a:r>
              <a:rPr lang="he-IL" dirty="0"/>
              <a:t>אתגר  8 המספרים הראשונים בסדרת </a:t>
            </a:r>
            <a:r>
              <a:rPr lang="he-IL" dirty="0" err="1"/>
              <a:t>פיבונצי</a:t>
            </a:r>
            <a:r>
              <a:rPr lang="he-IL" dirty="0"/>
              <a:t>  </a:t>
            </a:r>
            <a:r>
              <a:rPr lang="en-US" dirty="0"/>
              <a:t>1 1 2 3 5 8 13 21</a:t>
            </a:r>
            <a:r>
              <a:rPr lang="he-IL" dirty="0"/>
              <a:t>.</a:t>
            </a:r>
          </a:p>
          <a:p>
            <a:pPr marL="0" indent="0">
              <a:buNone/>
            </a:pPr>
            <a:r>
              <a:rPr lang="he-IL" dirty="0"/>
              <a:t>בסעיפים א' – ד' נסו לפתור ב-2 דרכים שונות.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481D1A92-C117-4656-AC4E-FA37C54A0C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385" y="2783013"/>
            <a:ext cx="3052602" cy="1291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260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e-IL" dirty="0"/>
              <a:t>תרגיל 1 – יצירת לולאה לפי פלט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e-IL" sz="2300"/>
              <a:t>א'    הפלט </a:t>
            </a:r>
            <a:r>
              <a:rPr lang="en-US" sz="2300"/>
              <a:t>1,3,5,7,9, </a:t>
            </a:r>
            <a:r>
              <a:rPr lang="he-IL" sz="2300"/>
              <a:t> - שימו לב שהפלט בשורה אחת ומופרד בפסיקים.</a:t>
            </a:r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125A2F24-6864-4FA2-945E-BF56011748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3909" y="1710442"/>
            <a:ext cx="5800880" cy="4611700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616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e-IL" dirty="0"/>
              <a:t>תרגיל 1 – יצירת לולאה לפי פלט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e-IL" sz="2400" dirty="0"/>
              <a:t>הפלט </a:t>
            </a:r>
            <a:r>
              <a:rPr lang="en-US" sz="2400" dirty="0"/>
              <a:t>3 6 9 12 </a:t>
            </a:r>
            <a:r>
              <a:rPr lang="he-IL" sz="2400" dirty="0"/>
              <a:t> - כל מספר בשורה נפרדת.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>
              <a:solidFill>
                <a:srgbClr val="002060"/>
              </a:solidFill>
            </a:endParaRP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E765D7F4-B852-4DE7-87B0-1D7D9FDCB5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748" y="1457048"/>
            <a:ext cx="7448550" cy="490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724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e-IL" dirty="0"/>
              <a:t>תרגיל 1 – יצירת לולאה לפי פלט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e-IL" sz="2300"/>
              <a:t>ג' הפלט </a:t>
            </a:r>
            <a:r>
              <a:rPr lang="en-US" sz="2300"/>
              <a:t>15 13 11</a:t>
            </a:r>
            <a:r>
              <a:rPr lang="he-IL" sz="2300"/>
              <a:t> – כל מספר בשורה נפרדת. ( התחלה ב15 )</a:t>
            </a:r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879BA95F-9504-4FBF-8B2C-6A27D5C496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2878" y="1533832"/>
            <a:ext cx="8326527" cy="5172526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3835349" y="306183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19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e-IL" dirty="0"/>
              <a:t>תרגיל 1 – יצירת לולאה לפי פלט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rmAutofit lnSpcReduction="10000"/>
          </a:bodyPr>
          <a:lstStyle/>
          <a:p>
            <a:r>
              <a:rPr lang="he-IL" sz="2400" dirty="0"/>
              <a:t>ד'  הפלט </a:t>
            </a:r>
            <a:r>
              <a:rPr lang="en-US" sz="2400" dirty="0"/>
              <a:t>24$20$16$12$</a:t>
            </a:r>
            <a:r>
              <a:rPr lang="he-IL" sz="2400" dirty="0"/>
              <a:t> </a:t>
            </a:r>
            <a:r>
              <a:rPr lang="en-US" sz="2400" dirty="0"/>
              <a:t>- </a:t>
            </a:r>
            <a:r>
              <a:rPr lang="he-IL" sz="2400" dirty="0"/>
              <a:t> בשורה אחת.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>
              <a:solidFill>
                <a:srgbClr val="002060"/>
              </a:solidFill>
            </a:endParaRPr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F7A0D747-45A0-4F68-AFAC-22A995A94C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744" y="1438835"/>
            <a:ext cx="6237339" cy="5265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8817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e-IL" dirty="0"/>
              <a:t>תרגיל 1 – יצירת לולאה לפי פלט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e-IL" sz="2300" dirty="0"/>
              <a:t>ה' אתגר  </a:t>
            </a:r>
            <a:r>
              <a:rPr lang="en-US" sz="2300" dirty="0"/>
              <a:t>1,2,3,5,7,11, </a:t>
            </a:r>
            <a:r>
              <a:rPr lang="he-IL" sz="2300" dirty="0"/>
              <a:t> בשורה אחת בעזרת לולאה.</a:t>
            </a:r>
            <a:r>
              <a:rPr lang="en-US" sz="2300" dirty="0"/>
              <a:t>  )</a:t>
            </a:r>
            <a:r>
              <a:rPr lang="he-IL" sz="2300" dirty="0"/>
              <a:t>מספרים ראשונים )</a:t>
            </a: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6B8037C5-0EEE-447B-8B0C-695C977175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293" y="1710442"/>
            <a:ext cx="7550033" cy="4152517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494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</p:spPr>
        <p:txBody>
          <a:bodyPr anchor="ctr">
            <a:normAutofit/>
          </a:bodyPr>
          <a:lstStyle/>
          <a:p>
            <a:r>
              <a:rPr lang="he-IL" dirty="0"/>
              <a:t>תרגיל 1 – יצירת לולאה לפי פלט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anchor="ctr">
            <a:normAutofit/>
          </a:bodyPr>
          <a:lstStyle/>
          <a:p>
            <a:r>
              <a:rPr lang="he-IL"/>
              <a:t>ו' אתגר  8 המספרים הראשונים בסדרת </a:t>
            </a:r>
            <a:r>
              <a:rPr lang="he-IL" err="1"/>
              <a:t>פיבונצי</a:t>
            </a:r>
            <a:r>
              <a:rPr lang="he-IL"/>
              <a:t>  </a:t>
            </a:r>
            <a:r>
              <a:rPr lang="en-US"/>
              <a:t>1 1 2 3 5 8 13 21</a:t>
            </a:r>
            <a:r>
              <a:rPr lang="he-IL"/>
              <a:t>.</a:t>
            </a:r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0254FD9C-34B7-4E88-AF1F-E38EBD480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273" y="1738559"/>
            <a:ext cx="11161453" cy="3181015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76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2 – בניית פונקציה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428017" y="1049185"/>
            <a:ext cx="11352179" cy="4611559"/>
          </a:xfrm>
        </p:spPr>
        <p:txBody>
          <a:bodyPr>
            <a:normAutofit fontScale="92500"/>
          </a:bodyPr>
          <a:lstStyle/>
          <a:p>
            <a:r>
              <a:rPr lang="he-IL" dirty="0"/>
              <a:t>כתוב פעולה המקבלת מספר שלם </a:t>
            </a:r>
          </a:p>
          <a:p>
            <a:pPr lvl="1"/>
            <a:r>
              <a:rPr lang="he-IL" dirty="0"/>
              <a:t>אם המספר גדול מ 0, מחזירה את המספר ההופכי.</a:t>
            </a:r>
          </a:p>
          <a:p>
            <a:pPr lvl="1"/>
            <a:r>
              <a:rPr lang="he-IL" dirty="0"/>
              <a:t>אחרת, תחזיר את החזקה הריבועית.</a:t>
            </a:r>
          </a:p>
          <a:p>
            <a:r>
              <a:rPr lang="he-IL" dirty="0"/>
              <a:t>לדוגמה: </a:t>
            </a:r>
          </a:p>
          <a:p>
            <a:pPr lvl="1"/>
            <a:r>
              <a:rPr lang="he-IL" dirty="0"/>
              <a:t>עבור קלט 1256 יחזיר 6521.</a:t>
            </a:r>
          </a:p>
          <a:p>
            <a:pPr lvl="1"/>
            <a:r>
              <a:rPr lang="he-IL" dirty="0"/>
              <a:t>עבור קלט מינוס 7 יחזיר 49.</a:t>
            </a:r>
          </a:p>
          <a:p>
            <a:r>
              <a:rPr lang="he-IL" dirty="0"/>
              <a:t>השתמש בכותרת  ושים לב מה צריכה הפונקציה להחזיר.</a:t>
            </a:r>
          </a:p>
          <a:p>
            <a:pPr marL="0" indent="0" algn="l" rtl="0">
              <a:buNone/>
            </a:pPr>
            <a:r>
              <a:rPr lang="en-US" dirty="0"/>
              <a:t>def calc_q3(num):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0B22C87A-045C-4CEE-B86B-EDBB5F3288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928" y="104918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301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>
            <a:extLst>
              <a:ext uri="{FF2B5EF4-FFF2-40B4-BE49-F238E27FC236}">
                <a16:creationId xmlns:a16="http://schemas.microsoft.com/office/drawing/2014/main" id="{AAA21218-2990-422C-B750-246D0D1B0E5C}"/>
              </a:ext>
            </a:extLst>
          </p:cNvPr>
          <p:cNvSpPr txBox="1">
            <a:spLocks/>
          </p:cNvSpPr>
          <p:nvPr/>
        </p:nvSpPr>
        <p:spPr>
          <a:xfrm>
            <a:off x="848400" y="1449422"/>
            <a:ext cx="10800000" cy="1264596"/>
          </a:xfrm>
          <a:prstGeom prst="rect">
            <a:avLst/>
          </a:prstGeom>
        </p:spPr>
        <p:txBody>
          <a:bodyPr vert="horz" lIns="91440" tIns="45720" rIns="91440" bIns="45720" rtlCol="1" anchor="ctr" anchorCtr="0">
            <a:noAutofit/>
          </a:bodyPr>
          <a:lstStyle>
            <a:lvl1pPr algn="ctr" defTabSz="914491" rtl="1" eaLnBrk="1" latinLnBrk="0" hangingPunct="1">
              <a:spcBef>
                <a:spcPct val="0"/>
              </a:spcBef>
              <a:buNone/>
              <a:defRPr sz="6600" b="1" kern="1200">
                <a:solidFill>
                  <a:schemeClr val="tx1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sz="4800" dirty="0"/>
              <a:t>חזרה ותרגול על</a:t>
            </a:r>
          </a:p>
          <a:p>
            <a:r>
              <a:rPr lang="he-IL" sz="4800" dirty="0"/>
              <a:t> הוראות תנאי ולולאות</a:t>
            </a:r>
          </a:p>
        </p:txBody>
      </p:sp>
      <p:sp>
        <p:nvSpPr>
          <p:cNvPr id="6" name="כותרת משנה 6">
            <a:extLst>
              <a:ext uri="{FF2B5EF4-FFF2-40B4-BE49-F238E27FC236}">
                <a16:creationId xmlns:a16="http://schemas.microsoft.com/office/drawing/2014/main" id="{517A06C2-DE0B-42D8-9898-40A062DB6DA5}"/>
              </a:ext>
            </a:extLst>
          </p:cNvPr>
          <p:cNvSpPr txBox="1">
            <a:spLocks/>
          </p:cNvSpPr>
          <p:nvPr/>
        </p:nvSpPr>
        <p:spPr>
          <a:xfrm>
            <a:off x="848400" y="2950700"/>
            <a:ext cx="10800000" cy="720000"/>
          </a:xfrm>
          <a:prstGeom prst="rect">
            <a:avLst/>
          </a:prstGeom>
        </p:spPr>
        <p:txBody>
          <a:bodyPr spcFirstLastPara="1" vert="horz" wrap="square" lIns="36000" tIns="36000" rIns="36000" bIns="36000" rtlCol="1" anchor="ctr" anchorCtr="0">
            <a:spAutoFit/>
          </a:bodyPr>
          <a:lstStyle>
            <a:lvl1pPr marL="342934" lvl="0" indent="-342934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sz="3600" b="1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lvl="1" indent="-285779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lvl="2" indent="-228623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lvl="3" indent="-228623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lvl="4" indent="-228623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lvl="5" indent="-228623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lvl="6" indent="-228623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lvl="7" indent="-228623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lvl="8" indent="-228623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err="1">
                <a:sym typeface="Varela Round"/>
              </a:rPr>
              <a:t>עמ"ט</a:t>
            </a:r>
            <a:r>
              <a:rPr lang="he-IL" dirty="0">
                <a:sym typeface="Varela Round"/>
              </a:rPr>
              <a:t> מחשבים ט' שיעור </a:t>
            </a:r>
            <a:r>
              <a:rPr lang="en-US" dirty="0">
                <a:sym typeface="Varela Round"/>
              </a:rPr>
              <a:t>1</a:t>
            </a:r>
            <a:endParaRPr lang="he-IL" dirty="0">
              <a:sym typeface="Varela Round"/>
            </a:endParaRPr>
          </a:p>
        </p:txBody>
      </p:sp>
      <p:sp>
        <p:nvSpPr>
          <p:cNvPr id="7" name="מציין מיקום תוכן 3">
            <a:extLst>
              <a:ext uri="{FF2B5EF4-FFF2-40B4-BE49-F238E27FC236}">
                <a16:creationId xmlns:a16="http://schemas.microsoft.com/office/drawing/2014/main" id="{86D32AD9-27CF-4612-84A3-BFE7A68C6E0A}"/>
              </a:ext>
            </a:extLst>
          </p:cNvPr>
          <p:cNvSpPr txBox="1">
            <a:spLocks/>
          </p:cNvSpPr>
          <p:nvPr/>
        </p:nvSpPr>
        <p:spPr>
          <a:xfrm>
            <a:off x="848400" y="3670701"/>
            <a:ext cx="10800000" cy="1202856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>
                <a:sym typeface="Varela Round"/>
              </a:rPr>
              <a:t>שם המורה: דני פרונט,</a:t>
            </a:r>
          </a:p>
          <a:p>
            <a:r>
              <a:rPr lang="he-IL" dirty="0">
                <a:sym typeface="Varela Round"/>
              </a:rPr>
              <a:t>מורה בודקת: אירית סעדון </a:t>
            </a:r>
          </a:p>
          <a:p>
            <a:endParaRPr lang="he-IL" dirty="0"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39703638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2 – בניית פונקציה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249222" y="1049185"/>
            <a:ext cx="11352179" cy="461155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A15E21F5-1354-4292-82CE-CD8F700316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6891" y="1176337"/>
            <a:ext cx="5993222" cy="556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2300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3 – תיקון קטעי קוד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428017" y="1049185"/>
            <a:ext cx="11352179" cy="4611559"/>
          </a:xfrm>
        </p:spPr>
        <p:txBody>
          <a:bodyPr>
            <a:normAutofit fontScale="92500" lnSpcReduction="20000"/>
          </a:bodyPr>
          <a:lstStyle/>
          <a:p>
            <a:r>
              <a:rPr lang="he-IL" dirty="0"/>
              <a:t>לפניך שלושה קטעי קוד הכוללים פעולה בשם </a:t>
            </a:r>
            <a:r>
              <a:rPr lang="en-US" dirty="0" err="1"/>
              <a:t>even_num</a:t>
            </a:r>
            <a:r>
              <a:rPr lang="en-US" dirty="0"/>
              <a:t>.</a:t>
            </a:r>
          </a:p>
          <a:p>
            <a:r>
              <a:rPr lang="he-IL" dirty="0"/>
              <a:t>המטרה של כל אחד מקטעי הקוד היא לקלוט 10 מספרים שלמים ולהדפיס את כמות המספרים הדו–ספרתיים שהופיעו בקלט.</a:t>
            </a:r>
          </a:p>
          <a:p>
            <a:r>
              <a:rPr lang="he-IL" dirty="0"/>
              <a:t>לדוגמה: עבור רצף עשרת המספרים האלה: 230 , 555 , </a:t>
            </a:r>
            <a:r>
              <a:rPr lang="en-US" dirty="0"/>
              <a:t>-76</a:t>
            </a:r>
            <a:r>
              <a:rPr lang="he-IL" dirty="0"/>
              <a:t> , 5 , 80 , 100 , </a:t>
            </a:r>
            <a:r>
              <a:rPr lang="en-US" dirty="0"/>
              <a:t>-77</a:t>
            </a:r>
            <a:r>
              <a:rPr lang="he-IL" dirty="0"/>
              <a:t> , 8 , 74 , 90 , תודפס הספרה 5.</a:t>
            </a:r>
          </a:p>
          <a:p>
            <a:r>
              <a:rPr lang="he-IL" dirty="0"/>
              <a:t>בכל קטע קוד נפלה טעות לוגית אחת, ולכן הקטע אינו ממלא את מטרתו. הסבר את הטעות ותקן אותה.</a:t>
            </a:r>
          </a:p>
          <a:p>
            <a:r>
              <a:rPr lang="he-IL" b="1" dirty="0"/>
              <a:t>הערה: הטעות אינה שגיאת ריצה.</a:t>
            </a:r>
            <a:endParaRPr lang="he-IL" dirty="0"/>
          </a:p>
          <a:p>
            <a:r>
              <a:rPr lang="he-IL" b="1" dirty="0"/>
              <a:t>הנח שהקלט תקין וכולל רק מספרים שלמים</a:t>
            </a:r>
            <a:endParaRPr lang="he-IL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383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3 – תיקון קטעי קוד</a:t>
            </a:r>
            <a:r>
              <a:rPr lang="en-US" dirty="0"/>
              <a:t> </a:t>
            </a:r>
            <a:r>
              <a:rPr lang="he-IL" dirty="0"/>
              <a:t> סעיף א'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428017" y="973394"/>
            <a:ext cx="11352179" cy="5014451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1600" dirty="0"/>
              <a:t>def </a:t>
            </a:r>
            <a:r>
              <a:rPr lang="en-US" sz="1600" dirty="0" err="1"/>
              <a:t>num_even</a:t>
            </a:r>
            <a:r>
              <a:rPr lang="en-US" sz="1600" dirty="0"/>
              <a:t>():</a:t>
            </a:r>
          </a:p>
          <a:p>
            <a:pPr marL="0" indent="0" algn="l">
              <a:buNone/>
            </a:pPr>
            <a:r>
              <a:rPr lang="en-US" sz="1600" dirty="0"/>
              <a:t>   count = 0</a:t>
            </a:r>
          </a:p>
          <a:p>
            <a:pPr marL="0" indent="0" algn="l">
              <a:buNone/>
            </a:pPr>
            <a:r>
              <a:rPr lang="en-US" sz="1600" dirty="0"/>
              <a:t>   index=0</a:t>
            </a:r>
          </a:p>
          <a:p>
            <a:pPr marL="0" indent="0" algn="l">
              <a:buNone/>
            </a:pPr>
            <a:r>
              <a:rPr lang="en-US" sz="1600" dirty="0"/>
              <a:t>   num = int(input(“Enter  an integer number”))</a:t>
            </a:r>
          </a:p>
          <a:p>
            <a:pPr marL="0" indent="0" algn="l">
              <a:buNone/>
            </a:pPr>
            <a:r>
              <a:rPr lang="en-US" sz="1600" dirty="0"/>
              <a:t>   while index &lt; 10:</a:t>
            </a:r>
          </a:p>
          <a:p>
            <a:pPr marL="0" indent="0" algn="l">
              <a:buNone/>
            </a:pPr>
            <a:r>
              <a:rPr lang="en-US" sz="1600" dirty="0"/>
              <a:t>           if num &lt;= 99 and num &gt;= 10:</a:t>
            </a:r>
          </a:p>
          <a:p>
            <a:pPr marL="0" indent="0" algn="l">
              <a:buNone/>
            </a:pPr>
            <a:r>
              <a:rPr lang="en-US" sz="1600" dirty="0"/>
              <a:t>                   count = count + 1</a:t>
            </a:r>
          </a:p>
          <a:p>
            <a:pPr marL="0" indent="0" algn="l">
              <a:buNone/>
            </a:pPr>
            <a:r>
              <a:rPr lang="en-US" sz="1600" dirty="0"/>
              <a:t>          index= index +1</a:t>
            </a:r>
          </a:p>
          <a:p>
            <a:pPr marL="0" indent="0" algn="l">
              <a:buNone/>
            </a:pPr>
            <a:r>
              <a:rPr lang="en-US" sz="1600" dirty="0"/>
              <a:t>   print ("</a:t>
            </a:r>
            <a:r>
              <a:rPr lang="en-US" sz="1600" dirty="0" err="1"/>
              <a:t>count",count</a:t>
            </a:r>
            <a:r>
              <a:rPr lang="en-US" sz="1600" dirty="0"/>
              <a:t>)</a:t>
            </a:r>
          </a:p>
          <a:p>
            <a:pPr marL="0" indent="0">
              <a:buNone/>
            </a:pPr>
            <a:r>
              <a:rPr lang="he-IL" sz="1600" dirty="0"/>
              <a:t>מה הטעות ?</a:t>
            </a:r>
          </a:p>
          <a:p>
            <a:pPr marL="0" indent="0">
              <a:buNone/>
            </a:pPr>
            <a:r>
              <a:rPr lang="he-IL" sz="1600" dirty="0"/>
              <a:t>כיצד יש לתקנה ?</a:t>
            </a:r>
            <a:endParaRPr lang="en-US" sz="1600" dirty="0"/>
          </a:p>
          <a:p>
            <a:pPr marL="0" indent="0" algn="l" rtl="0">
              <a:buNone/>
            </a:pPr>
            <a:endParaRPr lang="en-US" sz="1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8073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3 – תיקון קטעי קוד סעיף א'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428017" y="719417"/>
            <a:ext cx="11352179" cy="5014451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1600" dirty="0"/>
              <a:t>def </a:t>
            </a:r>
            <a:r>
              <a:rPr lang="en-US" sz="1600" dirty="0" err="1"/>
              <a:t>num_even</a:t>
            </a:r>
            <a:r>
              <a:rPr lang="en-US" sz="1600" dirty="0"/>
              <a:t>():</a:t>
            </a:r>
          </a:p>
          <a:p>
            <a:pPr marL="0" indent="0" algn="l">
              <a:buNone/>
            </a:pPr>
            <a:r>
              <a:rPr lang="en-US" sz="1600" dirty="0"/>
              <a:t>   count = 0</a:t>
            </a:r>
          </a:p>
          <a:p>
            <a:pPr marL="0" indent="0" algn="l">
              <a:buNone/>
            </a:pPr>
            <a:r>
              <a:rPr lang="en-US" sz="1600" dirty="0"/>
              <a:t>   index=0</a:t>
            </a:r>
          </a:p>
          <a:p>
            <a:pPr marL="0" indent="0" algn="l">
              <a:buNone/>
            </a:pPr>
            <a:r>
              <a:rPr lang="en-US" sz="1600" dirty="0"/>
              <a:t>   </a:t>
            </a:r>
            <a:r>
              <a:rPr lang="en-US" sz="1600" dirty="0">
                <a:solidFill>
                  <a:srgbClr val="FF0000"/>
                </a:solidFill>
              </a:rPr>
              <a:t> while index &lt; 10:</a:t>
            </a:r>
            <a:endParaRPr lang="he-IL" sz="1600" dirty="0">
              <a:solidFill>
                <a:srgbClr val="FF0000"/>
              </a:solidFill>
            </a:endParaRPr>
          </a:p>
          <a:p>
            <a:pPr marL="0" indent="0" algn="l" rtl="0">
              <a:buNone/>
            </a:pPr>
            <a:r>
              <a:rPr lang="en-US" sz="1600" dirty="0">
                <a:solidFill>
                  <a:srgbClr val="FF0000"/>
                </a:solidFill>
              </a:rPr>
              <a:t>          num = int(input(“Enter  an integer number”))</a:t>
            </a:r>
          </a:p>
          <a:p>
            <a:pPr marL="0" indent="0" algn="l">
              <a:buNone/>
            </a:pPr>
            <a:r>
              <a:rPr lang="en-US" sz="1600" dirty="0"/>
              <a:t>           if num &lt;= 99 and num &gt;= 10:</a:t>
            </a:r>
          </a:p>
          <a:p>
            <a:pPr marL="0" indent="0" algn="l">
              <a:buNone/>
            </a:pPr>
            <a:r>
              <a:rPr lang="en-US" sz="1600" dirty="0"/>
              <a:t>                   count = count + 1</a:t>
            </a:r>
          </a:p>
          <a:p>
            <a:pPr marL="0" indent="0" algn="l">
              <a:buNone/>
            </a:pPr>
            <a:r>
              <a:rPr lang="en-US" sz="1600" dirty="0"/>
              <a:t>          index= index +1</a:t>
            </a:r>
          </a:p>
          <a:p>
            <a:pPr marL="0" indent="0" algn="l">
              <a:buNone/>
            </a:pPr>
            <a:r>
              <a:rPr lang="en-US" sz="1600" dirty="0"/>
              <a:t>   print ("</a:t>
            </a:r>
            <a:r>
              <a:rPr lang="en-US" sz="1600" dirty="0" err="1"/>
              <a:t>count",count</a:t>
            </a:r>
            <a:r>
              <a:rPr lang="en-US" sz="1600" dirty="0"/>
              <a:t>)</a:t>
            </a:r>
          </a:p>
          <a:p>
            <a:pPr marL="0" indent="0">
              <a:buNone/>
            </a:pPr>
            <a:r>
              <a:rPr lang="he-IL" sz="1600" dirty="0"/>
              <a:t>מה הטעות ?</a:t>
            </a:r>
            <a:r>
              <a:rPr lang="en-US" sz="1600" dirty="0"/>
              <a:t> </a:t>
            </a:r>
            <a:r>
              <a:rPr lang="he-IL" sz="1600" dirty="0"/>
              <a:t> - הקלט בוצע רק פעם אחת.</a:t>
            </a:r>
          </a:p>
          <a:p>
            <a:pPr marL="0" indent="0">
              <a:buNone/>
            </a:pPr>
            <a:r>
              <a:rPr lang="he-IL" sz="1600" dirty="0"/>
              <a:t>כיצד יש לתקנה ? החלפת סדר בין שורות 4 ו 5</a:t>
            </a:r>
            <a:endParaRPr lang="en-US" sz="1600" dirty="0"/>
          </a:p>
          <a:p>
            <a:pPr marL="0" indent="0" algn="l" rtl="0">
              <a:buNone/>
            </a:pPr>
            <a:endParaRPr lang="en-US" sz="1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970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3 – תיקון קטעי קוד סעיף ב'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419910" y="719417"/>
            <a:ext cx="11352179" cy="5014451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1800" dirty="0"/>
              <a:t>def </a:t>
            </a:r>
            <a:r>
              <a:rPr lang="en-US" sz="1800" dirty="0" err="1"/>
              <a:t>num_even</a:t>
            </a:r>
            <a:r>
              <a:rPr lang="en-US" sz="1800" dirty="0"/>
              <a:t> ():</a:t>
            </a:r>
          </a:p>
          <a:p>
            <a:pPr marL="0" indent="0" algn="l">
              <a:buNone/>
            </a:pPr>
            <a:r>
              <a:rPr lang="en-US" sz="1800" dirty="0"/>
              <a:t>     count = 0</a:t>
            </a:r>
          </a:p>
          <a:p>
            <a:pPr marL="0" indent="0" algn="l">
              <a:buNone/>
            </a:pPr>
            <a:r>
              <a:rPr lang="en-US" sz="1800" dirty="0"/>
              <a:t>    index = 0</a:t>
            </a:r>
          </a:p>
          <a:p>
            <a:pPr marL="0" indent="0" algn="l">
              <a:buNone/>
            </a:pPr>
            <a:r>
              <a:rPr lang="en-US" sz="1800" dirty="0"/>
              <a:t>     while index &lt; 10:</a:t>
            </a:r>
          </a:p>
          <a:p>
            <a:pPr marL="0" indent="0" algn="l">
              <a:buNone/>
            </a:pPr>
            <a:r>
              <a:rPr lang="en-US" sz="1800" dirty="0"/>
              <a:t>                num = int(input(“Enter number”))</a:t>
            </a:r>
          </a:p>
          <a:p>
            <a:pPr marL="0" indent="0" algn="l">
              <a:buNone/>
            </a:pPr>
            <a:r>
              <a:rPr lang="en-US" sz="1800" dirty="0"/>
              <a:t>                if num &lt;=99 and num &gt;=10:</a:t>
            </a:r>
          </a:p>
          <a:p>
            <a:pPr marL="0" indent="0" algn="l">
              <a:buNone/>
            </a:pPr>
            <a:r>
              <a:rPr lang="en-US" sz="1800" dirty="0"/>
              <a:t>                      print ("</a:t>
            </a:r>
            <a:r>
              <a:rPr lang="en-US" sz="1800" dirty="0" err="1"/>
              <a:t>count",count</a:t>
            </a:r>
            <a:r>
              <a:rPr lang="en-US" sz="1800" dirty="0"/>
              <a:t>)   </a:t>
            </a:r>
          </a:p>
          <a:p>
            <a:pPr marL="0" indent="0" algn="l">
              <a:buNone/>
            </a:pPr>
            <a:r>
              <a:rPr lang="en-US" sz="1800" dirty="0"/>
              <a:t>                index = index +1 </a:t>
            </a:r>
          </a:p>
          <a:p>
            <a:pPr marL="0" indent="0">
              <a:buNone/>
            </a:pPr>
            <a:r>
              <a:rPr lang="he-IL" sz="1800" dirty="0"/>
              <a:t>מה הטעות ?</a:t>
            </a:r>
          </a:p>
          <a:p>
            <a:pPr marL="0" indent="0">
              <a:buNone/>
            </a:pPr>
            <a:r>
              <a:rPr lang="he-IL" sz="1800" dirty="0"/>
              <a:t>כיצד יש לתקנה ?</a:t>
            </a:r>
            <a:endParaRPr lang="en-US" sz="1800" dirty="0"/>
          </a:p>
          <a:p>
            <a:pPr marL="0" indent="0" algn="l" rtl="0">
              <a:buNone/>
            </a:pP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4222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3 – תיקון קטעי קוד סעיף ב'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249222" y="589936"/>
            <a:ext cx="11352179" cy="5358580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1600" dirty="0"/>
              <a:t>def </a:t>
            </a:r>
            <a:r>
              <a:rPr lang="en-US" sz="1600" dirty="0" err="1"/>
              <a:t>num_even</a:t>
            </a:r>
            <a:r>
              <a:rPr lang="en-US" sz="1600" dirty="0"/>
              <a:t> ():</a:t>
            </a:r>
          </a:p>
          <a:p>
            <a:pPr marL="0" indent="0" algn="l">
              <a:buNone/>
            </a:pPr>
            <a:r>
              <a:rPr lang="en-US" sz="1600" dirty="0"/>
              <a:t>     count = 0</a:t>
            </a:r>
          </a:p>
          <a:p>
            <a:pPr marL="0" indent="0" algn="l">
              <a:buNone/>
            </a:pPr>
            <a:r>
              <a:rPr lang="en-US" sz="1600" dirty="0"/>
              <a:t>    index = 0</a:t>
            </a:r>
          </a:p>
          <a:p>
            <a:pPr marL="0" indent="0" algn="l">
              <a:buNone/>
            </a:pPr>
            <a:r>
              <a:rPr lang="en-US" sz="1600" dirty="0"/>
              <a:t>     while index &lt; 10:</a:t>
            </a:r>
          </a:p>
          <a:p>
            <a:pPr marL="0" indent="0" algn="l">
              <a:buNone/>
            </a:pPr>
            <a:r>
              <a:rPr lang="en-US" sz="1600" dirty="0"/>
              <a:t>                num = int(input(“Enter number”))</a:t>
            </a:r>
          </a:p>
          <a:p>
            <a:pPr marL="0" indent="0" algn="l">
              <a:buNone/>
            </a:pPr>
            <a:r>
              <a:rPr lang="en-US" sz="1600" dirty="0"/>
              <a:t>                if num &lt;=99 and num &gt;=10:</a:t>
            </a:r>
          </a:p>
          <a:p>
            <a:pPr marL="0" indent="0" algn="l">
              <a:buNone/>
            </a:pPr>
            <a:r>
              <a:rPr lang="en-US" sz="1600" dirty="0"/>
              <a:t>                      </a:t>
            </a:r>
            <a:r>
              <a:rPr lang="en-US" sz="1600" dirty="0">
                <a:solidFill>
                  <a:srgbClr val="E0E0E0"/>
                </a:solidFill>
              </a:rPr>
              <a:t>#print ("</a:t>
            </a:r>
            <a:r>
              <a:rPr lang="en-US" sz="1600" dirty="0" err="1">
                <a:solidFill>
                  <a:srgbClr val="E0E0E0"/>
                </a:solidFill>
              </a:rPr>
              <a:t>count",count</a:t>
            </a:r>
            <a:r>
              <a:rPr lang="en-US" sz="1600" dirty="0">
                <a:solidFill>
                  <a:srgbClr val="E0E0E0"/>
                </a:solidFill>
              </a:rPr>
              <a:t>) </a:t>
            </a:r>
            <a:r>
              <a:rPr lang="en-US" sz="1600" dirty="0"/>
              <a:t>  </a:t>
            </a:r>
          </a:p>
          <a:p>
            <a:pPr marL="0" indent="0" algn="l">
              <a:buNone/>
            </a:pPr>
            <a:r>
              <a:rPr lang="en-US" sz="1600" dirty="0"/>
              <a:t>			                       </a:t>
            </a:r>
            <a:r>
              <a:rPr lang="en-US" sz="1600" dirty="0">
                <a:solidFill>
                  <a:srgbClr val="FF0000"/>
                </a:solidFill>
              </a:rPr>
              <a:t>count += 1</a:t>
            </a:r>
          </a:p>
          <a:p>
            <a:pPr marL="0" indent="0" algn="l">
              <a:buNone/>
            </a:pPr>
            <a:r>
              <a:rPr lang="en-US" sz="1600" dirty="0"/>
              <a:t>                index = index +1</a:t>
            </a:r>
          </a:p>
          <a:p>
            <a:pPr marL="0" indent="0" algn="l">
              <a:buNone/>
            </a:pPr>
            <a:r>
              <a:rPr lang="en-US" sz="1600" dirty="0"/>
              <a:t>      </a:t>
            </a:r>
            <a:r>
              <a:rPr lang="en-US" sz="1600" dirty="0">
                <a:solidFill>
                  <a:srgbClr val="FF0000"/>
                </a:solidFill>
              </a:rPr>
              <a:t>  print ("</a:t>
            </a:r>
            <a:r>
              <a:rPr lang="en-US" sz="1600" dirty="0" err="1">
                <a:solidFill>
                  <a:srgbClr val="FF0000"/>
                </a:solidFill>
              </a:rPr>
              <a:t>count",count</a:t>
            </a:r>
            <a:r>
              <a:rPr lang="en-US" sz="1600" dirty="0">
                <a:solidFill>
                  <a:srgbClr val="FF0000"/>
                </a:solidFill>
              </a:rPr>
              <a:t>) </a:t>
            </a:r>
            <a:r>
              <a:rPr lang="en-US" sz="1600" dirty="0"/>
              <a:t>  </a:t>
            </a:r>
          </a:p>
          <a:p>
            <a:pPr marL="0" indent="0">
              <a:buNone/>
            </a:pPr>
            <a:r>
              <a:rPr lang="he-IL" sz="1600" dirty="0"/>
              <a:t>מה הטעות ? אין עדכון למשתנה </a:t>
            </a:r>
            <a:r>
              <a:rPr lang="en-US" sz="1600" dirty="0"/>
              <a:t>count</a:t>
            </a:r>
            <a:r>
              <a:rPr lang="he-IL" sz="1600" dirty="0"/>
              <a:t>.</a:t>
            </a:r>
          </a:p>
          <a:p>
            <a:pPr marL="0" indent="0">
              <a:buNone/>
            </a:pPr>
            <a:r>
              <a:rPr lang="he-IL" sz="1600" dirty="0"/>
              <a:t>כיצד יש לתקנה ?</a:t>
            </a:r>
            <a:r>
              <a:rPr lang="en-US" sz="1600" dirty="0"/>
              <a:t> </a:t>
            </a:r>
            <a:r>
              <a:rPr lang="he-IL" sz="1600" dirty="0"/>
              <a:t> לעדכן ולהעביר את ההדפסה לסוף.</a:t>
            </a:r>
            <a:endParaRPr lang="en-US" sz="1600" dirty="0"/>
          </a:p>
          <a:p>
            <a:pPr marL="0" indent="0" algn="l" rtl="0">
              <a:buNone/>
            </a:pPr>
            <a:endParaRPr lang="en-US" sz="1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1890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3 – תיקון קטעי קוד סעיף ג'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419910" y="512134"/>
            <a:ext cx="11352179" cy="5388077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1600" dirty="0"/>
              <a:t>def </a:t>
            </a:r>
            <a:r>
              <a:rPr lang="en-US" sz="1600" dirty="0" err="1"/>
              <a:t>num_even</a:t>
            </a:r>
            <a:r>
              <a:rPr lang="en-US" sz="1600" dirty="0"/>
              <a:t>():</a:t>
            </a:r>
          </a:p>
          <a:p>
            <a:pPr marL="0" indent="0" algn="l">
              <a:buNone/>
            </a:pPr>
            <a:r>
              <a:rPr lang="en-US" sz="1600" dirty="0"/>
              <a:t>    count = 0</a:t>
            </a:r>
          </a:p>
          <a:p>
            <a:pPr marL="0" indent="0" algn="l">
              <a:buNone/>
            </a:pPr>
            <a:r>
              <a:rPr lang="en-US" sz="1600" dirty="0"/>
              <a:t>    index = 0</a:t>
            </a:r>
          </a:p>
          <a:p>
            <a:pPr marL="0" indent="0" algn="l">
              <a:buNone/>
            </a:pPr>
            <a:r>
              <a:rPr lang="en-US" sz="1600" dirty="0"/>
              <a:t>    while index &lt; 10:</a:t>
            </a:r>
            <a:endParaRPr lang="he-IL" sz="1600" dirty="0"/>
          </a:p>
          <a:p>
            <a:pPr marL="0" indent="0" algn="l">
              <a:buNone/>
            </a:pPr>
            <a:r>
              <a:rPr lang="en-US" sz="1600" dirty="0"/>
              <a:t>        </a:t>
            </a:r>
            <a:r>
              <a:rPr lang="en-US" sz="1600" dirty="0">
                <a:solidFill>
                  <a:srgbClr val="FF0000"/>
                </a:solidFill>
              </a:rPr>
              <a:t>num = int(input(“Enter an integer number”))</a:t>
            </a:r>
          </a:p>
          <a:p>
            <a:pPr marL="0" indent="0" algn="l">
              <a:buNone/>
            </a:pPr>
            <a:r>
              <a:rPr lang="en-US" sz="1600" dirty="0"/>
              <a:t>         if num &lt;= 99 and num &gt;= 10:</a:t>
            </a:r>
          </a:p>
          <a:p>
            <a:pPr marL="0" indent="0" algn="l">
              <a:buNone/>
            </a:pPr>
            <a:r>
              <a:rPr lang="en-US" sz="1600" dirty="0"/>
              <a:t>              count = count + 1</a:t>
            </a:r>
          </a:p>
          <a:p>
            <a:pPr marL="0" indent="0" algn="l">
              <a:buNone/>
            </a:pPr>
            <a:r>
              <a:rPr lang="en-US" sz="1600" dirty="0"/>
              <a:t>              #</a:t>
            </a:r>
            <a:r>
              <a:rPr lang="en-US" sz="1600" dirty="0">
                <a:solidFill>
                  <a:schemeClr val="bg2"/>
                </a:solidFill>
              </a:rPr>
              <a:t>num = int(input(“Enter an integer number”))</a:t>
            </a:r>
          </a:p>
          <a:p>
            <a:pPr marL="0" indent="0" algn="l">
              <a:buNone/>
            </a:pPr>
            <a:r>
              <a:rPr lang="en-US" sz="1600" dirty="0"/>
              <a:t>         index = index +1      </a:t>
            </a:r>
          </a:p>
          <a:p>
            <a:pPr marL="0" indent="0" algn="l">
              <a:buNone/>
            </a:pPr>
            <a:r>
              <a:rPr lang="en-US" sz="1600" dirty="0"/>
              <a:t>    print("count", count) </a:t>
            </a:r>
          </a:p>
          <a:p>
            <a:pPr marL="0" indent="0">
              <a:buNone/>
            </a:pPr>
            <a:r>
              <a:rPr lang="he-IL" sz="1600" dirty="0"/>
              <a:t>מה הטעות ? שורת הקלט אינה במקומה.</a:t>
            </a:r>
          </a:p>
          <a:p>
            <a:pPr marL="0" indent="0">
              <a:buNone/>
            </a:pPr>
            <a:r>
              <a:rPr lang="he-IL" sz="1600" dirty="0"/>
              <a:t>כיצד יש לתקנה ? העברת שורת הקלט לתחילת הלולאה.</a:t>
            </a:r>
            <a:endParaRPr lang="en-US" sz="1600" dirty="0"/>
          </a:p>
          <a:p>
            <a:pPr marL="0" indent="0" algn="l" rtl="0">
              <a:buNone/>
            </a:pPr>
            <a:endParaRPr lang="en-US" sz="1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8369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למדנו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1024128" y="1049185"/>
            <a:ext cx="9715208" cy="4611559"/>
          </a:xfrm>
        </p:spPr>
        <p:txBody>
          <a:bodyPr>
            <a:normAutofit/>
          </a:bodyPr>
          <a:lstStyle/>
          <a:p>
            <a:r>
              <a:rPr lang="he-IL" dirty="0">
                <a:sym typeface="Varela Round"/>
              </a:rPr>
              <a:t>חזרנו על תנאים ותנאים מורכבים.</a:t>
            </a:r>
            <a:endParaRPr lang="en-US" dirty="0">
              <a:sym typeface="Varela Round"/>
            </a:endParaRPr>
          </a:p>
          <a:p>
            <a:r>
              <a:rPr lang="he-IL" dirty="0">
                <a:sym typeface="Varela Round"/>
              </a:rPr>
              <a:t>חזרנו על לולאות </a:t>
            </a:r>
            <a:r>
              <a:rPr lang="en-US" dirty="0">
                <a:sym typeface="Varela Round"/>
              </a:rPr>
              <a:t>for, while</a:t>
            </a:r>
            <a:r>
              <a:rPr lang="he-IL" dirty="0">
                <a:sym typeface="Varela Round"/>
              </a:rPr>
              <a:t>.</a:t>
            </a:r>
          </a:p>
          <a:p>
            <a:r>
              <a:rPr lang="he-IL" dirty="0">
                <a:sym typeface="Varela Round"/>
              </a:rPr>
              <a:t>תרגלנו תנאים לוגיים </a:t>
            </a:r>
            <a:r>
              <a:rPr lang="en-US" dirty="0">
                <a:sym typeface="Varela Round"/>
              </a:rPr>
              <a:t>and, or, not</a:t>
            </a:r>
            <a:r>
              <a:rPr lang="he-IL" dirty="0">
                <a:sym typeface="Varela Round"/>
              </a:rPr>
              <a:t>.</a:t>
            </a:r>
          </a:p>
          <a:p>
            <a:r>
              <a:rPr lang="he-IL" dirty="0">
                <a:sym typeface="Varela Round"/>
              </a:rPr>
              <a:t>הבהרנו </a:t>
            </a:r>
            <a:r>
              <a:rPr lang="he-IL">
                <a:sym typeface="Varela Round"/>
              </a:rPr>
              <a:t>מתי נדרשים </a:t>
            </a:r>
            <a:r>
              <a:rPr lang="he-IL" dirty="0">
                <a:sym typeface="Varela Round"/>
              </a:rPr>
              <a:t>סוגריים </a:t>
            </a:r>
            <a:r>
              <a:rPr lang="he-IL" dirty="0" err="1">
                <a:sym typeface="Varela Round"/>
              </a:rPr>
              <a:t>בפייתון</a:t>
            </a:r>
            <a:r>
              <a:rPr lang="he-IL" dirty="0">
                <a:sym typeface="Varela Round"/>
              </a:rPr>
              <a:t>,</a:t>
            </a:r>
          </a:p>
          <a:p>
            <a:r>
              <a:rPr lang="he-IL" dirty="0">
                <a:sym typeface="Varela Round"/>
              </a:rPr>
              <a:t>חזרנו על פונקציות עם פרמטרים.</a:t>
            </a:r>
          </a:p>
          <a:p>
            <a:endParaRPr lang="he-I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E511E0ED-5841-4F70-8781-D0DCCF341B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2664" y="2561412"/>
            <a:ext cx="2115495" cy="203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3555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5" y="155447"/>
            <a:ext cx="9893919" cy="987553"/>
          </a:xfrm>
        </p:spPr>
        <p:txBody>
          <a:bodyPr/>
          <a:lstStyle/>
          <a:p>
            <a:r>
              <a:rPr lang="he-IL" dirty="0"/>
              <a:t>קישור לפעילות</a:t>
            </a:r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26926" y="1236518"/>
            <a:ext cx="9802368" cy="473924"/>
          </a:xfrm>
        </p:spPr>
        <p:txBody>
          <a:bodyPr/>
          <a:lstStyle/>
          <a:p>
            <a:r>
              <a:rPr lang="he-IL" dirty="0"/>
              <a:t>תרגילי חזרה – שיעור 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DCE1316-74A7-4739-9B4C-366C083A37C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FE785936-D616-425F-88BC-CF2FAA0524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0297" y="2323946"/>
            <a:ext cx="2982451" cy="300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3206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5" name="Google Shape;315;p48"/>
          <p:cNvPicPr preferRelativeResize="0"/>
          <p:nvPr/>
        </p:nvPicPr>
        <p:blipFill rotWithShape="1">
          <a:blip r:embed="rId3">
            <a:alphaModFix/>
          </a:blip>
          <a:srcRect l="39172" r="34233" b="66411"/>
          <a:stretch/>
        </p:blipFill>
        <p:spPr>
          <a:xfrm>
            <a:off x="4776000" y="448"/>
            <a:ext cx="3241967" cy="1838237"/>
          </a:xfrm>
          <a:prstGeom prst="rect">
            <a:avLst/>
          </a:prstGeom>
          <a:noFill/>
          <a:ln>
            <a:noFill/>
          </a:ln>
        </p:spPr>
      </p:pic>
      <p:sp>
        <p:nvSpPr>
          <p:cNvPr id="316" name="Google Shape;316;p48"/>
          <p:cNvSpPr txBox="1"/>
          <p:nvPr/>
        </p:nvSpPr>
        <p:spPr>
          <a:xfrm>
            <a:off x="1432432" y="3016167"/>
            <a:ext cx="10389332" cy="1815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1" tIns="45694" rIns="91421" bIns="45694" anchor="t" anchorCtr="0">
            <a:noAutofit/>
          </a:bodyPr>
          <a:lstStyle/>
          <a:p>
            <a:pPr marL="897377" algn="just"/>
            <a:r>
              <a:rPr lang="en" sz="2800" dirty="0">
                <a:solidFill>
                  <a:srgbClr val="192A72"/>
                </a:solidFill>
                <a:latin typeface="+mj-lt"/>
                <a:ea typeface="Varela Round"/>
                <a:cs typeface="Varela Round" panose="00000500000000000000" pitchFamily="2" charset="-79"/>
                <a:sym typeface="Varela Round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sz="2800" dirty="0">
              <a:solidFill>
                <a:srgbClr val="192A72"/>
              </a:solidFill>
              <a:latin typeface="+mj-lt"/>
              <a:ea typeface="Varela Round"/>
              <a:cs typeface="Varela Round" panose="00000500000000000000" pitchFamily="2" charset="-79"/>
              <a:sym typeface="Varela Round"/>
            </a:endParaRPr>
          </a:p>
        </p:txBody>
      </p:sp>
      <p:sp>
        <p:nvSpPr>
          <p:cNvPr id="317" name="Google Shape;317;p48"/>
          <p:cNvSpPr/>
          <p:nvPr/>
        </p:nvSpPr>
        <p:spPr>
          <a:xfrm>
            <a:off x="796" y="1838683"/>
            <a:ext cx="12190424" cy="7631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1" tIns="45694" rIns="91421" bIns="45694" anchor="t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" sz="3200" b="1" dirty="0">
                <a:solidFill>
                  <a:srgbClr val="192A72"/>
                </a:solidFill>
                <a:latin typeface="+mj-lt"/>
                <a:ea typeface="Varela Round"/>
                <a:cs typeface="Varela Round" panose="00000500000000000000" pitchFamily="2" charset="-79"/>
                <a:sym typeface="Varela Round"/>
              </a:rPr>
              <a:t>שימוש ביצירות מוגנות בזכויות יוצרים ואיתור בעלי זכויות </a:t>
            </a:r>
            <a:endParaRPr sz="1467" dirty="0">
              <a:latin typeface="+mj-lt"/>
              <a:cs typeface="Varela Round" panose="00000500000000000000" pitchFamily="2" charset="-79"/>
            </a:endParaRPr>
          </a:p>
        </p:txBody>
      </p:sp>
      <p:sp>
        <p:nvSpPr>
          <p:cNvPr id="318" name="Google Shape;318;p48"/>
          <p:cNvSpPr txBox="1">
            <a:spLocks noGrp="1"/>
          </p:cNvSpPr>
          <p:nvPr>
            <p:ph type="sldNum" idx="12"/>
          </p:nvPr>
        </p:nvSpPr>
        <p:spPr>
          <a:xfrm>
            <a:off x="11408354" y="6332756"/>
            <a:ext cx="731401" cy="524932"/>
          </a:xfrm>
          <a:prstGeom prst="rect">
            <a:avLst/>
          </a:prstGeom>
        </p:spPr>
        <p:txBody>
          <a:bodyPr spcFirstLastPara="1" vert="horz" wrap="square" lIns="91421" tIns="91421" rIns="91421" bIns="91421" rtlCol="1" anchor="t" anchorCtr="0">
            <a:noAutofit/>
          </a:bodyPr>
          <a:lstStyle/>
          <a:p>
            <a:pPr algn="r" rtl="0"/>
            <a:fld id="{00000000-1234-1234-1234-123412341234}" type="slidenum">
              <a:rPr lang="en" sz="1467">
                <a:latin typeface="+mj-lt"/>
              </a:rPr>
              <a:pPr algn="r" rtl="0"/>
              <a:t>29</a:t>
            </a:fld>
            <a:endParaRPr sz="1467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1024128" y="1049185"/>
            <a:ext cx="9715208" cy="46115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>
                <a:sym typeface="Varela Round"/>
              </a:rPr>
              <a:t>    </a:t>
            </a:r>
          </a:p>
          <a:p>
            <a:r>
              <a:rPr lang="he-IL" dirty="0">
                <a:sym typeface="Varela Round"/>
              </a:rPr>
              <a:t>נבצע </a:t>
            </a:r>
            <a:r>
              <a:rPr lang="he-IL" dirty="0" err="1">
                <a:sym typeface="Varela Round"/>
              </a:rPr>
              <a:t>רענון</a:t>
            </a:r>
            <a:r>
              <a:rPr lang="he-IL" dirty="0">
                <a:sym typeface="Varela Round"/>
              </a:rPr>
              <a:t> מהיר של החומר שלמדתם בכיתה ח'.</a:t>
            </a:r>
          </a:p>
          <a:p>
            <a:r>
              <a:rPr lang="he-IL" dirty="0">
                <a:sym typeface="Varela Round"/>
              </a:rPr>
              <a:t>חזרה על תנאים ותנאים מורכבים.</a:t>
            </a:r>
            <a:endParaRPr lang="en-US" dirty="0">
              <a:sym typeface="Varela Round"/>
            </a:endParaRPr>
          </a:p>
          <a:p>
            <a:r>
              <a:rPr lang="he-IL" dirty="0">
                <a:sym typeface="Varela Round"/>
              </a:rPr>
              <a:t>חזרה על לולאות </a:t>
            </a:r>
            <a:r>
              <a:rPr lang="en-US" dirty="0">
                <a:sym typeface="Varela Round"/>
              </a:rPr>
              <a:t>for, while</a:t>
            </a:r>
            <a:r>
              <a:rPr lang="he-IL" dirty="0">
                <a:sym typeface="Varela Round"/>
              </a:rPr>
              <a:t>.</a:t>
            </a:r>
          </a:p>
          <a:p>
            <a:r>
              <a:rPr lang="he-IL" dirty="0">
                <a:sym typeface="Varela Round"/>
              </a:rPr>
              <a:t>הבנה מעמיקה של תנאים לוגיים </a:t>
            </a:r>
            <a:r>
              <a:rPr lang="en-US" dirty="0">
                <a:sym typeface="Varela Round"/>
              </a:rPr>
              <a:t>and, or, not</a:t>
            </a:r>
            <a:r>
              <a:rPr lang="he-IL" dirty="0">
                <a:sym typeface="Varela Round"/>
              </a:rPr>
              <a:t>.</a:t>
            </a:r>
          </a:p>
          <a:p>
            <a:r>
              <a:rPr lang="he-IL" dirty="0">
                <a:sym typeface="Varela Round"/>
              </a:rPr>
              <a:t>חידוד מתי נדרשות סוגריים </a:t>
            </a:r>
            <a:r>
              <a:rPr lang="he-IL" dirty="0" err="1">
                <a:sym typeface="Varela Round"/>
              </a:rPr>
              <a:t>בפייתון</a:t>
            </a:r>
            <a:r>
              <a:rPr lang="he-IL" dirty="0">
                <a:sym typeface="Varela Round"/>
              </a:rPr>
              <a:t>.</a:t>
            </a:r>
          </a:p>
          <a:p>
            <a:r>
              <a:rPr lang="he-IL" dirty="0">
                <a:sym typeface="Varela Round"/>
              </a:rPr>
              <a:t>חזרה על פונקציות עם פרמטרים.</a:t>
            </a:r>
          </a:p>
          <a:p>
            <a:endParaRPr lang="he-I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2E68F540-3BF2-42B4-8573-E42FEB6D61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738" y="3070785"/>
            <a:ext cx="2114145" cy="203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81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חזרה על ההוראות שלמדנו בכיתה ח'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1293778" y="1049185"/>
            <a:ext cx="9406649" cy="4813230"/>
          </a:xfrm>
        </p:spPr>
        <p:txBody>
          <a:bodyPr>
            <a:normAutofit fontScale="92500" lnSpcReduction="10000"/>
          </a:bodyPr>
          <a:lstStyle/>
          <a:p>
            <a:pPr marL="0" indent="0" rtl="0">
              <a:buNone/>
            </a:pPr>
            <a:endParaRPr lang="en-US" dirty="0"/>
          </a:p>
          <a:p>
            <a:pPr marL="0" indent="0" rtl="0">
              <a:buNone/>
            </a:pPr>
            <a:endParaRPr lang="en-US" dirty="0"/>
          </a:p>
          <a:p>
            <a:pPr marL="0" indent="0" rtl="0">
              <a:buNone/>
            </a:pPr>
            <a:endParaRPr lang="en-US" dirty="0"/>
          </a:p>
          <a:p>
            <a:pPr marL="0" indent="0" rtl="0">
              <a:buNone/>
            </a:pPr>
            <a:endParaRPr lang="en-US" dirty="0"/>
          </a:p>
          <a:p>
            <a:pPr marL="0" indent="0" rtl="0">
              <a:buNone/>
            </a:pPr>
            <a:endParaRPr lang="en-US" dirty="0"/>
          </a:p>
          <a:p>
            <a:pPr marL="0" indent="0">
              <a:spcAft>
                <a:spcPts val="0"/>
              </a:spcAft>
              <a:buNone/>
            </a:pPr>
            <a:endParaRPr lang="he-IL" dirty="0"/>
          </a:p>
          <a:p>
            <a:pPr marL="0" indent="0">
              <a:spcAft>
                <a:spcPts val="0"/>
              </a:spcAft>
              <a:buNone/>
            </a:pPr>
            <a:r>
              <a:rPr lang="he-IL" dirty="0"/>
              <a:t>תנאי </a:t>
            </a:r>
            <a:r>
              <a:rPr lang="he-IL" u="sng" dirty="0"/>
              <a:t>או</a:t>
            </a:r>
            <a:r>
              <a:rPr lang="he-IL" dirty="0"/>
              <a:t> - ערכו אמת אם לפחות אחד מחלקי התנאי אמת.</a:t>
            </a:r>
            <a:endParaRPr lang="en-US" dirty="0"/>
          </a:p>
          <a:p>
            <a:pPr marL="0" indent="0">
              <a:spcAft>
                <a:spcPts val="0"/>
              </a:spcAft>
              <a:buNone/>
            </a:pPr>
            <a:r>
              <a:rPr lang="he-IL" dirty="0"/>
              <a:t>תנאי </a:t>
            </a:r>
            <a:r>
              <a:rPr lang="he-IL" u="sng" dirty="0"/>
              <a:t>וגם</a:t>
            </a:r>
            <a:r>
              <a:rPr lang="he-IL" dirty="0"/>
              <a:t> - ערכו אמת אם כל אחד מחלקי התנאי אמת.</a:t>
            </a:r>
            <a:endParaRPr lang="en-US" dirty="0"/>
          </a:p>
          <a:p>
            <a:pPr marL="0" indent="0">
              <a:spcAft>
                <a:spcPts val="0"/>
              </a:spcAft>
              <a:buNone/>
            </a:pPr>
            <a:r>
              <a:rPr lang="he-IL" u="sng" dirty="0"/>
              <a:t>שלילת</a:t>
            </a:r>
            <a:r>
              <a:rPr lang="he-IL" dirty="0"/>
              <a:t> תנאי - ערכו אמת אם התנאי המקורי שקר.</a:t>
            </a:r>
            <a:endParaRPr lang="en-US" dirty="0"/>
          </a:p>
          <a:p>
            <a:pPr marL="0" indent="0" rtl="0">
              <a:buNone/>
            </a:pPr>
            <a:endParaRPr lang="en-US" dirty="0"/>
          </a:p>
          <a:p>
            <a:pPr marL="0" indent="0" rtl="0">
              <a:buNone/>
            </a:pPr>
            <a:endParaRPr lang="he-I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4" name="טבלה 4">
            <a:extLst>
              <a:ext uri="{FF2B5EF4-FFF2-40B4-BE49-F238E27FC236}">
                <a16:creationId xmlns:a16="http://schemas.microsoft.com/office/drawing/2014/main" id="{448910D3-D642-4E68-8A8F-4B6CB7E961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118510"/>
              </p:ext>
            </p:extLst>
          </p:nvPr>
        </p:nvGraphicFramePr>
        <p:xfrm>
          <a:off x="1293779" y="785705"/>
          <a:ext cx="9406648" cy="3646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1989">
                  <a:extLst>
                    <a:ext uri="{9D8B030D-6E8A-4147-A177-3AD203B41FA5}">
                      <a16:colId xmlns:a16="http://schemas.microsoft.com/office/drawing/2014/main" val="3801875761"/>
                    </a:ext>
                  </a:extLst>
                </a:gridCol>
                <a:gridCol w="4004659">
                  <a:extLst>
                    <a:ext uri="{9D8B030D-6E8A-4147-A177-3AD203B41FA5}">
                      <a16:colId xmlns:a16="http://schemas.microsoft.com/office/drawing/2014/main" val="3035404355"/>
                    </a:ext>
                  </a:extLst>
                </a:gridCol>
              </a:tblGrid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הסבר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/>
                        <a:t>הוראת תנאי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618381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תנאי פשוט. </a:t>
                      </a:r>
                    </a:p>
                    <a:p>
                      <a:r>
                        <a:rPr lang="he-IL" dirty="0"/>
                        <a:t>אם הערך של </a:t>
                      </a:r>
                      <a:r>
                        <a:rPr lang="en-US" dirty="0"/>
                        <a:t>num</a:t>
                      </a:r>
                      <a:r>
                        <a:rPr lang="he-IL" dirty="0"/>
                        <a:t> שווה ל-4, ערכו אמת.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if num == 4: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8317690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pPr marL="0" marR="0" lvl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dirty="0"/>
                        <a:t>תנאי או. </a:t>
                      </a:r>
                    </a:p>
                    <a:p>
                      <a:pPr marL="0" marR="0" lvl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dirty="0"/>
                        <a:t>אם </a:t>
                      </a:r>
                      <a:r>
                        <a:rPr lang="en-US" dirty="0"/>
                        <a:t>num</a:t>
                      </a:r>
                      <a:r>
                        <a:rPr lang="he-IL" dirty="0"/>
                        <a:t> שווה ל-4 או </a:t>
                      </a:r>
                      <a:r>
                        <a:rPr lang="en-US" dirty="0"/>
                        <a:t>num</a:t>
                      </a:r>
                      <a:r>
                        <a:rPr lang="he-IL" dirty="0"/>
                        <a:t> שווה ל-7, ערכו אמת.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if num == 4 or num == 7: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048102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pPr marL="0" marR="0" lvl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dirty="0"/>
                        <a:t>תנאי וגם. </a:t>
                      </a:r>
                    </a:p>
                    <a:p>
                      <a:pPr marL="0" marR="0" lvl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dirty="0"/>
                        <a:t>אם </a:t>
                      </a:r>
                      <a:r>
                        <a:rPr lang="en-US" dirty="0"/>
                        <a:t>num</a:t>
                      </a:r>
                      <a:r>
                        <a:rPr lang="he-IL" dirty="0"/>
                        <a:t> שווה ל-4 וגם </a:t>
                      </a:r>
                      <a:r>
                        <a:rPr lang="en-US" dirty="0"/>
                        <a:t>num</a:t>
                      </a:r>
                      <a:r>
                        <a:rPr lang="he-IL" dirty="0"/>
                        <a:t> שווה ל-7, ערכו אמת.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if  -5 &lt; num  and num &lt;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1657527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דרך נוספת לכתיבת התנאי הקודם </a:t>
                      </a:r>
                      <a:endParaRPr lang="en-US" dirty="0"/>
                    </a:p>
                    <a:p>
                      <a:r>
                        <a:rPr lang="he-IL" dirty="0"/>
                        <a:t>(גדול מ 5- וגם קטן מ7)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if  -5 &lt; num &lt; 7: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590326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שלילת תנאי. </a:t>
                      </a:r>
                    </a:p>
                    <a:p>
                      <a:r>
                        <a:rPr lang="he-IL" dirty="0"/>
                        <a:t>ערכו אמת אם התנאי המקורי שקר.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if not num == 4: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104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5150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חזרה על ההוראות שלמדנו בכיתה ח'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1293778" y="1049185"/>
            <a:ext cx="9406649" cy="4611559"/>
          </a:xfrm>
        </p:spPr>
        <p:txBody>
          <a:bodyPr>
            <a:normAutofit lnSpcReduction="10000"/>
          </a:bodyPr>
          <a:lstStyle/>
          <a:p>
            <a:pPr marL="0" indent="0" rtl="0">
              <a:buNone/>
            </a:pPr>
            <a:r>
              <a:rPr lang="he-IL" dirty="0"/>
              <a:t> </a:t>
            </a:r>
            <a:br>
              <a:rPr lang="en-US" dirty="0"/>
            </a:br>
            <a:endParaRPr lang="en-US" dirty="0"/>
          </a:p>
          <a:p>
            <a:pPr marL="0" indent="0" rtl="0">
              <a:buNone/>
            </a:pPr>
            <a:endParaRPr lang="en-US" dirty="0"/>
          </a:p>
          <a:p>
            <a:pPr marL="0" indent="0" rtl="0">
              <a:buNone/>
            </a:pPr>
            <a:endParaRPr lang="en-US" dirty="0"/>
          </a:p>
          <a:p>
            <a:pPr marL="0" indent="0" rtl="0">
              <a:buNone/>
            </a:pPr>
            <a:endParaRPr lang="en-US" dirty="0"/>
          </a:p>
          <a:p>
            <a:pPr marL="0" indent="0" rtl="0">
              <a:buNone/>
            </a:pPr>
            <a:endParaRPr lang="en-US" dirty="0"/>
          </a:p>
          <a:p>
            <a:pPr marL="0" indent="0" rtl="0">
              <a:buNone/>
            </a:pPr>
            <a:r>
              <a:rPr lang="he-IL" dirty="0"/>
              <a:t>כשם שניתן לבצע פעולות חשבון בין מספרים, </a:t>
            </a:r>
          </a:p>
          <a:p>
            <a:pPr marL="0" indent="0" rtl="0">
              <a:buNone/>
            </a:pPr>
            <a:r>
              <a:rPr lang="he-IL" dirty="0"/>
              <a:t>כך ניתן לבצע פעולות חשבון בין משתנים.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4" name="טבלה 4">
            <a:extLst>
              <a:ext uri="{FF2B5EF4-FFF2-40B4-BE49-F238E27FC236}">
                <a16:creationId xmlns:a16="http://schemas.microsoft.com/office/drawing/2014/main" id="{448910D3-D642-4E68-8A8F-4B6CB7E96115}"/>
              </a:ext>
            </a:extLst>
          </p:cNvPr>
          <p:cNvGraphicFramePr>
            <a:graphicFrameLocks noGrp="1"/>
          </p:cNvGraphicFramePr>
          <p:nvPr/>
        </p:nvGraphicFramePr>
        <p:xfrm>
          <a:off x="1293779" y="785705"/>
          <a:ext cx="9406648" cy="356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1989">
                  <a:extLst>
                    <a:ext uri="{9D8B030D-6E8A-4147-A177-3AD203B41FA5}">
                      <a16:colId xmlns:a16="http://schemas.microsoft.com/office/drawing/2014/main" val="3801875761"/>
                    </a:ext>
                  </a:extLst>
                </a:gridCol>
                <a:gridCol w="4004659">
                  <a:extLst>
                    <a:ext uri="{9D8B030D-6E8A-4147-A177-3AD203B41FA5}">
                      <a16:colId xmlns:a16="http://schemas.microsoft.com/office/drawing/2014/main" val="3035404355"/>
                    </a:ext>
                  </a:extLst>
                </a:gridCol>
              </a:tblGrid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הסבר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/>
                        <a:t>פעולות חשבון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618381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חיבור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 + 2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052773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חיסור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5 - 2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719415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כפל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 * 2</a:t>
                      </a:r>
                      <a:endParaRPr lang="he-IL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491867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חילוק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 / 2</a:t>
                      </a:r>
                      <a:endParaRPr lang="he-IL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299199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החלק השלם (המנה) של החלוקה (2 )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 //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194992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השארית של החלוקה 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5 %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942431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חמש בחזקת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 **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444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6240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חזרה על ההוראות שלמדנו על מחרוזות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428017" y="1049185"/>
            <a:ext cx="11352179" cy="4611559"/>
          </a:xfrm>
        </p:spPr>
        <p:txBody>
          <a:bodyPr>
            <a:normAutofit/>
          </a:bodyPr>
          <a:lstStyle/>
          <a:p>
            <a:pPr marL="0" indent="0" rtl="0">
              <a:buNone/>
            </a:pPr>
            <a:r>
              <a:rPr lang="he-IL" dirty="0"/>
              <a:t> </a:t>
            </a:r>
            <a:br>
              <a:rPr lang="en-US" dirty="0"/>
            </a:br>
            <a:endParaRPr lang="he-I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4" name="טבלה 4">
            <a:extLst>
              <a:ext uri="{FF2B5EF4-FFF2-40B4-BE49-F238E27FC236}">
                <a16:creationId xmlns:a16="http://schemas.microsoft.com/office/drawing/2014/main" id="{448910D3-D642-4E68-8A8F-4B6CB7E96115}"/>
              </a:ext>
            </a:extLst>
          </p:cNvPr>
          <p:cNvGraphicFramePr>
            <a:graphicFrameLocks noGrp="1"/>
          </p:cNvGraphicFramePr>
          <p:nvPr/>
        </p:nvGraphicFramePr>
        <p:xfrm>
          <a:off x="1293778" y="785705"/>
          <a:ext cx="9532717" cy="5794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0487">
                  <a:extLst>
                    <a:ext uri="{9D8B030D-6E8A-4147-A177-3AD203B41FA5}">
                      <a16:colId xmlns:a16="http://schemas.microsoft.com/office/drawing/2014/main" val="3801875761"/>
                    </a:ext>
                  </a:extLst>
                </a:gridCol>
                <a:gridCol w="4152230">
                  <a:extLst>
                    <a:ext uri="{9D8B030D-6E8A-4147-A177-3AD203B41FA5}">
                      <a16:colId xmlns:a16="http://schemas.microsoft.com/office/drawing/2014/main" val="3035404355"/>
                    </a:ext>
                  </a:extLst>
                </a:gridCol>
              </a:tblGrid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הסבר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/>
                        <a:t>פעולות על מחרוזות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618381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חיתוך מחרוזת </a:t>
                      </a:r>
                      <a:r>
                        <a:rPr lang="en-US" dirty="0"/>
                        <a:t>st6</a:t>
                      </a:r>
                      <a:r>
                        <a:rPr lang="he-IL" dirty="0"/>
                        <a:t> מ </a:t>
                      </a:r>
                      <a:r>
                        <a:rPr lang="en-US" dirty="0"/>
                        <a:t>start</a:t>
                      </a:r>
                      <a:r>
                        <a:rPr lang="he-IL" dirty="0"/>
                        <a:t> עד </a:t>
                      </a:r>
                      <a:r>
                        <a:rPr lang="en-US" dirty="0"/>
                        <a:t>end</a:t>
                      </a:r>
                      <a:r>
                        <a:rPr lang="he-IL" dirty="0"/>
                        <a:t> בקפיצות של </a:t>
                      </a:r>
                      <a:r>
                        <a:rPr lang="en-US" dirty="0"/>
                        <a:t>step</a:t>
                      </a:r>
                      <a:r>
                        <a:rPr lang="he-IL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e-IL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step</a:t>
                      </a:r>
                      <a:r>
                        <a:rPr lang="he-IL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: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end</a:t>
                      </a:r>
                      <a:r>
                        <a:rPr lang="he-IL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: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start</a:t>
                      </a:r>
                      <a:r>
                        <a:rPr lang="he-IL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]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st6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052773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אורך מחרוזת.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len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str_name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719415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האם איבר מופיע במחרוזת.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'sub' in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my_msg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637226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מציאת מיקום ראשון במחרוזת (לא מצא מחזיר 1-).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my_str.find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"ab"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307372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מציאת מספר מופעי תת מחרוזת בתוך מחרוזת.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ababbb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'.count('b')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284864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העברה לאותיות גדולות באנגלית.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ababbbbaaa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'.upper()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491867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העברה לאותיות קטנות באנגלית.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ABABBBBAAA'.lower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859573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חיבור מחרוזות.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'first' + 'second'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001731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הכפלת מחרוזות.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mul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str' *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039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האם מכיל רק אותיות באנגלית.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msg.isalpha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969322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האם מכיל רק ספרות.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msg.isnumeric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7210702"/>
                  </a:ext>
                </a:extLst>
              </a:tr>
              <a:tr h="445750">
                <a:tc>
                  <a:txBody>
                    <a:bodyPr/>
                    <a:lstStyle/>
                    <a:p>
                      <a:r>
                        <a:rPr lang="he-IL" dirty="0"/>
                        <a:t>הדפסת " , '  ללא סיום מחרוזת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he-IL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תווים מיוחדים בהדפסות "\ , '\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56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162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חזרה על ההוראות שלמדנו על פעולות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428017" y="1049185"/>
            <a:ext cx="11352179" cy="4611559"/>
          </a:xfrm>
        </p:spPr>
        <p:txBody>
          <a:bodyPr>
            <a:normAutofit/>
          </a:bodyPr>
          <a:lstStyle/>
          <a:p>
            <a:pPr marL="0" indent="0" rtl="0">
              <a:buNone/>
            </a:pPr>
            <a:r>
              <a:rPr lang="he-IL" dirty="0"/>
              <a:t> </a:t>
            </a:r>
            <a:br>
              <a:rPr lang="en-US" dirty="0"/>
            </a:br>
            <a:endParaRPr lang="he-I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4" name="טבלה 4">
            <a:extLst>
              <a:ext uri="{FF2B5EF4-FFF2-40B4-BE49-F238E27FC236}">
                <a16:creationId xmlns:a16="http://schemas.microsoft.com/office/drawing/2014/main" id="{448910D3-D642-4E68-8A8F-4B6CB7E96115}"/>
              </a:ext>
            </a:extLst>
          </p:cNvPr>
          <p:cNvGraphicFramePr>
            <a:graphicFrameLocks noGrp="1"/>
          </p:cNvGraphicFramePr>
          <p:nvPr/>
        </p:nvGraphicFramePr>
        <p:xfrm>
          <a:off x="1867711" y="872132"/>
          <a:ext cx="8958786" cy="2801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9393">
                  <a:extLst>
                    <a:ext uri="{9D8B030D-6E8A-4147-A177-3AD203B41FA5}">
                      <a16:colId xmlns:a16="http://schemas.microsoft.com/office/drawing/2014/main" val="3801875761"/>
                    </a:ext>
                  </a:extLst>
                </a:gridCol>
                <a:gridCol w="4479393">
                  <a:extLst>
                    <a:ext uri="{9D8B030D-6E8A-4147-A177-3AD203B41FA5}">
                      <a16:colId xmlns:a16="http://schemas.microsoft.com/office/drawing/2014/main" val="3035404355"/>
                    </a:ext>
                  </a:extLst>
                </a:gridCol>
              </a:tblGrid>
              <a:tr h="540305">
                <a:tc>
                  <a:txBody>
                    <a:bodyPr/>
                    <a:lstStyle/>
                    <a:p>
                      <a:r>
                        <a:rPr lang="he-IL" dirty="0"/>
                        <a:t>הסבר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/>
                        <a:t>ההוראה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618381"/>
                  </a:ext>
                </a:extLst>
              </a:tr>
              <a:tr h="540305">
                <a:tc>
                  <a:txBody>
                    <a:bodyPr/>
                    <a:lstStyle/>
                    <a:p>
                      <a:r>
                        <a:rPr lang="he-IL" dirty="0"/>
                        <a:t>הגדרת פעולה / פונקציה ללא פרמטרים.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my_func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970193"/>
                  </a:ext>
                </a:extLst>
              </a:tr>
              <a:tr h="540305">
                <a:tc>
                  <a:txBody>
                    <a:bodyPr/>
                    <a:lstStyle/>
                    <a:p>
                      <a:r>
                        <a:rPr lang="he-IL" dirty="0"/>
                        <a:t>הגדרת פונקציה עם שני פרמטרים.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my_func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(param1, param2):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350091"/>
                  </a:ext>
                </a:extLst>
              </a:tr>
              <a:tr h="540305">
                <a:tc>
                  <a:txBody>
                    <a:bodyPr/>
                    <a:lstStyle/>
                    <a:p>
                      <a:r>
                        <a:rPr lang="he-IL" dirty="0"/>
                        <a:t>הגדרת פונקציה עם שני פרמטרים, כאשר לפרמטר השני ערך ברירת מחדל </a:t>
                      </a:r>
                      <a:r>
                        <a:rPr lang="en-US" dirty="0"/>
                        <a:t>default</a:t>
                      </a:r>
                      <a:r>
                        <a:rPr lang="he-IL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my_func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(param1, param2=5):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829753"/>
                  </a:ext>
                </a:extLst>
              </a:tr>
              <a:tr h="540305">
                <a:tc>
                  <a:txBody>
                    <a:bodyPr/>
                    <a:lstStyle/>
                    <a:p>
                      <a:r>
                        <a:rPr lang="he-IL" dirty="0"/>
                        <a:t>החזרת ערך המשתנה </a:t>
                      </a:r>
                      <a:r>
                        <a:rPr lang="en-US" dirty="0"/>
                        <a:t>num</a:t>
                      </a:r>
                      <a:r>
                        <a:rPr lang="he-IL" dirty="0"/>
                        <a:t> מפונקציה.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return num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36441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1989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תרגילי חזרה</a:t>
            </a:r>
            <a:r>
              <a:rPr lang="en-US" dirty="0"/>
              <a:t> </a:t>
            </a:r>
            <a:r>
              <a:rPr lang="he-IL" dirty="0"/>
              <a:t> וסביבת עבודה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2676B61A-0FD1-469D-A0D9-1E6FAB03CB65}"/>
              </a:ext>
            </a:extLst>
          </p:cNvPr>
          <p:cNvSpPr txBox="1"/>
          <p:nvPr/>
        </p:nvSpPr>
        <p:spPr>
          <a:xfrm>
            <a:off x="4085863" y="4375831"/>
            <a:ext cx="54053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01175E9-3AE8-4740-B17E-FE63F5F48532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3900791" y="3496083"/>
            <a:ext cx="4669277" cy="528358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  <a:cs typeface="+mj-cs"/>
              </a:rPr>
              <a:t>Python3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+mj-cs"/>
            </a:endParaRP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639D1222-6702-44A6-BDBE-B6ED40285C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225" y="4936830"/>
            <a:ext cx="8864532" cy="66776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התקנת פייתון3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428017" y="1049185"/>
            <a:ext cx="11352179" cy="4611559"/>
          </a:xfrm>
        </p:spPr>
        <p:txBody>
          <a:bodyPr>
            <a:normAutofit/>
          </a:bodyPr>
          <a:lstStyle/>
          <a:p>
            <a:r>
              <a:rPr lang="he-IL" dirty="0"/>
              <a:t>נוריד את </a:t>
            </a:r>
            <a:r>
              <a:rPr lang="he-IL" dirty="0" err="1"/>
              <a:t>הגירסא</a:t>
            </a:r>
            <a:r>
              <a:rPr lang="he-IL" dirty="0"/>
              <a:t> האחרונה מ </a:t>
            </a:r>
            <a:r>
              <a:rPr lang="en-US" dirty="0"/>
              <a:t>python.org</a:t>
            </a:r>
            <a:r>
              <a:rPr lang="he-IL" dirty="0"/>
              <a:t>.</a:t>
            </a:r>
          </a:p>
          <a:p>
            <a:r>
              <a:rPr lang="he-IL" dirty="0"/>
              <a:t>הרצת קובץ ההתקנה.</a:t>
            </a:r>
          </a:p>
          <a:p>
            <a:r>
              <a:rPr lang="he-IL" dirty="0"/>
              <a:t>סימון הוספת </a:t>
            </a:r>
            <a:r>
              <a:rPr lang="en-US" dirty="0"/>
              <a:t>“Add Python 3.8 to PATH”</a:t>
            </a:r>
          </a:p>
          <a:p>
            <a:r>
              <a:rPr lang="he-IL" dirty="0"/>
              <a:t>הרצת ההתקנה.</a:t>
            </a:r>
          </a:p>
          <a:p>
            <a:r>
              <a:rPr lang="he-IL" dirty="0"/>
              <a:t>כעת נוכל לפתוח </a:t>
            </a:r>
            <a:r>
              <a:rPr lang="en-US" dirty="0"/>
              <a:t>idle</a:t>
            </a:r>
            <a:r>
              <a:rPr lang="he-IL" dirty="0"/>
              <a:t>.</a:t>
            </a:r>
            <a:endParaRPr lang="en-US" dirty="0"/>
          </a:p>
          <a:p>
            <a:r>
              <a:rPr lang="he-IL" dirty="0"/>
              <a:t>וכן ניתן לשמור לקרוא ולהריץ קובץ קוד</a:t>
            </a:r>
          </a:p>
          <a:p>
            <a:pPr marL="0" indent="0">
              <a:buNone/>
            </a:pPr>
            <a:r>
              <a:rPr lang="he-IL" dirty="0"/>
              <a:t>    </a:t>
            </a:r>
            <a:r>
              <a:rPr lang="he-IL" dirty="0" err="1"/>
              <a:t>פייתון</a:t>
            </a:r>
            <a:r>
              <a:rPr lang="he-IL" dirty="0"/>
              <a:t> עם סיומת </a:t>
            </a:r>
            <a:r>
              <a:rPr lang="en-US" dirty="0" err="1"/>
              <a:t>py</a:t>
            </a:r>
            <a:r>
              <a:rPr lang="en-US" dirty="0"/>
              <a:t> </a:t>
            </a:r>
            <a:r>
              <a:rPr lang="he-IL" dirty="0"/>
              <a:t> כמו   </a:t>
            </a:r>
            <a:r>
              <a:rPr lang="en-US" dirty="0"/>
              <a:t>sample.py</a:t>
            </a:r>
            <a:r>
              <a:rPr lang="he-IL" dirty="0"/>
              <a:t>.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C01D1891-DF20-4BB5-96EF-F0F291D5C4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2386" y="6054325"/>
            <a:ext cx="9964617" cy="403382"/>
          </a:xfrm>
          <a:prstGeom prst="rect">
            <a:avLst/>
          </a:prstGeom>
        </p:spPr>
      </p:pic>
      <p:pic>
        <p:nvPicPr>
          <p:cNvPr id="4" name="תמונה 3">
            <a:extLst>
              <a:ext uri="{FF2B5EF4-FFF2-40B4-BE49-F238E27FC236}">
                <a16:creationId xmlns:a16="http://schemas.microsoft.com/office/drawing/2014/main" id="{41803979-4E33-4CCE-A398-857895C479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271" y="2217890"/>
            <a:ext cx="5638800" cy="359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72202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1858</Words>
  <Application>Microsoft Office PowerPoint</Application>
  <PresentationFormat>מסך רחב</PresentationFormat>
  <Paragraphs>267</Paragraphs>
  <Slides>29</Slides>
  <Notes>26</Notes>
  <HiddenSlides>0</HiddenSlides>
  <MMClips>2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29</vt:i4>
      </vt:variant>
    </vt:vector>
  </HeadingPairs>
  <TitlesOfParts>
    <vt:vector size="35" baseType="lpstr">
      <vt:lpstr>Arial</vt:lpstr>
      <vt:lpstr>Calibri</vt:lpstr>
      <vt:lpstr>Courier New</vt:lpstr>
      <vt:lpstr>inherit</vt:lpstr>
      <vt:lpstr>Varela Round</vt:lpstr>
      <vt:lpstr>ערכת נושא Office</vt:lpstr>
      <vt:lpstr>מערכת שידורים לאומית</vt:lpstr>
      <vt:lpstr>מצגת של PowerPoint‏</vt:lpstr>
      <vt:lpstr>מה נלמד היום </vt:lpstr>
      <vt:lpstr>חזרה על ההוראות שלמדנו בכיתה ח'</vt:lpstr>
      <vt:lpstr>חזרה על ההוראות שלמדנו בכיתה ח'</vt:lpstr>
      <vt:lpstr>חזרה על ההוראות שלמדנו על מחרוזות</vt:lpstr>
      <vt:lpstr>חזרה על ההוראות שלמדנו על פעולות</vt:lpstr>
      <vt:lpstr>תרגילי חזרה  וסביבת עבודה</vt:lpstr>
      <vt:lpstr>התקנת פייתון3</vt:lpstr>
      <vt:lpstr>הרצת פייתון במרשתת</vt:lpstr>
      <vt:lpstr>התקנת עורך פייתון - רשות</vt:lpstr>
      <vt:lpstr>תרגיל 1 – יצירת לולאה לפי פלט</vt:lpstr>
      <vt:lpstr>תרגיל 1 – יצירת לולאה לפי פלט</vt:lpstr>
      <vt:lpstr>תרגיל 1 – יצירת לולאה לפי פלט</vt:lpstr>
      <vt:lpstr>תרגיל 1 – יצירת לולאה לפי פלט</vt:lpstr>
      <vt:lpstr>תרגיל 1 – יצירת לולאה לפי פלט</vt:lpstr>
      <vt:lpstr>תרגיל 1 – יצירת לולאה לפי פלט</vt:lpstr>
      <vt:lpstr>תרגיל 1 – יצירת לולאה לפי פלט</vt:lpstr>
      <vt:lpstr>תרגיל 2 – בניית פונקציה</vt:lpstr>
      <vt:lpstr>תרגיל 2 – בניית פונקציה</vt:lpstr>
      <vt:lpstr>תרגיל 3 – תיקון קטעי קוד</vt:lpstr>
      <vt:lpstr>תרגיל 3 – תיקון קטעי קוד  סעיף א'</vt:lpstr>
      <vt:lpstr>תרגיל 3 – תיקון קטעי קוד סעיף א'</vt:lpstr>
      <vt:lpstr>תרגיל 3 – תיקון קטעי קוד סעיף ב'</vt:lpstr>
      <vt:lpstr>תרגיל 3 – תיקון קטעי קוד סעיף ב'</vt:lpstr>
      <vt:lpstr>תרגיל 3 – תיקון קטעי קוד סעיף ג'</vt:lpstr>
      <vt:lpstr>מה למדנו היום </vt:lpstr>
      <vt:lpstr>קישור לפעילות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מערכת שידורים לאומית</dc:title>
  <dc:creator>Dan Front</dc:creator>
  <cp:lastModifiedBy>שני שמלה/Shani Chemla</cp:lastModifiedBy>
  <cp:revision>16</cp:revision>
  <dcterms:created xsi:type="dcterms:W3CDTF">2020-07-23T13:23:39Z</dcterms:created>
  <dcterms:modified xsi:type="dcterms:W3CDTF">2022-07-26T14:54:26Z</dcterms:modified>
</cp:coreProperties>
</file>