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33"/>
  </p:notesMasterIdLst>
  <p:sldIdLst>
    <p:sldId id="257" r:id="rId5"/>
    <p:sldId id="262" r:id="rId6"/>
    <p:sldId id="288" r:id="rId7"/>
    <p:sldId id="307" r:id="rId8"/>
    <p:sldId id="308" r:id="rId9"/>
    <p:sldId id="289" r:id="rId10"/>
    <p:sldId id="293" r:id="rId11"/>
    <p:sldId id="309" r:id="rId12"/>
    <p:sldId id="302" r:id="rId13"/>
    <p:sldId id="294" r:id="rId14"/>
    <p:sldId id="295" r:id="rId15"/>
    <p:sldId id="296" r:id="rId16"/>
    <p:sldId id="303" r:id="rId17"/>
    <p:sldId id="304" r:id="rId18"/>
    <p:sldId id="310" r:id="rId19"/>
    <p:sldId id="305" r:id="rId20"/>
    <p:sldId id="306" r:id="rId21"/>
    <p:sldId id="300" r:id="rId22"/>
    <p:sldId id="311" r:id="rId23"/>
    <p:sldId id="312" r:id="rId24"/>
    <p:sldId id="316" r:id="rId25"/>
    <p:sldId id="313" r:id="rId26"/>
    <p:sldId id="315" r:id="rId27"/>
    <p:sldId id="317" r:id="rId28"/>
    <p:sldId id="292" r:id="rId29"/>
    <p:sldId id="318" r:id="rId30"/>
    <p:sldId id="319" r:id="rId31"/>
    <p:sldId id="280" r:id="rId3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4BC"/>
    <a:srgbClr val="192A72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50" y="62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כ"א/תמוז/תשפ"ב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33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19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525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2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כ"א/תמוז/תשפ"ב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5" r:id="rId6"/>
    <p:sldLayoutId id="2147483666" r:id="rId7"/>
    <p:sldLayoutId id="2147483663" r:id="rId8"/>
    <p:sldLayoutId id="2147483669" r:id="rId9"/>
    <p:sldLayoutId id="2147483671" r:id="rId10"/>
    <p:sldLayoutId id="2147483668" r:id="rId11"/>
    <p:sldLayoutId id="2147483670" r:id="rId12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he.wikipedia.org/wiki/%D7%9E%D7%AA%D7%A0%D7%95%D7%AA_%D7%9B%D7%94%D7%95%D7%A0%D7%94" TargetMode="External"/><Relationship Id="rId3" Type="http://schemas.openxmlformats.org/officeDocument/2006/relationships/hyperlink" Target="https://he.wikipedia.org/wiki/%D7%A9%D7%91%D7%A2%D7%AA_%D7%94%D7%9E%D7%99%D7%A0%D7%99%D7%9D" TargetMode="External"/><Relationship Id="rId7" Type="http://schemas.openxmlformats.org/officeDocument/2006/relationships/hyperlink" Target="https://he.wikipedia.org/wiki/%D7%91%D7%99%D7%AA_%D7%94%D7%9E%D7%A7%D7%93%D7%A9" TargetMode="External"/><Relationship Id="rId2" Type="http://schemas.openxmlformats.org/officeDocument/2006/relationships/hyperlink" Target="https://he.wikipedia.org/wiki/%D7%A4%D7%99%D7%A8%D7%95%D7%A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e.wikipedia.org/wiki/%D7%9E%D7%94%D7%AA%D7%95%D7%A8%D7%94" TargetMode="External"/><Relationship Id="rId5" Type="http://schemas.openxmlformats.org/officeDocument/2006/relationships/hyperlink" Target="https://he.wikipedia.org/wiki/%D7%9E%D7%A6%D7%95%D7%95%D7%94" TargetMode="External"/><Relationship Id="rId4" Type="http://schemas.openxmlformats.org/officeDocument/2006/relationships/hyperlink" Target="https://he.wikipedia.org/wiki/%D7%90%D7%A8%D7%A5_%D7%99%D7%A9%D7%A8%D7%90%D7%9C" TargetMode="External"/><Relationship Id="rId9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he.wikipedia.org/wiki/%D7%9E%D7%A6%D7%95%D7%95%D7%94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E%D7%94%D7%AA%D7%95%D7%A8%D7%94" TargetMode="External"/><Relationship Id="rId7" Type="http://schemas.openxmlformats.org/officeDocument/2006/relationships/image" Target="../media/image8.jpg"/><Relationship Id="rId2" Type="http://schemas.openxmlformats.org/officeDocument/2006/relationships/hyperlink" Target="https://he.wikipedia.org/wiki/%D7%9E%D7%A6%D7%95%D7%95%D7%AA_%D7%A2%D7%A9%D7%9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e.wikipedia.org/wiki/%D7%AA%D7%95%D7%A8%D7%94_%D7%A9%D7%91%D7%A2%D7%9C_%D7%A4%D7%94" TargetMode="External"/><Relationship Id="rId5" Type="http://schemas.openxmlformats.org/officeDocument/2006/relationships/hyperlink" Target="https://he.wikipedia.org/wiki/%D7%AA%D7%95%D7%A8%D7%94_%D7%A9%D7%91%D7%9B%D7%AA%D7%91" TargetMode="External"/><Relationship Id="rId4" Type="http://schemas.openxmlformats.org/officeDocument/2006/relationships/hyperlink" Target="https://he.wikipedia.org/wiki/%D7%AA%D7%95%D7%A8%D7%9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3%D7%90%D7%95%D7%A8%D7%99%D7%99%D7%AA%D7%90_%D7%95%D7%93%D7%A8%D7%91%D7%A0%D7%9F" TargetMode="External"/><Relationship Id="rId2" Type="http://schemas.openxmlformats.org/officeDocument/2006/relationships/hyperlink" Target="https://he.wikipedia.org/wiki/%D7%9E%D7%A6%D7%95%D7%95%D7%AA_%D7%A2%D7%A9%D7%9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hyperlink" Target="https://he.wikipedia.org/wiki/%D7%A2%D7%A9%D7%A8%D7%AA_%D7%94%D7%93%D7%99%D7%91%D7%A8%D7%95%D7%AA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E%D7%94%D7%AA%D7%95%D7%A8%D7%94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s://he.wikipedia.org/wiki/%D7%9E%D7%A6%D7%95%D7%95%D7%AA_%D7%A2%D7%A9%D7%9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e.wikipedia.org/wiki/%D7%AA%D7%95%D7%A8%D7%94_%D7%A9%D7%91%D7%A2%D7%9C_%D7%A4%D7%94" TargetMode="External"/><Relationship Id="rId5" Type="http://schemas.openxmlformats.org/officeDocument/2006/relationships/hyperlink" Target="https://he.wikipedia.org/wiki/%D7%AA%D7%95%D7%A8%D7%94_%D7%A9%D7%91%D7%9B%D7%AA%D7%91" TargetMode="External"/><Relationship Id="rId4" Type="http://schemas.openxmlformats.org/officeDocument/2006/relationships/hyperlink" Target="https://he.wikipedia.org/wiki/%D7%AA%D7%95%D7%A8%D7%9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88n_-xSnHo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source.org/wiki/%D7%9E%D7%A9%D7%A0%D7%94_%D7%A1%D7%93%D7%A8_%D7%96%D7%A8%D7%A2%D7%99%D7%9D" TargetMode="External"/><Relationship Id="rId2" Type="http://schemas.openxmlformats.org/officeDocument/2006/relationships/hyperlink" Target="https://he.wikisource.org/wiki/%D7%9E%D7%A9%D7%A0%D7%94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gif"/><Relationship Id="rId5" Type="http://schemas.openxmlformats.org/officeDocument/2006/relationships/hyperlink" Target="https://he.wikisource.org/wiki/%D7%9E%D7%A9%D7%A0%D7%94_%D7%A4%D7%90%D7%94_%D7%90" TargetMode="External"/><Relationship Id="rId4" Type="http://schemas.openxmlformats.org/officeDocument/2006/relationships/hyperlink" Target="https://he.wikisource.org/wiki/%D7%9E%D7%A9%D7%A0%D7%94_%D7%9E%D7%A1%D7%9B%D7%AA_%D7%A4%D7%90%D7%9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source.org/wiki/%D7%9E%D7%A9%D7%A0%D7%9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he.wikisource.org/wiki/%D7%9E%D7%A9%D7%A0%D7%94_%D7%A4%D7%90%D7%94_%D7%90" TargetMode="External"/><Relationship Id="rId5" Type="http://schemas.openxmlformats.org/officeDocument/2006/relationships/hyperlink" Target="https://he.wikisource.org/wiki/%D7%9E%D7%A9%D7%A0%D7%94_%D7%9E%D7%A1%D7%9B%D7%AA_%D7%A4%D7%90%D7%94" TargetMode="External"/><Relationship Id="rId4" Type="http://schemas.openxmlformats.org/officeDocument/2006/relationships/hyperlink" Target="https://he.wikisource.org/wiki/%D7%9E%D7%A9%D7%A0%D7%94_%D7%A1%D7%93%D7%A8_%D7%96%D7%A8%D7%A2%D7%99%D7%9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E%D7%94%D7%AA%D7%95%D7%A8%D7%94" TargetMode="External"/><Relationship Id="rId2" Type="http://schemas.openxmlformats.org/officeDocument/2006/relationships/hyperlink" Target="https://he.wikipedia.org/wiki/%D7%9E%D7%A6%D7%95%D7%95%D7%9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hyperlink" Target="https://he.wikipedia.org/wiki/%D7%9E%D7%AA%D7%A0%D7%95%D7%AA_%D7%A2%D7%A0%D7%99%D7%99%D7%9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70720973-1BCD-4915-9353-8D5D58E5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בִּיכּוּרִים</a:t>
            </a:r>
            <a:endParaRPr lang="he-IL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882564BC-B1F8-46BE-9F90-03EB65852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4" y="1195757"/>
            <a:ext cx="6120000" cy="4680000"/>
          </a:xfrm>
        </p:spPr>
        <p:txBody>
          <a:bodyPr/>
          <a:lstStyle/>
          <a:p>
            <a:pPr marL="0" lvl="0" indent="0">
              <a:buNone/>
            </a:pPr>
            <a:r>
              <a:rPr lang="he-IL" dirty="0">
                <a:sym typeface="Varela Round"/>
              </a:rPr>
              <a:t>בִּיכּוּרִים הם ה</a:t>
            </a:r>
            <a:r>
              <a:rPr lang="he-IL" dirty="0">
                <a:sym typeface="Varela Round"/>
                <a:hlinkClick r:id="rId2"/>
              </a:rPr>
              <a:t>פירות</a:t>
            </a:r>
            <a:r>
              <a:rPr lang="he-IL" dirty="0">
                <a:sym typeface="Varela Round"/>
              </a:rPr>
              <a:t> הראשונים של השנה מ</a:t>
            </a:r>
            <a:r>
              <a:rPr lang="he-IL" dirty="0">
                <a:sym typeface="Varela Round"/>
                <a:hlinkClick r:id="rId3"/>
              </a:rPr>
              <a:t>שבעת המינים</a:t>
            </a:r>
            <a:r>
              <a:rPr lang="he-IL" dirty="0">
                <a:sym typeface="Varela Round"/>
              </a:rPr>
              <a:t> שהתברכה בהם </a:t>
            </a:r>
            <a:r>
              <a:rPr lang="he-IL" dirty="0">
                <a:sym typeface="Varela Round"/>
                <a:hlinkClick r:id="rId4"/>
              </a:rPr>
              <a:t>ארץ ישראל</a:t>
            </a:r>
            <a:r>
              <a:rPr lang="he-IL" dirty="0">
                <a:sym typeface="Varela Round"/>
              </a:rPr>
              <a:t>. </a:t>
            </a:r>
          </a:p>
          <a:p>
            <a:pPr marL="0" lvl="0" indent="0">
              <a:buNone/>
            </a:pPr>
            <a:r>
              <a:rPr lang="he-IL" dirty="0">
                <a:sym typeface="Varela Round"/>
                <a:hlinkClick r:id="rId5"/>
              </a:rPr>
              <a:t>מצווה</a:t>
            </a:r>
            <a:r>
              <a:rPr lang="he-IL" dirty="0">
                <a:sym typeface="Varela Round"/>
              </a:rPr>
              <a:t> </a:t>
            </a:r>
            <a:r>
              <a:rPr lang="he-IL" dirty="0">
                <a:sym typeface="Varela Round"/>
                <a:hlinkClick r:id="rId6"/>
              </a:rPr>
              <a:t>מהתורה</a:t>
            </a:r>
            <a:r>
              <a:rPr lang="he-IL" dirty="0">
                <a:sym typeface="Varela Round"/>
              </a:rPr>
              <a:t> להביא את הביכורים ל</a:t>
            </a:r>
            <a:r>
              <a:rPr lang="he-IL" dirty="0">
                <a:sym typeface="Varela Round"/>
                <a:hlinkClick r:id="rId7"/>
              </a:rPr>
              <a:t>בית המקדש</a:t>
            </a:r>
            <a:r>
              <a:rPr lang="he-IL" dirty="0">
                <a:sym typeface="Varela Round"/>
              </a:rPr>
              <a:t> ולהעניקם ב</a:t>
            </a:r>
            <a:r>
              <a:rPr lang="he-IL" dirty="0">
                <a:sym typeface="Varela Round"/>
                <a:hlinkClick r:id="rId8"/>
              </a:rPr>
              <a:t>מתנה </a:t>
            </a:r>
            <a:r>
              <a:rPr lang="he-IL" dirty="0" err="1">
                <a:sym typeface="Varela Round"/>
                <a:hlinkClick r:id="rId8"/>
              </a:rPr>
              <a:t>לכהני</a:t>
            </a:r>
            <a:r>
              <a:rPr lang="he-IL" dirty="0" err="1">
                <a:sym typeface="Varela Round"/>
              </a:rPr>
              <a:t>ם</a:t>
            </a:r>
            <a:r>
              <a:rPr lang="he-IL" dirty="0">
                <a:sym typeface="Arial"/>
              </a:rPr>
              <a:t>.</a:t>
            </a:r>
            <a:endParaRPr lang="he-IL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48988" y="4528189"/>
            <a:ext cx="51206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000" dirty="0"/>
              <a:t>https://upload.wikimedia.org/wikipedia/commons/thumb/e/e7/PikiWiki_Israel_8879_Gan-Shmuel_-_Shavuot_holiday_1965.jpg/800px-PikiWiki_Israel_8879_Gan-Shmuel_-_Shavuot_holiday_1965.jpg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3A2833C5-554E-4474-B121-26C9D70631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" b="434"/>
          <a:stretch>
            <a:fillRect/>
          </a:stretch>
        </p:blipFill>
        <p:spPr>
          <a:xfrm>
            <a:off x="6848988" y="1195757"/>
            <a:ext cx="4998648" cy="333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B359C31-8F92-4CC8-9BF5-B0D07DC2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ראיון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F722ECD4-4697-4198-B519-D4B2017C4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4" y="1195757"/>
            <a:ext cx="6120000" cy="4680000"/>
          </a:xfrm>
        </p:spPr>
        <p:txBody>
          <a:bodyPr/>
          <a:lstStyle/>
          <a:p>
            <a:pPr marL="0" indent="0">
              <a:buNone/>
            </a:pPr>
            <a:r>
              <a:rPr lang="he-IL" dirty="0">
                <a:sym typeface="Varela Round"/>
              </a:rPr>
              <a:t>מצווה על כל זכר להיראות בבית המקדש בשלוש הרגלים</a:t>
            </a:r>
          </a:p>
          <a:p>
            <a:endParaRPr lang="he-IL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54456" y="4848333"/>
            <a:ext cx="51862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050" dirty="0"/>
              <a:t>https://upload.wikimedia.org/wikipedia/commons/thumb/c/cf/PikiWiki_Israel_46767_Religion_in_Israel.jpg/800px-PikiWiki_Israel_46767_Religion_in_Israel.jpg</a:t>
            </a:r>
          </a:p>
        </p:txBody>
      </p:sp>
      <p:pic>
        <p:nvPicPr>
          <p:cNvPr id="10" name="Рисунок 7">
            <a:extLst>
              <a:ext uri="{FF2B5EF4-FFF2-40B4-BE49-F238E27FC236}">
                <a16:creationId xmlns:a16="http://schemas.microsoft.com/office/drawing/2014/main" id="{22D4A1DA-1841-4DA7-817A-593320931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" b="3298"/>
          <a:stretch>
            <a:fillRect/>
          </a:stretch>
        </p:blipFill>
        <p:spPr>
          <a:xfrm>
            <a:off x="6854456" y="1271070"/>
            <a:ext cx="5186278" cy="34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3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2BA832D5-5019-4D1F-9C26-A9FBB987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גְּמִילוּת חֲסָדִים</a:t>
            </a:r>
            <a:endParaRPr lang="he-IL" dirty="0"/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42134233-1A90-47D6-83FA-A8C90623C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4" y="1195757"/>
            <a:ext cx="6120000" cy="4680000"/>
          </a:xfrm>
        </p:spPr>
        <p:txBody>
          <a:bodyPr/>
          <a:lstStyle/>
          <a:p>
            <a:pPr marL="0" indent="0">
              <a:buNone/>
            </a:pPr>
            <a:r>
              <a:rPr lang="he-IL" dirty="0">
                <a:sym typeface="Varela Round"/>
              </a:rPr>
              <a:t>גְּמִילוּת חֲסָדִים הוא כינוי לכמה </a:t>
            </a:r>
            <a:r>
              <a:rPr lang="he-IL" dirty="0">
                <a:sym typeface="Varela Round"/>
                <a:hlinkClick r:id="rId2"/>
              </a:rPr>
              <a:t>מצוות</a:t>
            </a:r>
            <a:r>
              <a:rPr lang="he-IL" dirty="0">
                <a:sym typeface="Varela Round"/>
              </a:rPr>
              <a:t> המחייבות עזרה לזולת בגופו ובממונו, והתחשבות באחר</a:t>
            </a:r>
          </a:p>
          <a:p>
            <a:endParaRPr lang="he-IL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96373" y="5063211"/>
            <a:ext cx="5263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https://upload.wikimedia.org/wikipedia/commons/thumb/d/d9/PikiWiki_Israel_52539_soup_kitchen_1920.jpg/800px-PikiWiki_Israel_52539_soup_kitchen_1920.jpg</a:t>
            </a: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26B545DE-6D79-4ACA-9514-493FA6E80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73" y="1163011"/>
            <a:ext cx="4949951" cy="389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0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תלמוד תורה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582BF00-55F9-4F75-9480-D22FA8363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4" y="1195757"/>
            <a:ext cx="6120000" cy="4680000"/>
          </a:xfrm>
        </p:spPr>
        <p:txBody>
          <a:bodyPr/>
          <a:lstStyle/>
          <a:p>
            <a:pPr marL="0" indent="0">
              <a:buNone/>
            </a:pPr>
            <a:r>
              <a:rPr lang="he-IL" dirty="0">
                <a:sym typeface="Varela Round"/>
              </a:rPr>
              <a:t>מצוות תלמוד תורה היא </a:t>
            </a:r>
            <a:r>
              <a:rPr lang="he-IL" dirty="0">
                <a:sym typeface="Varela Round"/>
                <a:hlinkClick r:id="rId2"/>
              </a:rPr>
              <a:t>מצוות עשה</a:t>
            </a:r>
            <a:r>
              <a:rPr lang="he-IL" dirty="0">
                <a:sym typeface="Varela Round"/>
              </a:rPr>
              <a:t> </a:t>
            </a:r>
            <a:r>
              <a:rPr lang="he-IL" dirty="0">
                <a:sym typeface="Varela Round"/>
                <a:hlinkClick r:id="rId3"/>
              </a:rPr>
              <a:t>מהתורה</a:t>
            </a:r>
            <a:r>
              <a:rPr lang="he-IL" dirty="0">
                <a:sym typeface="Varela Round"/>
              </a:rPr>
              <a:t> ללמוד את ה</a:t>
            </a:r>
            <a:r>
              <a:rPr lang="he-IL" dirty="0">
                <a:sym typeface="Varela Round"/>
                <a:hlinkClick r:id="rId4"/>
              </a:rPr>
              <a:t>תורה</a:t>
            </a:r>
            <a:r>
              <a:rPr lang="he-IL" dirty="0">
                <a:sym typeface="Varela Round"/>
              </a:rPr>
              <a:t>, </a:t>
            </a:r>
            <a:r>
              <a:rPr lang="he-IL" dirty="0">
                <a:sym typeface="Varela Round"/>
                <a:hlinkClick r:id="rId5"/>
              </a:rPr>
              <a:t>שבכתב</a:t>
            </a:r>
            <a:r>
              <a:rPr lang="he-IL" dirty="0">
                <a:sym typeface="Varela Round"/>
              </a:rPr>
              <a:t> ו</a:t>
            </a:r>
            <a:r>
              <a:rPr lang="he-IL" dirty="0">
                <a:sym typeface="Varela Round"/>
                <a:hlinkClick r:id="rId6"/>
              </a:rPr>
              <a:t>שבעל פה</a:t>
            </a:r>
            <a:r>
              <a:rPr lang="he-IL" dirty="0">
                <a:sym typeface="Varela Round"/>
              </a:rPr>
              <a:t>, על כל רבדיה, וללמדה לאחרים</a:t>
            </a:r>
            <a:r>
              <a:rPr lang="he-IL" dirty="0">
                <a:sym typeface="Arial"/>
              </a:rPr>
              <a:t>.</a:t>
            </a:r>
            <a:endParaRPr lang="he-IL" dirty="0"/>
          </a:p>
          <a:p>
            <a:endParaRPr lang="he-IL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538" y="1195757"/>
            <a:ext cx="5108662" cy="31609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78538" y="4488599"/>
            <a:ext cx="51086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100" dirty="0"/>
              <a:t>https://upload.wikimedia.org/wikipedia/commons/7/7c/PikiWiki_Israel_4874_Education_in_Israel.jpg</a:t>
            </a:r>
          </a:p>
        </p:txBody>
      </p:sp>
    </p:spTree>
    <p:extLst>
      <p:ext uri="{BB962C8B-B14F-4D97-AF65-F5344CB8AC3E}">
        <p14:creationId xmlns:p14="http://schemas.microsoft.com/office/powerpoint/2010/main" val="4084306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0070C0"/>
                </a:solidFill>
              </a:rPr>
              <a:t>החלק השני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5BF1F74-2317-4008-909C-B3E6DB6AE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3" y="933094"/>
            <a:ext cx="8990234" cy="530821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he-IL" sz="3600" dirty="0">
                <a:sym typeface="Varela Round"/>
              </a:rPr>
              <a:t>אֵלּוּ דְּבָרִים שֶׁאָדָם אוֹכֵל פֵּירוֹתֵיהֶן  בָּעוֹלָם הַזֶּה,</a:t>
            </a:r>
          </a:p>
          <a:p>
            <a:pPr marL="0" lvl="0" indent="0">
              <a:buNone/>
            </a:pPr>
            <a:r>
              <a:rPr lang="he-IL" sz="3600" u="sng" dirty="0">
                <a:sym typeface="Varela Round"/>
              </a:rPr>
              <a:t>וְהַקֶּרֶן קַיֶּימֶת </a:t>
            </a:r>
            <a:r>
              <a:rPr lang="he-IL" sz="3600" dirty="0">
                <a:sym typeface="Varela Round"/>
              </a:rPr>
              <a:t>לוֹ לָעוֹלָם הַבָּא.</a:t>
            </a:r>
          </a:p>
          <a:p>
            <a:pPr marL="0" lvl="0" indent="0">
              <a:buNone/>
            </a:pPr>
            <a:r>
              <a:rPr lang="he-IL" sz="3600" dirty="0">
                <a:sym typeface="Varela Round"/>
              </a:rPr>
              <a:t>כִּיבּוּד אָב וָאֵם, </a:t>
            </a:r>
          </a:p>
          <a:p>
            <a:pPr marL="0" lvl="0" indent="0">
              <a:buNone/>
            </a:pPr>
            <a:r>
              <a:rPr lang="he-IL" sz="3600" dirty="0">
                <a:sym typeface="Varela Round"/>
              </a:rPr>
              <a:t>וּגְמִילוּת חֲסָדִים, </a:t>
            </a:r>
          </a:p>
          <a:p>
            <a:pPr marL="0" lvl="0" indent="0">
              <a:buNone/>
            </a:pPr>
            <a:r>
              <a:rPr lang="he-IL" sz="3600" dirty="0">
                <a:sym typeface="Varela Round"/>
              </a:rPr>
              <a:t>וַהֲבָאַת שָׁלוֹם בֵּין אָדָם לַחֲבֵרוֹ,                      </a:t>
            </a:r>
          </a:p>
          <a:p>
            <a:pPr marL="0" lvl="0" indent="0">
              <a:buNone/>
            </a:pPr>
            <a:r>
              <a:rPr lang="he-IL" sz="3600" dirty="0">
                <a:sym typeface="Varela Round"/>
              </a:rPr>
              <a:t>וְתַלְמוּד תּוֹרָה כְּנֶגֶד כּוּלָּם.</a:t>
            </a:r>
          </a:p>
          <a:p>
            <a:pPr marL="0" lvl="0" indent="0">
              <a:buNone/>
            </a:pPr>
            <a:endParaRPr lang="he-IL" sz="3600" dirty="0"/>
          </a:p>
          <a:p>
            <a:pPr marL="0" indent="0">
              <a:buNone/>
            </a:pPr>
            <a:endParaRPr lang="he-IL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56" y="2595718"/>
            <a:ext cx="4373386" cy="328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47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 r="19539"/>
          <a:stretch/>
        </p:blipFill>
        <p:spPr>
          <a:xfrm>
            <a:off x="8796971" y="1243604"/>
            <a:ext cx="2879755" cy="3629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8" y="4473631"/>
            <a:ext cx="2415145" cy="1267951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0ED39851-86C3-469C-BA2E-FE4B648C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0070C0"/>
                </a:solidFill>
              </a:rPr>
              <a:t>אני רק שאלה...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36EAB76-40CF-48BF-B374-34FF69302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במשנה מופיע ביטוי "קרן קיימת". </a:t>
            </a:r>
          </a:p>
          <a:p>
            <a:pPr marL="0" indent="0">
              <a:buNone/>
            </a:pPr>
            <a:r>
              <a:rPr lang="he-IL" dirty="0"/>
              <a:t>משמעותו: נכס שנשמר לאורך זמן.</a:t>
            </a:r>
          </a:p>
          <a:p>
            <a:pPr marL="0" indent="0">
              <a:buNone/>
            </a:pPr>
            <a:r>
              <a:rPr lang="he-IL" dirty="0"/>
              <a:t>ערכו חיפוש באינטרנט על אודות הארגון "קרן קיימת לישראל" </a:t>
            </a:r>
          </a:p>
          <a:p>
            <a:pPr marL="0" indent="0">
              <a:buNone/>
            </a:pPr>
            <a:r>
              <a:rPr lang="he-IL" dirty="0"/>
              <a:t>ונסו למצוא קשר בין משמעות הביטוי "קרן קיימת" לפעלו של הארגון "קרן קימת לישראל".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53769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כיבוד אב ואם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A3DDB4E-A9CF-4B1C-8091-09598B163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4" y="1195757"/>
            <a:ext cx="6120000" cy="4680000"/>
          </a:xfrm>
        </p:spPr>
        <p:txBody>
          <a:bodyPr/>
          <a:lstStyle/>
          <a:p>
            <a:pPr marL="0" indent="0">
              <a:buNone/>
            </a:pPr>
            <a:r>
              <a:rPr lang="he-IL" dirty="0">
                <a:sym typeface="Arial"/>
              </a:rPr>
              <a:t>כיבוד אב ואם היא </a:t>
            </a:r>
            <a:r>
              <a:rPr lang="he-IL" dirty="0">
                <a:sym typeface="Arial"/>
                <a:hlinkClick r:id="rId2"/>
              </a:rPr>
              <a:t>מצוות עשה</a:t>
            </a:r>
            <a:r>
              <a:rPr lang="he-IL" dirty="0">
                <a:sym typeface="Arial"/>
              </a:rPr>
              <a:t> </a:t>
            </a:r>
            <a:r>
              <a:rPr lang="he-IL" dirty="0">
                <a:sym typeface="Arial"/>
                <a:hlinkClick r:id="rId3"/>
              </a:rPr>
              <a:t>דאורייתא</a:t>
            </a:r>
            <a:r>
              <a:rPr lang="he-IL" dirty="0">
                <a:sym typeface="Arial"/>
              </a:rPr>
              <a:t> (מן התורה): היא הדיבר החמישי ב</a:t>
            </a:r>
            <a:r>
              <a:rPr lang="he-IL" dirty="0">
                <a:sym typeface="Arial"/>
                <a:hlinkClick r:id="rId4"/>
              </a:rPr>
              <a:t>עשרת הדיברות</a:t>
            </a:r>
            <a:r>
              <a:rPr lang="he-IL" dirty="0">
                <a:sym typeface="Arial"/>
              </a:rPr>
              <a:t>.</a:t>
            </a:r>
            <a:endParaRPr lang="he-IL" dirty="0"/>
          </a:p>
          <a:p>
            <a:endParaRPr lang="he-IL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6"/>
          <a:stretch/>
        </p:blipFill>
        <p:spPr>
          <a:xfrm>
            <a:off x="6983767" y="1195757"/>
            <a:ext cx="4755472" cy="32817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83767" y="4381052"/>
            <a:ext cx="4854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000" dirty="0"/>
              <a:t>https://upload.wikimedia.org/wikipedia/commons/thumb/9/94/PikiWiki_Israel_5091_Rosh_hashana_card_1931.jpg/800px-PikiWiki_Israel_5091_Rosh_hashana_card_1931.jpg</a:t>
            </a:r>
          </a:p>
        </p:txBody>
      </p:sp>
    </p:spTree>
    <p:extLst>
      <p:ext uri="{BB962C8B-B14F-4D97-AF65-F5344CB8AC3E}">
        <p14:creationId xmlns:p14="http://schemas.microsoft.com/office/powerpoint/2010/main" val="611396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הבאת שלום בין אדם לחברו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3E31FB6-24A6-4E81-96C6-E3B3F00A3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4" y="1195757"/>
            <a:ext cx="6120000" cy="4680000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פעילות אקטיבית של השלמה ופיוס בין בני אדם מתוך התחושה של ערבות הדדית</a:t>
            </a:r>
          </a:p>
          <a:p>
            <a:endParaRPr lang="he-IL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9124" r="17654"/>
          <a:stretch/>
        </p:blipFill>
        <p:spPr>
          <a:xfrm>
            <a:off x="7102136" y="1115016"/>
            <a:ext cx="4150476" cy="41162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96224" y="5275593"/>
            <a:ext cx="43839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100" dirty="0"/>
              <a:t>https://upload.wikimedia.org/wikipedia/commons/thumb/d/d3/PikiWiki_Israel_43358_A_meeting_between_collegesOhalo_college.JPG/800px-PikiWiki_Israel_43358_A_meeting_between_collegesOhalo_college.JPG</a:t>
            </a:r>
          </a:p>
        </p:txBody>
      </p:sp>
    </p:spTree>
    <p:extLst>
      <p:ext uri="{BB962C8B-B14F-4D97-AF65-F5344CB8AC3E}">
        <p14:creationId xmlns:p14="http://schemas.microsoft.com/office/powerpoint/2010/main" val="2655333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2BA832D5-5019-4D1F-9C26-A9FBB987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>
                <a:solidFill>
                  <a:srgbClr val="0070C0"/>
                </a:solidFill>
              </a:rPr>
              <a:t>טבלת ההשוואה בין שני חלקי המשנה</a:t>
            </a:r>
          </a:p>
        </p:txBody>
      </p:sp>
      <p:graphicFrame>
        <p:nvGraphicFramePr>
          <p:cNvPr id="2" name="טבלה 18">
            <a:extLst>
              <a:ext uri="{FF2B5EF4-FFF2-40B4-BE49-F238E27FC236}">
                <a16:creationId xmlns:a16="http://schemas.microsoft.com/office/drawing/2014/main" id="{76404933-E0C9-4EB6-9FB4-EF57A5FC2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59712"/>
              </p:ext>
            </p:extLst>
          </p:nvPr>
        </p:nvGraphicFramePr>
        <p:xfrm>
          <a:off x="4018365" y="1236129"/>
          <a:ext cx="7638016" cy="353872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819008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3819008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דברים</a:t>
                      </a:r>
                      <a:r>
                        <a:rPr lang="he-IL" sz="2400" baseline="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שאין להם שיעור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קרן קיימת...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פאה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כיבוד אב ואם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ביכורים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400" dirty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גמילות חסדים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ראיון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הבאת שלום בין אדם לחברו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09445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400" dirty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גמילות חסדים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400" dirty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תלמוד תורה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255262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400" dirty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תלמוד</a:t>
                      </a:r>
                      <a:r>
                        <a:rPr lang="he-IL" sz="2400" baseline="0" dirty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תורה</a:t>
                      </a:r>
                      <a:endParaRPr lang="he-IL" sz="2400" dirty="0">
                        <a:solidFill>
                          <a:srgbClr val="FF0000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3032467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93406" y="1236129"/>
            <a:ext cx="3423682" cy="4558615"/>
          </a:xfrm>
          <a:prstGeom prst="roundRect">
            <a:avLst>
              <a:gd name="adj" fmla="val 0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שאלות סיכום: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מדוע המשנה מחולקת לשני חלקים?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מהו ההבדל בין המצוות בכל חלק?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מהן המצוות, שמופיעות בשני החלקים? </a:t>
            </a:r>
            <a:b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מדוע, לדעתכם, הן מופיעות בשני חלקי המשנה?</a:t>
            </a:r>
          </a:p>
        </p:txBody>
      </p:sp>
    </p:spTree>
    <p:extLst>
      <p:ext uri="{BB962C8B-B14F-4D97-AF65-F5344CB8AC3E}">
        <p14:creationId xmlns:p14="http://schemas.microsoft.com/office/powerpoint/2010/main" val="1207789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תלמוד תורה כנגד כולם...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97" y="2465443"/>
            <a:ext cx="3724275" cy="3734649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4186930" y="4590762"/>
            <a:ext cx="1548000" cy="612000"/>
          </a:xfrm>
          <a:prstGeom prst="roundRect">
            <a:avLst/>
          </a:prstGeom>
          <a:solidFill>
            <a:srgbClr val="12B4BC"/>
          </a:solidFill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תלמוד תורה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19995" y="4590762"/>
            <a:ext cx="1548000" cy="612000"/>
          </a:xfrm>
          <a:prstGeom prst="roundRect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פאה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19995" y="2027004"/>
            <a:ext cx="1548000" cy="612000"/>
          </a:xfrm>
          <a:prstGeom prst="roundRect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הבאת שלום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19995" y="3308884"/>
            <a:ext cx="1548000" cy="612000"/>
          </a:xfrm>
          <a:prstGeom prst="roundRect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גמילות חסדים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19995" y="1386064"/>
            <a:ext cx="1548000" cy="612000"/>
          </a:xfrm>
          <a:prstGeom prst="roundRect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כיבוד אב ואם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19995" y="2667944"/>
            <a:ext cx="1548000" cy="612000"/>
          </a:xfrm>
          <a:prstGeom prst="roundRect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ראיון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19995" y="3949824"/>
            <a:ext cx="1548000" cy="612000"/>
          </a:xfrm>
          <a:prstGeom prst="roundRect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ביכורים</a:t>
            </a:r>
          </a:p>
        </p:txBody>
      </p:sp>
    </p:spTree>
    <p:extLst>
      <p:ext uri="{BB962C8B-B14F-4D97-AF65-F5344CB8AC3E}">
        <p14:creationId xmlns:p14="http://schemas.microsoft.com/office/powerpoint/2010/main" val="240422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אֵלּוּ דְּבָרִים שֶׁאֵין לָהֶם שִׁיעוּר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תרבות יהודית ישראלית - כיתה ח'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שלמה ווסקובויניק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מהו תלמוד תורה?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760ACA7-42F0-47ED-BC60-C189D7109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4" y="1195757"/>
            <a:ext cx="6284400" cy="4680000"/>
          </a:xfrm>
        </p:spPr>
        <p:txBody>
          <a:bodyPr/>
          <a:lstStyle/>
          <a:p>
            <a:pPr marL="0" indent="0">
              <a:buNone/>
            </a:pPr>
            <a:r>
              <a:rPr lang="he-IL" sz="2800" b="1" dirty="0"/>
              <a:t>הגישה השמרנית</a:t>
            </a:r>
            <a:r>
              <a:rPr lang="he-IL" dirty="0"/>
              <a:t>: </a:t>
            </a:r>
            <a:r>
              <a:rPr lang="he-IL" dirty="0">
                <a:sym typeface="Varela Round"/>
              </a:rPr>
              <a:t>מצוות תלמוד תורה היא </a:t>
            </a:r>
            <a:r>
              <a:rPr lang="he-IL" dirty="0">
                <a:sym typeface="Varela Round"/>
                <a:hlinkClick r:id="rId2"/>
              </a:rPr>
              <a:t>מצוות עשה</a:t>
            </a:r>
            <a:r>
              <a:rPr lang="he-IL" dirty="0">
                <a:sym typeface="Varela Round"/>
              </a:rPr>
              <a:t> </a:t>
            </a:r>
            <a:r>
              <a:rPr lang="he-IL" dirty="0">
                <a:sym typeface="Varela Round"/>
                <a:hlinkClick r:id="rId3"/>
              </a:rPr>
              <a:t>מהתורה</a:t>
            </a:r>
            <a:r>
              <a:rPr lang="he-IL" dirty="0">
                <a:sym typeface="Varela Round"/>
              </a:rPr>
              <a:t> ללמוד את ה</a:t>
            </a:r>
            <a:r>
              <a:rPr lang="he-IL" dirty="0">
                <a:sym typeface="Varela Round"/>
                <a:hlinkClick r:id="rId4"/>
              </a:rPr>
              <a:t>תורה</a:t>
            </a:r>
            <a:r>
              <a:rPr lang="he-IL" dirty="0">
                <a:sym typeface="Varela Round"/>
              </a:rPr>
              <a:t>, </a:t>
            </a:r>
            <a:r>
              <a:rPr lang="he-IL" dirty="0">
                <a:sym typeface="Varela Round"/>
                <a:hlinkClick r:id="rId5"/>
              </a:rPr>
              <a:t>שבכתב</a:t>
            </a:r>
            <a:r>
              <a:rPr lang="he-IL" dirty="0">
                <a:sym typeface="Varela Round"/>
              </a:rPr>
              <a:t> ו</a:t>
            </a:r>
            <a:r>
              <a:rPr lang="he-IL" dirty="0">
                <a:sym typeface="Varela Round"/>
                <a:hlinkClick r:id="rId6"/>
              </a:rPr>
              <a:t>שבעל פה</a:t>
            </a:r>
            <a:r>
              <a:rPr lang="he-IL" dirty="0">
                <a:sym typeface="Varela Round"/>
              </a:rPr>
              <a:t>, על כל רבדיה, וללמדה לאחרים</a:t>
            </a:r>
            <a:r>
              <a:rPr lang="he-IL" dirty="0">
                <a:sym typeface="Arial"/>
              </a:rPr>
              <a:t>.</a:t>
            </a:r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77" y="1353391"/>
            <a:ext cx="5224355" cy="31346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19776" y="4597164"/>
            <a:ext cx="52243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e-IL" sz="1100" dirty="0"/>
              <a:t>https://upload.wikimedia.org/wikipedia/commons/thumb/7/7c/PikiWiki_Israel_47037_Yemenite_Yeshiva.jpg/800px-PikiWiki_Israel_47037_Yemenite_Yeshiva.jpg</a:t>
            </a:r>
          </a:p>
        </p:txBody>
      </p:sp>
    </p:spTree>
    <p:extLst>
      <p:ext uri="{BB962C8B-B14F-4D97-AF65-F5344CB8AC3E}">
        <p14:creationId xmlns:p14="http://schemas.microsoft.com/office/powerpoint/2010/main" val="4051262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>
                <a:solidFill>
                  <a:srgbClr val="0070C0"/>
                </a:solidFill>
              </a:rPr>
              <a:t>מה דעתכם?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1692" y="1387081"/>
            <a:ext cx="9108616" cy="29792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באיזו מידה תלמוד תורה על פי הגישה המסורתית יכול לעזור לנו להיות בני אדם טובים יותר? </a:t>
            </a:r>
          </a:p>
          <a:p>
            <a:pPr algn="ctr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כתבו תשובתכם במחברת</a:t>
            </a:r>
          </a:p>
          <a:p>
            <a:pPr algn="ctr">
              <a:lnSpc>
                <a:spcPct val="150000"/>
              </a:lnSpc>
            </a:pPr>
            <a:endParaRPr lang="he-IL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BAAAF1-AB42-43CA-ABF2-059F4F9BD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8" y="4473631"/>
            <a:ext cx="2415145" cy="12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93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תלמוד תורה על פי הרמב''ם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9C1C87C-6BB8-40CF-B76A-2520B7F3E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4" y="1195757"/>
            <a:ext cx="6120000" cy="4680000"/>
          </a:xfrm>
        </p:spPr>
        <p:txBody>
          <a:bodyPr/>
          <a:lstStyle/>
          <a:p>
            <a:pPr marL="0" indent="0">
              <a:buNone/>
            </a:pPr>
            <a:r>
              <a:rPr lang="he-IL" b="1" dirty="0"/>
              <a:t>הגישה הפתוחה: </a:t>
            </a:r>
          </a:p>
          <a:p>
            <a:pPr marL="0" indent="0">
              <a:buNone/>
            </a:pPr>
            <a:r>
              <a:rPr lang="he-IL" dirty="0"/>
              <a:t>על פי רבי משה בן מיימון (רמב"ם) והוגי דעות רבים שחיו אחריו, תלמוד תורה הוא תהליך של למידה אשר משלב את לימודי הקודש עם לימודי המדע כגון: פילוסופיה, אסטרונומיה, רפואה, הנדסה ועוד... 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7342">
            <a:off x="10338265" y="2898216"/>
            <a:ext cx="1536232" cy="2198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64" y="1490043"/>
            <a:ext cx="3784089" cy="25227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69119" y="5027780"/>
            <a:ext cx="4337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200" dirty="0"/>
              <a:t>https://cdn.pixabay.com/photo/2018/01/19/10/17/sculpture-3092121_960_720.jpg</a:t>
            </a:r>
          </a:p>
        </p:txBody>
      </p:sp>
    </p:spTree>
    <p:extLst>
      <p:ext uri="{BB962C8B-B14F-4D97-AF65-F5344CB8AC3E}">
        <p14:creationId xmlns:p14="http://schemas.microsoft.com/office/powerpoint/2010/main" val="1656691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3164" y="189852"/>
            <a:ext cx="12191999" cy="720000"/>
          </a:xfrm>
        </p:spPr>
        <p:txBody>
          <a:bodyPr/>
          <a:lstStyle/>
          <a:p>
            <a:r>
              <a:rPr lang="he-IL" sz="4400" dirty="0">
                <a:solidFill>
                  <a:srgbClr val="0070C0"/>
                </a:solidFill>
              </a:rPr>
              <a:t>תלמוד תורה כנגד כולם...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380" y="2421367"/>
            <a:ext cx="3724275" cy="373464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305806" y="4525155"/>
            <a:ext cx="1548000" cy="612000"/>
          </a:xfrm>
          <a:prstGeom prst="roundRect">
            <a:avLst/>
          </a:prstGeom>
          <a:solidFill>
            <a:srgbClr val="12B4BC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לימודי קודש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43078" y="4525155"/>
            <a:ext cx="1548000" cy="612000"/>
          </a:xfrm>
          <a:prstGeom prst="roundRect">
            <a:avLst/>
          </a:prstGeom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פאה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3078" y="2111809"/>
            <a:ext cx="1548000" cy="612000"/>
          </a:xfrm>
          <a:prstGeom prst="roundRect">
            <a:avLst/>
          </a:prstGeom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הבאת שלום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3078" y="3318481"/>
            <a:ext cx="1548000" cy="612000"/>
          </a:xfrm>
          <a:prstGeom prst="roundRect">
            <a:avLst/>
          </a:prstGeom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גמילות חסדים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3078" y="1508473"/>
            <a:ext cx="1548000" cy="612000"/>
          </a:xfrm>
          <a:prstGeom prst="roundRect">
            <a:avLst/>
          </a:prstGeom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כיבוד אב ואם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3078" y="2715145"/>
            <a:ext cx="1548000" cy="612000"/>
          </a:xfrm>
          <a:prstGeom prst="roundRect">
            <a:avLst/>
          </a:prstGeom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ראיון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3078" y="3921817"/>
            <a:ext cx="1548000" cy="612000"/>
          </a:xfrm>
          <a:prstGeom prst="roundRect">
            <a:avLst/>
          </a:prstGeom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ביכורים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05806" y="3921817"/>
            <a:ext cx="1548000" cy="612000"/>
          </a:xfrm>
          <a:prstGeom prst="roundRect">
            <a:avLst/>
          </a:prstGeom>
          <a:solidFill>
            <a:srgbClr val="12B4BC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פילוסופיה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05806" y="3318481"/>
            <a:ext cx="1548000" cy="612000"/>
          </a:xfrm>
          <a:prstGeom prst="roundRect">
            <a:avLst/>
          </a:prstGeom>
          <a:solidFill>
            <a:srgbClr val="12B4BC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רפואה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05806" y="2715145"/>
            <a:ext cx="1548000" cy="612000"/>
          </a:xfrm>
          <a:prstGeom prst="roundRect">
            <a:avLst/>
          </a:prstGeom>
          <a:solidFill>
            <a:srgbClr val="12B4BC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אסטרונומיה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05806" y="2111809"/>
            <a:ext cx="1548000" cy="612000"/>
          </a:xfrm>
          <a:prstGeom prst="roundRect">
            <a:avLst/>
          </a:prstGeom>
          <a:solidFill>
            <a:srgbClr val="12B4BC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מתמטיקה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05806" y="1508473"/>
            <a:ext cx="1548000" cy="612000"/>
          </a:xfrm>
          <a:prstGeom prst="roundRect">
            <a:avLst/>
          </a:prstGeom>
          <a:solidFill>
            <a:srgbClr val="12B4BC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הסטוריה</a:t>
            </a:r>
          </a:p>
        </p:txBody>
      </p:sp>
    </p:spTree>
    <p:extLst>
      <p:ext uri="{BB962C8B-B14F-4D97-AF65-F5344CB8AC3E}">
        <p14:creationId xmlns:p14="http://schemas.microsoft.com/office/powerpoint/2010/main" val="5826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>
                <a:solidFill>
                  <a:srgbClr val="0070C0"/>
                </a:solidFill>
              </a:rPr>
              <a:t>מה דעתכם?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1421" y="1589103"/>
            <a:ext cx="9789158" cy="22406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באיזו מידה השכלה רחבה יכולה לעזור לנו להיות </a:t>
            </a:r>
          </a:p>
          <a:p>
            <a:pPr algn="ctr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בני אדם טובים יותר? </a:t>
            </a:r>
          </a:p>
          <a:p>
            <a:pPr algn="ctr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כתבו תשובתכם במחברת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3F4F07-ED0B-4EF1-87B3-059BB68D8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8" y="4473631"/>
            <a:ext cx="2415145" cy="12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47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81F28ADE-235A-479D-B336-B588EE36CB62}"/>
              </a:ext>
            </a:extLst>
          </p:cNvPr>
          <p:cNvSpPr/>
          <p:nvPr/>
        </p:nvSpPr>
        <p:spPr>
          <a:xfrm>
            <a:off x="0" y="5571460"/>
            <a:ext cx="8080744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כותרת 10">
            <a:extLst>
              <a:ext uri="{FF2B5EF4-FFF2-40B4-BE49-F238E27FC236}">
                <a16:creationId xmlns:a16="http://schemas.microsoft.com/office/drawing/2014/main" id="{519EB993-4403-4124-B084-37BE9DBE0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0070C0"/>
                </a:solidFill>
              </a:rPr>
              <a:t>כוחן של מילים</a:t>
            </a:r>
            <a:endParaRPr lang="he-IL" dirty="0"/>
          </a:p>
        </p:txBody>
      </p:sp>
      <p:sp>
        <p:nvSpPr>
          <p:cNvPr id="2" name="TextBox 1"/>
          <p:cNvSpPr txBox="1"/>
          <p:nvPr/>
        </p:nvSpPr>
        <p:spPr>
          <a:xfrm>
            <a:off x="4040372" y="6365619"/>
            <a:ext cx="3977371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הוצע על ידי </a:t>
            </a:r>
            <a:r>
              <a:rPr lang="en-GB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Canvas reacts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. צפייה מודרכת</a:t>
            </a:r>
          </a:p>
        </p:txBody>
      </p:sp>
      <p:pic>
        <p:nvPicPr>
          <p:cNvPr id="10" name="88n_-xSnHos">
            <a:extLst>
              <a:ext uri="{FF2B5EF4-FFF2-40B4-BE49-F238E27FC236}">
                <a16:creationId xmlns:a16="http://schemas.microsoft.com/office/drawing/2014/main" id="{8E65D67D-A4E6-4899-AD15-3D8C96377C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0142" y="1002311"/>
            <a:ext cx="9411716" cy="52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44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01B1895-38E1-48D2-B0DB-E14A635A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0070C0"/>
                </a:solidFill>
              </a:rPr>
              <a:t>שאלות סיכום - אנא כתבו במחברת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0754" y="1339985"/>
            <a:ext cx="10547498" cy="371314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42925" indent="-542925">
              <a:lnSpc>
                <a:spcPct val="150000"/>
              </a:lnSpc>
              <a:spcAft>
                <a:spcPts val="600"/>
              </a:spcAft>
              <a:buFontTx/>
              <a:buAutoNum type="arabicPeriod"/>
            </a:pPr>
            <a:r>
              <a:rPr lang="he-IL" sz="28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מדוע הכיתוב החדש עזר לעיוור לקבץ נדבות בהצלחה רבה</a:t>
            </a:r>
            <a:br>
              <a:rPr lang="en-US" sz="28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8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יחסית לכיתוב הקודם?</a:t>
            </a:r>
          </a:p>
          <a:p>
            <a:pPr marL="542925" indent="-542925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he-IL" sz="28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במה לדעתכם עוסקת האישה המופיעה בסרטון?</a:t>
            </a:r>
          </a:p>
          <a:p>
            <a:pPr marL="542925" indent="-542925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he-IL" sz="28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מהו סוג העזרה אותה העניקה האישה לאדם העיוור?</a:t>
            </a:r>
          </a:p>
          <a:p>
            <a:pPr marL="542925" indent="-542925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he-IL" sz="28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בזכות מה היא הצליחה לסייע למקבץ נדבות?</a:t>
            </a:r>
          </a:p>
        </p:txBody>
      </p:sp>
    </p:spTree>
    <p:extLst>
      <p:ext uri="{BB962C8B-B14F-4D97-AF65-F5344CB8AC3E}">
        <p14:creationId xmlns:p14="http://schemas.microsoft.com/office/powerpoint/2010/main" val="3565173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8569725" y="302325"/>
            <a:ext cx="3050835" cy="707886"/>
          </a:xfrm>
          <a:ln w="19050">
            <a:noFill/>
          </a:ln>
        </p:spPr>
        <p:txBody>
          <a:bodyPr wrap="none">
            <a:spAutoFit/>
          </a:bodyPr>
          <a:lstStyle/>
          <a:p>
            <a:r>
              <a:rPr lang="he-IL" sz="4000" b="1" dirty="0">
                <a:solidFill>
                  <a:srgbClr val="0070C0"/>
                </a:solidFill>
              </a:rPr>
              <a:t>לפני שנפרד...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725" y="1048404"/>
            <a:ext cx="7695253" cy="169277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1">
            <a:noAutofit/>
          </a:bodyPr>
          <a:lstStyle/>
          <a:p>
            <a:pPr defTabSz="914491">
              <a:spcBef>
                <a:spcPct val="20000"/>
              </a:spcBef>
            </a:pPr>
            <a:r>
              <a:rPr lang="he-IL" sz="32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 למדנו?</a:t>
            </a:r>
          </a:p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את המשנה הראשונה מסדר "זרעים", מסכת "פאה".</a:t>
            </a:r>
          </a:p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הבנו, כי היא עוסקת לא רק בתחום החקלאות, אלא במגוון רחב של תחומי החיים ומזמינה דיון ערכי אקטואלי מאוד.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79025" y="2326939"/>
            <a:ext cx="1863011" cy="584775"/>
          </a:xfrm>
          <a:prstGeom prst="rect">
            <a:avLst/>
          </a:prstGeom>
          <a:ln w="19050">
            <a:noFill/>
          </a:ln>
        </p:spPr>
        <p:txBody>
          <a:bodyPr vert="horz" wrap="none" lIns="91440" tIns="45720" rIns="91440" bIns="45720" rtlCol="1" anchor="ctr">
            <a:spAutoFit/>
          </a:bodyPr>
          <a:lstStyle>
            <a:lvl1pPr indent="0" defTabSz="914491">
              <a:spcBef>
                <a:spcPct val="20000"/>
              </a:spcBef>
              <a:buFontTx/>
              <a:buNone/>
              <a:defRPr sz="3200" b="1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  <a:lvl2pPr marL="743024" indent="-285779" defTabSz="91449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114" indent="-228623" defTabSz="91449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360" indent="-228623" defTabSz="91449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606" indent="-228623" defTabSz="91449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851" indent="-228623" defTabSz="914491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2097" indent="-228623" defTabSz="914491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343" indent="-228623" defTabSz="914491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589" indent="-228623" defTabSz="914491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he-IL" dirty="0"/>
              <a:t>מה גילינו?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725" y="3514952"/>
            <a:ext cx="10763311" cy="83099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1">
            <a:no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 "קרן קיימת" הוא לא רק הכיתוב על הספסלים ביער, אלא ארגון ישראלי חשוב וביטוי מן המשנה.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725" y="3051378"/>
            <a:ext cx="10763311" cy="4616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1">
            <a:no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 שיעור הוא לא רק פרק זמן בו אנו לומדים יחד בבית הספר, אלא גם מדד למשהו.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725" y="4347858"/>
            <a:ext cx="10763311" cy="4616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1">
            <a:no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 תלמוד תורה הוא לא רק תלמוד תורה, אלא... טוב אתם זוכרים. נכון?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6321" y="5112963"/>
            <a:ext cx="6319359" cy="707886"/>
          </a:xfrm>
          <a:prstGeom prst="rect">
            <a:avLst/>
          </a:prstGeom>
          <a:ln w="19050">
            <a:noFill/>
          </a:ln>
        </p:spPr>
        <p:txBody>
          <a:bodyPr vert="horz" wrap="none" lIns="91440" tIns="45720" rIns="91440" bIns="45720" rtlCol="1" anchor="ctr">
            <a:spAutoFit/>
          </a:bodyPr>
          <a:lstStyle>
            <a:lvl1pPr indent="0" defTabSz="914491">
              <a:spcBef>
                <a:spcPct val="20000"/>
              </a:spcBef>
              <a:buFontTx/>
              <a:buNone/>
              <a:defRPr sz="3200" b="1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  <a:lvl2pPr marL="743024" indent="-285779" defTabSz="91449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114" indent="-228623" defTabSz="91449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360" indent="-228623" defTabSz="91449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606" indent="-228623" defTabSz="91449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851" indent="-228623" defTabSz="914491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2097" indent="-228623" defTabSz="914491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343" indent="-228623" defTabSz="914491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589" indent="-228623" defTabSz="914491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he-IL" sz="4000" dirty="0"/>
              <a:t>וכעת נפרד. שלום ולהתראות!</a:t>
            </a:r>
          </a:p>
        </p:txBody>
      </p:sp>
    </p:spTree>
    <p:extLst>
      <p:ext uri="{BB962C8B-B14F-4D97-AF65-F5344CB8AC3E}">
        <p14:creationId xmlns:p14="http://schemas.microsoft.com/office/powerpoint/2010/main" val="25479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השימוש ביצירות במהלך שידור זה נעשה לפי סעיף 27א לחוק זכות יוצרים, תשס"ח-2007.</a:t>
            </a:r>
            <a:br>
              <a:rPr lang="he-IL" sz="2000" dirty="0"/>
            </a:br>
            <a:r>
              <a:rPr lang="he-IL" sz="2000" dirty="0"/>
              <a:t>אם הינך בעל הזכויות באחת היצירות, באפשרותך לבקש מאיתנו לחדול מהשימוש ביצירה, </a:t>
            </a:r>
            <a:br>
              <a:rPr lang="he-IL" sz="2000" dirty="0"/>
            </a:br>
            <a:r>
              <a:rPr lang="he-IL" sz="2000" dirty="0"/>
              <a:t>זאת באמצעות פנייה לדוא"ל  </a:t>
            </a:r>
            <a:r>
              <a:rPr lang="en-US" sz="2000" dirty="0"/>
              <a:t>rights@education.gov.il</a:t>
            </a:r>
            <a:endParaRPr lang="he-IL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8;p13"/>
          <p:cNvSpPr txBox="1">
            <a:spLocks/>
          </p:cNvSpPr>
          <p:nvPr/>
        </p:nvSpPr>
        <p:spPr>
          <a:xfrm>
            <a:off x="889000" y="2080286"/>
            <a:ext cx="9118591" cy="1448100"/>
          </a:xfrm>
          <a:prstGeom prst="rect">
            <a:avLst/>
          </a:prstGeom>
        </p:spPr>
        <p:txBody>
          <a:bodyPr spcFirstLastPara="1" vert="horz" wrap="square" lIns="91425" tIns="91425" rIns="91425" bIns="91425" rtlCol="1" anchor="ctr" anchorCtr="0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6601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rtl="0">
              <a:spcBef>
                <a:spcPts val="1400"/>
              </a:spcBef>
            </a:pPr>
            <a:endParaRPr lang="he-IL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" name="Google Shape;129;p13"/>
          <p:cNvSpPr txBox="1">
            <a:spLocks/>
          </p:cNvSpPr>
          <p:nvPr/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vert="horz" wrap="square" lIns="91425" tIns="91425" rIns="91425" bIns="91425" rtlCol="1" anchor="t" anchorCtr="0">
            <a:noAutofit/>
          </a:bodyPr>
          <a:lstStyle>
            <a:lvl1pPr marL="0" lv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sz="3200" b="1" kern="1200">
                <a:solidFill>
                  <a:srgbClr val="192A72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lvl="1" indent="-285779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lvl="2" indent="-228623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lvl="3" indent="-228623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lvl="4" indent="-228623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lvl="5" indent="-228623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lvl="6" indent="-228623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lvl="7" indent="-228623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lvl="8" indent="-228623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1500"/>
              </a:spcBef>
              <a:spcAft>
                <a:spcPts val="0"/>
              </a:spcAft>
            </a:pPr>
            <a:endParaRPr lang="he-IL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" name="כותרת 4">
            <a:extLst>
              <a:ext uri="{FF2B5EF4-FFF2-40B4-BE49-F238E27FC236}">
                <a16:creationId xmlns:a16="http://schemas.microsoft.com/office/drawing/2014/main" id="{55CD933E-DD9F-4EE3-8770-BFB758378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 אֵלּוּ דְּבָרִים שֶׁאֵין לָהֶם שִׁיעוּר:</a:t>
            </a:r>
            <a:endParaRPr lang="he-IL" dirty="0"/>
          </a:p>
        </p:txBody>
      </p:sp>
      <p:sp>
        <p:nvSpPr>
          <p:cNvPr id="14" name="כותרת משנה 13">
            <a:extLst>
              <a:ext uri="{FF2B5EF4-FFF2-40B4-BE49-F238E27FC236}">
                <a16:creationId xmlns:a16="http://schemas.microsoft.com/office/drawing/2014/main" id="{6433FA7D-2E43-4426-B126-E7D5494F0E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olidFill>
                  <a:srgbClr val="0070C0"/>
                </a:solidFill>
                <a:sym typeface="Varela Round"/>
              </a:rPr>
              <a:t>משנה, מסכת פאה, פרק א' משנה א'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במה נעסוק?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15273" y="1195757"/>
            <a:ext cx="8913861" cy="4680000"/>
          </a:xfrm>
        </p:spPr>
        <p:txBody>
          <a:bodyPr/>
          <a:lstStyle/>
          <a:p>
            <a:r>
              <a:rPr lang="he-IL" dirty="0"/>
              <a:t>נלמד משנה "אלו דברים שאין להם שיעור"</a:t>
            </a:r>
          </a:p>
          <a:p>
            <a:r>
              <a:rPr lang="he-IL" dirty="0"/>
              <a:t>נברר מושגי יסוד ונבין מספר ביטויים עיקריים</a:t>
            </a:r>
          </a:p>
          <a:p>
            <a:r>
              <a:rPr lang="he-IL" dirty="0"/>
              <a:t>נעסוק בערכים החשובים לחכמינו ונשווה אותם לערכים של היום: מהם הדברים החשובים לנו בחיינו? </a:t>
            </a:r>
            <a:br>
              <a:rPr lang="en-US" dirty="0"/>
            </a:br>
            <a:r>
              <a:rPr lang="he-IL" dirty="0"/>
              <a:t>על מה אנו מוכנים לשלם מחיר? </a:t>
            </a:r>
            <a:br>
              <a:rPr lang="en-US" dirty="0"/>
            </a:br>
            <a:r>
              <a:rPr lang="he-IL" dirty="0"/>
              <a:t>על מה נוכל לוותר?</a:t>
            </a:r>
          </a:p>
        </p:txBody>
      </p:sp>
    </p:spTree>
    <p:extLst>
      <p:ext uri="{BB962C8B-B14F-4D97-AF65-F5344CB8AC3E}">
        <p14:creationId xmlns:p14="http://schemas.microsoft.com/office/powerpoint/2010/main" val="87043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5400" dirty="0"/>
              <a:t>המשנה שלנו מופיע בסדר זרעים. </a:t>
            </a:r>
            <a:br>
              <a:rPr lang="he-IL" sz="5400" dirty="0"/>
            </a:br>
            <a:r>
              <a:rPr lang="he-IL" sz="5400" dirty="0"/>
              <a:t>נחשו במה עוסק סדר זרעים?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334" y="3377334"/>
            <a:ext cx="12192000" cy="642090"/>
          </a:xfrm>
        </p:spPr>
        <p:txBody>
          <a:bodyPr/>
          <a:lstStyle/>
          <a:p>
            <a:r>
              <a:rPr lang="he-IL" dirty="0"/>
              <a:t> </a:t>
            </a:r>
            <a:r>
              <a:rPr lang="he-IL" dirty="0">
                <a:hlinkClick r:id="rId2" tooltip="משנה"/>
              </a:rPr>
              <a:t>משנה</a:t>
            </a:r>
            <a:r>
              <a:rPr lang="he-IL" dirty="0"/>
              <a:t> · </a:t>
            </a:r>
            <a:r>
              <a:rPr lang="he-IL" dirty="0">
                <a:hlinkClick r:id="rId3" tooltip="משנה סדר זרעים"/>
              </a:rPr>
              <a:t>סדר זרעים</a:t>
            </a:r>
            <a:r>
              <a:rPr lang="he-IL" dirty="0"/>
              <a:t> · </a:t>
            </a:r>
            <a:r>
              <a:rPr lang="he-IL" dirty="0">
                <a:hlinkClick r:id="rId4" tooltip="משנה מסכת פאה"/>
              </a:rPr>
              <a:t>מסכת פאה</a:t>
            </a:r>
            <a:r>
              <a:rPr lang="he-IL" dirty="0"/>
              <a:t> · </a:t>
            </a:r>
            <a:r>
              <a:rPr lang="he-IL" dirty="0">
                <a:hlinkClick r:id="rId5" tooltip="משנה פאה א"/>
              </a:rPr>
              <a:t>פרק א</a:t>
            </a:r>
            <a:r>
              <a:rPr lang="he-IL" dirty="0"/>
              <a:t> · משנה א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94" y="4492489"/>
            <a:ext cx="2920013" cy="219001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5334" y="175501"/>
            <a:ext cx="12191999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dirty="0">
                <a:solidFill>
                  <a:srgbClr val="0070C0"/>
                </a:solidFill>
              </a:rPr>
              <a:t>אני רק שאלה...</a:t>
            </a:r>
          </a:p>
        </p:txBody>
      </p:sp>
    </p:spTree>
    <p:extLst>
      <p:ext uri="{BB962C8B-B14F-4D97-AF65-F5344CB8AC3E}">
        <p14:creationId xmlns:p14="http://schemas.microsoft.com/office/powerpoint/2010/main" val="335963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0" y="8636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70C0"/>
                </a:solidFill>
              </a:rPr>
              <a:t>משנה. מסכת פאה.</a:t>
            </a:r>
          </a:p>
        </p:txBody>
      </p:sp>
      <p:sp>
        <p:nvSpPr>
          <p:cNvPr id="2" name="Rectangle 1"/>
          <p:cNvSpPr>
            <a:spLocks noGrp="1" noChangeArrowheads="1"/>
          </p:cNvSpPr>
          <p:nvPr>
            <p:ph sz="quarter" idx="4"/>
          </p:nvPr>
        </p:nvSpPr>
        <p:spPr bwMode="auto">
          <a:xfrm>
            <a:off x="2814222" y="795209"/>
            <a:ext cx="6792380" cy="54649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31740" rIns="25392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2" indent="-914400" algn="ctr" defTabSz="914400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he-IL" altLang="he-IL" sz="32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אֵלּוּ דְבָרִים שֶׁאֵין לָהֶם שִׁעוּר:</a:t>
            </a:r>
          </a:p>
          <a:p>
            <a:pPr marL="914400" marR="0" lvl="2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3200" b="0" i="0" u="none" strike="noStrike" cap="none" normalizeH="0" baseline="0" dirty="0">
                <a:ln>
                  <a:noFill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הַפֵּאָה, וְהַבִּכּוּרִים, וְהָרְאָיוֹן,</a:t>
            </a:r>
          </a:p>
          <a:p>
            <a:pPr marL="914400" marR="0" lvl="2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3200" b="0" i="0" u="none" strike="noStrike" cap="none" normalizeH="0" baseline="0" dirty="0">
                <a:ln>
                  <a:noFill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וּגְמִילוּת חֲסָדִים, וְתַלְמוּד תּוֹרָה.</a:t>
            </a:r>
          </a:p>
          <a:p>
            <a:pPr marL="457200" marR="0" lvl="1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3200" b="0" i="0" u="none" strike="noStrike" cap="none" normalizeH="0" baseline="0" dirty="0">
                <a:ln>
                  <a:noFill/>
                </a:ln>
                <a:solidFill>
                  <a:srgbClr val="192A72"/>
                </a:solidFill>
                <a:effectLst/>
              </a:rPr>
              <a:t>אֵלּוּ דְבָרִים שֶׁאָדָם אוֹכֵל פֵּרוֹתֵיהֶם בָּעוֹלָם הַזֶּה,</a:t>
            </a:r>
          </a:p>
          <a:p>
            <a:pPr marL="457200" marR="0" lvl="1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3200" b="0" i="0" u="none" strike="noStrike" cap="none" normalizeH="0" baseline="0" dirty="0">
                <a:ln>
                  <a:noFill/>
                </a:ln>
                <a:solidFill>
                  <a:srgbClr val="192A72"/>
                </a:solidFill>
                <a:effectLst/>
              </a:rPr>
              <a:t>וְהַקֶּרֶן קַיֶּמֶת לוֹ לָעוֹלָם הַבָּא:</a:t>
            </a:r>
          </a:p>
          <a:p>
            <a:pPr marL="914400" marR="0" lvl="2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3200" b="0" i="0" u="none" strike="noStrike" cap="none" normalizeH="0" baseline="0" dirty="0">
                <a:ln>
                  <a:noFill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כִּבּוּד אָב וָאֵם,</a:t>
            </a:r>
          </a:p>
          <a:p>
            <a:pPr marL="914400" marR="0" lvl="2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3200" b="0" i="0" u="none" strike="noStrike" cap="none" normalizeH="0" baseline="0" dirty="0">
                <a:ln>
                  <a:noFill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וּגְמִילוּת חֲסָדִים,</a:t>
            </a:r>
          </a:p>
          <a:p>
            <a:pPr marL="914400" marR="0" lvl="2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3200" b="0" i="0" u="none" strike="noStrike" cap="none" normalizeH="0" baseline="0" dirty="0">
                <a:ln>
                  <a:noFill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וַהֲבָאַת שָׁלוֹם בֵּין אָדָם לַחֲבֵרוֹ;</a:t>
            </a:r>
          </a:p>
          <a:p>
            <a:pPr marL="914400" marR="0" lvl="2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3200" b="0" i="0" u="none" strike="noStrike" cap="none" normalizeH="0" baseline="0" dirty="0">
                <a:ln>
                  <a:noFill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וְתַלְמוּד תּוֹרָה כְּנֶגֶד כֻּלָּם.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-3116062" y="6015689"/>
            <a:ext cx="12192000" cy="642090"/>
          </a:xfrm>
          <a:prstGeom prst="rect">
            <a:avLst/>
          </a:prstGeom>
          <a:noFill/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400" dirty="0"/>
              <a:t> </a:t>
            </a:r>
            <a:r>
              <a:rPr lang="he-IL" sz="2400" dirty="0">
                <a:hlinkClick r:id="rId3" tooltip="משנה"/>
              </a:rPr>
              <a:t>משנה</a:t>
            </a:r>
            <a:r>
              <a:rPr lang="he-IL" sz="2400" dirty="0"/>
              <a:t> · </a:t>
            </a:r>
            <a:r>
              <a:rPr lang="he-IL" sz="2400" dirty="0">
                <a:hlinkClick r:id="rId4" tooltip="משנה סדר זרעים"/>
              </a:rPr>
              <a:t>סדר זרעים</a:t>
            </a:r>
            <a:r>
              <a:rPr lang="he-IL" sz="2400" dirty="0"/>
              <a:t> · </a:t>
            </a:r>
            <a:r>
              <a:rPr lang="he-IL" sz="2400" dirty="0">
                <a:hlinkClick r:id="rId5" tooltip="משנה מסכת פאה"/>
              </a:rPr>
              <a:t>מסכת פאה</a:t>
            </a:r>
            <a:r>
              <a:rPr lang="he-IL" sz="2400" dirty="0"/>
              <a:t> · </a:t>
            </a:r>
            <a:r>
              <a:rPr lang="he-IL" sz="2400" dirty="0">
                <a:hlinkClick r:id="rId6" tooltip="משנה פאה א"/>
              </a:rPr>
              <a:t>פרק א</a:t>
            </a:r>
            <a:r>
              <a:rPr lang="he-IL" sz="2400" dirty="0"/>
              <a:t> · משנה א </a:t>
            </a:r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b="1" dirty="0">
                <a:solidFill>
                  <a:srgbClr val="0070C0"/>
                </a:solidFill>
              </a:rPr>
              <a:t>החלק הראשון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D3A120C4-5C9B-458D-BFB2-6D91BADB9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4" y="1041991"/>
            <a:ext cx="8031962" cy="5188688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916"/>
              </a:lnSpc>
              <a:spcBef>
                <a:spcPts val="1400"/>
              </a:spcBef>
              <a:buClr>
                <a:srgbClr val="000000"/>
              </a:buClr>
              <a:buSzPts val="1100"/>
              <a:buNone/>
            </a:pPr>
            <a:r>
              <a:rPr lang="he-IL" sz="4000" b="1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אֵלּוּ דְּבָרִים שֶׁאֵין לָהֶם שִׁיעוּר:</a:t>
            </a:r>
          </a:p>
          <a:p>
            <a:pPr marL="0" lvl="0" indent="0">
              <a:lnSpc>
                <a:spcPct val="107916"/>
              </a:lnSpc>
              <a:spcBef>
                <a:spcPts val="1400"/>
              </a:spcBef>
              <a:buClr>
                <a:srgbClr val="000000"/>
              </a:buClr>
              <a:buSzPts val="1100"/>
              <a:buNone/>
            </a:pPr>
            <a:r>
              <a:rPr lang="he-IL" sz="4000" b="1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הַפֵּאָה, </a:t>
            </a:r>
          </a:p>
          <a:p>
            <a:pPr marL="0" lvl="0" indent="0">
              <a:lnSpc>
                <a:spcPct val="107916"/>
              </a:lnSpc>
              <a:spcBef>
                <a:spcPts val="1400"/>
              </a:spcBef>
              <a:buClr>
                <a:srgbClr val="000000"/>
              </a:buClr>
              <a:buSzPts val="1100"/>
              <a:buNone/>
            </a:pPr>
            <a:r>
              <a:rPr lang="he-IL" sz="4000" b="1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וְהַבִּכּוּרִים, </a:t>
            </a:r>
          </a:p>
          <a:p>
            <a:pPr marL="0" lvl="0" indent="0">
              <a:lnSpc>
                <a:spcPct val="107916"/>
              </a:lnSpc>
              <a:spcBef>
                <a:spcPts val="1400"/>
              </a:spcBef>
              <a:buClr>
                <a:srgbClr val="000000"/>
              </a:buClr>
              <a:buSzPts val="1100"/>
              <a:buNone/>
            </a:pPr>
            <a:r>
              <a:rPr lang="he-IL" sz="4000" b="1" dirty="0" err="1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וְהָרֵאָיוֹן</a:t>
            </a:r>
            <a:r>
              <a:rPr lang="he-IL" sz="4000" b="1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</a:p>
          <a:p>
            <a:pPr marL="0" lvl="0" indent="0">
              <a:lnSpc>
                <a:spcPct val="107916"/>
              </a:lnSpc>
              <a:spcBef>
                <a:spcPts val="1400"/>
              </a:spcBef>
              <a:buClr>
                <a:srgbClr val="000000"/>
              </a:buClr>
              <a:buSzPts val="1100"/>
              <a:buNone/>
            </a:pPr>
            <a:r>
              <a:rPr lang="he-IL" sz="4000" b="1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וּגְמִילוּת חֲסָדִים, </a:t>
            </a:r>
          </a:p>
          <a:p>
            <a:pPr marL="0" lvl="0" indent="0">
              <a:lnSpc>
                <a:spcPct val="107916"/>
              </a:lnSpc>
              <a:spcBef>
                <a:spcPts val="1400"/>
              </a:spcBef>
              <a:buClr>
                <a:srgbClr val="000000"/>
              </a:buClr>
              <a:buSzPts val="1100"/>
              <a:buNone/>
            </a:pPr>
            <a:r>
              <a:rPr lang="he-IL" sz="4000" b="1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וְתַלְמוּד תּוֹרָה.</a:t>
            </a:r>
          </a:p>
        </p:txBody>
      </p:sp>
    </p:spTree>
    <p:extLst>
      <p:ext uri="{BB962C8B-B14F-4D97-AF65-F5344CB8AC3E}">
        <p14:creationId xmlns:p14="http://schemas.microsoft.com/office/powerpoint/2010/main" val="85742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85334" y="175501"/>
            <a:ext cx="12191999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dirty="0">
                <a:solidFill>
                  <a:srgbClr val="0070C0"/>
                </a:solidFill>
              </a:rPr>
              <a:t>אני רק שאלה...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007179"/>
            <a:ext cx="12191999" cy="720000"/>
          </a:xfrm>
        </p:spPr>
        <p:txBody>
          <a:bodyPr/>
          <a:lstStyle/>
          <a:p>
            <a:r>
              <a:rPr lang="he-IL" sz="4400" dirty="0"/>
              <a:t>מהו "שיעור" במשנה שלנו?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750" y="2130091"/>
            <a:ext cx="10596234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sz="26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שכיחות, הימצאות של תופעה ביחס לאוכלוסייה הכללית.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sz="26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הערכת מידה או כמות של עצם כלשהו.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sz="26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פרק בתכנית לימודים. יחידת זמן בה מתנהלים לימודים במסגרת חינוכית.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sz="26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מסקנה שנלמדה מחוויה כלשהי</a:t>
            </a:r>
          </a:p>
          <a:p>
            <a:endParaRPr lang="he-I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10899184" y="2746124"/>
            <a:ext cx="1080000" cy="7200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4712939" y="5772663"/>
            <a:ext cx="20951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מתוך ויקימילון</a:t>
            </a:r>
          </a:p>
        </p:txBody>
      </p:sp>
      <p:pic>
        <p:nvPicPr>
          <p:cNvPr id="11" name="Рисунок 5">
            <a:extLst>
              <a:ext uri="{FF2B5EF4-FFF2-40B4-BE49-F238E27FC236}">
                <a16:creationId xmlns:a16="http://schemas.microsoft.com/office/drawing/2014/main" id="{818A60F0-0F3F-49CC-8505-00B44B987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8" y="4473631"/>
            <a:ext cx="2415145" cy="12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5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965A4E4-13AB-4AF7-9DEF-064EA4E4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פאה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3A930A83-4A5B-4F62-9789-A6355705B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4" y="1195757"/>
            <a:ext cx="6120000" cy="4680000"/>
          </a:xfrm>
        </p:spPr>
        <p:txBody>
          <a:bodyPr/>
          <a:lstStyle/>
          <a:p>
            <a:pPr marL="0" indent="0">
              <a:buNone/>
            </a:pPr>
            <a:r>
              <a:rPr lang="he-IL" dirty="0">
                <a:sym typeface="Varela Round"/>
              </a:rPr>
              <a:t>פאת השדה היא </a:t>
            </a:r>
            <a:r>
              <a:rPr lang="he-IL" dirty="0">
                <a:sym typeface="Varela Round"/>
                <a:hlinkClick r:id="rId2"/>
              </a:rPr>
              <a:t>מצווה</a:t>
            </a:r>
            <a:r>
              <a:rPr lang="he-IL" dirty="0">
                <a:sym typeface="Varela Round"/>
              </a:rPr>
              <a:t> </a:t>
            </a:r>
            <a:r>
              <a:rPr lang="he-IL" dirty="0">
                <a:sym typeface="Varela Round"/>
                <a:hlinkClick r:id="rId3"/>
              </a:rPr>
              <a:t>מהתורה</a:t>
            </a:r>
            <a:r>
              <a:rPr lang="he-IL" dirty="0">
                <a:sym typeface="Varela Round"/>
              </a:rPr>
              <a:t> להותיר את שולי השדה עבור העניים ולא לקחת מהתבואה שגדלה שם. </a:t>
            </a:r>
          </a:p>
          <a:p>
            <a:pPr marL="0" indent="0">
              <a:buNone/>
            </a:pPr>
            <a:r>
              <a:rPr lang="he-IL" dirty="0">
                <a:sym typeface="Varela Round"/>
              </a:rPr>
              <a:t>פאת השדה היא אחת מ</a:t>
            </a:r>
            <a:r>
              <a:rPr lang="he-IL" dirty="0">
                <a:sym typeface="Varela Round"/>
                <a:hlinkClick r:id="rId4"/>
              </a:rPr>
              <a:t>מתנות עניים</a:t>
            </a:r>
            <a:r>
              <a:rPr lang="he-IL" dirty="0">
                <a:sym typeface="Varela Round"/>
              </a:rPr>
              <a:t> שחייבה התורה את בעל השדה.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94766" y="4865433"/>
            <a:ext cx="50414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050" dirty="0"/>
              <a:t>https://upload.wikimedia.org/wikipedia/commons/3/38/PikiWiki_Israel_38210_Agriculture_in_Israel.jpg</a:t>
            </a:r>
          </a:p>
        </p:txBody>
      </p:sp>
      <p:pic>
        <p:nvPicPr>
          <p:cNvPr id="10" name="Рисунок 5">
            <a:extLst>
              <a:ext uri="{FF2B5EF4-FFF2-40B4-BE49-F238E27FC236}">
                <a16:creationId xmlns:a16="http://schemas.microsoft.com/office/drawing/2014/main" id="{8007171B-A484-4B14-854C-27E7CD39C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66" y="993745"/>
            <a:ext cx="5041452" cy="37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2979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D405C3C5E2144991A82FB03AD36A29" ma:contentTypeVersion="12" ma:contentTypeDescription="Create a new document." ma:contentTypeScope="" ma:versionID="e4f0827a931059b31765ed3d04ced2b4">
  <xsd:schema xmlns:xsd="http://www.w3.org/2001/XMLSchema" xmlns:xs="http://www.w3.org/2001/XMLSchema" xmlns:p="http://schemas.microsoft.com/office/2006/metadata/properties" xmlns:ns3="3fb18b26-9745-44e6-b802-7b00fa7a1430" xmlns:ns4="e3d15af0-53cc-4fdd-8ebf-c94b218c505a" targetNamespace="http://schemas.microsoft.com/office/2006/metadata/properties" ma:root="true" ma:fieldsID="4b78d8332063f637b049228e2d456018" ns3:_="" ns4:_="">
    <xsd:import namespace="3fb18b26-9745-44e6-b802-7b00fa7a1430"/>
    <xsd:import namespace="e3d15af0-53cc-4fdd-8ebf-c94b218c50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18b26-9745-44e6-b802-7b00fa7a1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15af0-53cc-4fdd-8ebf-c94b218c505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DCD240-7CEE-4396-9EED-EDE40DDA86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b18b26-9745-44e6-b802-7b00fa7a1430"/>
    <ds:schemaRef ds:uri="e3d15af0-53cc-4fdd-8ebf-c94b218c50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AE7E43-4433-4964-B364-44E81788D9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5D91B5-2071-4817-B148-CA5E17ACA39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3fb18b26-9745-44e6-b802-7b00fa7a143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3d15af0-53cc-4fdd-8ebf-c94b218c505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4313</TotalTime>
  <Words>1301</Words>
  <Application>Microsoft Office PowerPoint</Application>
  <PresentationFormat>מסך רחב</PresentationFormat>
  <Paragraphs>141</Paragraphs>
  <Slides>28</Slides>
  <Notes>3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Varela Round</vt:lpstr>
      <vt:lpstr>ערכת נושא Office</vt:lpstr>
      <vt:lpstr>מערכת שידורים לאומית</vt:lpstr>
      <vt:lpstr>אֵלּוּ דְּבָרִים שֶׁאֵין לָהֶם שִׁיעוּר</vt:lpstr>
      <vt:lpstr> אֵלּוּ דְּבָרִים שֶׁאֵין לָהֶם שִׁיעוּר:</vt:lpstr>
      <vt:lpstr>במה נעסוק?</vt:lpstr>
      <vt:lpstr>המשנה שלנו מופיע בסדר זרעים.  נחשו במה עוסק סדר זרעים? </vt:lpstr>
      <vt:lpstr>משנה. מסכת פאה.</vt:lpstr>
      <vt:lpstr>החלק הראשון</vt:lpstr>
      <vt:lpstr>מהו "שיעור" במשנה שלנו?</vt:lpstr>
      <vt:lpstr>פאה</vt:lpstr>
      <vt:lpstr>בִּיכּוּרִים</vt:lpstr>
      <vt:lpstr>ראיון</vt:lpstr>
      <vt:lpstr>גְּמִילוּת חֲסָדִים</vt:lpstr>
      <vt:lpstr>תלמוד תורה</vt:lpstr>
      <vt:lpstr>החלק השני</vt:lpstr>
      <vt:lpstr>אני רק שאלה...</vt:lpstr>
      <vt:lpstr>כיבוד אב ואם</vt:lpstr>
      <vt:lpstr>הבאת שלום בין אדם לחברו</vt:lpstr>
      <vt:lpstr>טבלת ההשוואה בין שני חלקי המשנה</vt:lpstr>
      <vt:lpstr>תלמוד תורה כנגד כולם...</vt:lpstr>
      <vt:lpstr>מהו תלמוד תורה?</vt:lpstr>
      <vt:lpstr>מה דעתכם?</vt:lpstr>
      <vt:lpstr>תלמוד תורה על פי הרמב''ם</vt:lpstr>
      <vt:lpstr>תלמוד תורה כנגד כולם...</vt:lpstr>
      <vt:lpstr>מה דעתכם?</vt:lpstr>
      <vt:lpstr>כוחן של מילים</vt:lpstr>
      <vt:lpstr>שאלות סיכום - אנא כתבו במחברת</vt:lpstr>
      <vt:lpstr>מצגת של PowerPoint‏</vt:lpstr>
      <vt:lpstr>השימוש ביצירות במהלך שידור זה נעשה לפי סעיף 27א לחוק זכות יוצרים, תשס"ח-2007. אם הינך בעל הזכויות באחת היצירות, באפשרותך לבקש מאיתנו לחדול מהשימוש ביצירה,  זאת באמצעות פנייה לדוא"ל 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שני שמלה/Shani Chemla</cp:lastModifiedBy>
  <cp:revision>131</cp:revision>
  <dcterms:created xsi:type="dcterms:W3CDTF">2020-03-15T19:13:03Z</dcterms:created>
  <dcterms:modified xsi:type="dcterms:W3CDTF">2022-07-20T05:46:22Z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0x01010033D405C3C5E2144991A82FB03AD36A29</vt:lpwstr>
  </property>
</Properties>
</file>