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notesMasterIdLst>
    <p:notesMasterId r:id="rId45"/>
  </p:notesMasterIdLst>
  <p:sldIdLst>
    <p:sldId id="257" r:id="rId5"/>
    <p:sldId id="307" r:id="rId6"/>
    <p:sldId id="303" r:id="rId7"/>
    <p:sldId id="305" r:id="rId8"/>
    <p:sldId id="306" r:id="rId9"/>
    <p:sldId id="318" r:id="rId10"/>
    <p:sldId id="292" r:id="rId11"/>
    <p:sldId id="319" r:id="rId12"/>
    <p:sldId id="321" r:id="rId13"/>
    <p:sldId id="322" r:id="rId14"/>
    <p:sldId id="323" r:id="rId15"/>
    <p:sldId id="324" r:id="rId16"/>
    <p:sldId id="325" r:id="rId17"/>
    <p:sldId id="326" r:id="rId18"/>
    <p:sldId id="327" r:id="rId19"/>
    <p:sldId id="328" r:id="rId20"/>
    <p:sldId id="329" r:id="rId21"/>
    <p:sldId id="330" r:id="rId22"/>
    <p:sldId id="331" r:id="rId23"/>
    <p:sldId id="332" r:id="rId24"/>
    <p:sldId id="333" r:id="rId25"/>
    <p:sldId id="334" r:id="rId26"/>
    <p:sldId id="335" r:id="rId27"/>
    <p:sldId id="336" r:id="rId28"/>
    <p:sldId id="337" r:id="rId29"/>
    <p:sldId id="338" r:id="rId30"/>
    <p:sldId id="339" r:id="rId31"/>
    <p:sldId id="340" r:id="rId32"/>
    <p:sldId id="341" r:id="rId33"/>
    <p:sldId id="296" r:id="rId34"/>
    <p:sldId id="342" r:id="rId35"/>
    <p:sldId id="343" r:id="rId36"/>
    <p:sldId id="345" r:id="rId37"/>
    <p:sldId id="346" r:id="rId38"/>
    <p:sldId id="347" r:id="rId39"/>
    <p:sldId id="348" r:id="rId40"/>
    <p:sldId id="349" r:id="rId41"/>
    <p:sldId id="350" r:id="rId42"/>
    <p:sldId id="351" r:id="rId43"/>
    <p:sldId id="287" r:id="rId44"/>
  </p:sldIdLst>
  <p:sldSz cx="12192000" cy="6858000"/>
  <p:notesSz cx="6888163" cy="10018713"/>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B4BC"/>
    <a:srgbClr val="192A72"/>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796" autoAdjust="0"/>
    <p:restoredTop sz="85912" autoAdjust="0"/>
  </p:normalViewPr>
  <p:slideViewPr>
    <p:cSldViewPr snapToGrid="0" snapToObjects="1">
      <p:cViewPr varScale="1">
        <p:scale>
          <a:sx n="44" d="100"/>
          <a:sy n="44" d="100"/>
        </p:scale>
        <p:origin x="922" y="53"/>
      </p:cViewPr>
      <p:guideLst>
        <p:guide orient="horz" pos="2160"/>
        <p:guide pos="3841"/>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903292" y="0"/>
            <a:ext cx="2984871" cy="500936"/>
          </a:xfrm>
          <a:prstGeom prst="rect">
            <a:avLst/>
          </a:prstGeom>
        </p:spPr>
        <p:txBody>
          <a:bodyPr vert="horz" lIns="96606" tIns="48303" rIns="96606" bIns="48303" rtlCol="1"/>
          <a:lstStyle>
            <a:lvl1pPr algn="r">
              <a:defRPr sz="1300"/>
            </a:lvl1pPr>
          </a:lstStyle>
          <a:p>
            <a:endParaRPr lang="he-IL"/>
          </a:p>
        </p:txBody>
      </p:sp>
      <p:sp>
        <p:nvSpPr>
          <p:cNvPr id="3" name="מציין מיקום של תאריך 2"/>
          <p:cNvSpPr>
            <a:spLocks noGrp="1"/>
          </p:cNvSpPr>
          <p:nvPr>
            <p:ph type="dt" idx="1"/>
          </p:nvPr>
        </p:nvSpPr>
        <p:spPr>
          <a:xfrm>
            <a:off x="1595" y="0"/>
            <a:ext cx="2984871" cy="500936"/>
          </a:xfrm>
          <a:prstGeom prst="rect">
            <a:avLst/>
          </a:prstGeom>
        </p:spPr>
        <p:txBody>
          <a:bodyPr vert="horz" lIns="96606" tIns="48303" rIns="96606" bIns="48303" rtlCol="1"/>
          <a:lstStyle>
            <a:lvl1pPr algn="l">
              <a:defRPr sz="1300"/>
            </a:lvl1pPr>
          </a:lstStyle>
          <a:p>
            <a:fld id="{5EC061A6-0796-4DA4-BCCF-C39215C865B3}" type="datetimeFigureOut">
              <a:rPr lang="he-IL" smtClean="0"/>
              <a:pPr/>
              <a:t>כ"ז/סיון/תשפ"ב</a:t>
            </a:fld>
            <a:endParaRPr lang="he-IL"/>
          </a:p>
        </p:txBody>
      </p:sp>
      <p:sp>
        <p:nvSpPr>
          <p:cNvPr id="4" name="מציין מיקום של תמונת שקופית 3"/>
          <p:cNvSpPr>
            <a:spLocks noGrp="1" noRot="1" noChangeAspect="1"/>
          </p:cNvSpPr>
          <p:nvPr>
            <p:ph type="sldImg" idx="2"/>
          </p:nvPr>
        </p:nvSpPr>
        <p:spPr>
          <a:xfrm>
            <a:off x="104775" y="750888"/>
            <a:ext cx="6678613" cy="3757612"/>
          </a:xfrm>
          <a:prstGeom prst="rect">
            <a:avLst/>
          </a:prstGeom>
          <a:noFill/>
          <a:ln w="12700">
            <a:solidFill>
              <a:prstClr val="black"/>
            </a:solidFill>
          </a:ln>
        </p:spPr>
        <p:txBody>
          <a:bodyPr vert="horz" lIns="96606" tIns="48303" rIns="96606" bIns="48303" rtlCol="1" anchor="ctr"/>
          <a:lstStyle/>
          <a:p>
            <a:endParaRPr lang="he-IL"/>
          </a:p>
        </p:txBody>
      </p:sp>
      <p:sp>
        <p:nvSpPr>
          <p:cNvPr id="5" name="מציין מיקום של הערות 4"/>
          <p:cNvSpPr>
            <a:spLocks noGrp="1"/>
          </p:cNvSpPr>
          <p:nvPr>
            <p:ph type="body" sz="quarter" idx="3"/>
          </p:nvPr>
        </p:nvSpPr>
        <p:spPr>
          <a:xfrm>
            <a:off x="688817" y="4758889"/>
            <a:ext cx="5510530" cy="4508421"/>
          </a:xfrm>
          <a:prstGeom prst="rect">
            <a:avLst/>
          </a:prstGeom>
        </p:spPr>
        <p:txBody>
          <a:bodyPr vert="horz" lIns="96606" tIns="48303" rIns="96606" bIns="48303"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903292" y="9516038"/>
            <a:ext cx="2984871" cy="500936"/>
          </a:xfrm>
          <a:prstGeom prst="rect">
            <a:avLst/>
          </a:prstGeom>
        </p:spPr>
        <p:txBody>
          <a:bodyPr vert="horz" lIns="96606" tIns="48303" rIns="96606" bIns="48303" rtlCol="1" anchor="b"/>
          <a:lstStyle>
            <a:lvl1pPr algn="r">
              <a:defRPr sz="1300"/>
            </a:lvl1pPr>
          </a:lstStyle>
          <a:p>
            <a:endParaRPr lang="he-IL"/>
          </a:p>
        </p:txBody>
      </p:sp>
      <p:sp>
        <p:nvSpPr>
          <p:cNvPr id="7" name="מציין מיקום של מספר שקופית 6"/>
          <p:cNvSpPr>
            <a:spLocks noGrp="1"/>
          </p:cNvSpPr>
          <p:nvPr>
            <p:ph type="sldNum" sz="quarter" idx="5"/>
          </p:nvPr>
        </p:nvSpPr>
        <p:spPr>
          <a:xfrm>
            <a:off x="1595" y="9516038"/>
            <a:ext cx="2984871" cy="500936"/>
          </a:xfrm>
          <a:prstGeom prst="rect">
            <a:avLst/>
          </a:prstGeom>
        </p:spPr>
        <p:txBody>
          <a:bodyPr vert="horz" lIns="96606" tIns="48303" rIns="96606" bIns="48303" rtlCol="1" anchor="b"/>
          <a:lstStyle>
            <a:lvl1pPr algn="l">
              <a:defRPr sz="1300"/>
            </a:lvl1pPr>
          </a:lstStyle>
          <a:p>
            <a:fld id="{E6DF83E7-A828-4E18-9E21-DA925548D1ED}" type="slidenum">
              <a:rPr lang="he-IL" smtClean="0"/>
              <a:pPr/>
              <a:t>‹#›</a:t>
            </a:fld>
            <a:endParaRPr lang="he-IL"/>
          </a:p>
        </p:txBody>
      </p:sp>
    </p:spTree>
    <p:extLst>
      <p:ext uri="{BB962C8B-B14F-4D97-AF65-F5344CB8AC3E}">
        <p14:creationId xmlns:p14="http://schemas.microsoft.com/office/powerpoint/2010/main" val="242047285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algn="l" rtl="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algn="l" rtl="0"/>
            <a:endParaRPr/>
          </a:p>
        </p:txBody>
      </p:sp>
    </p:spTree>
    <p:extLst>
      <p:ext uri="{BB962C8B-B14F-4D97-AF65-F5344CB8AC3E}">
        <p14:creationId xmlns:p14="http://schemas.microsoft.com/office/powerpoint/2010/main" val="2708857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algn="l" rtl="0"/>
            <a:endParaRPr/>
          </a:p>
        </p:txBody>
      </p:sp>
    </p:spTree>
    <p:extLst>
      <p:ext uri="{BB962C8B-B14F-4D97-AF65-F5344CB8AC3E}">
        <p14:creationId xmlns:p14="http://schemas.microsoft.com/office/powerpoint/2010/main" val="372774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algn="l" rtl="0"/>
            <a:endParaRPr/>
          </a:p>
        </p:txBody>
      </p:sp>
    </p:spTree>
    <p:extLst>
      <p:ext uri="{BB962C8B-B14F-4D97-AF65-F5344CB8AC3E}">
        <p14:creationId xmlns:p14="http://schemas.microsoft.com/office/powerpoint/2010/main" val="2154994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להוסיף מאמני כושר, מאמני תזונה, מאמני טיסה...</a:t>
            </a:r>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37</a:t>
            </a:fld>
            <a:endParaRPr lang="he-IL"/>
          </a:p>
        </p:txBody>
      </p:sp>
    </p:spTree>
    <p:extLst>
      <p:ext uri="{BB962C8B-B14F-4D97-AF65-F5344CB8AC3E}">
        <p14:creationId xmlns:p14="http://schemas.microsoft.com/office/powerpoint/2010/main" val="235278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algn="l" rtl="0"/>
            <a:endParaRPr dirty="0"/>
          </a:p>
        </p:txBody>
      </p:sp>
    </p:spTree>
    <p:extLst>
      <p:ext uri="{BB962C8B-B14F-4D97-AF65-F5344CB8AC3E}">
        <p14:creationId xmlns:p14="http://schemas.microsoft.com/office/powerpoint/2010/main" val="107968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bb09f989_0_49: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7bb09f989_0_49: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algn="l" rtl="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algn="l" rtl="0"/>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algn="l" rtl="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algn="l" rtl="0"/>
            <a:endParaRPr/>
          </a:p>
        </p:txBody>
      </p:sp>
    </p:spTree>
    <p:extLst>
      <p:ext uri="{BB962C8B-B14F-4D97-AF65-F5344CB8AC3E}">
        <p14:creationId xmlns:p14="http://schemas.microsoft.com/office/powerpoint/2010/main" val="851628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11</a:t>
            </a:fld>
            <a:endParaRPr lang="he-IL"/>
          </a:p>
        </p:txBody>
      </p:sp>
    </p:spTree>
    <p:extLst>
      <p:ext uri="{BB962C8B-B14F-4D97-AF65-F5344CB8AC3E}">
        <p14:creationId xmlns:p14="http://schemas.microsoft.com/office/powerpoint/2010/main" val="622053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algn="l" rtl="0"/>
            <a:endParaRPr/>
          </a:p>
        </p:txBody>
      </p:sp>
    </p:spTree>
    <p:extLst>
      <p:ext uri="{BB962C8B-B14F-4D97-AF65-F5344CB8AC3E}">
        <p14:creationId xmlns:p14="http://schemas.microsoft.com/office/powerpoint/2010/main" val="1911579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DF83E7-A828-4E18-9E21-DA925548D1ED}" type="slidenum">
              <a:rPr lang="he-IL" smtClean="0"/>
              <a:pPr/>
              <a:t>17</a:t>
            </a:fld>
            <a:endParaRPr lang="he-IL"/>
          </a:p>
        </p:txBody>
      </p:sp>
    </p:spTree>
    <p:extLst>
      <p:ext uri="{BB962C8B-B14F-4D97-AF65-F5344CB8AC3E}">
        <p14:creationId xmlns:p14="http://schemas.microsoft.com/office/powerpoint/2010/main" val="3683901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algn="l" rtl="0"/>
            <a:endParaRPr/>
          </a:p>
        </p:txBody>
      </p:sp>
    </p:spTree>
    <p:extLst>
      <p:ext uri="{BB962C8B-B14F-4D97-AF65-F5344CB8AC3E}">
        <p14:creationId xmlns:p14="http://schemas.microsoft.com/office/powerpoint/2010/main" val="14898958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1" y="2693989"/>
            <a:ext cx="12192000" cy="1470025"/>
          </a:xfrm>
        </p:spPr>
        <p:txBody>
          <a:bodyPr vert="horz" lIns="91440" tIns="45720" rIns="91440" bIns="45720" rtlCol="1" anchor="ctr">
            <a:normAutofit/>
          </a:bodyPr>
          <a:lstStyle>
            <a:lvl1pPr>
              <a:defRPr kumimoji="0" lang="he-IL" sz="6601"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70069" y="6569428"/>
            <a:ext cx="2623961"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488810" y="6304086"/>
            <a:ext cx="3246400" cy="192925"/>
          </a:xfrm>
          <a:prstGeom prst="roundRect">
            <a:avLst>
              <a:gd name="adj" fmla="val 4935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8"/>
          <p:cNvSpPr/>
          <p:nvPr userDrawn="1"/>
        </p:nvSpPr>
        <p:spPr>
          <a:xfrm>
            <a:off x="9986482" y="-439221"/>
            <a:ext cx="4205647"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8259471" y="6565100"/>
            <a:ext cx="4434214"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5286" y="369916"/>
            <a:ext cx="1301430" cy="159743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כותרת ושתי תמונות">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6444696"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10" y="186258"/>
            <a:ext cx="10221024" cy="637353"/>
          </a:xfrm>
          <a:prstGeom prst="rect">
            <a:avLst/>
          </a:prstGeom>
        </p:spPr>
        <p:txBody>
          <a:bodyPr anchor="ctr">
            <a:noAutofit/>
          </a:bodyPr>
          <a:lstStyle>
            <a:lvl1pPr algn="ctr">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3012" y="764744"/>
            <a:ext cx="1159099"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ציין מיקום של תמונה 2">
            <a:extLst>
              <a:ext uri="{FF2B5EF4-FFF2-40B4-BE49-F238E27FC236}">
                <a16:creationId xmlns:a16="http://schemas.microsoft.com/office/drawing/2014/main" id="{11DA6207-6C06-4DE8-8270-79FA6D2C27CC}"/>
              </a:ext>
            </a:extLst>
          </p:cNvPr>
          <p:cNvSpPr>
            <a:spLocks noGrp="1"/>
          </p:cNvSpPr>
          <p:nvPr>
            <p:ph type="pic" idx="10" hasCustomPrompt="1"/>
          </p:nvPr>
        </p:nvSpPr>
        <p:spPr>
          <a:xfrm>
            <a:off x="843274"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2062799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כותרת ושלוש תמונות">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5513040" y="1030562"/>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3012" y="764744"/>
            <a:ext cx="1159099"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ציין מיקום של תמונה 2">
            <a:extLst>
              <a:ext uri="{FF2B5EF4-FFF2-40B4-BE49-F238E27FC236}">
                <a16:creationId xmlns:a16="http://schemas.microsoft.com/office/drawing/2014/main" id="{751DC1E2-ACE2-441B-8840-3A69561321B6}"/>
              </a:ext>
            </a:extLst>
          </p:cNvPr>
          <p:cNvSpPr>
            <a:spLocks noGrp="1"/>
          </p:cNvSpPr>
          <p:nvPr>
            <p:ph type="pic" idx="10" hasCustomPrompt="1"/>
          </p:nvPr>
        </p:nvSpPr>
        <p:spPr>
          <a:xfrm>
            <a:off x="1241442" y="10305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7" name="מציין מיקום של תמונה 2">
            <a:extLst>
              <a:ext uri="{FF2B5EF4-FFF2-40B4-BE49-F238E27FC236}">
                <a16:creationId xmlns:a16="http://schemas.microsoft.com/office/drawing/2014/main" id="{FAA918BE-80CF-42F4-8DC4-2E8D539F1354}"/>
              </a:ext>
            </a:extLst>
          </p:cNvPr>
          <p:cNvSpPr>
            <a:spLocks noGrp="1"/>
          </p:cNvSpPr>
          <p:nvPr>
            <p:ph type="pic" idx="11" hasCustomPrompt="1"/>
          </p:nvPr>
        </p:nvSpPr>
        <p:spPr>
          <a:xfrm>
            <a:off x="1241442" y="39329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3880596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כותרת וארבע תמונות">
    <p:spTree>
      <p:nvGrpSpPr>
        <p:cNvPr id="1" name=""/>
        <p:cNvGrpSpPr/>
        <p:nvPr/>
      </p:nvGrpSpPr>
      <p:grpSpPr>
        <a:xfrm>
          <a:off x="0" y="0"/>
          <a:ext cx="0" cy="0"/>
          <a:chOff x="0" y="0"/>
          <a:chExt cx="0" cy="0"/>
        </a:xfrm>
      </p:grpSpPr>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0171544" y="938558"/>
            <a:ext cx="2190882"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ציין מיקום של תמונה 2">
            <a:extLst>
              <a:ext uri="{FF2B5EF4-FFF2-40B4-BE49-F238E27FC236}">
                <a16:creationId xmlns:a16="http://schemas.microsoft.com/office/drawing/2014/main" id="{751DC1E2-ACE2-441B-8840-3A69561321B6}"/>
              </a:ext>
            </a:extLst>
          </p:cNvPr>
          <p:cNvSpPr>
            <a:spLocks noGrp="1"/>
          </p:cNvSpPr>
          <p:nvPr>
            <p:ph type="pic" idx="10" hasCustomPrompt="1"/>
          </p:nvPr>
        </p:nvSpPr>
        <p:spPr>
          <a:xfrm>
            <a:off x="154519"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7" name="מציין מיקום של תמונה 2">
            <a:extLst>
              <a:ext uri="{FF2B5EF4-FFF2-40B4-BE49-F238E27FC236}">
                <a16:creationId xmlns:a16="http://schemas.microsoft.com/office/drawing/2014/main" id="{FAA918BE-80CF-42F4-8DC4-2E8D539F1354}"/>
              </a:ext>
            </a:extLst>
          </p:cNvPr>
          <p:cNvSpPr>
            <a:spLocks noGrp="1"/>
          </p:cNvSpPr>
          <p:nvPr>
            <p:ph type="pic" idx="11" hasCustomPrompt="1"/>
          </p:nvPr>
        </p:nvSpPr>
        <p:spPr>
          <a:xfrm>
            <a:off x="154519"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3" name="מציין מיקום של תמונה 2">
            <a:extLst>
              <a:ext uri="{FF2B5EF4-FFF2-40B4-BE49-F238E27FC236}">
                <a16:creationId xmlns:a16="http://schemas.microsoft.com/office/drawing/2014/main" id="{8992FF61-2840-4655-842F-B373E28D9E01}"/>
              </a:ext>
            </a:extLst>
          </p:cNvPr>
          <p:cNvSpPr>
            <a:spLocks noGrp="1"/>
          </p:cNvSpPr>
          <p:nvPr>
            <p:ph type="pic" idx="12" hasCustomPrompt="1"/>
          </p:nvPr>
        </p:nvSpPr>
        <p:spPr>
          <a:xfrm>
            <a:off x="4414862"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4" name="מציין מיקום של תמונה 2">
            <a:extLst>
              <a:ext uri="{FF2B5EF4-FFF2-40B4-BE49-F238E27FC236}">
                <a16:creationId xmlns:a16="http://schemas.microsoft.com/office/drawing/2014/main" id="{8C91A369-DCD6-4CBC-93C6-3C5BB19BCC3E}"/>
              </a:ext>
            </a:extLst>
          </p:cNvPr>
          <p:cNvSpPr>
            <a:spLocks noGrp="1"/>
          </p:cNvSpPr>
          <p:nvPr>
            <p:ph type="pic" idx="13" hasCustomPrompt="1"/>
          </p:nvPr>
        </p:nvSpPr>
        <p:spPr>
          <a:xfrm>
            <a:off x="4414862"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2491129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השיעור שכבה ושם המורה">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2" name="כותרת 1"/>
          <p:cNvSpPr>
            <a:spLocks noGrp="1"/>
          </p:cNvSpPr>
          <p:nvPr>
            <p:ph type="ctrTitle"/>
          </p:nvPr>
        </p:nvSpPr>
        <p:spPr>
          <a:xfrm>
            <a:off x="1" y="1640910"/>
            <a:ext cx="12192000" cy="1260000"/>
          </a:xfrm>
          <a:prstGeom prst="rect">
            <a:avLst/>
          </a:prstGeom>
        </p:spPr>
        <p:txBody>
          <a:bodyPr anchor="ctr" anchorCtr="0">
            <a:noAutofit/>
          </a:bodyPr>
          <a:lstStyle>
            <a:lvl1pPr algn="ctr">
              <a:defRPr sz="6601"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9949" y="6155858"/>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9501144" y="5870968"/>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Google Shape;11;p2"/>
          <p:cNvSpPr txBox="1">
            <a:spLocks noGrp="1"/>
          </p:cNvSpPr>
          <p:nvPr>
            <p:ph type="subTitle" idx="1"/>
          </p:nvPr>
        </p:nvSpPr>
        <p:spPr>
          <a:xfrm>
            <a:off x="1" y="2918492"/>
            <a:ext cx="12192000" cy="720000"/>
          </a:xfrm>
          <a:prstGeom prst="rect">
            <a:avLst/>
          </a:prstGeom>
        </p:spPr>
        <p:txBody>
          <a:bodyPr spcFirstLastPara="1" wrap="square" lIns="36000" tIns="36000" rIns="36000" bIns="36000" anchor="ctr" anchorCtr="0">
            <a:spAutoFit/>
          </a:bodyPr>
          <a:lstStyle>
            <a:lvl1pPr marL="0" lvl="0" indent="0" algn="ctr">
              <a:lnSpc>
                <a:spcPct val="100000"/>
              </a:lnSpc>
              <a:spcBef>
                <a:spcPts val="0"/>
              </a:spcBef>
              <a:spcAft>
                <a:spcPts val="600"/>
              </a:spcAft>
              <a:buSzPts val="2800"/>
              <a:buNone/>
              <a:defRPr sz="36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0" y="3734824"/>
            <a:ext cx="12191999" cy="720000"/>
          </a:xfrm>
        </p:spPr>
        <p:txBody>
          <a:bodyPr anchor="ctr">
            <a:noAutofit/>
          </a:bodyPr>
          <a:lstStyle>
            <a:lvl1pPr marL="0" indent="0" algn="ctr" defTabSz="914491" rtl="1" eaLnBrk="1" latinLnBrk="0" hangingPunct="1">
              <a:lnSpc>
                <a:spcPct val="100000"/>
              </a:lnSpc>
              <a:spcBef>
                <a:spcPts val="0"/>
              </a:spcBef>
              <a:spcAft>
                <a:spcPts val="600"/>
              </a:spcAft>
              <a:buSzPts val="2800"/>
              <a:buFont typeface="Arial" pitchFamily="34" charset="0"/>
              <a:buNone/>
              <a:defRPr lang="he-IL" sz="2800" b="1" kern="1200" dirty="0" smtClean="0">
                <a:solidFill>
                  <a:srgbClr val="002060"/>
                </a:solidFill>
                <a:latin typeface="Varela Round" pitchFamily="2" charset="-79"/>
                <a:ea typeface="+mn-ea"/>
                <a:cs typeface="Varela Round" pitchFamily="2" charset="-79"/>
              </a:defRPr>
            </a:lvl1pPr>
            <a:lvl2pPr marL="342934" indent="-342934" algn="ctr" defTabSz="914491"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
        <p:nvSpPr>
          <p:cNvPr id="14" name="מלבן מעוגל 8">
            <a:extLst>
              <a:ext uri="{FF2B5EF4-FFF2-40B4-BE49-F238E27FC236}">
                <a16:creationId xmlns:a16="http://schemas.microsoft.com/office/drawing/2014/main" id="{404057E2-9B3D-4075-99B3-75AE757986D1}"/>
              </a:ext>
            </a:extLst>
          </p:cNvPr>
          <p:cNvSpPr/>
          <p:nvPr userDrawn="1"/>
        </p:nvSpPr>
        <p:spPr>
          <a:xfrm>
            <a:off x="10059465" y="87232"/>
            <a:ext cx="276885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219659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פרק חדש">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solidFill>
                  <a:srgbClr val="192A72"/>
                </a:solidFill>
              </a:rPr>
              <a:t>  </a:t>
            </a:r>
          </a:p>
        </p:txBody>
      </p:sp>
      <p:sp>
        <p:nvSpPr>
          <p:cNvPr id="2" name="כותרת 1"/>
          <p:cNvSpPr>
            <a:spLocks noGrp="1"/>
          </p:cNvSpPr>
          <p:nvPr>
            <p:ph type="ctrTitle"/>
          </p:nvPr>
        </p:nvSpPr>
        <p:spPr>
          <a:xfrm>
            <a:off x="1" y="1666940"/>
            <a:ext cx="12192000" cy="1260000"/>
          </a:xfrm>
          <a:prstGeom prst="rect">
            <a:avLst/>
          </a:prstGeom>
        </p:spPr>
        <p:txBody>
          <a:bodyPr anchor="ctr" anchorCtr="0">
            <a:noAutofit/>
          </a:bodyPr>
          <a:lstStyle>
            <a:lvl1pPr algn="ctr">
              <a:defRPr sz="6601"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12" name="Google Shape;11;p2"/>
          <p:cNvSpPr txBox="1">
            <a:spLocks noGrp="1"/>
          </p:cNvSpPr>
          <p:nvPr>
            <p:ph type="subTitle" idx="1"/>
          </p:nvPr>
        </p:nvSpPr>
        <p:spPr>
          <a:xfrm>
            <a:off x="1" y="2918493"/>
            <a:ext cx="12192000" cy="642090"/>
          </a:xfrm>
          <a:prstGeom prst="rect">
            <a:avLst/>
          </a:prstGeom>
        </p:spPr>
        <p:txBody>
          <a:bodyPr spcFirstLastPara="1" wrap="square" lIns="36000" tIns="36000" rIns="36000" bIns="36000" anchor="ctr" anchorCtr="0">
            <a:spAutoFit/>
          </a:bodyPr>
          <a:lstStyle>
            <a:lvl1pPr marL="0" lvl="0" indent="0" algn="ctr">
              <a:lnSpc>
                <a:spcPct val="100000"/>
              </a:lnSpc>
              <a:spcBef>
                <a:spcPts val="0"/>
              </a:spcBef>
              <a:spcAft>
                <a:spcPts val="600"/>
              </a:spcAft>
              <a:buSzPts val="2800"/>
              <a:buNone/>
              <a:defRPr sz="3200" b="1">
                <a:solidFill>
                  <a:srgbClr val="192A72"/>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5" name="מלבן מעוגל 6">
            <a:extLst>
              <a:ext uri="{FF2B5EF4-FFF2-40B4-BE49-F238E27FC236}">
                <a16:creationId xmlns:a16="http://schemas.microsoft.com/office/drawing/2014/main" id="{B4A26894-BFC6-4CB2-9F98-6C0AB203AB11}"/>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לבן מעוגל 7">
            <a:extLst>
              <a:ext uri="{FF2B5EF4-FFF2-40B4-BE49-F238E27FC236}">
                <a16:creationId xmlns:a16="http://schemas.microsoft.com/office/drawing/2014/main" id="{93139C06-AB68-49E4-9F8F-F0E56072AD87}"/>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7" name="מלבן מעוגל 8">
            <a:extLst>
              <a:ext uri="{FF2B5EF4-FFF2-40B4-BE49-F238E27FC236}">
                <a16:creationId xmlns:a16="http://schemas.microsoft.com/office/drawing/2014/main" id="{92F44B1F-CB02-4BE0-9593-98D37356833A}"/>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8" name="מלבן מעוגל 10">
            <a:extLst>
              <a:ext uri="{FF2B5EF4-FFF2-40B4-BE49-F238E27FC236}">
                <a16:creationId xmlns:a16="http://schemas.microsoft.com/office/drawing/2014/main" id="{F91DCBDE-92CA-433E-83D5-3B5D0DD4B449}"/>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3628904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1999" cy="720000"/>
          </a:xfrm>
        </p:spPr>
        <p:txBody>
          <a:bodyPr lIns="36000" tIns="0" rIns="36000" bIns="0">
            <a:noAutofit/>
          </a:bodyPr>
          <a:lstStyle>
            <a:lvl1pPr marL="536629" indent="0">
              <a:tabLst>
                <a:tab pos="11659766" algn="l"/>
              </a:tabLst>
              <a:defRPr sz="4800" b="1">
                <a:solidFill>
                  <a:srgbClr val="002060"/>
                </a:solidFill>
                <a:latin typeface="Varela Round" pitchFamily="2" charset="-79"/>
                <a:cs typeface="Varela Round" pitchFamily="2" charset="-79"/>
              </a:defRPr>
            </a:lvl1pPr>
          </a:lstStyle>
          <a:p>
            <a:r>
              <a:rPr lang="he-IL" dirty="0"/>
              <a:t>לחץ כדי לערוך סגנון כותרת של תבנית</a:t>
            </a:r>
          </a:p>
        </p:txBody>
      </p:sp>
      <p:sp>
        <p:nvSpPr>
          <p:cNvPr id="3" name="מציין מיקום תוכן 2"/>
          <p:cNvSpPr>
            <a:spLocks noGrp="1"/>
          </p:cNvSpPr>
          <p:nvPr>
            <p:ph idx="1"/>
          </p:nvPr>
        </p:nvSpPr>
        <p:spPr>
          <a:xfrm>
            <a:off x="515274" y="1195757"/>
            <a:ext cx="8031962" cy="4680000"/>
          </a:xfrm>
        </p:spPr>
        <p:txBody>
          <a:bodyPr>
            <a:normAutofit/>
          </a:bodyPr>
          <a:lstStyle>
            <a:lvl1pPr>
              <a:lnSpc>
                <a:spcPct val="150000"/>
              </a:lnSpc>
              <a:spcBef>
                <a:spcPts val="0"/>
              </a:spcBef>
              <a:spcAft>
                <a:spcPts val="600"/>
              </a:spcAft>
              <a:defRPr sz="2400">
                <a:solidFill>
                  <a:srgbClr val="002060"/>
                </a:solidFill>
                <a:latin typeface="Varela Round" pitchFamily="2" charset="-79"/>
                <a:cs typeface="Varela Round" pitchFamily="2" charset="-79"/>
              </a:defRPr>
            </a:lvl1pPr>
            <a:lvl2pPr>
              <a:lnSpc>
                <a:spcPct val="150000"/>
              </a:lnSpc>
              <a:spcBef>
                <a:spcPts val="0"/>
              </a:spcBef>
              <a:spcAft>
                <a:spcPts val="600"/>
              </a:spcAft>
              <a:defRPr sz="2400">
                <a:solidFill>
                  <a:srgbClr val="002060"/>
                </a:solidFill>
                <a:latin typeface="Varela Round" pitchFamily="2" charset="-79"/>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a:p>
            <a:pPr lvl="1"/>
            <a:r>
              <a:rPr lang="he-IL" dirty="0"/>
              <a:t>רמה שנייה</a:t>
            </a:r>
          </a:p>
        </p:txBody>
      </p:sp>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כותרו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2549769" y="213094"/>
            <a:ext cx="9642231" cy="720000"/>
          </a:xfrm>
          <a:noFill/>
        </p:spPr>
        <p:txBody>
          <a:bodyPr vert="horz" lIns="91440" tIns="45720" rIns="91440" bIns="45720" rtlCol="1" anchor="ctr">
            <a:noAutofit/>
          </a:bodyPr>
          <a:lstStyle>
            <a:lvl1pPr marL="0" marR="0" indent="0" algn="ctr" defTabSz="914491"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5275" y="1185681"/>
            <a:ext cx="8306992" cy="540000"/>
          </a:xfrm>
        </p:spPr>
        <p:txBody>
          <a:bodyPr anchor="ctr">
            <a:noAutofit/>
          </a:bodyPr>
          <a:lstStyle>
            <a:lvl1pPr marL="185757" indent="0">
              <a:buNone/>
              <a:defRPr sz="2800" b="1">
                <a:solidFill>
                  <a:srgbClr val="12B4BC"/>
                </a:solidFill>
                <a:latin typeface="Varela Round" pitchFamily="2" charset="-79"/>
                <a:cs typeface="Varela Round" pitchFamily="2" charset="-79"/>
              </a:defRPr>
            </a:lvl1pPr>
            <a:lvl2pPr marL="457246" indent="0">
              <a:buNone/>
              <a:defRPr sz="2000" b="1"/>
            </a:lvl2pPr>
            <a:lvl3pPr marL="914491" indent="0">
              <a:buNone/>
              <a:defRPr sz="1800" b="1"/>
            </a:lvl3pPr>
            <a:lvl4pPr marL="1371737" indent="0">
              <a:buNone/>
              <a:defRPr sz="1600" b="1"/>
            </a:lvl4pPr>
            <a:lvl5pPr marL="1828983" indent="0">
              <a:buNone/>
              <a:defRPr sz="1600" b="1"/>
            </a:lvl5pPr>
            <a:lvl6pPr marL="2286229" indent="0">
              <a:buNone/>
              <a:defRPr sz="1600" b="1"/>
            </a:lvl6pPr>
            <a:lvl7pPr marL="2743474" indent="0">
              <a:buNone/>
              <a:defRPr sz="1600" b="1"/>
            </a:lvl7pPr>
            <a:lvl8pPr marL="3200720" indent="0">
              <a:buNone/>
              <a:defRPr sz="1600" b="1"/>
            </a:lvl8pPr>
            <a:lvl9pPr marL="3657966"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73" y="1725682"/>
            <a:ext cx="8031963" cy="4152517"/>
          </a:xfrm>
        </p:spPr>
        <p:txBody>
          <a:bodyPr>
            <a:normAutofit/>
          </a:bodyPr>
          <a:lstStyle>
            <a:lvl1pPr marL="439782" indent="-342934">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34" lvl="0" indent="-342934" algn="r" defTabSz="914491"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3024" lvl="1" indent="-285779" algn="r" defTabSz="914491" rtl="1" eaLnBrk="1" latinLnBrk="0" hangingPunct="1">
              <a:lnSpc>
                <a:spcPct val="150000"/>
              </a:lnSpc>
              <a:spcBef>
                <a:spcPct val="20000"/>
              </a:spcBef>
              <a:buFont typeface="Arial" pitchFamily="34" charset="0"/>
              <a:buChar char="–"/>
            </a:pPr>
            <a:r>
              <a:rPr lang="he-IL" dirty="0"/>
              <a:t>רמה שנייה</a:t>
            </a:r>
          </a:p>
        </p:txBody>
      </p:sp>
      <p:sp>
        <p:nvSpPr>
          <p:cNvPr id="8" name="מלבן מעוגל 6">
            <a:extLst>
              <a:ext uri="{FF2B5EF4-FFF2-40B4-BE49-F238E27FC236}">
                <a16:creationId xmlns:a16="http://schemas.microsoft.com/office/drawing/2014/main" id="{E6F50987-5C32-40D2-A5FB-79D9E0819C00}"/>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10">
            <a:extLst>
              <a:ext uri="{FF2B5EF4-FFF2-40B4-BE49-F238E27FC236}">
                <a16:creationId xmlns:a16="http://schemas.microsoft.com/office/drawing/2014/main" id="{1C8AF664-98DE-433F-9B61-94366E98BCDF}"/>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טקסט גדול-X2">
    <p:spTree>
      <p:nvGrpSpPr>
        <p:cNvPr id="1" name=""/>
        <p:cNvGrpSpPr/>
        <p:nvPr/>
      </p:nvGrpSpPr>
      <p:grpSpPr>
        <a:xfrm>
          <a:off x="0" y="0"/>
          <a:ext cx="0" cy="0"/>
          <a:chOff x="0" y="0"/>
          <a:chExt cx="0" cy="0"/>
        </a:xfrm>
      </p:grpSpPr>
      <p:sp>
        <p:nvSpPr>
          <p:cNvPr id="2" name="כותרת 1"/>
          <p:cNvSpPr>
            <a:spLocks noGrp="1"/>
          </p:cNvSpPr>
          <p:nvPr>
            <p:ph type="ctrTitle" hasCustomPrompt="1"/>
          </p:nvPr>
        </p:nvSpPr>
        <p:spPr>
          <a:xfrm>
            <a:off x="234416" y="1312990"/>
            <a:ext cx="7910518" cy="5224442"/>
          </a:xfrm>
          <a:prstGeom prst="rect">
            <a:avLst/>
          </a:prstGeom>
        </p:spPr>
        <p:txBody>
          <a:bodyPr anchor="ctr">
            <a:noAutofit/>
          </a:bodyPr>
          <a:lstStyle>
            <a:lvl1pPr algn="r">
              <a:defRPr sz="3200">
                <a:solidFill>
                  <a:srgbClr val="192A72"/>
                </a:solidFill>
                <a:latin typeface="Varela Round" panose="00000500000000000000" pitchFamily="2" charset="-79"/>
                <a:cs typeface="Varela Round" panose="00000500000000000000" pitchFamily="2" charset="-79"/>
              </a:defRPr>
            </a:lvl1pPr>
          </a:lstStyle>
          <a:p>
            <a:r>
              <a:rPr lang="he-IL" dirty="0"/>
              <a:t>לחץ כדי לערוך פסקת טקסט קצרה של תבנית בסיס</a:t>
            </a:r>
          </a:p>
        </p:txBody>
      </p:sp>
      <p:sp>
        <p:nvSpPr>
          <p:cNvPr id="7" name="מלבן מעוגל 6"/>
          <p:cNvSpPr/>
          <p:nvPr userDrawn="1"/>
        </p:nvSpPr>
        <p:spPr>
          <a:xfrm>
            <a:off x="-910416" y="6189198"/>
            <a:ext cx="3068595" cy="1189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0082352" y="8172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2155687" y="6347804"/>
            <a:ext cx="5559136" cy="47051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9" name="מציין מיקום טקסט 3"/>
          <p:cNvSpPr>
            <a:spLocks noGrp="1"/>
          </p:cNvSpPr>
          <p:nvPr>
            <p:ph type="body" sz="quarter" idx="10" hasCustomPrompt="1"/>
          </p:nvPr>
        </p:nvSpPr>
        <p:spPr>
          <a:xfrm>
            <a:off x="0" y="192531"/>
            <a:ext cx="12192000" cy="1009650"/>
          </a:xfrm>
          <a:prstGeom prst="rect">
            <a:avLst/>
          </a:prstGeom>
        </p:spPr>
        <p:txBody>
          <a:bodyPr anchor="ctr">
            <a:normAutofit/>
          </a:bodyPr>
          <a:lstStyle>
            <a:lvl1pPr marL="0" indent="0" algn="ctr">
              <a:buNone/>
              <a:defRPr sz="4800">
                <a:solidFill>
                  <a:srgbClr val="192A72"/>
                </a:solidFill>
                <a:latin typeface="Varela Round" panose="00000500000000000000" pitchFamily="2" charset="-79"/>
                <a:cs typeface="Varela Round" panose="00000500000000000000" pitchFamily="2" charset="-79"/>
              </a:defRPr>
            </a:lvl1pPr>
          </a:lstStyle>
          <a:p>
            <a:r>
              <a:rPr lang="he-IL" sz="4400" dirty="0"/>
              <a:t>לחץ כדי לערוך סגנון כותרת של תבנית בסיס</a:t>
            </a:r>
          </a:p>
        </p:txBody>
      </p:sp>
    </p:spTree>
    <p:extLst>
      <p:ext uri="{BB962C8B-B14F-4D97-AF65-F5344CB8AC3E}">
        <p14:creationId xmlns:p14="http://schemas.microsoft.com/office/powerpoint/2010/main" val="3975921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וידאו על מסך מלא">
    <p:spTree>
      <p:nvGrpSpPr>
        <p:cNvPr id="1" name=""/>
        <p:cNvGrpSpPr/>
        <p:nvPr/>
      </p:nvGrpSpPr>
      <p:grpSpPr>
        <a:xfrm>
          <a:off x="0" y="0"/>
          <a:ext cx="0" cy="0"/>
          <a:chOff x="0" y="0"/>
          <a:chExt cx="0" cy="0"/>
        </a:xfrm>
      </p:grpSpPr>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66849"/>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4" name="מציין מיקום של מדיה 3">
            <a:extLst>
              <a:ext uri="{FF2B5EF4-FFF2-40B4-BE49-F238E27FC236}">
                <a16:creationId xmlns:a16="http://schemas.microsoft.com/office/drawing/2014/main" id="{DD834E78-91D0-4CCC-9C3F-C5C504CFBE13}"/>
              </a:ext>
            </a:extLst>
          </p:cNvPr>
          <p:cNvSpPr>
            <a:spLocks noGrp="1"/>
          </p:cNvSpPr>
          <p:nvPr>
            <p:ph type="media" sz="quarter" idx="10" hasCustomPrompt="1"/>
          </p:nvPr>
        </p:nvSpPr>
        <p:spPr>
          <a:xfrm>
            <a:off x="363416" y="639717"/>
            <a:ext cx="11465168" cy="6122933"/>
          </a:xfrm>
        </p:spPr>
        <p:txBody>
          <a:bodyPr/>
          <a:lstStyle>
            <a:lvl1pPr marL="0" indent="0">
              <a:buFontTx/>
              <a:buNone/>
              <a:defRPr>
                <a:solidFill>
                  <a:srgbClr val="192A72"/>
                </a:solidFill>
                <a:latin typeface="Varela Round" panose="00000500000000000000" pitchFamily="2" charset="-79"/>
                <a:cs typeface="Varela Round" panose="00000500000000000000" pitchFamily="2" charset="-79"/>
              </a:defRPr>
            </a:lvl1pPr>
          </a:lstStyle>
          <a:p>
            <a:r>
              <a:rPr lang="he-IL" dirty="0"/>
              <a:t>מיועד לסרטים</a:t>
            </a:r>
          </a:p>
        </p:txBody>
      </p:sp>
      <p:sp>
        <p:nvSpPr>
          <p:cNvPr id="11" name="מציין מיקום תוכן 10">
            <a:extLst>
              <a:ext uri="{FF2B5EF4-FFF2-40B4-BE49-F238E27FC236}">
                <a16:creationId xmlns:a16="http://schemas.microsoft.com/office/drawing/2014/main" id="{2A86C914-3EB6-4303-93FB-203A29FA2E36}"/>
              </a:ext>
            </a:extLst>
          </p:cNvPr>
          <p:cNvSpPr>
            <a:spLocks noGrp="1"/>
          </p:cNvSpPr>
          <p:nvPr>
            <p:ph sz="quarter" idx="14"/>
          </p:nvPr>
        </p:nvSpPr>
        <p:spPr>
          <a:xfrm>
            <a:off x="363416" y="95349"/>
            <a:ext cx="8074879" cy="400050"/>
          </a:xfrm>
        </p:spPr>
        <p:txBody>
          <a:bodyPr anchor="ctr">
            <a:noAutofit/>
          </a:bodyPr>
          <a:lstStyle>
            <a:lvl1pPr marL="0" indent="0" algn="r">
              <a:buFontTx/>
              <a:buNone/>
              <a:defRPr sz="2400">
                <a:solidFill>
                  <a:srgbClr val="192A72"/>
                </a:solidFill>
                <a:latin typeface="Varela Round" panose="00000500000000000000" pitchFamily="2" charset="-79"/>
                <a:cs typeface="Varela Round" panose="00000500000000000000" pitchFamily="2" charset="-79"/>
              </a:defRPr>
            </a:lvl1pPr>
          </a:lstStyle>
          <a:p>
            <a:pPr lvl="0"/>
            <a:r>
              <a:rPr lang="he-IL" dirty="0"/>
              <a:t>לחץ כדי לערוך סגנונות טקסט של תבנית בסיס</a:t>
            </a:r>
          </a:p>
        </p:txBody>
      </p:sp>
    </p:spTree>
    <p:extLst>
      <p:ext uri="{BB962C8B-B14F-4D97-AF65-F5344CB8AC3E}">
        <p14:creationId xmlns:p14="http://schemas.microsoft.com/office/powerpoint/2010/main" val="36877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1999" cy="720000"/>
          </a:xfrm>
          <a:noFill/>
        </p:spPr>
        <p:txBody>
          <a:bodyPr vert="horz" lIns="91440" tIns="45720" rIns="91440" bIns="45720" rtlCol="1" anchor="ctr">
            <a:noAutofit/>
          </a:bodyPr>
          <a:lstStyle>
            <a:lvl1pPr>
              <a:defRPr kumimoji="0" lang="he-IL" sz="48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כותרת ו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61147" y="964351"/>
            <a:ext cx="8483175" cy="57215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1032901" y="950191"/>
            <a:ext cx="1159099" cy="347376"/>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3233132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601" y="274638"/>
            <a:ext cx="109728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601" y="1600202"/>
            <a:ext cx="109728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7601" y="6356352"/>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6F552B-607E-4869-A917-C44959BDCB12}" type="datetimeFigureOut">
              <a:rPr lang="he-IL" smtClean="0"/>
              <a:pPr/>
              <a:t>כ"ז/סיון/תשפ"ב</a:t>
            </a:fld>
            <a:endParaRPr lang="he-IL"/>
          </a:p>
        </p:txBody>
      </p:sp>
      <p:sp>
        <p:nvSpPr>
          <p:cNvPr id="5" name="מציין מיקום של כותרת תחתונה 4"/>
          <p:cNvSpPr>
            <a:spLocks noGrp="1"/>
          </p:cNvSpPr>
          <p:nvPr>
            <p:ph type="ftr" sz="quarter" idx="3"/>
          </p:nvPr>
        </p:nvSpPr>
        <p:spPr>
          <a:xfrm>
            <a:off x="4165601" y="6356352"/>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609601" y="6356352"/>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6478A40-4CDB-4A89-A7AB-ED0E5AEAC786}" type="slidenum">
              <a:rPr lang="he-IL" smtClean="0"/>
              <a:pPr/>
              <a:t>‹#›</a:t>
            </a:fld>
            <a:endParaRPr lang="he-IL"/>
          </a:p>
        </p:txBody>
      </p:sp>
    </p:spTree>
  </p:cSld>
  <p:clrMap bg1="lt1" tx1="dk1" bg2="lt2" tx2="dk2" accent1="accent1" accent2="accent2" accent3="accent3" accent4="accent4" accent5="accent5" accent6="accent6" hlink="hlink" folHlink="folHlink"/>
  <p:sldLayoutIdLst>
    <p:sldLayoutId id="2147483649" r:id="rId1"/>
    <p:sldLayoutId id="2147483664" r:id="rId2"/>
    <p:sldLayoutId id="2147483661" r:id="rId3"/>
    <p:sldLayoutId id="2147483650" r:id="rId4"/>
    <p:sldLayoutId id="2147483653" r:id="rId5"/>
    <p:sldLayoutId id="2147483665" r:id="rId6"/>
    <p:sldLayoutId id="2147483666" r:id="rId7"/>
    <p:sldLayoutId id="2147483663" r:id="rId8"/>
    <p:sldLayoutId id="2147483669" r:id="rId9"/>
    <p:sldLayoutId id="2147483671" r:id="rId10"/>
    <p:sldLayoutId id="2147483668" r:id="rId11"/>
    <p:sldLayoutId id="2147483670" r:id="rId12"/>
  </p:sldLayoutIdLst>
  <p:txStyles>
    <p:titleStyle>
      <a:lvl1pPr algn="ctr" defTabSz="914491" rtl="1" eaLnBrk="1" latinLnBrk="0" hangingPunct="1">
        <a:spcBef>
          <a:spcPct val="0"/>
        </a:spcBef>
        <a:buNone/>
        <a:defRPr sz="4400" kern="1200">
          <a:solidFill>
            <a:schemeClr val="tx1"/>
          </a:solidFill>
          <a:latin typeface="+mj-lt"/>
          <a:ea typeface="+mj-ea"/>
          <a:cs typeface="+mj-cs"/>
        </a:defRPr>
      </a:lvl1pPr>
    </p:titleStyle>
    <p:body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91" rtl="1" eaLnBrk="1" latinLnBrk="0" hangingPunct="1">
        <a:defRPr sz="1800" kern="1200">
          <a:solidFill>
            <a:schemeClr val="tx1"/>
          </a:solidFill>
          <a:latin typeface="+mn-lt"/>
          <a:ea typeface="+mn-ea"/>
          <a:cs typeface="+mn-cs"/>
        </a:defRPr>
      </a:lvl1pPr>
      <a:lvl2pPr marL="457246" algn="r" defTabSz="914491" rtl="1" eaLnBrk="1" latinLnBrk="0" hangingPunct="1">
        <a:defRPr sz="1800" kern="1200">
          <a:solidFill>
            <a:schemeClr val="tx1"/>
          </a:solidFill>
          <a:latin typeface="+mn-lt"/>
          <a:ea typeface="+mn-ea"/>
          <a:cs typeface="+mn-cs"/>
        </a:defRPr>
      </a:lvl2pPr>
      <a:lvl3pPr marL="914491" algn="r" defTabSz="914491" rtl="1" eaLnBrk="1" latinLnBrk="0" hangingPunct="1">
        <a:defRPr sz="1800" kern="1200">
          <a:solidFill>
            <a:schemeClr val="tx1"/>
          </a:solidFill>
          <a:latin typeface="+mn-lt"/>
          <a:ea typeface="+mn-ea"/>
          <a:cs typeface="+mn-cs"/>
        </a:defRPr>
      </a:lvl3pPr>
      <a:lvl4pPr marL="1371737" algn="r" defTabSz="914491" rtl="1" eaLnBrk="1" latinLnBrk="0" hangingPunct="1">
        <a:defRPr sz="1800" kern="1200">
          <a:solidFill>
            <a:schemeClr val="tx1"/>
          </a:solidFill>
          <a:latin typeface="+mn-lt"/>
          <a:ea typeface="+mn-ea"/>
          <a:cs typeface="+mn-cs"/>
        </a:defRPr>
      </a:lvl4pPr>
      <a:lvl5pPr marL="1828983" algn="r" defTabSz="914491" rtl="1" eaLnBrk="1" latinLnBrk="0" hangingPunct="1">
        <a:defRPr sz="1800" kern="1200">
          <a:solidFill>
            <a:schemeClr val="tx1"/>
          </a:solidFill>
          <a:latin typeface="+mn-lt"/>
          <a:ea typeface="+mn-ea"/>
          <a:cs typeface="+mn-cs"/>
        </a:defRPr>
      </a:lvl5pPr>
      <a:lvl6pPr marL="2286229" algn="r" defTabSz="914491" rtl="1" eaLnBrk="1" latinLnBrk="0" hangingPunct="1">
        <a:defRPr sz="1800" kern="1200">
          <a:solidFill>
            <a:schemeClr val="tx1"/>
          </a:solidFill>
          <a:latin typeface="+mn-lt"/>
          <a:ea typeface="+mn-ea"/>
          <a:cs typeface="+mn-cs"/>
        </a:defRPr>
      </a:lvl6pPr>
      <a:lvl7pPr marL="2743474" algn="r" defTabSz="914491" rtl="1" eaLnBrk="1" latinLnBrk="0" hangingPunct="1">
        <a:defRPr sz="1800" kern="1200">
          <a:solidFill>
            <a:schemeClr val="tx1"/>
          </a:solidFill>
          <a:latin typeface="+mn-lt"/>
          <a:ea typeface="+mn-ea"/>
          <a:cs typeface="+mn-cs"/>
        </a:defRPr>
      </a:lvl7pPr>
      <a:lvl8pPr marL="3200720" algn="r" defTabSz="914491" rtl="1" eaLnBrk="1" latinLnBrk="0" hangingPunct="1">
        <a:defRPr sz="1800" kern="1200">
          <a:solidFill>
            <a:schemeClr val="tx1"/>
          </a:solidFill>
          <a:latin typeface="+mn-lt"/>
          <a:ea typeface="+mn-ea"/>
          <a:cs typeface="+mn-cs"/>
        </a:defRPr>
      </a:lvl8pPr>
      <a:lvl9pPr marL="3657966" algn="r" defTabSz="914491"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www.youtube.com/embed/84Irg8xn4bg?start=100&amp;feature=oembed" TargetMode="Externa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svg"/></Relationships>
</file>

<file path=ppt/slides/_rels/slide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2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4.svg"/><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30.sv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18.svg"/><Relationship Id="rId4" Type="http://schemas.openxmlformats.org/officeDocument/2006/relationships/image" Target="../media/image22.svg"/><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svg"/></Relationships>
</file>

<file path=ppt/slides/_rels/slide3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svg"/></Relationships>
</file>

<file path=ppt/slides/_rels/slide3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43.svg"/></Relationships>
</file>

<file path=ppt/slides/_rels/slide3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14.xml"/><Relationship Id="rId16" Type="http://schemas.openxmlformats.org/officeDocument/2006/relationships/image" Target="../media/image16.svg"/><Relationship Id="rId1" Type="http://schemas.openxmlformats.org/officeDocument/2006/relationships/slideLayout" Target="../slideLayouts/slideLayout5.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3.xml"/><Relationship Id="rId16" Type="http://schemas.openxmlformats.org/officeDocument/2006/relationships/image" Target="../media/image16.svg"/><Relationship Id="rId1" Type="http://schemas.openxmlformats.org/officeDocument/2006/relationships/slideLayout" Target="../slideLayouts/slideLayout5.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a:xfrm>
            <a:off x="1" y="2693893"/>
            <a:ext cx="12192001" cy="1470216"/>
          </a:xfrm>
        </p:spPr>
        <p:txBody>
          <a:bodyPr>
            <a:normAutofit/>
          </a:bodyPr>
          <a:lstStyle/>
          <a:p>
            <a:r>
              <a:rPr lang="he-IL" dirty="0"/>
              <a:t>מערכת שידורים לאומית</a:t>
            </a:r>
          </a:p>
        </p:txBody>
      </p:sp>
    </p:spTree>
    <p:extLst>
      <p:ext uri="{BB962C8B-B14F-4D97-AF65-F5344CB8AC3E}">
        <p14:creationId xmlns:p14="http://schemas.microsoft.com/office/powerpoint/2010/main" val="170999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a:xfrm>
            <a:off x="2025445" y="2270759"/>
            <a:ext cx="10500854" cy="1260164"/>
          </a:xfrm>
        </p:spPr>
        <p:txBody>
          <a:bodyPr/>
          <a:lstStyle/>
          <a:p>
            <a:r>
              <a:rPr lang="he-IL" dirty="0"/>
              <a:t>היוועצות משותפת</a:t>
            </a:r>
          </a:p>
        </p:txBody>
      </p:sp>
      <p:pic>
        <p:nvPicPr>
          <p:cNvPr id="4" name="גרפיקה 3" descr="פגישה">
            <a:extLst>
              <a:ext uri="{FF2B5EF4-FFF2-40B4-BE49-F238E27FC236}">
                <a16:creationId xmlns:a16="http://schemas.microsoft.com/office/drawing/2014/main" id="{6C475A01-4502-451A-AEA2-FA32939255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5445" y="1820841"/>
            <a:ext cx="2160000" cy="2160000"/>
          </a:xfrm>
          <a:prstGeom prst="rect">
            <a:avLst/>
          </a:prstGeom>
        </p:spPr>
      </p:pic>
    </p:spTree>
    <p:extLst>
      <p:ext uri="{BB962C8B-B14F-4D97-AF65-F5344CB8AC3E}">
        <p14:creationId xmlns:p14="http://schemas.microsoft.com/office/powerpoint/2010/main" val="2690930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D6C7B008-63A1-4A34-A457-D6A0B6D54025}"/>
              </a:ext>
            </a:extLst>
          </p:cNvPr>
          <p:cNvSpPr>
            <a:spLocks noGrp="1"/>
          </p:cNvSpPr>
          <p:nvPr>
            <p:ph type="ctrTitle"/>
          </p:nvPr>
        </p:nvSpPr>
        <p:spPr>
          <a:xfrm>
            <a:off x="1733909" y="298907"/>
            <a:ext cx="8901163" cy="637353"/>
          </a:xfrm>
        </p:spPr>
        <p:txBody>
          <a:bodyPr/>
          <a:lstStyle/>
          <a:p>
            <a:r>
              <a:rPr lang="he-IL" dirty="0"/>
              <a:t>היוועצות משותפת</a:t>
            </a:r>
          </a:p>
        </p:txBody>
      </p:sp>
      <p:sp>
        <p:nvSpPr>
          <p:cNvPr id="5" name="מלבן 4">
            <a:extLst>
              <a:ext uri="{FF2B5EF4-FFF2-40B4-BE49-F238E27FC236}">
                <a16:creationId xmlns:a16="http://schemas.microsoft.com/office/drawing/2014/main" id="{2964628C-64B3-49EC-AECB-201254F7E516}"/>
              </a:ext>
            </a:extLst>
          </p:cNvPr>
          <p:cNvSpPr/>
          <p:nvPr/>
        </p:nvSpPr>
        <p:spPr>
          <a:xfrm>
            <a:off x="1087950" y="2804567"/>
            <a:ext cx="9861754" cy="1032386"/>
          </a:xfrm>
          <a:prstGeom prst="rect">
            <a:avLst/>
          </a:prstGeom>
        </p:spPr>
        <p:txBody>
          <a:bodyPr vert="horz" lIns="91440" tIns="45720" rIns="91440" bIns="45720" rtlCol="1" anchor="ctr">
            <a:noAutofit/>
          </a:bodyPr>
          <a:lstStyle/>
          <a:p>
            <a:pPr defTabSz="914491">
              <a:lnSpc>
                <a:spcPct val="150000"/>
              </a:lnSpc>
              <a:spcBef>
                <a:spcPct val="0"/>
              </a:spcBef>
            </a:pPr>
            <a:r>
              <a:rPr lang="he-IL" altLang="he-IL" sz="2400" dirty="0">
                <a:solidFill>
                  <a:srgbClr val="192A72"/>
                </a:solidFill>
                <a:latin typeface="Varela Round" panose="00000500000000000000" pitchFamily="2" charset="-79"/>
                <a:ea typeface="+mj-ea"/>
                <a:cs typeface="Varela Round" panose="00000500000000000000" pitchFamily="2" charset="-79"/>
              </a:rPr>
              <a:t>בשיטת הפעלה זו, המנהיג משתף את העובדים בגיבוש תוכנית הפעולה ודרכי הביצוע. שיטה זו אינה מפחיתה מסמכויות המנהל, שיכול לכוון את הדיון ואף לקבל את ההחלטה בסופו של דבר על-פי שיקול דעתו-שלו. הצלחת השיטה תלויה בשלשה גורמים:</a:t>
            </a:r>
          </a:p>
        </p:txBody>
      </p:sp>
      <p:sp>
        <p:nvSpPr>
          <p:cNvPr id="6" name="מלבן: פינות מעוגלות 5">
            <a:extLst>
              <a:ext uri="{FF2B5EF4-FFF2-40B4-BE49-F238E27FC236}">
                <a16:creationId xmlns:a16="http://schemas.microsoft.com/office/drawing/2014/main" id="{FA9667F4-7CA2-4D84-9D97-C48D9C9A58F2}"/>
              </a:ext>
            </a:extLst>
          </p:cNvPr>
          <p:cNvSpPr/>
          <p:nvPr/>
        </p:nvSpPr>
        <p:spPr>
          <a:xfrm>
            <a:off x="-609604" y="243959"/>
            <a:ext cx="3559277" cy="74725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bg1"/>
                </a:solidFill>
                <a:latin typeface="Varela Round" panose="00000500000000000000" pitchFamily="2" charset="-79"/>
                <a:cs typeface="Varela Round" panose="00000500000000000000" pitchFamily="2" charset="-79"/>
              </a:rPr>
              <a:t>            על השיטה</a:t>
            </a:r>
            <a:endParaRPr lang="he-IL" dirty="0">
              <a:solidFill>
                <a:schemeClr val="bg1"/>
              </a:solidFill>
              <a:latin typeface="Varela Round" panose="00000500000000000000" pitchFamily="2" charset="-79"/>
              <a:cs typeface="Varela Round" panose="00000500000000000000" pitchFamily="2" charset="-79"/>
            </a:endParaRPr>
          </a:p>
        </p:txBody>
      </p:sp>
      <p:pic>
        <p:nvPicPr>
          <p:cNvPr id="16" name="גרפיקה 15" descr="פגישה">
            <a:extLst>
              <a:ext uri="{FF2B5EF4-FFF2-40B4-BE49-F238E27FC236}">
                <a16:creationId xmlns:a16="http://schemas.microsoft.com/office/drawing/2014/main" id="{6FFC48CF-3A05-4C3D-B6B2-0565F8AA54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6447" y="266583"/>
            <a:ext cx="702000" cy="702000"/>
          </a:xfrm>
          <a:prstGeom prst="rect">
            <a:avLst/>
          </a:prstGeom>
        </p:spPr>
      </p:pic>
      <p:sp>
        <p:nvSpPr>
          <p:cNvPr id="17" name="מציין מיקום טקסט 13">
            <a:extLst>
              <a:ext uri="{FF2B5EF4-FFF2-40B4-BE49-F238E27FC236}">
                <a16:creationId xmlns:a16="http://schemas.microsoft.com/office/drawing/2014/main" id="{A422ACCE-AC9E-449C-B5C5-BD79ABF37513}"/>
              </a:ext>
            </a:extLst>
          </p:cNvPr>
          <p:cNvSpPr txBox="1">
            <a:spLocks/>
          </p:cNvSpPr>
          <p:nvPr/>
        </p:nvSpPr>
        <p:spPr>
          <a:xfrm>
            <a:off x="3057832" y="877125"/>
            <a:ext cx="7891872" cy="540070"/>
          </a:xfrm>
          <a:prstGeom prst="rect">
            <a:avLst/>
          </a:prstGeom>
        </p:spPr>
        <p:txBody>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he-IL" sz="2400" dirty="0">
                <a:solidFill>
                  <a:srgbClr val="12B4BC"/>
                </a:solidFill>
                <a:latin typeface="Varela Round" panose="00000500000000000000" pitchFamily="2" charset="-79"/>
                <a:cs typeface="Varela Round" panose="00000500000000000000" pitchFamily="2" charset="-79"/>
              </a:rPr>
              <a:t>שיטת ההפעלה אופיינית למנהיג בסגנון הדמוקרטי</a:t>
            </a:r>
          </a:p>
        </p:txBody>
      </p:sp>
      <p:sp>
        <p:nvSpPr>
          <p:cNvPr id="18" name="מלבן: פינות מעוגלות 17">
            <a:extLst>
              <a:ext uri="{FF2B5EF4-FFF2-40B4-BE49-F238E27FC236}">
                <a16:creationId xmlns:a16="http://schemas.microsoft.com/office/drawing/2014/main" id="{AC42B9F9-1A60-4892-A874-022DF611D506}"/>
              </a:ext>
            </a:extLst>
          </p:cNvPr>
          <p:cNvSpPr/>
          <p:nvPr/>
        </p:nvSpPr>
        <p:spPr>
          <a:xfrm>
            <a:off x="3280651" y="4643369"/>
            <a:ext cx="5643741" cy="453261"/>
          </a:xfrm>
          <a:prstGeom prst="roundRect">
            <a:avLst>
              <a:gd name="adj" fmla="val 50000"/>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he-IL" sz="2000" dirty="0">
                <a:solidFill>
                  <a:schemeClr val="bg1"/>
                </a:solidFill>
                <a:latin typeface="Varela Round" panose="00000500000000000000" pitchFamily="2" charset="-79"/>
                <a:cs typeface="Varela Round" panose="00000500000000000000" pitchFamily="2" charset="-79"/>
              </a:rPr>
              <a:t>באופיו של המנהל ונטייתו לשתף את העובדים</a:t>
            </a:r>
          </a:p>
        </p:txBody>
      </p:sp>
      <p:sp>
        <p:nvSpPr>
          <p:cNvPr id="19" name="מלבן: פינות מעוגלות 18">
            <a:extLst>
              <a:ext uri="{FF2B5EF4-FFF2-40B4-BE49-F238E27FC236}">
                <a16:creationId xmlns:a16="http://schemas.microsoft.com/office/drawing/2014/main" id="{D569438C-48A0-4C04-8D83-86EB94362419}"/>
              </a:ext>
            </a:extLst>
          </p:cNvPr>
          <p:cNvSpPr/>
          <p:nvPr/>
        </p:nvSpPr>
        <p:spPr>
          <a:xfrm>
            <a:off x="3280651" y="5228772"/>
            <a:ext cx="5643741" cy="453261"/>
          </a:xfrm>
          <a:prstGeom prst="roundRect">
            <a:avLst>
              <a:gd name="adj" fmla="val 50000"/>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he-IL" sz="2000" dirty="0">
                <a:solidFill>
                  <a:schemeClr val="bg1"/>
                </a:solidFill>
                <a:latin typeface="Varela Round" panose="00000500000000000000" pitchFamily="2" charset="-79"/>
                <a:cs typeface="Varela Round" panose="00000500000000000000" pitchFamily="2" charset="-79"/>
              </a:rPr>
              <a:t>ברמה המקצועית של העובדים</a:t>
            </a:r>
          </a:p>
        </p:txBody>
      </p:sp>
      <p:sp>
        <p:nvSpPr>
          <p:cNvPr id="20" name="מלבן: פינות מעוגלות 19">
            <a:extLst>
              <a:ext uri="{FF2B5EF4-FFF2-40B4-BE49-F238E27FC236}">
                <a16:creationId xmlns:a16="http://schemas.microsoft.com/office/drawing/2014/main" id="{897BD62C-7EF7-4599-9226-E390026E83CA}"/>
              </a:ext>
            </a:extLst>
          </p:cNvPr>
          <p:cNvSpPr/>
          <p:nvPr/>
        </p:nvSpPr>
        <p:spPr>
          <a:xfrm>
            <a:off x="3275717" y="5824247"/>
            <a:ext cx="5643741" cy="453261"/>
          </a:xfrm>
          <a:prstGeom prst="roundRect">
            <a:avLst>
              <a:gd name="adj" fmla="val 50000"/>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he-IL" sz="2000" dirty="0">
                <a:solidFill>
                  <a:schemeClr val="bg1"/>
                </a:solidFill>
                <a:latin typeface="Varela Round" panose="00000500000000000000" pitchFamily="2" charset="-79"/>
                <a:cs typeface="Varela Round" panose="00000500000000000000" pitchFamily="2" charset="-79"/>
              </a:rPr>
              <a:t>בנכונות של העובדים לסייע ולתרום</a:t>
            </a:r>
          </a:p>
        </p:txBody>
      </p:sp>
      <p:sp>
        <p:nvSpPr>
          <p:cNvPr id="21" name="אליפסה 20">
            <a:extLst>
              <a:ext uri="{FF2B5EF4-FFF2-40B4-BE49-F238E27FC236}">
                <a16:creationId xmlns:a16="http://schemas.microsoft.com/office/drawing/2014/main" id="{A0671CEB-1378-4B3B-85BA-1DCDD928F12A}"/>
              </a:ext>
            </a:extLst>
          </p:cNvPr>
          <p:cNvSpPr/>
          <p:nvPr/>
        </p:nvSpPr>
        <p:spPr>
          <a:xfrm>
            <a:off x="8398915" y="5228772"/>
            <a:ext cx="438286" cy="438286"/>
          </a:xfrm>
          <a:prstGeom prst="ellipse">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sz="2800">
              <a:solidFill>
                <a:schemeClr val="bg1"/>
              </a:solidFill>
              <a:latin typeface="Varela Round" panose="00000500000000000000" pitchFamily="2" charset="-79"/>
              <a:cs typeface="Varela Round" panose="00000500000000000000" pitchFamily="2" charset="-79"/>
            </a:endParaRPr>
          </a:p>
        </p:txBody>
      </p:sp>
      <p:sp>
        <p:nvSpPr>
          <p:cNvPr id="22" name="תיבת טקסט 21">
            <a:extLst>
              <a:ext uri="{FF2B5EF4-FFF2-40B4-BE49-F238E27FC236}">
                <a16:creationId xmlns:a16="http://schemas.microsoft.com/office/drawing/2014/main" id="{E3F3A008-FFF3-4EE1-87F6-E8BBF4443733}"/>
              </a:ext>
            </a:extLst>
          </p:cNvPr>
          <p:cNvSpPr txBox="1"/>
          <p:nvPr/>
        </p:nvSpPr>
        <p:spPr>
          <a:xfrm>
            <a:off x="8395287" y="5157230"/>
            <a:ext cx="612668" cy="584775"/>
          </a:xfrm>
          <a:prstGeom prst="rect">
            <a:avLst/>
          </a:prstGeom>
          <a:noFill/>
        </p:spPr>
        <p:txBody>
          <a:bodyPr wrap="none" rtlCol="1">
            <a:spAutoFit/>
          </a:bodyPr>
          <a:lstStyle/>
          <a:p>
            <a:r>
              <a:rPr lang="he-IL" sz="3200" dirty="0">
                <a:solidFill>
                  <a:schemeClr val="bg1"/>
                </a:solidFill>
              </a:rPr>
              <a:t> </a:t>
            </a:r>
            <a:r>
              <a:rPr lang="he-IL" sz="3200" dirty="0">
                <a:solidFill>
                  <a:schemeClr val="bg1"/>
                </a:solidFill>
                <a:sym typeface="Wingdings 2" panose="05020102010507070707" pitchFamily="18" charset="2"/>
              </a:rPr>
              <a:t></a:t>
            </a:r>
            <a:endParaRPr lang="he-IL" sz="3200" dirty="0">
              <a:solidFill>
                <a:schemeClr val="bg1"/>
              </a:solidFill>
            </a:endParaRPr>
          </a:p>
        </p:txBody>
      </p:sp>
      <p:sp>
        <p:nvSpPr>
          <p:cNvPr id="23" name="אליפסה 22">
            <a:extLst>
              <a:ext uri="{FF2B5EF4-FFF2-40B4-BE49-F238E27FC236}">
                <a16:creationId xmlns:a16="http://schemas.microsoft.com/office/drawing/2014/main" id="{8F5E7821-648F-452F-912A-A3D28E77F492}"/>
              </a:ext>
            </a:extLst>
          </p:cNvPr>
          <p:cNvSpPr/>
          <p:nvPr/>
        </p:nvSpPr>
        <p:spPr>
          <a:xfrm>
            <a:off x="8398915" y="5827309"/>
            <a:ext cx="438286" cy="438286"/>
          </a:xfrm>
          <a:prstGeom prst="ellipse">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sz="2800">
              <a:solidFill>
                <a:schemeClr val="bg1"/>
              </a:solidFill>
              <a:latin typeface="Varela Round" panose="00000500000000000000" pitchFamily="2" charset="-79"/>
              <a:cs typeface="Varela Round" panose="00000500000000000000" pitchFamily="2" charset="-79"/>
            </a:endParaRPr>
          </a:p>
        </p:txBody>
      </p:sp>
      <p:sp>
        <p:nvSpPr>
          <p:cNvPr id="24" name="תיבת טקסט 23">
            <a:extLst>
              <a:ext uri="{FF2B5EF4-FFF2-40B4-BE49-F238E27FC236}">
                <a16:creationId xmlns:a16="http://schemas.microsoft.com/office/drawing/2014/main" id="{3FEF08C2-3C00-4B25-AD2E-729945F5C5D8}"/>
              </a:ext>
            </a:extLst>
          </p:cNvPr>
          <p:cNvSpPr txBox="1"/>
          <p:nvPr/>
        </p:nvSpPr>
        <p:spPr>
          <a:xfrm>
            <a:off x="8395287" y="5752705"/>
            <a:ext cx="612668" cy="584775"/>
          </a:xfrm>
          <a:prstGeom prst="rect">
            <a:avLst/>
          </a:prstGeom>
          <a:noFill/>
        </p:spPr>
        <p:txBody>
          <a:bodyPr wrap="none" rtlCol="1">
            <a:spAutoFit/>
          </a:bodyPr>
          <a:lstStyle/>
          <a:p>
            <a:r>
              <a:rPr lang="he-IL" sz="3200" dirty="0">
                <a:solidFill>
                  <a:schemeClr val="bg1"/>
                </a:solidFill>
              </a:rPr>
              <a:t> </a:t>
            </a:r>
            <a:r>
              <a:rPr lang="he-IL" sz="3200" dirty="0">
                <a:solidFill>
                  <a:schemeClr val="bg1"/>
                </a:solidFill>
                <a:sym typeface="Wingdings 2" panose="05020102010507070707" pitchFamily="18" charset="2"/>
              </a:rPr>
              <a:t></a:t>
            </a:r>
            <a:endParaRPr lang="he-IL" sz="3200" dirty="0">
              <a:solidFill>
                <a:schemeClr val="bg1"/>
              </a:solidFill>
            </a:endParaRPr>
          </a:p>
        </p:txBody>
      </p:sp>
      <p:sp>
        <p:nvSpPr>
          <p:cNvPr id="25" name="אליפסה 24">
            <a:extLst>
              <a:ext uri="{FF2B5EF4-FFF2-40B4-BE49-F238E27FC236}">
                <a16:creationId xmlns:a16="http://schemas.microsoft.com/office/drawing/2014/main" id="{6E31BE20-578E-4B4E-B8A0-996FF8091761}"/>
              </a:ext>
            </a:extLst>
          </p:cNvPr>
          <p:cNvSpPr/>
          <p:nvPr/>
        </p:nvSpPr>
        <p:spPr>
          <a:xfrm>
            <a:off x="8398915" y="4650856"/>
            <a:ext cx="438286" cy="438286"/>
          </a:xfrm>
          <a:prstGeom prst="ellipse">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sz="2800">
              <a:solidFill>
                <a:schemeClr val="bg1"/>
              </a:solidFill>
              <a:latin typeface="Varela Round" panose="00000500000000000000" pitchFamily="2" charset="-79"/>
              <a:cs typeface="Varela Round" panose="00000500000000000000" pitchFamily="2" charset="-79"/>
            </a:endParaRPr>
          </a:p>
        </p:txBody>
      </p:sp>
      <p:sp>
        <p:nvSpPr>
          <p:cNvPr id="26" name="תיבת טקסט 25">
            <a:extLst>
              <a:ext uri="{FF2B5EF4-FFF2-40B4-BE49-F238E27FC236}">
                <a16:creationId xmlns:a16="http://schemas.microsoft.com/office/drawing/2014/main" id="{3E81396C-123E-48D1-8FA3-92D844CEAAAA}"/>
              </a:ext>
            </a:extLst>
          </p:cNvPr>
          <p:cNvSpPr txBox="1"/>
          <p:nvPr/>
        </p:nvSpPr>
        <p:spPr>
          <a:xfrm>
            <a:off x="8395287" y="4591491"/>
            <a:ext cx="612668" cy="584775"/>
          </a:xfrm>
          <a:prstGeom prst="rect">
            <a:avLst/>
          </a:prstGeom>
          <a:noFill/>
        </p:spPr>
        <p:txBody>
          <a:bodyPr wrap="none" rtlCol="1">
            <a:spAutoFit/>
          </a:bodyPr>
          <a:lstStyle/>
          <a:p>
            <a:r>
              <a:rPr lang="he-IL" sz="3200" dirty="0">
                <a:solidFill>
                  <a:schemeClr val="bg1"/>
                </a:solidFill>
              </a:rPr>
              <a:t> </a:t>
            </a:r>
            <a:r>
              <a:rPr lang="he-IL" sz="3200" dirty="0">
                <a:solidFill>
                  <a:schemeClr val="bg1"/>
                </a:solidFill>
                <a:sym typeface="Wingdings 2" panose="05020102010507070707" pitchFamily="18" charset="2"/>
              </a:rPr>
              <a:t></a:t>
            </a:r>
            <a:endParaRPr lang="he-IL" sz="3200" dirty="0">
              <a:solidFill>
                <a:schemeClr val="bg1"/>
              </a:solidFill>
            </a:endParaRPr>
          </a:p>
        </p:txBody>
      </p:sp>
    </p:spTree>
    <p:extLst>
      <p:ext uri="{BB962C8B-B14F-4D97-AF65-F5344CB8AC3E}">
        <p14:creationId xmlns:p14="http://schemas.microsoft.com/office/powerpoint/2010/main" val="47203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p:bldP spid="23" grpId="0" animBg="1"/>
      <p:bldP spid="24" grpId="0"/>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59B78F9A-FE2C-4302-8A5B-C853065E465F}"/>
              </a:ext>
            </a:extLst>
          </p:cNvPr>
          <p:cNvSpPr>
            <a:spLocks noGrp="1"/>
          </p:cNvSpPr>
          <p:nvPr>
            <p:ph sz="quarter" idx="14"/>
          </p:nvPr>
        </p:nvSpPr>
        <p:spPr>
          <a:xfrm>
            <a:off x="97944" y="95349"/>
            <a:ext cx="8436455" cy="400050"/>
          </a:xfrm>
        </p:spPr>
        <p:txBody>
          <a:bodyPr/>
          <a:lstStyle/>
          <a:p>
            <a:r>
              <a:rPr lang="he-IL" sz="2000" dirty="0"/>
              <a:t>מתוך הצהרת ראש הממשלה בתאריך 19.03.2020. </a:t>
            </a:r>
            <a:r>
              <a:rPr lang="he-IL" sz="1400" dirty="0"/>
              <a:t>קרדיט: כאן. תאגיד השידור הציבורי</a:t>
            </a:r>
            <a:endParaRPr lang="he-IL" sz="2000" dirty="0"/>
          </a:p>
        </p:txBody>
      </p:sp>
      <p:pic>
        <p:nvPicPr>
          <p:cNvPr id="6" name="היוועצות משותפת">
            <a:hlinkClick r:id="" action="ppaction://media"/>
            <a:extLst>
              <a:ext uri="{FF2B5EF4-FFF2-40B4-BE49-F238E27FC236}">
                <a16:creationId xmlns:a16="http://schemas.microsoft.com/office/drawing/2014/main" id="{BFDC5F48-9DD2-45C6-B087-8269A7CC35E9}"/>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649288" y="639763"/>
            <a:ext cx="10893425" cy="6122987"/>
          </a:xfrm>
        </p:spPr>
      </p:pic>
    </p:spTree>
    <p:extLst>
      <p:ext uri="{BB962C8B-B14F-4D97-AF65-F5344CB8AC3E}">
        <p14:creationId xmlns:p14="http://schemas.microsoft.com/office/powerpoint/2010/main" val="225548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פינות מעוגלות 6">
            <a:extLst>
              <a:ext uri="{FF2B5EF4-FFF2-40B4-BE49-F238E27FC236}">
                <a16:creationId xmlns:a16="http://schemas.microsoft.com/office/drawing/2014/main" id="{2CEC55E3-3B71-4F09-BD72-73EE42B3AE0B}"/>
              </a:ext>
            </a:extLst>
          </p:cNvPr>
          <p:cNvSpPr/>
          <p:nvPr/>
        </p:nvSpPr>
        <p:spPr>
          <a:xfrm flipH="1">
            <a:off x="8406580" y="1743416"/>
            <a:ext cx="4099821" cy="70172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he-IL" sz="2800" dirty="0">
                <a:solidFill>
                  <a:schemeClr val="bg1"/>
                </a:solidFill>
                <a:latin typeface="Varela Round" panose="00000500000000000000" pitchFamily="2" charset="-79"/>
                <a:cs typeface="Varela Round" panose="00000500000000000000" pitchFamily="2" charset="-79"/>
              </a:rPr>
              <a:t>במשבר הקורונה...</a:t>
            </a:r>
            <a:endParaRPr lang="he-IL" dirty="0">
              <a:solidFill>
                <a:schemeClr val="bg1"/>
              </a:solidFill>
              <a:latin typeface="Varela Round" panose="00000500000000000000" pitchFamily="2" charset="-79"/>
              <a:cs typeface="Varela Round" panose="00000500000000000000" pitchFamily="2" charset="-79"/>
            </a:endParaRPr>
          </a:p>
        </p:txBody>
      </p:sp>
      <p:sp>
        <p:nvSpPr>
          <p:cNvPr id="9" name="כותרת 2">
            <a:extLst>
              <a:ext uri="{FF2B5EF4-FFF2-40B4-BE49-F238E27FC236}">
                <a16:creationId xmlns:a16="http://schemas.microsoft.com/office/drawing/2014/main" id="{FAB4DE5E-FA03-4F99-BFEF-BA7067461C32}"/>
              </a:ext>
            </a:extLst>
          </p:cNvPr>
          <p:cNvSpPr txBox="1">
            <a:spLocks/>
          </p:cNvSpPr>
          <p:nvPr/>
        </p:nvSpPr>
        <p:spPr>
          <a:xfrm>
            <a:off x="1733909" y="298907"/>
            <a:ext cx="8901163" cy="637353"/>
          </a:xfrm>
          <a:prstGeom prst="rect">
            <a:avLst/>
          </a:prstGeom>
        </p:spPr>
        <p:txBody>
          <a:bodyPr vert="horz" lIns="91440" tIns="45720" rIns="91440" bIns="45720" rtlCol="1" anchor="ctr">
            <a:noAutofit/>
          </a:bodyPr>
          <a:lstStyle>
            <a:lvl1pPr algn="ctr" defTabSz="914491" rtl="1" eaLnBrk="1" latinLnBrk="0" hangingPunct="1">
              <a:spcBef>
                <a:spcPct val="0"/>
              </a:spcBef>
              <a:buNone/>
              <a:defRPr sz="4000" kern="1200">
                <a:solidFill>
                  <a:srgbClr val="192A72"/>
                </a:solidFill>
                <a:latin typeface="Varela Round" panose="00000500000000000000" pitchFamily="2" charset="-79"/>
                <a:ea typeface="+mj-ea"/>
                <a:cs typeface="Varela Round" panose="00000500000000000000" pitchFamily="2" charset="-79"/>
              </a:defRPr>
            </a:lvl1pPr>
          </a:lstStyle>
          <a:p>
            <a:r>
              <a:rPr lang="he-IL" dirty="0"/>
              <a:t>היוועצות משותפת</a:t>
            </a:r>
          </a:p>
        </p:txBody>
      </p:sp>
      <p:pic>
        <p:nvPicPr>
          <p:cNvPr id="6" name="גרפיקה 5" descr="פגישה">
            <a:extLst>
              <a:ext uri="{FF2B5EF4-FFF2-40B4-BE49-F238E27FC236}">
                <a16:creationId xmlns:a16="http://schemas.microsoft.com/office/drawing/2014/main" id="{ADF26E0A-A425-4FF9-834B-E4600F4DDE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90000" y="1743416"/>
            <a:ext cx="702000" cy="702000"/>
          </a:xfrm>
          <a:prstGeom prst="rect">
            <a:avLst/>
          </a:prstGeom>
        </p:spPr>
      </p:pic>
      <p:sp>
        <p:nvSpPr>
          <p:cNvPr id="11" name="מלבן 10">
            <a:extLst>
              <a:ext uri="{FF2B5EF4-FFF2-40B4-BE49-F238E27FC236}">
                <a16:creationId xmlns:a16="http://schemas.microsoft.com/office/drawing/2014/main" id="{961F6C25-9145-4872-8199-63B2AA510C76}"/>
              </a:ext>
            </a:extLst>
          </p:cNvPr>
          <p:cNvSpPr/>
          <p:nvPr/>
        </p:nvSpPr>
        <p:spPr>
          <a:xfrm>
            <a:off x="227512" y="2688326"/>
            <a:ext cx="9458930" cy="3449068"/>
          </a:xfrm>
          <a:prstGeom prst="rect">
            <a:avLst/>
          </a:prstGeom>
        </p:spPr>
        <p:txBody>
          <a:bodyPr vert="horz" lIns="91440" tIns="45720" rIns="91440" bIns="45720" rtlCol="1" anchor="ctr">
            <a:noAutofit/>
          </a:bodyPr>
          <a:lstStyle/>
          <a:p>
            <a:pPr defTabSz="914491">
              <a:lnSpc>
                <a:spcPct val="150000"/>
              </a:lnSpc>
              <a:spcBef>
                <a:spcPct val="0"/>
              </a:spcBef>
            </a:pPr>
            <a:r>
              <a:rPr lang="he-IL" altLang="he-IL" sz="2200" dirty="0">
                <a:solidFill>
                  <a:srgbClr val="192A72"/>
                </a:solidFill>
                <a:latin typeface="Varela Round" panose="00000500000000000000" pitchFamily="2" charset="-79"/>
                <a:ea typeface="+mj-ea"/>
                <a:cs typeface="Varela Round" panose="00000500000000000000" pitchFamily="2" charset="-79"/>
              </a:rPr>
              <a:t>ראש הממשלה לא יכול להיות מומחה בכל התחומים, ולכן הוא נעזר בגורמים שונים הבקיאים בתחומים הנוגעים לבעיות בהן הוא נדרש לקבל החלטות (גורמים מתחום הכלכלה, רפואה ועוד).</a:t>
            </a:r>
            <a:endParaRPr lang="he-IL" altLang="he-IL" sz="1100" dirty="0">
              <a:solidFill>
                <a:srgbClr val="192A72"/>
              </a:solidFill>
              <a:latin typeface="Varela Round" panose="00000500000000000000" pitchFamily="2" charset="-79"/>
              <a:ea typeface="+mj-ea"/>
              <a:cs typeface="Varela Round" panose="00000500000000000000" pitchFamily="2" charset="-79"/>
            </a:endParaRPr>
          </a:p>
          <a:p>
            <a:pPr defTabSz="914491">
              <a:lnSpc>
                <a:spcPct val="150000"/>
              </a:lnSpc>
              <a:spcBef>
                <a:spcPct val="0"/>
              </a:spcBef>
            </a:pPr>
            <a:r>
              <a:rPr lang="he-IL" altLang="he-IL" sz="2200" dirty="0">
                <a:solidFill>
                  <a:srgbClr val="192A72"/>
                </a:solidFill>
                <a:latin typeface="Varela Round" panose="00000500000000000000" pitchFamily="2" charset="-79"/>
                <a:ea typeface="+mj-ea"/>
                <a:cs typeface="Varela Round" panose="00000500000000000000" pitchFamily="2" charset="-79"/>
              </a:rPr>
              <a:t>הוא מקיים ישיבות עם הגורמים המקצועיים והשרים שאחראים על התחומים השונים כדי ללמוד על ההשלכות שיש לצעדים שהוא ינקוט על המגזרים השונים של המשק, ובתום ההתייעצות </a:t>
            </a:r>
            <a:r>
              <a:rPr lang="he-IL" altLang="he-IL" sz="2200" b="1" dirty="0">
                <a:solidFill>
                  <a:srgbClr val="192A72"/>
                </a:solidFill>
                <a:effectLst>
                  <a:outerShdw blurRad="38100" dist="38100" dir="2700000" algn="tl">
                    <a:srgbClr val="000000">
                      <a:alpha val="43137"/>
                    </a:srgbClr>
                  </a:outerShdw>
                </a:effectLst>
                <a:latin typeface="Varela Round" panose="00000500000000000000" pitchFamily="2" charset="-79"/>
                <a:ea typeface="+mj-ea"/>
                <a:cs typeface="Varela Round" panose="00000500000000000000" pitchFamily="2" charset="-79"/>
              </a:rPr>
              <a:t>הוא זה שמחליט</a:t>
            </a:r>
            <a:r>
              <a:rPr lang="he-IL" altLang="he-IL" sz="2200" dirty="0">
                <a:solidFill>
                  <a:srgbClr val="192A72"/>
                </a:solidFill>
                <a:latin typeface="Varela Round" panose="00000500000000000000" pitchFamily="2" charset="-79"/>
                <a:ea typeface="+mj-ea"/>
                <a:cs typeface="Varela Round" panose="00000500000000000000" pitchFamily="2" charset="-79"/>
              </a:rPr>
              <a:t>.</a:t>
            </a:r>
          </a:p>
        </p:txBody>
      </p:sp>
    </p:spTree>
    <p:extLst>
      <p:ext uri="{BB962C8B-B14F-4D97-AF65-F5344CB8AC3E}">
        <p14:creationId xmlns:p14="http://schemas.microsoft.com/office/powerpoint/2010/main" val="997352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D6C7B008-63A1-4A34-A457-D6A0B6D54025}"/>
              </a:ext>
            </a:extLst>
          </p:cNvPr>
          <p:cNvSpPr>
            <a:spLocks noGrp="1"/>
          </p:cNvSpPr>
          <p:nvPr>
            <p:ph type="ctrTitle"/>
          </p:nvPr>
        </p:nvSpPr>
        <p:spPr>
          <a:xfrm>
            <a:off x="1733909" y="298907"/>
            <a:ext cx="8901163" cy="637353"/>
          </a:xfrm>
        </p:spPr>
        <p:txBody>
          <a:bodyPr/>
          <a:lstStyle/>
          <a:p>
            <a:r>
              <a:rPr lang="he-IL" dirty="0"/>
              <a:t>היוועצות משותפת</a:t>
            </a:r>
          </a:p>
        </p:txBody>
      </p:sp>
      <p:sp>
        <p:nvSpPr>
          <p:cNvPr id="6" name="מלבן: פינות מעוגלות 5">
            <a:extLst>
              <a:ext uri="{FF2B5EF4-FFF2-40B4-BE49-F238E27FC236}">
                <a16:creationId xmlns:a16="http://schemas.microsoft.com/office/drawing/2014/main" id="{FA9667F4-7CA2-4D84-9D97-C48D9C9A58F2}"/>
              </a:ext>
            </a:extLst>
          </p:cNvPr>
          <p:cNvSpPr/>
          <p:nvPr/>
        </p:nvSpPr>
        <p:spPr>
          <a:xfrm>
            <a:off x="-609604" y="243959"/>
            <a:ext cx="3559277" cy="74725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bg1"/>
                </a:solidFill>
                <a:latin typeface="Varela Round" panose="00000500000000000000" pitchFamily="2" charset="-79"/>
                <a:cs typeface="Varela Round" panose="00000500000000000000" pitchFamily="2" charset="-79"/>
              </a:rPr>
              <a:t>            יתרונות</a:t>
            </a:r>
            <a:endParaRPr lang="he-IL" dirty="0">
              <a:solidFill>
                <a:schemeClr val="bg1"/>
              </a:solidFill>
              <a:latin typeface="Varela Round" panose="00000500000000000000" pitchFamily="2" charset="-79"/>
              <a:cs typeface="Varela Round" panose="00000500000000000000" pitchFamily="2" charset="-79"/>
            </a:endParaRPr>
          </a:p>
        </p:txBody>
      </p:sp>
      <p:sp>
        <p:nvSpPr>
          <p:cNvPr id="8" name="Rectangle 3">
            <a:extLst>
              <a:ext uri="{FF2B5EF4-FFF2-40B4-BE49-F238E27FC236}">
                <a16:creationId xmlns:a16="http://schemas.microsoft.com/office/drawing/2014/main" id="{0FC70F83-42C2-42B2-B0ED-D0F65ED67E67}"/>
              </a:ext>
            </a:extLst>
          </p:cNvPr>
          <p:cNvSpPr>
            <a:spLocks noChangeArrowheads="1"/>
          </p:cNvSpPr>
          <p:nvPr/>
        </p:nvSpPr>
        <p:spPr bwMode="auto">
          <a:xfrm>
            <a:off x="1238865" y="1480618"/>
            <a:ext cx="9288053" cy="216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indent="-342900" eaLnBrk="0" fontAlgn="base" hangingPunct="0">
              <a:lnSpc>
                <a:spcPts val="33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מוטיבציה- </a:t>
            </a:r>
            <a:r>
              <a:rPr lang="he-IL" altLang="he-IL" dirty="0">
                <a:ln w="0"/>
                <a:solidFill>
                  <a:srgbClr val="002060"/>
                </a:solidFill>
                <a:latin typeface="Varela Round" panose="00000500000000000000" pitchFamily="2" charset="-79"/>
                <a:cs typeface="Varela Round" panose="00000500000000000000" pitchFamily="2" charset="-79"/>
              </a:rPr>
              <a:t>מגבירה את המוטיבציה והיוזמה של העובדים.</a:t>
            </a:r>
          </a:p>
          <a:p>
            <a:pPr marL="342900" indent="-342900" eaLnBrk="0" fontAlgn="base" hangingPunct="0">
              <a:lnSpc>
                <a:spcPts val="33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תחושת העובדים- </a:t>
            </a:r>
            <a:r>
              <a:rPr lang="he-IL" altLang="he-IL" dirty="0">
                <a:ln w="0"/>
                <a:solidFill>
                  <a:srgbClr val="002060"/>
                </a:solidFill>
                <a:latin typeface="Varela Round" panose="00000500000000000000" pitchFamily="2" charset="-79"/>
                <a:cs typeface="Varela Round" panose="00000500000000000000" pitchFamily="2" charset="-79"/>
              </a:rPr>
              <a:t>מעניקה לעובדים תחושת חשיבות וערך עצמי.</a:t>
            </a:r>
          </a:p>
          <a:p>
            <a:pPr marL="342900" indent="-342900" eaLnBrk="0" fontAlgn="base" hangingPunct="0">
              <a:lnSpc>
                <a:spcPts val="33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אווירה- </a:t>
            </a:r>
            <a:r>
              <a:rPr lang="he-IL" altLang="he-IL" dirty="0">
                <a:ln w="0"/>
                <a:solidFill>
                  <a:srgbClr val="002060"/>
                </a:solidFill>
                <a:latin typeface="Varela Round" panose="00000500000000000000" pitchFamily="2" charset="-79"/>
                <a:cs typeface="Varela Round" panose="00000500000000000000" pitchFamily="2" charset="-79"/>
              </a:rPr>
              <a:t>תורמת לאווירה טובה ולמורל גבוה בקרב העובדים.</a:t>
            </a:r>
          </a:p>
          <a:p>
            <a:pPr marL="342900" indent="-342900" eaLnBrk="0" fontAlgn="base" hangingPunct="0">
              <a:lnSpc>
                <a:spcPts val="3300"/>
              </a:lnSpc>
              <a:spcBef>
                <a:spcPct val="0"/>
              </a:spcBef>
              <a:spcAft>
                <a:spcPct val="0"/>
              </a:spcAft>
              <a:buFont typeface="Arial" panose="020B0604020202020204" pitchFamily="34" charset="0"/>
              <a:buChar char="•"/>
            </a:pPr>
            <a:endParaRPr lang="he-IL" altLang="he-IL" dirty="0">
              <a:ln w="0"/>
              <a:solidFill>
                <a:srgbClr val="002060"/>
              </a:solidFill>
              <a:latin typeface="Varela Round" panose="00000500000000000000" pitchFamily="2" charset="-79"/>
              <a:cs typeface="Varela Round" panose="00000500000000000000" pitchFamily="2" charset="-79"/>
            </a:endParaRPr>
          </a:p>
          <a:p>
            <a:pPr eaLnBrk="0" fontAlgn="base" hangingPunct="0">
              <a:lnSpc>
                <a:spcPts val="3300"/>
              </a:lnSpc>
              <a:spcBef>
                <a:spcPct val="0"/>
              </a:spcBef>
              <a:spcAft>
                <a:spcPct val="0"/>
              </a:spcAft>
            </a:pPr>
            <a:endParaRPr lang="he-IL" altLang="he-IL" dirty="0">
              <a:ln w="0"/>
              <a:solidFill>
                <a:srgbClr val="002060"/>
              </a:solidFill>
              <a:latin typeface="Varela Round" panose="00000500000000000000" pitchFamily="2" charset="-79"/>
              <a:cs typeface="Varela Round" panose="00000500000000000000" pitchFamily="2" charset="-79"/>
            </a:endParaRPr>
          </a:p>
        </p:txBody>
      </p:sp>
      <p:sp>
        <p:nvSpPr>
          <p:cNvPr id="9" name="מלבן: פינות מעוגלות 8">
            <a:extLst>
              <a:ext uri="{FF2B5EF4-FFF2-40B4-BE49-F238E27FC236}">
                <a16:creationId xmlns:a16="http://schemas.microsoft.com/office/drawing/2014/main" id="{6A8EC031-5788-479D-859D-CDE03F806486}"/>
              </a:ext>
            </a:extLst>
          </p:cNvPr>
          <p:cNvSpPr/>
          <p:nvPr/>
        </p:nvSpPr>
        <p:spPr>
          <a:xfrm>
            <a:off x="-609604" y="3200543"/>
            <a:ext cx="3559277" cy="74725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bg1"/>
                </a:solidFill>
                <a:latin typeface="Varela Round" panose="00000500000000000000" pitchFamily="2" charset="-79"/>
                <a:cs typeface="Varela Round" panose="00000500000000000000" pitchFamily="2" charset="-79"/>
              </a:rPr>
              <a:t>            חסרונות</a:t>
            </a:r>
            <a:endParaRPr lang="he-IL" dirty="0">
              <a:solidFill>
                <a:schemeClr val="bg1"/>
              </a:solidFill>
              <a:latin typeface="Varela Round" panose="00000500000000000000" pitchFamily="2" charset="-79"/>
              <a:cs typeface="Varela Round" panose="00000500000000000000" pitchFamily="2" charset="-79"/>
            </a:endParaRPr>
          </a:p>
        </p:txBody>
      </p:sp>
      <p:sp>
        <p:nvSpPr>
          <p:cNvPr id="11" name="Rectangle 3">
            <a:extLst>
              <a:ext uri="{FF2B5EF4-FFF2-40B4-BE49-F238E27FC236}">
                <a16:creationId xmlns:a16="http://schemas.microsoft.com/office/drawing/2014/main" id="{B1C9B105-419F-4B3E-8B75-119BEB0D3A08}"/>
              </a:ext>
            </a:extLst>
          </p:cNvPr>
          <p:cNvSpPr>
            <a:spLocks noChangeArrowheads="1"/>
          </p:cNvSpPr>
          <p:nvPr/>
        </p:nvSpPr>
        <p:spPr bwMode="auto">
          <a:xfrm>
            <a:off x="1238865" y="4317100"/>
            <a:ext cx="9288053" cy="174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indent="-342900" eaLnBrk="0" fontAlgn="base" hangingPunct="0">
              <a:lnSpc>
                <a:spcPts val="33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זמן- </a:t>
            </a:r>
            <a:r>
              <a:rPr lang="he-IL" altLang="he-IL" dirty="0">
                <a:ln w="0"/>
                <a:solidFill>
                  <a:srgbClr val="002060"/>
                </a:solidFill>
                <a:latin typeface="Varela Round" panose="00000500000000000000" pitchFamily="2" charset="-79"/>
                <a:cs typeface="Varela Round" panose="00000500000000000000" pitchFamily="2" charset="-79"/>
              </a:rPr>
              <a:t>היוועצות משותפת דורשת זמן רב. היא פחות מתאימה במצבים בהם יש לקבל החלטות במהירות.</a:t>
            </a:r>
          </a:p>
          <a:p>
            <a:pPr marL="342900" indent="-342900" eaLnBrk="0" fontAlgn="base" hangingPunct="0">
              <a:lnSpc>
                <a:spcPts val="33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אווירה- </a:t>
            </a:r>
            <a:r>
              <a:rPr lang="he-IL" altLang="he-IL" dirty="0">
                <a:ln w="0"/>
                <a:solidFill>
                  <a:srgbClr val="002060"/>
                </a:solidFill>
                <a:latin typeface="Varela Round" panose="00000500000000000000" pitchFamily="2" charset="-79"/>
                <a:cs typeface="Varela Round" panose="00000500000000000000" pitchFamily="2" charset="-79"/>
              </a:rPr>
              <a:t>אמנם היא תורמת לאווירה טובה ולמורל גבוה, אבל במידה וקיימת אי הסכמה בין חברי הקבוצה, זה עלול לפגוע במורל ולהעכיר את האווירה.</a:t>
            </a:r>
          </a:p>
        </p:txBody>
      </p:sp>
      <p:pic>
        <p:nvPicPr>
          <p:cNvPr id="12" name="גרפיקה 11" descr="פגישה">
            <a:extLst>
              <a:ext uri="{FF2B5EF4-FFF2-40B4-BE49-F238E27FC236}">
                <a16:creationId xmlns:a16="http://schemas.microsoft.com/office/drawing/2014/main" id="{F8101377-7AE3-4898-99F2-00C4F69BB5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66447" y="275928"/>
            <a:ext cx="702000" cy="702000"/>
          </a:xfrm>
          <a:prstGeom prst="rect">
            <a:avLst/>
          </a:prstGeom>
        </p:spPr>
      </p:pic>
      <p:pic>
        <p:nvPicPr>
          <p:cNvPr id="13" name="גרפיקה 12" descr="פגישה">
            <a:extLst>
              <a:ext uri="{FF2B5EF4-FFF2-40B4-BE49-F238E27FC236}">
                <a16:creationId xmlns:a16="http://schemas.microsoft.com/office/drawing/2014/main" id="{170F6219-2204-420B-B733-2EF6499962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66447" y="3245795"/>
            <a:ext cx="702000" cy="702000"/>
          </a:xfrm>
          <a:prstGeom prst="rect">
            <a:avLst/>
          </a:prstGeom>
        </p:spPr>
      </p:pic>
    </p:spTree>
    <p:extLst>
      <p:ext uri="{BB962C8B-B14F-4D97-AF65-F5344CB8AC3E}">
        <p14:creationId xmlns:p14="http://schemas.microsoft.com/office/powerpoint/2010/main" val="195293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a:xfrm>
            <a:off x="2025445" y="2270759"/>
            <a:ext cx="10500854" cy="1260164"/>
          </a:xfrm>
        </p:spPr>
        <p:txBody>
          <a:bodyPr/>
          <a:lstStyle/>
          <a:p>
            <a:r>
              <a:rPr lang="he-IL" dirty="0"/>
              <a:t>טפלול (מניפולציה)</a:t>
            </a:r>
          </a:p>
        </p:txBody>
      </p:sp>
      <p:pic>
        <p:nvPicPr>
          <p:cNvPr id="6" name="גרפיקה 5" descr="מוח בתוך ראש">
            <a:extLst>
              <a:ext uri="{FF2B5EF4-FFF2-40B4-BE49-F238E27FC236}">
                <a16:creationId xmlns:a16="http://schemas.microsoft.com/office/drawing/2014/main" id="{FA01150C-3CC3-4B86-A997-4A7E4BF481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5445" y="1820841"/>
            <a:ext cx="2160000" cy="2160000"/>
          </a:xfrm>
          <a:prstGeom prst="rect">
            <a:avLst/>
          </a:prstGeom>
        </p:spPr>
      </p:pic>
    </p:spTree>
    <p:extLst>
      <p:ext uri="{BB962C8B-B14F-4D97-AF65-F5344CB8AC3E}">
        <p14:creationId xmlns:p14="http://schemas.microsoft.com/office/powerpoint/2010/main" val="3726617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D6C7B008-63A1-4A34-A457-D6A0B6D54025}"/>
              </a:ext>
            </a:extLst>
          </p:cNvPr>
          <p:cNvSpPr>
            <a:spLocks noGrp="1"/>
          </p:cNvSpPr>
          <p:nvPr>
            <p:ph type="ctrTitle"/>
          </p:nvPr>
        </p:nvSpPr>
        <p:spPr>
          <a:xfrm>
            <a:off x="1733909" y="298907"/>
            <a:ext cx="8901163" cy="637353"/>
          </a:xfrm>
        </p:spPr>
        <p:txBody>
          <a:bodyPr/>
          <a:lstStyle/>
          <a:p>
            <a:r>
              <a:rPr lang="he-IL" dirty="0"/>
              <a:t>טפלול (מניפולציה)</a:t>
            </a:r>
          </a:p>
        </p:txBody>
      </p:sp>
      <p:sp>
        <p:nvSpPr>
          <p:cNvPr id="5" name="מלבן 4">
            <a:extLst>
              <a:ext uri="{FF2B5EF4-FFF2-40B4-BE49-F238E27FC236}">
                <a16:creationId xmlns:a16="http://schemas.microsoft.com/office/drawing/2014/main" id="{2964628C-64B3-49EC-AECB-201254F7E516}"/>
              </a:ext>
            </a:extLst>
          </p:cNvPr>
          <p:cNvSpPr/>
          <p:nvPr/>
        </p:nvSpPr>
        <p:spPr>
          <a:xfrm>
            <a:off x="1087950" y="3119199"/>
            <a:ext cx="8428009" cy="1032386"/>
          </a:xfrm>
          <a:prstGeom prst="rect">
            <a:avLst/>
          </a:prstGeom>
        </p:spPr>
        <p:txBody>
          <a:bodyPr vert="horz" lIns="91440" tIns="45720" rIns="91440" bIns="45720" rtlCol="1" anchor="ctr">
            <a:noAutofit/>
          </a:bodyPr>
          <a:lstStyle/>
          <a:p>
            <a:pPr defTabSz="914491">
              <a:lnSpc>
                <a:spcPct val="150000"/>
              </a:lnSpc>
              <a:spcBef>
                <a:spcPct val="0"/>
              </a:spcBef>
            </a:pPr>
            <a:r>
              <a:rPr lang="he-IL" altLang="he-IL" sz="2400" dirty="0">
                <a:solidFill>
                  <a:srgbClr val="192A72"/>
                </a:solidFill>
                <a:latin typeface="Varela Round" panose="00000500000000000000" pitchFamily="2" charset="-79"/>
                <a:ea typeface="+mj-ea"/>
                <a:cs typeface="Varela Round" panose="00000500000000000000" pitchFamily="2" charset="-79"/>
              </a:rPr>
              <a:t>זוהי הפעלה בלתי ישירה של העובד באמצעות יצירת מצב המביא אותו לידי עשייה לפי רצונו של המנהל. </a:t>
            </a:r>
          </a:p>
          <a:p>
            <a:pPr defTabSz="914491">
              <a:lnSpc>
                <a:spcPct val="150000"/>
              </a:lnSpc>
              <a:spcBef>
                <a:spcPct val="0"/>
              </a:spcBef>
            </a:pPr>
            <a:r>
              <a:rPr lang="he-IL" altLang="he-IL" sz="2400" dirty="0">
                <a:solidFill>
                  <a:srgbClr val="192A72"/>
                </a:solidFill>
                <a:latin typeface="Varela Round" panose="00000500000000000000" pitchFamily="2" charset="-79"/>
                <a:ea typeface="+mj-ea"/>
                <a:cs typeface="Varela Round" panose="00000500000000000000" pitchFamily="2" charset="-79"/>
              </a:rPr>
              <a:t>מנהל מתוחכם עושה זאת בלי שהעובד יחוש בכך, בשל היתרון שיש לו בהכירו את התמונה הכוללת. </a:t>
            </a:r>
          </a:p>
          <a:p>
            <a:pPr defTabSz="914491">
              <a:lnSpc>
                <a:spcPct val="150000"/>
              </a:lnSpc>
              <a:spcBef>
                <a:spcPct val="0"/>
              </a:spcBef>
            </a:pPr>
            <a:r>
              <a:rPr lang="he-IL" altLang="he-IL" sz="2400" dirty="0">
                <a:solidFill>
                  <a:srgbClr val="192A72"/>
                </a:solidFill>
                <a:latin typeface="Varela Round" panose="00000500000000000000" pitchFamily="2" charset="-79"/>
                <a:ea typeface="+mj-ea"/>
                <a:cs typeface="Varela Round" panose="00000500000000000000" pitchFamily="2" charset="-79"/>
              </a:rPr>
              <a:t>זוהי דרך מורכבת הדורשת זמן ותחכום מצד המנהל. העובד, מצדו, מבצע את הפעולה </a:t>
            </a:r>
            <a:r>
              <a:rPr lang="he-IL" altLang="he-IL" sz="2400" b="1" dirty="0">
                <a:solidFill>
                  <a:srgbClr val="192A72"/>
                </a:solidFill>
                <a:latin typeface="Varela Round" panose="00000500000000000000" pitchFamily="2" charset="-79"/>
                <a:ea typeface="+mj-ea"/>
                <a:cs typeface="Varela Round" panose="00000500000000000000" pitchFamily="2" charset="-79"/>
              </a:rPr>
              <a:t>מתוך מחשבה שהוא עושה את הדברים מרצונו החופשי</a:t>
            </a:r>
            <a:r>
              <a:rPr lang="he-IL" altLang="he-IL" sz="2400" dirty="0">
                <a:solidFill>
                  <a:srgbClr val="192A72"/>
                </a:solidFill>
                <a:latin typeface="Varela Round" panose="00000500000000000000" pitchFamily="2" charset="-79"/>
                <a:ea typeface="+mj-ea"/>
                <a:cs typeface="Varela Round" panose="00000500000000000000" pitchFamily="2" charset="-79"/>
              </a:rPr>
              <a:t> בעוד למעשה הם מוכתבים לו.</a:t>
            </a:r>
          </a:p>
        </p:txBody>
      </p:sp>
      <p:sp>
        <p:nvSpPr>
          <p:cNvPr id="6" name="מלבן: פינות מעוגלות 5">
            <a:extLst>
              <a:ext uri="{FF2B5EF4-FFF2-40B4-BE49-F238E27FC236}">
                <a16:creationId xmlns:a16="http://schemas.microsoft.com/office/drawing/2014/main" id="{FA9667F4-7CA2-4D84-9D97-C48D9C9A58F2}"/>
              </a:ext>
            </a:extLst>
          </p:cNvPr>
          <p:cNvSpPr/>
          <p:nvPr/>
        </p:nvSpPr>
        <p:spPr>
          <a:xfrm>
            <a:off x="-609604" y="243959"/>
            <a:ext cx="3559277" cy="74725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bg1"/>
                </a:solidFill>
                <a:latin typeface="Varela Round" panose="00000500000000000000" pitchFamily="2" charset="-79"/>
                <a:cs typeface="Varela Round" panose="00000500000000000000" pitchFamily="2" charset="-79"/>
              </a:rPr>
              <a:t>            על השיטה</a:t>
            </a:r>
            <a:endParaRPr lang="he-IL" dirty="0">
              <a:solidFill>
                <a:schemeClr val="bg1"/>
              </a:solidFill>
              <a:latin typeface="Varela Round" panose="00000500000000000000" pitchFamily="2" charset="-79"/>
              <a:cs typeface="Varela Round" panose="00000500000000000000" pitchFamily="2" charset="-79"/>
            </a:endParaRPr>
          </a:p>
        </p:txBody>
      </p:sp>
      <p:pic>
        <p:nvPicPr>
          <p:cNvPr id="27" name="גרפיקה 26" descr="מוח בתוך ראש">
            <a:extLst>
              <a:ext uri="{FF2B5EF4-FFF2-40B4-BE49-F238E27FC236}">
                <a16:creationId xmlns:a16="http://schemas.microsoft.com/office/drawing/2014/main" id="{E4E80EE3-0BF3-4E7F-A635-27831130F9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54402" y="266720"/>
            <a:ext cx="701725" cy="701725"/>
          </a:xfrm>
          <a:prstGeom prst="rect">
            <a:avLst/>
          </a:prstGeom>
        </p:spPr>
      </p:pic>
    </p:spTree>
    <p:extLst>
      <p:ext uri="{BB962C8B-B14F-4D97-AF65-F5344CB8AC3E}">
        <p14:creationId xmlns:p14="http://schemas.microsoft.com/office/powerpoint/2010/main" val="205710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23FCA7B-A41E-40AF-9EA8-BEC5D7103C11}"/>
              </a:ext>
            </a:extLst>
          </p:cNvPr>
          <p:cNvSpPr/>
          <p:nvPr/>
        </p:nvSpPr>
        <p:spPr>
          <a:xfrm>
            <a:off x="0" y="4730496"/>
            <a:ext cx="9278112" cy="2127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59B78F9A-FE2C-4302-8A5B-C853065E465F}"/>
              </a:ext>
            </a:extLst>
          </p:cNvPr>
          <p:cNvSpPr>
            <a:spLocks noGrp="1"/>
          </p:cNvSpPr>
          <p:nvPr>
            <p:ph sz="quarter" idx="14"/>
          </p:nvPr>
        </p:nvSpPr>
        <p:spPr>
          <a:xfrm>
            <a:off x="97944" y="70965"/>
            <a:ext cx="8436455" cy="400050"/>
          </a:xfrm>
        </p:spPr>
        <p:txBody>
          <a:bodyPr/>
          <a:lstStyle/>
          <a:p>
            <a:r>
              <a:rPr lang="he-IL" sz="2000" dirty="0"/>
              <a:t>מתוך הסרט "מלך האריות" (1994).</a:t>
            </a:r>
          </a:p>
        </p:txBody>
      </p:sp>
      <p:pic>
        <p:nvPicPr>
          <p:cNvPr id="7" name="Online Media 6" title="The Lion King - Simba Finds Mufasa">
            <a:hlinkClick r:id="" action="ppaction://media"/>
            <a:extLst>
              <a:ext uri="{FF2B5EF4-FFF2-40B4-BE49-F238E27FC236}">
                <a16:creationId xmlns:a16="http://schemas.microsoft.com/office/drawing/2014/main" id="{1E941BF7-EC53-44A7-9DEE-CE95A9E0EE16}"/>
              </a:ext>
            </a:extLst>
          </p:cNvPr>
          <p:cNvPicPr>
            <a:picLocks noRot="1" noChangeAspect="1"/>
          </p:cNvPicPr>
          <p:nvPr>
            <a:videoFile r:link="rId1"/>
          </p:nvPr>
        </p:nvPicPr>
        <p:blipFill>
          <a:blip r:embed="rId4"/>
          <a:stretch>
            <a:fillRect/>
          </a:stretch>
        </p:blipFill>
        <p:spPr>
          <a:xfrm>
            <a:off x="1718310" y="495399"/>
            <a:ext cx="8254746" cy="6186563"/>
          </a:xfrm>
          <a:prstGeom prst="rect">
            <a:avLst/>
          </a:prstGeom>
        </p:spPr>
      </p:pic>
    </p:spTree>
    <p:extLst>
      <p:ext uri="{BB962C8B-B14F-4D97-AF65-F5344CB8AC3E}">
        <p14:creationId xmlns:p14="http://schemas.microsoft.com/office/powerpoint/2010/main" val="102519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פינות מעוגלות 6">
            <a:extLst>
              <a:ext uri="{FF2B5EF4-FFF2-40B4-BE49-F238E27FC236}">
                <a16:creationId xmlns:a16="http://schemas.microsoft.com/office/drawing/2014/main" id="{2CEC55E3-3B71-4F09-BD72-73EE42B3AE0B}"/>
              </a:ext>
            </a:extLst>
          </p:cNvPr>
          <p:cNvSpPr/>
          <p:nvPr/>
        </p:nvSpPr>
        <p:spPr>
          <a:xfrm flipH="1">
            <a:off x="8406580" y="1743416"/>
            <a:ext cx="4099821" cy="70172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he-IL" sz="2800" dirty="0">
                <a:solidFill>
                  <a:schemeClr val="bg1"/>
                </a:solidFill>
                <a:latin typeface="Varela Round" panose="00000500000000000000" pitchFamily="2" charset="-79"/>
                <a:cs typeface="Varela Round" panose="00000500000000000000" pitchFamily="2" charset="-79"/>
              </a:rPr>
              <a:t>ב"מלך האריות"...</a:t>
            </a:r>
            <a:endParaRPr lang="he-IL" dirty="0">
              <a:solidFill>
                <a:schemeClr val="bg1"/>
              </a:solidFill>
              <a:latin typeface="Varela Round" panose="00000500000000000000" pitchFamily="2" charset="-79"/>
              <a:cs typeface="Varela Round" panose="00000500000000000000" pitchFamily="2" charset="-79"/>
            </a:endParaRPr>
          </a:p>
        </p:txBody>
      </p:sp>
      <p:sp>
        <p:nvSpPr>
          <p:cNvPr id="9" name="כותרת 2">
            <a:extLst>
              <a:ext uri="{FF2B5EF4-FFF2-40B4-BE49-F238E27FC236}">
                <a16:creationId xmlns:a16="http://schemas.microsoft.com/office/drawing/2014/main" id="{FAB4DE5E-FA03-4F99-BFEF-BA7067461C32}"/>
              </a:ext>
            </a:extLst>
          </p:cNvPr>
          <p:cNvSpPr txBox="1">
            <a:spLocks/>
          </p:cNvSpPr>
          <p:nvPr/>
        </p:nvSpPr>
        <p:spPr>
          <a:xfrm>
            <a:off x="1733909" y="298907"/>
            <a:ext cx="8901163" cy="637353"/>
          </a:xfrm>
          <a:prstGeom prst="rect">
            <a:avLst/>
          </a:prstGeom>
        </p:spPr>
        <p:txBody>
          <a:bodyPr vert="horz" lIns="91440" tIns="45720" rIns="91440" bIns="45720" rtlCol="1" anchor="ctr">
            <a:noAutofit/>
          </a:bodyPr>
          <a:lstStyle>
            <a:lvl1pPr algn="ctr" defTabSz="914491" rtl="1" eaLnBrk="1" latinLnBrk="0" hangingPunct="1">
              <a:spcBef>
                <a:spcPct val="0"/>
              </a:spcBef>
              <a:buNone/>
              <a:defRPr sz="4000" kern="1200">
                <a:solidFill>
                  <a:srgbClr val="192A72"/>
                </a:solidFill>
                <a:latin typeface="Varela Round" panose="00000500000000000000" pitchFamily="2" charset="-79"/>
                <a:ea typeface="+mj-ea"/>
                <a:cs typeface="Varela Round" panose="00000500000000000000" pitchFamily="2" charset="-79"/>
              </a:defRPr>
            </a:lvl1pPr>
          </a:lstStyle>
          <a:p>
            <a:r>
              <a:rPr lang="he-IL" dirty="0"/>
              <a:t>טפלול (מניפולציה)</a:t>
            </a:r>
          </a:p>
        </p:txBody>
      </p:sp>
      <p:sp>
        <p:nvSpPr>
          <p:cNvPr id="11" name="מלבן 10">
            <a:extLst>
              <a:ext uri="{FF2B5EF4-FFF2-40B4-BE49-F238E27FC236}">
                <a16:creationId xmlns:a16="http://schemas.microsoft.com/office/drawing/2014/main" id="{961F6C25-9145-4872-8199-63B2AA510C76}"/>
              </a:ext>
            </a:extLst>
          </p:cNvPr>
          <p:cNvSpPr/>
          <p:nvPr/>
        </p:nvSpPr>
        <p:spPr>
          <a:xfrm>
            <a:off x="227511" y="2456678"/>
            <a:ext cx="10264877" cy="3449068"/>
          </a:xfrm>
          <a:prstGeom prst="rect">
            <a:avLst/>
          </a:prstGeom>
        </p:spPr>
        <p:txBody>
          <a:bodyPr vert="horz" lIns="91440" tIns="45720" rIns="91440" bIns="45720" rtlCol="1" anchor="ctr">
            <a:noAutofit/>
          </a:bodyPr>
          <a:lstStyle/>
          <a:p>
            <a:pPr defTabSz="914491">
              <a:lnSpc>
                <a:spcPct val="150000"/>
              </a:lnSpc>
              <a:spcBef>
                <a:spcPct val="0"/>
              </a:spcBef>
            </a:pPr>
            <a:r>
              <a:rPr lang="he-IL" altLang="he-IL" sz="2200" dirty="0" err="1">
                <a:solidFill>
                  <a:srgbClr val="192A72"/>
                </a:solidFill>
                <a:latin typeface="Varela Round" panose="00000500000000000000" pitchFamily="2" charset="-79"/>
                <a:ea typeface="+mj-ea"/>
                <a:cs typeface="Varela Round" panose="00000500000000000000" pitchFamily="2" charset="-79"/>
              </a:rPr>
              <a:t>סקאר</a:t>
            </a:r>
            <a:r>
              <a:rPr lang="he-IL" altLang="he-IL" sz="2200" dirty="0">
                <a:solidFill>
                  <a:srgbClr val="192A72"/>
                </a:solidFill>
                <a:latin typeface="Varela Round" panose="00000500000000000000" pitchFamily="2" charset="-79"/>
                <a:ea typeface="+mj-ea"/>
                <a:cs typeface="Varela Round" panose="00000500000000000000" pitchFamily="2" charset="-79"/>
              </a:rPr>
              <a:t> רצה לשלוט בממלכה. לכן אחרי מותו של המלך </a:t>
            </a:r>
            <a:r>
              <a:rPr lang="he-IL" altLang="he-IL" sz="2200" dirty="0" err="1">
                <a:solidFill>
                  <a:srgbClr val="192A72"/>
                </a:solidFill>
                <a:latin typeface="Varela Round" panose="00000500000000000000" pitchFamily="2" charset="-79"/>
                <a:ea typeface="+mj-ea"/>
                <a:cs typeface="Varela Round" panose="00000500000000000000" pitchFamily="2" charset="-79"/>
              </a:rPr>
              <a:t>מופסה</a:t>
            </a:r>
            <a:r>
              <a:rPr lang="he-IL" altLang="he-IL" sz="2200" dirty="0">
                <a:solidFill>
                  <a:srgbClr val="192A72"/>
                </a:solidFill>
                <a:latin typeface="Varela Round" panose="00000500000000000000" pitchFamily="2" charset="-79"/>
                <a:ea typeface="+mj-ea"/>
                <a:cs typeface="Varela Round" panose="00000500000000000000" pitchFamily="2" charset="-79"/>
              </a:rPr>
              <a:t>, </a:t>
            </a:r>
            <a:r>
              <a:rPr lang="he-IL" altLang="he-IL" sz="2200" dirty="0" err="1">
                <a:solidFill>
                  <a:srgbClr val="192A72"/>
                </a:solidFill>
                <a:latin typeface="Varela Round" panose="00000500000000000000" pitchFamily="2" charset="-79"/>
                <a:ea typeface="+mj-ea"/>
                <a:cs typeface="Varela Round" panose="00000500000000000000" pitchFamily="2" charset="-79"/>
              </a:rPr>
              <a:t>סקאר</a:t>
            </a:r>
            <a:r>
              <a:rPr lang="he-IL" altLang="he-IL" sz="2200" dirty="0">
                <a:solidFill>
                  <a:srgbClr val="192A72"/>
                </a:solidFill>
                <a:latin typeface="Varela Round" panose="00000500000000000000" pitchFamily="2" charset="-79"/>
                <a:ea typeface="+mj-ea"/>
                <a:cs typeface="Varela Round" panose="00000500000000000000" pitchFamily="2" charset="-79"/>
              </a:rPr>
              <a:t> ניסה להשפיע על בנו של המלך, </a:t>
            </a:r>
            <a:r>
              <a:rPr lang="he-IL" altLang="he-IL" sz="2200" dirty="0" err="1">
                <a:solidFill>
                  <a:srgbClr val="192A72"/>
                </a:solidFill>
                <a:latin typeface="Varela Round" panose="00000500000000000000" pitchFamily="2" charset="-79"/>
                <a:ea typeface="+mj-ea"/>
                <a:cs typeface="Varela Round" panose="00000500000000000000" pitchFamily="2" charset="-79"/>
              </a:rPr>
              <a:t>סימבה</a:t>
            </a:r>
            <a:r>
              <a:rPr lang="he-IL" altLang="he-IL" sz="2200" dirty="0">
                <a:solidFill>
                  <a:srgbClr val="192A72"/>
                </a:solidFill>
                <a:latin typeface="Varela Round" panose="00000500000000000000" pitchFamily="2" charset="-79"/>
                <a:ea typeface="+mj-ea"/>
                <a:cs typeface="Varela Round" panose="00000500000000000000" pitchFamily="2" charset="-79"/>
              </a:rPr>
              <a:t>, לעזוב את הממלכה ולא לשוב לעולם. </a:t>
            </a:r>
          </a:p>
          <a:p>
            <a:pPr defTabSz="914491">
              <a:lnSpc>
                <a:spcPct val="150000"/>
              </a:lnSpc>
              <a:spcBef>
                <a:spcPct val="0"/>
              </a:spcBef>
            </a:pPr>
            <a:endParaRPr lang="he-IL" altLang="he-IL" sz="2200" dirty="0">
              <a:solidFill>
                <a:srgbClr val="192A72"/>
              </a:solidFill>
              <a:latin typeface="Varela Round" panose="00000500000000000000" pitchFamily="2" charset="-79"/>
              <a:ea typeface="+mj-ea"/>
              <a:cs typeface="Varela Round" panose="00000500000000000000" pitchFamily="2" charset="-79"/>
            </a:endParaRPr>
          </a:p>
          <a:p>
            <a:pPr defTabSz="914491">
              <a:lnSpc>
                <a:spcPct val="150000"/>
              </a:lnSpc>
              <a:spcBef>
                <a:spcPct val="0"/>
              </a:spcBef>
            </a:pPr>
            <a:r>
              <a:rPr lang="he-IL" altLang="he-IL" sz="2200" dirty="0" err="1">
                <a:solidFill>
                  <a:srgbClr val="192A72"/>
                </a:solidFill>
                <a:latin typeface="Varela Round" panose="00000500000000000000" pitchFamily="2" charset="-79"/>
                <a:ea typeface="+mj-ea"/>
                <a:cs typeface="Varela Round" panose="00000500000000000000" pitchFamily="2" charset="-79"/>
              </a:rPr>
              <a:t>סקאר</a:t>
            </a:r>
            <a:r>
              <a:rPr lang="he-IL" altLang="he-IL" sz="2200" dirty="0">
                <a:solidFill>
                  <a:srgbClr val="192A72"/>
                </a:solidFill>
                <a:latin typeface="Varela Round" panose="00000500000000000000" pitchFamily="2" charset="-79"/>
                <a:ea typeface="+mj-ea"/>
                <a:cs typeface="Varela Round" panose="00000500000000000000" pitchFamily="2" charset="-79"/>
              </a:rPr>
              <a:t> הוא אריה מתוחכם. הוא גרם </a:t>
            </a:r>
            <a:r>
              <a:rPr lang="he-IL" altLang="he-IL" sz="2200" dirty="0" err="1">
                <a:solidFill>
                  <a:srgbClr val="192A72"/>
                </a:solidFill>
                <a:latin typeface="Varela Round" panose="00000500000000000000" pitchFamily="2" charset="-79"/>
                <a:ea typeface="+mj-ea"/>
                <a:cs typeface="Varela Round" panose="00000500000000000000" pitchFamily="2" charset="-79"/>
              </a:rPr>
              <a:t>לסימבה</a:t>
            </a:r>
            <a:r>
              <a:rPr lang="he-IL" altLang="he-IL" sz="2200" dirty="0">
                <a:solidFill>
                  <a:srgbClr val="192A72"/>
                </a:solidFill>
                <a:latin typeface="Varela Round" panose="00000500000000000000" pitchFamily="2" charset="-79"/>
                <a:ea typeface="+mj-ea"/>
                <a:cs typeface="Varela Round" panose="00000500000000000000" pitchFamily="2" charset="-79"/>
              </a:rPr>
              <a:t> לחשוב שהוא אחראי על מותו של אביו ושהדרך היחידה להתמודד עם המצב היא לברוח ולעולם לא לחזור, </a:t>
            </a:r>
            <a:r>
              <a:rPr lang="he-IL" altLang="he-IL" sz="2200" dirty="0" err="1">
                <a:solidFill>
                  <a:srgbClr val="192A72"/>
                </a:solidFill>
                <a:latin typeface="Varela Round" panose="00000500000000000000" pitchFamily="2" charset="-79"/>
                <a:ea typeface="+mj-ea"/>
                <a:cs typeface="Varela Round" panose="00000500000000000000" pitchFamily="2" charset="-79"/>
              </a:rPr>
              <a:t>כשסימבה</a:t>
            </a:r>
            <a:r>
              <a:rPr lang="he-IL" altLang="he-IL" sz="2200" dirty="0">
                <a:solidFill>
                  <a:srgbClr val="192A72"/>
                </a:solidFill>
                <a:latin typeface="Varela Round" panose="00000500000000000000" pitchFamily="2" charset="-79"/>
                <a:ea typeface="+mj-ea"/>
                <a:cs typeface="Varela Round" panose="00000500000000000000" pitchFamily="2" charset="-79"/>
              </a:rPr>
              <a:t> חשב שהוא עושה זאת מרצונו החופשי.</a:t>
            </a:r>
          </a:p>
        </p:txBody>
      </p:sp>
      <p:pic>
        <p:nvPicPr>
          <p:cNvPr id="8" name="גרפיקה 7" descr="מוח בתוך ראש">
            <a:extLst>
              <a:ext uri="{FF2B5EF4-FFF2-40B4-BE49-F238E27FC236}">
                <a16:creationId xmlns:a16="http://schemas.microsoft.com/office/drawing/2014/main" id="{44F128A3-3BE5-4C3F-AAA6-133A8A1647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1490275" y="1743415"/>
            <a:ext cx="701725" cy="701725"/>
          </a:xfrm>
          <a:prstGeom prst="rect">
            <a:avLst/>
          </a:prstGeom>
        </p:spPr>
      </p:pic>
    </p:spTree>
    <p:extLst>
      <p:ext uri="{BB962C8B-B14F-4D97-AF65-F5344CB8AC3E}">
        <p14:creationId xmlns:p14="http://schemas.microsoft.com/office/powerpoint/2010/main" val="2585510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D6C7B008-63A1-4A34-A457-D6A0B6D54025}"/>
              </a:ext>
            </a:extLst>
          </p:cNvPr>
          <p:cNvSpPr>
            <a:spLocks noGrp="1"/>
          </p:cNvSpPr>
          <p:nvPr>
            <p:ph type="ctrTitle"/>
          </p:nvPr>
        </p:nvSpPr>
        <p:spPr>
          <a:xfrm>
            <a:off x="1733909" y="298907"/>
            <a:ext cx="8901163" cy="637353"/>
          </a:xfrm>
        </p:spPr>
        <p:txBody>
          <a:bodyPr/>
          <a:lstStyle/>
          <a:p>
            <a:r>
              <a:rPr lang="he-IL" dirty="0"/>
              <a:t>טפלול (מניפולציה)</a:t>
            </a:r>
          </a:p>
        </p:txBody>
      </p:sp>
      <p:sp>
        <p:nvSpPr>
          <p:cNvPr id="6" name="מלבן: פינות מעוגלות 5">
            <a:extLst>
              <a:ext uri="{FF2B5EF4-FFF2-40B4-BE49-F238E27FC236}">
                <a16:creationId xmlns:a16="http://schemas.microsoft.com/office/drawing/2014/main" id="{FA9667F4-7CA2-4D84-9D97-C48D9C9A58F2}"/>
              </a:ext>
            </a:extLst>
          </p:cNvPr>
          <p:cNvSpPr/>
          <p:nvPr/>
        </p:nvSpPr>
        <p:spPr>
          <a:xfrm>
            <a:off x="-609604" y="243959"/>
            <a:ext cx="3559277" cy="74725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bg1"/>
                </a:solidFill>
                <a:latin typeface="Varela Round" panose="00000500000000000000" pitchFamily="2" charset="-79"/>
                <a:cs typeface="Varela Round" panose="00000500000000000000" pitchFamily="2" charset="-79"/>
              </a:rPr>
              <a:t>            יתרונות</a:t>
            </a:r>
            <a:endParaRPr lang="he-IL" dirty="0">
              <a:solidFill>
                <a:schemeClr val="bg1"/>
              </a:solidFill>
              <a:latin typeface="Varela Round" panose="00000500000000000000" pitchFamily="2" charset="-79"/>
              <a:cs typeface="Varela Round" panose="00000500000000000000" pitchFamily="2" charset="-79"/>
            </a:endParaRPr>
          </a:p>
        </p:txBody>
      </p:sp>
      <p:sp>
        <p:nvSpPr>
          <p:cNvPr id="8" name="Rectangle 3">
            <a:extLst>
              <a:ext uri="{FF2B5EF4-FFF2-40B4-BE49-F238E27FC236}">
                <a16:creationId xmlns:a16="http://schemas.microsoft.com/office/drawing/2014/main" id="{0FC70F83-42C2-42B2-B0ED-D0F65ED67E67}"/>
              </a:ext>
            </a:extLst>
          </p:cNvPr>
          <p:cNvSpPr>
            <a:spLocks noChangeArrowheads="1"/>
          </p:cNvSpPr>
          <p:nvPr/>
        </p:nvSpPr>
        <p:spPr bwMode="auto">
          <a:xfrm>
            <a:off x="1238865" y="1626922"/>
            <a:ext cx="9288053" cy="1343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indent="-342900" eaLnBrk="0" fontAlgn="base" hangingPunct="0">
              <a:lnSpc>
                <a:spcPts val="33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מונע התנגדות- </a:t>
            </a:r>
            <a:r>
              <a:rPr lang="he-IL" altLang="he-IL" dirty="0">
                <a:ln w="0"/>
                <a:solidFill>
                  <a:srgbClr val="002060"/>
                </a:solidFill>
                <a:latin typeface="Varela Round" panose="00000500000000000000" pitchFamily="2" charset="-79"/>
                <a:cs typeface="Varela Round" panose="00000500000000000000" pitchFamily="2" charset="-79"/>
              </a:rPr>
              <a:t>אינו מעורר התנגדות מצד העובדים.</a:t>
            </a:r>
          </a:p>
          <a:p>
            <a:pPr marL="342900" indent="-342900" eaLnBrk="0" fontAlgn="base" hangingPunct="0">
              <a:lnSpc>
                <a:spcPts val="33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רצון חופשי- </a:t>
            </a:r>
            <a:r>
              <a:rPr lang="he-IL" altLang="he-IL" dirty="0">
                <a:ln w="0"/>
                <a:solidFill>
                  <a:srgbClr val="002060"/>
                </a:solidFill>
                <a:latin typeface="Varela Round" panose="00000500000000000000" pitchFamily="2" charset="-79"/>
                <a:cs typeface="Varela Round" panose="00000500000000000000" pitchFamily="2" charset="-79"/>
              </a:rPr>
              <a:t>ההפעלה מושגת ללא כפייה.</a:t>
            </a:r>
          </a:p>
          <a:p>
            <a:pPr marL="342900" indent="-342900" eaLnBrk="0" fontAlgn="base" hangingPunct="0">
              <a:lnSpc>
                <a:spcPts val="33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אווירה טובה- </a:t>
            </a:r>
            <a:r>
              <a:rPr lang="he-IL" altLang="he-IL" dirty="0">
                <a:ln w="0"/>
                <a:solidFill>
                  <a:srgbClr val="002060"/>
                </a:solidFill>
                <a:latin typeface="Varela Round" panose="00000500000000000000" pitchFamily="2" charset="-79"/>
                <a:cs typeface="Varela Round" panose="00000500000000000000" pitchFamily="2" charset="-79"/>
              </a:rPr>
              <a:t>נמנעים חיכוכים.</a:t>
            </a:r>
          </a:p>
        </p:txBody>
      </p:sp>
      <p:sp>
        <p:nvSpPr>
          <p:cNvPr id="9" name="מלבן: פינות מעוגלות 8">
            <a:extLst>
              <a:ext uri="{FF2B5EF4-FFF2-40B4-BE49-F238E27FC236}">
                <a16:creationId xmlns:a16="http://schemas.microsoft.com/office/drawing/2014/main" id="{6A8EC031-5788-479D-859D-CDE03F806486}"/>
              </a:ext>
            </a:extLst>
          </p:cNvPr>
          <p:cNvSpPr/>
          <p:nvPr/>
        </p:nvSpPr>
        <p:spPr>
          <a:xfrm>
            <a:off x="-609604" y="3200543"/>
            <a:ext cx="3559277" cy="74725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bg1"/>
                </a:solidFill>
                <a:latin typeface="Varela Round" panose="00000500000000000000" pitchFamily="2" charset="-79"/>
                <a:cs typeface="Varela Round" panose="00000500000000000000" pitchFamily="2" charset="-79"/>
              </a:rPr>
              <a:t>            חסרונות</a:t>
            </a:r>
            <a:endParaRPr lang="he-IL" dirty="0">
              <a:solidFill>
                <a:schemeClr val="bg1"/>
              </a:solidFill>
              <a:latin typeface="Varela Round" panose="00000500000000000000" pitchFamily="2" charset="-79"/>
              <a:cs typeface="Varela Round" panose="00000500000000000000" pitchFamily="2" charset="-79"/>
            </a:endParaRPr>
          </a:p>
        </p:txBody>
      </p:sp>
      <p:sp>
        <p:nvSpPr>
          <p:cNvPr id="11" name="Rectangle 3">
            <a:extLst>
              <a:ext uri="{FF2B5EF4-FFF2-40B4-BE49-F238E27FC236}">
                <a16:creationId xmlns:a16="http://schemas.microsoft.com/office/drawing/2014/main" id="{B1C9B105-419F-4B3E-8B75-119BEB0D3A08}"/>
              </a:ext>
            </a:extLst>
          </p:cNvPr>
          <p:cNvSpPr>
            <a:spLocks noChangeArrowheads="1"/>
          </p:cNvSpPr>
          <p:nvPr/>
        </p:nvSpPr>
        <p:spPr bwMode="auto">
          <a:xfrm>
            <a:off x="1238865" y="4390252"/>
            <a:ext cx="9288053" cy="1767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indent="-342900" eaLnBrk="0" fontAlgn="base" hangingPunct="0">
              <a:lnSpc>
                <a:spcPts val="33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תחושות לא נעימות ואי נכונות לשיתוף פעולה- </a:t>
            </a:r>
            <a:r>
              <a:rPr lang="he-IL" altLang="he-IL" dirty="0">
                <a:ln w="0"/>
                <a:solidFill>
                  <a:srgbClr val="002060"/>
                </a:solidFill>
                <a:latin typeface="Varela Round" panose="00000500000000000000" pitchFamily="2" charset="-79"/>
                <a:cs typeface="Varela Round" panose="00000500000000000000" pitchFamily="2" charset="-79"/>
              </a:rPr>
              <a:t>העובד עלול לגלות שתומרן והדבר יגרום לו תסכול. כאשר הטפלול נחשף, העלויות יכולות להיות משמעותיות בשל אובדן אמון ואי-נכונות של העובד לשתף פעולה.</a:t>
            </a:r>
          </a:p>
          <a:p>
            <a:pPr marL="342900" indent="-342900" eaLnBrk="0" fontAlgn="base" hangingPunct="0">
              <a:lnSpc>
                <a:spcPts val="33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זמן- </a:t>
            </a:r>
            <a:r>
              <a:rPr lang="he-IL" altLang="he-IL" dirty="0">
                <a:ln w="0"/>
                <a:solidFill>
                  <a:srgbClr val="002060"/>
                </a:solidFill>
                <a:latin typeface="Varela Round" panose="00000500000000000000" pitchFamily="2" charset="-79"/>
                <a:cs typeface="Varela Round" panose="00000500000000000000" pitchFamily="2" charset="-79"/>
              </a:rPr>
              <a:t>ההפעלה בשיטה זו דורשת זמן ותחכום.</a:t>
            </a:r>
          </a:p>
        </p:txBody>
      </p:sp>
      <p:pic>
        <p:nvPicPr>
          <p:cNvPr id="10" name="גרפיקה 9" descr="מוח בתוך ראש">
            <a:extLst>
              <a:ext uri="{FF2B5EF4-FFF2-40B4-BE49-F238E27FC236}">
                <a16:creationId xmlns:a16="http://schemas.microsoft.com/office/drawing/2014/main" id="{D95BF34D-4DDD-4D9B-846F-C99F50A77E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54402" y="266720"/>
            <a:ext cx="701725" cy="701725"/>
          </a:xfrm>
          <a:prstGeom prst="rect">
            <a:avLst/>
          </a:prstGeom>
        </p:spPr>
      </p:pic>
      <p:pic>
        <p:nvPicPr>
          <p:cNvPr id="14" name="גרפיקה 13" descr="מוח בתוך ראש">
            <a:extLst>
              <a:ext uri="{FF2B5EF4-FFF2-40B4-BE49-F238E27FC236}">
                <a16:creationId xmlns:a16="http://schemas.microsoft.com/office/drawing/2014/main" id="{D4EAE777-0060-4140-A18F-5E6CCBD86A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54402" y="3246070"/>
            <a:ext cx="701725" cy="701725"/>
          </a:xfrm>
          <a:prstGeom prst="rect">
            <a:avLst/>
          </a:prstGeom>
        </p:spPr>
      </p:pic>
    </p:spTree>
    <p:extLst>
      <p:ext uri="{BB962C8B-B14F-4D97-AF65-F5344CB8AC3E}">
        <p14:creationId xmlns:p14="http://schemas.microsoft.com/office/powerpoint/2010/main" val="211783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534" y="2695671"/>
            <a:ext cx="9208400" cy="1924651"/>
          </a:xfrm>
          <a:prstGeom prst="rect">
            <a:avLst/>
          </a:prstGeom>
          <a:noFill/>
          <a:ln>
            <a:noFill/>
          </a:ln>
        </p:spPr>
        <p:txBody>
          <a:bodyPr spcFirstLastPara="1" wrap="square" lIns="121904" tIns="121904" rIns="121904" bIns="121904" anchor="t" anchorCtr="0">
            <a:noAutofit/>
          </a:bodyPr>
          <a:lstStyle/>
          <a:p>
            <a:pPr marL="609600">
              <a:lnSpc>
                <a:spcPct val="150000"/>
              </a:lnSpc>
            </a:pPr>
            <a:endParaRPr dirty="0"/>
          </a:p>
        </p:txBody>
      </p:sp>
      <p:sp>
        <p:nvSpPr>
          <p:cNvPr id="5" name="כותרת 4"/>
          <p:cNvSpPr>
            <a:spLocks noGrp="1"/>
          </p:cNvSpPr>
          <p:nvPr>
            <p:ph type="ctrTitle"/>
          </p:nvPr>
        </p:nvSpPr>
        <p:spPr>
          <a:xfrm>
            <a:off x="640080" y="1640677"/>
            <a:ext cx="11551922" cy="1260164"/>
          </a:xfrm>
        </p:spPr>
        <p:txBody>
          <a:bodyPr/>
          <a:lstStyle/>
          <a:p>
            <a:r>
              <a:rPr lang="he-IL" sz="3200" dirty="0">
                <a:solidFill>
                  <a:srgbClr val="192A72"/>
                </a:solidFill>
              </a:rPr>
              <a:t>פרק 2.7-</a:t>
            </a:r>
            <a:r>
              <a:rPr lang="he-IL" dirty="0">
                <a:solidFill>
                  <a:srgbClr val="192A72"/>
                </a:solidFill>
              </a:rPr>
              <a:t> הפעלת עובדים</a:t>
            </a:r>
          </a:p>
        </p:txBody>
      </p:sp>
      <p:sp>
        <p:nvSpPr>
          <p:cNvPr id="4" name="מציין מיקום תוכן 3"/>
          <p:cNvSpPr>
            <a:spLocks noGrp="1"/>
          </p:cNvSpPr>
          <p:nvPr>
            <p:ph idx="10"/>
          </p:nvPr>
        </p:nvSpPr>
        <p:spPr>
          <a:xfrm>
            <a:off x="1" y="3655861"/>
            <a:ext cx="12192001" cy="720094"/>
          </a:xfrm>
        </p:spPr>
        <p:txBody>
          <a:bodyPr/>
          <a:lstStyle/>
          <a:p>
            <a:r>
              <a:rPr lang="he-IL" dirty="0">
                <a:sym typeface="Varela Round"/>
              </a:rPr>
              <a:t>שם המורה: יוסי פוגל</a:t>
            </a:r>
          </a:p>
        </p:txBody>
      </p:sp>
      <p:sp>
        <p:nvSpPr>
          <p:cNvPr id="9" name="כותרת משנה 6">
            <a:extLst>
              <a:ext uri="{FF2B5EF4-FFF2-40B4-BE49-F238E27FC236}">
                <a16:creationId xmlns:a16="http://schemas.microsoft.com/office/drawing/2014/main" id="{21A15DF0-4322-433E-BFCF-CE997819D0F3}"/>
              </a:ext>
            </a:extLst>
          </p:cNvPr>
          <p:cNvSpPr>
            <a:spLocks noGrp="1"/>
          </p:cNvSpPr>
          <p:nvPr>
            <p:ph type="subTitle" idx="1"/>
          </p:nvPr>
        </p:nvSpPr>
        <p:spPr>
          <a:xfrm>
            <a:off x="1" y="2826050"/>
            <a:ext cx="12192001" cy="720094"/>
          </a:xfrm>
        </p:spPr>
        <p:txBody>
          <a:bodyPr/>
          <a:lstStyle/>
          <a:p>
            <a:r>
              <a:rPr lang="he-IL" dirty="0">
                <a:sym typeface="Varela Round"/>
              </a:rPr>
              <a:t>ניהול עסקי כיתות י"א – י"ב</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a:xfrm>
            <a:off x="2025445" y="2270759"/>
            <a:ext cx="10500854" cy="1260164"/>
          </a:xfrm>
        </p:spPr>
        <p:txBody>
          <a:bodyPr/>
          <a:lstStyle/>
          <a:p>
            <a:r>
              <a:rPr lang="he-IL" dirty="0"/>
              <a:t>הפעלה עצמית</a:t>
            </a:r>
          </a:p>
        </p:txBody>
      </p:sp>
      <p:pic>
        <p:nvPicPr>
          <p:cNvPr id="6" name="גרפיקה 5" descr="צעדי ריקוד">
            <a:extLst>
              <a:ext uri="{FF2B5EF4-FFF2-40B4-BE49-F238E27FC236}">
                <a16:creationId xmlns:a16="http://schemas.microsoft.com/office/drawing/2014/main" id="{DE7FCE4F-3428-4A25-8F55-A56B16D24B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5445" y="1704480"/>
            <a:ext cx="2160000" cy="2160000"/>
          </a:xfrm>
          <a:prstGeom prst="rect">
            <a:avLst/>
          </a:prstGeom>
        </p:spPr>
      </p:pic>
    </p:spTree>
    <p:extLst>
      <p:ext uri="{BB962C8B-B14F-4D97-AF65-F5344CB8AC3E}">
        <p14:creationId xmlns:p14="http://schemas.microsoft.com/office/powerpoint/2010/main" val="2797318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D6C7B008-63A1-4A34-A457-D6A0B6D54025}"/>
              </a:ext>
            </a:extLst>
          </p:cNvPr>
          <p:cNvSpPr>
            <a:spLocks noGrp="1"/>
          </p:cNvSpPr>
          <p:nvPr>
            <p:ph type="ctrTitle"/>
          </p:nvPr>
        </p:nvSpPr>
        <p:spPr>
          <a:xfrm>
            <a:off x="1733909" y="298907"/>
            <a:ext cx="8901163" cy="637353"/>
          </a:xfrm>
        </p:spPr>
        <p:txBody>
          <a:bodyPr/>
          <a:lstStyle/>
          <a:p>
            <a:r>
              <a:rPr lang="he-IL" dirty="0"/>
              <a:t>הפעלה עצמית</a:t>
            </a:r>
          </a:p>
        </p:txBody>
      </p:sp>
      <p:sp>
        <p:nvSpPr>
          <p:cNvPr id="5" name="מלבן 4">
            <a:extLst>
              <a:ext uri="{FF2B5EF4-FFF2-40B4-BE49-F238E27FC236}">
                <a16:creationId xmlns:a16="http://schemas.microsoft.com/office/drawing/2014/main" id="{2964628C-64B3-49EC-AECB-201254F7E516}"/>
              </a:ext>
            </a:extLst>
          </p:cNvPr>
          <p:cNvSpPr/>
          <p:nvPr/>
        </p:nvSpPr>
        <p:spPr>
          <a:xfrm>
            <a:off x="1087950" y="2516793"/>
            <a:ext cx="9861754" cy="1032386"/>
          </a:xfrm>
          <a:prstGeom prst="rect">
            <a:avLst/>
          </a:prstGeom>
        </p:spPr>
        <p:txBody>
          <a:bodyPr vert="horz" lIns="91440" tIns="45720" rIns="91440" bIns="45720" rtlCol="1" anchor="ctr">
            <a:noAutofit/>
          </a:bodyPr>
          <a:lstStyle/>
          <a:p>
            <a:pPr defTabSz="914491">
              <a:lnSpc>
                <a:spcPct val="150000"/>
              </a:lnSpc>
              <a:spcBef>
                <a:spcPct val="0"/>
              </a:spcBef>
            </a:pPr>
            <a:r>
              <a:rPr lang="he-IL" altLang="he-IL" sz="2400" dirty="0">
                <a:solidFill>
                  <a:srgbClr val="192A72"/>
                </a:solidFill>
                <a:latin typeface="Varela Round" panose="00000500000000000000" pitchFamily="2" charset="-79"/>
                <a:ea typeface="+mj-ea"/>
                <a:cs typeface="Varela Round" panose="00000500000000000000" pitchFamily="2" charset="-79"/>
              </a:rPr>
              <a:t>המנהל מאציל סמכויות לעובדים ומשאיר בידיהם את הבחירה באיזו דרך לפעול. הפעלה זו מסירה מהמנהל את הצורך לייחד זמן לפעולות עובדיו, הנהנים מאוטונומיה בעבודתם, והוא ייכנס לתמונה רק במקרים חריגים. הפעלה עצמית מוצלחת תלויה במספר גורמים:</a:t>
            </a:r>
          </a:p>
        </p:txBody>
      </p:sp>
      <p:sp>
        <p:nvSpPr>
          <p:cNvPr id="6" name="מלבן: פינות מעוגלות 5">
            <a:extLst>
              <a:ext uri="{FF2B5EF4-FFF2-40B4-BE49-F238E27FC236}">
                <a16:creationId xmlns:a16="http://schemas.microsoft.com/office/drawing/2014/main" id="{FA9667F4-7CA2-4D84-9D97-C48D9C9A58F2}"/>
              </a:ext>
            </a:extLst>
          </p:cNvPr>
          <p:cNvSpPr/>
          <p:nvPr/>
        </p:nvSpPr>
        <p:spPr>
          <a:xfrm>
            <a:off x="-609604" y="243959"/>
            <a:ext cx="3559277" cy="74725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bg1"/>
                </a:solidFill>
                <a:latin typeface="Varela Round" panose="00000500000000000000" pitchFamily="2" charset="-79"/>
                <a:cs typeface="Varela Round" panose="00000500000000000000" pitchFamily="2" charset="-79"/>
              </a:rPr>
              <a:t>            על השיטה</a:t>
            </a:r>
            <a:endParaRPr lang="he-IL" dirty="0">
              <a:solidFill>
                <a:schemeClr val="bg1"/>
              </a:solidFill>
              <a:latin typeface="Varela Round" panose="00000500000000000000" pitchFamily="2" charset="-79"/>
              <a:cs typeface="Varela Round" panose="00000500000000000000" pitchFamily="2" charset="-79"/>
            </a:endParaRPr>
          </a:p>
        </p:txBody>
      </p:sp>
      <p:sp>
        <p:nvSpPr>
          <p:cNvPr id="17" name="מציין מיקום טקסט 13">
            <a:extLst>
              <a:ext uri="{FF2B5EF4-FFF2-40B4-BE49-F238E27FC236}">
                <a16:creationId xmlns:a16="http://schemas.microsoft.com/office/drawing/2014/main" id="{A422ACCE-AC9E-449C-B5C5-BD79ABF37513}"/>
              </a:ext>
            </a:extLst>
          </p:cNvPr>
          <p:cNvSpPr txBox="1">
            <a:spLocks/>
          </p:cNvSpPr>
          <p:nvPr/>
        </p:nvSpPr>
        <p:spPr>
          <a:xfrm>
            <a:off x="3057832" y="913701"/>
            <a:ext cx="7891872" cy="540070"/>
          </a:xfrm>
          <a:prstGeom prst="rect">
            <a:avLst/>
          </a:prstGeom>
        </p:spPr>
        <p:txBody>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he-IL" sz="2400" dirty="0">
                <a:solidFill>
                  <a:srgbClr val="12B4BC"/>
                </a:solidFill>
                <a:latin typeface="Varela Round" panose="00000500000000000000" pitchFamily="2" charset="-79"/>
                <a:cs typeface="Varela Round" panose="00000500000000000000" pitchFamily="2" charset="-79"/>
              </a:rPr>
              <a:t>שיטת ההפעלה אופיינית למנהיג המעצב ולמנהיג הנמנע</a:t>
            </a:r>
          </a:p>
        </p:txBody>
      </p:sp>
      <p:sp>
        <p:nvSpPr>
          <p:cNvPr id="18" name="מלבן: פינות מעוגלות 17">
            <a:extLst>
              <a:ext uri="{FF2B5EF4-FFF2-40B4-BE49-F238E27FC236}">
                <a16:creationId xmlns:a16="http://schemas.microsoft.com/office/drawing/2014/main" id="{AC42B9F9-1A60-4892-A874-022DF611D506}"/>
              </a:ext>
            </a:extLst>
          </p:cNvPr>
          <p:cNvSpPr/>
          <p:nvPr/>
        </p:nvSpPr>
        <p:spPr>
          <a:xfrm>
            <a:off x="3280651" y="4634517"/>
            <a:ext cx="5643741" cy="453261"/>
          </a:xfrm>
          <a:prstGeom prst="roundRect">
            <a:avLst>
              <a:gd name="adj" fmla="val 50000"/>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he-IL" sz="2000" dirty="0">
                <a:solidFill>
                  <a:schemeClr val="bg1"/>
                </a:solidFill>
                <a:latin typeface="Varela Round" panose="00000500000000000000" pitchFamily="2" charset="-79"/>
                <a:cs typeface="Varela Round" panose="00000500000000000000" pitchFamily="2" charset="-79"/>
              </a:rPr>
              <a:t>בנכונות המנהל להאציל סמכויות</a:t>
            </a:r>
          </a:p>
        </p:txBody>
      </p:sp>
      <p:sp>
        <p:nvSpPr>
          <p:cNvPr id="20" name="מלבן: פינות מעוגלות 19">
            <a:extLst>
              <a:ext uri="{FF2B5EF4-FFF2-40B4-BE49-F238E27FC236}">
                <a16:creationId xmlns:a16="http://schemas.microsoft.com/office/drawing/2014/main" id="{897BD62C-7EF7-4599-9226-E390026E83CA}"/>
              </a:ext>
            </a:extLst>
          </p:cNvPr>
          <p:cNvSpPr/>
          <p:nvPr/>
        </p:nvSpPr>
        <p:spPr>
          <a:xfrm>
            <a:off x="3275717" y="5201912"/>
            <a:ext cx="5643741" cy="453261"/>
          </a:xfrm>
          <a:prstGeom prst="roundRect">
            <a:avLst>
              <a:gd name="adj" fmla="val 50000"/>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he-IL" sz="2000" dirty="0">
                <a:solidFill>
                  <a:schemeClr val="bg1"/>
                </a:solidFill>
                <a:latin typeface="Varela Round" panose="00000500000000000000" pitchFamily="2" charset="-79"/>
                <a:cs typeface="Varela Round" panose="00000500000000000000" pitchFamily="2" charset="-79"/>
              </a:rPr>
              <a:t>ברמה מקצועית גבוהה של העובדים ובניסיונם </a:t>
            </a:r>
          </a:p>
        </p:txBody>
      </p:sp>
      <p:sp>
        <p:nvSpPr>
          <p:cNvPr id="23" name="אליפסה 22">
            <a:extLst>
              <a:ext uri="{FF2B5EF4-FFF2-40B4-BE49-F238E27FC236}">
                <a16:creationId xmlns:a16="http://schemas.microsoft.com/office/drawing/2014/main" id="{8F5E7821-648F-452F-912A-A3D28E77F492}"/>
              </a:ext>
            </a:extLst>
          </p:cNvPr>
          <p:cNvSpPr/>
          <p:nvPr/>
        </p:nvSpPr>
        <p:spPr>
          <a:xfrm>
            <a:off x="8398915" y="5204974"/>
            <a:ext cx="438286" cy="438286"/>
          </a:xfrm>
          <a:prstGeom prst="ellipse">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sz="2800">
              <a:solidFill>
                <a:schemeClr val="bg1"/>
              </a:solidFill>
              <a:latin typeface="Varela Round" panose="00000500000000000000" pitchFamily="2" charset="-79"/>
              <a:cs typeface="Varela Round" panose="00000500000000000000" pitchFamily="2" charset="-79"/>
            </a:endParaRPr>
          </a:p>
        </p:txBody>
      </p:sp>
      <p:sp>
        <p:nvSpPr>
          <p:cNvPr id="24" name="תיבת טקסט 23">
            <a:extLst>
              <a:ext uri="{FF2B5EF4-FFF2-40B4-BE49-F238E27FC236}">
                <a16:creationId xmlns:a16="http://schemas.microsoft.com/office/drawing/2014/main" id="{3FEF08C2-3C00-4B25-AD2E-729945F5C5D8}"/>
              </a:ext>
            </a:extLst>
          </p:cNvPr>
          <p:cNvSpPr txBox="1"/>
          <p:nvPr/>
        </p:nvSpPr>
        <p:spPr>
          <a:xfrm>
            <a:off x="8395287" y="5130370"/>
            <a:ext cx="612668" cy="584775"/>
          </a:xfrm>
          <a:prstGeom prst="rect">
            <a:avLst/>
          </a:prstGeom>
          <a:noFill/>
        </p:spPr>
        <p:txBody>
          <a:bodyPr wrap="none" rtlCol="1">
            <a:spAutoFit/>
          </a:bodyPr>
          <a:lstStyle/>
          <a:p>
            <a:r>
              <a:rPr lang="he-IL" sz="3200" dirty="0">
                <a:solidFill>
                  <a:schemeClr val="bg1"/>
                </a:solidFill>
              </a:rPr>
              <a:t> </a:t>
            </a:r>
            <a:r>
              <a:rPr lang="he-IL" sz="3200" dirty="0">
                <a:solidFill>
                  <a:schemeClr val="bg1"/>
                </a:solidFill>
                <a:sym typeface="Wingdings 2" panose="05020102010507070707" pitchFamily="18" charset="2"/>
              </a:rPr>
              <a:t></a:t>
            </a:r>
            <a:endParaRPr lang="he-IL" sz="3200" dirty="0">
              <a:solidFill>
                <a:schemeClr val="bg1"/>
              </a:solidFill>
            </a:endParaRPr>
          </a:p>
        </p:txBody>
      </p:sp>
      <p:sp>
        <p:nvSpPr>
          <p:cNvPr id="25" name="אליפסה 24">
            <a:extLst>
              <a:ext uri="{FF2B5EF4-FFF2-40B4-BE49-F238E27FC236}">
                <a16:creationId xmlns:a16="http://schemas.microsoft.com/office/drawing/2014/main" id="{6E31BE20-578E-4B4E-B8A0-996FF8091761}"/>
              </a:ext>
            </a:extLst>
          </p:cNvPr>
          <p:cNvSpPr/>
          <p:nvPr/>
        </p:nvSpPr>
        <p:spPr>
          <a:xfrm>
            <a:off x="8398915" y="4642004"/>
            <a:ext cx="438286" cy="438286"/>
          </a:xfrm>
          <a:prstGeom prst="ellipse">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sz="2800">
              <a:solidFill>
                <a:schemeClr val="bg1"/>
              </a:solidFill>
              <a:latin typeface="Varela Round" panose="00000500000000000000" pitchFamily="2" charset="-79"/>
              <a:cs typeface="Varela Round" panose="00000500000000000000" pitchFamily="2" charset="-79"/>
            </a:endParaRPr>
          </a:p>
        </p:txBody>
      </p:sp>
      <p:sp>
        <p:nvSpPr>
          <p:cNvPr id="26" name="תיבת טקסט 25">
            <a:extLst>
              <a:ext uri="{FF2B5EF4-FFF2-40B4-BE49-F238E27FC236}">
                <a16:creationId xmlns:a16="http://schemas.microsoft.com/office/drawing/2014/main" id="{3E81396C-123E-48D1-8FA3-92D844CEAAAA}"/>
              </a:ext>
            </a:extLst>
          </p:cNvPr>
          <p:cNvSpPr txBox="1"/>
          <p:nvPr/>
        </p:nvSpPr>
        <p:spPr>
          <a:xfrm>
            <a:off x="8395287" y="4582639"/>
            <a:ext cx="612668" cy="584775"/>
          </a:xfrm>
          <a:prstGeom prst="rect">
            <a:avLst/>
          </a:prstGeom>
          <a:noFill/>
        </p:spPr>
        <p:txBody>
          <a:bodyPr wrap="none" rtlCol="1">
            <a:spAutoFit/>
          </a:bodyPr>
          <a:lstStyle/>
          <a:p>
            <a:r>
              <a:rPr lang="he-IL" sz="3200" dirty="0">
                <a:solidFill>
                  <a:schemeClr val="bg1"/>
                </a:solidFill>
              </a:rPr>
              <a:t> </a:t>
            </a:r>
            <a:r>
              <a:rPr lang="he-IL" sz="3200" dirty="0">
                <a:solidFill>
                  <a:schemeClr val="bg1"/>
                </a:solidFill>
                <a:sym typeface="Wingdings 2" panose="05020102010507070707" pitchFamily="18" charset="2"/>
              </a:rPr>
              <a:t></a:t>
            </a:r>
            <a:endParaRPr lang="he-IL" sz="3200" dirty="0">
              <a:solidFill>
                <a:schemeClr val="bg1"/>
              </a:solidFill>
            </a:endParaRPr>
          </a:p>
        </p:txBody>
      </p:sp>
      <p:sp>
        <p:nvSpPr>
          <p:cNvPr id="27" name="מלבן: פינות מעוגלות 26">
            <a:extLst>
              <a:ext uri="{FF2B5EF4-FFF2-40B4-BE49-F238E27FC236}">
                <a16:creationId xmlns:a16="http://schemas.microsoft.com/office/drawing/2014/main" id="{9D84E138-CDDA-43FB-9C24-7CC61B0AB548}"/>
              </a:ext>
            </a:extLst>
          </p:cNvPr>
          <p:cNvSpPr/>
          <p:nvPr/>
        </p:nvSpPr>
        <p:spPr>
          <a:xfrm>
            <a:off x="3275717" y="5759526"/>
            <a:ext cx="5643741" cy="453261"/>
          </a:xfrm>
          <a:prstGeom prst="roundRect">
            <a:avLst>
              <a:gd name="adj" fmla="val 50000"/>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he-IL" sz="2000" dirty="0">
                <a:solidFill>
                  <a:schemeClr val="bg1"/>
                </a:solidFill>
                <a:latin typeface="Varela Round" panose="00000500000000000000" pitchFamily="2" charset="-79"/>
                <a:cs typeface="Varela Round" panose="00000500000000000000" pitchFamily="2" charset="-79"/>
              </a:rPr>
              <a:t>בנכונותם לקבל החלטות באופן עצמאי</a:t>
            </a:r>
          </a:p>
        </p:txBody>
      </p:sp>
      <p:sp>
        <p:nvSpPr>
          <p:cNvPr id="28" name="אליפסה 27">
            <a:extLst>
              <a:ext uri="{FF2B5EF4-FFF2-40B4-BE49-F238E27FC236}">
                <a16:creationId xmlns:a16="http://schemas.microsoft.com/office/drawing/2014/main" id="{AEC854AD-F828-4D80-9F1B-09EFF694458B}"/>
              </a:ext>
            </a:extLst>
          </p:cNvPr>
          <p:cNvSpPr/>
          <p:nvPr/>
        </p:nvSpPr>
        <p:spPr>
          <a:xfrm>
            <a:off x="8398915" y="5762588"/>
            <a:ext cx="438286" cy="438286"/>
          </a:xfrm>
          <a:prstGeom prst="ellipse">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sz="2800">
              <a:solidFill>
                <a:schemeClr val="bg1"/>
              </a:solidFill>
              <a:latin typeface="Varela Round" panose="00000500000000000000" pitchFamily="2" charset="-79"/>
              <a:cs typeface="Varela Round" panose="00000500000000000000" pitchFamily="2" charset="-79"/>
            </a:endParaRPr>
          </a:p>
        </p:txBody>
      </p:sp>
      <p:sp>
        <p:nvSpPr>
          <p:cNvPr id="29" name="תיבת טקסט 28">
            <a:extLst>
              <a:ext uri="{FF2B5EF4-FFF2-40B4-BE49-F238E27FC236}">
                <a16:creationId xmlns:a16="http://schemas.microsoft.com/office/drawing/2014/main" id="{B6FC5535-FD90-4CCA-96A6-5AAD57BA6B36}"/>
              </a:ext>
            </a:extLst>
          </p:cNvPr>
          <p:cNvSpPr txBox="1"/>
          <p:nvPr/>
        </p:nvSpPr>
        <p:spPr>
          <a:xfrm>
            <a:off x="8395287" y="5689343"/>
            <a:ext cx="612668" cy="584775"/>
          </a:xfrm>
          <a:prstGeom prst="rect">
            <a:avLst/>
          </a:prstGeom>
          <a:noFill/>
        </p:spPr>
        <p:txBody>
          <a:bodyPr wrap="none" rtlCol="1">
            <a:spAutoFit/>
          </a:bodyPr>
          <a:lstStyle/>
          <a:p>
            <a:r>
              <a:rPr lang="he-IL" sz="3200" dirty="0">
                <a:solidFill>
                  <a:schemeClr val="bg1"/>
                </a:solidFill>
              </a:rPr>
              <a:t> </a:t>
            </a:r>
            <a:r>
              <a:rPr lang="he-IL" sz="3200" dirty="0">
                <a:solidFill>
                  <a:schemeClr val="bg1"/>
                </a:solidFill>
                <a:sym typeface="Wingdings 2" panose="05020102010507070707" pitchFamily="18" charset="2"/>
              </a:rPr>
              <a:t></a:t>
            </a:r>
            <a:endParaRPr lang="he-IL" sz="3200" dirty="0">
              <a:solidFill>
                <a:schemeClr val="bg1"/>
              </a:solidFill>
            </a:endParaRPr>
          </a:p>
        </p:txBody>
      </p:sp>
      <p:pic>
        <p:nvPicPr>
          <p:cNvPr id="30" name="גרפיקה 29" descr="צעדי ריקוד">
            <a:extLst>
              <a:ext uri="{FF2B5EF4-FFF2-40B4-BE49-F238E27FC236}">
                <a16:creationId xmlns:a16="http://schemas.microsoft.com/office/drawing/2014/main" id="{6C7603A4-08C7-4A04-BB95-2ED41D458A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41200" y="260294"/>
            <a:ext cx="702000" cy="702000"/>
          </a:xfrm>
          <a:prstGeom prst="rect">
            <a:avLst/>
          </a:prstGeom>
        </p:spPr>
      </p:pic>
    </p:spTree>
    <p:extLst>
      <p:ext uri="{BB962C8B-B14F-4D97-AF65-F5344CB8AC3E}">
        <p14:creationId xmlns:p14="http://schemas.microsoft.com/office/powerpoint/2010/main" val="252635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25" grpId="0" animBg="1"/>
      <p:bldP spid="26" grpId="0"/>
      <p:bldP spid="27" grpId="0" animBg="1"/>
      <p:bldP spid="28" grpId="0" animBg="1"/>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59B78F9A-FE2C-4302-8A5B-C853065E465F}"/>
              </a:ext>
            </a:extLst>
          </p:cNvPr>
          <p:cNvSpPr>
            <a:spLocks noGrp="1"/>
          </p:cNvSpPr>
          <p:nvPr>
            <p:ph sz="quarter" idx="14"/>
          </p:nvPr>
        </p:nvSpPr>
        <p:spPr>
          <a:xfrm>
            <a:off x="97944" y="95349"/>
            <a:ext cx="8436455" cy="400050"/>
          </a:xfrm>
        </p:spPr>
        <p:txBody>
          <a:bodyPr/>
          <a:lstStyle/>
          <a:p>
            <a:r>
              <a:rPr lang="he-IL" sz="2000" dirty="0"/>
              <a:t>מתוך הצהרת ראש הממשלה בתאריך 19.03.2020. </a:t>
            </a:r>
            <a:r>
              <a:rPr lang="he-IL" sz="1400" dirty="0"/>
              <a:t>קרדיט: כאן. תאגיד השידור הציבורי</a:t>
            </a:r>
            <a:endParaRPr lang="he-IL" sz="2000" dirty="0"/>
          </a:p>
        </p:txBody>
      </p:sp>
      <p:pic>
        <p:nvPicPr>
          <p:cNvPr id="5" name="הפעלה עצמית">
            <a:hlinkClick r:id="" action="ppaction://media"/>
            <a:extLst>
              <a:ext uri="{FF2B5EF4-FFF2-40B4-BE49-F238E27FC236}">
                <a16:creationId xmlns:a16="http://schemas.microsoft.com/office/drawing/2014/main" id="{37789C1B-577C-403F-8403-DF014F0C23B5}"/>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654050" y="639763"/>
            <a:ext cx="10885488" cy="6122987"/>
          </a:xfrm>
        </p:spPr>
      </p:pic>
    </p:spTree>
    <p:extLst>
      <p:ext uri="{BB962C8B-B14F-4D97-AF65-F5344CB8AC3E}">
        <p14:creationId xmlns:p14="http://schemas.microsoft.com/office/powerpoint/2010/main" val="264882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פינות מעוגלות 6">
            <a:extLst>
              <a:ext uri="{FF2B5EF4-FFF2-40B4-BE49-F238E27FC236}">
                <a16:creationId xmlns:a16="http://schemas.microsoft.com/office/drawing/2014/main" id="{2CEC55E3-3B71-4F09-BD72-73EE42B3AE0B}"/>
              </a:ext>
            </a:extLst>
          </p:cNvPr>
          <p:cNvSpPr/>
          <p:nvPr/>
        </p:nvSpPr>
        <p:spPr>
          <a:xfrm flipH="1">
            <a:off x="8406580" y="1743416"/>
            <a:ext cx="4099821" cy="70172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he-IL" sz="2800" dirty="0">
                <a:solidFill>
                  <a:schemeClr val="bg1"/>
                </a:solidFill>
                <a:latin typeface="Varela Round" panose="00000500000000000000" pitchFamily="2" charset="-79"/>
                <a:cs typeface="Varela Round" panose="00000500000000000000" pitchFamily="2" charset="-79"/>
              </a:rPr>
              <a:t>במשבר הקורונה...</a:t>
            </a:r>
            <a:endParaRPr lang="he-IL" dirty="0">
              <a:solidFill>
                <a:schemeClr val="bg1"/>
              </a:solidFill>
              <a:latin typeface="Varela Round" panose="00000500000000000000" pitchFamily="2" charset="-79"/>
              <a:cs typeface="Varela Round" panose="00000500000000000000" pitchFamily="2" charset="-79"/>
            </a:endParaRPr>
          </a:p>
        </p:txBody>
      </p:sp>
      <p:sp>
        <p:nvSpPr>
          <p:cNvPr id="9" name="כותרת 2">
            <a:extLst>
              <a:ext uri="{FF2B5EF4-FFF2-40B4-BE49-F238E27FC236}">
                <a16:creationId xmlns:a16="http://schemas.microsoft.com/office/drawing/2014/main" id="{FAB4DE5E-FA03-4F99-BFEF-BA7067461C32}"/>
              </a:ext>
            </a:extLst>
          </p:cNvPr>
          <p:cNvSpPr txBox="1">
            <a:spLocks/>
          </p:cNvSpPr>
          <p:nvPr/>
        </p:nvSpPr>
        <p:spPr>
          <a:xfrm>
            <a:off x="1733909" y="298907"/>
            <a:ext cx="8901163" cy="637353"/>
          </a:xfrm>
          <a:prstGeom prst="rect">
            <a:avLst/>
          </a:prstGeom>
        </p:spPr>
        <p:txBody>
          <a:bodyPr vert="horz" lIns="91440" tIns="45720" rIns="91440" bIns="45720" rtlCol="1" anchor="ctr">
            <a:noAutofit/>
          </a:bodyPr>
          <a:lstStyle>
            <a:lvl1pPr algn="ctr" defTabSz="914491" rtl="1" eaLnBrk="1" latinLnBrk="0" hangingPunct="1">
              <a:spcBef>
                <a:spcPct val="0"/>
              </a:spcBef>
              <a:buNone/>
              <a:defRPr sz="4000" kern="1200">
                <a:solidFill>
                  <a:srgbClr val="192A72"/>
                </a:solidFill>
                <a:latin typeface="Varela Round" panose="00000500000000000000" pitchFamily="2" charset="-79"/>
                <a:ea typeface="+mj-ea"/>
                <a:cs typeface="Varela Round" panose="00000500000000000000" pitchFamily="2" charset="-79"/>
              </a:defRPr>
            </a:lvl1pPr>
          </a:lstStyle>
          <a:p>
            <a:r>
              <a:rPr lang="he-IL" dirty="0"/>
              <a:t>הפעלה עצמית</a:t>
            </a:r>
          </a:p>
        </p:txBody>
      </p:sp>
      <p:sp>
        <p:nvSpPr>
          <p:cNvPr id="11" name="מלבן 10">
            <a:extLst>
              <a:ext uri="{FF2B5EF4-FFF2-40B4-BE49-F238E27FC236}">
                <a16:creationId xmlns:a16="http://schemas.microsoft.com/office/drawing/2014/main" id="{961F6C25-9145-4872-8199-63B2AA510C76}"/>
              </a:ext>
            </a:extLst>
          </p:cNvPr>
          <p:cNvSpPr/>
          <p:nvPr/>
        </p:nvSpPr>
        <p:spPr>
          <a:xfrm>
            <a:off x="121920" y="2275385"/>
            <a:ext cx="10907486" cy="3449068"/>
          </a:xfrm>
          <a:prstGeom prst="rect">
            <a:avLst/>
          </a:prstGeom>
        </p:spPr>
        <p:txBody>
          <a:bodyPr vert="horz" lIns="91440" tIns="45720" rIns="91440" bIns="45720" rtlCol="1" anchor="ctr">
            <a:noAutofit/>
          </a:bodyPr>
          <a:lstStyle/>
          <a:p>
            <a:pPr defTabSz="914491">
              <a:lnSpc>
                <a:spcPct val="150000"/>
              </a:lnSpc>
              <a:spcBef>
                <a:spcPct val="0"/>
              </a:spcBef>
            </a:pPr>
            <a:r>
              <a:rPr lang="he-IL" altLang="he-IL" sz="2200" dirty="0">
                <a:solidFill>
                  <a:srgbClr val="192A72"/>
                </a:solidFill>
                <a:latin typeface="Varela Round" panose="00000500000000000000" pitchFamily="2" charset="-79"/>
                <a:ea typeface="+mj-ea"/>
                <a:cs typeface="Varela Round" panose="00000500000000000000" pitchFamily="2" charset="-79"/>
              </a:rPr>
              <a:t>ראש הממשלה במלחמתו בהתפשטות נגיף הקורונה לא יכול לוודא בעצמו שכל אחד ממיליוני האזרחים אכן עושה את כל המאמצים למנוע את התפשטות הנגיף. לכן הוא מטיל אחריות על כל אחד ואחת מאזרחי ישראל דרך פניה ישירה לאזרחים כשהוא למעשה מסמיך אותם להיות לוחמים במלחמה הזאת.</a:t>
            </a:r>
          </a:p>
          <a:p>
            <a:pPr defTabSz="914491">
              <a:lnSpc>
                <a:spcPct val="150000"/>
              </a:lnSpc>
              <a:spcBef>
                <a:spcPct val="0"/>
              </a:spcBef>
            </a:pPr>
            <a:endParaRPr lang="he-IL" altLang="he-IL" sz="1000" dirty="0">
              <a:solidFill>
                <a:srgbClr val="192A72"/>
              </a:solidFill>
              <a:latin typeface="Varela Round" panose="00000500000000000000" pitchFamily="2" charset="-79"/>
              <a:ea typeface="+mj-ea"/>
              <a:cs typeface="Varela Round" panose="00000500000000000000" pitchFamily="2" charset="-79"/>
            </a:endParaRPr>
          </a:p>
          <a:p>
            <a:pPr defTabSz="914491">
              <a:lnSpc>
                <a:spcPct val="150000"/>
              </a:lnSpc>
              <a:spcBef>
                <a:spcPct val="0"/>
              </a:spcBef>
            </a:pPr>
            <a:r>
              <a:rPr lang="he-IL" altLang="he-IL" sz="2200" dirty="0">
                <a:solidFill>
                  <a:srgbClr val="192A72"/>
                </a:solidFill>
                <a:latin typeface="Varela Round" panose="00000500000000000000" pitchFamily="2" charset="-79"/>
                <a:ea typeface="+mj-ea"/>
                <a:cs typeface="Varela Round" panose="00000500000000000000" pitchFamily="2" charset="-79"/>
              </a:rPr>
              <a:t>דוגמה נוספת להפעלה עצמית היא מעבר של ארגונים למודל של עבודה מהבית. כשהעובדים מבצעים את עבודתם מהבית יש יותר משקל ליכולתם לעבוד באופן עצמאי ללא פיקוח צמוד.</a:t>
            </a:r>
          </a:p>
        </p:txBody>
      </p:sp>
      <p:pic>
        <p:nvPicPr>
          <p:cNvPr id="8" name="גרפיקה 7" descr="צעדי ריקוד">
            <a:extLst>
              <a:ext uri="{FF2B5EF4-FFF2-40B4-BE49-F238E27FC236}">
                <a16:creationId xmlns:a16="http://schemas.microsoft.com/office/drawing/2014/main" id="{C9B84AF8-2D82-4401-8B28-DE2852F4A3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90000" y="1743416"/>
            <a:ext cx="702000" cy="702000"/>
          </a:xfrm>
          <a:prstGeom prst="rect">
            <a:avLst/>
          </a:prstGeom>
        </p:spPr>
      </p:pic>
    </p:spTree>
    <p:extLst>
      <p:ext uri="{BB962C8B-B14F-4D97-AF65-F5344CB8AC3E}">
        <p14:creationId xmlns:p14="http://schemas.microsoft.com/office/powerpoint/2010/main" val="1597548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D6C7B008-63A1-4A34-A457-D6A0B6D54025}"/>
              </a:ext>
            </a:extLst>
          </p:cNvPr>
          <p:cNvSpPr>
            <a:spLocks noGrp="1"/>
          </p:cNvSpPr>
          <p:nvPr>
            <p:ph type="ctrTitle"/>
          </p:nvPr>
        </p:nvSpPr>
        <p:spPr>
          <a:xfrm>
            <a:off x="1733909" y="298907"/>
            <a:ext cx="8901163" cy="637353"/>
          </a:xfrm>
        </p:spPr>
        <p:txBody>
          <a:bodyPr/>
          <a:lstStyle/>
          <a:p>
            <a:r>
              <a:rPr lang="he-IL" dirty="0"/>
              <a:t>הפעלה עצמית</a:t>
            </a:r>
          </a:p>
        </p:txBody>
      </p:sp>
      <p:sp>
        <p:nvSpPr>
          <p:cNvPr id="6" name="מלבן: פינות מעוגלות 5">
            <a:extLst>
              <a:ext uri="{FF2B5EF4-FFF2-40B4-BE49-F238E27FC236}">
                <a16:creationId xmlns:a16="http://schemas.microsoft.com/office/drawing/2014/main" id="{FA9667F4-7CA2-4D84-9D97-C48D9C9A58F2}"/>
              </a:ext>
            </a:extLst>
          </p:cNvPr>
          <p:cNvSpPr/>
          <p:nvPr/>
        </p:nvSpPr>
        <p:spPr>
          <a:xfrm>
            <a:off x="-609604" y="243959"/>
            <a:ext cx="3559277" cy="74725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bg1"/>
                </a:solidFill>
                <a:latin typeface="Varela Round" panose="00000500000000000000" pitchFamily="2" charset="-79"/>
                <a:cs typeface="Varela Round" panose="00000500000000000000" pitchFamily="2" charset="-79"/>
              </a:rPr>
              <a:t>            יתרונות</a:t>
            </a:r>
            <a:endParaRPr lang="he-IL" dirty="0">
              <a:solidFill>
                <a:schemeClr val="bg1"/>
              </a:solidFill>
              <a:latin typeface="Varela Round" panose="00000500000000000000" pitchFamily="2" charset="-79"/>
              <a:cs typeface="Varela Round" panose="00000500000000000000" pitchFamily="2" charset="-79"/>
            </a:endParaRPr>
          </a:p>
        </p:txBody>
      </p:sp>
      <p:sp>
        <p:nvSpPr>
          <p:cNvPr id="8" name="Rectangle 3">
            <a:extLst>
              <a:ext uri="{FF2B5EF4-FFF2-40B4-BE49-F238E27FC236}">
                <a16:creationId xmlns:a16="http://schemas.microsoft.com/office/drawing/2014/main" id="{0FC70F83-42C2-42B2-B0ED-D0F65ED67E67}"/>
              </a:ext>
            </a:extLst>
          </p:cNvPr>
          <p:cNvSpPr>
            <a:spLocks noChangeArrowheads="1"/>
          </p:cNvSpPr>
          <p:nvPr/>
        </p:nvSpPr>
        <p:spPr bwMode="auto">
          <a:xfrm>
            <a:off x="432619" y="1231113"/>
            <a:ext cx="10094299" cy="1863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indent="-342900" eaLnBrk="0" fontAlgn="base" hangingPunct="0">
              <a:lnSpc>
                <a:spcPts val="35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מהירות- </a:t>
            </a:r>
            <a:r>
              <a:rPr lang="he-IL" altLang="he-IL" dirty="0">
                <a:ln w="0"/>
                <a:solidFill>
                  <a:srgbClr val="002060"/>
                </a:solidFill>
                <a:latin typeface="Varela Round" panose="00000500000000000000" pitchFamily="2" charset="-79"/>
                <a:cs typeface="Varela Round" panose="00000500000000000000" pitchFamily="2" charset="-79"/>
              </a:rPr>
              <a:t>הפעלת העובדים מהירה.</a:t>
            </a:r>
          </a:p>
          <a:p>
            <a:pPr marL="342900" indent="-342900" eaLnBrk="0" fontAlgn="base" hangingPunct="0">
              <a:lnSpc>
                <a:spcPts val="35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מוטיבציה- </a:t>
            </a:r>
            <a:r>
              <a:rPr lang="he-IL" altLang="he-IL" dirty="0">
                <a:ln w="0"/>
                <a:solidFill>
                  <a:srgbClr val="002060"/>
                </a:solidFill>
                <a:latin typeface="Varela Round" panose="00000500000000000000" pitchFamily="2" charset="-79"/>
                <a:cs typeface="Varela Round" panose="00000500000000000000" pitchFamily="2" charset="-79"/>
              </a:rPr>
              <a:t>מגבירה את היוזמה והמוטיבציה של העובדים.</a:t>
            </a:r>
          </a:p>
          <a:p>
            <a:pPr marL="342900" indent="-342900" eaLnBrk="0" fontAlgn="base" hangingPunct="0">
              <a:lnSpc>
                <a:spcPts val="35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ערך עצמי- </a:t>
            </a:r>
            <a:r>
              <a:rPr lang="he-IL" altLang="he-IL" dirty="0">
                <a:ln w="0"/>
                <a:solidFill>
                  <a:srgbClr val="002060"/>
                </a:solidFill>
                <a:latin typeface="Varela Round" panose="00000500000000000000" pitchFamily="2" charset="-79"/>
                <a:cs typeface="Varela Round" panose="00000500000000000000" pitchFamily="2" charset="-79"/>
              </a:rPr>
              <a:t>מעניקה לעובדים תחושת חשיבות וערך עצמי.</a:t>
            </a:r>
          </a:p>
          <a:p>
            <a:pPr marL="342900" indent="-342900" eaLnBrk="0" fontAlgn="base" hangingPunct="0">
              <a:lnSpc>
                <a:spcPts val="35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פינוי זמן- </a:t>
            </a:r>
            <a:r>
              <a:rPr lang="he-IL" altLang="he-IL" dirty="0">
                <a:ln w="0"/>
                <a:solidFill>
                  <a:srgbClr val="002060"/>
                </a:solidFill>
                <a:latin typeface="Varela Round" panose="00000500000000000000" pitchFamily="2" charset="-79"/>
                <a:cs typeface="Varela Round" panose="00000500000000000000" pitchFamily="2" charset="-79"/>
              </a:rPr>
              <a:t>המנהל יכול להשקיע פחות זמן בפעולות ניהוליות (מיקרו) ולעסוק יותר במאקרו-ניהול.</a:t>
            </a:r>
          </a:p>
        </p:txBody>
      </p:sp>
      <p:sp>
        <p:nvSpPr>
          <p:cNvPr id="9" name="מלבן: פינות מעוגלות 8">
            <a:extLst>
              <a:ext uri="{FF2B5EF4-FFF2-40B4-BE49-F238E27FC236}">
                <a16:creationId xmlns:a16="http://schemas.microsoft.com/office/drawing/2014/main" id="{6A8EC031-5788-479D-859D-CDE03F806486}"/>
              </a:ext>
            </a:extLst>
          </p:cNvPr>
          <p:cNvSpPr/>
          <p:nvPr/>
        </p:nvSpPr>
        <p:spPr>
          <a:xfrm>
            <a:off x="-609604" y="3200543"/>
            <a:ext cx="3559277" cy="74725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bg1"/>
                </a:solidFill>
                <a:latin typeface="Varela Round" panose="00000500000000000000" pitchFamily="2" charset="-79"/>
                <a:cs typeface="Varela Round" panose="00000500000000000000" pitchFamily="2" charset="-79"/>
              </a:rPr>
              <a:t>            חסרונות</a:t>
            </a:r>
            <a:endParaRPr lang="he-IL" dirty="0">
              <a:solidFill>
                <a:schemeClr val="bg1"/>
              </a:solidFill>
              <a:latin typeface="Varela Round" panose="00000500000000000000" pitchFamily="2" charset="-79"/>
              <a:cs typeface="Varela Round" panose="00000500000000000000" pitchFamily="2" charset="-79"/>
            </a:endParaRPr>
          </a:p>
        </p:txBody>
      </p:sp>
      <p:sp>
        <p:nvSpPr>
          <p:cNvPr id="11" name="Rectangle 3">
            <a:extLst>
              <a:ext uri="{FF2B5EF4-FFF2-40B4-BE49-F238E27FC236}">
                <a16:creationId xmlns:a16="http://schemas.microsoft.com/office/drawing/2014/main" id="{B1C9B105-419F-4B3E-8B75-119BEB0D3A08}"/>
              </a:ext>
            </a:extLst>
          </p:cNvPr>
          <p:cNvSpPr>
            <a:spLocks noChangeArrowheads="1"/>
          </p:cNvSpPr>
          <p:nvPr/>
        </p:nvSpPr>
        <p:spPr bwMode="auto">
          <a:xfrm>
            <a:off x="1238865" y="4341484"/>
            <a:ext cx="9288053" cy="141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indent="-342900" eaLnBrk="0" fontAlgn="base" hangingPunct="0">
              <a:lnSpc>
                <a:spcPts val="35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פיקוח ושליטה- </a:t>
            </a:r>
            <a:r>
              <a:rPr lang="he-IL" altLang="he-IL" dirty="0">
                <a:ln w="0"/>
                <a:solidFill>
                  <a:srgbClr val="002060"/>
                </a:solidFill>
                <a:latin typeface="Varela Round" panose="00000500000000000000" pitchFamily="2" charset="-79"/>
                <a:cs typeface="Varela Round" panose="00000500000000000000" pitchFamily="2" charset="-79"/>
              </a:rPr>
              <a:t>מחייבת מערכות פיקוח ותקשורת כדי להעביר את המידע.</a:t>
            </a:r>
          </a:p>
          <a:p>
            <a:pPr marL="342900" indent="-342900" eaLnBrk="0" fontAlgn="base" hangingPunct="0">
              <a:lnSpc>
                <a:spcPts val="35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בעיות/ תקלות אפשריות- </a:t>
            </a:r>
            <a:r>
              <a:rPr lang="he-IL" altLang="he-IL" dirty="0">
                <a:ln w="0"/>
                <a:solidFill>
                  <a:srgbClr val="002060"/>
                </a:solidFill>
                <a:latin typeface="Varela Round" panose="00000500000000000000" pitchFamily="2" charset="-79"/>
                <a:cs typeface="Varela Round" panose="00000500000000000000" pitchFamily="2" charset="-79"/>
              </a:rPr>
              <a:t>הצלחתה תלויה ביכולת לאתר תקלות בזמן.</a:t>
            </a:r>
          </a:p>
          <a:p>
            <a:pPr marL="342900" indent="-342900" eaLnBrk="0" fontAlgn="base" hangingPunct="0">
              <a:lnSpc>
                <a:spcPts val="35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סמכות- </a:t>
            </a:r>
            <a:r>
              <a:rPr lang="he-IL" altLang="he-IL" dirty="0">
                <a:ln w="0"/>
                <a:solidFill>
                  <a:srgbClr val="002060"/>
                </a:solidFill>
                <a:latin typeface="Varela Round" panose="00000500000000000000" pitchFamily="2" charset="-79"/>
                <a:cs typeface="Varela Round" panose="00000500000000000000" pitchFamily="2" charset="-79"/>
              </a:rPr>
              <a:t>מחייבת הגדרת סמכויות ברורה.</a:t>
            </a:r>
          </a:p>
        </p:txBody>
      </p:sp>
      <p:pic>
        <p:nvPicPr>
          <p:cNvPr id="10" name="גרפיקה 9" descr="צעדי ריקוד">
            <a:extLst>
              <a:ext uri="{FF2B5EF4-FFF2-40B4-BE49-F238E27FC236}">
                <a16:creationId xmlns:a16="http://schemas.microsoft.com/office/drawing/2014/main" id="{457CAEC5-D337-4369-8503-1D3F85105A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41200" y="266583"/>
            <a:ext cx="702000" cy="702000"/>
          </a:xfrm>
          <a:prstGeom prst="rect">
            <a:avLst/>
          </a:prstGeom>
        </p:spPr>
      </p:pic>
      <p:pic>
        <p:nvPicPr>
          <p:cNvPr id="14" name="גרפיקה 13" descr="צעדי ריקוד">
            <a:extLst>
              <a:ext uri="{FF2B5EF4-FFF2-40B4-BE49-F238E27FC236}">
                <a16:creationId xmlns:a16="http://schemas.microsoft.com/office/drawing/2014/main" id="{53FE5B6F-50E6-4645-B903-2CC5B5AD3A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41200" y="3223169"/>
            <a:ext cx="702000" cy="702000"/>
          </a:xfrm>
          <a:prstGeom prst="rect">
            <a:avLst/>
          </a:prstGeom>
        </p:spPr>
      </p:pic>
    </p:spTree>
    <p:extLst>
      <p:ext uri="{BB962C8B-B14F-4D97-AF65-F5344CB8AC3E}">
        <p14:creationId xmlns:p14="http://schemas.microsoft.com/office/powerpoint/2010/main" val="102234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fade">
                                      <p:cBhvr>
                                        <p:cTn id="32" dur="5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fade">
                                      <p:cBhvr>
                                        <p:cTn id="3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a:xfrm>
            <a:off x="2025445" y="2270759"/>
            <a:ext cx="10500854" cy="1260164"/>
          </a:xfrm>
        </p:spPr>
        <p:txBody>
          <a:bodyPr/>
          <a:lstStyle/>
          <a:p>
            <a:r>
              <a:rPr lang="he-IL" dirty="0" err="1"/>
              <a:t>קואופטציה</a:t>
            </a:r>
            <a:endParaRPr lang="he-IL" dirty="0"/>
          </a:p>
        </p:txBody>
      </p:sp>
      <p:pic>
        <p:nvPicPr>
          <p:cNvPr id="4" name="גרפיקה 3" descr="לחיים">
            <a:extLst>
              <a:ext uri="{FF2B5EF4-FFF2-40B4-BE49-F238E27FC236}">
                <a16:creationId xmlns:a16="http://schemas.microsoft.com/office/drawing/2014/main" id="{445AAB10-8614-4D87-9EF8-E8C2900A05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5445" y="1913747"/>
            <a:ext cx="2160000" cy="2160000"/>
          </a:xfrm>
          <a:prstGeom prst="rect">
            <a:avLst/>
          </a:prstGeom>
        </p:spPr>
      </p:pic>
    </p:spTree>
    <p:extLst>
      <p:ext uri="{BB962C8B-B14F-4D97-AF65-F5344CB8AC3E}">
        <p14:creationId xmlns:p14="http://schemas.microsoft.com/office/powerpoint/2010/main" val="1854189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D6C7B008-63A1-4A34-A457-D6A0B6D54025}"/>
              </a:ext>
            </a:extLst>
          </p:cNvPr>
          <p:cNvSpPr>
            <a:spLocks noGrp="1"/>
          </p:cNvSpPr>
          <p:nvPr>
            <p:ph type="ctrTitle"/>
          </p:nvPr>
        </p:nvSpPr>
        <p:spPr>
          <a:xfrm>
            <a:off x="1733909" y="298907"/>
            <a:ext cx="8901163" cy="637353"/>
          </a:xfrm>
        </p:spPr>
        <p:txBody>
          <a:bodyPr/>
          <a:lstStyle/>
          <a:p>
            <a:r>
              <a:rPr lang="he-IL" dirty="0" err="1"/>
              <a:t>קואופטציה</a:t>
            </a:r>
            <a:endParaRPr lang="he-IL" dirty="0"/>
          </a:p>
        </p:txBody>
      </p:sp>
      <p:sp>
        <p:nvSpPr>
          <p:cNvPr id="5" name="מלבן 4">
            <a:extLst>
              <a:ext uri="{FF2B5EF4-FFF2-40B4-BE49-F238E27FC236}">
                <a16:creationId xmlns:a16="http://schemas.microsoft.com/office/drawing/2014/main" id="{2964628C-64B3-49EC-AECB-201254F7E516}"/>
              </a:ext>
            </a:extLst>
          </p:cNvPr>
          <p:cNvSpPr/>
          <p:nvPr/>
        </p:nvSpPr>
        <p:spPr>
          <a:xfrm>
            <a:off x="300943" y="3429000"/>
            <a:ext cx="8588414" cy="1032386"/>
          </a:xfrm>
          <a:prstGeom prst="rect">
            <a:avLst/>
          </a:prstGeom>
        </p:spPr>
        <p:txBody>
          <a:bodyPr vert="horz" lIns="91440" tIns="45720" rIns="91440" bIns="45720" rtlCol="1" anchor="ctr">
            <a:noAutofit/>
          </a:bodyPr>
          <a:lstStyle/>
          <a:p>
            <a:pPr defTabSz="914491">
              <a:lnSpc>
                <a:spcPct val="150000"/>
              </a:lnSpc>
              <a:spcBef>
                <a:spcPct val="0"/>
              </a:spcBef>
            </a:pPr>
            <a:r>
              <a:rPr lang="he-IL" altLang="he-IL" sz="2400" dirty="0">
                <a:solidFill>
                  <a:srgbClr val="192A72"/>
                </a:solidFill>
                <a:latin typeface="Varela Round" panose="00000500000000000000" pitchFamily="2" charset="-79"/>
                <a:ea typeface="+mj-ea"/>
                <a:cs typeface="Varela Round" panose="00000500000000000000" pitchFamily="2" charset="-79"/>
              </a:rPr>
              <a:t>צורת הפעלה זו מסייעת לארגון להתמודד מול מנהיגים או בעלי עניין המפריעים או עשויים להפריע להנהלת הארגון (למשל בתהליכים של שינוי ארגוני). </a:t>
            </a:r>
          </a:p>
          <a:p>
            <a:pPr defTabSz="914491">
              <a:lnSpc>
                <a:spcPct val="150000"/>
              </a:lnSpc>
              <a:spcBef>
                <a:spcPct val="0"/>
              </a:spcBef>
            </a:pPr>
            <a:r>
              <a:rPr lang="he-IL" altLang="he-IL" sz="2400" dirty="0">
                <a:solidFill>
                  <a:srgbClr val="192A72"/>
                </a:solidFill>
                <a:latin typeface="Varela Round" panose="00000500000000000000" pitchFamily="2" charset="-79"/>
                <a:ea typeface="+mj-ea"/>
                <a:cs typeface="Varela Round" panose="00000500000000000000" pitchFamily="2" charset="-79"/>
              </a:rPr>
              <a:t>על מנת לנטרל את הפרעתם מצרפים אותם לדרג המנהל הבכיר בארגון, ובאופן זה האדם המפריע מגויס לצד ההנהלה והיא נעזרת בכישוריו לטובת הארגון.</a:t>
            </a:r>
          </a:p>
          <a:p>
            <a:pPr defTabSz="914491">
              <a:lnSpc>
                <a:spcPct val="150000"/>
              </a:lnSpc>
              <a:spcBef>
                <a:spcPct val="0"/>
              </a:spcBef>
            </a:pPr>
            <a:r>
              <a:rPr lang="he-IL" altLang="he-IL" sz="2400" dirty="0">
                <a:solidFill>
                  <a:srgbClr val="192A72"/>
                </a:solidFill>
                <a:latin typeface="Varela Round" panose="00000500000000000000" pitchFamily="2" charset="-79"/>
                <a:ea typeface="+mj-ea"/>
                <a:cs typeface="Varela Round" panose="00000500000000000000" pitchFamily="2" charset="-79"/>
              </a:rPr>
              <a:t>דוגמה </a:t>
            </a:r>
            <a:r>
              <a:rPr lang="he-IL" altLang="he-IL" sz="2400" dirty="0" err="1">
                <a:solidFill>
                  <a:srgbClr val="192A72"/>
                </a:solidFill>
                <a:latin typeface="Varela Round" panose="00000500000000000000" pitchFamily="2" charset="-79"/>
                <a:ea typeface="+mj-ea"/>
                <a:cs typeface="Varela Round" panose="00000500000000000000" pitchFamily="2" charset="-79"/>
              </a:rPr>
              <a:t>לקואופטציה</a:t>
            </a:r>
            <a:r>
              <a:rPr lang="he-IL" altLang="he-IL" sz="2400" dirty="0">
                <a:solidFill>
                  <a:srgbClr val="192A72"/>
                </a:solidFill>
                <a:latin typeface="Varela Round" panose="00000500000000000000" pitchFamily="2" charset="-79"/>
                <a:ea typeface="+mj-ea"/>
                <a:cs typeface="Varela Round" panose="00000500000000000000" pitchFamily="2" charset="-79"/>
              </a:rPr>
              <a:t> – </a:t>
            </a:r>
            <a:r>
              <a:rPr lang="he-IL" altLang="he-IL" sz="2400" b="1" dirty="0">
                <a:solidFill>
                  <a:srgbClr val="192A72"/>
                </a:solidFill>
                <a:latin typeface="Varela Round" panose="00000500000000000000" pitchFamily="2" charset="-79"/>
                <a:ea typeface="+mj-ea"/>
                <a:cs typeface="Varela Round" panose="00000500000000000000" pitchFamily="2" charset="-79"/>
              </a:rPr>
              <a:t>צירופו להנהלה </a:t>
            </a:r>
            <a:r>
              <a:rPr lang="he-IL" altLang="he-IL" sz="2400" dirty="0">
                <a:solidFill>
                  <a:srgbClr val="192A72"/>
                </a:solidFill>
                <a:latin typeface="Varela Round" panose="00000500000000000000" pitchFamily="2" charset="-79"/>
                <a:ea typeface="+mj-ea"/>
                <a:cs typeface="Varela Round" panose="00000500000000000000" pitchFamily="2" charset="-79"/>
              </a:rPr>
              <a:t>של מי שכיהן כיו"ר ועד העובדים.</a:t>
            </a:r>
          </a:p>
        </p:txBody>
      </p:sp>
      <p:sp>
        <p:nvSpPr>
          <p:cNvPr id="6" name="מלבן: פינות מעוגלות 5">
            <a:extLst>
              <a:ext uri="{FF2B5EF4-FFF2-40B4-BE49-F238E27FC236}">
                <a16:creationId xmlns:a16="http://schemas.microsoft.com/office/drawing/2014/main" id="{FA9667F4-7CA2-4D84-9D97-C48D9C9A58F2}"/>
              </a:ext>
            </a:extLst>
          </p:cNvPr>
          <p:cNvSpPr/>
          <p:nvPr/>
        </p:nvSpPr>
        <p:spPr>
          <a:xfrm>
            <a:off x="-609604" y="243959"/>
            <a:ext cx="3559277" cy="74725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bg1"/>
                </a:solidFill>
                <a:latin typeface="Varela Round" panose="00000500000000000000" pitchFamily="2" charset="-79"/>
                <a:cs typeface="Varela Round" panose="00000500000000000000" pitchFamily="2" charset="-79"/>
              </a:rPr>
              <a:t>            על השיטה</a:t>
            </a:r>
            <a:endParaRPr lang="he-IL" dirty="0">
              <a:solidFill>
                <a:schemeClr val="bg1"/>
              </a:solidFill>
              <a:latin typeface="Varela Round" panose="00000500000000000000" pitchFamily="2" charset="-79"/>
              <a:cs typeface="Varela Round" panose="00000500000000000000" pitchFamily="2" charset="-79"/>
            </a:endParaRPr>
          </a:p>
        </p:txBody>
      </p:sp>
      <p:sp>
        <p:nvSpPr>
          <p:cNvPr id="17" name="מציין מיקום טקסט 13">
            <a:extLst>
              <a:ext uri="{FF2B5EF4-FFF2-40B4-BE49-F238E27FC236}">
                <a16:creationId xmlns:a16="http://schemas.microsoft.com/office/drawing/2014/main" id="{A422ACCE-AC9E-449C-B5C5-BD79ABF37513}"/>
              </a:ext>
            </a:extLst>
          </p:cNvPr>
          <p:cNvSpPr txBox="1">
            <a:spLocks/>
          </p:cNvSpPr>
          <p:nvPr/>
        </p:nvSpPr>
        <p:spPr>
          <a:xfrm>
            <a:off x="3057832" y="925893"/>
            <a:ext cx="7891872" cy="540070"/>
          </a:xfrm>
          <a:prstGeom prst="rect">
            <a:avLst/>
          </a:prstGeom>
        </p:spPr>
        <p:txBody>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he-IL" sz="2400" dirty="0">
                <a:solidFill>
                  <a:srgbClr val="12B4BC"/>
                </a:solidFill>
                <a:latin typeface="Varela Round" panose="00000500000000000000" pitchFamily="2" charset="-79"/>
                <a:cs typeface="Varela Round" panose="00000500000000000000" pitchFamily="2" charset="-79"/>
              </a:rPr>
              <a:t>שיטת הפעלה אפשרית בהתמודדות עם התנגדויות לשינויים </a:t>
            </a:r>
          </a:p>
        </p:txBody>
      </p:sp>
      <p:pic>
        <p:nvPicPr>
          <p:cNvPr id="16" name="גרפיקה 15" descr="לחיים">
            <a:extLst>
              <a:ext uri="{FF2B5EF4-FFF2-40B4-BE49-F238E27FC236}">
                <a16:creationId xmlns:a16="http://schemas.microsoft.com/office/drawing/2014/main" id="{F4D97D0D-C404-4238-8704-09A52E22A6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55464" y="289211"/>
            <a:ext cx="702000" cy="702000"/>
          </a:xfrm>
          <a:prstGeom prst="rect">
            <a:avLst/>
          </a:prstGeom>
        </p:spPr>
      </p:pic>
    </p:spTree>
    <p:extLst>
      <p:ext uri="{BB962C8B-B14F-4D97-AF65-F5344CB8AC3E}">
        <p14:creationId xmlns:p14="http://schemas.microsoft.com/office/powerpoint/2010/main" val="425863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59B78F9A-FE2C-4302-8A5B-C853065E465F}"/>
              </a:ext>
            </a:extLst>
          </p:cNvPr>
          <p:cNvSpPr>
            <a:spLocks noGrp="1"/>
          </p:cNvSpPr>
          <p:nvPr>
            <p:ph sz="quarter" idx="14"/>
          </p:nvPr>
        </p:nvSpPr>
        <p:spPr>
          <a:xfrm>
            <a:off x="97944" y="95349"/>
            <a:ext cx="8436455" cy="400050"/>
          </a:xfrm>
        </p:spPr>
        <p:txBody>
          <a:bodyPr/>
          <a:lstStyle/>
          <a:p>
            <a:r>
              <a:rPr lang="he-IL" sz="2000" dirty="0"/>
              <a:t>מתוך הצהרת ראש הממשלה בתאריך 19.03.2020. </a:t>
            </a:r>
            <a:r>
              <a:rPr lang="he-IL" sz="1400" dirty="0"/>
              <a:t>קרדיט: כאן. תאגיד השידור הציבורי</a:t>
            </a:r>
            <a:endParaRPr lang="he-IL" sz="2000" dirty="0"/>
          </a:p>
        </p:txBody>
      </p:sp>
      <p:pic>
        <p:nvPicPr>
          <p:cNvPr id="6" name="קואופטציה">
            <a:hlinkClick r:id="" action="ppaction://media"/>
            <a:extLst>
              <a:ext uri="{FF2B5EF4-FFF2-40B4-BE49-F238E27FC236}">
                <a16:creationId xmlns:a16="http://schemas.microsoft.com/office/drawing/2014/main" id="{B978A6B2-BF80-42A5-A000-0C39D075096A}"/>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649288" y="639763"/>
            <a:ext cx="10893425" cy="6122987"/>
          </a:xfrm>
        </p:spPr>
      </p:pic>
    </p:spTree>
    <p:extLst>
      <p:ext uri="{BB962C8B-B14F-4D97-AF65-F5344CB8AC3E}">
        <p14:creationId xmlns:p14="http://schemas.microsoft.com/office/powerpoint/2010/main" val="352656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פינות מעוגלות 6">
            <a:extLst>
              <a:ext uri="{FF2B5EF4-FFF2-40B4-BE49-F238E27FC236}">
                <a16:creationId xmlns:a16="http://schemas.microsoft.com/office/drawing/2014/main" id="{2CEC55E3-3B71-4F09-BD72-73EE42B3AE0B}"/>
              </a:ext>
            </a:extLst>
          </p:cNvPr>
          <p:cNvSpPr/>
          <p:nvPr/>
        </p:nvSpPr>
        <p:spPr>
          <a:xfrm flipH="1">
            <a:off x="8406580" y="1743416"/>
            <a:ext cx="4099821" cy="70172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he-IL" sz="2800" dirty="0">
                <a:solidFill>
                  <a:schemeClr val="bg1"/>
                </a:solidFill>
                <a:latin typeface="Varela Round" panose="00000500000000000000" pitchFamily="2" charset="-79"/>
                <a:cs typeface="Varela Round" panose="00000500000000000000" pitchFamily="2" charset="-79"/>
              </a:rPr>
              <a:t>במשבר הקורונה...</a:t>
            </a:r>
            <a:endParaRPr lang="he-IL" dirty="0">
              <a:solidFill>
                <a:schemeClr val="bg1"/>
              </a:solidFill>
              <a:latin typeface="Varela Round" panose="00000500000000000000" pitchFamily="2" charset="-79"/>
              <a:cs typeface="Varela Round" panose="00000500000000000000" pitchFamily="2" charset="-79"/>
            </a:endParaRPr>
          </a:p>
        </p:txBody>
      </p:sp>
      <p:sp>
        <p:nvSpPr>
          <p:cNvPr id="9" name="כותרת 2">
            <a:extLst>
              <a:ext uri="{FF2B5EF4-FFF2-40B4-BE49-F238E27FC236}">
                <a16:creationId xmlns:a16="http://schemas.microsoft.com/office/drawing/2014/main" id="{FAB4DE5E-FA03-4F99-BFEF-BA7067461C32}"/>
              </a:ext>
            </a:extLst>
          </p:cNvPr>
          <p:cNvSpPr txBox="1">
            <a:spLocks/>
          </p:cNvSpPr>
          <p:nvPr/>
        </p:nvSpPr>
        <p:spPr>
          <a:xfrm>
            <a:off x="1733909" y="298907"/>
            <a:ext cx="8901163" cy="637353"/>
          </a:xfrm>
          <a:prstGeom prst="rect">
            <a:avLst/>
          </a:prstGeom>
        </p:spPr>
        <p:txBody>
          <a:bodyPr vert="horz" lIns="91440" tIns="45720" rIns="91440" bIns="45720" rtlCol="1" anchor="ctr">
            <a:noAutofit/>
          </a:bodyPr>
          <a:lstStyle>
            <a:lvl1pPr algn="ctr" defTabSz="914491" rtl="1" eaLnBrk="1" latinLnBrk="0" hangingPunct="1">
              <a:spcBef>
                <a:spcPct val="0"/>
              </a:spcBef>
              <a:buNone/>
              <a:defRPr sz="4000" kern="1200">
                <a:solidFill>
                  <a:srgbClr val="192A72"/>
                </a:solidFill>
                <a:latin typeface="Varela Round" panose="00000500000000000000" pitchFamily="2" charset="-79"/>
                <a:ea typeface="+mj-ea"/>
                <a:cs typeface="Varela Round" panose="00000500000000000000" pitchFamily="2" charset="-79"/>
              </a:defRPr>
            </a:lvl1pPr>
          </a:lstStyle>
          <a:p>
            <a:r>
              <a:rPr lang="he-IL" dirty="0" err="1"/>
              <a:t>קואופטציה</a:t>
            </a:r>
            <a:endParaRPr lang="he-IL" dirty="0"/>
          </a:p>
        </p:txBody>
      </p:sp>
      <p:sp>
        <p:nvSpPr>
          <p:cNvPr id="11" name="מלבן 10">
            <a:extLst>
              <a:ext uri="{FF2B5EF4-FFF2-40B4-BE49-F238E27FC236}">
                <a16:creationId xmlns:a16="http://schemas.microsoft.com/office/drawing/2014/main" id="{961F6C25-9145-4872-8199-63B2AA510C76}"/>
              </a:ext>
            </a:extLst>
          </p:cNvPr>
          <p:cNvSpPr/>
          <p:nvPr/>
        </p:nvSpPr>
        <p:spPr>
          <a:xfrm>
            <a:off x="227511" y="2676134"/>
            <a:ext cx="8901163" cy="2115322"/>
          </a:xfrm>
          <a:prstGeom prst="rect">
            <a:avLst/>
          </a:prstGeom>
        </p:spPr>
        <p:txBody>
          <a:bodyPr vert="horz" lIns="91440" tIns="45720" rIns="91440" bIns="45720" rtlCol="1" anchor="ctr">
            <a:noAutofit/>
          </a:bodyPr>
          <a:lstStyle/>
          <a:p>
            <a:pPr defTabSz="914491">
              <a:lnSpc>
                <a:spcPct val="150000"/>
              </a:lnSpc>
              <a:spcBef>
                <a:spcPct val="0"/>
              </a:spcBef>
            </a:pPr>
            <a:r>
              <a:rPr lang="he-IL" altLang="he-IL" sz="2400" dirty="0">
                <a:solidFill>
                  <a:srgbClr val="192A72"/>
                </a:solidFill>
                <a:latin typeface="Varela Round" panose="00000500000000000000" pitchFamily="2" charset="-79"/>
                <a:ea typeface="+mj-ea"/>
                <a:cs typeface="Varela Round" panose="00000500000000000000" pitchFamily="2" charset="-79"/>
              </a:rPr>
              <a:t>ראש הממשלה מעוניין לנטרל את ההתנגדויות מצד ראשי מפלגת "כחול לבן", הנחשבים ליריבים פוליטיים שלו. לכן הוא קורא להם להצטרף אליו לממשלת חירום לאומית.</a:t>
            </a:r>
          </a:p>
        </p:txBody>
      </p:sp>
      <p:pic>
        <p:nvPicPr>
          <p:cNvPr id="6" name="גרפיקה 5" descr="לחיים">
            <a:extLst>
              <a:ext uri="{FF2B5EF4-FFF2-40B4-BE49-F238E27FC236}">
                <a16:creationId xmlns:a16="http://schemas.microsoft.com/office/drawing/2014/main" id="{2E62AD23-5A56-4A7D-9B72-7AF73EDECE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90000" y="1755961"/>
            <a:ext cx="702000" cy="702000"/>
          </a:xfrm>
          <a:prstGeom prst="rect">
            <a:avLst/>
          </a:prstGeom>
        </p:spPr>
      </p:pic>
    </p:spTree>
    <p:extLst>
      <p:ext uri="{BB962C8B-B14F-4D97-AF65-F5344CB8AC3E}">
        <p14:creationId xmlns:p14="http://schemas.microsoft.com/office/powerpoint/2010/main" val="3079950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D6C7B008-63A1-4A34-A457-D6A0B6D54025}"/>
              </a:ext>
            </a:extLst>
          </p:cNvPr>
          <p:cNvSpPr>
            <a:spLocks noGrp="1"/>
          </p:cNvSpPr>
          <p:nvPr>
            <p:ph type="ctrTitle"/>
          </p:nvPr>
        </p:nvSpPr>
        <p:spPr>
          <a:xfrm>
            <a:off x="1733909" y="298907"/>
            <a:ext cx="8901163" cy="637353"/>
          </a:xfrm>
        </p:spPr>
        <p:txBody>
          <a:bodyPr/>
          <a:lstStyle/>
          <a:p>
            <a:r>
              <a:rPr lang="he-IL" dirty="0" err="1"/>
              <a:t>קואופטציה</a:t>
            </a:r>
            <a:endParaRPr lang="he-IL" dirty="0"/>
          </a:p>
        </p:txBody>
      </p:sp>
      <p:sp>
        <p:nvSpPr>
          <p:cNvPr id="6" name="מלבן: פינות מעוגלות 5">
            <a:extLst>
              <a:ext uri="{FF2B5EF4-FFF2-40B4-BE49-F238E27FC236}">
                <a16:creationId xmlns:a16="http://schemas.microsoft.com/office/drawing/2014/main" id="{FA9667F4-7CA2-4D84-9D97-C48D9C9A58F2}"/>
              </a:ext>
            </a:extLst>
          </p:cNvPr>
          <p:cNvSpPr/>
          <p:nvPr/>
        </p:nvSpPr>
        <p:spPr>
          <a:xfrm>
            <a:off x="-609604" y="243959"/>
            <a:ext cx="3559277" cy="74725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bg1"/>
                </a:solidFill>
                <a:latin typeface="Varela Round" panose="00000500000000000000" pitchFamily="2" charset="-79"/>
                <a:cs typeface="Varela Round" panose="00000500000000000000" pitchFamily="2" charset="-79"/>
              </a:rPr>
              <a:t>            יתרונות</a:t>
            </a:r>
            <a:endParaRPr lang="he-IL" dirty="0">
              <a:solidFill>
                <a:schemeClr val="bg1"/>
              </a:solidFill>
              <a:latin typeface="Varela Round" panose="00000500000000000000" pitchFamily="2" charset="-79"/>
              <a:cs typeface="Varela Round" panose="00000500000000000000" pitchFamily="2" charset="-79"/>
            </a:endParaRPr>
          </a:p>
        </p:txBody>
      </p:sp>
      <p:sp>
        <p:nvSpPr>
          <p:cNvPr id="8" name="Rectangle 3">
            <a:extLst>
              <a:ext uri="{FF2B5EF4-FFF2-40B4-BE49-F238E27FC236}">
                <a16:creationId xmlns:a16="http://schemas.microsoft.com/office/drawing/2014/main" id="{0FC70F83-42C2-42B2-B0ED-D0F65ED67E67}"/>
              </a:ext>
            </a:extLst>
          </p:cNvPr>
          <p:cNvSpPr>
            <a:spLocks noChangeArrowheads="1"/>
          </p:cNvSpPr>
          <p:nvPr/>
        </p:nvSpPr>
        <p:spPr bwMode="auto">
          <a:xfrm>
            <a:off x="432619" y="1366998"/>
            <a:ext cx="10094299" cy="89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indent="-342900" eaLnBrk="0" fontAlgn="base" hangingPunct="0">
              <a:lnSpc>
                <a:spcPts val="32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שקט תעשייתי-  </a:t>
            </a:r>
            <a:r>
              <a:rPr lang="he-IL" altLang="he-IL" dirty="0">
                <a:ln w="0"/>
                <a:solidFill>
                  <a:srgbClr val="002060"/>
                </a:solidFill>
                <a:latin typeface="Varela Round" panose="00000500000000000000" pitchFamily="2" charset="-79"/>
                <a:cs typeface="Varela Round" panose="00000500000000000000" pitchFamily="2" charset="-79"/>
              </a:rPr>
              <a:t>מאפשרת לנטרל את הגורם הבעייתי ולהשיג שקט תעשייתי.</a:t>
            </a:r>
          </a:p>
          <a:p>
            <a:pPr marL="342900" indent="-342900" eaLnBrk="0" fontAlgn="base" hangingPunct="0">
              <a:lnSpc>
                <a:spcPts val="32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השגת מידע פנימי- </a:t>
            </a:r>
            <a:r>
              <a:rPr lang="he-IL" altLang="he-IL" dirty="0">
                <a:ln w="0"/>
                <a:solidFill>
                  <a:srgbClr val="002060"/>
                </a:solidFill>
                <a:latin typeface="Varela Round" panose="00000500000000000000" pitchFamily="2" charset="-79"/>
                <a:cs typeface="Varela Round" panose="00000500000000000000" pitchFamily="2" charset="-79"/>
              </a:rPr>
              <a:t>מאפשרת לקבל מידע על הלכי הרוח בקרב העובדים.</a:t>
            </a:r>
          </a:p>
        </p:txBody>
      </p:sp>
      <p:sp>
        <p:nvSpPr>
          <p:cNvPr id="9" name="מלבן: פינות מעוגלות 8">
            <a:extLst>
              <a:ext uri="{FF2B5EF4-FFF2-40B4-BE49-F238E27FC236}">
                <a16:creationId xmlns:a16="http://schemas.microsoft.com/office/drawing/2014/main" id="{6A8EC031-5788-479D-859D-CDE03F806486}"/>
              </a:ext>
            </a:extLst>
          </p:cNvPr>
          <p:cNvSpPr/>
          <p:nvPr/>
        </p:nvSpPr>
        <p:spPr>
          <a:xfrm>
            <a:off x="-609604" y="3200543"/>
            <a:ext cx="3559277" cy="74725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bg1"/>
                </a:solidFill>
                <a:latin typeface="Varela Round" panose="00000500000000000000" pitchFamily="2" charset="-79"/>
                <a:cs typeface="Varela Round" panose="00000500000000000000" pitchFamily="2" charset="-79"/>
              </a:rPr>
              <a:t>            חסרונות</a:t>
            </a:r>
            <a:endParaRPr lang="he-IL" dirty="0">
              <a:solidFill>
                <a:schemeClr val="bg1"/>
              </a:solidFill>
              <a:latin typeface="Varela Round" panose="00000500000000000000" pitchFamily="2" charset="-79"/>
              <a:cs typeface="Varela Round" panose="00000500000000000000" pitchFamily="2" charset="-79"/>
            </a:endParaRPr>
          </a:p>
        </p:txBody>
      </p:sp>
      <p:sp>
        <p:nvSpPr>
          <p:cNvPr id="11" name="Rectangle 3">
            <a:extLst>
              <a:ext uri="{FF2B5EF4-FFF2-40B4-BE49-F238E27FC236}">
                <a16:creationId xmlns:a16="http://schemas.microsoft.com/office/drawing/2014/main" id="{B1C9B105-419F-4B3E-8B75-119BEB0D3A08}"/>
              </a:ext>
            </a:extLst>
          </p:cNvPr>
          <p:cNvSpPr>
            <a:spLocks noChangeArrowheads="1"/>
          </p:cNvSpPr>
          <p:nvPr/>
        </p:nvSpPr>
        <p:spPr bwMode="auto">
          <a:xfrm>
            <a:off x="1238865" y="4000108"/>
            <a:ext cx="9288053" cy="212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indent="-342900" eaLnBrk="0" fontAlgn="base" hangingPunct="0">
              <a:lnSpc>
                <a:spcPts val="32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אווירה- </a:t>
            </a:r>
            <a:r>
              <a:rPr lang="he-IL" altLang="he-IL" dirty="0">
                <a:ln w="0"/>
                <a:solidFill>
                  <a:srgbClr val="002060"/>
                </a:solidFill>
                <a:latin typeface="Varela Round" panose="00000500000000000000" pitchFamily="2" charset="-79"/>
                <a:cs typeface="Varela Round" panose="00000500000000000000" pitchFamily="2" charset="-79"/>
              </a:rPr>
              <a:t>משרה אווירה עכורה. העובדים עשויים לראות בו מי שחצה את הקווים ונטש אותם להתמודד לבד עם בעיותיהם, דבר שעלול להעכיר את האווירה.</a:t>
            </a:r>
          </a:p>
          <a:p>
            <a:pPr marL="342900" indent="-342900" eaLnBrk="0" fontAlgn="base" hangingPunct="0">
              <a:lnSpc>
                <a:spcPts val="32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אמון בהנהלה- </a:t>
            </a:r>
            <a:r>
              <a:rPr lang="he-IL" altLang="he-IL" dirty="0">
                <a:ln w="0"/>
                <a:solidFill>
                  <a:srgbClr val="002060"/>
                </a:solidFill>
                <a:latin typeface="Varela Round" panose="00000500000000000000" pitchFamily="2" charset="-79"/>
                <a:cs typeface="Varela Round" panose="00000500000000000000" pitchFamily="2" charset="-79"/>
              </a:rPr>
              <a:t>מעוררת חוסר אמון בהנהלה. ההנהלה תיראה בעיני העובדים כגורם שמוכן "לקנות" את מי שמפריע לה.</a:t>
            </a:r>
          </a:p>
          <a:p>
            <a:pPr marL="342900" indent="-342900" eaLnBrk="0" fontAlgn="base" hangingPunct="0">
              <a:lnSpc>
                <a:spcPts val="32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ערעור המבנה הבלתי פורמלי- </a:t>
            </a:r>
            <a:r>
              <a:rPr lang="he-IL" altLang="he-IL" dirty="0">
                <a:ln w="0"/>
                <a:solidFill>
                  <a:srgbClr val="002060"/>
                </a:solidFill>
                <a:latin typeface="Varela Round" panose="00000500000000000000" pitchFamily="2" charset="-79"/>
                <a:cs typeface="Varela Round" panose="00000500000000000000" pitchFamily="2" charset="-79"/>
              </a:rPr>
              <a:t>יוצרת זעזועים במבנה הבלתי פורמלי.</a:t>
            </a:r>
          </a:p>
        </p:txBody>
      </p:sp>
      <p:pic>
        <p:nvPicPr>
          <p:cNvPr id="12" name="גרפיקה 11" descr="לחיים">
            <a:extLst>
              <a:ext uri="{FF2B5EF4-FFF2-40B4-BE49-F238E27FC236}">
                <a16:creationId xmlns:a16="http://schemas.microsoft.com/office/drawing/2014/main" id="{A49CFF8B-6A95-46AB-B611-87EAA9485C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55464" y="289211"/>
            <a:ext cx="702000" cy="702000"/>
          </a:xfrm>
          <a:prstGeom prst="rect">
            <a:avLst/>
          </a:prstGeom>
        </p:spPr>
      </p:pic>
      <p:pic>
        <p:nvPicPr>
          <p:cNvPr id="13" name="גרפיקה 12" descr="לחיים">
            <a:extLst>
              <a:ext uri="{FF2B5EF4-FFF2-40B4-BE49-F238E27FC236}">
                <a16:creationId xmlns:a16="http://schemas.microsoft.com/office/drawing/2014/main" id="{5C2671AC-1ABF-4C64-873B-4F65408859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55464" y="3245795"/>
            <a:ext cx="702000" cy="702000"/>
          </a:xfrm>
          <a:prstGeom prst="rect">
            <a:avLst/>
          </a:prstGeom>
        </p:spPr>
      </p:pic>
    </p:spTree>
    <p:extLst>
      <p:ext uri="{BB962C8B-B14F-4D97-AF65-F5344CB8AC3E}">
        <p14:creationId xmlns:p14="http://schemas.microsoft.com/office/powerpoint/2010/main" val="155693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fade">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fade">
                                      <p:cBhvr>
                                        <p:cTn id="2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7" name="כותרת 6"/>
          <p:cNvSpPr>
            <a:spLocks noGrp="1"/>
          </p:cNvSpPr>
          <p:nvPr>
            <p:ph type="title"/>
          </p:nvPr>
        </p:nvSpPr>
        <p:spPr/>
        <p:txBody>
          <a:bodyPr/>
          <a:lstStyle/>
          <a:p>
            <a:r>
              <a:rPr lang="he-IL" dirty="0">
                <a:solidFill>
                  <a:srgbClr val="192A72"/>
                </a:solidFill>
              </a:rPr>
              <a:t>מה נלמד היום </a:t>
            </a:r>
          </a:p>
        </p:txBody>
      </p:sp>
      <p:sp>
        <p:nvSpPr>
          <p:cNvPr id="3" name="מציין מיקום טקסט 2"/>
          <p:cNvSpPr>
            <a:spLocks noGrp="1"/>
          </p:cNvSpPr>
          <p:nvPr>
            <p:ph type="body" sz="quarter" idx="3"/>
          </p:nvPr>
        </p:nvSpPr>
        <p:spPr>
          <a:xfrm>
            <a:off x="2747514" y="1185389"/>
            <a:ext cx="8537543" cy="540070"/>
          </a:xfrm>
        </p:spPr>
        <p:txBody>
          <a:bodyPr/>
          <a:lstStyle/>
          <a:p>
            <a:r>
              <a:rPr lang="he-IL" dirty="0">
                <a:sym typeface="Varela Round"/>
              </a:rPr>
              <a:t>שיטות להפעלת עובדים</a:t>
            </a:r>
            <a:endParaRPr lang="he-IL" dirty="0"/>
          </a:p>
        </p:txBody>
      </p:sp>
      <p:sp>
        <p:nvSpPr>
          <p:cNvPr id="9" name="מציין מיקום טקסט 2">
            <a:extLst>
              <a:ext uri="{FF2B5EF4-FFF2-40B4-BE49-F238E27FC236}">
                <a16:creationId xmlns:a16="http://schemas.microsoft.com/office/drawing/2014/main" id="{15A6599B-C764-451A-A3F4-D50EDD881449}"/>
              </a:ext>
            </a:extLst>
          </p:cNvPr>
          <p:cNvSpPr txBox="1">
            <a:spLocks/>
          </p:cNvSpPr>
          <p:nvPr/>
        </p:nvSpPr>
        <p:spPr>
          <a:xfrm>
            <a:off x="0" y="4640739"/>
            <a:ext cx="7523657" cy="540071"/>
          </a:xfrm>
          <a:prstGeom prst="rect">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ctr">
              <a:defRPr sz="2000">
                <a:solidFill>
                  <a:schemeClr val="bg1"/>
                </a:solidFill>
                <a:latin typeface="Varela Round" panose="00000500000000000000" pitchFamily="2" charset="-79"/>
                <a:cs typeface="Varela Round" panose="00000500000000000000" pitchFamily="2" charset="-79"/>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he-IL" b="1" dirty="0">
                <a:sym typeface="Varela Round"/>
              </a:rPr>
              <a:t>                     ראש הממשלה בזמן משבר הקורונה</a:t>
            </a:r>
            <a:endParaRPr lang="he-IL" b="1" dirty="0"/>
          </a:p>
        </p:txBody>
      </p:sp>
      <p:pic>
        <p:nvPicPr>
          <p:cNvPr id="8" name="תמונה 7" descr="סגר קורונה • סגר כמעט מוחלט על אזרחי ישראל • הנחיות ראש הממשלה ...">
            <a:extLst>
              <a:ext uri="{FF2B5EF4-FFF2-40B4-BE49-F238E27FC236}">
                <a16:creationId xmlns:a16="http://schemas.microsoft.com/office/drawing/2014/main" id="{0CE05DA3-54C3-484A-919C-2608E7B40E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458" t="165" r="16524" b="165"/>
          <a:stretch>
            <a:fillRect/>
          </a:stretch>
        </p:blipFill>
        <p:spPr bwMode="auto">
          <a:xfrm>
            <a:off x="6097588" y="2578615"/>
            <a:ext cx="2553927" cy="2553927"/>
          </a:xfrm>
          <a:custGeom>
            <a:avLst/>
            <a:gdLst>
              <a:gd name="connsiteX0" fmla="*/ 2069691 w 4139382"/>
              <a:gd name="connsiteY0" fmla="*/ 0 h 4139382"/>
              <a:gd name="connsiteX1" fmla="*/ 4139382 w 4139382"/>
              <a:gd name="connsiteY1" fmla="*/ 2069691 h 4139382"/>
              <a:gd name="connsiteX2" fmla="*/ 2069691 w 4139382"/>
              <a:gd name="connsiteY2" fmla="*/ 4139382 h 4139382"/>
              <a:gd name="connsiteX3" fmla="*/ 0 w 4139382"/>
              <a:gd name="connsiteY3" fmla="*/ 2069691 h 4139382"/>
              <a:gd name="connsiteX4" fmla="*/ 2069691 w 4139382"/>
              <a:gd name="connsiteY4" fmla="*/ 0 h 413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9382" h="4139382">
                <a:moveTo>
                  <a:pt x="2069691" y="0"/>
                </a:moveTo>
                <a:cubicBezTo>
                  <a:pt x="3212750" y="0"/>
                  <a:pt x="4139382" y="926632"/>
                  <a:pt x="4139382" y="2069691"/>
                </a:cubicBezTo>
                <a:cubicBezTo>
                  <a:pt x="4139382" y="3212750"/>
                  <a:pt x="3212750" y="4139382"/>
                  <a:pt x="2069691" y="4139382"/>
                </a:cubicBezTo>
                <a:cubicBezTo>
                  <a:pt x="926632" y="4139382"/>
                  <a:pt x="0" y="3212750"/>
                  <a:pt x="0" y="2069691"/>
                </a:cubicBezTo>
                <a:cubicBezTo>
                  <a:pt x="0" y="926632"/>
                  <a:pt x="926632" y="0"/>
                  <a:pt x="2069691" y="0"/>
                </a:cubicBezTo>
                <a:close/>
              </a:path>
            </a:pathLst>
          </a:custGeom>
          <a:ln w="92075" cmpd="thinThick">
            <a:solidFill>
              <a:srgbClr val="002060"/>
            </a:solidFill>
          </a:ln>
          <a:extLst>
            <a:ext uri="{909E8E84-426E-40DD-AFC4-6F175D3DCCD1}">
              <a14:hiddenFill xmlns:a14="http://schemas.microsoft.com/office/drawing/2010/main">
                <a:solidFill>
                  <a:srgbClr val="FFFFFF"/>
                </a:solidFill>
              </a14:hiddenFill>
            </a:ext>
          </a:extLst>
        </p:spPr>
      </p:pic>
      <p:sp>
        <p:nvSpPr>
          <p:cNvPr id="6" name="מציין מיקום טקסט 2">
            <a:extLst>
              <a:ext uri="{FF2B5EF4-FFF2-40B4-BE49-F238E27FC236}">
                <a16:creationId xmlns:a16="http://schemas.microsoft.com/office/drawing/2014/main" id="{F3840BCA-7F06-4850-B56A-FCC347DE1355}"/>
              </a:ext>
            </a:extLst>
          </p:cNvPr>
          <p:cNvSpPr txBox="1">
            <a:spLocks/>
          </p:cNvSpPr>
          <p:nvPr/>
        </p:nvSpPr>
        <p:spPr>
          <a:xfrm>
            <a:off x="91440" y="4650792"/>
            <a:ext cx="2151888" cy="540070"/>
          </a:xfrm>
          <a:prstGeom prst="rect">
            <a:avLst/>
          </a:prstGeom>
        </p:spPr>
        <p:txBody>
          <a:bodyPr vert="horz" lIns="91440" tIns="45720" rIns="91440" bIns="45720" rtlCol="1" anchor="ctr">
            <a:noAutofit/>
          </a:bodyPr>
          <a:lstStyle>
            <a:lvl1pPr marL="185757" indent="0" algn="r" defTabSz="914491" rtl="1" eaLnBrk="1" latinLnBrk="0" hangingPunct="1">
              <a:spcBef>
                <a:spcPct val="20000"/>
              </a:spcBef>
              <a:buFont typeface="Arial" pitchFamily="34" charset="0"/>
              <a:buNone/>
              <a:defRPr sz="2800" b="1" kern="1200">
                <a:solidFill>
                  <a:srgbClr val="12B4BC"/>
                </a:solidFill>
                <a:latin typeface="Varela Round" pitchFamily="2" charset="-79"/>
                <a:ea typeface="+mn-ea"/>
                <a:cs typeface="Varela Round" pitchFamily="2" charset="-79"/>
              </a:defRPr>
            </a:lvl1pPr>
            <a:lvl2pPr marL="457246" indent="0" algn="r" defTabSz="914491" rtl="1" eaLnBrk="1" latinLnBrk="0" hangingPunct="1">
              <a:spcBef>
                <a:spcPct val="20000"/>
              </a:spcBef>
              <a:buFont typeface="Arial" pitchFamily="34" charset="0"/>
              <a:buNone/>
              <a:defRPr sz="2000" b="1" kern="1200">
                <a:solidFill>
                  <a:schemeClr val="tx1"/>
                </a:solidFill>
                <a:latin typeface="+mn-lt"/>
                <a:ea typeface="+mn-ea"/>
                <a:cs typeface="+mn-cs"/>
              </a:defRPr>
            </a:lvl2pPr>
            <a:lvl3pPr marL="914491" indent="0" algn="r" defTabSz="914491" rtl="1" eaLnBrk="1" latinLnBrk="0" hangingPunct="1">
              <a:spcBef>
                <a:spcPct val="20000"/>
              </a:spcBef>
              <a:buFont typeface="Arial" pitchFamily="34" charset="0"/>
              <a:buNone/>
              <a:defRPr sz="1800" b="1" kern="1200">
                <a:solidFill>
                  <a:schemeClr val="tx1"/>
                </a:solidFill>
                <a:latin typeface="+mn-lt"/>
                <a:ea typeface="+mn-ea"/>
                <a:cs typeface="+mn-cs"/>
              </a:defRPr>
            </a:lvl3pPr>
            <a:lvl4pPr marL="1371737"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4pPr>
            <a:lvl5pPr marL="1828983"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5pPr>
            <a:lvl6pPr marL="2286229"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6pPr>
            <a:lvl7pPr marL="2743474"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7pPr>
            <a:lvl8pPr marL="3200720"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8pPr>
            <a:lvl9pPr marL="3657966" indent="0" algn="r" defTabSz="914491" rtl="1"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he-IL" sz="1800" dirty="0">
                <a:solidFill>
                  <a:srgbClr val="192A72"/>
                </a:solidFill>
                <a:sym typeface="Varela Round"/>
              </a:rPr>
              <a:t>צילום: ירון כרמי</a:t>
            </a:r>
            <a:endParaRPr lang="he-IL" sz="1800" dirty="0">
              <a:solidFill>
                <a:srgbClr val="192A7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28D793E9-27AF-4891-9DF7-593E19D92B84}"/>
              </a:ext>
            </a:extLst>
          </p:cNvPr>
          <p:cNvSpPr/>
          <p:nvPr/>
        </p:nvSpPr>
        <p:spPr>
          <a:xfrm>
            <a:off x="-696688" y="3801419"/>
            <a:ext cx="8044543" cy="1080000"/>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כותרת 3">
            <a:extLst>
              <a:ext uri="{FF2B5EF4-FFF2-40B4-BE49-F238E27FC236}">
                <a16:creationId xmlns:a16="http://schemas.microsoft.com/office/drawing/2014/main" id="{2BA832D5-5019-4D1F-9C26-A9FBB987D7D1}"/>
              </a:ext>
            </a:extLst>
          </p:cNvPr>
          <p:cNvSpPr>
            <a:spLocks noGrp="1"/>
          </p:cNvSpPr>
          <p:nvPr>
            <p:ph type="title"/>
          </p:nvPr>
        </p:nvSpPr>
        <p:spPr>
          <a:xfrm>
            <a:off x="588988" y="822901"/>
            <a:ext cx="7189507" cy="720000"/>
          </a:xfrm>
        </p:spPr>
        <p:txBody>
          <a:bodyPr/>
          <a:lstStyle/>
          <a:p>
            <a:r>
              <a:rPr lang="he-IL" dirty="0"/>
              <a:t>האם אתם שולטים בשיטות להפעלת עובדים?</a:t>
            </a:r>
          </a:p>
        </p:txBody>
      </p:sp>
      <p:sp>
        <p:nvSpPr>
          <p:cNvPr id="32" name="כותרת 3">
            <a:extLst>
              <a:ext uri="{FF2B5EF4-FFF2-40B4-BE49-F238E27FC236}">
                <a16:creationId xmlns:a16="http://schemas.microsoft.com/office/drawing/2014/main" id="{62E07C82-E3A0-465A-92CD-EE4BE1A2A3F1}"/>
              </a:ext>
            </a:extLst>
          </p:cNvPr>
          <p:cNvSpPr txBox="1">
            <a:spLocks/>
          </p:cNvSpPr>
          <p:nvPr/>
        </p:nvSpPr>
        <p:spPr>
          <a:xfrm>
            <a:off x="358406" y="2301377"/>
            <a:ext cx="7087423" cy="720000"/>
          </a:xfrm>
          <a:prstGeom prst="rect">
            <a:avLst/>
          </a:prstGeom>
          <a:noFill/>
        </p:spPr>
        <p:txBody>
          <a:bodyPr vert="horz" lIns="91440" tIns="45720" rIns="91440" bIns="45720" rtlCol="1" anchor="ctr">
            <a:noAutofit/>
          </a:bodyPr>
          <a:lstStyle>
            <a:lvl1pPr algn="ctr" defTabSz="914491" rtl="1" eaLnBrk="1" latinLnBrk="0" hangingPunct="1">
              <a:spcBef>
                <a:spcPct val="0"/>
              </a:spcBef>
              <a:buNone/>
              <a:defRPr kumimoji="0" lang="he-IL" sz="48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r>
              <a:rPr lang="he-IL" sz="2400" dirty="0">
                <a:solidFill>
                  <a:srgbClr val="12B4BC"/>
                </a:solidFill>
              </a:rPr>
              <a:t>בחנו את עצמכם- </a:t>
            </a:r>
            <a:r>
              <a:rPr lang="he-IL" sz="2400" dirty="0">
                <a:solidFill>
                  <a:srgbClr val="12B4BC"/>
                </a:solidFill>
                <a:effectLst>
                  <a:outerShdw blurRad="38100" dist="38100" dir="2700000" algn="tl">
                    <a:srgbClr val="000000">
                      <a:alpha val="43137"/>
                    </a:srgbClr>
                  </a:outerShdw>
                </a:effectLst>
              </a:rPr>
              <a:t>סרקו את הברקוד המופיע על המסך </a:t>
            </a:r>
            <a:r>
              <a:rPr lang="he-IL" sz="2400" dirty="0">
                <a:solidFill>
                  <a:srgbClr val="12B4BC"/>
                </a:solidFill>
              </a:rPr>
              <a:t>ותגיעו למבדק קצר בנושא הפעלת עובדים.</a:t>
            </a:r>
          </a:p>
        </p:txBody>
      </p:sp>
      <p:pic>
        <p:nvPicPr>
          <p:cNvPr id="1026" name="Picture 2">
            <a:extLst>
              <a:ext uri="{FF2B5EF4-FFF2-40B4-BE49-F238E27FC236}">
                <a16:creationId xmlns:a16="http://schemas.microsoft.com/office/drawing/2014/main" id="{8AD3CACC-42EC-44C1-AE37-8FD289B482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828" y="1414480"/>
            <a:ext cx="4639473" cy="4639473"/>
          </a:xfrm>
          <a:prstGeom prst="rect">
            <a:avLst/>
          </a:prstGeom>
          <a:noFill/>
          <a:extLst>
            <a:ext uri="{909E8E84-426E-40DD-AFC4-6F175D3DCCD1}">
              <a14:hiddenFill xmlns:a14="http://schemas.microsoft.com/office/drawing/2010/main">
                <a:solidFill>
                  <a:srgbClr val="FFFFFF"/>
                </a:solidFill>
              </a14:hiddenFill>
            </a:ext>
          </a:extLst>
        </p:spPr>
      </p:pic>
      <p:pic>
        <p:nvPicPr>
          <p:cNvPr id="12" name="גרפיקה 11" descr="פגישה">
            <a:extLst>
              <a:ext uri="{FF2B5EF4-FFF2-40B4-BE49-F238E27FC236}">
                <a16:creationId xmlns:a16="http://schemas.microsoft.com/office/drawing/2014/main" id="{209DB8EB-9687-4540-B2CA-9FDFCC520A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01971" y="4016784"/>
            <a:ext cx="702000" cy="702000"/>
          </a:xfrm>
          <a:prstGeom prst="rect">
            <a:avLst/>
          </a:prstGeom>
        </p:spPr>
      </p:pic>
      <p:pic>
        <p:nvPicPr>
          <p:cNvPr id="13" name="גרפיקה 12" descr="צעדי ריקוד">
            <a:extLst>
              <a:ext uri="{FF2B5EF4-FFF2-40B4-BE49-F238E27FC236}">
                <a16:creationId xmlns:a16="http://schemas.microsoft.com/office/drawing/2014/main" id="{9558AB3F-C36C-4546-99D6-E4567C9D7F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60563" y="4016784"/>
            <a:ext cx="701725" cy="701725"/>
          </a:xfrm>
          <a:prstGeom prst="rect">
            <a:avLst/>
          </a:prstGeom>
        </p:spPr>
      </p:pic>
      <p:pic>
        <p:nvPicPr>
          <p:cNvPr id="14" name="גרפיקה 13" descr="מוח בתוך ראש">
            <a:extLst>
              <a:ext uri="{FF2B5EF4-FFF2-40B4-BE49-F238E27FC236}">
                <a16:creationId xmlns:a16="http://schemas.microsoft.com/office/drawing/2014/main" id="{2A66DA6D-6DF6-4176-96D3-89CD6B5E7C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31267" y="4016784"/>
            <a:ext cx="701725" cy="701725"/>
          </a:xfrm>
          <a:prstGeom prst="rect">
            <a:avLst/>
          </a:prstGeom>
        </p:spPr>
      </p:pic>
      <p:pic>
        <p:nvPicPr>
          <p:cNvPr id="15" name="גרפיקה 14" descr="שיווק">
            <a:extLst>
              <a:ext uri="{FF2B5EF4-FFF2-40B4-BE49-F238E27FC236}">
                <a16:creationId xmlns:a16="http://schemas.microsoft.com/office/drawing/2014/main" id="{D5F15328-5294-4664-9D32-08355887BC1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72950" y="4016784"/>
            <a:ext cx="701725" cy="701725"/>
          </a:xfrm>
          <a:prstGeom prst="rect">
            <a:avLst/>
          </a:prstGeom>
        </p:spPr>
      </p:pic>
      <p:pic>
        <p:nvPicPr>
          <p:cNvPr id="16" name="גרפיקה 15" descr="לחיים">
            <a:extLst>
              <a:ext uri="{FF2B5EF4-FFF2-40B4-BE49-F238E27FC236}">
                <a16:creationId xmlns:a16="http://schemas.microsoft.com/office/drawing/2014/main" id="{83B4F0AA-4719-4892-9DC3-F335624B8AE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9584" y="4016784"/>
            <a:ext cx="702000" cy="702000"/>
          </a:xfrm>
          <a:prstGeom prst="rect">
            <a:avLst/>
          </a:prstGeom>
        </p:spPr>
      </p:pic>
      <p:sp>
        <p:nvSpPr>
          <p:cNvPr id="17" name="כותרת 3">
            <a:extLst>
              <a:ext uri="{FF2B5EF4-FFF2-40B4-BE49-F238E27FC236}">
                <a16:creationId xmlns:a16="http://schemas.microsoft.com/office/drawing/2014/main" id="{3C18B426-4B87-47D6-980C-51C7E1341030}"/>
              </a:ext>
            </a:extLst>
          </p:cNvPr>
          <p:cNvSpPr txBox="1">
            <a:spLocks/>
          </p:cNvSpPr>
          <p:nvPr/>
        </p:nvSpPr>
        <p:spPr>
          <a:xfrm>
            <a:off x="3139022" y="6240593"/>
            <a:ext cx="4639473" cy="720000"/>
          </a:xfrm>
          <a:prstGeom prst="rect">
            <a:avLst/>
          </a:prstGeom>
          <a:noFill/>
        </p:spPr>
        <p:txBody>
          <a:bodyPr vert="horz" lIns="91440" tIns="45720" rIns="91440" bIns="45720" rtlCol="1" anchor="ctr">
            <a:noAutofit/>
          </a:bodyPr>
          <a:lstStyle>
            <a:lvl1pPr algn="ctr" defTabSz="914491" rtl="1" eaLnBrk="1" latinLnBrk="0" hangingPunct="1">
              <a:spcBef>
                <a:spcPct val="0"/>
              </a:spcBef>
              <a:buNone/>
              <a:defRPr kumimoji="0" lang="he-IL" sz="48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r>
              <a:rPr lang="he-IL" sz="2400" dirty="0">
                <a:solidFill>
                  <a:schemeClr val="bg1"/>
                </a:solidFill>
              </a:rPr>
              <a:t>משך המשימה: 10 דקות...</a:t>
            </a:r>
          </a:p>
        </p:txBody>
      </p:sp>
    </p:spTree>
    <p:extLst>
      <p:ext uri="{BB962C8B-B14F-4D97-AF65-F5344CB8AC3E}">
        <p14:creationId xmlns:p14="http://schemas.microsoft.com/office/powerpoint/2010/main" val="3353909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a:xfrm>
            <a:off x="2025445" y="2270759"/>
            <a:ext cx="10500854" cy="1260164"/>
          </a:xfrm>
        </p:spPr>
        <p:txBody>
          <a:bodyPr/>
          <a:lstStyle/>
          <a:p>
            <a:r>
              <a:rPr lang="he-IL" dirty="0"/>
              <a:t>חניכה (</a:t>
            </a:r>
            <a:r>
              <a:rPr lang="en-US" dirty="0"/>
              <a:t>Mentoring</a:t>
            </a:r>
            <a:r>
              <a:rPr lang="he-IL" dirty="0"/>
              <a:t>)</a:t>
            </a:r>
          </a:p>
        </p:txBody>
      </p:sp>
      <p:pic>
        <p:nvPicPr>
          <p:cNvPr id="4" name="גרפיקה 3" descr="פרופסור">
            <a:extLst>
              <a:ext uri="{FF2B5EF4-FFF2-40B4-BE49-F238E27FC236}">
                <a16:creationId xmlns:a16="http://schemas.microsoft.com/office/drawing/2014/main" id="{D189529E-77C4-4461-A648-5B140EF878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5445" y="1820841"/>
            <a:ext cx="2160000" cy="2160000"/>
          </a:xfrm>
          <a:prstGeom prst="rect">
            <a:avLst/>
          </a:prstGeom>
        </p:spPr>
      </p:pic>
    </p:spTree>
    <p:extLst>
      <p:ext uri="{BB962C8B-B14F-4D97-AF65-F5344CB8AC3E}">
        <p14:creationId xmlns:p14="http://schemas.microsoft.com/office/powerpoint/2010/main" val="1546469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D6C7B008-63A1-4A34-A457-D6A0B6D54025}"/>
              </a:ext>
            </a:extLst>
          </p:cNvPr>
          <p:cNvSpPr>
            <a:spLocks noGrp="1"/>
          </p:cNvSpPr>
          <p:nvPr>
            <p:ph type="ctrTitle"/>
          </p:nvPr>
        </p:nvSpPr>
        <p:spPr>
          <a:xfrm>
            <a:off x="1733909" y="298907"/>
            <a:ext cx="8901163" cy="637353"/>
          </a:xfrm>
        </p:spPr>
        <p:txBody>
          <a:bodyPr/>
          <a:lstStyle/>
          <a:p>
            <a:r>
              <a:rPr lang="he-IL" dirty="0"/>
              <a:t>חניכה</a:t>
            </a:r>
          </a:p>
        </p:txBody>
      </p:sp>
      <p:sp>
        <p:nvSpPr>
          <p:cNvPr id="5" name="מלבן 4">
            <a:extLst>
              <a:ext uri="{FF2B5EF4-FFF2-40B4-BE49-F238E27FC236}">
                <a16:creationId xmlns:a16="http://schemas.microsoft.com/office/drawing/2014/main" id="{2964628C-64B3-49EC-AECB-201254F7E516}"/>
              </a:ext>
            </a:extLst>
          </p:cNvPr>
          <p:cNvSpPr/>
          <p:nvPr/>
        </p:nvSpPr>
        <p:spPr>
          <a:xfrm>
            <a:off x="1087950" y="2912807"/>
            <a:ext cx="8737975" cy="1032386"/>
          </a:xfrm>
          <a:prstGeom prst="rect">
            <a:avLst/>
          </a:prstGeom>
        </p:spPr>
        <p:txBody>
          <a:bodyPr vert="horz" lIns="91440" tIns="45720" rIns="91440" bIns="45720" rtlCol="1" anchor="ctr">
            <a:noAutofit/>
          </a:bodyPr>
          <a:lstStyle/>
          <a:p>
            <a:pPr defTabSz="914491">
              <a:lnSpc>
                <a:spcPct val="150000"/>
              </a:lnSpc>
              <a:spcBef>
                <a:spcPct val="0"/>
              </a:spcBef>
            </a:pPr>
            <a:r>
              <a:rPr lang="he-IL" altLang="he-IL" sz="2400" dirty="0">
                <a:solidFill>
                  <a:srgbClr val="192A72"/>
                </a:solidFill>
                <a:latin typeface="Varela Round" panose="00000500000000000000" pitchFamily="2" charset="-79"/>
                <a:ea typeface="+mj-ea"/>
                <a:cs typeface="Varela Round" panose="00000500000000000000" pitchFamily="2" charset="-79"/>
              </a:rPr>
              <a:t>חניכה היא מערכת יחסים המכוונת להתפתחות אישית בתהליך תומך של העברת ידע, מידע ותפיסות עולם מחונך לנחנך. החונך הוא לרוב אדם מנוסה יותר מבחינה מקצועית, והוא מעצים את חניכו לשיפור המיומנויות שלו על בסיס הידע הנדרש.</a:t>
            </a:r>
          </a:p>
          <a:p>
            <a:pPr defTabSz="914491">
              <a:lnSpc>
                <a:spcPct val="150000"/>
              </a:lnSpc>
              <a:spcBef>
                <a:spcPct val="0"/>
              </a:spcBef>
            </a:pPr>
            <a:endParaRPr lang="he-IL" altLang="he-IL" sz="2400" dirty="0">
              <a:solidFill>
                <a:srgbClr val="192A72"/>
              </a:solidFill>
              <a:latin typeface="Varela Round" panose="00000500000000000000" pitchFamily="2" charset="-79"/>
              <a:ea typeface="+mj-ea"/>
              <a:cs typeface="Varela Round" panose="00000500000000000000" pitchFamily="2" charset="-79"/>
            </a:endParaRPr>
          </a:p>
          <a:p>
            <a:pPr defTabSz="914491">
              <a:lnSpc>
                <a:spcPct val="150000"/>
              </a:lnSpc>
              <a:spcBef>
                <a:spcPct val="0"/>
              </a:spcBef>
            </a:pPr>
            <a:r>
              <a:rPr lang="he-IL" altLang="he-IL" sz="2400" dirty="0">
                <a:solidFill>
                  <a:srgbClr val="192A72"/>
                </a:solidFill>
                <a:latin typeface="Varela Round" panose="00000500000000000000" pitchFamily="2" charset="-79"/>
                <a:ea typeface="+mj-ea"/>
                <a:cs typeface="Varela Round" panose="00000500000000000000" pitchFamily="2" charset="-79"/>
              </a:rPr>
              <a:t>מטרת החניכה היא לשפר ביצועים ברמה המקצועית וברמה ההתנהגותית, ולהגביר את ההזדהות והמחויבות הארגונית והחברתית.</a:t>
            </a:r>
          </a:p>
        </p:txBody>
      </p:sp>
      <p:sp>
        <p:nvSpPr>
          <p:cNvPr id="6" name="מלבן: פינות מעוגלות 5">
            <a:extLst>
              <a:ext uri="{FF2B5EF4-FFF2-40B4-BE49-F238E27FC236}">
                <a16:creationId xmlns:a16="http://schemas.microsoft.com/office/drawing/2014/main" id="{FA9667F4-7CA2-4D84-9D97-C48D9C9A58F2}"/>
              </a:ext>
            </a:extLst>
          </p:cNvPr>
          <p:cNvSpPr/>
          <p:nvPr/>
        </p:nvSpPr>
        <p:spPr>
          <a:xfrm>
            <a:off x="-609604" y="243959"/>
            <a:ext cx="3559277" cy="74725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bg1"/>
                </a:solidFill>
                <a:latin typeface="Varela Round" panose="00000500000000000000" pitchFamily="2" charset="-79"/>
                <a:cs typeface="Varela Round" panose="00000500000000000000" pitchFamily="2" charset="-79"/>
              </a:rPr>
              <a:t>            על השיטה</a:t>
            </a:r>
            <a:endParaRPr lang="he-IL" dirty="0">
              <a:solidFill>
                <a:schemeClr val="bg1"/>
              </a:solidFill>
              <a:latin typeface="Varela Round" panose="00000500000000000000" pitchFamily="2" charset="-79"/>
              <a:cs typeface="Varela Round" panose="00000500000000000000" pitchFamily="2" charset="-79"/>
            </a:endParaRPr>
          </a:p>
        </p:txBody>
      </p:sp>
      <p:pic>
        <p:nvPicPr>
          <p:cNvPr id="16" name="גרפיקה 15" descr="פרופסור">
            <a:extLst>
              <a:ext uri="{FF2B5EF4-FFF2-40B4-BE49-F238E27FC236}">
                <a16:creationId xmlns:a16="http://schemas.microsoft.com/office/drawing/2014/main" id="{1C553843-381D-444C-8929-222B680C55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2577" y="243959"/>
            <a:ext cx="701725" cy="701725"/>
          </a:xfrm>
          <a:prstGeom prst="rect">
            <a:avLst/>
          </a:prstGeom>
        </p:spPr>
      </p:pic>
    </p:spTree>
    <p:extLst>
      <p:ext uri="{BB962C8B-B14F-4D97-AF65-F5344CB8AC3E}">
        <p14:creationId xmlns:p14="http://schemas.microsoft.com/office/powerpoint/2010/main" val="358618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פינות מעוגלות 6">
            <a:extLst>
              <a:ext uri="{FF2B5EF4-FFF2-40B4-BE49-F238E27FC236}">
                <a16:creationId xmlns:a16="http://schemas.microsoft.com/office/drawing/2014/main" id="{2CEC55E3-3B71-4F09-BD72-73EE42B3AE0B}"/>
              </a:ext>
            </a:extLst>
          </p:cNvPr>
          <p:cNvSpPr/>
          <p:nvPr/>
        </p:nvSpPr>
        <p:spPr>
          <a:xfrm flipH="1">
            <a:off x="8406580" y="1743416"/>
            <a:ext cx="4099821" cy="70172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he-IL" sz="2800" dirty="0">
                <a:solidFill>
                  <a:schemeClr val="bg1"/>
                </a:solidFill>
                <a:latin typeface="Varela Round" panose="00000500000000000000" pitchFamily="2" charset="-79"/>
                <a:cs typeface="Varela Round" panose="00000500000000000000" pitchFamily="2" charset="-79"/>
              </a:rPr>
              <a:t>במשבר הקורונה...</a:t>
            </a:r>
            <a:endParaRPr lang="he-IL" dirty="0">
              <a:solidFill>
                <a:schemeClr val="bg1"/>
              </a:solidFill>
              <a:latin typeface="Varela Round" panose="00000500000000000000" pitchFamily="2" charset="-79"/>
              <a:cs typeface="Varela Round" panose="00000500000000000000" pitchFamily="2" charset="-79"/>
            </a:endParaRPr>
          </a:p>
        </p:txBody>
      </p:sp>
      <p:sp>
        <p:nvSpPr>
          <p:cNvPr id="9" name="כותרת 2">
            <a:extLst>
              <a:ext uri="{FF2B5EF4-FFF2-40B4-BE49-F238E27FC236}">
                <a16:creationId xmlns:a16="http://schemas.microsoft.com/office/drawing/2014/main" id="{FAB4DE5E-FA03-4F99-BFEF-BA7067461C32}"/>
              </a:ext>
            </a:extLst>
          </p:cNvPr>
          <p:cNvSpPr txBox="1">
            <a:spLocks/>
          </p:cNvSpPr>
          <p:nvPr/>
        </p:nvSpPr>
        <p:spPr>
          <a:xfrm>
            <a:off x="1733909" y="298907"/>
            <a:ext cx="8901163" cy="637353"/>
          </a:xfrm>
          <a:prstGeom prst="rect">
            <a:avLst/>
          </a:prstGeom>
        </p:spPr>
        <p:txBody>
          <a:bodyPr vert="horz" lIns="91440" tIns="45720" rIns="91440" bIns="45720" rtlCol="1" anchor="ctr">
            <a:noAutofit/>
          </a:bodyPr>
          <a:lstStyle>
            <a:lvl1pPr algn="ctr" defTabSz="914491" rtl="1" eaLnBrk="1" latinLnBrk="0" hangingPunct="1">
              <a:spcBef>
                <a:spcPct val="0"/>
              </a:spcBef>
              <a:buNone/>
              <a:defRPr sz="4000" kern="1200">
                <a:solidFill>
                  <a:srgbClr val="192A72"/>
                </a:solidFill>
                <a:latin typeface="Varela Round" panose="00000500000000000000" pitchFamily="2" charset="-79"/>
                <a:ea typeface="+mj-ea"/>
                <a:cs typeface="Varela Round" panose="00000500000000000000" pitchFamily="2" charset="-79"/>
              </a:defRPr>
            </a:lvl1pPr>
          </a:lstStyle>
          <a:p>
            <a:r>
              <a:rPr lang="he-IL" dirty="0"/>
              <a:t>חניכה</a:t>
            </a:r>
          </a:p>
        </p:txBody>
      </p:sp>
      <p:sp>
        <p:nvSpPr>
          <p:cNvPr id="11" name="מלבן 10">
            <a:extLst>
              <a:ext uri="{FF2B5EF4-FFF2-40B4-BE49-F238E27FC236}">
                <a16:creationId xmlns:a16="http://schemas.microsoft.com/office/drawing/2014/main" id="{961F6C25-9145-4872-8199-63B2AA510C76}"/>
              </a:ext>
            </a:extLst>
          </p:cNvPr>
          <p:cNvSpPr/>
          <p:nvPr/>
        </p:nvSpPr>
        <p:spPr>
          <a:xfrm>
            <a:off x="0" y="1743416"/>
            <a:ext cx="10264877" cy="3449068"/>
          </a:xfrm>
          <a:prstGeom prst="rect">
            <a:avLst/>
          </a:prstGeom>
        </p:spPr>
        <p:txBody>
          <a:bodyPr vert="horz" lIns="91440" tIns="45720" rIns="91440" bIns="45720" rtlCol="1" anchor="ctr">
            <a:noAutofit/>
          </a:bodyPr>
          <a:lstStyle/>
          <a:p>
            <a:pPr defTabSz="914491">
              <a:lnSpc>
                <a:spcPct val="150000"/>
              </a:lnSpc>
              <a:spcBef>
                <a:spcPct val="0"/>
              </a:spcBef>
            </a:pPr>
            <a:r>
              <a:rPr lang="he-IL" altLang="he-IL" sz="2200" dirty="0">
                <a:solidFill>
                  <a:srgbClr val="192A72"/>
                </a:solidFill>
                <a:latin typeface="Varela Round" panose="00000500000000000000" pitchFamily="2" charset="-79"/>
                <a:ea typeface="+mj-ea"/>
                <a:cs typeface="Varela Round" panose="00000500000000000000" pitchFamily="2" charset="-79"/>
              </a:rPr>
              <a:t>במשבר הקורונה, בשל האילוץ לעבוד מהבית, מורים בבתי הספר ומרצים באוניברסיטאות עוברים תהליך של חניכה מרחוק דרך מדריכים ואנשי תמיכה טכנית המכשירים כל אחד באופן אישי לנהל שיעורים מקוונים דרך האינטרנט.</a:t>
            </a:r>
          </a:p>
        </p:txBody>
      </p:sp>
      <p:pic>
        <p:nvPicPr>
          <p:cNvPr id="6" name="גרפיקה 5" descr="פרופסור">
            <a:extLst>
              <a:ext uri="{FF2B5EF4-FFF2-40B4-BE49-F238E27FC236}">
                <a16:creationId xmlns:a16="http://schemas.microsoft.com/office/drawing/2014/main" id="{2887E4BC-94BB-44F3-ADB2-657F1ABB11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90275" y="1743415"/>
            <a:ext cx="701725" cy="701725"/>
          </a:xfrm>
          <a:prstGeom prst="rect">
            <a:avLst/>
          </a:prstGeom>
        </p:spPr>
      </p:pic>
    </p:spTree>
    <p:extLst>
      <p:ext uri="{BB962C8B-B14F-4D97-AF65-F5344CB8AC3E}">
        <p14:creationId xmlns:p14="http://schemas.microsoft.com/office/powerpoint/2010/main" val="942954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D6C7B008-63A1-4A34-A457-D6A0B6D54025}"/>
              </a:ext>
            </a:extLst>
          </p:cNvPr>
          <p:cNvSpPr>
            <a:spLocks noGrp="1"/>
          </p:cNvSpPr>
          <p:nvPr>
            <p:ph type="ctrTitle"/>
          </p:nvPr>
        </p:nvSpPr>
        <p:spPr>
          <a:xfrm>
            <a:off x="1733909" y="298907"/>
            <a:ext cx="8901163" cy="637353"/>
          </a:xfrm>
        </p:spPr>
        <p:txBody>
          <a:bodyPr/>
          <a:lstStyle/>
          <a:p>
            <a:r>
              <a:rPr lang="he-IL" dirty="0"/>
              <a:t>חניכה</a:t>
            </a:r>
          </a:p>
        </p:txBody>
      </p:sp>
      <p:sp>
        <p:nvSpPr>
          <p:cNvPr id="6" name="מלבן: פינות מעוגלות 5">
            <a:extLst>
              <a:ext uri="{FF2B5EF4-FFF2-40B4-BE49-F238E27FC236}">
                <a16:creationId xmlns:a16="http://schemas.microsoft.com/office/drawing/2014/main" id="{FA9667F4-7CA2-4D84-9D97-C48D9C9A58F2}"/>
              </a:ext>
            </a:extLst>
          </p:cNvPr>
          <p:cNvSpPr/>
          <p:nvPr/>
        </p:nvSpPr>
        <p:spPr>
          <a:xfrm>
            <a:off x="-609604" y="243959"/>
            <a:ext cx="3559277" cy="74725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bg1"/>
                </a:solidFill>
                <a:latin typeface="Varela Round" panose="00000500000000000000" pitchFamily="2" charset="-79"/>
                <a:cs typeface="Varela Round" panose="00000500000000000000" pitchFamily="2" charset="-79"/>
              </a:rPr>
              <a:t>            יתרונות</a:t>
            </a:r>
            <a:endParaRPr lang="he-IL" dirty="0">
              <a:solidFill>
                <a:schemeClr val="bg1"/>
              </a:solidFill>
              <a:latin typeface="Varela Round" panose="00000500000000000000" pitchFamily="2" charset="-79"/>
              <a:cs typeface="Varela Round" panose="00000500000000000000" pitchFamily="2" charset="-79"/>
            </a:endParaRPr>
          </a:p>
        </p:txBody>
      </p:sp>
      <p:sp>
        <p:nvSpPr>
          <p:cNvPr id="8" name="Rectangle 3">
            <a:extLst>
              <a:ext uri="{FF2B5EF4-FFF2-40B4-BE49-F238E27FC236}">
                <a16:creationId xmlns:a16="http://schemas.microsoft.com/office/drawing/2014/main" id="{0FC70F83-42C2-42B2-B0ED-D0F65ED67E67}"/>
              </a:ext>
            </a:extLst>
          </p:cNvPr>
          <p:cNvSpPr>
            <a:spLocks noChangeArrowheads="1"/>
          </p:cNvSpPr>
          <p:nvPr/>
        </p:nvSpPr>
        <p:spPr bwMode="auto">
          <a:xfrm>
            <a:off x="432619" y="1255497"/>
            <a:ext cx="10094299" cy="171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indent="-342900" eaLnBrk="0" fontAlgn="base" hangingPunct="0">
              <a:lnSpc>
                <a:spcPts val="32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למידה ממומחים- </a:t>
            </a:r>
            <a:r>
              <a:rPr lang="he-IL" altLang="he-IL" dirty="0">
                <a:ln w="0"/>
                <a:solidFill>
                  <a:srgbClr val="002060"/>
                </a:solidFill>
                <a:latin typeface="Varela Round" panose="00000500000000000000" pitchFamily="2" charset="-79"/>
                <a:cs typeface="Varela Round" panose="00000500000000000000" pitchFamily="2" charset="-79"/>
              </a:rPr>
              <a:t>למידה ממי שניתן לסמוך על ידיעותיו בתחום הנלמד.</a:t>
            </a:r>
          </a:p>
          <a:p>
            <a:pPr marL="342900" indent="-342900" eaLnBrk="0" fontAlgn="base" hangingPunct="0">
              <a:lnSpc>
                <a:spcPts val="32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לא רק ערך מקצועי- </a:t>
            </a:r>
            <a:r>
              <a:rPr lang="he-IL" altLang="he-IL" dirty="0">
                <a:ln w="0"/>
                <a:solidFill>
                  <a:srgbClr val="002060"/>
                </a:solidFill>
                <a:latin typeface="Varela Round" panose="00000500000000000000" pitchFamily="2" charset="-79"/>
                <a:cs typeface="Varela Round" panose="00000500000000000000" pitchFamily="2" charset="-79"/>
              </a:rPr>
              <a:t>ההפעלה נעשית דרך תצפית באחרים-מצליחים.</a:t>
            </a:r>
          </a:p>
          <a:p>
            <a:pPr marL="342900" indent="-342900" eaLnBrk="0" fontAlgn="base" hangingPunct="0">
              <a:lnSpc>
                <a:spcPts val="32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מיקוד פרטני- </a:t>
            </a:r>
            <a:r>
              <a:rPr lang="he-IL" altLang="he-IL" dirty="0">
                <a:ln w="0"/>
                <a:solidFill>
                  <a:srgbClr val="002060"/>
                </a:solidFill>
                <a:latin typeface="Varela Round" panose="00000500000000000000" pitchFamily="2" charset="-79"/>
                <a:cs typeface="Varela Round" panose="00000500000000000000" pitchFamily="2" charset="-79"/>
              </a:rPr>
              <a:t>תהליך אישי המותאם ללומד.</a:t>
            </a:r>
          </a:p>
          <a:p>
            <a:pPr marL="342900" indent="-342900" eaLnBrk="0" fontAlgn="base" hangingPunct="0">
              <a:lnSpc>
                <a:spcPts val="32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משוב אישי- </a:t>
            </a:r>
            <a:r>
              <a:rPr lang="he-IL" altLang="he-IL" dirty="0">
                <a:ln w="0"/>
                <a:solidFill>
                  <a:srgbClr val="002060"/>
                </a:solidFill>
                <a:latin typeface="Varela Round" panose="00000500000000000000" pitchFamily="2" charset="-79"/>
                <a:cs typeface="Varela Round" panose="00000500000000000000" pitchFamily="2" charset="-79"/>
              </a:rPr>
              <a:t>•הלומד זוכה למשוב על דרך עבודתו – המשוב הוא אישי ולא קבוצתי.</a:t>
            </a:r>
          </a:p>
        </p:txBody>
      </p:sp>
      <p:sp>
        <p:nvSpPr>
          <p:cNvPr id="9" name="מלבן: פינות מעוגלות 8">
            <a:extLst>
              <a:ext uri="{FF2B5EF4-FFF2-40B4-BE49-F238E27FC236}">
                <a16:creationId xmlns:a16="http://schemas.microsoft.com/office/drawing/2014/main" id="{6A8EC031-5788-479D-859D-CDE03F806486}"/>
              </a:ext>
            </a:extLst>
          </p:cNvPr>
          <p:cNvSpPr/>
          <p:nvPr/>
        </p:nvSpPr>
        <p:spPr>
          <a:xfrm>
            <a:off x="-609604" y="3200543"/>
            <a:ext cx="3559277" cy="74725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bg1"/>
                </a:solidFill>
                <a:latin typeface="Varela Round" panose="00000500000000000000" pitchFamily="2" charset="-79"/>
                <a:cs typeface="Varela Round" panose="00000500000000000000" pitchFamily="2" charset="-79"/>
              </a:rPr>
              <a:t>            חסרונות</a:t>
            </a:r>
            <a:endParaRPr lang="he-IL" dirty="0">
              <a:solidFill>
                <a:schemeClr val="bg1"/>
              </a:solidFill>
              <a:latin typeface="Varela Round" panose="00000500000000000000" pitchFamily="2" charset="-79"/>
              <a:cs typeface="Varela Round" panose="00000500000000000000" pitchFamily="2" charset="-79"/>
            </a:endParaRPr>
          </a:p>
        </p:txBody>
      </p:sp>
      <p:sp>
        <p:nvSpPr>
          <p:cNvPr id="11" name="Rectangle 3">
            <a:extLst>
              <a:ext uri="{FF2B5EF4-FFF2-40B4-BE49-F238E27FC236}">
                <a16:creationId xmlns:a16="http://schemas.microsoft.com/office/drawing/2014/main" id="{B1C9B105-419F-4B3E-8B75-119BEB0D3A08}"/>
              </a:ext>
            </a:extLst>
          </p:cNvPr>
          <p:cNvSpPr>
            <a:spLocks noChangeArrowheads="1"/>
          </p:cNvSpPr>
          <p:nvPr/>
        </p:nvSpPr>
        <p:spPr bwMode="auto">
          <a:xfrm>
            <a:off x="1238865" y="4219564"/>
            <a:ext cx="9288053" cy="171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indent="-342900" eaLnBrk="0" fontAlgn="base" hangingPunct="0">
              <a:lnSpc>
                <a:spcPts val="32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לא מתאים לכולם...- </a:t>
            </a:r>
            <a:r>
              <a:rPr lang="he-IL" altLang="he-IL" dirty="0">
                <a:ln w="0"/>
                <a:solidFill>
                  <a:srgbClr val="002060"/>
                </a:solidFill>
                <a:latin typeface="Varela Round" panose="00000500000000000000" pitchFamily="2" charset="-79"/>
                <a:cs typeface="Varela Round" panose="00000500000000000000" pitchFamily="2" charset="-79"/>
              </a:rPr>
              <a:t>במצב של מתח, למשל מתוך חשש מביקורת, הלומד מתקשה ללמוד את הדברים.</a:t>
            </a:r>
          </a:p>
          <a:p>
            <a:pPr marL="342900" indent="-342900" eaLnBrk="0" fontAlgn="base" hangingPunct="0">
              <a:lnSpc>
                <a:spcPts val="32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מקצועיות החונך- </a:t>
            </a:r>
            <a:r>
              <a:rPr lang="he-IL" altLang="he-IL" dirty="0">
                <a:ln w="0"/>
                <a:solidFill>
                  <a:srgbClr val="002060"/>
                </a:solidFill>
                <a:latin typeface="Varela Round" panose="00000500000000000000" pitchFamily="2" charset="-79"/>
                <a:cs typeface="Varela Round" panose="00000500000000000000" pitchFamily="2" charset="-79"/>
              </a:rPr>
              <a:t>תהליך החניכה תלוי במקצועיות החונך.</a:t>
            </a:r>
          </a:p>
          <a:p>
            <a:pPr marL="342900" indent="-342900" eaLnBrk="0" fontAlgn="base" hangingPunct="0">
              <a:lnSpc>
                <a:spcPts val="32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שיתוף פעולה- </a:t>
            </a:r>
            <a:r>
              <a:rPr lang="he-IL" altLang="he-IL" dirty="0">
                <a:ln w="0"/>
                <a:solidFill>
                  <a:srgbClr val="002060"/>
                </a:solidFill>
                <a:latin typeface="Varela Round" panose="00000500000000000000" pitchFamily="2" charset="-79"/>
                <a:cs typeface="Varela Round" panose="00000500000000000000" pitchFamily="2" charset="-79"/>
              </a:rPr>
              <a:t>תהליך החניכה תלוי ברצונו של הלומד להיות חלק מהתהליך.</a:t>
            </a:r>
          </a:p>
        </p:txBody>
      </p:sp>
      <p:pic>
        <p:nvPicPr>
          <p:cNvPr id="12" name="גרפיקה 11" descr="פרופסור">
            <a:extLst>
              <a:ext uri="{FF2B5EF4-FFF2-40B4-BE49-F238E27FC236}">
                <a16:creationId xmlns:a16="http://schemas.microsoft.com/office/drawing/2014/main" id="{EA9B2D22-1CA8-4DE8-8CC8-481DE59101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2577" y="243959"/>
            <a:ext cx="701725" cy="701725"/>
          </a:xfrm>
          <a:prstGeom prst="rect">
            <a:avLst/>
          </a:prstGeom>
        </p:spPr>
      </p:pic>
      <p:pic>
        <p:nvPicPr>
          <p:cNvPr id="13" name="גרפיקה 12" descr="פרופסור">
            <a:extLst>
              <a:ext uri="{FF2B5EF4-FFF2-40B4-BE49-F238E27FC236}">
                <a16:creationId xmlns:a16="http://schemas.microsoft.com/office/drawing/2014/main" id="{C80D1A05-B2CA-43EE-AA05-FCF74D3961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2577" y="3246070"/>
            <a:ext cx="701725" cy="701725"/>
          </a:xfrm>
          <a:prstGeom prst="rect">
            <a:avLst/>
          </a:prstGeom>
        </p:spPr>
      </p:pic>
    </p:spTree>
    <p:extLst>
      <p:ext uri="{BB962C8B-B14F-4D97-AF65-F5344CB8AC3E}">
        <p14:creationId xmlns:p14="http://schemas.microsoft.com/office/powerpoint/2010/main" val="111652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fade">
                                      <p:cBhvr>
                                        <p:cTn id="32" dur="5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fade">
                                      <p:cBhvr>
                                        <p:cTn id="3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a:xfrm>
            <a:off x="2025445" y="2270759"/>
            <a:ext cx="10500854" cy="1260164"/>
          </a:xfrm>
        </p:spPr>
        <p:txBody>
          <a:bodyPr/>
          <a:lstStyle/>
          <a:p>
            <a:r>
              <a:rPr lang="he-IL" dirty="0"/>
              <a:t>אימון (</a:t>
            </a:r>
            <a:r>
              <a:rPr lang="en-US" dirty="0"/>
              <a:t>Coaching</a:t>
            </a:r>
            <a:r>
              <a:rPr lang="he-IL" dirty="0"/>
              <a:t>)</a:t>
            </a:r>
          </a:p>
        </p:txBody>
      </p:sp>
      <p:pic>
        <p:nvPicPr>
          <p:cNvPr id="6" name="גרפיקה 5" descr="גביע">
            <a:extLst>
              <a:ext uri="{FF2B5EF4-FFF2-40B4-BE49-F238E27FC236}">
                <a16:creationId xmlns:a16="http://schemas.microsoft.com/office/drawing/2014/main" id="{C6C17551-E40D-4001-B5C6-ACE5CD1B52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5445" y="1820841"/>
            <a:ext cx="2160000" cy="2160000"/>
          </a:xfrm>
          <a:prstGeom prst="rect">
            <a:avLst/>
          </a:prstGeom>
        </p:spPr>
      </p:pic>
    </p:spTree>
    <p:extLst>
      <p:ext uri="{BB962C8B-B14F-4D97-AF65-F5344CB8AC3E}">
        <p14:creationId xmlns:p14="http://schemas.microsoft.com/office/powerpoint/2010/main" val="1910240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D6C7B008-63A1-4A34-A457-D6A0B6D54025}"/>
              </a:ext>
            </a:extLst>
          </p:cNvPr>
          <p:cNvSpPr>
            <a:spLocks noGrp="1"/>
          </p:cNvSpPr>
          <p:nvPr>
            <p:ph type="ctrTitle"/>
          </p:nvPr>
        </p:nvSpPr>
        <p:spPr>
          <a:xfrm>
            <a:off x="1733909" y="298907"/>
            <a:ext cx="8901163" cy="637353"/>
          </a:xfrm>
        </p:spPr>
        <p:txBody>
          <a:bodyPr/>
          <a:lstStyle/>
          <a:p>
            <a:r>
              <a:rPr lang="he-IL" dirty="0"/>
              <a:t>אימון</a:t>
            </a:r>
          </a:p>
        </p:txBody>
      </p:sp>
      <p:sp>
        <p:nvSpPr>
          <p:cNvPr id="5" name="מלבן 4">
            <a:extLst>
              <a:ext uri="{FF2B5EF4-FFF2-40B4-BE49-F238E27FC236}">
                <a16:creationId xmlns:a16="http://schemas.microsoft.com/office/drawing/2014/main" id="{2964628C-64B3-49EC-AECB-201254F7E516}"/>
              </a:ext>
            </a:extLst>
          </p:cNvPr>
          <p:cNvSpPr/>
          <p:nvPr/>
        </p:nvSpPr>
        <p:spPr>
          <a:xfrm>
            <a:off x="914400" y="2912807"/>
            <a:ext cx="10035304" cy="1032386"/>
          </a:xfrm>
          <a:prstGeom prst="rect">
            <a:avLst/>
          </a:prstGeom>
        </p:spPr>
        <p:txBody>
          <a:bodyPr vert="horz" lIns="91440" tIns="45720" rIns="91440" bIns="45720" rtlCol="1" anchor="ctr">
            <a:noAutofit/>
          </a:bodyPr>
          <a:lstStyle/>
          <a:p>
            <a:pPr defTabSz="914491">
              <a:lnSpc>
                <a:spcPct val="150000"/>
              </a:lnSpc>
              <a:spcBef>
                <a:spcPct val="0"/>
              </a:spcBef>
            </a:pPr>
            <a:r>
              <a:rPr lang="he-IL" altLang="he-IL" sz="2400" dirty="0">
                <a:solidFill>
                  <a:srgbClr val="192A72"/>
                </a:solidFill>
                <a:latin typeface="Varela Round" panose="00000500000000000000" pitchFamily="2" charset="-79"/>
                <a:ea typeface="+mj-ea"/>
                <a:cs typeface="Varela Round" panose="00000500000000000000" pitchFamily="2" charset="-79"/>
              </a:rPr>
              <a:t>זוהי מערכת יחסים שיתופית "אחד על אחד" בין מאמן (מנהל) למתאמן (מונהג) בתהליך שמטרתו ליצור שינוי בהתנהגות המתאמן באמצעות העלאת מודעות עצמית ובאמצעות למידה, וזאת על מנת לממש את מיטב הפוטנציאל האישי והמקצועי שלו.</a:t>
            </a:r>
          </a:p>
          <a:p>
            <a:pPr defTabSz="914491">
              <a:lnSpc>
                <a:spcPct val="150000"/>
              </a:lnSpc>
              <a:spcBef>
                <a:spcPct val="0"/>
              </a:spcBef>
            </a:pPr>
            <a:endParaRPr lang="he-IL" altLang="he-IL" sz="2400" dirty="0">
              <a:solidFill>
                <a:srgbClr val="192A72"/>
              </a:solidFill>
              <a:latin typeface="Varela Round" panose="00000500000000000000" pitchFamily="2" charset="-79"/>
              <a:ea typeface="+mj-ea"/>
              <a:cs typeface="Varela Round" panose="00000500000000000000" pitchFamily="2" charset="-79"/>
            </a:endParaRPr>
          </a:p>
          <a:p>
            <a:pPr defTabSz="914491">
              <a:lnSpc>
                <a:spcPct val="150000"/>
              </a:lnSpc>
              <a:spcBef>
                <a:spcPct val="0"/>
              </a:spcBef>
            </a:pPr>
            <a:r>
              <a:rPr lang="he-IL" altLang="he-IL" sz="2400" dirty="0">
                <a:solidFill>
                  <a:srgbClr val="192A72"/>
                </a:solidFill>
                <a:latin typeface="Varela Round" panose="00000500000000000000" pitchFamily="2" charset="-79"/>
                <a:ea typeface="+mj-ea"/>
                <a:cs typeface="Varela Round" panose="00000500000000000000" pitchFamily="2" charset="-79"/>
              </a:rPr>
              <a:t>בשונה מחניכה, כאן לא מדובר רק על הדרכה מעשית או הכשרה מקצועית.</a:t>
            </a:r>
          </a:p>
        </p:txBody>
      </p:sp>
      <p:sp>
        <p:nvSpPr>
          <p:cNvPr id="6" name="מלבן: פינות מעוגלות 5">
            <a:extLst>
              <a:ext uri="{FF2B5EF4-FFF2-40B4-BE49-F238E27FC236}">
                <a16:creationId xmlns:a16="http://schemas.microsoft.com/office/drawing/2014/main" id="{FA9667F4-7CA2-4D84-9D97-C48D9C9A58F2}"/>
              </a:ext>
            </a:extLst>
          </p:cNvPr>
          <p:cNvSpPr/>
          <p:nvPr/>
        </p:nvSpPr>
        <p:spPr>
          <a:xfrm>
            <a:off x="-609604" y="243959"/>
            <a:ext cx="3559277" cy="74725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bg1"/>
                </a:solidFill>
                <a:latin typeface="Varela Round" panose="00000500000000000000" pitchFamily="2" charset="-79"/>
                <a:cs typeface="Varela Round" panose="00000500000000000000" pitchFamily="2" charset="-79"/>
              </a:rPr>
              <a:t>            על השיטה</a:t>
            </a:r>
            <a:endParaRPr lang="he-IL" dirty="0">
              <a:solidFill>
                <a:schemeClr val="bg1"/>
              </a:solidFill>
              <a:latin typeface="Varela Round" panose="00000500000000000000" pitchFamily="2" charset="-79"/>
              <a:cs typeface="Varela Round" panose="00000500000000000000" pitchFamily="2" charset="-79"/>
            </a:endParaRPr>
          </a:p>
        </p:txBody>
      </p:sp>
      <p:pic>
        <p:nvPicPr>
          <p:cNvPr id="7" name="גרפיקה 6" descr="גביע">
            <a:extLst>
              <a:ext uri="{FF2B5EF4-FFF2-40B4-BE49-F238E27FC236}">
                <a16:creationId xmlns:a16="http://schemas.microsoft.com/office/drawing/2014/main" id="{7B4FECC4-E174-4653-AF70-5B60044DE9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8657" y="298907"/>
            <a:ext cx="702000" cy="702000"/>
          </a:xfrm>
          <a:prstGeom prst="rect">
            <a:avLst/>
          </a:prstGeom>
        </p:spPr>
      </p:pic>
    </p:spTree>
    <p:extLst>
      <p:ext uri="{BB962C8B-B14F-4D97-AF65-F5344CB8AC3E}">
        <p14:creationId xmlns:p14="http://schemas.microsoft.com/office/powerpoint/2010/main" val="206015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פינות מעוגלות 6">
            <a:extLst>
              <a:ext uri="{FF2B5EF4-FFF2-40B4-BE49-F238E27FC236}">
                <a16:creationId xmlns:a16="http://schemas.microsoft.com/office/drawing/2014/main" id="{2CEC55E3-3B71-4F09-BD72-73EE42B3AE0B}"/>
              </a:ext>
            </a:extLst>
          </p:cNvPr>
          <p:cNvSpPr/>
          <p:nvPr/>
        </p:nvSpPr>
        <p:spPr>
          <a:xfrm flipH="1">
            <a:off x="8406580" y="1743416"/>
            <a:ext cx="4099821" cy="70172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he-IL" sz="2800" dirty="0">
                <a:solidFill>
                  <a:schemeClr val="bg1"/>
                </a:solidFill>
                <a:latin typeface="Varela Round" panose="00000500000000000000" pitchFamily="2" charset="-79"/>
                <a:cs typeface="Varela Round" panose="00000500000000000000" pitchFamily="2" charset="-79"/>
              </a:rPr>
              <a:t>במשבר הקורונה...</a:t>
            </a:r>
            <a:endParaRPr lang="he-IL" dirty="0">
              <a:solidFill>
                <a:schemeClr val="bg1"/>
              </a:solidFill>
              <a:latin typeface="Varela Round" panose="00000500000000000000" pitchFamily="2" charset="-79"/>
              <a:cs typeface="Varela Round" panose="00000500000000000000" pitchFamily="2" charset="-79"/>
            </a:endParaRPr>
          </a:p>
        </p:txBody>
      </p:sp>
      <p:sp>
        <p:nvSpPr>
          <p:cNvPr id="9" name="כותרת 2">
            <a:extLst>
              <a:ext uri="{FF2B5EF4-FFF2-40B4-BE49-F238E27FC236}">
                <a16:creationId xmlns:a16="http://schemas.microsoft.com/office/drawing/2014/main" id="{FAB4DE5E-FA03-4F99-BFEF-BA7067461C32}"/>
              </a:ext>
            </a:extLst>
          </p:cNvPr>
          <p:cNvSpPr txBox="1">
            <a:spLocks/>
          </p:cNvSpPr>
          <p:nvPr/>
        </p:nvSpPr>
        <p:spPr>
          <a:xfrm>
            <a:off x="1733909" y="298907"/>
            <a:ext cx="8901163" cy="637353"/>
          </a:xfrm>
          <a:prstGeom prst="rect">
            <a:avLst/>
          </a:prstGeom>
        </p:spPr>
        <p:txBody>
          <a:bodyPr vert="horz" lIns="91440" tIns="45720" rIns="91440" bIns="45720" rtlCol="1" anchor="ctr">
            <a:noAutofit/>
          </a:bodyPr>
          <a:lstStyle>
            <a:lvl1pPr algn="ctr" defTabSz="914491" rtl="1" eaLnBrk="1" latinLnBrk="0" hangingPunct="1">
              <a:spcBef>
                <a:spcPct val="0"/>
              </a:spcBef>
              <a:buNone/>
              <a:defRPr sz="4000" kern="1200">
                <a:solidFill>
                  <a:srgbClr val="192A72"/>
                </a:solidFill>
                <a:latin typeface="Varela Round" panose="00000500000000000000" pitchFamily="2" charset="-79"/>
                <a:ea typeface="+mj-ea"/>
                <a:cs typeface="Varela Round" panose="00000500000000000000" pitchFamily="2" charset="-79"/>
              </a:defRPr>
            </a:lvl1pPr>
          </a:lstStyle>
          <a:p>
            <a:r>
              <a:rPr lang="he-IL" dirty="0"/>
              <a:t>אימון</a:t>
            </a:r>
          </a:p>
        </p:txBody>
      </p:sp>
      <p:sp>
        <p:nvSpPr>
          <p:cNvPr id="11" name="מלבן 10">
            <a:extLst>
              <a:ext uri="{FF2B5EF4-FFF2-40B4-BE49-F238E27FC236}">
                <a16:creationId xmlns:a16="http://schemas.microsoft.com/office/drawing/2014/main" id="{961F6C25-9145-4872-8199-63B2AA510C76}"/>
              </a:ext>
            </a:extLst>
          </p:cNvPr>
          <p:cNvSpPr/>
          <p:nvPr/>
        </p:nvSpPr>
        <p:spPr>
          <a:xfrm>
            <a:off x="227511" y="2237222"/>
            <a:ext cx="10264877" cy="3449068"/>
          </a:xfrm>
          <a:prstGeom prst="rect">
            <a:avLst/>
          </a:prstGeom>
        </p:spPr>
        <p:txBody>
          <a:bodyPr vert="horz" lIns="91440" tIns="45720" rIns="91440" bIns="45720" rtlCol="1" anchor="ctr">
            <a:noAutofit/>
          </a:bodyPr>
          <a:lstStyle/>
          <a:p>
            <a:pPr defTabSz="914491">
              <a:lnSpc>
                <a:spcPct val="150000"/>
              </a:lnSpc>
              <a:spcBef>
                <a:spcPct val="0"/>
              </a:spcBef>
            </a:pPr>
            <a:r>
              <a:rPr lang="he-IL" altLang="he-IL" sz="2200" dirty="0">
                <a:solidFill>
                  <a:srgbClr val="192A72"/>
                </a:solidFill>
                <a:latin typeface="Varela Round" panose="00000500000000000000" pitchFamily="2" charset="-79"/>
                <a:ea typeface="+mj-ea"/>
                <a:cs typeface="Varela Round" panose="00000500000000000000" pitchFamily="2" charset="-79"/>
              </a:rPr>
              <a:t>בשל משבר הקורונה, רבים חווים קשיים אישיים ונדרשים להסתגל לשינויים רבים שנכפו עליהם בפתאומיות.</a:t>
            </a:r>
          </a:p>
          <a:p>
            <a:pPr defTabSz="914491">
              <a:lnSpc>
                <a:spcPct val="150000"/>
              </a:lnSpc>
              <a:spcBef>
                <a:spcPct val="0"/>
              </a:spcBef>
            </a:pPr>
            <a:endParaRPr lang="he-IL" altLang="he-IL" sz="2200" dirty="0">
              <a:solidFill>
                <a:srgbClr val="192A72"/>
              </a:solidFill>
              <a:latin typeface="Varela Round" panose="00000500000000000000" pitchFamily="2" charset="-79"/>
              <a:ea typeface="+mj-ea"/>
              <a:cs typeface="Varela Round" panose="00000500000000000000" pitchFamily="2" charset="-79"/>
            </a:endParaRPr>
          </a:p>
          <a:p>
            <a:pPr defTabSz="914491">
              <a:lnSpc>
                <a:spcPct val="150000"/>
              </a:lnSpc>
              <a:spcBef>
                <a:spcPct val="0"/>
              </a:spcBef>
            </a:pPr>
            <a:r>
              <a:rPr lang="he-IL" altLang="he-IL" sz="2200" dirty="0">
                <a:solidFill>
                  <a:srgbClr val="192A72"/>
                </a:solidFill>
                <a:latin typeface="Varela Round" panose="00000500000000000000" pitchFamily="2" charset="-79"/>
                <a:ea typeface="+mj-ea"/>
                <a:cs typeface="Varela Round" panose="00000500000000000000" pitchFamily="2" charset="-79"/>
              </a:rPr>
              <a:t>עבודה עם מאמן אישי (</a:t>
            </a:r>
            <a:r>
              <a:rPr lang="en-US" altLang="he-IL" sz="2200" dirty="0">
                <a:solidFill>
                  <a:srgbClr val="192A72"/>
                </a:solidFill>
                <a:latin typeface="Varela Round" panose="00000500000000000000" pitchFamily="2" charset="-79"/>
                <a:ea typeface="+mj-ea"/>
                <a:cs typeface="Varela Round" panose="00000500000000000000" pitchFamily="2" charset="-79"/>
              </a:rPr>
              <a:t>Coacher</a:t>
            </a:r>
            <a:r>
              <a:rPr lang="he-IL" altLang="he-IL" sz="2200" dirty="0">
                <a:solidFill>
                  <a:srgbClr val="192A72"/>
                </a:solidFill>
                <a:latin typeface="Varela Round" panose="00000500000000000000" pitchFamily="2" charset="-79"/>
                <a:ea typeface="+mj-ea"/>
                <a:cs typeface="Varela Round" panose="00000500000000000000" pitchFamily="2" charset="-79"/>
              </a:rPr>
              <a:t>) עשויה להביא את העובדים לנצל טוב יותר את הפוטנציאל שלהם ולהכיל טוב יותר את השינויים, בעיקר ברמת המסוגלות האישית.</a:t>
            </a:r>
          </a:p>
        </p:txBody>
      </p:sp>
      <p:pic>
        <p:nvPicPr>
          <p:cNvPr id="8" name="גרפיקה 7" descr="גביע">
            <a:extLst>
              <a:ext uri="{FF2B5EF4-FFF2-40B4-BE49-F238E27FC236}">
                <a16:creationId xmlns:a16="http://schemas.microsoft.com/office/drawing/2014/main" id="{4456515C-6DA9-45F2-922B-AE5385EDB2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90000" y="1743416"/>
            <a:ext cx="702000" cy="702000"/>
          </a:xfrm>
          <a:prstGeom prst="rect">
            <a:avLst/>
          </a:prstGeom>
        </p:spPr>
      </p:pic>
    </p:spTree>
    <p:extLst>
      <p:ext uri="{BB962C8B-B14F-4D97-AF65-F5344CB8AC3E}">
        <p14:creationId xmlns:p14="http://schemas.microsoft.com/office/powerpoint/2010/main" val="1873160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D6C7B008-63A1-4A34-A457-D6A0B6D54025}"/>
              </a:ext>
            </a:extLst>
          </p:cNvPr>
          <p:cNvSpPr>
            <a:spLocks noGrp="1"/>
          </p:cNvSpPr>
          <p:nvPr>
            <p:ph type="ctrTitle"/>
          </p:nvPr>
        </p:nvSpPr>
        <p:spPr>
          <a:xfrm>
            <a:off x="1733909" y="298907"/>
            <a:ext cx="8901163" cy="637353"/>
          </a:xfrm>
        </p:spPr>
        <p:txBody>
          <a:bodyPr/>
          <a:lstStyle/>
          <a:p>
            <a:r>
              <a:rPr lang="he-IL" dirty="0"/>
              <a:t>אימון</a:t>
            </a:r>
          </a:p>
        </p:txBody>
      </p:sp>
      <p:sp>
        <p:nvSpPr>
          <p:cNvPr id="6" name="מלבן: פינות מעוגלות 5">
            <a:extLst>
              <a:ext uri="{FF2B5EF4-FFF2-40B4-BE49-F238E27FC236}">
                <a16:creationId xmlns:a16="http://schemas.microsoft.com/office/drawing/2014/main" id="{FA9667F4-7CA2-4D84-9D97-C48D9C9A58F2}"/>
              </a:ext>
            </a:extLst>
          </p:cNvPr>
          <p:cNvSpPr/>
          <p:nvPr/>
        </p:nvSpPr>
        <p:spPr>
          <a:xfrm>
            <a:off x="-609604" y="243959"/>
            <a:ext cx="3559277" cy="74725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bg1"/>
                </a:solidFill>
                <a:latin typeface="Varela Round" panose="00000500000000000000" pitchFamily="2" charset="-79"/>
                <a:cs typeface="Varela Round" panose="00000500000000000000" pitchFamily="2" charset="-79"/>
              </a:rPr>
              <a:t>            יתרונות</a:t>
            </a:r>
            <a:endParaRPr lang="he-IL" dirty="0">
              <a:solidFill>
                <a:schemeClr val="bg1"/>
              </a:solidFill>
              <a:latin typeface="Varela Round" panose="00000500000000000000" pitchFamily="2" charset="-79"/>
              <a:cs typeface="Varela Round" panose="00000500000000000000" pitchFamily="2" charset="-79"/>
            </a:endParaRPr>
          </a:p>
        </p:txBody>
      </p:sp>
      <p:sp>
        <p:nvSpPr>
          <p:cNvPr id="8" name="Rectangle 3">
            <a:extLst>
              <a:ext uri="{FF2B5EF4-FFF2-40B4-BE49-F238E27FC236}">
                <a16:creationId xmlns:a16="http://schemas.microsoft.com/office/drawing/2014/main" id="{0FC70F83-42C2-42B2-B0ED-D0F65ED67E67}"/>
              </a:ext>
            </a:extLst>
          </p:cNvPr>
          <p:cNvSpPr>
            <a:spLocks noChangeArrowheads="1"/>
          </p:cNvSpPr>
          <p:nvPr/>
        </p:nvSpPr>
        <p:spPr bwMode="auto">
          <a:xfrm>
            <a:off x="432619" y="1365225"/>
            <a:ext cx="10094299" cy="1343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indent="-342900" eaLnBrk="0" fontAlgn="base" hangingPunct="0">
              <a:lnSpc>
                <a:spcPts val="33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התאמה אישית- </a:t>
            </a:r>
            <a:r>
              <a:rPr lang="he-IL" altLang="he-IL" dirty="0">
                <a:ln w="0"/>
                <a:solidFill>
                  <a:srgbClr val="002060"/>
                </a:solidFill>
                <a:latin typeface="Varela Round" panose="00000500000000000000" pitchFamily="2" charset="-79"/>
                <a:cs typeface="Varela Round" panose="00000500000000000000" pitchFamily="2" charset="-79"/>
              </a:rPr>
              <a:t>ניתן להתאים את דרך האימון לכל עובד.</a:t>
            </a:r>
          </a:p>
          <a:p>
            <a:pPr marL="342900" indent="-342900" eaLnBrk="0" fontAlgn="base" hangingPunct="0">
              <a:lnSpc>
                <a:spcPts val="33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מענה על המטרות הארגוניות- </a:t>
            </a:r>
            <a:r>
              <a:rPr lang="he-IL" altLang="he-IL" dirty="0">
                <a:ln w="0"/>
                <a:solidFill>
                  <a:srgbClr val="002060"/>
                </a:solidFill>
                <a:latin typeface="Varela Round" panose="00000500000000000000" pitchFamily="2" charset="-79"/>
                <a:cs typeface="Varela Round" panose="00000500000000000000" pitchFamily="2" charset="-79"/>
              </a:rPr>
              <a:t>מקדם השגת מטרות ארגוניות / יישום ערכים ארגוניים.</a:t>
            </a:r>
          </a:p>
          <a:p>
            <a:pPr marL="342900" indent="-342900" eaLnBrk="0" fontAlgn="base" hangingPunct="0">
              <a:lnSpc>
                <a:spcPts val="33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התמודדות עם שינויים- </a:t>
            </a:r>
            <a:r>
              <a:rPr lang="he-IL" altLang="he-IL" dirty="0">
                <a:ln w="0"/>
                <a:solidFill>
                  <a:srgbClr val="002060"/>
                </a:solidFill>
                <a:latin typeface="Varela Round" panose="00000500000000000000" pitchFamily="2" charset="-79"/>
                <a:cs typeface="Varela Round" panose="00000500000000000000" pitchFamily="2" charset="-79"/>
              </a:rPr>
              <a:t>מקדם שינוי הן ביחיד והן במערכת הארגונית.</a:t>
            </a:r>
          </a:p>
        </p:txBody>
      </p:sp>
      <p:sp>
        <p:nvSpPr>
          <p:cNvPr id="9" name="מלבן: פינות מעוגלות 8">
            <a:extLst>
              <a:ext uri="{FF2B5EF4-FFF2-40B4-BE49-F238E27FC236}">
                <a16:creationId xmlns:a16="http://schemas.microsoft.com/office/drawing/2014/main" id="{6A8EC031-5788-479D-859D-CDE03F806486}"/>
              </a:ext>
            </a:extLst>
          </p:cNvPr>
          <p:cNvSpPr/>
          <p:nvPr/>
        </p:nvSpPr>
        <p:spPr>
          <a:xfrm>
            <a:off x="-609604" y="3200543"/>
            <a:ext cx="3559277" cy="74725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bg1"/>
                </a:solidFill>
                <a:latin typeface="Varela Round" panose="00000500000000000000" pitchFamily="2" charset="-79"/>
                <a:cs typeface="Varela Round" panose="00000500000000000000" pitchFamily="2" charset="-79"/>
              </a:rPr>
              <a:t>            חסרונות</a:t>
            </a:r>
            <a:endParaRPr lang="he-IL" dirty="0">
              <a:solidFill>
                <a:schemeClr val="bg1"/>
              </a:solidFill>
              <a:latin typeface="Varela Round" panose="00000500000000000000" pitchFamily="2" charset="-79"/>
              <a:cs typeface="Varela Round" panose="00000500000000000000" pitchFamily="2" charset="-79"/>
            </a:endParaRPr>
          </a:p>
        </p:txBody>
      </p:sp>
      <p:sp>
        <p:nvSpPr>
          <p:cNvPr id="11" name="Rectangle 3">
            <a:extLst>
              <a:ext uri="{FF2B5EF4-FFF2-40B4-BE49-F238E27FC236}">
                <a16:creationId xmlns:a16="http://schemas.microsoft.com/office/drawing/2014/main" id="{B1C9B105-419F-4B3E-8B75-119BEB0D3A08}"/>
              </a:ext>
            </a:extLst>
          </p:cNvPr>
          <p:cNvSpPr>
            <a:spLocks noChangeArrowheads="1"/>
          </p:cNvSpPr>
          <p:nvPr/>
        </p:nvSpPr>
        <p:spPr bwMode="auto">
          <a:xfrm>
            <a:off x="1238865" y="4170796"/>
            <a:ext cx="9288053" cy="174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indent="-342900" eaLnBrk="0" fontAlgn="base" hangingPunct="0">
              <a:lnSpc>
                <a:spcPts val="33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עלויות- </a:t>
            </a:r>
            <a:r>
              <a:rPr lang="he-IL" altLang="he-IL" dirty="0">
                <a:ln w="0"/>
                <a:solidFill>
                  <a:srgbClr val="002060"/>
                </a:solidFill>
                <a:latin typeface="Varela Round" panose="00000500000000000000" pitchFamily="2" charset="-79"/>
                <a:cs typeface="Varela Round" panose="00000500000000000000" pitchFamily="2" charset="-79"/>
              </a:rPr>
              <a:t>עלויות כספיות גבוהות לארגון. המאמן הוא מנהל בכיר יחסית או גורם מחוץ לארגון שעלותו לארגון גבוהה.</a:t>
            </a:r>
          </a:p>
          <a:p>
            <a:pPr marL="342900" indent="-342900" eaLnBrk="0" fontAlgn="base" hangingPunct="0">
              <a:lnSpc>
                <a:spcPts val="3300"/>
              </a:lnSpc>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זמן- </a:t>
            </a:r>
            <a:r>
              <a:rPr lang="he-IL" altLang="he-IL" dirty="0">
                <a:ln w="0"/>
                <a:solidFill>
                  <a:srgbClr val="002060"/>
                </a:solidFill>
                <a:latin typeface="Varela Round" panose="00000500000000000000" pitchFamily="2" charset="-79"/>
                <a:cs typeface="Varela Round" panose="00000500000000000000" pitchFamily="2" charset="-79"/>
              </a:rPr>
              <a:t>השקעת זמן ממושכת. תהליך האימון הוא תהליך ארוך ומתמשך. לא תמיד יש לארגון את הזמן הדרוש להשגת המטרה.</a:t>
            </a:r>
          </a:p>
        </p:txBody>
      </p:sp>
      <p:pic>
        <p:nvPicPr>
          <p:cNvPr id="14" name="גרפיקה 13" descr="גביע">
            <a:extLst>
              <a:ext uri="{FF2B5EF4-FFF2-40B4-BE49-F238E27FC236}">
                <a16:creationId xmlns:a16="http://schemas.microsoft.com/office/drawing/2014/main" id="{3C5F95C6-3534-4322-A109-B0AA63DDBB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8657" y="298907"/>
            <a:ext cx="702000" cy="702000"/>
          </a:xfrm>
          <a:prstGeom prst="rect">
            <a:avLst/>
          </a:prstGeom>
        </p:spPr>
      </p:pic>
      <p:pic>
        <p:nvPicPr>
          <p:cNvPr id="15" name="גרפיקה 14" descr="גביע">
            <a:extLst>
              <a:ext uri="{FF2B5EF4-FFF2-40B4-BE49-F238E27FC236}">
                <a16:creationId xmlns:a16="http://schemas.microsoft.com/office/drawing/2014/main" id="{1DC6D398-245F-4A3C-926E-127C4767E7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8657" y="3245795"/>
            <a:ext cx="702000" cy="702000"/>
          </a:xfrm>
          <a:prstGeom prst="rect">
            <a:avLst/>
          </a:prstGeom>
        </p:spPr>
      </p:pic>
    </p:spTree>
    <p:extLst>
      <p:ext uri="{BB962C8B-B14F-4D97-AF65-F5344CB8AC3E}">
        <p14:creationId xmlns:p14="http://schemas.microsoft.com/office/powerpoint/2010/main" val="196892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1706880" y="212675"/>
            <a:ext cx="10485121" cy="720094"/>
          </a:xfrm>
        </p:spPr>
        <p:txBody>
          <a:bodyPr/>
          <a:lstStyle/>
          <a:p>
            <a:r>
              <a:rPr lang="he-IL" dirty="0"/>
              <a:t>סיכום-שיטות להפעלת עובדים</a:t>
            </a:r>
          </a:p>
        </p:txBody>
      </p:sp>
      <p:sp>
        <p:nvSpPr>
          <p:cNvPr id="14" name="מציין מיקום טקסט 13"/>
          <p:cNvSpPr>
            <a:spLocks noGrp="1"/>
          </p:cNvSpPr>
          <p:nvPr>
            <p:ph type="body" sz="quarter" idx="3"/>
          </p:nvPr>
        </p:nvSpPr>
        <p:spPr>
          <a:xfrm>
            <a:off x="2950464" y="959439"/>
            <a:ext cx="6120384" cy="540070"/>
          </a:xfrm>
        </p:spPr>
        <p:txBody>
          <a:bodyPr/>
          <a:lstStyle/>
          <a:p>
            <a:r>
              <a:rPr lang="he-IL" dirty="0"/>
              <a:t>אז באיזו שיטה הכי נכון להשתמש?</a:t>
            </a:r>
          </a:p>
        </p:txBody>
      </p:sp>
      <p:sp>
        <p:nvSpPr>
          <p:cNvPr id="20" name="מציין מיקום תוכן 10">
            <a:extLst>
              <a:ext uri="{FF2B5EF4-FFF2-40B4-BE49-F238E27FC236}">
                <a16:creationId xmlns:a16="http://schemas.microsoft.com/office/drawing/2014/main" id="{492576C1-6BA5-4261-8786-836504EFB1ED}"/>
              </a:ext>
            </a:extLst>
          </p:cNvPr>
          <p:cNvSpPr txBox="1">
            <a:spLocks/>
          </p:cNvSpPr>
          <p:nvPr/>
        </p:nvSpPr>
        <p:spPr>
          <a:xfrm>
            <a:off x="1557758" y="1637760"/>
            <a:ext cx="4538242" cy="597683"/>
          </a:xfrm>
          <a:prstGeom prst="rect">
            <a:avLst/>
          </a:prstGeom>
        </p:spPr>
        <p:txBody>
          <a:bodyPr vert="horz" lIns="91440" tIns="45720" rIns="91440" bIns="45720" rtlCol="1">
            <a:normAutofit/>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Font typeface="Arial" pitchFamily="34" charset="0"/>
              <a:buNone/>
            </a:pPr>
            <a:r>
              <a:rPr lang="he-IL"/>
              <a:t>מתן פקודות</a:t>
            </a:r>
          </a:p>
        </p:txBody>
      </p:sp>
      <p:pic>
        <p:nvPicPr>
          <p:cNvPr id="22" name="גרפיקה 21" descr="פגישה">
            <a:extLst>
              <a:ext uri="{FF2B5EF4-FFF2-40B4-BE49-F238E27FC236}">
                <a16:creationId xmlns:a16="http://schemas.microsoft.com/office/drawing/2014/main" id="{4CCD4DE3-7EFA-4B48-A124-F66F7E3824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49612" y="2396718"/>
            <a:ext cx="702000" cy="702000"/>
          </a:xfrm>
          <a:prstGeom prst="rect">
            <a:avLst/>
          </a:prstGeom>
        </p:spPr>
      </p:pic>
      <p:sp>
        <p:nvSpPr>
          <p:cNvPr id="24" name="מציין מיקום תוכן 10">
            <a:extLst>
              <a:ext uri="{FF2B5EF4-FFF2-40B4-BE49-F238E27FC236}">
                <a16:creationId xmlns:a16="http://schemas.microsoft.com/office/drawing/2014/main" id="{020B5BD2-0113-4702-ADEA-8EB8A0259158}"/>
              </a:ext>
            </a:extLst>
          </p:cNvPr>
          <p:cNvSpPr txBox="1">
            <a:spLocks/>
          </p:cNvSpPr>
          <p:nvPr/>
        </p:nvSpPr>
        <p:spPr>
          <a:xfrm>
            <a:off x="1557758" y="2347893"/>
            <a:ext cx="4538242" cy="597683"/>
          </a:xfrm>
          <a:prstGeom prst="rect">
            <a:avLst/>
          </a:prstGeom>
        </p:spPr>
        <p:txBody>
          <a:bodyPr vert="horz" lIns="91440" tIns="45720" rIns="91440" bIns="45720" rtlCol="1">
            <a:normAutofit/>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Font typeface="Arial" pitchFamily="34" charset="0"/>
              <a:buNone/>
            </a:pPr>
            <a:r>
              <a:rPr lang="he-IL" dirty="0"/>
              <a:t>היוועצות משותפת</a:t>
            </a:r>
          </a:p>
        </p:txBody>
      </p:sp>
      <p:sp>
        <p:nvSpPr>
          <p:cNvPr id="26" name="מציין מיקום תוכן 10">
            <a:extLst>
              <a:ext uri="{FF2B5EF4-FFF2-40B4-BE49-F238E27FC236}">
                <a16:creationId xmlns:a16="http://schemas.microsoft.com/office/drawing/2014/main" id="{07A3F763-9C47-46D4-8312-0D932E52D62B}"/>
              </a:ext>
            </a:extLst>
          </p:cNvPr>
          <p:cNvSpPr txBox="1">
            <a:spLocks/>
          </p:cNvSpPr>
          <p:nvPr/>
        </p:nvSpPr>
        <p:spPr>
          <a:xfrm>
            <a:off x="1557758" y="3058026"/>
            <a:ext cx="4538242" cy="597683"/>
          </a:xfrm>
          <a:prstGeom prst="rect">
            <a:avLst/>
          </a:prstGeom>
        </p:spPr>
        <p:txBody>
          <a:bodyPr vert="horz" lIns="91440" tIns="45720" rIns="91440" bIns="45720" rtlCol="1">
            <a:normAutofit/>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Font typeface="Arial" pitchFamily="34" charset="0"/>
              <a:buNone/>
            </a:pPr>
            <a:r>
              <a:rPr lang="he-IL" dirty="0"/>
              <a:t>טפלול (מניפולציה)</a:t>
            </a:r>
          </a:p>
        </p:txBody>
      </p:sp>
      <p:sp>
        <p:nvSpPr>
          <p:cNvPr id="28" name="מציין מיקום תוכן 10">
            <a:extLst>
              <a:ext uri="{FF2B5EF4-FFF2-40B4-BE49-F238E27FC236}">
                <a16:creationId xmlns:a16="http://schemas.microsoft.com/office/drawing/2014/main" id="{5BAFC32D-28A7-470F-BA7B-5C2C601BE0E8}"/>
              </a:ext>
            </a:extLst>
          </p:cNvPr>
          <p:cNvSpPr txBox="1">
            <a:spLocks/>
          </p:cNvSpPr>
          <p:nvPr/>
        </p:nvSpPr>
        <p:spPr>
          <a:xfrm>
            <a:off x="1557758" y="3768159"/>
            <a:ext cx="4538242" cy="597683"/>
          </a:xfrm>
          <a:prstGeom prst="rect">
            <a:avLst/>
          </a:prstGeom>
        </p:spPr>
        <p:txBody>
          <a:bodyPr vert="horz" lIns="91440" tIns="45720" rIns="91440" bIns="45720" rtlCol="1">
            <a:normAutofit/>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Font typeface="Arial" pitchFamily="34" charset="0"/>
              <a:buNone/>
            </a:pPr>
            <a:r>
              <a:rPr lang="he-IL" dirty="0"/>
              <a:t>הפעלה עצמית</a:t>
            </a:r>
          </a:p>
        </p:txBody>
      </p:sp>
      <p:sp>
        <p:nvSpPr>
          <p:cNvPr id="30" name="מציין מיקום תוכן 10">
            <a:extLst>
              <a:ext uri="{FF2B5EF4-FFF2-40B4-BE49-F238E27FC236}">
                <a16:creationId xmlns:a16="http://schemas.microsoft.com/office/drawing/2014/main" id="{E9446209-DBE7-4519-BC1F-12B73940B32C}"/>
              </a:ext>
            </a:extLst>
          </p:cNvPr>
          <p:cNvSpPr txBox="1">
            <a:spLocks/>
          </p:cNvSpPr>
          <p:nvPr/>
        </p:nvSpPr>
        <p:spPr>
          <a:xfrm>
            <a:off x="1557758" y="4478292"/>
            <a:ext cx="4538242" cy="597683"/>
          </a:xfrm>
          <a:prstGeom prst="rect">
            <a:avLst/>
          </a:prstGeom>
        </p:spPr>
        <p:txBody>
          <a:bodyPr vert="horz" lIns="91440" tIns="45720" rIns="91440" bIns="45720" rtlCol="1">
            <a:normAutofit/>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Font typeface="Arial" pitchFamily="34" charset="0"/>
              <a:buNone/>
            </a:pPr>
            <a:r>
              <a:rPr lang="he-IL" dirty="0" err="1"/>
              <a:t>קואופטציה</a:t>
            </a:r>
            <a:endParaRPr lang="he-IL" dirty="0"/>
          </a:p>
        </p:txBody>
      </p:sp>
      <p:sp>
        <p:nvSpPr>
          <p:cNvPr id="32" name="מציין מיקום תוכן 10">
            <a:extLst>
              <a:ext uri="{FF2B5EF4-FFF2-40B4-BE49-F238E27FC236}">
                <a16:creationId xmlns:a16="http://schemas.microsoft.com/office/drawing/2014/main" id="{A30A14A6-F8E2-4252-B14A-278DE92E9E2A}"/>
              </a:ext>
            </a:extLst>
          </p:cNvPr>
          <p:cNvSpPr txBox="1">
            <a:spLocks/>
          </p:cNvSpPr>
          <p:nvPr/>
        </p:nvSpPr>
        <p:spPr>
          <a:xfrm>
            <a:off x="1557758" y="5188426"/>
            <a:ext cx="4538242" cy="597683"/>
          </a:xfrm>
          <a:prstGeom prst="rect">
            <a:avLst/>
          </a:prstGeom>
        </p:spPr>
        <p:txBody>
          <a:bodyPr vert="horz" lIns="91440" tIns="45720" rIns="91440" bIns="45720" rtlCol="1">
            <a:normAutofit/>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Font typeface="Arial" pitchFamily="34" charset="0"/>
              <a:buNone/>
            </a:pPr>
            <a:r>
              <a:rPr lang="he-IL" dirty="0"/>
              <a:t>חניכה</a:t>
            </a:r>
          </a:p>
        </p:txBody>
      </p:sp>
      <p:sp>
        <p:nvSpPr>
          <p:cNvPr id="33" name="מציין מיקום תוכן 10">
            <a:extLst>
              <a:ext uri="{FF2B5EF4-FFF2-40B4-BE49-F238E27FC236}">
                <a16:creationId xmlns:a16="http://schemas.microsoft.com/office/drawing/2014/main" id="{FE28602B-CB95-4EEB-A024-6A50A136E6A5}"/>
              </a:ext>
            </a:extLst>
          </p:cNvPr>
          <p:cNvSpPr txBox="1">
            <a:spLocks/>
          </p:cNvSpPr>
          <p:nvPr/>
        </p:nvSpPr>
        <p:spPr>
          <a:xfrm>
            <a:off x="1557758" y="5898561"/>
            <a:ext cx="4538242" cy="597683"/>
          </a:xfrm>
          <a:prstGeom prst="rect">
            <a:avLst/>
          </a:prstGeom>
        </p:spPr>
        <p:txBody>
          <a:bodyPr vert="horz" lIns="91440" tIns="45720" rIns="91440" bIns="45720" rtlCol="1">
            <a:normAutofit/>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Font typeface="Arial" pitchFamily="34" charset="0"/>
              <a:buNone/>
            </a:pPr>
            <a:r>
              <a:rPr lang="he-IL" dirty="0"/>
              <a:t>אימון</a:t>
            </a:r>
          </a:p>
        </p:txBody>
      </p:sp>
      <p:pic>
        <p:nvPicPr>
          <p:cNvPr id="34" name="גרפיקה 33" descr="צעדי ריקוד">
            <a:extLst>
              <a:ext uri="{FF2B5EF4-FFF2-40B4-BE49-F238E27FC236}">
                <a16:creationId xmlns:a16="http://schemas.microsoft.com/office/drawing/2014/main" id="{55B1BEE3-ED05-4C22-AAA8-EEC8AAB145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49887" y="3779087"/>
            <a:ext cx="701725" cy="701725"/>
          </a:xfrm>
          <a:prstGeom prst="rect">
            <a:avLst/>
          </a:prstGeom>
        </p:spPr>
      </p:pic>
      <p:pic>
        <p:nvPicPr>
          <p:cNvPr id="35" name="גרפיקה 34" descr="מוח בתוך ראש">
            <a:extLst>
              <a:ext uri="{FF2B5EF4-FFF2-40B4-BE49-F238E27FC236}">
                <a16:creationId xmlns:a16="http://schemas.microsoft.com/office/drawing/2014/main" id="{42F723C2-2BA0-4058-95BB-27D78570F8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49611" y="3088040"/>
            <a:ext cx="701725" cy="701725"/>
          </a:xfrm>
          <a:prstGeom prst="rect">
            <a:avLst/>
          </a:prstGeom>
        </p:spPr>
      </p:pic>
      <p:pic>
        <p:nvPicPr>
          <p:cNvPr id="36" name="גרפיקה 35" descr="שיווק">
            <a:extLst>
              <a:ext uri="{FF2B5EF4-FFF2-40B4-BE49-F238E27FC236}">
                <a16:creationId xmlns:a16="http://schemas.microsoft.com/office/drawing/2014/main" id="{C0D48A72-44F9-4053-B0FA-E2811A4F01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49612" y="1705671"/>
            <a:ext cx="701725" cy="701725"/>
          </a:xfrm>
          <a:prstGeom prst="rect">
            <a:avLst/>
          </a:prstGeom>
        </p:spPr>
      </p:pic>
      <p:pic>
        <p:nvPicPr>
          <p:cNvPr id="37" name="גרפיקה 36" descr="פרופסור">
            <a:extLst>
              <a:ext uri="{FF2B5EF4-FFF2-40B4-BE49-F238E27FC236}">
                <a16:creationId xmlns:a16="http://schemas.microsoft.com/office/drawing/2014/main" id="{D7F8F2A5-9B50-43C4-A4A6-50D2A380099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49610" y="5161457"/>
            <a:ext cx="701725" cy="701725"/>
          </a:xfrm>
          <a:prstGeom prst="rect">
            <a:avLst/>
          </a:prstGeom>
        </p:spPr>
      </p:pic>
      <p:pic>
        <p:nvPicPr>
          <p:cNvPr id="38" name="גרפיקה 37" descr="גביע">
            <a:extLst>
              <a:ext uri="{FF2B5EF4-FFF2-40B4-BE49-F238E27FC236}">
                <a16:creationId xmlns:a16="http://schemas.microsoft.com/office/drawing/2014/main" id="{C9225055-C1CD-477B-8421-9B21244822E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49335" y="5852506"/>
            <a:ext cx="702000" cy="702000"/>
          </a:xfrm>
          <a:prstGeom prst="rect">
            <a:avLst/>
          </a:prstGeom>
        </p:spPr>
      </p:pic>
      <p:pic>
        <p:nvPicPr>
          <p:cNvPr id="39" name="גרפיקה 38" descr="לחיים">
            <a:extLst>
              <a:ext uri="{FF2B5EF4-FFF2-40B4-BE49-F238E27FC236}">
                <a16:creationId xmlns:a16="http://schemas.microsoft.com/office/drawing/2014/main" id="{04094AC7-A824-4462-9A3B-CBBBA5C631A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349335" y="4470134"/>
            <a:ext cx="702000" cy="702000"/>
          </a:xfrm>
          <a:prstGeom prst="rect">
            <a:avLst/>
          </a:prstGeom>
        </p:spPr>
      </p:pic>
    </p:spTree>
    <p:extLst>
      <p:ext uri="{BB962C8B-B14F-4D97-AF65-F5344CB8AC3E}">
        <p14:creationId xmlns:p14="http://schemas.microsoft.com/office/powerpoint/2010/main" val="30746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4" grpId="0"/>
      <p:bldP spid="26" grpId="0"/>
      <p:bldP spid="28" grpId="0"/>
      <p:bldP spid="30" grpId="0"/>
      <p:bldP spid="3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2" y="212675"/>
            <a:ext cx="12191999" cy="720094"/>
          </a:xfrm>
        </p:spPr>
        <p:txBody>
          <a:bodyPr/>
          <a:lstStyle/>
          <a:p>
            <a:r>
              <a:rPr lang="he-IL" dirty="0"/>
              <a:t>שיטות להפעלת עובדים</a:t>
            </a:r>
          </a:p>
        </p:txBody>
      </p:sp>
      <p:sp>
        <p:nvSpPr>
          <p:cNvPr id="14" name="מציין מיקום טקסט 13"/>
          <p:cNvSpPr>
            <a:spLocks noGrp="1"/>
          </p:cNvSpPr>
          <p:nvPr>
            <p:ph type="body" sz="quarter" idx="3"/>
          </p:nvPr>
        </p:nvSpPr>
        <p:spPr>
          <a:xfrm>
            <a:off x="3621304" y="959439"/>
            <a:ext cx="8072546" cy="540070"/>
          </a:xfrm>
        </p:spPr>
        <p:txBody>
          <a:bodyPr/>
          <a:lstStyle/>
          <a:p>
            <a:r>
              <a:rPr lang="he-IL" dirty="0"/>
              <a:t>באיזו שיטה הכי נכון להשתמש?</a:t>
            </a:r>
          </a:p>
        </p:txBody>
      </p:sp>
      <p:sp>
        <p:nvSpPr>
          <p:cNvPr id="11" name="מציין מיקום תוכן 10"/>
          <p:cNvSpPr>
            <a:spLocks noGrp="1"/>
          </p:cNvSpPr>
          <p:nvPr>
            <p:ph sz="quarter" idx="4"/>
          </p:nvPr>
        </p:nvSpPr>
        <p:spPr>
          <a:xfrm>
            <a:off x="2865448" y="1637760"/>
            <a:ext cx="4538242" cy="597683"/>
          </a:xfrm>
        </p:spPr>
        <p:txBody>
          <a:bodyPr/>
          <a:lstStyle/>
          <a:p>
            <a:pPr marL="96848" indent="0">
              <a:lnSpc>
                <a:spcPct val="150000"/>
              </a:lnSpc>
              <a:buNone/>
            </a:pPr>
            <a:r>
              <a:rPr lang="he-IL" dirty="0"/>
              <a:t>מתן פקודות</a:t>
            </a:r>
          </a:p>
        </p:txBody>
      </p:sp>
      <p:pic>
        <p:nvPicPr>
          <p:cNvPr id="3" name="גרפיקה 2" descr="פגישה">
            <a:extLst>
              <a:ext uri="{FF2B5EF4-FFF2-40B4-BE49-F238E27FC236}">
                <a16:creationId xmlns:a16="http://schemas.microsoft.com/office/drawing/2014/main" id="{963D009E-C4E0-4510-9C67-85D09471AB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57302" y="2396718"/>
            <a:ext cx="702000" cy="702000"/>
          </a:xfrm>
          <a:prstGeom prst="rect">
            <a:avLst/>
          </a:prstGeom>
        </p:spPr>
      </p:pic>
      <p:sp>
        <p:nvSpPr>
          <p:cNvPr id="12" name="מציין מיקום תוכן 10">
            <a:extLst>
              <a:ext uri="{FF2B5EF4-FFF2-40B4-BE49-F238E27FC236}">
                <a16:creationId xmlns:a16="http://schemas.microsoft.com/office/drawing/2014/main" id="{3B5BC699-70A2-41F7-80EE-140DABE8DF0A}"/>
              </a:ext>
            </a:extLst>
          </p:cNvPr>
          <p:cNvSpPr txBox="1">
            <a:spLocks/>
          </p:cNvSpPr>
          <p:nvPr/>
        </p:nvSpPr>
        <p:spPr>
          <a:xfrm>
            <a:off x="2865448" y="2347893"/>
            <a:ext cx="4538242" cy="597683"/>
          </a:xfrm>
          <a:prstGeom prst="rect">
            <a:avLst/>
          </a:prstGeom>
        </p:spPr>
        <p:txBody>
          <a:bodyPr vert="horz" lIns="91440" tIns="45720" rIns="91440" bIns="45720" rtlCol="1">
            <a:normAutofit/>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Font typeface="Arial" pitchFamily="34" charset="0"/>
              <a:buNone/>
            </a:pPr>
            <a:r>
              <a:rPr lang="he-IL" dirty="0"/>
              <a:t>היוועצות משותפת</a:t>
            </a:r>
          </a:p>
        </p:txBody>
      </p:sp>
      <p:sp>
        <p:nvSpPr>
          <p:cNvPr id="13" name="מציין מיקום תוכן 10">
            <a:extLst>
              <a:ext uri="{FF2B5EF4-FFF2-40B4-BE49-F238E27FC236}">
                <a16:creationId xmlns:a16="http://schemas.microsoft.com/office/drawing/2014/main" id="{0E281798-90DD-48E6-9E4C-B209CD6E514E}"/>
              </a:ext>
            </a:extLst>
          </p:cNvPr>
          <p:cNvSpPr txBox="1">
            <a:spLocks/>
          </p:cNvSpPr>
          <p:nvPr/>
        </p:nvSpPr>
        <p:spPr>
          <a:xfrm>
            <a:off x="2865448" y="3058026"/>
            <a:ext cx="4538242" cy="597683"/>
          </a:xfrm>
          <a:prstGeom prst="rect">
            <a:avLst/>
          </a:prstGeom>
        </p:spPr>
        <p:txBody>
          <a:bodyPr vert="horz" lIns="91440" tIns="45720" rIns="91440" bIns="45720" rtlCol="1">
            <a:normAutofit/>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Font typeface="Arial" pitchFamily="34" charset="0"/>
              <a:buNone/>
            </a:pPr>
            <a:r>
              <a:rPr lang="he-IL" dirty="0"/>
              <a:t>טפלול (מניפולציה)</a:t>
            </a:r>
          </a:p>
        </p:txBody>
      </p:sp>
      <p:sp>
        <p:nvSpPr>
          <p:cNvPr id="15" name="מציין מיקום תוכן 10">
            <a:extLst>
              <a:ext uri="{FF2B5EF4-FFF2-40B4-BE49-F238E27FC236}">
                <a16:creationId xmlns:a16="http://schemas.microsoft.com/office/drawing/2014/main" id="{49DFFC19-0862-40B7-949E-CE1D58F04949}"/>
              </a:ext>
            </a:extLst>
          </p:cNvPr>
          <p:cNvSpPr txBox="1">
            <a:spLocks/>
          </p:cNvSpPr>
          <p:nvPr/>
        </p:nvSpPr>
        <p:spPr>
          <a:xfrm>
            <a:off x="2865448" y="3768159"/>
            <a:ext cx="4538242" cy="597683"/>
          </a:xfrm>
          <a:prstGeom prst="rect">
            <a:avLst/>
          </a:prstGeom>
        </p:spPr>
        <p:txBody>
          <a:bodyPr vert="horz" lIns="91440" tIns="45720" rIns="91440" bIns="45720" rtlCol="1">
            <a:normAutofit/>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Font typeface="Arial" pitchFamily="34" charset="0"/>
              <a:buNone/>
            </a:pPr>
            <a:r>
              <a:rPr lang="he-IL" dirty="0"/>
              <a:t>הפעלה עצמית</a:t>
            </a:r>
          </a:p>
        </p:txBody>
      </p:sp>
      <p:sp>
        <p:nvSpPr>
          <p:cNvPr id="16" name="מציין מיקום תוכן 10">
            <a:extLst>
              <a:ext uri="{FF2B5EF4-FFF2-40B4-BE49-F238E27FC236}">
                <a16:creationId xmlns:a16="http://schemas.microsoft.com/office/drawing/2014/main" id="{4193ACB0-B01C-4435-8B40-492DB7CD9009}"/>
              </a:ext>
            </a:extLst>
          </p:cNvPr>
          <p:cNvSpPr txBox="1">
            <a:spLocks/>
          </p:cNvSpPr>
          <p:nvPr/>
        </p:nvSpPr>
        <p:spPr>
          <a:xfrm>
            <a:off x="2865448" y="4478292"/>
            <a:ext cx="4538242" cy="597683"/>
          </a:xfrm>
          <a:prstGeom prst="rect">
            <a:avLst/>
          </a:prstGeom>
        </p:spPr>
        <p:txBody>
          <a:bodyPr vert="horz" lIns="91440" tIns="45720" rIns="91440" bIns="45720" rtlCol="1">
            <a:normAutofit/>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Font typeface="Arial" pitchFamily="34" charset="0"/>
              <a:buNone/>
            </a:pPr>
            <a:r>
              <a:rPr lang="he-IL" dirty="0" err="1"/>
              <a:t>קואופטציה</a:t>
            </a:r>
            <a:endParaRPr lang="he-IL" dirty="0"/>
          </a:p>
        </p:txBody>
      </p:sp>
      <p:sp>
        <p:nvSpPr>
          <p:cNvPr id="17" name="מציין מיקום תוכן 10">
            <a:extLst>
              <a:ext uri="{FF2B5EF4-FFF2-40B4-BE49-F238E27FC236}">
                <a16:creationId xmlns:a16="http://schemas.microsoft.com/office/drawing/2014/main" id="{6828D54A-1E43-4E94-A3F4-AEF38C608B58}"/>
              </a:ext>
            </a:extLst>
          </p:cNvPr>
          <p:cNvSpPr txBox="1">
            <a:spLocks/>
          </p:cNvSpPr>
          <p:nvPr/>
        </p:nvSpPr>
        <p:spPr>
          <a:xfrm>
            <a:off x="2865448" y="5188426"/>
            <a:ext cx="4538242" cy="597683"/>
          </a:xfrm>
          <a:prstGeom prst="rect">
            <a:avLst/>
          </a:prstGeom>
        </p:spPr>
        <p:txBody>
          <a:bodyPr vert="horz" lIns="91440" tIns="45720" rIns="91440" bIns="45720" rtlCol="1">
            <a:normAutofit/>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Font typeface="Arial" pitchFamily="34" charset="0"/>
              <a:buNone/>
            </a:pPr>
            <a:r>
              <a:rPr lang="he-IL" dirty="0"/>
              <a:t>חניכה</a:t>
            </a:r>
          </a:p>
        </p:txBody>
      </p:sp>
      <p:sp>
        <p:nvSpPr>
          <p:cNvPr id="18" name="מציין מיקום תוכן 10">
            <a:extLst>
              <a:ext uri="{FF2B5EF4-FFF2-40B4-BE49-F238E27FC236}">
                <a16:creationId xmlns:a16="http://schemas.microsoft.com/office/drawing/2014/main" id="{51C4BABB-8CA8-4F7D-A382-F007FDDC1E53}"/>
              </a:ext>
            </a:extLst>
          </p:cNvPr>
          <p:cNvSpPr txBox="1">
            <a:spLocks/>
          </p:cNvSpPr>
          <p:nvPr/>
        </p:nvSpPr>
        <p:spPr>
          <a:xfrm>
            <a:off x="2865448" y="5898561"/>
            <a:ext cx="4538242" cy="597683"/>
          </a:xfrm>
          <a:prstGeom prst="rect">
            <a:avLst/>
          </a:prstGeom>
        </p:spPr>
        <p:txBody>
          <a:bodyPr vert="horz" lIns="91440" tIns="45720" rIns="91440" bIns="45720" rtlCol="1">
            <a:normAutofit/>
          </a:bodyPr>
          <a:lstStyle>
            <a:lvl1pPr marL="439782" indent="-342934"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1pPr>
            <a:lvl2pPr marL="743024" indent="-285779" algn="r" defTabSz="914491" rtl="1" eaLnBrk="1" latinLnBrk="0" hangingPunct="1">
              <a:lnSpc>
                <a:spcPct val="100000"/>
              </a:lnSpc>
              <a:spcBef>
                <a:spcPts val="0"/>
              </a:spcBef>
              <a:spcAft>
                <a:spcPts val="600"/>
              </a:spcAft>
              <a:buFont typeface="Arial" pitchFamily="34" charset="0"/>
              <a:buChar char="–"/>
              <a:defRPr lang="he-IL" sz="2400" kern="1200" dirty="0" smtClean="0">
                <a:solidFill>
                  <a:srgbClr val="002060"/>
                </a:solidFill>
                <a:latin typeface="Varela Round" pitchFamily="2" charset="-79"/>
                <a:ea typeface="+mn-ea"/>
                <a:cs typeface="Varela Round" pitchFamily="2" charset="-79"/>
              </a:defRPr>
            </a:lvl2pPr>
            <a:lvl3pPr marL="1143114" indent="-228623" algn="r" defTabSz="914491"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6848" indent="0">
              <a:lnSpc>
                <a:spcPct val="150000"/>
              </a:lnSpc>
              <a:buFont typeface="Arial" pitchFamily="34" charset="0"/>
              <a:buNone/>
            </a:pPr>
            <a:r>
              <a:rPr lang="he-IL" dirty="0"/>
              <a:t>אימון</a:t>
            </a:r>
          </a:p>
        </p:txBody>
      </p:sp>
      <p:pic>
        <p:nvPicPr>
          <p:cNvPr id="21" name="גרפיקה 20" descr="צעדי ריקוד">
            <a:extLst>
              <a:ext uri="{FF2B5EF4-FFF2-40B4-BE49-F238E27FC236}">
                <a16:creationId xmlns:a16="http://schemas.microsoft.com/office/drawing/2014/main" id="{7D22F2AE-D0C5-45D0-A5C5-169D4BD23D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57577" y="3779087"/>
            <a:ext cx="701725" cy="701725"/>
          </a:xfrm>
          <a:prstGeom prst="rect">
            <a:avLst/>
          </a:prstGeom>
        </p:spPr>
      </p:pic>
      <p:pic>
        <p:nvPicPr>
          <p:cNvPr id="23" name="גרפיקה 22" descr="מוח בתוך ראש">
            <a:extLst>
              <a:ext uri="{FF2B5EF4-FFF2-40B4-BE49-F238E27FC236}">
                <a16:creationId xmlns:a16="http://schemas.microsoft.com/office/drawing/2014/main" id="{93E644C7-BED0-44FD-B133-1DB24B64C7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57301" y="3088040"/>
            <a:ext cx="701725" cy="701725"/>
          </a:xfrm>
          <a:prstGeom prst="rect">
            <a:avLst/>
          </a:prstGeom>
        </p:spPr>
      </p:pic>
      <p:pic>
        <p:nvPicPr>
          <p:cNvPr id="25" name="גרפיקה 24" descr="שיווק">
            <a:extLst>
              <a:ext uri="{FF2B5EF4-FFF2-40B4-BE49-F238E27FC236}">
                <a16:creationId xmlns:a16="http://schemas.microsoft.com/office/drawing/2014/main" id="{F64DB6F4-8124-4D7D-BDC9-05CCE583DC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57302" y="1705671"/>
            <a:ext cx="701725" cy="701725"/>
          </a:xfrm>
          <a:prstGeom prst="rect">
            <a:avLst/>
          </a:prstGeom>
        </p:spPr>
      </p:pic>
      <p:pic>
        <p:nvPicPr>
          <p:cNvPr id="27" name="גרפיקה 26" descr="פרופסור">
            <a:extLst>
              <a:ext uri="{FF2B5EF4-FFF2-40B4-BE49-F238E27FC236}">
                <a16:creationId xmlns:a16="http://schemas.microsoft.com/office/drawing/2014/main" id="{97E4374D-9530-47A0-AE77-B812FA8FD2A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657300" y="5161457"/>
            <a:ext cx="701725" cy="701725"/>
          </a:xfrm>
          <a:prstGeom prst="rect">
            <a:avLst/>
          </a:prstGeom>
        </p:spPr>
      </p:pic>
      <p:pic>
        <p:nvPicPr>
          <p:cNvPr id="29" name="גרפיקה 28" descr="גביע">
            <a:extLst>
              <a:ext uri="{FF2B5EF4-FFF2-40B4-BE49-F238E27FC236}">
                <a16:creationId xmlns:a16="http://schemas.microsoft.com/office/drawing/2014/main" id="{BA832E0A-1322-4A6F-850F-4B9063612C4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657025" y="5852506"/>
            <a:ext cx="702000" cy="702000"/>
          </a:xfrm>
          <a:prstGeom prst="rect">
            <a:avLst/>
          </a:prstGeom>
        </p:spPr>
      </p:pic>
      <p:pic>
        <p:nvPicPr>
          <p:cNvPr id="31" name="גרפיקה 30" descr="לחיים">
            <a:extLst>
              <a:ext uri="{FF2B5EF4-FFF2-40B4-BE49-F238E27FC236}">
                <a16:creationId xmlns:a16="http://schemas.microsoft.com/office/drawing/2014/main" id="{C695C775-A9C1-4B60-93BF-ECEB12DC864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657025" y="4470134"/>
            <a:ext cx="702000" cy="702000"/>
          </a:xfrm>
          <a:prstGeom prst="rect">
            <a:avLst/>
          </a:prstGeom>
        </p:spPr>
      </p:pic>
    </p:spTree>
    <p:extLst>
      <p:ext uri="{BB962C8B-B14F-4D97-AF65-F5344CB8AC3E}">
        <p14:creationId xmlns:p14="http://schemas.microsoft.com/office/powerpoint/2010/main" val="382784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p:bldP spid="13" grpId="0"/>
      <p:bldP spid="15" grpId="0"/>
      <p:bldP spid="16" grpId="0"/>
      <p:bldP spid="17"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0" y="2536290"/>
            <a:ext cx="12192000" cy="1470025"/>
          </a:xfrm>
        </p:spPr>
        <p:txBody>
          <a:bodyPr>
            <a:noAutofit/>
          </a:bodyPr>
          <a:lstStyle/>
          <a:p>
            <a:pPr rtl="1">
              <a:lnSpc>
                <a:spcPct val="150000"/>
              </a:lnSpc>
            </a:pPr>
            <a:r>
              <a:rPr lang="he-IL" sz="2400" dirty="0"/>
              <a:t>השימוש ביצירות במהלך שידור זה נעשה לפי סעיף 27א לחוק זכות יוצרים, תשס"ח-2007.</a:t>
            </a:r>
            <a:br>
              <a:rPr lang="he-IL" sz="2400" dirty="0"/>
            </a:br>
            <a:r>
              <a:rPr lang="he-IL" sz="2400" dirty="0"/>
              <a:t>אם הינך בעל הזכויות באחת היצירות, באפשרותך לבקש מאיתנו לחדול מהשימוש ביצירה, </a:t>
            </a:r>
            <a:br>
              <a:rPr lang="he-IL" sz="2400" dirty="0"/>
            </a:br>
            <a:r>
              <a:rPr lang="he-IL" sz="2400" dirty="0"/>
              <a:t>זאת באמצעות פנייה לדוא"ל  </a:t>
            </a:r>
            <a:r>
              <a:rPr lang="en-US" sz="2400" dirty="0"/>
              <a:t>rights@education.gov.il</a:t>
            </a:r>
            <a:endParaRPr lang="he-IL"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a:xfrm>
            <a:off x="334298" y="2270759"/>
            <a:ext cx="12192001" cy="1260164"/>
          </a:xfrm>
        </p:spPr>
        <p:txBody>
          <a:bodyPr/>
          <a:lstStyle/>
          <a:p>
            <a:r>
              <a:rPr lang="he-IL" dirty="0"/>
              <a:t>מתן פקודות</a:t>
            </a:r>
          </a:p>
        </p:txBody>
      </p:sp>
      <p:pic>
        <p:nvPicPr>
          <p:cNvPr id="6" name="גרפיקה 5" descr="שיווק">
            <a:extLst>
              <a:ext uri="{FF2B5EF4-FFF2-40B4-BE49-F238E27FC236}">
                <a16:creationId xmlns:a16="http://schemas.microsoft.com/office/drawing/2014/main" id="{8C295C7E-A604-48D0-9AC8-6A0CF1576F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4736" y="1820841"/>
            <a:ext cx="2160000" cy="2160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D6C7B008-63A1-4A34-A457-D6A0B6D54025}"/>
              </a:ext>
            </a:extLst>
          </p:cNvPr>
          <p:cNvSpPr>
            <a:spLocks noGrp="1"/>
          </p:cNvSpPr>
          <p:nvPr>
            <p:ph type="ctrTitle"/>
          </p:nvPr>
        </p:nvSpPr>
        <p:spPr>
          <a:xfrm>
            <a:off x="1733909" y="298907"/>
            <a:ext cx="8901163" cy="637353"/>
          </a:xfrm>
        </p:spPr>
        <p:txBody>
          <a:bodyPr/>
          <a:lstStyle/>
          <a:p>
            <a:r>
              <a:rPr lang="he-IL" dirty="0"/>
              <a:t>מתן פקודות</a:t>
            </a:r>
          </a:p>
        </p:txBody>
      </p:sp>
      <p:sp>
        <p:nvSpPr>
          <p:cNvPr id="5" name="מלבן 4">
            <a:extLst>
              <a:ext uri="{FF2B5EF4-FFF2-40B4-BE49-F238E27FC236}">
                <a16:creationId xmlns:a16="http://schemas.microsoft.com/office/drawing/2014/main" id="{2964628C-64B3-49EC-AECB-201254F7E516}"/>
              </a:ext>
            </a:extLst>
          </p:cNvPr>
          <p:cNvSpPr/>
          <p:nvPr/>
        </p:nvSpPr>
        <p:spPr>
          <a:xfrm>
            <a:off x="121920" y="2815296"/>
            <a:ext cx="9838509" cy="1032386"/>
          </a:xfrm>
          <a:prstGeom prst="rect">
            <a:avLst/>
          </a:prstGeom>
        </p:spPr>
        <p:txBody>
          <a:bodyPr vert="horz" lIns="91440" tIns="45720" rIns="91440" bIns="45720" rtlCol="1" anchor="ctr">
            <a:noAutofit/>
          </a:bodyPr>
          <a:lstStyle/>
          <a:p>
            <a:pPr defTabSz="914491">
              <a:lnSpc>
                <a:spcPct val="150000"/>
              </a:lnSpc>
              <a:spcBef>
                <a:spcPct val="0"/>
              </a:spcBef>
            </a:pPr>
            <a:r>
              <a:rPr lang="he-IL" altLang="he-IL" sz="2400" dirty="0">
                <a:solidFill>
                  <a:srgbClr val="192A72"/>
                </a:solidFill>
                <a:latin typeface="Varela Round" panose="00000500000000000000" pitchFamily="2" charset="-79"/>
                <a:ea typeface="+mj-ea"/>
                <a:cs typeface="Varela Round" panose="00000500000000000000" pitchFamily="2" charset="-79"/>
              </a:rPr>
              <a:t>פקודה היא </a:t>
            </a:r>
            <a:r>
              <a:rPr lang="he-IL" altLang="he-IL" sz="2400" b="1" dirty="0">
                <a:solidFill>
                  <a:srgbClr val="192A72"/>
                </a:solidFill>
                <a:effectLst>
                  <a:outerShdw blurRad="38100" dist="38100" dir="2700000" algn="tl">
                    <a:srgbClr val="000000">
                      <a:alpha val="43137"/>
                    </a:srgbClr>
                  </a:outerShdw>
                </a:effectLst>
                <a:latin typeface="Varela Round" panose="00000500000000000000" pitchFamily="2" charset="-79"/>
                <a:ea typeface="+mj-ea"/>
                <a:cs typeface="Varela Round" panose="00000500000000000000" pitchFamily="2" charset="-79"/>
              </a:rPr>
              <a:t>הוראה שיש למלא במדויק, הניתנת באופן ישיר כציווי </a:t>
            </a:r>
            <a:r>
              <a:rPr lang="he-IL" altLang="he-IL" sz="2400" dirty="0">
                <a:solidFill>
                  <a:srgbClr val="192A72"/>
                </a:solidFill>
                <a:latin typeface="Varela Round" panose="00000500000000000000" pitchFamily="2" charset="-79"/>
                <a:ea typeface="+mj-ea"/>
                <a:cs typeface="Varela Round" panose="00000500000000000000" pitchFamily="2" charset="-79"/>
              </a:rPr>
              <a:t>והעובד חייב לבצעה (בהכירו בכך שסירוב לבצעה יגרור סנקציות ועונשים). </a:t>
            </a:r>
            <a:endParaRPr lang="he-IL" altLang="he-IL" sz="900" dirty="0">
              <a:solidFill>
                <a:srgbClr val="192A72"/>
              </a:solidFill>
              <a:latin typeface="Varela Round" panose="00000500000000000000" pitchFamily="2" charset="-79"/>
              <a:ea typeface="+mj-ea"/>
              <a:cs typeface="Varela Round" panose="00000500000000000000" pitchFamily="2" charset="-79"/>
            </a:endParaRPr>
          </a:p>
          <a:p>
            <a:pPr defTabSz="914491">
              <a:lnSpc>
                <a:spcPct val="150000"/>
              </a:lnSpc>
              <a:spcBef>
                <a:spcPct val="0"/>
              </a:spcBef>
            </a:pPr>
            <a:r>
              <a:rPr lang="he-IL" altLang="he-IL" sz="2400" dirty="0">
                <a:solidFill>
                  <a:srgbClr val="192A72"/>
                </a:solidFill>
                <a:latin typeface="Varela Round" panose="00000500000000000000" pitchFamily="2" charset="-79"/>
                <a:ea typeface="+mj-ea"/>
                <a:cs typeface="Varela Round" panose="00000500000000000000" pitchFamily="2" charset="-79"/>
              </a:rPr>
              <a:t>זוהי דרך מקובלת </a:t>
            </a:r>
            <a:r>
              <a:rPr lang="he-IL" altLang="he-IL" sz="2400" b="1" dirty="0">
                <a:solidFill>
                  <a:srgbClr val="192A72"/>
                </a:solidFill>
                <a:latin typeface="Varela Round" panose="00000500000000000000" pitchFamily="2" charset="-79"/>
                <a:ea typeface="+mj-ea"/>
                <a:cs typeface="Varela Round" panose="00000500000000000000" pitchFamily="2" charset="-79"/>
              </a:rPr>
              <a:t>בארגונים צבאיים</a:t>
            </a:r>
            <a:r>
              <a:rPr lang="he-IL" altLang="he-IL" sz="2400" dirty="0">
                <a:solidFill>
                  <a:srgbClr val="192A72"/>
                </a:solidFill>
                <a:latin typeface="Varela Round" panose="00000500000000000000" pitchFamily="2" charset="-79"/>
                <a:ea typeface="+mj-ea"/>
                <a:cs typeface="Varela Round" panose="00000500000000000000" pitchFamily="2" charset="-79"/>
              </a:rPr>
              <a:t> או כאלה שפועלים במתכונת של צבא, שכן במצבי חירום או לחץ לרוב נדרש לבצע ההוראות ללא ויכוחים ובמהירות. השימוש בפקודות צריך להיות מבוקר ומיושם במצבים מיוחדים בלבד, כי הוא עלול </a:t>
            </a:r>
            <a:r>
              <a:rPr lang="he-IL" altLang="he-IL" sz="2400" dirty="0" err="1">
                <a:solidFill>
                  <a:srgbClr val="192A72"/>
                </a:solidFill>
                <a:latin typeface="Varela Round" panose="00000500000000000000" pitchFamily="2" charset="-79"/>
                <a:ea typeface="+mj-ea"/>
                <a:cs typeface="Varela Round" panose="00000500000000000000" pitchFamily="2" charset="-79"/>
              </a:rPr>
              <a:t>לדכא</a:t>
            </a:r>
            <a:r>
              <a:rPr lang="he-IL" altLang="he-IL" sz="2400" dirty="0">
                <a:solidFill>
                  <a:srgbClr val="192A72"/>
                </a:solidFill>
                <a:latin typeface="Varela Round" panose="00000500000000000000" pitchFamily="2" charset="-79"/>
                <a:ea typeface="+mj-ea"/>
                <a:cs typeface="Varela Round" panose="00000500000000000000" pitchFamily="2" charset="-79"/>
              </a:rPr>
              <a:t> יוזמה וחשיבה עצמאית של העובדים. </a:t>
            </a:r>
          </a:p>
          <a:p>
            <a:pPr defTabSz="914491">
              <a:lnSpc>
                <a:spcPct val="150000"/>
              </a:lnSpc>
              <a:spcBef>
                <a:spcPct val="0"/>
              </a:spcBef>
            </a:pPr>
            <a:r>
              <a:rPr lang="he-IL" altLang="he-IL" sz="2400" dirty="0">
                <a:solidFill>
                  <a:srgbClr val="192A72"/>
                </a:solidFill>
                <a:latin typeface="Varela Round" panose="00000500000000000000" pitchFamily="2" charset="-79"/>
                <a:ea typeface="+mj-ea"/>
                <a:cs typeface="Varela Round" panose="00000500000000000000" pitchFamily="2" charset="-79"/>
              </a:rPr>
              <a:t>על הפקודה להיות:</a:t>
            </a:r>
          </a:p>
        </p:txBody>
      </p:sp>
      <p:sp>
        <p:nvSpPr>
          <p:cNvPr id="6" name="מלבן: פינות מעוגלות 5">
            <a:extLst>
              <a:ext uri="{FF2B5EF4-FFF2-40B4-BE49-F238E27FC236}">
                <a16:creationId xmlns:a16="http://schemas.microsoft.com/office/drawing/2014/main" id="{FA9667F4-7CA2-4D84-9D97-C48D9C9A58F2}"/>
              </a:ext>
            </a:extLst>
          </p:cNvPr>
          <p:cNvSpPr/>
          <p:nvPr/>
        </p:nvSpPr>
        <p:spPr>
          <a:xfrm>
            <a:off x="-609604" y="243959"/>
            <a:ext cx="3559277" cy="74725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bg1"/>
                </a:solidFill>
                <a:latin typeface="Varela Round" panose="00000500000000000000" pitchFamily="2" charset="-79"/>
                <a:cs typeface="Varela Round" panose="00000500000000000000" pitchFamily="2" charset="-79"/>
              </a:rPr>
              <a:t>            על השיטה</a:t>
            </a:r>
            <a:endParaRPr lang="he-IL" dirty="0">
              <a:solidFill>
                <a:schemeClr val="bg1"/>
              </a:solidFill>
              <a:latin typeface="Varela Round" panose="00000500000000000000" pitchFamily="2" charset="-79"/>
              <a:cs typeface="Varela Round" panose="00000500000000000000" pitchFamily="2" charset="-79"/>
            </a:endParaRPr>
          </a:p>
        </p:txBody>
      </p:sp>
      <p:pic>
        <p:nvPicPr>
          <p:cNvPr id="7" name="גרפיקה 6" descr="שיווק">
            <a:extLst>
              <a:ext uri="{FF2B5EF4-FFF2-40B4-BE49-F238E27FC236}">
                <a16:creationId xmlns:a16="http://schemas.microsoft.com/office/drawing/2014/main" id="{A886E267-30D3-4D1E-B158-B8EF0AD9E5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43688" y="266722"/>
            <a:ext cx="701725" cy="701725"/>
          </a:xfrm>
          <a:prstGeom prst="rect">
            <a:avLst/>
          </a:prstGeom>
        </p:spPr>
      </p:pic>
      <p:sp>
        <p:nvSpPr>
          <p:cNvPr id="8" name="מלבן: פינות מעוגלות 7">
            <a:extLst>
              <a:ext uri="{FF2B5EF4-FFF2-40B4-BE49-F238E27FC236}">
                <a16:creationId xmlns:a16="http://schemas.microsoft.com/office/drawing/2014/main" id="{517CF9D2-B760-4962-B5DA-E246EFC26F94}"/>
              </a:ext>
            </a:extLst>
          </p:cNvPr>
          <p:cNvSpPr/>
          <p:nvPr/>
        </p:nvSpPr>
        <p:spPr>
          <a:xfrm>
            <a:off x="5240604" y="5012214"/>
            <a:ext cx="1720660" cy="453261"/>
          </a:xfrm>
          <a:prstGeom prst="roundRect">
            <a:avLst>
              <a:gd name="adj" fmla="val 50000"/>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he-IL" sz="2000" dirty="0">
                <a:solidFill>
                  <a:schemeClr val="bg1"/>
                </a:solidFill>
                <a:latin typeface="Varela Round" panose="00000500000000000000" pitchFamily="2" charset="-79"/>
                <a:cs typeface="Varela Round" panose="00000500000000000000" pitchFamily="2" charset="-79"/>
              </a:rPr>
              <a:t>ברורה</a:t>
            </a:r>
          </a:p>
        </p:txBody>
      </p:sp>
      <p:sp>
        <p:nvSpPr>
          <p:cNvPr id="9" name="מלבן: פינות מעוגלות 8">
            <a:extLst>
              <a:ext uri="{FF2B5EF4-FFF2-40B4-BE49-F238E27FC236}">
                <a16:creationId xmlns:a16="http://schemas.microsoft.com/office/drawing/2014/main" id="{0B295720-1071-47C9-9C6E-04BE5FDA661B}"/>
              </a:ext>
            </a:extLst>
          </p:cNvPr>
          <p:cNvSpPr/>
          <p:nvPr/>
        </p:nvSpPr>
        <p:spPr>
          <a:xfrm>
            <a:off x="5240604" y="5597617"/>
            <a:ext cx="1720660" cy="453261"/>
          </a:xfrm>
          <a:prstGeom prst="roundRect">
            <a:avLst>
              <a:gd name="adj" fmla="val 50000"/>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he-IL" sz="2000" dirty="0">
                <a:solidFill>
                  <a:schemeClr val="bg1"/>
                </a:solidFill>
                <a:latin typeface="Varela Round" panose="00000500000000000000" pitchFamily="2" charset="-79"/>
                <a:cs typeface="Varela Round" panose="00000500000000000000" pitchFamily="2" charset="-79"/>
              </a:rPr>
              <a:t>שלמה</a:t>
            </a:r>
          </a:p>
        </p:txBody>
      </p:sp>
      <p:sp>
        <p:nvSpPr>
          <p:cNvPr id="10" name="מלבן: פינות מעוגלות 9">
            <a:extLst>
              <a:ext uri="{FF2B5EF4-FFF2-40B4-BE49-F238E27FC236}">
                <a16:creationId xmlns:a16="http://schemas.microsoft.com/office/drawing/2014/main" id="{DCA18DFD-D609-4442-BC6E-4518A4530F9D}"/>
              </a:ext>
            </a:extLst>
          </p:cNvPr>
          <p:cNvSpPr/>
          <p:nvPr/>
        </p:nvSpPr>
        <p:spPr>
          <a:xfrm>
            <a:off x="5235670" y="6193092"/>
            <a:ext cx="1720660" cy="453261"/>
          </a:xfrm>
          <a:prstGeom prst="roundRect">
            <a:avLst>
              <a:gd name="adj" fmla="val 50000"/>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he-IL" sz="2000" dirty="0">
                <a:solidFill>
                  <a:schemeClr val="bg1"/>
                </a:solidFill>
                <a:latin typeface="Varela Round" panose="00000500000000000000" pitchFamily="2" charset="-79"/>
                <a:cs typeface="Varela Round" panose="00000500000000000000" pitchFamily="2" charset="-79"/>
              </a:rPr>
              <a:t>  בת ביצוע</a:t>
            </a:r>
          </a:p>
        </p:txBody>
      </p:sp>
      <p:sp>
        <p:nvSpPr>
          <p:cNvPr id="14" name="אליפסה 13">
            <a:extLst>
              <a:ext uri="{FF2B5EF4-FFF2-40B4-BE49-F238E27FC236}">
                <a16:creationId xmlns:a16="http://schemas.microsoft.com/office/drawing/2014/main" id="{21560B9B-1379-40BA-AAEC-F9822ADD2C9A}"/>
              </a:ext>
            </a:extLst>
          </p:cNvPr>
          <p:cNvSpPr/>
          <p:nvPr/>
        </p:nvSpPr>
        <p:spPr>
          <a:xfrm>
            <a:off x="6435786" y="5597617"/>
            <a:ext cx="438286" cy="438286"/>
          </a:xfrm>
          <a:prstGeom prst="ellipse">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sz="2800">
              <a:solidFill>
                <a:schemeClr val="bg1"/>
              </a:solidFill>
              <a:latin typeface="Varela Round" panose="00000500000000000000" pitchFamily="2" charset="-79"/>
              <a:cs typeface="Varela Round" panose="00000500000000000000" pitchFamily="2" charset="-79"/>
            </a:endParaRPr>
          </a:p>
        </p:txBody>
      </p:sp>
      <p:sp>
        <p:nvSpPr>
          <p:cNvPr id="11" name="תיבת טקסט 10">
            <a:extLst>
              <a:ext uri="{FF2B5EF4-FFF2-40B4-BE49-F238E27FC236}">
                <a16:creationId xmlns:a16="http://schemas.microsoft.com/office/drawing/2014/main" id="{C334957B-349C-482C-BED4-4499736E6C7C}"/>
              </a:ext>
            </a:extLst>
          </p:cNvPr>
          <p:cNvSpPr txBox="1"/>
          <p:nvPr/>
        </p:nvSpPr>
        <p:spPr>
          <a:xfrm>
            <a:off x="6432158" y="5526075"/>
            <a:ext cx="612668" cy="584775"/>
          </a:xfrm>
          <a:prstGeom prst="rect">
            <a:avLst/>
          </a:prstGeom>
          <a:noFill/>
        </p:spPr>
        <p:txBody>
          <a:bodyPr wrap="none" rtlCol="1">
            <a:spAutoFit/>
          </a:bodyPr>
          <a:lstStyle/>
          <a:p>
            <a:r>
              <a:rPr lang="he-IL" sz="3200" dirty="0">
                <a:solidFill>
                  <a:schemeClr val="bg1"/>
                </a:solidFill>
              </a:rPr>
              <a:t> </a:t>
            </a:r>
            <a:r>
              <a:rPr lang="he-IL" sz="3200" dirty="0">
                <a:solidFill>
                  <a:schemeClr val="bg1"/>
                </a:solidFill>
                <a:sym typeface="Wingdings 2" panose="05020102010507070707" pitchFamily="18" charset="2"/>
              </a:rPr>
              <a:t></a:t>
            </a:r>
            <a:endParaRPr lang="he-IL" sz="3200" dirty="0">
              <a:solidFill>
                <a:schemeClr val="bg1"/>
              </a:solidFill>
            </a:endParaRPr>
          </a:p>
        </p:txBody>
      </p:sp>
      <p:sp>
        <p:nvSpPr>
          <p:cNvPr id="15" name="אליפסה 14">
            <a:extLst>
              <a:ext uri="{FF2B5EF4-FFF2-40B4-BE49-F238E27FC236}">
                <a16:creationId xmlns:a16="http://schemas.microsoft.com/office/drawing/2014/main" id="{A1ACC2A3-FE46-4D7C-AB5F-1D69CA97335D}"/>
              </a:ext>
            </a:extLst>
          </p:cNvPr>
          <p:cNvSpPr/>
          <p:nvPr/>
        </p:nvSpPr>
        <p:spPr>
          <a:xfrm>
            <a:off x="6435786" y="6196154"/>
            <a:ext cx="438286" cy="438286"/>
          </a:xfrm>
          <a:prstGeom prst="ellipse">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sz="2800">
              <a:solidFill>
                <a:schemeClr val="bg1"/>
              </a:solidFill>
              <a:latin typeface="Varela Round" panose="00000500000000000000" pitchFamily="2" charset="-79"/>
              <a:cs typeface="Varela Round" panose="00000500000000000000" pitchFamily="2" charset="-79"/>
            </a:endParaRPr>
          </a:p>
        </p:txBody>
      </p:sp>
      <p:sp>
        <p:nvSpPr>
          <p:cNvPr id="12" name="תיבת טקסט 11">
            <a:extLst>
              <a:ext uri="{FF2B5EF4-FFF2-40B4-BE49-F238E27FC236}">
                <a16:creationId xmlns:a16="http://schemas.microsoft.com/office/drawing/2014/main" id="{4F658547-485F-42DC-9186-5794BD96FFAA}"/>
              </a:ext>
            </a:extLst>
          </p:cNvPr>
          <p:cNvSpPr txBox="1"/>
          <p:nvPr/>
        </p:nvSpPr>
        <p:spPr>
          <a:xfrm>
            <a:off x="6432158" y="6121550"/>
            <a:ext cx="612668" cy="584775"/>
          </a:xfrm>
          <a:prstGeom prst="rect">
            <a:avLst/>
          </a:prstGeom>
          <a:noFill/>
        </p:spPr>
        <p:txBody>
          <a:bodyPr wrap="none" rtlCol="1">
            <a:spAutoFit/>
          </a:bodyPr>
          <a:lstStyle/>
          <a:p>
            <a:r>
              <a:rPr lang="he-IL" sz="3200" dirty="0">
                <a:solidFill>
                  <a:schemeClr val="bg1"/>
                </a:solidFill>
              </a:rPr>
              <a:t> </a:t>
            </a:r>
            <a:r>
              <a:rPr lang="he-IL" sz="3200" dirty="0">
                <a:solidFill>
                  <a:schemeClr val="bg1"/>
                </a:solidFill>
                <a:sym typeface="Wingdings 2" panose="05020102010507070707" pitchFamily="18" charset="2"/>
              </a:rPr>
              <a:t></a:t>
            </a:r>
            <a:endParaRPr lang="he-IL" sz="3200" dirty="0">
              <a:solidFill>
                <a:schemeClr val="bg1"/>
              </a:solidFill>
            </a:endParaRPr>
          </a:p>
        </p:txBody>
      </p:sp>
      <p:sp>
        <p:nvSpPr>
          <p:cNvPr id="13" name="אליפסה 12">
            <a:extLst>
              <a:ext uri="{FF2B5EF4-FFF2-40B4-BE49-F238E27FC236}">
                <a16:creationId xmlns:a16="http://schemas.microsoft.com/office/drawing/2014/main" id="{7200494A-F86F-42DB-AA7E-69569AC3279E}"/>
              </a:ext>
            </a:extLst>
          </p:cNvPr>
          <p:cNvSpPr/>
          <p:nvPr/>
        </p:nvSpPr>
        <p:spPr>
          <a:xfrm>
            <a:off x="6435786" y="5019701"/>
            <a:ext cx="438286" cy="438286"/>
          </a:xfrm>
          <a:prstGeom prst="ellipse">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sz="2800">
              <a:solidFill>
                <a:schemeClr val="bg1"/>
              </a:solidFill>
              <a:latin typeface="Varela Round" panose="00000500000000000000" pitchFamily="2" charset="-79"/>
              <a:cs typeface="Varela Round" panose="00000500000000000000" pitchFamily="2" charset="-79"/>
            </a:endParaRPr>
          </a:p>
        </p:txBody>
      </p:sp>
      <p:sp>
        <p:nvSpPr>
          <p:cNvPr id="2" name="תיבת טקסט 1">
            <a:extLst>
              <a:ext uri="{FF2B5EF4-FFF2-40B4-BE49-F238E27FC236}">
                <a16:creationId xmlns:a16="http://schemas.microsoft.com/office/drawing/2014/main" id="{9C8B5170-2A3F-4A6D-8A79-76A4D994C50D}"/>
              </a:ext>
            </a:extLst>
          </p:cNvPr>
          <p:cNvSpPr txBox="1"/>
          <p:nvPr/>
        </p:nvSpPr>
        <p:spPr>
          <a:xfrm>
            <a:off x="6432158" y="4960336"/>
            <a:ext cx="612668" cy="584775"/>
          </a:xfrm>
          <a:prstGeom prst="rect">
            <a:avLst/>
          </a:prstGeom>
          <a:noFill/>
        </p:spPr>
        <p:txBody>
          <a:bodyPr wrap="none" rtlCol="1">
            <a:spAutoFit/>
          </a:bodyPr>
          <a:lstStyle/>
          <a:p>
            <a:r>
              <a:rPr lang="he-IL" sz="3200" dirty="0">
                <a:solidFill>
                  <a:schemeClr val="bg1"/>
                </a:solidFill>
              </a:rPr>
              <a:t> </a:t>
            </a:r>
            <a:r>
              <a:rPr lang="he-IL" sz="3200" dirty="0">
                <a:solidFill>
                  <a:schemeClr val="bg1"/>
                </a:solidFill>
                <a:sym typeface="Wingdings 2" panose="05020102010507070707" pitchFamily="18" charset="2"/>
              </a:rPr>
              <a:t></a:t>
            </a:r>
            <a:endParaRPr lang="he-IL" sz="3200" dirty="0">
              <a:solidFill>
                <a:schemeClr val="bg1"/>
              </a:solidFill>
            </a:endParaRPr>
          </a:p>
        </p:txBody>
      </p:sp>
      <p:sp>
        <p:nvSpPr>
          <p:cNvPr id="16" name="מציין מיקום טקסט 13">
            <a:extLst>
              <a:ext uri="{FF2B5EF4-FFF2-40B4-BE49-F238E27FC236}">
                <a16:creationId xmlns:a16="http://schemas.microsoft.com/office/drawing/2014/main" id="{4D51B9F0-4677-4502-891A-204E0B17F22D}"/>
              </a:ext>
            </a:extLst>
          </p:cNvPr>
          <p:cNvSpPr txBox="1">
            <a:spLocks/>
          </p:cNvSpPr>
          <p:nvPr/>
        </p:nvSpPr>
        <p:spPr>
          <a:xfrm>
            <a:off x="3057832" y="877125"/>
            <a:ext cx="7891872" cy="540070"/>
          </a:xfrm>
          <a:prstGeom prst="rect">
            <a:avLst/>
          </a:prstGeom>
        </p:spPr>
        <p:txBody>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he-IL" sz="2400" dirty="0">
                <a:solidFill>
                  <a:srgbClr val="12B4BC"/>
                </a:solidFill>
                <a:latin typeface="Varela Round" panose="00000500000000000000" pitchFamily="2" charset="-79"/>
                <a:cs typeface="Varela Round" panose="00000500000000000000" pitchFamily="2" charset="-79"/>
              </a:rPr>
              <a:t>שיטת ההפעלה אופיינית למנהיג בסגנון הסמכותי</a:t>
            </a:r>
          </a:p>
        </p:txBody>
      </p:sp>
    </p:spTree>
    <p:extLst>
      <p:ext uri="{BB962C8B-B14F-4D97-AF65-F5344CB8AC3E}">
        <p14:creationId xmlns:p14="http://schemas.microsoft.com/office/powerpoint/2010/main" val="21048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animBg="1"/>
      <p:bldP spid="9" grpId="0" animBg="1"/>
      <p:bldP spid="10" grpId="0" animBg="1"/>
      <p:bldP spid="14" grpId="0" animBg="1"/>
      <p:bldP spid="11" grpId="0"/>
      <p:bldP spid="15" grpId="0" animBg="1"/>
      <p:bldP spid="12" grpId="0"/>
      <p:bldP spid="13"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תן פקודות">
            <a:hlinkClick r:id="" action="ppaction://media"/>
            <a:extLst>
              <a:ext uri="{FF2B5EF4-FFF2-40B4-BE49-F238E27FC236}">
                <a16:creationId xmlns:a16="http://schemas.microsoft.com/office/drawing/2014/main" id="{5461D4B1-40A2-4582-8172-92C3D16F767B}"/>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649288" y="639763"/>
            <a:ext cx="10893425" cy="6122987"/>
          </a:xfrm>
        </p:spPr>
      </p:pic>
      <p:sp>
        <p:nvSpPr>
          <p:cNvPr id="8" name="מציין מיקום תוכן 2">
            <a:extLst>
              <a:ext uri="{FF2B5EF4-FFF2-40B4-BE49-F238E27FC236}">
                <a16:creationId xmlns:a16="http://schemas.microsoft.com/office/drawing/2014/main" id="{2D15C566-FCFA-4F08-B1F4-78F16D8E364E}"/>
              </a:ext>
            </a:extLst>
          </p:cNvPr>
          <p:cNvSpPr>
            <a:spLocks noGrp="1"/>
          </p:cNvSpPr>
          <p:nvPr>
            <p:ph sz="quarter" idx="14"/>
          </p:nvPr>
        </p:nvSpPr>
        <p:spPr>
          <a:xfrm>
            <a:off x="97944" y="95349"/>
            <a:ext cx="8436455" cy="400050"/>
          </a:xfrm>
        </p:spPr>
        <p:txBody>
          <a:bodyPr/>
          <a:lstStyle/>
          <a:p>
            <a:r>
              <a:rPr lang="he-IL" sz="2000" dirty="0"/>
              <a:t>מתוך הצהרת ראש הממשלה בתאריך 19.03.2020. </a:t>
            </a:r>
            <a:r>
              <a:rPr lang="he-IL" sz="1400" dirty="0"/>
              <a:t>קרדיט: כאן. תאגיד השידור הציבורי</a:t>
            </a:r>
            <a:endParaRPr lang="he-IL" sz="2000" dirty="0"/>
          </a:p>
        </p:txBody>
      </p:sp>
    </p:spTree>
    <p:extLst>
      <p:ext uri="{BB962C8B-B14F-4D97-AF65-F5344CB8AC3E}">
        <p14:creationId xmlns:p14="http://schemas.microsoft.com/office/powerpoint/2010/main" val="223014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פינות מעוגלות 6">
            <a:extLst>
              <a:ext uri="{FF2B5EF4-FFF2-40B4-BE49-F238E27FC236}">
                <a16:creationId xmlns:a16="http://schemas.microsoft.com/office/drawing/2014/main" id="{2CEC55E3-3B71-4F09-BD72-73EE42B3AE0B}"/>
              </a:ext>
            </a:extLst>
          </p:cNvPr>
          <p:cNvSpPr/>
          <p:nvPr/>
        </p:nvSpPr>
        <p:spPr>
          <a:xfrm flipH="1">
            <a:off x="8406580" y="1743416"/>
            <a:ext cx="4099821" cy="70172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he-IL" sz="2800" dirty="0">
                <a:solidFill>
                  <a:schemeClr val="bg1"/>
                </a:solidFill>
                <a:latin typeface="Varela Round" panose="00000500000000000000" pitchFamily="2" charset="-79"/>
                <a:cs typeface="Varela Round" panose="00000500000000000000" pitchFamily="2" charset="-79"/>
              </a:rPr>
              <a:t>במשבר הקורונה...</a:t>
            </a:r>
            <a:endParaRPr lang="he-IL" dirty="0">
              <a:solidFill>
                <a:schemeClr val="bg1"/>
              </a:solidFill>
              <a:latin typeface="Varela Round" panose="00000500000000000000" pitchFamily="2" charset="-79"/>
              <a:cs typeface="Varela Round" panose="00000500000000000000" pitchFamily="2" charset="-79"/>
            </a:endParaRPr>
          </a:p>
        </p:txBody>
      </p:sp>
      <p:sp>
        <p:nvSpPr>
          <p:cNvPr id="8" name="מלבן 7">
            <a:extLst>
              <a:ext uri="{FF2B5EF4-FFF2-40B4-BE49-F238E27FC236}">
                <a16:creationId xmlns:a16="http://schemas.microsoft.com/office/drawing/2014/main" id="{FE3D907B-0271-4CB6-A7B8-B39D00DACD25}"/>
              </a:ext>
            </a:extLst>
          </p:cNvPr>
          <p:cNvSpPr/>
          <p:nvPr/>
        </p:nvSpPr>
        <p:spPr>
          <a:xfrm>
            <a:off x="1283097" y="2117047"/>
            <a:ext cx="9628981" cy="3449068"/>
          </a:xfrm>
          <a:prstGeom prst="rect">
            <a:avLst/>
          </a:prstGeom>
        </p:spPr>
        <p:txBody>
          <a:bodyPr vert="horz" lIns="91440" tIns="45720" rIns="91440" bIns="45720" rtlCol="1" anchor="ctr">
            <a:noAutofit/>
          </a:bodyPr>
          <a:lstStyle/>
          <a:p>
            <a:r>
              <a:rPr lang="he-IL" altLang="he-IL" sz="2200" dirty="0">
                <a:solidFill>
                  <a:srgbClr val="192A72"/>
                </a:solidFill>
                <a:latin typeface="Varela Round" panose="00000500000000000000" pitchFamily="2" charset="-79"/>
                <a:ea typeface="+mj-ea"/>
                <a:cs typeface="Varela Round" panose="00000500000000000000" pitchFamily="2" charset="-79"/>
              </a:rPr>
              <a:t>ראש הממשלה נקט בגישה זו במשבר הקורונה מכיוון ש</a:t>
            </a:r>
            <a:r>
              <a:rPr lang="he-IL" sz="2200" dirty="0">
                <a:solidFill>
                  <a:srgbClr val="192A72"/>
                </a:solidFill>
                <a:latin typeface="Varela Round" panose="00000500000000000000" pitchFamily="2" charset="-79"/>
                <a:ea typeface="+mj-ea"/>
                <a:cs typeface="Varela Round" panose="00000500000000000000" pitchFamily="2" charset="-79"/>
              </a:rPr>
              <a:t>במצבי חירום</a:t>
            </a:r>
          </a:p>
          <a:p>
            <a:r>
              <a:rPr lang="he-IL" sz="2200" dirty="0">
                <a:solidFill>
                  <a:srgbClr val="192A72"/>
                </a:solidFill>
                <a:latin typeface="Varela Round" panose="00000500000000000000" pitchFamily="2" charset="-79"/>
                <a:ea typeface="+mj-ea"/>
                <a:cs typeface="Varela Round" panose="00000500000000000000" pitchFamily="2" charset="-79"/>
              </a:rPr>
              <a:t>או לחץ לרוב נדרש לבצע ההוראות ללא ויכוחים ובמהירות.</a:t>
            </a:r>
            <a:endParaRPr lang="he-IL" altLang="he-IL" sz="2200" dirty="0">
              <a:solidFill>
                <a:srgbClr val="192A72"/>
              </a:solidFill>
              <a:latin typeface="Varela Round" panose="00000500000000000000" pitchFamily="2" charset="-79"/>
              <a:ea typeface="+mj-ea"/>
              <a:cs typeface="Varela Round" panose="00000500000000000000" pitchFamily="2" charset="-79"/>
            </a:endParaRPr>
          </a:p>
        </p:txBody>
      </p:sp>
      <p:sp>
        <p:nvSpPr>
          <p:cNvPr id="9" name="כותרת 2">
            <a:extLst>
              <a:ext uri="{FF2B5EF4-FFF2-40B4-BE49-F238E27FC236}">
                <a16:creationId xmlns:a16="http://schemas.microsoft.com/office/drawing/2014/main" id="{FAB4DE5E-FA03-4F99-BFEF-BA7067461C32}"/>
              </a:ext>
            </a:extLst>
          </p:cNvPr>
          <p:cNvSpPr txBox="1">
            <a:spLocks/>
          </p:cNvSpPr>
          <p:nvPr/>
        </p:nvSpPr>
        <p:spPr>
          <a:xfrm>
            <a:off x="1733909" y="298907"/>
            <a:ext cx="8901163" cy="637353"/>
          </a:xfrm>
          <a:prstGeom prst="rect">
            <a:avLst/>
          </a:prstGeom>
        </p:spPr>
        <p:txBody>
          <a:bodyPr vert="horz" lIns="91440" tIns="45720" rIns="91440" bIns="45720" rtlCol="1" anchor="ctr">
            <a:noAutofit/>
          </a:bodyPr>
          <a:lstStyle>
            <a:lvl1pPr algn="ctr" defTabSz="914491" rtl="1" eaLnBrk="1" latinLnBrk="0" hangingPunct="1">
              <a:spcBef>
                <a:spcPct val="0"/>
              </a:spcBef>
              <a:buNone/>
              <a:defRPr sz="4000" kern="1200">
                <a:solidFill>
                  <a:srgbClr val="192A72"/>
                </a:solidFill>
                <a:latin typeface="Varela Round" panose="00000500000000000000" pitchFamily="2" charset="-79"/>
                <a:ea typeface="+mj-ea"/>
                <a:cs typeface="Varela Round" panose="00000500000000000000" pitchFamily="2" charset="-79"/>
              </a:defRPr>
            </a:lvl1pPr>
          </a:lstStyle>
          <a:p>
            <a:r>
              <a:rPr lang="he-IL"/>
              <a:t>מתן פקודות</a:t>
            </a:r>
            <a:endParaRPr lang="he-IL" dirty="0"/>
          </a:p>
        </p:txBody>
      </p:sp>
      <p:pic>
        <p:nvPicPr>
          <p:cNvPr id="10" name="גרפיקה 9" descr="שיווק">
            <a:extLst>
              <a:ext uri="{FF2B5EF4-FFF2-40B4-BE49-F238E27FC236}">
                <a16:creationId xmlns:a16="http://schemas.microsoft.com/office/drawing/2014/main" id="{88F0AC88-F37D-428B-923E-2616794C08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1471147" y="1743416"/>
            <a:ext cx="701725" cy="701725"/>
          </a:xfrm>
          <a:prstGeom prst="rect">
            <a:avLst/>
          </a:prstGeom>
        </p:spPr>
      </p:pic>
    </p:spTree>
    <p:extLst>
      <p:ext uri="{BB962C8B-B14F-4D97-AF65-F5344CB8AC3E}">
        <p14:creationId xmlns:p14="http://schemas.microsoft.com/office/powerpoint/2010/main" val="2270609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D6C7B008-63A1-4A34-A457-D6A0B6D54025}"/>
              </a:ext>
            </a:extLst>
          </p:cNvPr>
          <p:cNvSpPr>
            <a:spLocks noGrp="1"/>
          </p:cNvSpPr>
          <p:nvPr>
            <p:ph type="ctrTitle"/>
          </p:nvPr>
        </p:nvSpPr>
        <p:spPr>
          <a:xfrm>
            <a:off x="1733909" y="298907"/>
            <a:ext cx="8901163" cy="637353"/>
          </a:xfrm>
        </p:spPr>
        <p:txBody>
          <a:bodyPr/>
          <a:lstStyle/>
          <a:p>
            <a:r>
              <a:rPr lang="he-IL" dirty="0"/>
              <a:t>מתן פקודות</a:t>
            </a:r>
          </a:p>
        </p:txBody>
      </p:sp>
      <p:sp>
        <p:nvSpPr>
          <p:cNvPr id="6" name="מלבן: פינות מעוגלות 5">
            <a:extLst>
              <a:ext uri="{FF2B5EF4-FFF2-40B4-BE49-F238E27FC236}">
                <a16:creationId xmlns:a16="http://schemas.microsoft.com/office/drawing/2014/main" id="{FA9667F4-7CA2-4D84-9D97-C48D9C9A58F2}"/>
              </a:ext>
            </a:extLst>
          </p:cNvPr>
          <p:cNvSpPr/>
          <p:nvPr/>
        </p:nvSpPr>
        <p:spPr>
          <a:xfrm>
            <a:off x="-609604" y="243959"/>
            <a:ext cx="3559277" cy="74725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bg1"/>
                </a:solidFill>
                <a:latin typeface="Varela Round" panose="00000500000000000000" pitchFamily="2" charset="-79"/>
                <a:cs typeface="Varela Round" panose="00000500000000000000" pitchFamily="2" charset="-79"/>
              </a:rPr>
              <a:t>            יתרונות</a:t>
            </a:r>
            <a:endParaRPr lang="he-IL" dirty="0">
              <a:solidFill>
                <a:schemeClr val="bg1"/>
              </a:solidFill>
              <a:latin typeface="Varela Round" panose="00000500000000000000" pitchFamily="2" charset="-79"/>
              <a:cs typeface="Varela Round" panose="00000500000000000000" pitchFamily="2" charset="-79"/>
            </a:endParaRPr>
          </a:p>
        </p:txBody>
      </p:sp>
      <p:pic>
        <p:nvPicPr>
          <p:cNvPr id="7" name="גרפיקה 6" descr="שיווק">
            <a:extLst>
              <a:ext uri="{FF2B5EF4-FFF2-40B4-BE49-F238E27FC236}">
                <a16:creationId xmlns:a16="http://schemas.microsoft.com/office/drawing/2014/main" id="{A886E267-30D3-4D1E-B158-B8EF0AD9E5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43688" y="266722"/>
            <a:ext cx="701725" cy="701725"/>
          </a:xfrm>
          <a:prstGeom prst="rect">
            <a:avLst/>
          </a:prstGeom>
        </p:spPr>
      </p:pic>
      <p:sp>
        <p:nvSpPr>
          <p:cNvPr id="8" name="Rectangle 3">
            <a:extLst>
              <a:ext uri="{FF2B5EF4-FFF2-40B4-BE49-F238E27FC236}">
                <a16:creationId xmlns:a16="http://schemas.microsoft.com/office/drawing/2014/main" id="{0FC70F83-42C2-42B2-B0ED-D0F65ED67E67}"/>
              </a:ext>
            </a:extLst>
          </p:cNvPr>
          <p:cNvSpPr>
            <a:spLocks noChangeArrowheads="1"/>
          </p:cNvSpPr>
          <p:nvPr/>
        </p:nvSpPr>
        <p:spPr bwMode="auto">
          <a:xfrm>
            <a:off x="1238865" y="1761034"/>
            <a:ext cx="9288053"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indent="-342900" eaLnBrk="0" fontAlgn="base" hangingPunct="0">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מהירות- </a:t>
            </a:r>
            <a:r>
              <a:rPr lang="he-IL" altLang="he-IL" dirty="0">
                <a:ln w="0"/>
                <a:solidFill>
                  <a:srgbClr val="002060"/>
                </a:solidFill>
                <a:latin typeface="Varela Round" panose="00000500000000000000" pitchFamily="2" charset="-79"/>
                <a:cs typeface="Varela Round" panose="00000500000000000000" pitchFamily="2" charset="-79"/>
              </a:rPr>
              <a:t>מאפשרת הפעלת עובדים בדרך המהירה ביותר</a:t>
            </a:r>
          </a:p>
          <a:p>
            <a:pPr marL="342900" indent="-342900" eaLnBrk="0" fontAlgn="base" hangingPunct="0">
              <a:spcBef>
                <a:spcPct val="0"/>
              </a:spcBef>
              <a:spcAft>
                <a:spcPct val="0"/>
              </a:spcAft>
              <a:buFont typeface="Arial" panose="020B0604020202020204" pitchFamily="34" charset="0"/>
              <a:buChar char="•"/>
            </a:pPr>
            <a:endParaRPr lang="he-IL" altLang="he-IL" dirty="0">
              <a:ln w="0"/>
              <a:solidFill>
                <a:srgbClr val="002060"/>
              </a:solidFill>
              <a:latin typeface="Varela Round" panose="00000500000000000000" pitchFamily="2" charset="-79"/>
              <a:cs typeface="Varela Round" panose="00000500000000000000" pitchFamily="2" charset="-79"/>
            </a:endParaRPr>
          </a:p>
          <a:p>
            <a:pPr marL="342900" indent="-342900" eaLnBrk="0" fontAlgn="base" hangingPunct="0">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מוצא אחרון- </a:t>
            </a:r>
            <a:r>
              <a:rPr lang="he-IL" altLang="he-IL" dirty="0">
                <a:ln w="0"/>
                <a:solidFill>
                  <a:srgbClr val="002060"/>
                </a:solidFill>
                <a:latin typeface="Varela Round" panose="00000500000000000000" pitchFamily="2" charset="-79"/>
                <a:cs typeface="Varela Round" panose="00000500000000000000" pitchFamily="2" charset="-79"/>
              </a:rPr>
              <a:t>מהווה דרך להפעלת עובדים במקרים שלא ניתן להפעילם בדרך אחרת.</a:t>
            </a:r>
          </a:p>
        </p:txBody>
      </p:sp>
      <p:sp>
        <p:nvSpPr>
          <p:cNvPr id="9" name="מלבן: פינות מעוגלות 8">
            <a:extLst>
              <a:ext uri="{FF2B5EF4-FFF2-40B4-BE49-F238E27FC236}">
                <a16:creationId xmlns:a16="http://schemas.microsoft.com/office/drawing/2014/main" id="{6A8EC031-5788-479D-859D-CDE03F806486}"/>
              </a:ext>
            </a:extLst>
          </p:cNvPr>
          <p:cNvSpPr/>
          <p:nvPr/>
        </p:nvSpPr>
        <p:spPr>
          <a:xfrm>
            <a:off x="-609604" y="3200543"/>
            <a:ext cx="3559277" cy="74725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2800" dirty="0">
                <a:solidFill>
                  <a:schemeClr val="bg1"/>
                </a:solidFill>
                <a:latin typeface="Varela Round" panose="00000500000000000000" pitchFamily="2" charset="-79"/>
                <a:cs typeface="Varela Round" panose="00000500000000000000" pitchFamily="2" charset="-79"/>
              </a:rPr>
              <a:t>            חסרונות</a:t>
            </a:r>
            <a:endParaRPr lang="he-IL" dirty="0">
              <a:solidFill>
                <a:schemeClr val="bg1"/>
              </a:solidFill>
              <a:latin typeface="Varela Round" panose="00000500000000000000" pitchFamily="2" charset="-79"/>
              <a:cs typeface="Varela Round" panose="00000500000000000000" pitchFamily="2" charset="-79"/>
            </a:endParaRPr>
          </a:p>
        </p:txBody>
      </p:sp>
      <p:pic>
        <p:nvPicPr>
          <p:cNvPr id="10" name="גרפיקה 9" descr="שיווק">
            <a:extLst>
              <a:ext uri="{FF2B5EF4-FFF2-40B4-BE49-F238E27FC236}">
                <a16:creationId xmlns:a16="http://schemas.microsoft.com/office/drawing/2014/main" id="{9EF2A349-2024-42FD-9EF6-33D1A9911F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43688" y="3223306"/>
            <a:ext cx="701725" cy="701725"/>
          </a:xfrm>
          <a:prstGeom prst="rect">
            <a:avLst/>
          </a:prstGeom>
        </p:spPr>
      </p:pic>
      <p:sp>
        <p:nvSpPr>
          <p:cNvPr id="11" name="Rectangle 3">
            <a:extLst>
              <a:ext uri="{FF2B5EF4-FFF2-40B4-BE49-F238E27FC236}">
                <a16:creationId xmlns:a16="http://schemas.microsoft.com/office/drawing/2014/main" id="{B1C9B105-419F-4B3E-8B75-119BEB0D3A08}"/>
              </a:ext>
            </a:extLst>
          </p:cNvPr>
          <p:cNvSpPr>
            <a:spLocks noChangeArrowheads="1"/>
          </p:cNvSpPr>
          <p:nvPr/>
        </p:nvSpPr>
        <p:spPr bwMode="auto">
          <a:xfrm>
            <a:off x="1238865" y="4524364"/>
            <a:ext cx="9288053"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indent="-342900" eaLnBrk="0" fontAlgn="base" hangingPunct="0">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פגיעה במוטיבציה- </a:t>
            </a:r>
            <a:r>
              <a:rPr lang="he-IL" altLang="he-IL" dirty="0">
                <a:ln w="0"/>
                <a:solidFill>
                  <a:srgbClr val="002060"/>
                </a:solidFill>
                <a:latin typeface="Varela Round" panose="00000500000000000000" pitchFamily="2" charset="-79"/>
                <a:cs typeface="Varela Round" panose="00000500000000000000" pitchFamily="2" charset="-79"/>
              </a:rPr>
              <a:t>מדכאת יוזמה ומוטיבציה של העובדים.</a:t>
            </a:r>
          </a:p>
          <a:p>
            <a:pPr marL="342900" indent="-342900" eaLnBrk="0" fontAlgn="base" hangingPunct="0">
              <a:spcBef>
                <a:spcPct val="0"/>
              </a:spcBef>
              <a:spcAft>
                <a:spcPct val="0"/>
              </a:spcAft>
              <a:buFont typeface="Arial" panose="020B0604020202020204" pitchFamily="34" charset="0"/>
              <a:buChar char="•"/>
            </a:pPr>
            <a:endParaRPr lang="he-IL" altLang="he-IL" dirty="0">
              <a:ln w="0"/>
              <a:solidFill>
                <a:srgbClr val="002060"/>
              </a:solidFill>
              <a:latin typeface="Varela Round" panose="00000500000000000000" pitchFamily="2" charset="-79"/>
              <a:cs typeface="Varela Round" panose="00000500000000000000" pitchFamily="2" charset="-79"/>
            </a:endParaRPr>
          </a:p>
          <a:p>
            <a:pPr marL="342900" indent="-342900" eaLnBrk="0" fontAlgn="base" hangingPunct="0">
              <a:spcBef>
                <a:spcPct val="0"/>
              </a:spcBef>
              <a:spcAft>
                <a:spcPct val="0"/>
              </a:spcAft>
              <a:buFont typeface="Arial" panose="020B0604020202020204" pitchFamily="34" charset="0"/>
              <a:buChar char="•"/>
            </a:pPr>
            <a:r>
              <a:rPr lang="he-IL" altLang="he-IL" sz="2400" dirty="0">
                <a:ln w="0"/>
                <a:solidFill>
                  <a:srgbClr val="002060"/>
                </a:solidFill>
                <a:latin typeface="Varela Round" panose="00000500000000000000" pitchFamily="2" charset="-79"/>
                <a:cs typeface="Varela Round" panose="00000500000000000000" pitchFamily="2" charset="-79"/>
              </a:rPr>
              <a:t>פגיעה באווירה ובמורל - </a:t>
            </a:r>
            <a:r>
              <a:rPr lang="he-IL" altLang="he-IL" dirty="0">
                <a:ln w="0"/>
                <a:solidFill>
                  <a:srgbClr val="002060"/>
                </a:solidFill>
                <a:latin typeface="Varela Round" panose="00000500000000000000" pitchFamily="2" charset="-79"/>
                <a:cs typeface="Varela Round" panose="00000500000000000000" pitchFamily="2" charset="-79"/>
              </a:rPr>
              <a:t>גורמת לירידה במורל של העובדים ויוצרת אווירה עכורה.</a:t>
            </a:r>
          </a:p>
        </p:txBody>
      </p:sp>
    </p:spTree>
    <p:extLst>
      <p:ext uri="{BB962C8B-B14F-4D97-AF65-F5344CB8AC3E}">
        <p14:creationId xmlns:p14="http://schemas.microsoft.com/office/powerpoint/2010/main" val="377065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build="p"/>
    </p:bldLst>
  </p:timing>
</p:sld>
</file>

<file path=ppt/theme/theme1.xml><?xml version="1.0" encoding="utf-8"?>
<a:theme xmlns:a="http://schemas.openxmlformats.org/drawingml/2006/main" name="ערכת נושא Office">
  <a:themeElements>
    <a:clrScheme name="מערכת שידורים">
      <a:dk1>
        <a:srgbClr val="002060"/>
      </a:dk1>
      <a:lt1>
        <a:sysClr val="window" lastClr="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D405C3C5E2144991A82FB03AD36A29" ma:contentTypeVersion="12" ma:contentTypeDescription="Create a new document." ma:contentTypeScope="" ma:versionID="e4f0827a931059b31765ed3d04ced2b4">
  <xsd:schema xmlns:xsd="http://www.w3.org/2001/XMLSchema" xmlns:xs="http://www.w3.org/2001/XMLSchema" xmlns:p="http://schemas.microsoft.com/office/2006/metadata/properties" xmlns:ns3="3fb18b26-9745-44e6-b802-7b00fa7a1430" xmlns:ns4="e3d15af0-53cc-4fdd-8ebf-c94b218c505a" targetNamespace="http://schemas.microsoft.com/office/2006/metadata/properties" ma:root="true" ma:fieldsID="4b78d8332063f637b049228e2d456018" ns3:_="" ns4:_="">
    <xsd:import namespace="3fb18b26-9745-44e6-b802-7b00fa7a1430"/>
    <xsd:import namespace="e3d15af0-53cc-4fdd-8ebf-c94b218c505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b18b26-9745-44e6-b802-7b00fa7a14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d15af0-53cc-4fdd-8ebf-c94b218c505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A40ADDE-0DA5-47B3-80BA-726DDA9AA5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b18b26-9745-44e6-b802-7b00fa7a1430"/>
    <ds:schemaRef ds:uri="e3d15af0-53cc-4fdd-8ebf-c94b218c50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F381C7-8797-4A50-ADEA-52ACD3D52713}">
  <ds:schemaRefs>
    <ds:schemaRef ds:uri="http://schemas.microsoft.com/sharepoint/v3/contenttype/forms"/>
  </ds:schemaRefs>
</ds:datastoreItem>
</file>

<file path=customXml/itemProps3.xml><?xml version="1.0" encoding="utf-8"?>
<ds:datastoreItem xmlns:ds="http://schemas.openxmlformats.org/officeDocument/2006/customXml" ds:itemID="{6156703E-AA62-4677-8383-1BFE5C60D1CC}">
  <ds:schemaRefs>
    <ds:schemaRef ds:uri="3fb18b26-9745-44e6-b802-7b00fa7a1430"/>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e3d15af0-53cc-4fdd-8ebf-c94b218c505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3368</TotalTime>
  <Words>1633</Words>
  <Application>Microsoft Office PowerPoint</Application>
  <PresentationFormat>מסך רחב</PresentationFormat>
  <Paragraphs>189</Paragraphs>
  <Slides>40</Slides>
  <Notes>14</Notes>
  <HiddenSlides>0</HiddenSlides>
  <MMClips>5</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40</vt:i4>
      </vt:variant>
    </vt:vector>
  </HeadingPairs>
  <TitlesOfParts>
    <vt:vector size="46" baseType="lpstr">
      <vt:lpstr>Arial</vt:lpstr>
      <vt:lpstr>Calibri</vt:lpstr>
      <vt:lpstr>Times New Roman</vt:lpstr>
      <vt:lpstr>Varela Round</vt:lpstr>
      <vt:lpstr>Wingdings 2</vt:lpstr>
      <vt:lpstr>ערכת נושא Office</vt:lpstr>
      <vt:lpstr>מערכת שידורים לאומית</vt:lpstr>
      <vt:lpstr>פרק 2.7- הפעלת עובדים</vt:lpstr>
      <vt:lpstr>מה נלמד היום </vt:lpstr>
      <vt:lpstr>שיטות להפעלת עובדים</vt:lpstr>
      <vt:lpstr>מתן פקודות</vt:lpstr>
      <vt:lpstr>מתן פקודות</vt:lpstr>
      <vt:lpstr>מצגת של PowerPoint‏</vt:lpstr>
      <vt:lpstr>מצגת של PowerPoint‏</vt:lpstr>
      <vt:lpstr>מתן פקודות</vt:lpstr>
      <vt:lpstr>היוועצות משותפת</vt:lpstr>
      <vt:lpstr>היוועצות משותפת</vt:lpstr>
      <vt:lpstr>מצגת של PowerPoint‏</vt:lpstr>
      <vt:lpstr>מצגת של PowerPoint‏</vt:lpstr>
      <vt:lpstr>היוועצות משותפת</vt:lpstr>
      <vt:lpstr>טפלול (מניפולציה)</vt:lpstr>
      <vt:lpstr>טפלול (מניפולציה)</vt:lpstr>
      <vt:lpstr>מצגת של PowerPoint‏</vt:lpstr>
      <vt:lpstr>מצגת של PowerPoint‏</vt:lpstr>
      <vt:lpstr>טפלול (מניפולציה)</vt:lpstr>
      <vt:lpstr>הפעלה עצמית</vt:lpstr>
      <vt:lpstr>הפעלה עצמית</vt:lpstr>
      <vt:lpstr>מצגת של PowerPoint‏</vt:lpstr>
      <vt:lpstr>מצגת של PowerPoint‏</vt:lpstr>
      <vt:lpstr>הפעלה עצמית</vt:lpstr>
      <vt:lpstr>קואופטציה</vt:lpstr>
      <vt:lpstr>קואופטציה</vt:lpstr>
      <vt:lpstr>מצגת של PowerPoint‏</vt:lpstr>
      <vt:lpstr>מצגת של PowerPoint‏</vt:lpstr>
      <vt:lpstr>קואופטציה</vt:lpstr>
      <vt:lpstr>האם אתם שולטים בשיטות להפעלת עובדים?</vt:lpstr>
      <vt:lpstr>חניכה (Mentoring)</vt:lpstr>
      <vt:lpstr>חניכה</vt:lpstr>
      <vt:lpstr>מצגת של PowerPoint‏</vt:lpstr>
      <vt:lpstr>חניכה</vt:lpstr>
      <vt:lpstr>אימון (Coaching)</vt:lpstr>
      <vt:lpstr>אימון</vt:lpstr>
      <vt:lpstr>מצגת של PowerPoint‏</vt:lpstr>
      <vt:lpstr>אימון</vt:lpstr>
      <vt:lpstr>סיכום-שיטות להפעלת עובדים</vt:lpstr>
      <vt:lpstr>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rights@education.gov.il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user</dc:creator>
  <cp:lastModifiedBy>שני שמלה/Shani Chemla</cp:lastModifiedBy>
  <cp:revision>104</cp:revision>
  <cp:lastPrinted>2020-03-30T16:13:27Z</cp:lastPrinted>
  <dcterms:created xsi:type="dcterms:W3CDTF">2020-03-15T19:13:03Z</dcterms:created>
  <dcterms:modified xsi:type="dcterms:W3CDTF">2022-06-26T11:14:59Z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0x01010033D405C3C5E2144991A82FB03AD36A29</vt:lpwstr>
  </property>
</Properties>
</file>