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57" r:id="rId6"/>
    <p:sldId id="258" r:id="rId7"/>
    <p:sldId id="259" r:id="rId8"/>
    <p:sldId id="344" r:id="rId9"/>
    <p:sldId id="352" r:id="rId10"/>
    <p:sldId id="334" r:id="rId11"/>
    <p:sldId id="353" r:id="rId12"/>
    <p:sldId id="356" r:id="rId13"/>
    <p:sldId id="361" r:id="rId14"/>
    <p:sldId id="355" r:id="rId15"/>
    <p:sldId id="368" r:id="rId16"/>
    <p:sldId id="345" r:id="rId17"/>
    <p:sldId id="369" r:id="rId18"/>
    <p:sldId id="335" r:id="rId19"/>
    <p:sldId id="370" r:id="rId20"/>
    <p:sldId id="363" r:id="rId21"/>
    <p:sldId id="372" r:id="rId22"/>
    <p:sldId id="373" r:id="rId23"/>
    <p:sldId id="374" r:id="rId24"/>
    <p:sldId id="366" r:id="rId25"/>
    <p:sldId id="375" r:id="rId26"/>
    <p:sldId id="371" r:id="rId27"/>
    <p:sldId id="283"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Encode Sans Semi Condensed" panose="020B0604020202020204" charset="0"/>
      <p:regular r:id="rId34"/>
      <p:bold r:id="rId35"/>
    </p:embeddedFont>
    <p:embeddedFont>
      <p:font typeface="Varela Round" panose="00000500000000000000" charset="-79"/>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92D050"/>
    <a:srgbClr val="12B4BC"/>
    <a:srgbClr val="66C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6379" autoAdjust="0"/>
  </p:normalViewPr>
  <p:slideViewPr>
    <p:cSldViewPr snapToGrid="0">
      <p:cViewPr varScale="1">
        <p:scale>
          <a:sx n="47" d="100"/>
          <a:sy n="47" d="100"/>
        </p:scale>
        <p:origin x="859" y="53"/>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cap="none" dirty="0">
                <a:solidFill>
                  <a:schemeClr val="dk1"/>
                </a:solidFill>
                <a:effectLst/>
                <a:latin typeface="Calibri"/>
                <a:ea typeface="Calibri"/>
                <a:cs typeface="Calibri"/>
                <a:sym typeface="Calibri"/>
              </a:rPr>
              <a:t>הכרזת העצמאות של מדינת ישראל היא בעלת אופי הצהרתי. ההכרזה מפרטת את הקשר של העם היהודי לארץ ישראל ואת ההצדקה וההכרה הבינלאומית בזכותו של העם היהודי להקים מדינה יהודית בארץ ישראל.</a:t>
            </a:r>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493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he-IL" dirty="0"/>
              <a:t>כמו בשיעור הקודם, גם בשיעור זה עליכם להיות מוכנים עם מחברת וכלי כתיבה. ממליץ לסגור את כל החלונות האחרים כדי להישאר מרוכזים בלמידה..</a:t>
            </a:r>
            <a:endParaRPr lang="he-IL" u="sng"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he-IL" dirty="0"/>
              <a:t>אז מה בעצם נלמד היום?</a:t>
            </a:r>
          </a:p>
          <a:p>
            <a:endParaRPr lang="he-IL" dirty="0"/>
          </a:p>
          <a:p>
            <a:r>
              <a:rPr lang="he-IL" dirty="0"/>
              <a:t>בשיעור זה נעסוק בפרק א מתוך החלק הלשוני של בחינת הבגרות. פרק זה הינו חובה.</a:t>
            </a:r>
          </a:p>
          <a:p>
            <a:endParaRPr lang="he-IL" dirty="0"/>
          </a:p>
          <a:p>
            <a:r>
              <a:rPr lang="he-IL" dirty="0"/>
              <a:t>בפרק זה אנו נשאלים איך צריך להגות בצורה </a:t>
            </a:r>
            <a:r>
              <a:rPr lang="he-IL" dirty="0" err="1"/>
              <a:t>תיקנית</a:t>
            </a:r>
            <a:r>
              <a:rPr lang="he-IL" dirty="0"/>
              <a:t> את המספרים בשפה העברית. בנוסף, נזכר איך צריך להטות את מילות היחס בדרך הנכונה.</a:t>
            </a:r>
          </a:p>
          <a:p>
            <a:endParaRPr lang="he-IL" dirty="0"/>
          </a:p>
          <a:p>
            <a:r>
              <a:rPr lang="he-IL" dirty="0"/>
              <a:t>כבר מתחילים...</a:t>
            </a:r>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עקרונות המשטר הדמוקרטי הם עקרונות </a:t>
            </a:r>
            <a:r>
              <a:rPr lang="he-IL" b="1" u="sng" dirty="0"/>
              <a:t>אוניברסליים </a:t>
            </a:r>
            <a:r>
              <a:rPr lang="he-IL" dirty="0"/>
              <a:t>התקפים בכל מדינה המגודרת בתור דמוקרטיה, אך הפירוש של עקרונות המשטר הדמוקרטי יכול להשתנות ממדינה למדינה בהתאם </a:t>
            </a:r>
            <a:r>
              <a:rPr lang="he-IL" dirty="0" err="1"/>
              <a:t>לאופיה</a:t>
            </a:r>
            <a:r>
              <a:rPr lang="he-IL" dirty="0"/>
              <a:t> והשקפתה.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963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3b2534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3b25340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723b253401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9034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למרות שהמושג פלורליזם הוא מושג מרכזי וותיק מאד בתוכנית הלימודים, מצאנו שלא כל התלמידים</a:t>
            </a:r>
          </a:p>
          <a:p>
            <a:r>
              <a:rPr lang="he-IL" dirty="0"/>
              <a:t>מקפידים על הצגה מלאה ומדויקת של המושג. רבים הציגו את המושג כקבלה של מגוון דעות ורעיונות.</a:t>
            </a:r>
          </a:p>
          <a:p>
            <a:r>
              <a:rPr lang="he-IL" dirty="0"/>
              <a:t>ורבים כלל לא התייחסו לרכיב השני של היישום בפועל של הפלורליזם. ראשית, אין צורך להסכים/</a:t>
            </a:r>
          </a:p>
          <a:p>
            <a:r>
              <a:rPr lang="he-IL" dirty="0"/>
              <a:t>לקבל את מגוון הדעות. זכותו של אדם להחזיק בדעותיו. שנית, חשוב מאד להדגיש לתלמידים שהכרה</a:t>
            </a:r>
          </a:p>
          <a:p>
            <a:r>
              <a:rPr lang="he-IL" dirty="0"/>
              <a:t>בקיומו של מגוון איננו מספיק. אם אין תמיכה ממשית המאפשרת לאנשים לבטא את עמדותיהם/</a:t>
            </a:r>
          </a:p>
          <a:p>
            <a:r>
              <a:rPr lang="he-IL" dirty="0"/>
              <a:t>האינטרסים השונים והמגוונים במרחב הציבורי הרי אין פלורליזם.</a:t>
            </a:r>
          </a:p>
          <a:p>
            <a:r>
              <a:rPr lang="he-IL" dirty="0"/>
              <a:t>לדוגמה, ישנו מגוון של תנועות נוער: הצופים, הנוער העובד, בני עקיבא, כנפיים של קרמבו ועוד, אם</a:t>
            </a:r>
          </a:p>
          <a:p>
            <a:r>
              <a:rPr lang="he-IL" dirty="0"/>
              <a:t>העיריה תחליט שהיא תומכת רק בפעילות תנועת הצופים, הרי נוכל לטעון שלא מתקיים פלורליזם,</a:t>
            </a:r>
          </a:p>
          <a:p>
            <a:r>
              <a:rPr lang="he-IL" dirty="0"/>
              <a:t>למרות שהיא מכירה בערך ובפעילותן של התנועות השונות.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799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למרות שהמושג פלורליזם הוא מושג מרכזי וותיק מאד בתוכנית הלימודים, מצאנו שלא כל התלמידים</a:t>
            </a:r>
          </a:p>
          <a:p>
            <a:r>
              <a:rPr lang="he-IL" dirty="0"/>
              <a:t>מקפידים על הצגה מלאה ומדויקת של המושג. רבים הציגו את המושג כקבלה של מגוון דעות ורעיונות.</a:t>
            </a:r>
          </a:p>
          <a:p>
            <a:r>
              <a:rPr lang="he-IL" dirty="0"/>
              <a:t>ורבים כלל לא התייחסו לרכיב השני של היישום בפועל של הפלורליזם. ראשית, אין צורך להסכים/</a:t>
            </a:r>
          </a:p>
          <a:p>
            <a:r>
              <a:rPr lang="he-IL" dirty="0"/>
              <a:t>לקבל את מגוון הדעות. זכותו של אדם להחזיק בדעותיו. שנית, חשוב מאד להדגיש לתלמידים שהכרה</a:t>
            </a:r>
          </a:p>
          <a:p>
            <a:r>
              <a:rPr lang="he-IL" dirty="0"/>
              <a:t>בקיומו של מגוון איננו מספיק. אם אין תמיכה ממשית המאפשרת לאנשים לבטא את עמדותיהם/</a:t>
            </a:r>
          </a:p>
          <a:p>
            <a:r>
              <a:rPr lang="he-IL" dirty="0"/>
              <a:t>האינטרסים השונים והמגוונים במרחב הציבורי הרי אין פלורליזם.</a:t>
            </a:r>
          </a:p>
          <a:p>
            <a:r>
              <a:rPr lang="he-IL" dirty="0"/>
              <a:t>לדוגמה, ישנו מגוון של תנועות נוער: הצופים, הנוער העובד, בני עקיבא, כנפיים של קרמבו ועוד, אם</a:t>
            </a:r>
          </a:p>
          <a:p>
            <a:r>
              <a:rPr lang="he-IL" dirty="0"/>
              <a:t>העיריה תחליט שהיא תומכת רק בפעילות תנועת הצופים, הרי נוכל לטעון שלא מתקיים פלורליזם,</a:t>
            </a:r>
          </a:p>
          <a:p>
            <a:r>
              <a:rPr lang="he-IL" dirty="0"/>
              <a:t>למרות שהיא מכירה בערך ובפעילותן של התנועות השונות.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5474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rgbClr val="192A72"/>
                </a:solidFill>
                <a:latin typeface="Varela Round"/>
                <a:ea typeface="Varela Round"/>
                <a:cs typeface="Varela Round"/>
                <a:sym typeface="Varela Round"/>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kbuvwVZLSE" TargetMode="External"/><Relationship Id="rId2" Type="http://schemas.openxmlformats.org/officeDocument/2006/relationships/slideLayout" Target="../slideLayouts/slideLayout3.xml"/><Relationship Id="rId1" Type="http://schemas.openxmlformats.org/officeDocument/2006/relationships/video" Target="https://www.youtube.com/embed/pkbuvwVZLSE?feature=oembed"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uT3Ln_XPqjU?feature=oembed" TargetMode="Externa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www.youtube.com/watch?v=uT3Ln_XPqj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8908889" cy="720000"/>
          </a:xfrm>
        </p:spPr>
        <p:txBody>
          <a:bodyPr/>
          <a:lstStyle/>
          <a:p>
            <a:r>
              <a:rPr lang="he-IL" dirty="0"/>
              <a:t>עיקרון הפרדת רשויות</a:t>
            </a:r>
          </a:p>
        </p:txBody>
      </p:sp>
      <p:sp>
        <p:nvSpPr>
          <p:cNvPr id="6" name="Google Shape;136;g723b253401_0_1">
            <a:extLst>
              <a:ext uri="{FF2B5EF4-FFF2-40B4-BE49-F238E27FC236}">
                <a16:creationId xmlns:a16="http://schemas.microsoft.com/office/drawing/2014/main" id="{BF19AB44-43EA-425C-B10E-48DC1CE7B313}"/>
              </a:ext>
            </a:extLst>
          </p:cNvPr>
          <p:cNvSpPr txBox="1">
            <a:spLocks/>
          </p:cNvSpPr>
          <p:nvPr/>
        </p:nvSpPr>
        <p:spPr>
          <a:xfrm>
            <a:off x="-51828" y="2720178"/>
            <a:ext cx="9059673" cy="263041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pPr marL="228600" indent="0">
              <a:defRPr/>
            </a:pPr>
            <a:r>
              <a:rPr lang="he-IL" sz="2400" dirty="0">
                <a:solidFill>
                  <a:srgbClr val="002060"/>
                </a:solidFill>
                <a:latin typeface="Varela Round" panose="00000500000000000000" pitchFamily="2" charset="-79"/>
                <a:cs typeface="Varela Round" panose="00000500000000000000" pitchFamily="2" charset="-79"/>
              </a:rPr>
              <a:t>-  </a:t>
            </a:r>
            <a:r>
              <a:rPr lang="he-IL" sz="2400" u="sng" dirty="0">
                <a:solidFill>
                  <a:srgbClr val="002060"/>
                </a:solidFill>
                <a:latin typeface="Varela Round" panose="00000500000000000000" pitchFamily="2" charset="-79"/>
                <a:cs typeface="Varela Round" panose="00000500000000000000" pitchFamily="2" charset="-79"/>
              </a:rPr>
              <a:t>מה </a:t>
            </a:r>
            <a:r>
              <a:rPr lang="he-IL" sz="2400" dirty="0">
                <a:solidFill>
                  <a:srgbClr val="002060"/>
                </a:solidFill>
                <a:latin typeface="Varela Round" panose="00000500000000000000" pitchFamily="2" charset="-79"/>
                <a:cs typeface="Varela Round" panose="00000500000000000000" pitchFamily="2" charset="-79"/>
              </a:rPr>
              <a:t>פירוש המילה רשויות ?</a:t>
            </a:r>
          </a:p>
          <a:p>
            <a:pPr marL="228600" lvl="0" indent="0">
              <a:defRPr/>
            </a:pPr>
            <a:r>
              <a:rPr kumimoji="0" lang="he-IL" sz="2400" b="1" i="0" u="none" strike="noStrike" kern="0" cap="none" spc="0" normalizeH="0" baseline="0" noProof="0" dirty="0">
                <a:ln>
                  <a:noFill/>
                </a:ln>
                <a:solidFill>
                  <a:srgbClr val="002060"/>
                </a:solidFill>
                <a:effectLst/>
                <a:uLnTx/>
                <a:uFillTx/>
                <a:latin typeface="Varela Round" panose="00000500000000000000" pitchFamily="2" charset="-79"/>
                <a:cs typeface="Varela Round" panose="00000500000000000000" pitchFamily="2" charset="-79"/>
                <a:sym typeface="Varela Round"/>
              </a:rPr>
              <a:t>ישנן </a:t>
            </a:r>
            <a:r>
              <a:rPr lang="he-IL" sz="2400" dirty="0">
                <a:solidFill>
                  <a:srgbClr val="002060"/>
                </a:solidFill>
                <a:latin typeface="Varela Round" panose="00000500000000000000" pitchFamily="2" charset="-79"/>
                <a:cs typeface="Varela Round" panose="00000500000000000000" pitchFamily="2" charset="-79"/>
              </a:rPr>
              <a:t>שלוש רשויות: מחוקקת, מבצעת ושופטת, שלכל אחת סמכויות ייחודיות (אך לא מוחלטות) בתחומן . בין כל רשות מתקיימים יחסים של איזון, ריסון, פיקוח ובקרה. </a:t>
            </a:r>
            <a:endParaRPr kumimoji="0" lang="he-IL" sz="2400" b="1" i="0" u="none" strike="noStrike" kern="0" cap="none" spc="0" normalizeH="0" baseline="0" noProof="0" dirty="0">
              <a:ln>
                <a:noFill/>
              </a:ln>
              <a:solidFill>
                <a:srgbClr val="002060"/>
              </a:solidFill>
              <a:effectLst/>
              <a:uLnTx/>
              <a:uFillTx/>
              <a:latin typeface="Varela Round" panose="00000500000000000000" pitchFamily="2" charset="-79"/>
              <a:cs typeface="Varela Round" panose="00000500000000000000" pitchFamily="2" charset="-79"/>
              <a:sym typeface="Varela Round"/>
            </a:endParaRPr>
          </a:p>
          <a:p>
            <a:pPr marL="457200" marR="0" lvl="0" indent="-228600" algn="r" defTabSz="914400" rtl="1" eaLnBrk="1" fontAlgn="auto" latinLnBrk="0" hangingPunct="1">
              <a:lnSpc>
                <a:spcPct val="100000"/>
              </a:lnSpc>
              <a:spcBef>
                <a:spcPts val="560"/>
              </a:spcBef>
              <a:spcAft>
                <a:spcPts val="0"/>
              </a:spcAft>
              <a:buClr>
                <a:srgbClr val="12B4BC"/>
              </a:buClr>
              <a:buSzPts val="2800"/>
              <a:buFont typeface="Arial"/>
              <a:buNone/>
              <a:tabLst/>
              <a:defRPr/>
            </a:pPr>
            <a:r>
              <a:rPr kumimoji="0" lang="en-US" sz="3600" b="1" i="0" u="none" strike="noStrike" kern="0" cap="none" spc="0" normalizeH="0" baseline="0" noProof="0" dirty="0">
                <a:ln>
                  <a:noFill/>
                </a:ln>
                <a:solidFill>
                  <a:srgbClr val="12B4BC"/>
                </a:solidFill>
                <a:effectLst/>
                <a:uLnTx/>
                <a:uFillTx/>
                <a:latin typeface="Varela Round" panose="00000500000000000000" pitchFamily="2" charset="-79"/>
                <a:cs typeface="Varela Round" panose="00000500000000000000" pitchFamily="2" charset="-79"/>
                <a:sym typeface="Varela Round"/>
              </a:rPr>
              <a:t>   </a:t>
            </a:r>
          </a:p>
        </p:txBody>
      </p:sp>
      <p:pic>
        <p:nvPicPr>
          <p:cNvPr id="3" name="תמונה 2">
            <a:extLst>
              <a:ext uri="{FF2B5EF4-FFF2-40B4-BE49-F238E27FC236}">
                <a16:creationId xmlns:a16="http://schemas.microsoft.com/office/drawing/2014/main" id="{0934A1C3-32FD-4BF0-B2E0-84F9EB6D65BA}"/>
              </a:ext>
            </a:extLst>
          </p:cNvPr>
          <p:cNvPicPr>
            <a:picLocks noChangeAspect="1"/>
          </p:cNvPicPr>
          <p:nvPr/>
        </p:nvPicPr>
        <p:blipFill>
          <a:blip r:embed="rId2"/>
          <a:stretch>
            <a:fillRect/>
          </a:stretch>
        </p:blipFill>
        <p:spPr>
          <a:xfrm>
            <a:off x="10847076" y="359635"/>
            <a:ext cx="580184" cy="652329"/>
          </a:xfrm>
          <a:prstGeom prst="rect">
            <a:avLst/>
          </a:prstGeom>
        </p:spPr>
      </p:pic>
      <p:sp>
        <p:nvSpPr>
          <p:cNvPr id="7" name="מלבן 6">
            <a:extLst>
              <a:ext uri="{FF2B5EF4-FFF2-40B4-BE49-F238E27FC236}">
                <a16:creationId xmlns:a16="http://schemas.microsoft.com/office/drawing/2014/main" id="{14198B84-BEC4-49F3-B696-AB6AD0ED1F46}"/>
              </a:ext>
            </a:extLst>
          </p:cNvPr>
          <p:cNvSpPr/>
          <p:nvPr/>
        </p:nvSpPr>
        <p:spPr>
          <a:xfrm>
            <a:off x="1630533" y="1011964"/>
            <a:ext cx="7513468" cy="1846659"/>
          </a:xfrm>
          <a:prstGeom prst="rect">
            <a:avLst/>
          </a:prstGeom>
        </p:spPr>
        <p:txBody>
          <a:bodyPr wrap="square">
            <a:spAutoFit/>
          </a:bodyPr>
          <a:lstStyle/>
          <a:p>
            <a:pPr marL="457200" lvl="0" indent="-228600" algn="r" rtl="1">
              <a:spcBef>
                <a:spcPts val="560"/>
              </a:spcBef>
              <a:buClr>
                <a:srgbClr val="12B4BC"/>
              </a:buClr>
              <a:buSzPts val="2800"/>
              <a:defRPr/>
            </a:pPr>
            <a:r>
              <a:rPr lang="he-IL" sz="3200" b="1" dirty="0">
                <a:solidFill>
                  <a:srgbClr val="12B4BC"/>
                </a:solidFill>
                <a:latin typeface="Varela Round" panose="00000500000000000000" pitchFamily="2" charset="-79"/>
                <a:cs typeface="Varela Round" panose="00000500000000000000" pitchFamily="2" charset="-79"/>
                <a:sym typeface="Varela Round"/>
              </a:rPr>
              <a:t>הפרדה ?    רשויות ?</a:t>
            </a:r>
            <a:endParaRPr lang="en-US" sz="3200" b="1" dirty="0">
              <a:solidFill>
                <a:srgbClr val="12B4BC"/>
              </a:solidFill>
              <a:latin typeface="Varela Round" panose="00000500000000000000" pitchFamily="2" charset="-79"/>
              <a:cs typeface="Varela Round" panose="00000500000000000000" pitchFamily="2" charset="-79"/>
              <a:sym typeface="Varela Round"/>
            </a:endParaRPr>
          </a:p>
          <a:p>
            <a:pPr marL="457200" lvl="0" indent="-228600" algn="r" rtl="1">
              <a:spcBef>
                <a:spcPts val="560"/>
              </a:spcBef>
              <a:buClr>
                <a:srgbClr val="12B4BC"/>
              </a:buClr>
              <a:buSzPts val="2800"/>
              <a:defRPr/>
            </a:pPr>
            <a:r>
              <a:rPr lang="he-IL" sz="2400" b="1" dirty="0">
                <a:solidFill>
                  <a:srgbClr val="002060"/>
                </a:solidFill>
                <a:latin typeface="Varela Round" panose="00000500000000000000" pitchFamily="2" charset="-79"/>
                <a:cs typeface="Varela Round" panose="00000500000000000000" pitchFamily="2" charset="-79"/>
                <a:sym typeface="Varela Round"/>
              </a:rPr>
              <a:t>הצג:</a:t>
            </a:r>
          </a:p>
          <a:p>
            <a:pPr marL="228600" lvl="0" algn="r" rtl="1">
              <a:spcBef>
                <a:spcPts val="560"/>
              </a:spcBef>
              <a:buClr>
                <a:srgbClr val="12B4BC"/>
              </a:buClr>
              <a:buSzPts val="2800"/>
              <a:defRPr/>
            </a:pPr>
            <a:r>
              <a:rPr lang="he-IL" sz="2400" b="1" dirty="0">
                <a:solidFill>
                  <a:srgbClr val="002060"/>
                </a:solidFill>
                <a:latin typeface="Varela Round" panose="00000500000000000000" pitchFamily="2" charset="-79"/>
                <a:cs typeface="Varela Round" panose="00000500000000000000" pitchFamily="2" charset="-79"/>
                <a:sym typeface="Varela Round"/>
              </a:rPr>
              <a:t>-   </a:t>
            </a:r>
            <a:r>
              <a:rPr lang="he-IL" sz="2400" b="1" u="sng" dirty="0">
                <a:solidFill>
                  <a:srgbClr val="002060"/>
                </a:solidFill>
                <a:latin typeface="Varela Round" panose="00000500000000000000" pitchFamily="2" charset="-79"/>
                <a:cs typeface="Varela Round" panose="00000500000000000000" pitchFamily="2" charset="-79"/>
                <a:sym typeface="Varela Round"/>
              </a:rPr>
              <a:t>מה </a:t>
            </a:r>
            <a:r>
              <a:rPr lang="he-IL" sz="2400" b="1" dirty="0">
                <a:solidFill>
                  <a:srgbClr val="002060"/>
                </a:solidFill>
                <a:latin typeface="Varela Round" panose="00000500000000000000" pitchFamily="2" charset="-79"/>
                <a:cs typeface="Varela Round" panose="00000500000000000000" pitchFamily="2" charset="-79"/>
                <a:sym typeface="Varela Round"/>
              </a:rPr>
              <a:t>פירוש המילה "הפרדה" ?</a:t>
            </a:r>
          </a:p>
          <a:p>
            <a:pPr marL="228600" lvl="0" indent="0" algn="r" rtl="1">
              <a:defRPr/>
            </a:pPr>
            <a:r>
              <a:rPr lang="he-IL" sz="2400" b="1" dirty="0">
                <a:solidFill>
                  <a:srgbClr val="002060"/>
                </a:solidFill>
                <a:latin typeface="Varela Round" panose="00000500000000000000" pitchFamily="2" charset="-79"/>
                <a:cs typeface="Varela Round" panose="00000500000000000000" pitchFamily="2" charset="-79"/>
                <a:sym typeface="Varela Round"/>
              </a:rPr>
              <a:t>	לפצל את הכוח השלטוני לשלוש הרשויות.</a:t>
            </a:r>
          </a:p>
        </p:txBody>
      </p:sp>
      <p:sp>
        <p:nvSpPr>
          <p:cNvPr id="8" name="מלבן 7">
            <a:extLst>
              <a:ext uri="{FF2B5EF4-FFF2-40B4-BE49-F238E27FC236}">
                <a16:creationId xmlns:a16="http://schemas.microsoft.com/office/drawing/2014/main" id="{00A32445-DEED-4B60-A82E-92430B274652}"/>
              </a:ext>
            </a:extLst>
          </p:cNvPr>
          <p:cNvSpPr/>
          <p:nvPr/>
        </p:nvSpPr>
        <p:spPr>
          <a:xfrm>
            <a:off x="461639" y="4645707"/>
            <a:ext cx="8593461" cy="1200329"/>
          </a:xfrm>
          <a:prstGeom prst="rect">
            <a:avLst/>
          </a:prstGeom>
        </p:spPr>
        <p:txBody>
          <a:bodyPr wrap="square">
            <a:spAutoFit/>
          </a:bodyPr>
          <a:lstStyle/>
          <a:p>
            <a:pPr marL="228600" algn="r" rtl="1">
              <a:defRPr/>
            </a:pPr>
            <a:r>
              <a:rPr lang="he-IL" sz="2400" b="1" dirty="0">
                <a:solidFill>
                  <a:srgbClr val="002060"/>
                </a:solidFill>
                <a:latin typeface="Varela Round" panose="00000500000000000000" pitchFamily="2" charset="-79"/>
                <a:cs typeface="Varela Round" panose="00000500000000000000" pitchFamily="2" charset="-79"/>
              </a:rPr>
              <a:t>-  </a:t>
            </a:r>
            <a:r>
              <a:rPr lang="he-IL" sz="2400" b="1" u="sng" dirty="0">
                <a:solidFill>
                  <a:srgbClr val="002060"/>
                </a:solidFill>
                <a:latin typeface="Varela Round" panose="00000500000000000000" pitchFamily="2" charset="-79"/>
                <a:cs typeface="Varela Round" panose="00000500000000000000" pitchFamily="2" charset="-79"/>
              </a:rPr>
              <a:t>מדוע ?</a:t>
            </a:r>
          </a:p>
          <a:p>
            <a:pPr marL="228600" algn="r" rtl="1">
              <a:defRPr/>
            </a:pPr>
            <a:r>
              <a:rPr lang="he-IL" sz="2400" b="1" dirty="0">
                <a:solidFill>
                  <a:srgbClr val="002060"/>
                </a:solidFill>
                <a:latin typeface="Varela Round" panose="00000500000000000000" pitchFamily="2" charset="-79"/>
                <a:cs typeface="Varela Round" panose="00000500000000000000" pitchFamily="2" charset="-79"/>
              </a:rPr>
              <a:t>	להגביל את השלטון, למנוע ריכוז כוח בידי גורם שלטוני אחד ובכך 	להגן על זכויות האדם והאזרח.</a:t>
            </a:r>
          </a:p>
        </p:txBody>
      </p:sp>
    </p:spTree>
    <p:extLst>
      <p:ext uri="{BB962C8B-B14F-4D97-AF65-F5344CB8AC3E}">
        <p14:creationId xmlns:p14="http://schemas.microsoft.com/office/powerpoint/2010/main" val="426634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8FB424-07CC-4234-B421-7E0EADA55D6F}"/>
              </a:ext>
            </a:extLst>
          </p:cNvPr>
          <p:cNvSpPr>
            <a:spLocks noGrp="1"/>
          </p:cNvSpPr>
          <p:nvPr>
            <p:ph type="title"/>
          </p:nvPr>
        </p:nvSpPr>
        <p:spPr>
          <a:xfrm>
            <a:off x="2274561" y="192198"/>
            <a:ext cx="9642231" cy="720000"/>
          </a:xfrm>
        </p:spPr>
        <p:txBody>
          <a:bodyPr/>
          <a:lstStyle/>
          <a:p>
            <a:r>
              <a:rPr lang="he-IL" sz="4000" dirty="0"/>
              <a:t>הצדקות לקיומו של עיקרון הפרדת רשויות</a:t>
            </a:r>
          </a:p>
        </p:txBody>
      </p:sp>
      <p:sp>
        <p:nvSpPr>
          <p:cNvPr id="3" name="מציין מיקום טקסט 2">
            <a:extLst>
              <a:ext uri="{FF2B5EF4-FFF2-40B4-BE49-F238E27FC236}">
                <a16:creationId xmlns:a16="http://schemas.microsoft.com/office/drawing/2014/main" id="{D80863C7-4FC6-432C-8402-BCEE8D609B3D}"/>
              </a:ext>
            </a:extLst>
          </p:cNvPr>
          <p:cNvSpPr>
            <a:spLocks noGrp="1"/>
          </p:cNvSpPr>
          <p:nvPr>
            <p:ph type="body" idx="1"/>
          </p:nvPr>
        </p:nvSpPr>
        <p:spPr>
          <a:xfrm>
            <a:off x="3449334" y="837002"/>
            <a:ext cx="8306992" cy="540000"/>
          </a:xfrm>
        </p:spPr>
        <p:txBody>
          <a:bodyPr/>
          <a:lstStyle/>
          <a:p>
            <a:r>
              <a:rPr lang="he-IL" dirty="0"/>
              <a:t>מהם הנימוקים לחשיבותו של עיקרון הפרדת רשויות?</a:t>
            </a:r>
          </a:p>
        </p:txBody>
      </p:sp>
      <p:sp>
        <p:nvSpPr>
          <p:cNvPr id="4" name="מציין מיקום טקסט 3">
            <a:extLst>
              <a:ext uri="{FF2B5EF4-FFF2-40B4-BE49-F238E27FC236}">
                <a16:creationId xmlns:a16="http://schemas.microsoft.com/office/drawing/2014/main" id="{3FDA323F-FCFF-4400-B7C8-635353C929BD}"/>
              </a:ext>
            </a:extLst>
          </p:cNvPr>
          <p:cNvSpPr>
            <a:spLocks noGrp="1"/>
          </p:cNvSpPr>
          <p:nvPr>
            <p:ph type="body" idx="2"/>
          </p:nvPr>
        </p:nvSpPr>
        <p:spPr>
          <a:xfrm rot="20094485">
            <a:off x="102423" y="2636077"/>
            <a:ext cx="4869352" cy="896752"/>
          </a:xfrm>
          <a:ln w="28575">
            <a:solidFill>
              <a:schemeClr val="bg2">
                <a:lumMod val="60000"/>
                <a:lumOff val="40000"/>
              </a:schemeClr>
            </a:solidFill>
          </a:ln>
        </p:spPr>
        <p:txBody>
          <a:bodyPr>
            <a:noAutofit/>
          </a:bodyPr>
          <a:lstStyle/>
          <a:p>
            <a:pPr marL="76200" indent="0" algn="ctr">
              <a:buNone/>
            </a:pPr>
            <a:r>
              <a:rPr lang="he-IL" b="1" dirty="0"/>
              <a:t>להבטיח את השמירה על מימוש </a:t>
            </a:r>
            <a:r>
              <a:rPr lang="he-IL" b="1" u="sng" dirty="0"/>
              <a:t>זכויות אדם ואזרח</a:t>
            </a:r>
            <a:r>
              <a:rPr lang="he-IL" b="1" dirty="0"/>
              <a:t>.</a:t>
            </a:r>
          </a:p>
        </p:txBody>
      </p:sp>
      <p:sp>
        <p:nvSpPr>
          <p:cNvPr id="5" name="מציין מיקום טקסט 3">
            <a:extLst>
              <a:ext uri="{FF2B5EF4-FFF2-40B4-BE49-F238E27FC236}">
                <a16:creationId xmlns:a16="http://schemas.microsoft.com/office/drawing/2014/main" id="{B59A9BA7-4F0C-4AA8-832E-EDF63D1B6A25}"/>
              </a:ext>
            </a:extLst>
          </p:cNvPr>
          <p:cNvSpPr txBox="1">
            <a:spLocks/>
          </p:cNvSpPr>
          <p:nvPr/>
        </p:nvSpPr>
        <p:spPr>
          <a:xfrm rot="20094485">
            <a:off x="2980665" y="2836419"/>
            <a:ext cx="4648388" cy="910761"/>
          </a:xfrm>
          <a:prstGeom prst="rect">
            <a:avLst/>
          </a:prstGeom>
          <a:noFill/>
          <a:ln w="28575">
            <a:solidFill>
              <a:schemeClr val="bg2">
                <a:lumMod val="60000"/>
                <a:lumOff val="40000"/>
              </a:schemeClr>
            </a:solid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lgn="ctr">
              <a:buNone/>
            </a:pPr>
            <a:r>
              <a:rPr lang="he-IL" b="1" dirty="0"/>
              <a:t>למנוע את </a:t>
            </a:r>
            <a:r>
              <a:rPr lang="he-IL" b="1" u="sng" dirty="0"/>
              <a:t>ריכוז הכוח </a:t>
            </a:r>
            <a:r>
              <a:rPr lang="he-IL" b="1" dirty="0"/>
              <a:t>בידי גוף שלטוני אחד ובכך למנוע עריצות שלטון. </a:t>
            </a:r>
          </a:p>
        </p:txBody>
      </p:sp>
      <p:sp>
        <p:nvSpPr>
          <p:cNvPr id="6" name="מציין מיקום טקסט 3">
            <a:extLst>
              <a:ext uri="{FF2B5EF4-FFF2-40B4-BE49-F238E27FC236}">
                <a16:creationId xmlns:a16="http://schemas.microsoft.com/office/drawing/2014/main" id="{37D7CD6B-02CA-4DD6-BA6F-67FE7423E8EB}"/>
              </a:ext>
            </a:extLst>
          </p:cNvPr>
          <p:cNvSpPr txBox="1">
            <a:spLocks/>
          </p:cNvSpPr>
          <p:nvPr/>
        </p:nvSpPr>
        <p:spPr>
          <a:xfrm rot="20094485">
            <a:off x="5759874" y="2862297"/>
            <a:ext cx="4648388" cy="859008"/>
          </a:xfrm>
          <a:prstGeom prst="rect">
            <a:avLst/>
          </a:prstGeom>
          <a:noFill/>
          <a:ln w="28575">
            <a:solidFill>
              <a:schemeClr val="bg2">
                <a:lumMod val="60000"/>
                <a:lumOff val="40000"/>
              </a:schemeClr>
            </a:solid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lgn="ctr">
              <a:buNone/>
            </a:pPr>
            <a:r>
              <a:rPr lang="he-IL" b="1" dirty="0"/>
              <a:t>להבטיח </a:t>
            </a:r>
            <a:r>
              <a:rPr lang="he-IL" b="1" u="sng" dirty="0"/>
              <a:t>תפקוד ויעילות </a:t>
            </a:r>
            <a:r>
              <a:rPr lang="he-IL" b="1" dirty="0"/>
              <a:t>של המערכת השלטונית כולה.</a:t>
            </a:r>
          </a:p>
        </p:txBody>
      </p:sp>
      <p:grpSp>
        <p:nvGrpSpPr>
          <p:cNvPr id="12" name="Google Shape;506;p36">
            <a:extLst>
              <a:ext uri="{FF2B5EF4-FFF2-40B4-BE49-F238E27FC236}">
                <a16:creationId xmlns:a16="http://schemas.microsoft.com/office/drawing/2014/main" id="{5567082E-532D-4794-B846-47DDDE60CEDF}"/>
              </a:ext>
            </a:extLst>
          </p:cNvPr>
          <p:cNvGrpSpPr/>
          <p:nvPr/>
        </p:nvGrpSpPr>
        <p:grpSpPr>
          <a:xfrm>
            <a:off x="5797070" y="4888903"/>
            <a:ext cx="1159668" cy="1360771"/>
            <a:chOff x="5970800" y="1619250"/>
            <a:chExt cx="428650" cy="456725"/>
          </a:xfrm>
        </p:grpSpPr>
        <p:sp>
          <p:nvSpPr>
            <p:cNvPr id="13" name="Google Shape;507;p36">
              <a:extLst>
                <a:ext uri="{FF2B5EF4-FFF2-40B4-BE49-F238E27FC236}">
                  <a16:creationId xmlns:a16="http://schemas.microsoft.com/office/drawing/2014/main" id="{A02B0F45-A9FA-4963-90EC-FDCC04F56A67}"/>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8;p36">
              <a:extLst>
                <a:ext uri="{FF2B5EF4-FFF2-40B4-BE49-F238E27FC236}">
                  <a16:creationId xmlns:a16="http://schemas.microsoft.com/office/drawing/2014/main" id="{C4FDE23A-D811-4D1E-B047-CDC45BA1A8CB}"/>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9;p36">
              <a:extLst>
                <a:ext uri="{FF2B5EF4-FFF2-40B4-BE49-F238E27FC236}">
                  <a16:creationId xmlns:a16="http://schemas.microsoft.com/office/drawing/2014/main" id="{57070CDA-EC52-4327-A1E2-CCF87D7FCC41}"/>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0;p36">
              <a:extLst>
                <a:ext uri="{FF2B5EF4-FFF2-40B4-BE49-F238E27FC236}">
                  <a16:creationId xmlns:a16="http://schemas.microsoft.com/office/drawing/2014/main" id="{B61D2B08-7FEE-48E6-93BE-AC250FA1A770}"/>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1;p36">
              <a:extLst>
                <a:ext uri="{FF2B5EF4-FFF2-40B4-BE49-F238E27FC236}">
                  <a16:creationId xmlns:a16="http://schemas.microsoft.com/office/drawing/2014/main" id="{03079ABB-51B3-43B2-92DC-A4E54A39B2D8}"/>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497;p36">
            <a:extLst>
              <a:ext uri="{FF2B5EF4-FFF2-40B4-BE49-F238E27FC236}">
                <a16:creationId xmlns:a16="http://schemas.microsoft.com/office/drawing/2014/main" id="{126C95A0-E9B7-458A-A396-74D3743F80AB}"/>
              </a:ext>
            </a:extLst>
          </p:cNvPr>
          <p:cNvGrpSpPr/>
          <p:nvPr/>
        </p:nvGrpSpPr>
        <p:grpSpPr>
          <a:xfrm>
            <a:off x="3020242" y="4996362"/>
            <a:ext cx="1313916" cy="1222276"/>
            <a:chOff x="4601275" y="1702875"/>
            <a:chExt cx="471400" cy="289450"/>
          </a:xfrm>
        </p:grpSpPr>
        <p:sp>
          <p:nvSpPr>
            <p:cNvPr id="21" name="Google Shape;498;p36">
              <a:extLst>
                <a:ext uri="{FF2B5EF4-FFF2-40B4-BE49-F238E27FC236}">
                  <a16:creationId xmlns:a16="http://schemas.microsoft.com/office/drawing/2014/main" id="{44E9C1DF-696A-42FD-A5E3-E63E38D5BA7B}"/>
                </a:ext>
              </a:extLst>
            </p:cNvPr>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707A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99;p36">
              <a:extLst>
                <a:ext uri="{FF2B5EF4-FFF2-40B4-BE49-F238E27FC236}">
                  <a16:creationId xmlns:a16="http://schemas.microsoft.com/office/drawing/2014/main" id="{E7196D0A-BC48-489E-B6AA-A9E8EDC557F3}"/>
                </a:ext>
              </a:extLst>
            </p:cNvPr>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707A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500;p36">
              <a:extLst>
                <a:ext uri="{FF2B5EF4-FFF2-40B4-BE49-F238E27FC236}">
                  <a16:creationId xmlns:a16="http://schemas.microsoft.com/office/drawing/2014/main" id="{D5DAC1B3-9AAC-43F0-AFA4-F36ED5848125}"/>
                </a:ext>
              </a:extLst>
            </p:cNvPr>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707A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501;p36">
              <a:extLst>
                <a:ext uri="{FF2B5EF4-FFF2-40B4-BE49-F238E27FC236}">
                  <a16:creationId xmlns:a16="http://schemas.microsoft.com/office/drawing/2014/main" id="{FBCCF060-8F93-4240-8867-84ABBE747ACD}"/>
                </a:ext>
              </a:extLst>
            </p:cNvPr>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707A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502;p36">
              <a:extLst>
                <a:ext uri="{FF2B5EF4-FFF2-40B4-BE49-F238E27FC236}">
                  <a16:creationId xmlns:a16="http://schemas.microsoft.com/office/drawing/2014/main" id="{EC689DB8-B1FC-46B9-B481-E6B3BC9D7BEB}"/>
                </a:ext>
              </a:extLst>
            </p:cNvPr>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707A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6" name="תמונה 25">
            <a:extLst>
              <a:ext uri="{FF2B5EF4-FFF2-40B4-BE49-F238E27FC236}">
                <a16:creationId xmlns:a16="http://schemas.microsoft.com/office/drawing/2014/main" id="{13C8A40C-B3A7-4135-A88F-521726072908}"/>
              </a:ext>
            </a:extLst>
          </p:cNvPr>
          <p:cNvPicPr>
            <a:picLocks noChangeAspect="1"/>
          </p:cNvPicPr>
          <p:nvPr/>
        </p:nvPicPr>
        <p:blipFill>
          <a:blip r:embed="rId2"/>
          <a:stretch>
            <a:fillRect/>
          </a:stretch>
        </p:blipFill>
        <p:spPr>
          <a:xfrm>
            <a:off x="455947" y="4888903"/>
            <a:ext cx="1101382" cy="1536812"/>
          </a:xfrm>
          <a:prstGeom prst="rect">
            <a:avLst/>
          </a:prstGeom>
        </p:spPr>
      </p:pic>
    </p:spTree>
    <p:extLst>
      <p:ext uri="{BB962C8B-B14F-4D97-AF65-F5344CB8AC3E}">
        <p14:creationId xmlns:p14="http://schemas.microsoft.com/office/powerpoint/2010/main" val="39763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bg/>
                                          </p:spTgt>
                                        </p:tgtEl>
                                        <p:attrNameLst>
                                          <p:attrName>style.visibility</p:attrName>
                                        </p:attrNameLst>
                                      </p:cBhvr>
                                      <p:to>
                                        <p:strVal val="visible"/>
                                      </p:to>
                                    </p:set>
                                    <p:animEffect transition="in" filter="fade">
                                      <p:cBhvr>
                                        <p:cTn id="36" dur="1000"/>
                                        <p:tgtEl>
                                          <p:spTgt spid="4">
                                            <p:bg/>
                                          </p:spTgt>
                                        </p:tgtEl>
                                      </p:cBhvr>
                                    </p:animEffect>
                                    <p:anim calcmode="lin" valueType="num">
                                      <p:cBhvr>
                                        <p:cTn id="37" dur="1000" fill="hold"/>
                                        <p:tgtEl>
                                          <p:spTgt spid="4">
                                            <p:bg/>
                                          </p:spTgt>
                                        </p:tgtEl>
                                        <p:attrNameLst>
                                          <p:attrName>ppt_x</p:attrName>
                                        </p:attrNameLst>
                                      </p:cBhvr>
                                      <p:tavLst>
                                        <p:tav tm="0">
                                          <p:val>
                                            <p:strVal val="#ppt_x"/>
                                          </p:val>
                                        </p:tav>
                                        <p:tav tm="100000">
                                          <p:val>
                                            <p:strVal val="#ppt_x"/>
                                          </p:val>
                                        </p:tav>
                                      </p:tavLst>
                                    </p:anim>
                                    <p:anim calcmode="lin" valueType="num">
                                      <p:cBhvr>
                                        <p:cTn id="38"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4A0641-0BAC-4676-8B83-C590B14D854B}"/>
              </a:ext>
            </a:extLst>
          </p:cNvPr>
          <p:cNvSpPr>
            <a:spLocks noGrp="1"/>
          </p:cNvSpPr>
          <p:nvPr>
            <p:ph type="title"/>
          </p:nvPr>
        </p:nvSpPr>
        <p:spPr>
          <a:xfrm>
            <a:off x="2549769" y="30213"/>
            <a:ext cx="9642231" cy="720000"/>
          </a:xfrm>
        </p:spPr>
        <p:txBody>
          <a:bodyPr/>
          <a:lstStyle/>
          <a:p>
            <a:r>
              <a:rPr lang="he-IL" dirty="0"/>
              <a:t>מסדר זיהוי</a:t>
            </a:r>
          </a:p>
        </p:txBody>
      </p:sp>
      <p:sp>
        <p:nvSpPr>
          <p:cNvPr id="3" name="מציין מיקום טקסט 2">
            <a:extLst>
              <a:ext uri="{FF2B5EF4-FFF2-40B4-BE49-F238E27FC236}">
                <a16:creationId xmlns:a16="http://schemas.microsoft.com/office/drawing/2014/main" id="{FAFA6A24-092A-40AC-858F-6A71F9423736}"/>
              </a:ext>
            </a:extLst>
          </p:cNvPr>
          <p:cNvSpPr>
            <a:spLocks noGrp="1"/>
          </p:cNvSpPr>
          <p:nvPr>
            <p:ph type="body" idx="1"/>
          </p:nvPr>
        </p:nvSpPr>
        <p:spPr>
          <a:xfrm>
            <a:off x="1597981" y="796920"/>
            <a:ext cx="9926399" cy="540000"/>
          </a:xfrm>
        </p:spPr>
        <p:txBody>
          <a:bodyPr/>
          <a:lstStyle/>
          <a:p>
            <a:r>
              <a:rPr lang="he-IL" dirty="0"/>
              <a:t>זהו </a:t>
            </a:r>
            <a:r>
              <a:rPr lang="he-IL" u="sng" dirty="0"/>
              <a:t>איזו רשות </a:t>
            </a:r>
            <a:r>
              <a:rPr lang="he-IL" dirty="0"/>
              <a:t>ביצעה את הפעולה בכל אחד מן המקרים הבאים:</a:t>
            </a:r>
          </a:p>
        </p:txBody>
      </p:sp>
      <p:sp>
        <p:nvSpPr>
          <p:cNvPr id="4" name="מציין מיקום טקסט 3">
            <a:extLst>
              <a:ext uri="{FF2B5EF4-FFF2-40B4-BE49-F238E27FC236}">
                <a16:creationId xmlns:a16="http://schemas.microsoft.com/office/drawing/2014/main" id="{6BEAEA30-3F44-461E-827A-D3BDB54E66B1}"/>
              </a:ext>
            </a:extLst>
          </p:cNvPr>
          <p:cNvSpPr>
            <a:spLocks noGrp="1"/>
          </p:cNvSpPr>
          <p:nvPr>
            <p:ph type="body" idx="2"/>
          </p:nvPr>
        </p:nvSpPr>
        <p:spPr>
          <a:xfrm>
            <a:off x="421483" y="1741593"/>
            <a:ext cx="9112586" cy="4080314"/>
          </a:xfrm>
        </p:spPr>
        <p:txBody>
          <a:bodyPr>
            <a:normAutofit/>
          </a:bodyPr>
          <a:lstStyle/>
          <a:p>
            <a:pPr marL="533400" indent="-457200">
              <a:lnSpc>
                <a:spcPct val="170000"/>
              </a:lnSpc>
              <a:buAutoNum type="arabicPeriod"/>
            </a:pPr>
            <a:r>
              <a:rPr lang="he-IL" sz="1800" dirty="0"/>
              <a:t>נקבע בחוק שכל רוכב אופניים חייב לחבוש קסדה.</a:t>
            </a:r>
          </a:p>
          <a:p>
            <a:pPr marL="533400" indent="-457200">
              <a:lnSpc>
                <a:spcPct val="170000"/>
              </a:lnSpc>
              <a:buAutoNum type="arabicPeriod"/>
            </a:pPr>
            <a:r>
              <a:rPr lang="he-IL" sz="1800" dirty="0"/>
              <a:t>הגדילו את תשלומי  הארנונה בעירייה.</a:t>
            </a:r>
          </a:p>
          <a:p>
            <a:pPr marL="533400" indent="-457200">
              <a:lnSpc>
                <a:spcPct val="170000"/>
              </a:lnSpc>
              <a:buAutoNum type="arabicPeriod"/>
            </a:pPr>
            <a:r>
              <a:rPr lang="he-IL" sz="1800" dirty="0"/>
              <a:t>שינו את מיקום עמודי החשמל בכביש ירושלים תל אביב.</a:t>
            </a:r>
          </a:p>
          <a:p>
            <a:pPr marL="533400" indent="-457200">
              <a:lnSpc>
                <a:spcPct val="170000"/>
              </a:lnSpc>
              <a:buAutoNum type="arabicPeriod"/>
            </a:pPr>
            <a:r>
              <a:rPr lang="he-IL" sz="1800" dirty="0"/>
              <a:t>הוצא צו ביניים נגד הריסת בית מחבל.</a:t>
            </a:r>
          </a:p>
          <a:p>
            <a:pPr marL="533400" indent="-457200">
              <a:lnSpc>
                <a:spcPct val="170000"/>
              </a:lnSpc>
              <a:buAutoNum type="arabicPeriod"/>
            </a:pPr>
            <a:r>
              <a:rPr lang="he-IL" sz="1800" dirty="0"/>
              <a:t>הממשלה התפרקה לאחר  הצבעת אי האמון.</a:t>
            </a:r>
          </a:p>
          <a:p>
            <a:pPr marL="533400" indent="-457200">
              <a:lnSpc>
                <a:spcPct val="170000"/>
              </a:lnSpc>
              <a:buAutoNum type="arabicPeriod"/>
            </a:pPr>
            <a:r>
              <a:rPr lang="he-IL" sz="1800" dirty="0"/>
              <a:t>הועברה </a:t>
            </a:r>
            <a:r>
              <a:rPr lang="he-IL" sz="1800" dirty="0" err="1"/>
              <a:t>שאילתא</a:t>
            </a:r>
            <a:r>
              <a:rPr lang="he-IL" sz="1800" dirty="0"/>
              <a:t> לשר התחבורה בתפקוד הרכבת החדשה בקו ירושלים-תל אביב.</a:t>
            </a:r>
          </a:p>
          <a:p>
            <a:pPr marL="533400" indent="-457200">
              <a:lnSpc>
                <a:spcPct val="170000"/>
              </a:lnSpc>
              <a:buAutoNum type="arabicPeriod"/>
            </a:pPr>
            <a:r>
              <a:rPr lang="he-IL" sz="1800" dirty="0"/>
              <a:t>נולדתי בישראל ללא אזרחות אחרת, למי לפנות בבקשה לקבלת אזרחות?</a:t>
            </a:r>
          </a:p>
          <a:p>
            <a:pPr marL="533400" indent="-457200">
              <a:lnSpc>
                <a:spcPct val="170000"/>
              </a:lnSpc>
              <a:buAutoNum type="arabicPeriod"/>
            </a:pPr>
            <a:r>
              <a:rPr lang="he-IL" sz="1800" dirty="0"/>
              <a:t>אני הרשות הבוחרת את נשיא המדינה.</a:t>
            </a:r>
          </a:p>
        </p:txBody>
      </p:sp>
      <p:pic>
        <p:nvPicPr>
          <p:cNvPr id="5" name="תמונה 4">
            <a:extLst>
              <a:ext uri="{FF2B5EF4-FFF2-40B4-BE49-F238E27FC236}">
                <a16:creationId xmlns:a16="http://schemas.microsoft.com/office/drawing/2014/main" id="{43A236EF-086E-481D-9076-54BD6977D687}"/>
              </a:ext>
            </a:extLst>
          </p:cNvPr>
          <p:cNvPicPr>
            <a:picLocks noChangeAspect="1"/>
          </p:cNvPicPr>
          <p:nvPr/>
        </p:nvPicPr>
        <p:blipFill>
          <a:blip r:embed="rId2"/>
          <a:stretch>
            <a:fillRect/>
          </a:stretch>
        </p:blipFill>
        <p:spPr>
          <a:xfrm>
            <a:off x="8851037" y="12358"/>
            <a:ext cx="678799" cy="708312"/>
          </a:xfrm>
          <a:prstGeom prst="rect">
            <a:avLst/>
          </a:prstGeom>
        </p:spPr>
      </p:pic>
      <p:sp>
        <p:nvSpPr>
          <p:cNvPr id="6" name="מציין מיקום טקסט 2">
            <a:extLst>
              <a:ext uri="{FF2B5EF4-FFF2-40B4-BE49-F238E27FC236}">
                <a16:creationId xmlns:a16="http://schemas.microsoft.com/office/drawing/2014/main" id="{A826E5FE-8287-4F23-BE08-7FB647B22B98}"/>
              </a:ext>
            </a:extLst>
          </p:cNvPr>
          <p:cNvSpPr txBox="1">
            <a:spLocks/>
          </p:cNvSpPr>
          <p:nvPr/>
        </p:nvSpPr>
        <p:spPr>
          <a:xfrm>
            <a:off x="1597981" y="1182299"/>
            <a:ext cx="9926399"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המחוקקת (הכנסת) / המבצעת (הממשלה) / השופטת (בתי המשפט)</a:t>
            </a:r>
          </a:p>
        </p:txBody>
      </p:sp>
      <p:sp>
        <p:nvSpPr>
          <p:cNvPr id="7" name="מציין מיקום טקסט 2">
            <a:extLst>
              <a:ext uri="{FF2B5EF4-FFF2-40B4-BE49-F238E27FC236}">
                <a16:creationId xmlns:a16="http://schemas.microsoft.com/office/drawing/2014/main" id="{4EA6A4D1-A038-4F77-91BB-ECCC941CF212}"/>
              </a:ext>
            </a:extLst>
          </p:cNvPr>
          <p:cNvSpPr txBox="1">
            <a:spLocks/>
          </p:cNvSpPr>
          <p:nvPr/>
        </p:nvSpPr>
        <p:spPr>
          <a:xfrm>
            <a:off x="2581557" y="1756192"/>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המחוקקת</a:t>
            </a:r>
          </a:p>
        </p:txBody>
      </p:sp>
      <p:sp>
        <p:nvSpPr>
          <p:cNvPr id="8" name="מציין מיקום טקסט 2">
            <a:extLst>
              <a:ext uri="{FF2B5EF4-FFF2-40B4-BE49-F238E27FC236}">
                <a16:creationId xmlns:a16="http://schemas.microsoft.com/office/drawing/2014/main" id="{E73273C5-F94D-46D5-911F-28A1B19EAEA5}"/>
              </a:ext>
            </a:extLst>
          </p:cNvPr>
          <p:cNvSpPr txBox="1">
            <a:spLocks/>
          </p:cNvSpPr>
          <p:nvPr/>
        </p:nvSpPr>
        <p:spPr>
          <a:xfrm>
            <a:off x="3816887" y="2235267"/>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המבצעת</a:t>
            </a:r>
          </a:p>
        </p:txBody>
      </p:sp>
      <p:sp>
        <p:nvSpPr>
          <p:cNvPr id="9" name="מציין מיקום טקסט 2">
            <a:extLst>
              <a:ext uri="{FF2B5EF4-FFF2-40B4-BE49-F238E27FC236}">
                <a16:creationId xmlns:a16="http://schemas.microsoft.com/office/drawing/2014/main" id="{CC298198-683A-4958-B00B-05257901878E}"/>
              </a:ext>
            </a:extLst>
          </p:cNvPr>
          <p:cNvSpPr txBox="1">
            <a:spLocks/>
          </p:cNvSpPr>
          <p:nvPr/>
        </p:nvSpPr>
        <p:spPr>
          <a:xfrm>
            <a:off x="2005840" y="2714341"/>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המבצעת</a:t>
            </a:r>
          </a:p>
        </p:txBody>
      </p:sp>
      <p:sp>
        <p:nvSpPr>
          <p:cNvPr id="10" name="מציין מיקום טקסט 2">
            <a:extLst>
              <a:ext uri="{FF2B5EF4-FFF2-40B4-BE49-F238E27FC236}">
                <a16:creationId xmlns:a16="http://schemas.microsoft.com/office/drawing/2014/main" id="{0F9806BF-7B1F-44E1-A144-0758E69F9B73}"/>
              </a:ext>
            </a:extLst>
          </p:cNvPr>
          <p:cNvSpPr txBox="1">
            <a:spLocks/>
          </p:cNvSpPr>
          <p:nvPr/>
        </p:nvSpPr>
        <p:spPr>
          <a:xfrm>
            <a:off x="3704570" y="3139806"/>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השופטת</a:t>
            </a:r>
          </a:p>
        </p:txBody>
      </p:sp>
      <p:sp>
        <p:nvSpPr>
          <p:cNvPr id="11" name="מציין מיקום טקסט 2">
            <a:extLst>
              <a:ext uri="{FF2B5EF4-FFF2-40B4-BE49-F238E27FC236}">
                <a16:creationId xmlns:a16="http://schemas.microsoft.com/office/drawing/2014/main" id="{81EA5263-7423-4955-8D9A-C9728DBBE9CF}"/>
              </a:ext>
            </a:extLst>
          </p:cNvPr>
          <p:cNvSpPr txBox="1">
            <a:spLocks/>
          </p:cNvSpPr>
          <p:nvPr/>
        </p:nvSpPr>
        <p:spPr>
          <a:xfrm>
            <a:off x="3049411" y="3645117"/>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המחוקקת</a:t>
            </a:r>
          </a:p>
        </p:txBody>
      </p:sp>
      <p:sp>
        <p:nvSpPr>
          <p:cNvPr id="12" name="מציין מיקום טקסט 2">
            <a:extLst>
              <a:ext uri="{FF2B5EF4-FFF2-40B4-BE49-F238E27FC236}">
                <a16:creationId xmlns:a16="http://schemas.microsoft.com/office/drawing/2014/main" id="{1F3FB3BE-9D38-430B-A66A-3CC7632CB86E}"/>
              </a:ext>
            </a:extLst>
          </p:cNvPr>
          <p:cNvSpPr txBox="1">
            <a:spLocks/>
          </p:cNvSpPr>
          <p:nvPr/>
        </p:nvSpPr>
        <p:spPr>
          <a:xfrm>
            <a:off x="-385565" y="4104767"/>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המחוקקת</a:t>
            </a:r>
          </a:p>
        </p:txBody>
      </p:sp>
      <p:sp>
        <p:nvSpPr>
          <p:cNvPr id="13" name="מציין מיקום טקסט 2">
            <a:extLst>
              <a:ext uri="{FF2B5EF4-FFF2-40B4-BE49-F238E27FC236}">
                <a16:creationId xmlns:a16="http://schemas.microsoft.com/office/drawing/2014/main" id="{8F09F164-5B85-4C88-B35B-35F9B5647BE5}"/>
              </a:ext>
            </a:extLst>
          </p:cNvPr>
          <p:cNvSpPr txBox="1">
            <a:spLocks/>
          </p:cNvSpPr>
          <p:nvPr/>
        </p:nvSpPr>
        <p:spPr>
          <a:xfrm>
            <a:off x="421483" y="4577103"/>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המבצעת</a:t>
            </a:r>
          </a:p>
        </p:txBody>
      </p:sp>
      <p:sp>
        <p:nvSpPr>
          <p:cNvPr id="15" name="מציין מיקום טקסט 2">
            <a:extLst>
              <a:ext uri="{FF2B5EF4-FFF2-40B4-BE49-F238E27FC236}">
                <a16:creationId xmlns:a16="http://schemas.microsoft.com/office/drawing/2014/main" id="{376EB093-6FDB-45EF-9F66-A81EEED85DD3}"/>
              </a:ext>
            </a:extLst>
          </p:cNvPr>
          <p:cNvSpPr txBox="1">
            <a:spLocks/>
          </p:cNvSpPr>
          <p:nvPr/>
        </p:nvSpPr>
        <p:spPr>
          <a:xfrm>
            <a:off x="3600438" y="5069560"/>
            <a:ext cx="181104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dirty="0"/>
              <a:t>המחוקקת</a:t>
            </a:r>
          </a:p>
        </p:txBody>
      </p:sp>
    </p:spTree>
    <p:extLst>
      <p:ext uri="{BB962C8B-B14F-4D97-AF65-F5344CB8AC3E}">
        <p14:creationId xmlns:p14="http://schemas.microsoft.com/office/powerpoint/2010/main" val="317805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A1D583-D4AB-4386-A98F-43AE5B6FC52E}"/>
              </a:ext>
            </a:extLst>
          </p:cNvPr>
          <p:cNvSpPr>
            <a:spLocks noGrp="1"/>
          </p:cNvSpPr>
          <p:nvPr>
            <p:ph type="title"/>
          </p:nvPr>
        </p:nvSpPr>
        <p:spPr>
          <a:xfrm>
            <a:off x="2392219" y="213094"/>
            <a:ext cx="9799782" cy="720000"/>
          </a:xfrm>
        </p:spPr>
        <p:txBody>
          <a:bodyPr/>
          <a:lstStyle/>
          <a:p>
            <a:r>
              <a:rPr lang="he-IL" dirty="0"/>
              <a:t>נעצור – בטרם נעבור </a:t>
            </a:r>
            <a:r>
              <a:rPr lang="en" dirty="0">
                <a:solidFill>
                  <a:schemeClr val="dk1"/>
                </a:solidFill>
                <a:latin typeface="Encode Sans Semi Condensed"/>
                <a:ea typeface="Encode Sans Semi Condensed"/>
                <a:cs typeface="Encode Sans Semi Condensed"/>
                <a:sym typeface="Encode Sans Semi Condensed"/>
              </a:rPr>
              <a:t>✋</a:t>
            </a:r>
            <a:endParaRPr lang="he-IL" dirty="0"/>
          </a:p>
        </p:txBody>
      </p:sp>
      <p:sp>
        <p:nvSpPr>
          <p:cNvPr id="3" name="מציין מיקום טקסט 2">
            <a:extLst>
              <a:ext uri="{FF2B5EF4-FFF2-40B4-BE49-F238E27FC236}">
                <a16:creationId xmlns:a16="http://schemas.microsoft.com/office/drawing/2014/main" id="{1AFA3CF1-70E6-49F8-AF0B-EA38BEE5A234}"/>
              </a:ext>
            </a:extLst>
          </p:cNvPr>
          <p:cNvSpPr>
            <a:spLocks noGrp="1"/>
          </p:cNvSpPr>
          <p:nvPr>
            <p:ph type="body" idx="1"/>
          </p:nvPr>
        </p:nvSpPr>
        <p:spPr>
          <a:xfrm>
            <a:off x="180961" y="975340"/>
            <a:ext cx="11490037" cy="540000"/>
          </a:xfrm>
        </p:spPr>
        <p:txBody>
          <a:bodyPr/>
          <a:lstStyle/>
          <a:p>
            <a:r>
              <a:rPr lang="he-IL" dirty="0"/>
              <a:t>לפניכם אירוע בנוסח בחינת הבגרות בו מתבטא העיקרון הפרדת רשויות. </a:t>
            </a:r>
          </a:p>
        </p:txBody>
      </p:sp>
      <p:sp>
        <p:nvSpPr>
          <p:cNvPr id="7" name="מלבן 6">
            <a:extLst>
              <a:ext uri="{FF2B5EF4-FFF2-40B4-BE49-F238E27FC236}">
                <a16:creationId xmlns:a16="http://schemas.microsoft.com/office/drawing/2014/main" id="{81DD1684-F1E4-4C31-B56F-75BE2E159F03}"/>
              </a:ext>
            </a:extLst>
          </p:cNvPr>
          <p:cNvSpPr/>
          <p:nvPr/>
        </p:nvSpPr>
        <p:spPr>
          <a:xfrm>
            <a:off x="685274" y="1615395"/>
            <a:ext cx="6731527" cy="3785652"/>
          </a:xfrm>
          <a:prstGeom prst="rect">
            <a:avLst/>
          </a:prstGeom>
        </p:spPr>
        <p:txBody>
          <a:bodyPr wrap="square">
            <a:spAutoFit/>
          </a:bodyPr>
          <a:lstStyle/>
          <a:p>
            <a:pPr algn="r" rtl="1"/>
            <a:r>
              <a:rPr lang="he-IL" sz="2000" dirty="0">
                <a:solidFill>
                  <a:srgbClr val="002060"/>
                </a:solidFill>
                <a:latin typeface="Varela Round"/>
                <a:cs typeface="Varela Round"/>
                <a:sym typeface="Varela Round"/>
              </a:rPr>
              <a:t>בעקבות החלטת הממשלה לקצץ בקצבאות להבטחת הכנסה, הגישו ארגונים עתירה לבג"ץ. בעתירתם דרשו הארגונים לבטל את הקיצוץ, בטענה שהוא פוגע בשכבות החלשות, וביקשו</a:t>
            </a:r>
          </a:p>
          <a:p>
            <a:pPr algn="r" rtl="1"/>
            <a:r>
              <a:rPr lang="he-IL" sz="2000" dirty="0">
                <a:solidFill>
                  <a:srgbClr val="002060"/>
                </a:solidFill>
                <a:latin typeface="Varela Round"/>
                <a:cs typeface="Varela Round"/>
                <a:sym typeface="Varela Round"/>
              </a:rPr>
              <a:t>מבג"ץ לקבוע מה צריך להיות סכום הקצבה (בשקלים), שיכול לאפשר לאדם רמת חיים סבירה.</a:t>
            </a:r>
          </a:p>
          <a:p>
            <a:pPr algn="r" rtl="1"/>
            <a:r>
              <a:rPr lang="he-IL" sz="2000" dirty="0">
                <a:solidFill>
                  <a:srgbClr val="002060"/>
                </a:solidFill>
                <a:latin typeface="Varela Round"/>
                <a:cs typeface="Varela Round"/>
                <a:sym typeface="Varela Round"/>
              </a:rPr>
              <a:t>כאשר עוסקים בעניינים הקשורים בזכויות חברתיות, כמו בעתירה זו, מתעוררת השאלה אם ראוי שבית המשפט יכריע בעניינים אלו.</a:t>
            </a:r>
          </a:p>
          <a:p>
            <a:pPr algn="r" rtl="1"/>
            <a:r>
              <a:rPr lang="he-IL" sz="2000" dirty="0">
                <a:solidFill>
                  <a:srgbClr val="002060"/>
                </a:solidFill>
                <a:latin typeface="Varela Round"/>
                <a:cs typeface="Varela Round"/>
                <a:sym typeface="Varela Round"/>
              </a:rPr>
              <a:t>לדעתי, בית המשפט אינו רשאי לחייב את המדינה להעניק זכויות חברתיות. פסיקת השופטים עלולה לשנות את סדר העדיפויות בחלוקת התקציב, ועליו צריכה להחליט רק הכנסת.</a:t>
            </a:r>
          </a:p>
        </p:txBody>
      </p:sp>
      <p:sp>
        <p:nvSpPr>
          <p:cNvPr id="8" name="מציין מיקום טקסט 2">
            <a:extLst>
              <a:ext uri="{FF2B5EF4-FFF2-40B4-BE49-F238E27FC236}">
                <a16:creationId xmlns:a16="http://schemas.microsoft.com/office/drawing/2014/main" id="{511E56EA-2B3D-47E1-9958-990872BDF683}"/>
              </a:ext>
            </a:extLst>
          </p:cNvPr>
          <p:cNvSpPr txBox="1">
            <a:spLocks/>
          </p:cNvSpPr>
          <p:nvPr/>
        </p:nvSpPr>
        <p:spPr>
          <a:xfrm>
            <a:off x="-3834565" y="5612660"/>
            <a:ext cx="1149003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dirty="0"/>
              <a:t>הצג את </a:t>
            </a:r>
            <a:r>
              <a:rPr lang="he-IL" u="sng" dirty="0"/>
              <a:t>עיקרון הפרדת רשויות </a:t>
            </a:r>
            <a:r>
              <a:rPr lang="he-IL" dirty="0"/>
              <a:t>שבו תומך הכותב.</a:t>
            </a:r>
          </a:p>
          <a:p>
            <a:r>
              <a:rPr lang="he-IL" dirty="0"/>
              <a:t>הסבר כיצד עיקרון זה בא לידי ביטוי בקטע.</a:t>
            </a:r>
          </a:p>
        </p:txBody>
      </p:sp>
    </p:spTree>
    <p:extLst>
      <p:ext uri="{BB962C8B-B14F-4D97-AF65-F5344CB8AC3E}">
        <p14:creationId xmlns:p14="http://schemas.microsoft.com/office/powerpoint/2010/main" val="300042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FA1D583-D4AB-4386-A98F-43AE5B6FC52E}"/>
              </a:ext>
            </a:extLst>
          </p:cNvPr>
          <p:cNvSpPr>
            <a:spLocks noGrp="1"/>
          </p:cNvSpPr>
          <p:nvPr>
            <p:ph type="title"/>
          </p:nvPr>
        </p:nvSpPr>
        <p:spPr>
          <a:xfrm>
            <a:off x="2392219" y="213094"/>
            <a:ext cx="9799782" cy="720000"/>
          </a:xfrm>
        </p:spPr>
        <p:txBody>
          <a:bodyPr/>
          <a:lstStyle/>
          <a:p>
            <a:r>
              <a:rPr lang="he-IL" dirty="0"/>
              <a:t>נעצור – בטרם נעבור </a:t>
            </a:r>
            <a:r>
              <a:rPr lang="en" dirty="0">
                <a:solidFill>
                  <a:schemeClr val="dk1"/>
                </a:solidFill>
                <a:latin typeface="Encode Sans Semi Condensed"/>
                <a:ea typeface="Encode Sans Semi Condensed"/>
                <a:cs typeface="Encode Sans Semi Condensed"/>
                <a:sym typeface="Encode Sans Semi Condensed"/>
              </a:rPr>
              <a:t>✋</a:t>
            </a:r>
            <a:endParaRPr lang="he-IL" dirty="0"/>
          </a:p>
        </p:txBody>
      </p:sp>
      <p:sp>
        <p:nvSpPr>
          <p:cNvPr id="3" name="מציין מיקום טקסט 2">
            <a:extLst>
              <a:ext uri="{FF2B5EF4-FFF2-40B4-BE49-F238E27FC236}">
                <a16:creationId xmlns:a16="http://schemas.microsoft.com/office/drawing/2014/main" id="{1AFA3CF1-70E6-49F8-AF0B-EA38BEE5A234}"/>
              </a:ext>
            </a:extLst>
          </p:cNvPr>
          <p:cNvSpPr>
            <a:spLocks noGrp="1"/>
          </p:cNvSpPr>
          <p:nvPr>
            <p:ph type="body" idx="1"/>
          </p:nvPr>
        </p:nvSpPr>
        <p:spPr>
          <a:xfrm>
            <a:off x="180961" y="975340"/>
            <a:ext cx="11490037" cy="540000"/>
          </a:xfrm>
        </p:spPr>
        <p:txBody>
          <a:bodyPr/>
          <a:lstStyle/>
          <a:p>
            <a:r>
              <a:rPr lang="he-IL" dirty="0"/>
              <a:t>לפניך אירוע בנוסח בחינת הבגרות בו מתבטא העיקרון הפרדת רשויות. </a:t>
            </a:r>
          </a:p>
        </p:txBody>
      </p:sp>
      <p:sp>
        <p:nvSpPr>
          <p:cNvPr id="7" name="מלבן 6">
            <a:extLst>
              <a:ext uri="{FF2B5EF4-FFF2-40B4-BE49-F238E27FC236}">
                <a16:creationId xmlns:a16="http://schemas.microsoft.com/office/drawing/2014/main" id="{81DD1684-F1E4-4C31-B56F-75BE2E159F03}"/>
              </a:ext>
            </a:extLst>
          </p:cNvPr>
          <p:cNvSpPr/>
          <p:nvPr/>
        </p:nvSpPr>
        <p:spPr>
          <a:xfrm>
            <a:off x="3146238" y="2413591"/>
            <a:ext cx="8291744" cy="1200329"/>
          </a:xfrm>
          <a:prstGeom prst="rect">
            <a:avLst/>
          </a:prstGeom>
        </p:spPr>
        <p:txBody>
          <a:bodyPr wrap="square">
            <a:spAutoFit/>
          </a:bodyPr>
          <a:lstStyle/>
          <a:p>
            <a:pPr algn="just" rtl="1"/>
            <a:r>
              <a:rPr lang="he-IL" sz="2400" dirty="0">
                <a:solidFill>
                  <a:srgbClr val="002060"/>
                </a:solidFill>
                <a:latin typeface="Varela Round"/>
                <a:cs typeface="Varela Round"/>
                <a:sym typeface="Varela Round"/>
              </a:rPr>
              <a:t>לדעתי, בית המשפט אינו רשאי לחייב את המדינה להעניק זכויות חברתיות. פסיקת השופטים עלולה לשנות את סדר העדיפויות בחלוקת התקציב, ועליו צריכה להחליט רק הכנסת.</a:t>
            </a:r>
          </a:p>
        </p:txBody>
      </p:sp>
      <p:sp>
        <p:nvSpPr>
          <p:cNvPr id="8" name="מציין מיקום טקסט 2">
            <a:extLst>
              <a:ext uri="{FF2B5EF4-FFF2-40B4-BE49-F238E27FC236}">
                <a16:creationId xmlns:a16="http://schemas.microsoft.com/office/drawing/2014/main" id="{511E56EA-2B3D-47E1-9958-990872BDF683}"/>
              </a:ext>
            </a:extLst>
          </p:cNvPr>
          <p:cNvSpPr txBox="1">
            <a:spLocks/>
          </p:cNvSpPr>
          <p:nvPr/>
        </p:nvSpPr>
        <p:spPr>
          <a:xfrm>
            <a:off x="180960" y="1654310"/>
            <a:ext cx="11490037"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dirty="0"/>
              <a:t>הצג את </a:t>
            </a:r>
            <a:r>
              <a:rPr lang="he-IL" u="sng" dirty="0"/>
              <a:t>עיקרון הפרדת רשויות </a:t>
            </a:r>
            <a:r>
              <a:rPr lang="he-IL" dirty="0"/>
              <a:t>שבו תומך הכותב.</a:t>
            </a:r>
          </a:p>
          <a:p>
            <a:r>
              <a:rPr lang="he-IL" dirty="0"/>
              <a:t>הסבר כיצד עקרון זה בא לידי ביטוי בקטע.</a:t>
            </a:r>
          </a:p>
        </p:txBody>
      </p:sp>
      <p:sp>
        <p:nvSpPr>
          <p:cNvPr id="6" name="מלבן 5">
            <a:extLst>
              <a:ext uri="{FF2B5EF4-FFF2-40B4-BE49-F238E27FC236}">
                <a16:creationId xmlns:a16="http://schemas.microsoft.com/office/drawing/2014/main" id="{F8C6ECE9-904B-4C32-A1A8-2722282157EB}"/>
              </a:ext>
            </a:extLst>
          </p:cNvPr>
          <p:cNvSpPr/>
          <p:nvPr/>
        </p:nvSpPr>
        <p:spPr>
          <a:xfrm>
            <a:off x="2553606" y="4313000"/>
            <a:ext cx="2920752" cy="2308324"/>
          </a:xfrm>
          <a:prstGeom prst="rect">
            <a:avLst/>
          </a:prstGeom>
        </p:spPr>
        <p:txBody>
          <a:bodyPr wrap="square">
            <a:spAutoFit/>
          </a:bodyPr>
          <a:lstStyle/>
          <a:p>
            <a:pPr marL="228600" indent="0" algn="r" rtl="1"/>
            <a:r>
              <a:rPr lang="he-IL" sz="2400" b="1" dirty="0">
                <a:solidFill>
                  <a:srgbClr val="12B4BC"/>
                </a:solidFill>
                <a:latin typeface="Varela Round"/>
                <a:cs typeface="Varela Round"/>
                <a:sym typeface="Varela Round"/>
              </a:rPr>
              <a:t>לפצל את הכוח השלטוני לשלוש הרשויות: מחוקקת, מבצעת ושופטת, שלכל אחת סמכויות ייחודיות. </a:t>
            </a:r>
          </a:p>
        </p:txBody>
      </p:sp>
      <p:sp>
        <p:nvSpPr>
          <p:cNvPr id="9" name="מלבן 8">
            <a:extLst>
              <a:ext uri="{FF2B5EF4-FFF2-40B4-BE49-F238E27FC236}">
                <a16:creationId xmlns:a16="http://schemas.microsoft.com/office/drawing/2014/main" id="{6595DDB8-C387-4C56-A4D9-D84F0EEF75C9}"/>
              </a:ext>
            </a:extLst>
          </p:cNvPr>
          <p:cNvSpPr/>
          <p:nvPr/>
        </p:nvSpPr>
        <p:spPr>
          <a:xfrm>
            <a:off x="0" y="4313000"/>
            <a:ext cx="2760955" cy="1569660"/>
          </a:xfrm>
          <a:prstGeom prst="rect">
            <a:avLst/>
          </a:prstGeom>
        </p:spPr>
        <p:txBody>
          <a:bodyPr wrap="square">
            <a:spAutoFit/>
          </a:bodyPr>
          <a:lstStyle/>
          <a:p>
            <a:pPr marL="228600" lvl="0" indent="0" algn="r" rtl="1">
              <a:defRPr/>
            </a:pPr>
            <a:r>
              <a:rPr lang="he-IL" sz="2400" b="1" dirty="0">
                <a:solidFill>
                  <a:srgbClr val="12B4BC"/>
                </a:solidFill>
                <a:latin typeface="Varela Round"/>
                <a:cs typeface="Varela Round"/>
              </a:rPr>
              <a:t>בין כל רשות מתקיימים יחסים של איזון, ריסון, פיקוח ובקרה </a:t>
            </a:r>
            <a:endParaRPr lang="he-IL" sz="2400" b="1" dirty="0">
              <a:solidFill>
                <a:srgbClr val="12B4BC"/>
              </a:solidFill>
              <a:latin typeface="Varela Round"/>
              <a:cs typeface="Varela Round"/>
              <a:sym typeface="Varela Round"/>
            </a:endParaRPr>
          </a:p>
        </p:txBody>
      </p:sp>
    </p:spTree>
    <p:extLst>
      <p:ext uri="{BB962C8B-B14F-4D97-AF65-F5344CB8AC3E}">
        <p14:creationId xmlns:p14="http://schemas.microsoft.com/office/powerpoint/2010/main" val="6666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סוגי מנגנוני פיקוח וביקורת</a:t>
            </a:r>
          </a:p>
        </p:txBody>
      </p:sp>
      <p:pic>
        <p:nvPicPr>
          <p:cNvPr id="5" name="תמונה 4">
            <a:extLst>
              <a:ext uri="{FF2B5EF4-FFF2-40B4-BE49-F238E27FC236}">
                <a16:creationId xmlns:a16="http://schemas.microsoft.com/office/drawing/2014/main" id="{FBEE4E90-FB44-4156-BE0D-739C7D042CD3}"/>
              </a:ext>
            </a:extLst>
          </p:cNvPr>
          <p:cNvPicPr>
            <a:picLocks noChangeAspect="1"/>
          </p:cNvPicPr>
          <p:nvPr/>
        </p:nvPicPr>
        <p:blipFill>
          <a:blip r:embed="rId2"/>
          <a:stretch>
            <a:fillRect/>
          </a:stretch>
        </p:blipFill>
        <p:spPr>
          <a:xfrm>
            <a:off x="10495978" y="213094"/>
            <a:ext cx="627942" cy="652329"/>
          </a:xfrm>
          <a:prstGeom prst="rect">
            <a:avLst/>
          </a:prstGeom>
        </p:spPr>
      </p:pic>
      <p:sp>
        <p:nvSpPr>
          <p:cNvPr id="7" name="TextBox 4">
            <a:extLst>
              <a:ext uri="{FF2B5EF4-FFF2-40B4-BE49-F238E27FC236}">
                <a16:creationId xmlns:a16="http://schemas.microsoft.com/office/drawing/2014/main" id="{EC34AA5D-B22E-4C43-8F3E-0F40FFEC974D}"/>
              </a:ext>
            </a:extLst>
          </p:cNvPr>
          <p:cNvSpPr txBox="1"/>
          <p:nvPr/>
        </p:nvSpPr>
        <p:spPr>
          <a:xfrm>
            <a:off x="2885901" y="1268108"/>
            <a:ext cx="3075256" cy="442674"/>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a:solidFill>
                  <a:srgbClr val="192A72"/>
                </a:solidFill>
                <a:latin typeface="Varela Round" panose="00000500000000000000" pitchFamily="2" charset="-79"/>
                <a:cs typeface="Varela Round" panose="00000500000000000000" pitchFamily="2" charset="-79"/>
              </a:rPr>
              <a:t>מנגנוני פיקוח וביקורת</a:t>
            </a:r>
          </a:p>
        </p:txBody>
      </p:sp>
      <p:cxnSp>
        <p:nvCxnSpPr>
          <p:cNvPr id="8" name="מחבר חץ ישר 7">
            <a:extLst>
              <a:ext uri="{FF2B5EF4-FFF2-40B4-BE49-F238E27FC236}">
                <a16:creationId xmlns:a16="http://schemas.microsoft.com/office/drawing/2014/main" id="{1A6A94DE-864E-428C-B52C-F3F566E00DC7}"/>
              </a:ext>
            </a:extLst>
          </p:cNvPr>
          <p:cNvCxnSpPr>
            <a:cxnSpLocks/>
          </p:cNvCxnSpPr>
          <p:nvPr/>
        </p:nvCxnSpPr>
        <p:spPr>
          <a:xfrm>
            <a:off x="4814116" y="1896935"/>
            <a:ext cx="844602" cy="4412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1619EEA0-0E73-457A-8864-7F75DF6CA30E}"/>
              </a:ext>
            </a:extLst>
          </p:cNvPr>
          <p:cNvCxnSpPr>
            <a:cxnSpLocks/>
          </p:cNvCxnSpPr>
          <p:nvPr/>
        </p:nvCxnSpPr>
        <p:spPr>
          <a:xfrm flipH="1">
            <a:off x="2759046" y="1896936"/>
            <a:ext cx="694907" cy="4412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1">
            <a:extLst>
              <a:ext uri="{FF2B5EF4-FFF2-40B4-BE49-F238E27FC236}">
                <a16:creationId xmlns:a16="http://schemas.microsoft.com/office/drawing/2014/main" id="{BE2C478D-43DF-40D5-B9AF-72EA5A8C4EE9}"/>
              </a:ext>
            </a:extLst>
          </p:cNvPr>
          <p:cNvSpPr txBox="1"/>
          <p:nvPr/>
        </p:nvSpPr>
        <p:spPr>
          <a:xfrm>
            <a:off x="4617311" y="2479090"/>
            <a:ext cx="2369413" cy="1123712"/>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מנגנוני פיקוח וביקורת מוסדיים (פורמאליים)</a:t>
            </a:r>
          </a:p>
        </p:txBody>
      </p:sp>
      <p:sp>
        <p:nvSpPr>
          <p:cNvPr id="12" name="TextBox 11">
            <a:extLst>
              <a:ext uri="{FF2B5EF4-FFF2-40B4-BE49-F238E27FC236}">
                <a16:creationId xmlns:a16="http://schemas.microsoft.com/office/drawing/2014/main" id="{CC0B212E-ABCC-4480-BFE9-F540D0362CD8}"/>
              </a:ext>
            </a:extLst>
          </p:cNvPr>
          <p:cNvSpPr txBox="1"/>
          <p:nvPr/>
        </p:nvSpPr>
        <p:spPr>
          <a:xfrm>
            <a:off x="594805" y="2408569"/>
            <a:ext cx="2849729" cy="1123712"/>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מנגנוני פיקוח וביקורת חוץ-מוסדיים </a:t>
            </a:r>
          </a:p>
          <a:p>
            <a:r>
              <a:rPr lang="he-IL" dirty="0"/>
              <a:t>(א-פורמאליים)</a:t>
            </a:r>
          </a:p>
        </p:txBody>
      </p:sp>
      <p:graphicFrame>
        <p:nvGraphicFramePr>
          <p:cNvPr id="15" name="טבלה 15">
            <a:extLst>
              <a:ext uri="{FF2B5EF4-FFF2-40B4-BE49-F238E27FC236}">
                <a16:creationId xmlns:a16="http://schemas.microsoft.com/office/drawing/2014/main" id="{CBD80ADA-2F8C-4E49-84D8-95DD24E479DC}"/>
              </a:ext>
            </a:extLst>
          </p:cNvPr>
          <p:cNvGraphicFramePr>
            <a:graphicFrameLocks noGrp="1"/>
          </p:cNvGraphicFramePr>
          <p:nvPr>
            <p:extLst>
              <p:ext uri="{D42A27DB-BD31-4B8C-83A1-F6EECF244321}">
                <p14:modId xmlns:p14="http://schemas.microsoft.com/office/powerpoint/2010/main" val="463192403"/>
              </p:ext>
            </p:extLst>
          </p:nvPr>
        </p:nvGraphicFramePr>
        <p:xfrm>
          <a:off x="180449" y="3712836"/>
          <a:ext cx="8127999" cy="1188720"/>
        </p:xfrm>
        <a:graphic>
          <a:graphicData uri="http://schemas.openxmlformats.org/drawingml/2006/table">
            <a:tbl>
              <a:tblPr rtl="1" firstRow="1" bandRow="1">
                <a:tableStyleId>{98C7789C-F2E9-4F33-BC0A-94C0B156B8B7}</a:tableStyleId>
              </a:tblPr>
              <a:tblGrid>
                <a:gridCol w="904471">
                  <a:extLst>
                    <a:ext uri="{9D8B030D-6E8A-4147-A177-3AD203B41FA5}">
                      <a16:colId xmlns:a16="http://schemas.microsoft.com/office/drawing/2014/main" val="495762558"/>
                    </a:ext>
                  </a:extLst>
                </a:gridCol>
                <a:gridCol w="3426781">
                  <a:extLst>
                    <a:ext uri="{9D8B030D-6E8A-4147-A177-3AD203B41FA5}">
                      <a16:colId xmlns:a16="http://schemas.microsoft.com/office/drawing/2014/main" val="2113958542"/>
                    </a:ext>
                  </a:extLst>
                </a:gridCol>
                <a:gridCol w="3796747">
                  <a:extLst>
                    <a:ext uri="{9D8B030D-6E8A-4147-A177-3AD203B41FA5}">
                      <a16:colId xmlns:a16="http://schemas.microsoft.com/office/drawing/2014/main" val="2476017228"/>
                    </a:ext>
                  </a:extLst>
                </a:gridCol>
              </a:tblGrid>
              <a:tr h="370840">
                <a:tc>
                  <a:txBody>
                    <a:bodyPr/>
                    <a:lstStyle/>
                    <a:p>
                      <a:pPr algn="ctr" rtl="1"/>
                      <a:r>
                        <a:rPr lang="he-IL" sz="1800" b="1" dirty="0"/>
                        <a:t>מי ? </a:t>
                      </a:r>
                    </a:p>
                  </a:txBody>
                  <a:tcPr/>
                </a:tc>
                <a:tc>
                  <a:txBody>
                    <a:bodyPr/>
                    <a:lstStyle/>
                    <a:p>
                      <a:pPr algn="ctr" rtl="1"/>
                      <a:r>
                        <a:rPr lang="he-IL" sz="1800" dirty="0"/>
                        <a:t>גופים ומוסדות שלטוניים </a:t>
                      </a:r>
                      <a:r>
                        <a:rPr lang="he-IL" sz="1800" b="1" dirty="0"/>
                        <a:t>שהוסמכו לשם כך בחוק </a:t>
                      </a:r>
                      <a:r>
                        <a:rPr lang="he-IL" sz="1800" dirty="0"/>
                        <a:t>(כמו הפרלמנט ומערכת המשפט)</a:t>
                      </a:r>
                    </a:p>
                  </a:txBody>
                  <a:tcPr/>
                </a:tc>
                <a:tc>
                  <a:txBody>
                    <a:bodyPr/>
                    <a:lstStyle/>
                    <a:p>
                      <a:pPr algn="ctr" rtl="1"/>
                      <a:r>
                        <a:rPr lang="he-IL" sz="1800" dirty="0"/>
                        <a:t>ביקורת שמקיימים </a:t>
                      </a:r>
                      <a:r>
                        <a:rPr lang="he-IL" sz="1800" b="1" dirty="0"/>
                        <a:t>גופים, ארגונים או אזרחים פרטיים</a:t>
                      </a:r>
                      <a:r>
                        <a:rPr lang="he-IL" sz="1800" dirty="0"/>
                        <a:t> באמצעות הפגנות, שביתות, יצירות אמנות ופרסום בתקשורת וברשתות חברתיות.</a:t>
                      </a:r>
                    </a:p>
                  </a:txBody>
                  <a:tcPr/>
                </a:tc>
                <a:extLst>
                  <a:ext uri="{0D108BD9-81ED-4DB2-BD59-A6C34878D82A}">
                    <a16:rowId xmlns:a16="http://schemas.microsoft.com/office/drawing/2014/main" val="2989092877"/>
                  </a:ext>
                </a:extLst>
              </a:tr>
            </a:tbl>
          </a:graphicData>
        </a:graphic>
      </p:graphicFrame>
      <p:graphicFrame>
        <p:nvGraphicFramePr>
          <p:cNvPr id="17" name="טבלה 16">
            <a:extLst>
              <a:ext uri="{FF2B5EF4-FFF2-40B4-BE49-F238E27FC236}">
                <a16:creationId xmlns:a16="http://schemas.microsoft.com/office/drawing/2014/main" id="{A2FAD83C-ED88-44A6-8EBB-FFA9AE7D6309}"/>
              </a:ext>
            </a:extLst>
          </p:cNvPr>
          <p:cNvGraphicFramePr>
            <a:graphicFrameLocks noGrp="1"/>
          </p:cNvGraphicFramePr>
          <p:nvPr>
            <p:extLst>
              <p:ext uri="{D42A27DB-BD31-4B8C-83A1-F6EECF244321}">
                <p14:modId xmlns:p14="http://schemas.microsoft.com/office/powerpoint/2010/main" val="1553149250"/>
              </p:ext>
            </p:extLst>
          </p:nvPr>
        </p:nvGraphicFramePr>
        <p:xfrm>
          <a:off x="180448" y="4940423"/>
          <a:ext cx="8127999" cy="914400"/>
        </p:xfrm>
        <a:graphic>
          <a:graphicData uri="http://schemas.openxmlformats.org/drawingml/2006/table">
            <a:tbl>
              <a:tblPr rtl="1" firstRow="1" bandRow="1">
                <a:tableStyleId>{98C7789C-F2E9-4F33-BC0A-94C0B156B8B7}</a:tableStyleId>
              </a:tblPr>
              <a:tblGrid>
                <a:gridCol w="895594">
                  <a:extLst>
                    <a:ext uri="{9D8B030D-6E8A-4147-A177-3AD203B41FA5}">
                      <a16:colId xmlns:a16="http://schemas.microsoft.com/office/drawing/2014/main" val="2041038371"/>
                    </a:ext>
                  </a:extLst>
                </a:gridCol>
                <a:gridCol w="3435658">
                  <a:extLst>
                    <a:ext uri="{9D8B030D-6E8A-4147-A177-3AD203B41FA5}">
                      <a16:colId xmlns:a16="http://schemas.microsoft.com/office/drawing/2014/main" val="300206127"/>
                    </a:ext>
                  </a:extLst>
                </a:gridCol>
                <a:gridCol w="3796747">
                  <a:extLst>
                    <a:ext uri="{9D8B030D-6E8A-4147-A177-3AD203B41FA5}">
                      <a16:colId xmlns:a16="http://schemas.microsoft.com/office/drawing/2014/main" val="99576627"/>
                    </a:ext>
                  </a:extLst>
                </a:gridCol>
              </a:tblGrid>
              <a:tr h="370840">
                <a:tc>
                  <a:txBody>
                    <a:bodyPr/>
                    <a:lstStyle/>
                    <a:p>
                      <a:pPr algn="ctr" rtl="1"/>
                      <a:r>
                        <a:rPr lang="he-IL" sz="1800" b="1" dirty="0"/>
                        <a:t>למה ?</a:t>
                      </a:r>
                    </a:p>
                  </a:txBody>
                  <a:tcPr/>
                </a:tc>
                <a:tc>
                  <a:txBody>
                    <a:bodyPr/>
                    <a:lstStyle/>
                    <a:p>
                      <a:pPr algn="ctr" rtl="1"/>
                      <a:r>
                        <a:rPr lang="he-IL" sz="1800" b="1" dirty="0"/>
                        <a:t>כדי להגביל </a:t>
                      </a:r>
                      <a:r>
                        <a:rPr lang="he-IL" sz="1800" dirty="0"/>
                        <a:t>את השלטון </a:t>
                      </a:r>
                      <a:r>
                        <a:rPr lang="he-IL" sz="1800" b="1" dirty="0"/>
                        <a:t>ולפקח</a:t>
                      </a:r>
                      <a:r>
                        <a:rPr lang="he-IL" sz="1800" dirty="0"/>
                        <a:t> עליו ועל חוקיות פעולותיו</a:t>
                      </a:r>
                    </a:p>
                  </a:txBody>
                  <a:tcPr/>
                </a:tc>
                <a:tc>
                  <a:txBody>
                    <a:bodyPr/>
                    <a:lstStyle/>
                    <a:p>
                      <a:pPr algn="ctr" rtl="1"/>
                      <a:r>
                        <a:rPr lang="he-IL" sz="1800" b="1" dirty="0"/>
                        <a:t>להפעיל לחץ </a:t>
                      </a:r>
                      <a:r>
                        <a:rPr lang="he-IL" sz="1800" dirty="0"/>
                        <a:t>על קובעי המדיניות באמצעות הבעת ביקורת חברתית ופוליטית על השלטון. </a:t>
                      </a:r>
                    </a:p>
                  </a:txBody>
                  <a:tcPr/>
                </a:tc>
                <a:extLst>
                  <a:ext uri="{0D108BD9-81ED-4DB2-BD59-A6C34878D82A}">
                    <a16:rowId xmlns:a16="http://schemas.microsoft.com/office/drawing/2014/main" val="3571296589"/>
                  </a:ext>
                </a:extLst>
              </a:tr>
            </a:tbl>
          </a:graphicData>
        </a:graphic>
      </p:graphicFrame>
      <p:graphicFrame>
        <p:nvGraphicFramePr>
          <p:cNvPr id="18" name="טבלה 17">
            <a:extLst>
              <a:ext uri="{FF2B5EF4-FFF2-40B4-BE49-F238E27FC236}">
                <a16:creationId xmlns:a16="http://schemas.microsoft.com/office/drawing/2014/main" id="{549AB689-B16E-4CF4-BF07-644E84C56CC2}"/>
              </a:ext>
            </a:extLst>
          </p:cNvPr>
          <p:cNvGraphicFramePr>
            <a:graphicFrameLocks noGrp="1"/>
          </p:cNvGraphicFramePr>
          <p:nvPr>
            <p:extLst>
              <p:ext uri="{D42A27DB-BD31-4B8C-83A1-F6EECF244321}">
                <p14:modId xmlns:p14="http://schemas.microsoft.com/office/powerpoint/2010/main" val="3021712174"/>
              </p:ext>
            </p:extLst>
          </p:nvPr>
        </p:nvGraphicFramePr>
        <p:xfrm>
          <a:off x="180448" y="5893690"/>
          <a:ext cx="8127999" cy="914400"/>
        </p:xfrm>
        <a:graphic>
          <a:graphicData uri="http://schemas.openxmlformats.org/drawingml/2006/table">
            <a:tbl>
              <a:tblPr rtl="1" firstRow="1" bandRow="1">
                <a:tableStyleId>{98C7789C-F2E9-4F33-BC0A-94C0B156B8B7}</a:tableStyleId>
              </a:tblPr>
              <a:tblGrid>
                <a:gridCol w="904471">
                  <a:extLst>
                    <a:ext uri="{9D8B030D-6E8A-4147-A177-3AD203B41FA5}">
                      <a16:colId xmlns:a16="http://schemas.microsoft.com/office/drawing/2014/main" val="2001213133"/>
                    </a:ext>
                  </a:extLst>
                </a:gridCol>
                <a:gridCol w="3426781">
                  <a:extLst>
                    <a:ext uri="{9D8B030D-6E8A-4147-A177-3AD203B41FA5}">
                      <a16:colId xmlns:a16="http://schemas.microsoft.com/office/drawing/2014/main" val="1777558464"/>
                    </a:ext>
                  </a:extLst>
                </a:gridCol>
                <a:gridCol w="3796747">
                  <a:extLst>
                    <a:ext uri="{9D8B030D-6E8A-4147-A177-3AD203B41FA5}">
                      <a16:colId xmlns:a16="http://schemas.microsoft.com/office/drawing/2014/main" val="855476627"/>
                    </a:ext>
                  </a:extLst>
                </a:gridCol>
              </a:tblGrid>
              <a:tr h="370840">
                <a:tc>
                  <a:txBody>
                    <a:bodyPr/>
                    <a:lstStyle/>
                    <a:p>
                      <a:pPr algn="ctr" rtl="1"/>
                      <a:r>
                        <a:rPr lang="he-IL" sz="1800" b="1" dirty="0"/>
                        <a:t>איך ?</a:t>
                      </a:r>
                    </a:p>
                  </a:txBody>
                  <a:tcPr/>
                </a:tc>
                <a:tc>
                  <a:txBody>
                    <a:bodyPr/>
                    <a:lstStyle/>
                    <a:p>
                      <a:pPr algn="ctr" rtl="1"/>
                      <a:r>
                        <a:rPr lang="he-IL" sz="1800" b="1" dirty="0"/>
                        <a:t>באמצעות פרסום </a:t>
                      </a:r>
                      <a:r>
                        <a:rPr lang="he-IL" sz="1800" dirty="0"/>
                        <a:t>דו"חות, הנחיות, חוקים ומסמכים רשמיים אחרים המציגים את פעולות השלטון.</a:t>
                      </a:r>
                    </a:p>
                  </a:txBody>
                  <a:tcPr/>
                </a:tc>
                <a:tc>
                  <a:txBody>
                    <a:bodyPr/>
                    <a:lstStyle/>
                    <a:p>
                      <a:pPr algn="ctr" rtl="1"/>
                      <a:r>
                        <a:rPr lang="he-IL" sz="1800" b="1" dirty="0"/>
                        <a:t>בהתנדבות, מתוך יוזמתם </a:t>
                      </a:r>
                      <a:r>
                        <a:rPr lang="he-IL" sz="1800" dirty="0"/>
                        <a:t>של אזרחים או קבוצות, ללא הסמכה חוקית. </a:t>
                      </a:r>
                    </a:p>
                  </a:txBody>
                  <a:tcPr/>
                </a:tc>
                <a:extLst>
                  <a:ext uri="{0D108BD9-81ED-4DB2-BD59-A6C34878D82A}">
                    <a16:rowId xmlns:a16="http://schemas.microsoft.com/office/drawing/2014/main" val="135228995"/>
                  </a:ext>
                </a:extLst>
              </a:tr>
            </a:tbl>
          </a:graphicData>
        </a:graphic>
      </p:graphicFrame>
    </p:spTree>
    <p:extLst>
      <p:ext uri="{BB962C8B-B14F-4D97-AF65-F5344CB8AC3E}">
        <p14:creationId xmlns:p14="http://schemas.microsoft.com/office/powerpoint/2010/main" val="176470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    מנגנוני פיקוח וביקורת מוסדיים</a:t>
            </a:r>
          </a:p>
        </p:txBody>
      </p:sp>
      <p:sp>
        <p:nvSpPr>
          <p:cNvPr id="6" name="Google Shape;136;g723b253401_0_1">
            <a:extLst>
              <a:ext uri="{FF2B5EF4-FFF2-40B4-BE49-F238E27FC236}">
                <a16:creationId xmlns:a16="http://schemas.microsoft.com/office/drawing/2014/main" id="{BF19AB44-43EA-425C-B10E-48DC1CE7B313}"/>
              </a:ext>
            </a:extLst>
          </p:cNvPr>
          <p:cNvSpPr txBox="1">
            <a:spLocks/>
          </p:cNvSpPr>
          <p:nvPr/>
        </p:nvSpPr>
        <p:spPr>
          <a:xfrm>
            <a:off x="899605" y="1242677"/>
            <a:ext cx="9805427" cy="65232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3200" dirty="0">
                <a:latin typeface="Varela Round" panose="00000500000000000000" pitchFamily="2" charset="-79"/>
                <a:cs typeface="Varela Round" panose="00000500000000000000" pitchFamily="2" charset="-79"/>
              </a:rPr>
              <a:t>מדוע הם מכונים גם מנגנוני פיקוח וביקורת פורמאליים ?</a:t>
            </a:r>
            <a:endParaRPr lang="en-US" sz="3200" dirty="0">
              <a:latin typeface="Varela Round" panose="00000500000000000000" pitchFamily="2" charset="-79"/>
              <a:cs typeface="Varela Round" panose="00000500000000000000" pitchFamily="2" charset="-79"/>
            </a:endParaRPr>
          </a:p>
          <a:p>
            <a:r>
              <a:rPr lang="en-US" sz="3600" dirty="0">
                <a:latin typeface="Varela Round" panose="00000500000000000000" pitchFamily="2" charset="-79"/>
                <a:cs typeface="Varela Round" panose="00000500000000000000" pitchFamily="2" charset="-79"/>
              </a:rPr>
              <a:t>   </a:t>
            </a:r>
          </a:p>
        </p:txBody>
      </p:sp>
      <p:pic>
        <p:nvPicPr>
          <p:cNvPr id="5" name="תמונה 4">
            <a:extLst>
              <a:ext uri="{FF2B5EF4-FFF2-40B4-BE49-F238E27FC236}">
                <a16:creationId xmlns:a16="http://schemas.microsoft.com/office/drawing/2014/main" id="{FBEE4E90-FB44-4156-BE0D-739C7D042CD3}"/>
              </a:ext>
            </a:extLst>
          </p:cNvPr>
          <p:cNvPicPr>
            <a:picLocks noChangeAspect="1"/>
          </p:cNvPicPr>
          <p:nvPr/>
        </p:nvPicPr>
        <p:blipFill>
          <a:blip r:embed="rId2"/>
          <a:stretch>
            <a:fillRect/>
          </a:stretch>
        </p:blipFill>
        <p:spPr>
          <a:xfrm>
            <a:off x="10820443" y="395040"/>
            <a:ext cx="627942" cy="652329"/>
          </a:xfrm>
          <a:prstGeom prst="rect">
            <a:avLst/>
          </a:prstGeom>
        </p:spPr>
      </p:pic>
      <p:pic>
        <p:nvPicPr>
          <p:cNvPr id="3" name="תמונה 2">
            <a:extLst>
              <a:ext uri="{FF2B5EF4-FFF2-40B4-BE49-F238E27FC236}">
                <a16:creationId xmlns:a16="http://schemas.microsoft.com/office/drawing/2014/main" id="{382386AF-405F-405E-B2D7-088ADD37610B}"/>
              </a:ext>
            </a:extLst>
          </p:cNvPr>
          <p:cNvPicPr>
            <a:picLocks noChangeAspect="1"/>
          </p:cNvPicPr>
          <p:nvPr/>
        </p:nvPicPr>
        <p:blipFill rotWithShape="1">
          <a:blip r:embed="rId3"/>
          <a:srcRect b="32630"/>
          <a:stretch/>
        </p:blipFill>
        <p:spPr>
          <a:xfrm>
            <a:off x="6096000" y="1895006"/>
            <a:ext cx="2238695" cy="995415"/>
          </a:xfrm>
          <a:prstGeom prst="rect">
            <a:avLst/>
          </a:prstGeom>
        </p:spPr>
      </p:pic>
      <p:pic>
        <p:nvPicPr>
          <p:cNvPr id="4" name="תמונה 3">
            <a:extLst>
              <a:ext uri="{FF2B5EF4-FFF2-40B4-BE49-F238E27FC236}">
                <a16:creationId xmlns:a16="http://schemas.microsoft.com/office/drawing/2014/main" id="{DD00522F-6A6C-4F35-8242-6E65120E7E2B}"/>
              </a:ext>
            </a:extLst>
          </p:cNvPr>
          <p:cNvPicPr>
            <a:picLocks noChangeAspect="1"/>
          </p:cNvPicPr>
          <p:nvPr/>
        </p:nvPicPr>
        <p:blipFill>
          <a:blip r:embed="rId4"/>
          <a:stretch>
            <a:fillRect/>
          </a:stretch>
        </p:blipFill>
        <p:spPr>
          <a:xfrm>
            <a:off x="6138542" y="3132968"/>
            <a:ext cx="2464683" cy="1830027"/>
          </a:xfrm>
          <a:prstGeom prst="rect">
            <a:avLst/>
          </a:prstGeom>
        </p:spPr>
      </p:pic>
      <p:sp>
        <p:nvSpPr>
          <p:cNvPr id="7" name="מלבן 6">
            <a:extLst>
              <a:ext uri="{FF2B5EF4-FFF2-40B4-BE49-F238E27FC236}">
                <a16:creationId xmlns:a16="http://schemas.microsoft.com/office/drawing/2014/main" id="{44E48D28-81DC-49B0-9FAC-0D8922806353}"/>
              </a:ext>
            </a:extLst>
          </p:cNvPr>
          <p:cNvSpPr/>
          <p:nvPr/>
        </p:nvSpPr>
        <p:spPr>
          <a:xfrm>
            <a:off x="355108" y="1823244"/>
            <a:ext cx="5625134" cy="1200329"/>
          </a:xfrm>
          <a:prstGeom prst="rect">
            <a:avLst/>
          </a:prstGeom>
        </p:spPr>
        <p:txBody>
          <a:bodyPr wrap="square">
            <a:spAutoFit/>
          </a:bodyPr>
          <a:lstStyle/>
          <a:p>
            <a:pPr algn="just" rtl="1"/>
            <a:r>
              <a:rPr lang="he-IL" sz="2400" b="1" dirty="0">
                <a:solidFill>
                  <a:srgbClr val="002060"/>
                </a:solidFill>
                <a:latin typeface="Varela Round"/>
                <a:cs typeface="Varela Round"/>
                <a:sym typeface="Varela Round"/>
              </a:rPr>
              <a:t>הפרלמנט (הכנסת) </a:t>
            </a:r>
            <a:r>
              <a:rPr lang="he-IL" sz="2400" dirty="0">
                <a:solidFill>
                  <a:srgbClr val="002060"/>
                </a:solidFill>
                <a:latin typeface="Varela Round"/>
                <a:cs typeface="Varela Round"/>
                <a:sym typeface="Varela Round"/>
              </a:rPr>
              <a:t>- אופוזיציה, שאילתות, הצעות חוקים, וועדות הכנסת וחוק התקציב.</a:t>
            </a:r>
          </a:p>
        </p:txBody>
      </p:sp>
      <p:pic>
        <p:nvPicPr>
          <p:cNvPr id="8" name="תמונה 7">
            <a:extLst>
              <a:ext uri="{FF2B5EF4-FFF2-40B4-BE49-F238E27FC236}">
                <a16:creationId xmlns:a16="http://schemas.microsoft.com/office/drawing/2014/main" id="{10CDBDF8-7561-4C90-9B68-9D8DAC389FC0}"/>
              </a:ext>
            </a:extLst>
          </p:cNvPr>
          <p:cNvPicPr>
            <a:picLocks noChangeAspect="1"/>
          </p:cNvPicPr>
          <p:nvPr/>
        </p:nvPicPr>
        <p:blipFill>
          <a:blip r:embed="rId5"/>
          <a:stretch>
            <a:fillRect/>
          </a:stretch>
        </p:blipFill>
        <p:spPr>
          <a:xfrm>
            <a:off x="6096000" y="5142590"/>
            <a:ext cx="2426454" cy="1502316"/>
          </a:xfrm>
          <a:prstGeom prst="rect">
            <a:avLst/>
          </a:prstGeom>
        </p:spPr>
      </p:pic>
      <p:sp>
        <p:nvSpPr>
          <p:cNvPr id="10" name="מלבן 9">
            <a:extLst>
              <a:ext uri="{FF2B5EF4-FFF2-40B4-BE49-F238E27FC236}">
                <a16:creationId xmlns:a16="http://schemas.microsoft.com/office/drawing/2014/main" id="{7422547B-A7F2-40AF-89F7-2634E2796D5E}"/>
              </a:ext>
            </a:extLst>
          </p:cNvPr>
          <p:cNvSpPr/>
          <p:nvPr/>
        </p:nvSpPr>
        <p:spPr>
          <a:xfrm>
            <a:off x="355108" y="3132968"/>
            <a:ext cx="5625134" cy="1569660"/>
          </a:xfrm>
          <a:prstGeom prst="rect">
            <a:avLst/>
          </a:prstGeom>
        </p:spPr>
        <p:txBody>
          <a:bodyPr wrap="square">
            <a:spAutoFit/>
          </a:bodyPr>
          <a:lstStyle/>
          <a:p>
            <a:pPr algn="just" rtl="1"/>
            <a:r>
              <a:rPr lang="he-IL" sz="2400" dirty="0">
                <a:solidFill>
                  <a:srgbClr val="002060"/>
                </a:solidFill>
                <a:latin typeface="Varela Round"/>
                <a:cs typeface="Varela Round"/>
                <a:sym typeface="Varela Round"/>
              </a:rPr>
              <a:t>ביוזמת המוסד </a:t>
            </a:r>
            <a:r>
              <a:rPr lang="he-IL" sz="2400" b="1" dirty="0">
                <a:solidFill>
                  <a:srgbClr val="002060"/>
                </a:solidFill>
                <a:latin typeface="Varela Round"/>
                <a:cs typeface="Varela Round"/>
                <a:sym typeface="Varela Round"/>
              </a:rPr>
              <a:t>לביקורת המדינה </a:t>
            </a:r>
            <a:r>
              <a:rPr lang="he-IL" sz="2400" dirty="0">
                <a:solidFill>
                  <a:srgbClr val="002060"/>
                </a:solidFill>
                <a:latin typeface="Varela Round"/>
                <a:cs typeface="Varela Round"/>
                <a:sym typeface="Varela Round"/>
              </a:rPr>
              <a:t>נעשית בכל שנה בדיקה על חוקיות פעולות השלטון, יעילותן וטוהר המידות. הממצאים מפורסמים בדו"ח המבקר בתקשורת.</a:t>
            </a:r>
          </a:p>
        </p:txBody>
      </p:sp>
      <p:sp>
        <p:nvSpPr>
          <p:cNvPr id="11" name="מלבן 10">
            <a:extLst>
              <a:ext uri="{FF2B5EF4-FFF2-40B4-BE49-F238E27FC236}">
                <a16:creationId xmlns:a16="http://schemas.microsoft.com/office/drawing/2014/main" id="{38B69B4A-C150-41A6-AA53-FA38722463F8}"/>
              </a:ext>
            </a:extLst>
          </p:cNvPr>
          <p:cNvSpPr/>
          <p:nvPr/>
        </p:nvSpPr>
        <p:spPr>
          <a:xfrm>
            <a:off x="355108" y="4962995"/>
            <a:ext cx="5625134" cy="1938992"/>
          </a:xfrm>
          <a:prstGeom prst="rect">
            <a:avLst/>
          </a:prstGeom>
        </p:spPr>
        <p:txBody>
          <a:bodyPr wrap="square">
            <a:spAutoFit/>
          </a:bodyPr>
          <a:lstStyle/>
          <a:p>
            <a:pPr algn="just" rtl="1"/>
            <a:r>
              <a:rPr lang="he-IL" sz="2400" b="1" dirty="0">
                <a:solidFill>
                  <a:srgbClr val="002060"/>
                </a:solidFill>
                <a:latin typeface="Varela Round"/>
                <a:cs typeface="Varela Round"/>
                <a:sym typeface="Varela Round"/>
              </a:rPr>
              <a:t>בתי המשפט - </a:t>
            </a:r>
            <a:r>
              <a:rPr lang="he-IL" sz="2400" dirty="0">
                <a:solidFill>
                  <a:srgbClr val="002060"/>
                </a:solidFill>
                <a:latin typeface="Varela Round"/>
                <a:cs typeface="Varela Round"/>
                <a:sym typeface="Varela Round"/>
              </a:rPr>
              <a:t>בוחנים גם את פעולותיהן של רשויות השלטון האם נעשו בהתאם לחוק, יישוב סכסוכים בין האזרחים לבין השלטון, מה שמביא להגנת האזרח מפני רשויות השלטון. </a:t>
            </a:r>
          </a:p>
        </p:txBody>
      </p:sp>
    </p:spTree>
    <p:extLst>
      <p:ext uri="{BB962C8B-B14F-4D97-AF65-F5344CB8AC3E}">
        <p14:creationId xmlns:p14="http://schemas.microsoft.com/office/powerpoint/2010/main" val="12852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4A29AE-BC0F-41DF-BA45-7132BA1FD5C8}"/>
              </a:ext>
            </a:extLst>
          </p:cNvPr>
          <p:cNvSpPr>
            <a:spLocks noGrp="1"/>
          </p:cNvSpPr>
          <p:nvPr>
            <p:ph type="title"/>
          </p:nvPr>
        </p:nvSpPr>
        <p:spPr/>
        <p:txBody>
          <a:bodyPr/>
          <a:lstStyle/>
          <a:p>
            <a:r>
              <a:rPr lang="he-IL" dirty="0"/>
              <a:t>נעביר לפינת התשדיר</a:t>
            </a:r>
          </a:p>
        </p:txBody>
      </p:sp>
      <p:sp>
        <p:nvSpPr>
          <p:cNvPr id="3" name="מציין מיקום טקסט 2">
            <a:extLst>
              <a:ext uri="{FF2B5EF4-FFF2-40B4-BE49-F238E27FC236}">
                <a16:creationId xmlns:a16="http://schemas.microsoft.com/office/drawing/2014/main" id="{413F9076-1748-4A69-B2C8-7D3198F95729}"/>
              </a:ext>
            </a:extLst>
          </p:cNvPr>
          <p:cNvSpPr>
            <a:spLocks noGrp="1"/>
          </p:cNvSpPr>
          <p:nvPr>
            <p:ph type="body" idx="1"/>
          </p:nvPr>
        </p:nvSpPr>
        <p:spPr>
          <a:xfrm>
            <a:off x="628129" y="822293"/>
            <a:ext cx="9563842" cy="540000"/>
          </a:xfrm>
        </p:spPr>
        <p:txBody>
          <a:bodyPr/>
          <a:lstStyle/>
          <a:p>
            <a:r>
              <a:rPr lang="he-IL" dirty="0"/>
              <a:t>מוסד ביקורת המדינה – מבקר המדינה ונציב תלונות הציבור</a:t>
            </a:r>
          </a:p>
        </p:txBody>
      </p:sp>
      <p:sp>
        <p:nvSpPr>
          <p:cNvPr id="4" name="מציין מיקום טקסט 3">
            <a:extLst>
              <a:ext uri="{FF2B5EF4-FFF2-40B4-BE49-F238E27FC236}">
                <a16:creationId xmlns:a16="http://schemas.microsoft.com/office/drawing/2014/main" id="{CA56CF04-8AC8-41D6-AC67-176BC6217C54}"/>
              </a:ext>
            </a:extLst>
          </p:cNvPr>
          <p:cNvSpPr>
            <a:spLocks noGrp="1"/>
          </p:cNvSpPr>
          <p:nvPr>
            <p:ph type="body" idx="2"/>
          </p:nvPr>
        </p:nvSpPr>
        <p:spPr/>
        <p:txBody>
          <a:bodyPr/>
          <a:lstStyle/>
          <a:p>
            <a:r>
              <a:rPr lang="en-US" dirty="0">
                <a:hlinkClick r:id="rId3"/>
              </a:rPr>
              <a:t>https://www.youtube.com/watch?v=pkbuvwVZLSE</a:t>
            </a:r>
            <a:endParaRPr lang="en-US" dirty="0"/>
          </a:p>
          <a:p>
            <a:endParaRPr lang="en-US" dirty="0"/>
          </a:p>
          <a:p>
            <a:r>
              <a:rPr lang="he-IL" dirty="0"/>
              <a:t>מההתחלה עד 01:14</a:t>
            </a:r>
          </a:p>
        </p:txBody>
      </p:sp>
      <p:pic>
        <p:nvPicPr>
          <p:cNvPr id="5" name="תמונה 4">
            <a:extLst>
              <a:ext uri="{FF2B5EF4-FFF2-40B4-BE49-F238E27FC236}">
                <a16:creationId xmlns:a16="http://schemas.microsoft.com/office/drawing/2014/main" id="{BC1DD000-DB5A-4118-B118-C938FE01819F}"/>
              </a:ext>
            </a:extLst>
          </p:cNvPr>
          <p:cNvPicPr>
            <a:picLocks noChangeAspect="1"/>
          </p:cNvPicPr>
          <p:nvPr/>
        </p:nvPicPr>
        <p:blipFill>
          <a:blip r:embed="rId4"/>
          <a:stretch>
            <a:fillRect/>
          </a:stretch>
        </p:blipFill>
        <p:spPr>
          <a:xfrm>
            <a:off x="4219495" y="376882"/>
            <a:ext cx="623517" cy="392423"/>
          </a:xfrm>
          <a:prstGeom prst="rect">
            <a:avLst/>
          </a:prstGeom>
        </p:spPr>
      </p:pic>
      <p:pic>
        <p:nvPicPr>
          <p:cNvPr id="6" name="מדיה מקוונת 5" title="ￗﾞￗﾩￗﾨￗﾓ ￗﾞￗﾑￗﾧￗﾨ ￗﾔￗﾞￗﾓￗﾙￗﾠￗﾔ ￗﾕￗﾠￗﾦￗﾙￗﾑ ￗﾪￗﾜￗﾕￗﾠￗﾕￗﾪ ￗﾔￗﾦￗﾙￗﾑￗﾕￗﾨ - ￗﾡￗﾨￗﾘￗﾕￗﾟ ￗﾔￗﾙￗﾛￗﾨￗﾕￗﾪ">
            <a:hlinkClick r:id="" action="ppaction://media"/>
            <a:extLst>
              <a:ext uri="{FF2B5EF4-FFF2-40B4-BE49-F238E27FC236}">
                <a16:creationId xmlns:a16="http://schemas.microsoft.com/office/drawing/2014/main" id="{CE0101A1-0C35-4D4B-9CC0-23C422F91362}"/>
              </a:ext>
            </a:extLst>
          </p:cNvPr>
          <p:cNvPicPr>
            <a:picLocks noRot="1" noChangeAspect="1"/>
          </p:cNvPicPr>
          <p:nvPr>
            <a:videoFile r:link="rId1"/>
          </p:nvPr>
        </p:nvPicPr>
        <p:blipFill>
          <a:blip r:embed="rId5"/>
          <a:stretch>
            <a:fillRect/>
          </a:stretch>
        </p:blipFill>
        <p:spPr>
          <a:xfrm>
            <a:off x="309489" y="1485021"/>
            <a:ext cx="9242474" cy="5198891"/>
          </a:xfrm>
          <a:prstGeom prst="rect">
            <a:avLst/>
          </a:prstGeom>
        </p:spPr>
      </p:pic>
    </p:spTree>
    <p:extLst>
      <p:ext uri="{BB962C8B-B14F-4D97-AF65-F5344CB8AC3E}">
        <p14:creationId xmlns:p14="http://schemas.microsoft.com/office/powerpoint/2010/main" val="30689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    מנגנוני פיקוח וביקורת חוץ מוסדיים</a:t>
            </a:r>
          </a:p>
        </p:txBody>
      </p:sp>
      <p:sp>
        <p:nvSpPr>
          <p:cNvPr id="6" name="Google Shape;136;g723b253401_0_1">
            <a:extLst>
              <a:ext uri="{FF2B5EF4-FFF2-40B4-BE49-F238E27FC236}">
                <a16:creationId xmlns:a16="http://schemas.microsoft.com/office/drawing/2014/main" id="{BF19AB44-43EA-425C-B10E-48DC1CE7B313}"/>
              </a:ext>
            </a:extLst>
          </p:cNvPr>
          <p:cNvSpPr txBox="1">
            <a:spLocks/>
          </p:cNvSpPr>
          <p:nvPr/>
        </p:nvSpPr>
        <p:spPr>
          <a:xfrm>
            <a:off x="221943" y="1242677"/>
            <a:ext cx="10777490" cy="65232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3200" dirty="0">
                <a:latin typeface="Varela Round" panose="00000500000000000000" pitchFamily="2" charset="-79"/>
                <a:cs typeface="Varela Round" panose="00000500000000000000" pitchFamily="2" charset="-79"/>
              </a:rPr>
              <a:t>מדוע הם מכונים גם מנגנוני פיקוח וביקורת בלתי פורמאליים ?</a:t>
            </a:r>
            <a:endParaRPr lang="en-US" sz="3200" dirty="0">
              <a:latin typeface="Varela Round" panose="00000500000000000000" pitchFamily="2" charset="-79"/>
              <a:cs typeface="Varela Round" panose="00000500000000000000" pitchFamily="2" charset="-79"/>
            </a:endParaRPr>
          </a:p>
          <a:p>
            <a:r>
              <a:rPr lang="en-US" sz="3600" dirty="0">
                <a:latin typeface="Varela Round" panose="00000500000000000000" pitchFamily="2" charset="-79"/>
                <a:cs typeface="Varela Round" panose="00000500000000000000" pitchFamily="2" charset="-79"/>
              </a:rPr>
              <a:t>   </a:t>
            </a:r>
          </a:p>
        </p:txBody>
      </p:sp>
      <p:pic>
        <p:nvPicPr>
          <p:cNvPr id="5" name="תמונה 4">
            <a:extLst>
              <a:ext uri="{FF2B5EF4-FFF2-40B4-BE49-F238E27FC236}">
                <a16:creationId xmlns:a16="http://schemas.microsoft.com/office/drawing/2014/main" id="{FBEE4E90-FB44-4156-BE0D-739C7D042CD3}"/>
              </a:ext>
            </a:extLst>
          </p:cNvPr>
          <p:cNvPicPr>
            <a:picLocks noChangeAspect="1"/>
          </p:cNvPicPr>
          <p:nvPr/>
        </p:nvPicPr>
        <p:blipFill>
          <a:blip r:embed="rId2"/>
          <a:stretch>
            <a:fillRect/>
          </a:stretch>
        </p:blipFill>
        <p:spPr>
          <a:xfrm>
            <a:off x="11211060" y="274834"/>
            <a:ext cx="627942" cy="652329"/>
          </a:xfrm>
          <a:prstGeom prst="rect">
            <a:avLst/>
          </a:prstGeom>
        </p:spPr>
      </p:pic>
      <p:sp>
        <p:nvSpPr>
          <p:cNvPr id="7" name="מלבן 6">
            <a:extLst>
              <a:ext uri="{FF2B5EF4-FFF2-40B4-BE49-F238E27FC236}">
                <a16:creationId xmlns:a16="http://schemas.microsoft.com/office/drawing/2014/main" id="{44E48D28-81DC-49B0-9FAC-0D8922806353}"/>
              </a:ext>
            </a:extLst>
          </p:cNvPr>
          <p:cNvSpPr/>
          <p:nvPr/>
        </p:nvSpPr>
        <p:spPr>
          <a:xfrm>
            <a:off x="355107" y="1639054"/>
            <a:ext cx="5625134" cy="1938992"/>
          </a:xfrm>
          <a:prstGeom prst="rect">
            <a:avLst/>
          </a:prstGeom>
        </p:spPr>
        <p:txBody>
          <a:bodyPr wrap="square">
            <a:spAutoFit/>
          </a:bodyPr>
          <a:lstStyle/>
          <a:p>
            <a:pPr algn="just" rtl="1"/>
            <a:r>
              <a:rPr lang="he-IL" sz="2400" b="1" dirty="0">
                <a:solidFill>
                  <a:srgbClr val="002060"/>
                </a:solidFill>
                <a:latin typeface="Varela Round"/>
                <a:cs typeface="Varela Round"/>
                <a:sym typeface="Varela Round"/>
              </a:rPr>
              <a:t>התקשורת </a:t>
            </a:r>
            <a:r>
              <a:rPr lang="he-IL" sz="2400" dirty="0">
                <a:solidFill>
                  <a:srgbClr val="002060"/>
                </a:solidFill>
                <a:latin typeface="Varela Round"/>
                <a:cs typeface="Varela Round"/>
                <a:sym typeface="Varela Round"/>
              </a:rPr>
              <a:t>- מגבילה את רשויות השלטון, בכך שהיא </a:t>
            </a:r>
            <a:r>
              <a:rPr lang="he-IL" sz="2400" b="1" dirty="0">
                <a:solidFill>
                  <a:srgbClr val="002060"/>
                </a:solidFill>
                <a:latin typeface="Varela Round"/>
                <a:cs typeface="Varela Round"/>
                <a:sym typeface="Varela Round"/>
              </a:rPr>
              <a:t>חושפת מידע, שחיתויות ואי יעילות בשלטון </a:t>
            </a:r>
            <a:r>
              <a:rPr lang="he-IL" sz="2400" dirty="0">
                <a:solidFill>
                  <a:srgbClr val="002060"/>
                </a:solidFill>
                <a:latin typeface="Varela Round"/>
                <a:cs typeface="Varela Round"/>
                <a:sym typeface="Varela Round"/>
              </a:rPr>
              <a:t>ובכך מספקת מידע לציבור שיכול לגבש עמדות שייאלצו אותו לרסן את מעשיו.</a:t>
            </a:r>
          </a:p>
        </p:txBody>
      </p:sp>
      <p:sp>
        <p:nvSpPr>
          <p:cNvPr id="10" name="מלבן 9">
            <a:extLst>
              <a:ext uri="{FF2B5EF4-FFF2-40B4-BE49-F238E27FC236}">
                <a16:creationId xmlns:a16="http://schemas.microsoft.com/office/drawing/2014/main" id="{7422547B-A7F2-40AF-89F7-2634E2796D5E}"/>
              </a:ext>
            </a:extLst>
          </p:cNvPr>
          <p:cNvSpPr/>
          <p:nvPr/>
        </p:nvSpPr>
        <p:spPr>
          <a:xfrm>
            <a:off x="501809" y="3411820"/>
            <a:ext cx="5478433" cy="1569660"/>
          </a:xfrm>
          <a:prstGeom prst="rect">
            <a:avLst/>
          </a:prstGeom>
        </p:spPr>
        <p:txBody>
          <a:bodyPr wrap="square">
            <a:spAutoFit/>
          </a:bodyPr>
          <a:lstStyle/>
          <a:p>
            <a:pPr algn="just" rtl="1"/>
            <a:r>
              <a:rPr lang="he-IL" sz="2400" b="1" dirty="0">
                <a:solidFill>
                  <a:srgbClr val="002060"/>
                </a:solidFill>
                <a:latin typeface="Varela Round"/>
                <a:cs typeface="Varela Round"/>
                <a:sym typeface="Varela Round"/>
              </a:rPr>
              <a:t>דעת הקהל </a:t>
            </a:r>
            <a:r>
              <a:rPr lang="he-IL" sz="2400" dirty="0">
                <a:solidFill>
                  <a:srgbClr val="002060"/>
                </a:solidFill>
                <a:latin typeface="Varela Round"/>
                <a:cs typeface="Varela Round"/>
                <a:sym typeface="Varela Round"/>
              </a:rPr>
              <a:t>- הציבור בוחן את מדיניות השלטון ומביע עמדתו באמצעות: הפגנות, שביתות, עצרות </a:t>
            </a:r>
            <a:r>
              <a:rPr lang="he-IL" sz="2400" dirty="0" err="1">
                <a:solidFill>
                  <a:srgbClr val="002060"/>
                </a:solidFill>
                <a:latin typeface="Varela Round"/>
                <a:cs typeface="Varela Round"/>
                <a:sym typeface="Varela Round"/>
              </a:rPr>
              <a:t>וכו</a:t>
            </a:r>
            <a:r>
              <a:rPr lang="he-IL" sz="2400" dirty="0">
                <a:solidFill>
                  <a:srgbClr val="002060"/>
                </a:solidFill>
                <a:latin typeface="Varela Round"/>
                <a:cs typeface="Varela Round"/>
                <a:sym typeface="Varela Round"/>
              </a:rPr>
              <a:t>', במטרה </a:t>
            </a:r>
            <a:r>
              <a:rPr lang="he-IL" sz="2400" b="1" dirty="0">
                <a:solidFill>
                  <a:srgbClr val="002060"/>
                </a:solidFill>
                <a:latin typeface="Varela Round"/>
                <a:cs typeface="Varela Round"/>
                <a:sym typeface="Varela Round"/>
              </a:rPr>
              <a:t>להפעיל לחץ על השלטונות ולהביאם לשינוי מדיניות. </a:t>
            </a:r>
          </a:p>
        </p:txBody>
      </p:sp>
      <p:sp>
        <p:nvSpPr>
          <p:cNvPr id="11" name="מלבן 10">
            <a:extLst>
              <a:ext uri="{FF2B5EF4-FFF2-40B4-BE49-F238E27FC236}">
                <a16:creationId xmlns:a16="http://schemas.microsoft.com/office/drawing/2014/main" id="{38B69B4A-C150-41A6-AA53-FA38722463F8}"/>
              </a:ext>
            </a:extLst>
          </p:cNvPr>
          <p:cNvSpPr/>
          <p:nvPr/>
        </p:nvSpPr>
        <p:spPr>
          <a:xfrm>
            <a:off x="355108" y="4962995"/>
            <a:ext cx="5625134" cy="1569660"/>
          </a:xfrm>
          <a:prstGeom prst="rect">
            <a:avLst/>
          </a:prstGeom>
        </p:spPr>
        <p:txBody>
          <a:bodyPr wrap="square">
            <a:spAutoFit/>
          </a:bodyPr>
          <a:lstStyle/>
          <a:p>
            <a:pPr algn="just" rtl="1"/>
            <a:r>
              <a:rPr lang="he-IL" sz="2400" b="1" dirty="0">
                <a:solidFill>
                  <a:srgbClr val="002060"/>
                </a:solidFill>
                <a:latin typeface="Varela Round"/>
                <a:cs typeface="Varela Round"/>
                <a:sym typeface="Varela Round"/>
              </a:rPr>
              <a:t>אמנות - </a:t>
            </a:r>
            <a:r>
              <a:rPr lang="he-IL" sz="2400" dirty="0">
                <a:solidFill>
                  <a:srgbClr val="002060"/>
                </a:solidFill>
                <a:latin typeface="Varela Round"/>
                <a:cs typeface="Varela Round"/>
                <a:sym typeface="Varela Round"/>
              </a:rPr>
              <a:t>האמנות לסוגיה (קולנוע, תיאטרון, ספרות ואף אמנות פלסטית) משמשת לעתים דרך </a:t>
            </a:r>
            <a:r>
              <a:rPr lang="he-IL" sz="2400" b="1" dirty="0">
                <a:solidFill>
                  <a:srgbClr val="002060"/>
                </a:solidFill>
                <a:latin typeface="Varela Round"/>
                <a:cs typeface="Varela Round"/>
                <a:sym typeface="Varela Round"/>
              </a:rPr>
              <a:t>להבעת ביקורת פוליטית וחברתית </a:t>
            </a:r>
            <a:r>
              <a:rPr lang="he-IL" sz="2400" dirty="0">
                <a:solidFill>
                  <a:srgbClr val="002060"/>
                </a:solidFill>
                <a:latin typeface="Varela Round"/>
                <a:cs typeface="Varela Round"/>
                <a:sym typeface="Varela Round"/>
              </a:rPr>
              <a:t>על השלטון. </a:t>
            </a:r>
          </a:p>
        </p:txBody>
      </p:sp>
      <p:pic>
        <p:nvPicPr>
          <p:cNvPr id="12" name="תמונה 11">
            <a:extLst>
              <a:ext uri="{FF2B5EF4-FFF2-40B4-BE49-F238E27FC236}">
                <a16:creationId xmlns:a16="http://schemas.microsoft.com/office/drawing/2014/main" id="{D6EB4F18-5147-4F85-8A09-5B487E4E7B2E}"/>
              </a:ext>
            </a:extLst>
          </p:cNvPr>
          <p:cNvPicPr>
            <a:picLocks noChangeAspect="1"/>
          </p:cNvPicPr>
          <p:nvPr/>
        </p:nvPicPr>
        <p:blipFill>
          <a:blip r:embed="rId3"/>
          <a:stretch>
            <a:fillRect/>
          </a:stretch>
        </p:blipFill>
        <p:spPr>
          <a:xfrm>
            <a:off x="6211760" y="3111028"/>
            <a:ext cx="2598089" cy="1851967"/>
          </a:xfrm>
          <a:prstGeom prst="rect">
            <a:avLst/>
          </a:prstGeom>
        </p:spPr>
      </p:pic>
      <p:pic>
        <p:nvPicPr>
          <p:cNvPr id="9" name="תמונה 8">
            <a:extLst>
              <a:ext uri="{FF2B5EF4-FFF2-40B4-BE49-F238E27FC236}">
                <a16:creationId xmlns:a16="http://schemas.microsoft.com/office/drawing/2014/main" id="{5D934EA0-F82C-4C79-9F09-5C9421D2B14A}"/>
              </a:ext>
            </a:extLst>
          </p:cNvPr>
          <p:cNvPicPr>
            <a:picLocks noChangeAspect="1"/>
          </p:cNvPicPr>
          <p:nvPr/>
        </p:nvPicPr>
        <p:blipFill>
          <a:blip r:embed="rId4"/>
          <a:stretch>
            <a:fillRect/>
          </a:stretch>
        </p:blipFill>
        <p:spPr>
          <a:xfrm>
            <a:off x="6499632" y="1619820"/>
            <a:ext cx="1742504" cy="1830027"/>
          </a:xfrm>
          <a:prstGeom prst="rect">
            <a:avLst/>
          </a:prstGeom>
        </p:spPr>
      </p:pic>
      <p:pic>
        <p:nvPicPr>
          <p:cNvPr id="13" name="תמונה 12">
            <a:extLst>
              <a:ext uri="{FF2B5EF4-FFF2-40B4-BE49-F238E27FC236}">
                <a16:creationId xmlns:a16="http://schemas.microsoft.com/office/drawing/2014/main" id="{B2EE2FDC-1F61-482B-8BCD-F60D8C74DE59}"/>
              </a:ext>
            </a:extLst>
          </p:cNvPr>
          <p:cNvPicPr>
            <a:picLocks noChangeAspect="1"/>
          </p:cNvPicPr>
          <p:nvPr/>
        </p:nvPicPr>
        <p:blipFill>
          <a:blip r:embed="rId5"/>
          <a:stretch>
            <a:fillRect/>
          </a:stretch>
        </p:blipFill>
        <p:spPr>
          <a:xfrm>
            <a:off x="7483975" y="5277660"/>
            <a:ext cx="1403134" cy="1403134"/>
          </a:xfrm>
          <a:prstGeom prst="rect">
            <a:avLst/>
          </a:prstGeom>
        </p:spPr>
      </p:pic>
      <p:pic>
        <p:nvPicPr>
          <p:cNvPr id="14" name="תמונה 13">
            <a:extLst>
              <a:ext uri="{FF2B5EF4-FFF2-40B4-BE49-F238E27FC236}">
                <a16:creationId xmlns:a16="http://schemas.microsoft.com/office/drawing/2014/main" id="{DA428BD4-7E7B-4CD2-AE52-D72CADCBFD18}"/>
              </a:ext>
            </a:extLst>
          </p:cNvPr>
          <p:cNvPicPr>
            <a:picLocks noChangeAspect="1"/>
          </p:cNvPicPr>
          <p:nvPr/>
        </p:nvPicPr>
        <p:blipFill>
          <a:blip r:embed="rId6"/>
          <a:stretch>
            <a:fillRect/>
          </a:stretch>
        </p:blipFill>
        <p:spPr>
          <a:xfrm>
            <a:off x="6216058" y="5189057"/>
            <a:ext cx="1305498" cy="1580340"/>
          </a:xfrm>
          <a:prstGeom prst="rect">
            <a:avLst/>
          </a:prstGeom>
        </p:spPr>
      </p:pic>
    </p:spTree>
    <p:extLst>
      <p:ext uri="{BB962C8B-B14F-4D97-AF65-F5344CB8AC3E}">
        <p14:creationId xmlns:p14="http://schemas.microsoft.com/office/powerpoint/2010/main" val="2558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2D4BF6-341C-431C-8777-E590BBFDFE97}"/>
              </a:ext>
            </a:extLst>
          </p:cNvPr>
          <p:cNvSpPr>
            <a:spLocks noGrp="1"/>
          </p:cNvSpPr>
          <p:nvPr>
            <p:ph type="title"/>
          </p:nvPr>
        </p:nvSpPr>
        <p:spPr/>
        <p:txBody>
          <a:bodyPr/>
          <a:lstStyle/>
          <a:p>
            <a:r>
              <a:rPr lang="he-IL" dirty="0"/>
              <a:t>מסדר זיהוי</a:t>
            </a:r>
          </a:p>
        </p:txBody>
      </p:sp>
      <p:sp>
        <p:nvSpPr>
          <p:cNvPr id="3" name="מציין מיקום טקסט 2">
            <a:extLst>
              <a:ext uri="{FF2B5EF4-FFF2-40B4-BE49-F238E27FC236}">
                <a16:creationId xmlns:a16="http://schemas.microsoft.com/office/drawing/2014/main" id="{DEBE3B41-81C0-425D-98AD-11BF107D810E}"/>
              </a:ext>
            </a:extLst>
          </p:cNvPr>
          <p:cNvSpPr>
            <a:spLocks noGrp="1"/>
          </p:cNvSpPr>
          <p:nvPr>
            <p:ph type="body" idx="1"/>
          </p:nvPr>
        </p:nvSpPr>
        <p:spPr>
          <a:xfrm>
            <a:off x="1269507" y="979801"/>
            <a:ext cx="10494570" cy="540000"/>
          </a:xfrm>
        </p:spPr>
        <p:txBody>
          <a:bodyPr/>
          <a:lstStyle/>
          <a:p>
            <a:r>
              <a:rPr lang="he-IL" dirty="0"/>
              <a:t>זהה בכל אחד מן המקרים שלפניך את סוג מנגנון הפיקוח והביקורת :</a:t>
            </a:r>
          </a:p>
        </p:txBody>
      </p:sp>
      <p:sp>
        <p:nvSpPr>
          <p:cNvPr id="4" name="מציין מיקום טקסט 3">
            <a:extLst>
              <a:ext uri="{FF2B5EF4-FFF2-40B4-BE49-F238E27FC236}">
                <a16:creationId xmlns:a16="http://schemas.microsoft.com/office/drawing/2014/main" id="{9C726472-2C86-4809-9A73-979867645C0D}"/>
              </a:ext>
            </a:extLst>
          </p:cNvPr>
          <p:cNvSpPr>
            <a:spLocks noGrp="1"/>
          </p:cNvSpPr>
          <p:nvPr>
            <p:ph type="body" idx="2"/>
          </p:nvPr>
        </p:nvSpPr>
        <p:spPr>
          <a:xfrm>
            <a:off x="392149" y="1566508"/>
            <a:ext cx="8318009" cy="4152517"/>
          </a:xfrm>
        </p:spPr>
        <p:txBody>
          <a:bodyPr>
            <a:normAutofit lnSpcReduction="10000"/>
          </a:bodyPr>
          <a:lstStyle/>
          <a:p>
            <a:pPr marL="533400" indent="-457200" algn="just">
              <a:buAutoNum type="arabicPeriod"/>
            </a:pPr>
            <a:r>
              <a:rPr lang="he-IL" dirty="0"/>
              <a:t>בשנה האחרונה נחשפו בכמה גני ילדים פרטיים מקרי התעללות של מטפלות וגננות בפעוטות שבגן. בעקבות מקרים אלה החלה מחאה של קבוצת הורים ברשתות החברתיות ובכלי התקשורת.</a:t>
            </a:r>
          </a:p>
          <a:p>
            <a:pPr marL="533400" indent="-457200" algn="just">
              <a:buAutoNum type="arabicPeriod"/>
            </a:pPr>
            <a:endParaRPr lang="he-IL" dirty="0"/>
          </a:p>
          <a:p>
            <a:pPr marL="533400" indent="-457200" algn="just">
              <a:buAutoNum type="arabicPeriod"/>
            </a:pPr>
            <a:r>
              <a:rPr lang="he-IL" dirty="0"/>
              <a:t>מבקר המדינה התריע על הטיפול הלקוי של המדינה במפונים מגוש קטיף בדו"ח שפרסם. המבקר קרא לממשלה למלא בדחיפות את חובתה כלפיהם ולפעול לשיפור המצב.</a:t>
            </a:r>
          </a:p>
          <a:p>
            <a:pPr marL="533400" indent="-457200" algn="just">
              <a:buAutoNum type="arabicPeriod"/>
            </a:pPr>
            <a:endParaRPr lang="he-IL" dirty="0"/>
          </a:p>
          <a:p>
            <a:pPr marL="533400" indent="-457200" algn="just">
              <a:buAutoNum type="arabicPeriod"/>
            </a:pPr>
            <a:r>
              <a:rPr lang="he-IL" dirty="0"/>
              <a:t>בתגובה להצעה להעלות את שכר הלימוד השביתו ארגוני הסטודנטים את הלימודים במוסדות אלו ויצאו להפגנות</a:t>
            </a:r>
          </a:p>
          <a:p>
            <a:pPr marL="76200" indent="0" algn="just">
              <a:buNone/>
            </a:pPr>
            <a:r>
              <a:rPr lang="he-IL" dirty="0"/>
              <a:t>      סוערות מול משרדי האוצר והחינוך. </a:t>
            </a:r>
          </a:p>
          <a:p>
            <a:pPr marL="76200" indent="0" algn="just">
              <a:buNone/>
            </a:pPr>
            <a:endParaRPr lang="he-IL" dirty="0"/>
          </a:p>
          <a:p>
            <a:pPr marL="76200" indent="0" algn="just">
              <a:buNone/>
            </a:pPr>
            <a:endParaRPr lang="he-IL" dirty="0"/>
          </a:p>
        </p:txBody>
      </p:sp>
      <p:pic>
        <p:nvPicPr>
          <p:cNvPr id="5" name="תמונה 4">
            <a:extLst>
              <a:ext uri="{FF2B5EF4-FFF2-40B4-BE49-F238E27FC236}">
                <a16:creationId xmlns:a16="http://schemas.microsoft.com/office/drawing/2014/main" id="{3BAB4DFE-AADC-4865-BDE9-4BD0CA2BDFC8}"/>
              </a:ext>
            </a:extLst>
          </p:cNvPr>
          <p:cNvPicPr>
            <a:picLocks noChangeAspect="1"/>
          </p:cNvPicPr>
          <p:nvPr/>
        </p:nvPicPr>
        <p:blipFill>
          <a:blip r:embed="rId2"/>
          <a:stretch>
            <a:fillRect/>
          </a:stretch>
        </p:blipFill>
        <p:spPr>
          <a:xfrm>
            <a:off x="9034454" y="213094"/>
            <a:ext cx="607777" cy="634202"/>
          </a:xfrm>
          <a:prstGeom prst="rect">
            <a:avLst/>
          </a:prstGeom>
        </p:spPr>
      </p:pic>
      <p:sp>
        <p:nvSpPr>
          <p:cNvPr id="6" name="מציין מיקום טקסט 2">
            <a:extLst>
              <a:ext uri="{FF2B5EF4-FFF2-40B4-BE49-F238E27FC236}">
                <a16:creationId xmlns:a16="http://schemas.microsoft.com/office/drawing/2014/main" id="{829516C8-190B-4D22-BC21-108B21C92F0F}"/>
              </a:ext>
            </a:extLst>
          </p:cNvPr>
          <p:cNvSpPr txBox="1">
            <a:spLocks/>
          </p:cNvSpPr>
          <p:nvPr/>
        </p:nvSpPr>
        <p:spPr>
          <a:xfrm>
            <a:off x="-1784412" y="6011364"/>
            <a:ext cx="10494570"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u="sng" dirty="0"/>
              <a:t>מנגנון פיקוח וביקורת מוסדי (פורמאלי)</a:t>
            </a:r>
            <a:r>
              <a:rPr lang="he-IL" sz="2000" dirty="0"/>
              <a:t> – במסגרת החוק</a:t>
            </a:r>
          </a:p>
          <a:p>
            <a:r>
              <a:rPr lang="he-IL" sz="2000" u="sng" dirty="0"/>
              <a:t>מנגנון פיקוח וביקורת חוץ מוסדי (בלתי פורמאלי)</a:t>
            </a:r>
            <a:r>
              <a:rPr lang="he-IL" sz="2000" dirty="0"/>
              <a:t> – ביוזמתם של קבוצות / </a:t>
            </a:r>
          </a:p>
          <a:p>
            <a:r>
              <a:rPr lang="he-IL" sz="2000" dirty="0"/>
              <a:t>							 אזרחים פרטיים</a:t>
            </a:r>
          </a:p>
        </p:txBody>
      </p:sp>
    </p:spTree>
    <p:extLst>
      <p:ext uri="{BB962C8B-B14F-4D97-AF65-F5344CB8AC3E}">
        <p14:creationId xmlns:p14="http://schemas.microsoft.com/office/powerpoint/2010/main" val="34664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15466" y="2501097"/>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0" y="2382323"/>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3600" dirty="0">
                <a:solidFill>
                  <a:schemeClr val="dk1"/>
                </a:solidFill>
                <a:latin typeface="Varela Round" panose="00000500000000000000" pitchFamily="2" charset="-79"/>
                <a:ea typeface="Arial"/>
                <a:cs typeface="Varela Round" panose="00000500000000000000" pitchFamily="2" charset="-79"/>
                <a:sym typeface="Arial"/>
              </a:rPr>
              <a:t>שיעור אזרחות לבגרות </a:t>
            </a:r>
            <a:endParaRPr sz="6000" dirty="0">
              <a:solidFill>
                <a:schemeClr val="dk1"/>
              </a:solidFill>
              <a:latin typeface="Varela Round" panose="00000500000000000000" pitchFamily="2" charset="-79"/>
              <a:cs typeface="Varela Round" panose="00000500000000000000" pitchFamily="2" charset="-79"/>
            </a:endParaRPr>
          </a:p>
        </p:txBody>
      </p:sp>
      <p:sp>
        <p:nvSpPr>
          <p:cNvPr id="115" name="Google Shape;115;p2"/>
          <p:cNvSpPr txBox="1">
            <a:spLocks noGrp="1"/>
          </p:cNvSpPr>
          <p:nvPr>
            <p:ph type="subTitle" idx="1"/>
          </p:nvPr>
        </p:nvSpPr>
        <p:spPr>
          <a:xfrm>
            <a:off x="0" y="1620886"/>
            <a:ext cx="12192000" cy="811367"/>
          </a:xfrm>
          <a:prstGeom prst="rect">
            <a:avLst/>
          </a:prstGeom>
          <a:noFill/>
          <a:ln>
            <a:noFill/>
          </a:ln>
        </p:spPr>
        <p:txBody>
          <a:bodyPr spcFirstLastPara="1" wrap="square" lIns="36000" tIns="36000" rIns="36000" bIns="36000" anchor="ctr" anchorCtr="0">
            <a:spAutoFit/>
          </a:bodyPr>
          <a:lstStyle/>
          <a:p>
            <a:r>
              <a:rPr lang="he-IL" sz="4800" dirty="0"/>
              <a:t>עיקרון הגבלת השלטון</a:t>
            </a:r>
            <a:endParaRPr lang="x-none" sz="4800" dirty="0"/>
          </a:p>
        </p:txBody>
      </p:sp>
      <p:sp>
        <p:nvSpPr>
          <p:cNvPr id="116" name="Google Shape;116;p2"/>
          <p:cNvSpPr txBox="1">
            <a:spLocks noGrp="1"/>
          </p:cNvSpPr>
          <p:nvPr>
            <p:ph type="body" idx="2"/>
          </p:nvPr>
        </p:nvSpPr>
        <p:spPr>
          <a:xfrm>
            <a:off x="0" y="3411310"/>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יאיר פידל</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2D4BF6-341C-431C-8777-E590BBFDFE97}"/>
              </a:ext>
            </a:extLst>
          </p:cNvPr>
          <p:cNvSpPr>
            <a:spLocks noGrp="1"/>
          </p:cNvSpPr>
          <p:nvPr>
            <p:ph type="title"/>
          </p:nvPr>
        </p:nvSpPr>
        <p:spPr/>
        <p:txBody>
          <a:bodyPr/>
          <a:lstStyle/>
          <a:p>
            <a:r>
              <a:rPr lang="he-IL" dirty="0"/>
              <a:t>מסדר זיהוי</a:t>
            </a:r>
          </a:p>
        </p:txBody>
      </p:sp>
      <p:sp>
        <p:nvSpPr>
          <p:cNvPr id="3" name="מציין מיקום טקסט 2">
            <a:extLst>
              <a:ext uri="{FF2B5EF4-FFF2-40B4-BE49-F238E27FC236}">
                <a16:creationId xmlns:a16="http://schemas.microsoft.com/office/drawing/2014/main" id="{DEBE3B41-81C0-425D-98AD-11BF107D810E}"/>
              </a:ext>
            </a:extLst>
          </p:cNvPr>
          <p:cNvSpPr>
            <a:spLocks noGrp="1"/>
          </p:cNvSpPr>
          <p:nvPr>
            <p:ph type="body" idx="1"/>
          </p:nvPr>
        </p:nvSpPr>
        <p:spPr>
          <a:xfrm>
            <a:off x="1269507" y="979801"/>
            <a:ext cx="10494570" cy="540000"/>
          </a:xfrm>
        </p:spPr>
        <p:txBody>
          <a:bodyPr/>
          <a:lstStyle/>
          <a:p>
            <a:r>
              <a:rPr lang="he-IL" dirty="0"/>
              <a:t>זהה בכל אחד מן המקרים שלפניך את סוג מנגנון הפיקוח והביקורת :</a:t>
            </a:r>
          </a:p>
        </p:txBody>
      </p:sp>
      <p:sp>
        <p:nvSpPr>
          <p:cNvPr id="4" name="מציין מיקום טקסט 3">
            <a:extLst>
              <a:ext uri="{FF2B5EF4-FFF2-40B4-BE49-F238E27FC236}">
                <a16:creationId xmlns:a16="http://schemas.microsoft.com/office/drawing/2014/main" id="{9C726472-2C86-4809-9A73-979867645C0D}"/>
              </a:ext>
            </a:extLst>
          </p:cNvPr>
          <p:cNvSpPr>
            <a:spLocks noGrp="1"/>
          </p:cNvSpPr>
          <p:nvPr>
            <p:ph type="body" idx="2"/>
          </p:nvPr>
        </p:nvSpPr>
        <p:spPr>
          <a:xfrm>
            <a:off x="392149" y="1566508"/>
            <a:ext cx="8318009" cy="4152517"/>
          </a:xfrm>
        </p:spPr>
        <p:txBody>
          <a:bodyPr>
            <a:normAutofit fontScale="92500" lnSpcReduction="10000"/>
          </a:bodyPr>
          <a:lstStyle/>
          <a:p>
            <a:pPr marL="533400" indent="-457200" algn="just">
              <a:buAutoNum type="arabicPeriod"/>
            </a:pPr>
            <a:r>
              <a:rPr lang="he-IL" dirty="0"/>
              <a:t>בשנה האחרונה נחשפו בכמה גני ילדים פרטיים מקרי התעללות של מטפלות וגננות בפעוטות שבגן. בעקבות מקרים אלה החלה מחאה של קבוצת הורים ברשתות החברתיות ובכלי התקשורת.</a:t>
            </a:r>
          </a:p>
          <a:p>
            <a:pPr marL="533400" indent="-457200" algn="just">
              <a:buAutoNum type="arabicPeriod"/>
            </a:pPr>
            <a:endParaRPr lang="he-IL" dirty="0"/>
          </a:p>
          <a:p>
            <a:pPr marL="533400" indent="-457200" algn="just">
              <a:buAutoNum type="arabicPeriod"/>
            </a:pPr>
            <a:endParaRPr lang="he-IL" dirty="0"/>
          </a:p>
          <a:p>
            <a:pPr marL="533400" indent="-457200" algn="just">
              <a:buAutoNum type="arabicPeriod"/>
            </a:pPr>
            <a:r>
              <a:rPr lang="he-IL" dirty="0"/>
              <a:t>מבקר המדינה התריע על הטיפול הלקוי של המדינה בהיערכות מערכת הבריאות להתפרצות נגיף </a:t>
            </a:r>
            <a:r>
              <a:rPr lang="he-IL" dirty="0" err="1"/>
              <a:t>באוכלוסיה</a:t>
            </a:r>
            <a:r>
              <a:rPr lang="he-IL" dirty="0"/>
              <a:t>. המבקר קרא לממשלה למלא בדחיפות את חובתה  ולפעול לשיפור המצב.</a:t>
            </a:r>
          </a:p>
          <a:p>
            <a:pPr marL="533400" indent="-457200" algn="just">
              <a:buAutoNum type="arabicPeriod"/>
            </a:pPr>
            <a:endParaRPr lang="he-IL" dirty="0"/>
          </a:p>
          <a:p>
            <a:pPr marL="533400" indent="-457200" algn="just">
              <a:buAutoNum type="arabicPeriod"/>
            </a:pPr>
            <a:endParaRPr lang="he-IL" dirty="0"/>
          </a:p>
          <a:p>
            <a:pPr marL="533400" indent="-457200" algn="just">
              <a:buAutoNum type="arabicPeriod"/>
            </a:pPr>
            <a:r>
              <a:rPr lang="he-IL" dirty="0"/>
              <a:t>בתגובה להצעה להעלות את שכר הלימוד השביתו ארגוני הסטודנטים את הלימודים במוסדות אלו ויצאו להפגנות</a:t>
            </a:r>
          </a:p>
          <a:p>
            <a:pPr marL="76200" indent="0" algn="just">
              <a:buNone/>
            </a:pPr>
            <a:r>
              <a:rPr lang="he-IL" dirty="0"/>
              <a:t>      סוערות מול משרדי האוצר והחינוך. </a:t>
            </a:r>
          </a:p>
          <a:p>
            <a:pPr marL="76200" indent="0" algn="just">
              <a:buNone/>
            </a:pPr>
            <a:endParaRPr lang="he-IL" dirty="0"/>
          </a:p>
          <a:p>
            <a:pPr marL="76200" indent="0" algn="just">
              <a:buNone/>
            </a:pPr>
            <a:endParaRPr lang="he-IL" dirty="0"/>
          </a:p>
        </p:txBody>
      </p:sp>
      <p:pic>
        <p:nvPicPr>
          <p:cNvPr id="5" name="תמונה 4">
            <a:extLst>
              <a:ext uri="{FF2B5EF4-FFF2-40B4-BE49-F238E27FC236}">
                <a16:creationId xmlns:a16="http://schemas.microsoft.com/office/drawing/2014/main" id="{3BAB4DFE-AADC-4865-BDE9-4BD0CA2BDFC8}"/>
              </a:ext>
            </a:extLst>
          </p:cNvPr>
          <p:cNvPicPr>
            <a:picLocks noChangeAspect="1"/>
          </p:cNvPicPr>
          <p:nvPr/>
        </p:nvPicPr>
        <p:blipFill>
          <a:blip r:embed="rId2"/>
          <a:stretch>
            <a:fillRect/>
          </a:stretch>
        </p:blipFill>
        <p:spPr>
          <a:xfrm>
            <a:off x="9034454" y="213094"/>
            <a:ext cx="607777" cy="634202"/>
          </a:xfrm>
          <a:prstGeom prst="rect">
            <a:avLst/>
          </a:prstGeom>
        </p:spPr>
      </p:pic>
      <p:sp>
        <p:nvSpPr>
          <p:cNvPr id="7" name="מציין מיקום טקסט 2">
            <a:extLst>
              <a:ext uri="{FF2B5EF4-FFF2-40B4-BE49-F238E27FC236}">
                <a16:creationId xmlns:a16="http://schemas.microsoft.com/office/drawing/2014/main" id="{C0F008EF-34A5-4A3F-BD08-9E49D3DD07AC}"/>
              </a:ext>
            </a:extLst>
          </p:cNvPr>
          <p:cNvSpPr txBox="1">
            <a:spLocks/>
          </p:cNvSpPr>
          <p:nvPr/>
        </p:nvSpPr>
        <p:spPr>
          <a:xfrm>
            <a:off x="392148" y="2369049"/>
            <a:ext cx="5400665"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u="sng" dirty="0"/>
              <a:t>מנגנון פיקוח וביקורת חוץ מוסדי (בלתי פורמאלי)</a:t>
            </a:r>
            <a:endParaRPr lang="he-IL" sz="2000" dirty="0"/>
          </a:p>
        </p:txBody>
      </p:sp>
      <p:sp>
        <p:nvSpPr>
          <p:cNvPr id="8" name="מציין מיקום טקסט 2">
            <a:extLst>
              <a:ext uri="{FF2B5EF4-FFF2-40B4-BE49-F238E27FC236}">
                <a16:creationId xmlns:a16="http://schemas.microsoft.com/office/drawing/2014/main" id="{129A0A7D-0931-4803-96F2-F717AE7A0A7D}"/>
              </a:ext>
            </a:extLst>
          </p:cNvPr>
          <p:cNvSpPr txBox="1">
            <a:spLocks/>
          </p:cNvSpPr>
          <p:nvPr/>
        </p:nvSpPr>
        <p:spPr>
          <a:xfrm>
            <a:off x="392149" y="5495732"/>
            <a:ext cx="5400665"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u="sng" dirty="0"/>
              <a:t>מנגנון פיקוח וביקורת חוץ מוסדי (בלתי פורמאלי)</a:t>
            </a:r>
            <a:endParaRPr lang="he-IL" sz="2000" dirty="0"/>
          </a:p>
        </p:txBody>
      </p:sp>
      <p:sp>
        <p:nvSpPr>
          <p:cNvPr id="9" name="מציין מיקום טקסט 2">
            <a:extLst>
              <a:ext uri="{FF2B5EF4-FFF2-40B4-BE49-F238E27FC236}">
                <a16:creationId xmlns:a16="http://schemas.microsoft.com/office/drawing/2014/main" id="{FDF9099A-7CBC-4C16-BB8E-91AFCD6B5EF9}"/>
              </a:ext>
            </a:extLst>
          </p:cNvPr>
          <p:cNvSpPr txBox="1">
            <a:spLocks/>
          </p:cNvSpPr>
          <p:nvPr/>
        </p:nvSpPr>
        <p:spPr>
          <a:xfrm>
            <a:off x="-639911" y="3836484"/>
            <a:ext cx="5400665"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000" u="sng" dirty="0"/>
              <a:t>מנגנון פיקוח וביקורת מוסדי (פורמאלי)</a:t>
            </a:r>
            <a:endParaRPr lang="he-IL" sz="2000" dirty="0"/>
          </a:p>
        </p:txBody>
      </p:sp>
    </p:spTree>
    <p:extLst>
      <p:ext uri="{BB962C8B-B14F-4D97-AF65-F5344CB8AC3E}">
        <p14:creationId xmlns:p14="http://schemas.microsoft.com/office/powerpoint/2010/main" val="6404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541716-4013-4DDB-9683-026F88BF8FA9}"/>
              </a:ext>
            </a:extLst>
          </p:cNvPr>
          <p:cNvSpPr>
            <a:spLocks noGrp="1"/>
          </p:cNvSpPr>
          <p:nvPr>
            <p:ph type="title"/>
          </p:nvPr>
        </p:nvSpPr>
        <p:spPr/>
        <p:txBody>
          <a:bodyPr/>
          <a:lstStyle/>
          <a:p>
            <a:r>
              <a:rPr lang="he-IL" dirty="0"/>
              <a:t>שריקת סיום – מבדק הצלחה</a:t>
            </a:r>
          </a:p>
        </p:txBody>
      </p:sp>
      <p:sp>
        <p:nvSpPr>
          <p:cNvPr id="4" name="מציין מיקום טקסט 3">
            <a:extLst>
              <a:ext uri="{FF2B5EF4-FFF2-40B4-BE49-F238E27FC236}">
                <a16:creationId xmlns:a16="http://schemas.microsoft.com/office/drawing/2014/main" id="{7DC929EA-E2DE-43BA-B717-F4B1214B543A}"/>
              </a:ext>
            </a:extLst>
          </p:cNvPr>
          <p:cNvSpPr>
            <a:spLocks noGrp="1"/>
          </p:cNvSpPr>
          <p:nvPr>
            <p:ph type="body" idx="2"/>
          </p:nvPr>
        </p:nvSpPr>
        <p:spPr>
          <a:xfrm>
            <a:off x="648440" y="1916640"/>
            <a:ext cx="8031963" cy="3389862"/>
          </a:xfrm>
        </p:spPr>
        <p:txBody>
          <a:bodyPr>
            <a:normAutofit/>
          </a:bodyPr>
          <a:lstStyle/>
          <a:p>
            <a:pPr marL="76200" indent="0" algn="just">
              <a:buNone/>
            </a:pPr>
            <a:r>
              <a:rPr lang="he-IL" dirty="0"/>
              <a:t>בשנה שעברה התרחשה מחאה ברשתות החברתיות כנגד החלטה של רשות מקומית להזמין זמר להופיע ביום העצמאות בעיר משום שעל פי פרסומים בתקשורת הזמר אמור לקבל כ-340 אלף ש"ח עבור שתי הופעותיו בעיר.</a:t>
            </a:r>
          </a:p>
          <a:p>
            <a:pPr marL="76200" indent="0" algn="just">
              <a:buNone/>
            </a:pPr>
            <a:endParaRPr lang="he-IL" dirty="0"/>
          </a:p>
          <a:p>
            <a:pPr marL="76200" indent="0" algn="just">
              <a:buNone/>
            </a:pPr>
            <a:r>
              <a:rPr lang="he-IL" dirty="0"/>
              <a:t>תושבי העיר החלו לפרסם פוסטים עם שמות של עמותות, ארגונים ויעדים שלדעתם ראוי יותר להעביר אליהם את הסכום הנכבד, כמו מרכז הסיוע לנפגעות ונפגעי תקיפה מינית, ארגונים לסיוע לקשישים חסרי חימום ומזון בחג ועוד.</a:t>
            </a:r>
          </a:p>
        </p:txBody>
      </p:sp>
      <p:pic>
        <p:nvPicPr>
          <p:cNvPr id="9" name="תמונה 8">
            <a:extLst>
              <a:ext uri="{FF2B5EF4-FFF2-40B4-BE49-F238E27FC236}">
                <a16:creationId xmlns:a16="http://schemas.microsoft.com/office/drawing/2014/main" id="{E60B715E-9413-4056-9A95-0ACBF66C8092}"/>
              </a:ext>
            </a:extLst>
          </p:cNvPr>
          <p:cNvPicPr>
            <a:picLocks noChangeAspect="1"/>
          </p:cNvPicPr>
          <p:nvPr/>
        </p:nvPicPr>
        <p:blipFill>
          <a:blip r:embed="rId2"/>
          <a:stretch>
            <a:fillRect/>
          </a:stretch>
        </p:blipFill>
        <p:spPr>
          <a:xfrm>
            <a:off x="11016649" y="103966"/>
            <a:ext cx="847417" cy="829128"/>
          </a:xfrm>
          <a:prstGeom prst="rect">
            <a:avLst/>
          </a:prstGeom>
        </p:spPr>
      </p:pic>
      <p:sp>
        <p:nvSpPr>
          <p:cNvPr id="10" name="מציין מיקום טקסט 2">
            <a:extLst>
              <a:ext uri="{FF2B5EF4-FFF2-40B4-BE49-F238E27FC236}">
                <a16:creationId xmlns:a16="http://schemas.microsoft.com/office/drawing/2014/main" id="{CE421B97-9B13-4389-94D0-6713E0BAA955}"/>
              </a:ext>
            </a:extLst>
          </p:cNvPr>
          <p:cNvSpPr txBox="1">
            <a:spLocks/>
          </p:cNvSpPr>
          <p:nvPr/>
        </p:nvSpPr>
        <p:spPr>
          <a:xfrm>
            <a:off x="1767027" y="1154867"/>
            <a:ext cx="9782822"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400" dirty="0"/>
              <a:t>ציין והצג את </a:t>
            </a:r>
            <a:r>
              <a:rPr lang="he-IL" sz="2400" u="sng" dirty="0"/>
              <a:t>העיקרון הדמוקרטי </a:t>
            </a:r>
            <a:r>
              <a:rPr lang="he-IL" sz="2400" dirty="0"/>
              <a:t>הבא לידי ביטוי בפעולת תושבי העיר.</a:t>
            </a:r>
          </a:p>
          <a:p>
            <a:r>
              <a:rPr lang="he-IL" sz="2400" dirty="0"/>
              <a:t>הסבר כיצד עיקרון דמוקרטי זה בא לידי ביטוי בפעולתם.</a:t>
            </a:r>
          </a:p>
        </p:txBody>
      </p:sp>
      <p:sp>
        <p:nvSpPr>
          <p:cNvPr id="16" name="מציין מיקום טקסט 3">
            <a:extLst>
              <a:ext uri="{FF2B5EF4-FFF2-40B4-BE49-F238E27FC236}">
                <a16:creationId xmlns:a16="http://schemas.microsoft.com/office/drawing/2014/main" id="{CC58F237-8BBE-4389-8940-08E8EE88572F}"/>
              </a:ext>
            </a:extLst>
          </p:cNvPr>
          <p:cNvSpPr txBox="1">
            <a:spLocks/>
          </p:cNvSpPr>
          <p:nvPr/>
        </p:nvSpPr>
        <p:spPr>
          <a:xfrm>
            <a:off x="657318" y="5538729"/>
            <a:ext cx="8031963" cy="338986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lgn="just">
              <a:buFont typeface="Arial"/>
              <a:buNone/>
            </a:pPr>
            <a:r>
              <a:rPr lang="he-IL" b="1" dirty="0"/>
              <a:t>ציין</a:t>
            </a:r>
            <a:r>
              <a:rPr lang="he-IL" dirty="0"/>
              <a:t> – שם המושג (שם העיקרון הדמוקרטי)</a:t>
            </a:r>
          </a:p>
          <a:p>
            <a:pPr marL="76200" indent="0" algn="just">
              <a:buFont typeface="Arial"/>
              <a:buNone/>
            </a:pPr>
            <a:r>
              <a:rPr lang="he-IL" b="1" dirty="0"/>
              <a:t>הצג</a:t>
            </a:r>
            <a:r>
              <a:rPr lang="he-IL" dirty="0"/>
              <a:t> – הגדרה (מהו ? מדוע ? ואיך ?)</a:t>
            </a:r>
          </a:p>
          <a:p>
            <a:pPr marL="76200" indent="0" algn="just">
              <a:buFont typeface="Arial"/>
              <a:buNone/>
            </a:pPr>
            <a:r>
              <a:rPr lang="he-IL" b="1" dirty="0"/>
              <a:t>הסבר</a:t>
            </a:r>
            <a:r>
              <a:rPr lang="he-IL" dirty="0"/>
              <a:t> – קישור בין הקטע </a:t>
            </a:r>
            <a:r>
              <a:rPr lang="he-IL" dirty="0" err="1"/>
              <a:t>להצג</a:t>
            </a:r>
            <a:r>
              <a:rPr lang="he-IL" dirty="0"/>
              <a:t>: ציטוט ולאחריו הקישור </a:t>
            </a:r>
          </a:p>
        </p:txBody>
      </p:sp>
    </p:spTree>
    <p:extLst>
      <p:ext uri="{BB962C8B-B14F-4D97-AF65-F5344CB8AC3E}">
        <p14:creationId xmlns:p14="http://schemas.microsoft.com/office/powerpoint/2010/main" val="28895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541716-4013-4DDB-9683-026F88BF8FA9}"/>
              </a:ext>
            </a:extLst>
          </p:cNvPr>
          <p:cNvSpPr>
            <a:spLocks noGrp="1"/>
          </p:cNvSpPr>
          <p:nvPr>
            <p:ph type="title"/>
          </p:nvPr>
        </p:nvSpPr>
        <p:spPr/>
        <p:txBody>
          <a:bodyPr/>
          <a:lstStyle/>
          <a:p>
            <a:r>
              <a:rPr lang="he-IL" dirty="0"/>
              <a:t>שריקת סיום – מבדק הצלחה</a:t>
            </a:r>
          </a:p>
        </p:txBody>
      </p:sp>
      <p:pic>
        <p:nvPicPr>
          <p:cNvPr id="9" name="תמונה 8">
            <a:extLst>
              <a:ext uri="{FF2B5EF4-FFF2-40B4-BE49-F238E27FC236}">
                <a16:creationId xmlns:a16="http://schemas.microsoft.com/office/drawing/2014/main" id="{E60B715E-9413-4056-9A95-0ACBF66C8092}"/>
              </a:ext>
            </a:extLst>
          </p:cNvPr>
          <p:cNvPicPr>
            <a:picLocks noChangeAspect="1"/>
          </p:cNvPicPr>
          <p:nvPr/>
        </p:nvPicPr>
        <p:blipFill>
          <a:blip r:embed="rId2"/>
          <a:stretch>
            <a:fillRect/>
          </a:stretch>
        </p:blipFill>
        <p:spPr>
          <a:xfrm>
            <a:off x="11016649" y="103966"/>
            <a:ext cx="847417" cy="829128"/>
          </a:xfrm>
          <a:prstGeom prst="rect">
            <a:avLst/>
          </a:prstGeom>
        </p:spPr>
      </p:pic>
      <p:sp>
        <p:nvSpPr>
          <p:cNvPr id="10" name="מציין מיקום טקסט 2">
            <a:extLst>
              <a:ext uri="{FF2B5EF4-FFF2-40B4-BE49-F238E27FC236}">
                <a16:creationId xmlns:a16="http://schemas.microsoft.com/office/drawing/2014/main" id="{CE421B97-9B13-4389-94D0-6713E0BAA955}"/>
              </a:ext>
            </a:extLst>
          </p:cNvPr>
          <p:cNvSpPr txBox="1">
            <a:spLocks/>
          </p:cNvSpPr>
          <p:nvPr/>
        </p:nvSpPr>
        <p:spPr>
          <a:xfrm>
            <a:off x="1767027" y="1154867"/>
            <a:ext cx="9782822"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2400" dirty="0"/>
              <a:t>ציין והצג את </a:t>
            </a:r>
            <a:r>
              <a:rPr lang="he-IL" sz="2400" u="sng" dirty="0"/>
              <a:t>העיקרון הדמוקרטי </a:t>
            </a:r>
            <a:r>
              <a:rPr lang="he-IL" sz="2400" dirty="0"/>
              <a:t>הבא לידי ביטוי בפעולת תושבי העיר.</a:t>
            </a:r>
          </a:p>
          <a:p>
            <a:r>
              <a:rPr lang="he-IL" sz="2400" dirty="0"/>
              <a:t>הסבר כיצד עיקרון דמוקרטי זה בא לידי ביטוי בפעולתם.</a:t>
            </a:r>
          </a:p>
        </p:txBody>
      </p:sp>
      <p:sp>
        <p:nvSpPr>
          <p:cNvPr id="11" name="מלבן 10">
            <a:extLst>
              <a:ext uri="{FF2B5EF4-FFF2-40B4-BE49-F238E27FC236}">
                <a16:creationId xmlns:a16="http://schemas.microsoft.com/office/drawing/2014/main" id="{147D62C2-09ED-41C8-99F0-29E4FA48CC66}"/>
              </a:ext>
            </a:extLst>
          </p:cNvPr>
          <p:cNvSpPr/>
          <p:nvPr/>
        </p:nvSpPr>
        <p:spPr>
          <a:xfrm>
            <a:off x="656948" y="1916640"/>
            <a:ext cx="8149701" cy="707886"/>
          </a:xfrm>
          <a:prstGeom prst="rect">
            <a:avLst/>
          </a:prstGeom>
        </p:spPr>
        <p:txBody>
          <a:bodyPr wrap="square">
            <a:spAutoFit/>
          </a:bodyPr>
          <a:lstStyle/>
          <a:p>
            <a:pPr algn="just" rtl="1"/>
            <a:r>
              <a:rPr lang="he-IL" sz="2000" b="1" dirty="0">
                <a:solidFill>
                  <a:srgbClr val="002060"/>
                </a:solidFill>
                <a:latin typeface="Varela Round"/>
                <a:cs typeface="Varela Round"/>
                <a:sym typeface="Varela Round"/>
              </a:rPr>
              <a:t>ציין </a:t>
            </a:r>
            <a:r>
              <a:rPr lang="he-IL" sz="2000" dirty="0">
                <a:solidFill>
                  <a:srgbClr val="002060"/>
                </a:solidFill>
                <a:latin typeface="Varela Round"/>
                <a:cs typeface="Varela Round"/>
                <a:sym typeface="Varela Round"/>
              </a:rPr>
              <a:t>– עיקרון הגבלת השלטון</a:t>
            </a:r>
          </a:p>
          <a:p>
            <a:pPr algn="just" rtl="1"/>
            <a:endParaRPr lang="he-IL" sz="2000" dirty="0">
              <a:solidFill>
                <a:srgbClr val="002060"/>
              </a:solidFill>
              <a:latin typeface="Varela Round"/>
              <a:cs typeface="Varela Round"/>
              <a:sym typeface="Varela Round"/>
            </a:endParaRPr>
          </a:p>
        </p:txBody>
      </p:sp>
      <p:sp>
        <p:nvSpPr>
          <p:cNvPr id="14" name="מלבן 13">
            <a:extLst>
              <a:ext uri="{FF2B5EF4-FFF2-40B4-BE49-F238E27FC236}">
                <a16:creationId xmlns:a16="http://schemas.microsoft.com/office/drawing/2014/main" id="{6BE77879-51B9-4B13-BD6C-B3FAD0649817}"/>
              </a:ext>
            </a:extLst>
          </p:cNvPr>
          <p:cNvSpPr/>
          <p:nvPr/>
        </p:nvSpPr>
        <p:spPr>
          <a:xfrm>
            <a:off x="417250" y="2270583"/>
            <a:ext cx="8389399" cy="1938992"/>
          </a:xfrm>
          <a:prstGeom prst="rect">
            <a:avLst/>
          </a:prstGeom>
        </p:spPr>
        <p:txBody>
          <a:bodyPr wrap="square">
            <a:spAutoFit/>
          </a:bodyPr>
          <a:lstStyle/>
          <a:p>
            <a:pPr lvl="0" algn="just" rtl="1"/>
            <a:r>
              <a:rPr lang="he-IL" sz="2000" b="1" dirty="0">
                <a:solidFill>
                  <a:srgbClr val="002060"/>
                </a:solidFill>
                <a:latin typeface="Varela Round"/>
                <a:cs typeface="Varela Round"/>
                <a:sym typeface="Varela Round"/>
              </a:rPr>
              <a:t>הצג</a:t>
            </a:r>
            <a:r>
              <a:rPr lang="he-IL" sz="2000" dirty="0">
                <a:solidFill>
                  <a:srgbClr val="002060"/>
                </a:solidFill>
                <a:latin typeface="Varela Round"/>
                <a:cs typeface="Varela Round"/>
                <a:sym typeface="Varela Round"/>
              </a:rPr>
              <a:t> - 	השלטון מחזיק באמצעים (כלכליים, אנושיים, מקורות מידע, מנגנוני 	אכיפה) המעניקים לו עוצמה רבה, ולכן יש להגבילו כי קיימת סכנה 	בניצול לרעה של 	כוחו של השלטון בפגיעה בזכויות אדם ואזרח 	ובזכויות קבוצתיות תרבותיות.</a:t>
            </a:r>
          </a:p>
          <a:p>
            <a:pPr lvl="0" algn="just" rtl="1"/>
            <a:r>
              <a:rPr lang="he-IL" sz="2000" dirty="0">
                <a:solidFill>
                  <a:srgbClr val="002060"/>
                </a:solidFill>
                <a:latin typeface="Varela Round"/>
                <a:cs typeface="Varela Round"/>
                <a:sym typeface="Varela Round"/>
              </a:rPr>
              <a:t>	יש להשתמש באמצעים פורמאליים (מוסדיים) ובלתי פורמליים (לא 	מוסדיים) ובהפרדת רשויות.   </a:t>
            </a:r>
          </a:p>
        </p:txBody>
      </p:sp>
      <p:sp>
        <p:nvSpPr>
          <p:cNvPr id="15" name="מלבן 14">
            <a:extLst>
              <a:ext uri="{FF2B5EF4-FFF2-40B4-BE49-F238E27FC236}">
                <a16:creationId xmlns:a16="http://schemas.microsoft.com/office/drawing/2014/main" id="{BC4D61AE-1227-4884-9F2D-814D234ECB24}"/>
              </a:ext>
            </a:extLst>
          </p:cNvPr>
          <p:cNvSpPr/>
          <p:nvPr/>
        </p:nvSpPr>
        <p:spPr>
          <a:xfrm>
            <a:off x="488272" y="4090361"/>
            <a:ext cx="8318377" cy="1631216"/>
          </a:xfrm>
          <a:prstGeom prst="rect">
            <a:avLst/>
          </a:prstGeom>
        </p:spPr>
        <p:txBody>
          <a:bodyPr wrap="square">
            <a:spAutoFit/>
          </a:bodyPr>
          <a:lstStyle/>
          <a:p>
            <a:pPr lvl="0" algn="just" rtl="1"/>
            <a:r>
              <a:rPr lang="he-IL" sz="2000" b="1" dirty="0">
                <a:solidFill>
                  <a:srgbClr val="002060"/>
                </a:solidFill>
                <a:latin typeface="Varela Round"/>
                <a:cs typeface="Varela Round"/>
                <a:sym typeface="Varela Round"/>
              </a:rPr>
              <a:t>הסבר</a:t>
            </a:r>
            <a:r>
              <a:rPr lang="he-IL" sz="2000" dirty="0">
                <a:solidFill>
                  <a:srgbClr val="002060"/>
                </a:solidFill>
                <a:latin typeface="Varela Round"/>
                <a:cs typeface="Varela Round"/>
                <a:sym typeface="Varela Round"/>
              </a:rPr>
              <a:t> – </a:t>
            </a:r>
          </a:p>
          <a:p>
            <a:pPr lvl="0" algn="just" rtl="1"/>
            <a:r>
              <a:rPr lang="he-IL" sz="2000" b="1" dirty="0">
                <a:solidFill>
                  <a:srgbClr val="002060"/>
                </a:solidFill>
                <a:latin typeface="Varela Round"/>
                <a:cs typeface="Varela Round"/>
                <a:sym typeface="Varela Round"/>
              </a:rPr>
              <a:t>בקטע מצוין ש"</a:t>
            </a:r>
            <a:r>
              <a:rPr lang="he-IL" sz="2000" dirty="0">
                <a:solidFill>
                  <a:srgbClr val="002060"/>
                </a:solidFill>
                <a:latin typeface="Varela Round"/>
                <a:cs typeface="Varela Round"/>
                <a:sym typeface="Varela Round"/>
              </a:rPr>
              <a:t>בשנה שעברה התרחשה מחאה ברשתות החברתיות כנגד החלטה של רשות מקומית להזמין זמר להופיע ביום העצמאות בעיר משום שעל פי פרסומים בתקשורת הזמר אמור לקבל כ-340 אלף ש"ח עבור שתי הופעותיו בעיר</a:t>
            </a:r>
            <a:r>
              <a:rPr lang="he-IL" sz="2000" b="1" dirty="0">
                <a:solidFill>
                  <a:srgbClr val="002060"/>
                </a:solidFill>
                <a:latin typeface="Varela Round"/>
                <a:cs typeface="Varela Round"/>
                <a:sym typeface="Varela Round"/>
              </a:rPr>
              <a:t>"</a:t>
            </a:r>
            <a:r>
              <a:rPr lang="he-IL" sz="2000" dirty="0">
                <a:solidFill>
                  <a:srgbClr val="002060"/>
                </a:solidFill>
                <a:latin typeface="Varela Round"/>
                <a:cs typeface="Varela Round"/>
                <a:sym typeface="Varela Round"/>
              </a:rPr>
              <a:t>.</a:t>
            </a:r>
          </a:p>
        </p:txBody>
      </p:sp>
      <p:sp>
        <p:nvSpPr>
          <p:cNvPr id="3" name="מלבן 2">
            <a:extLst>
              <a:ext uri="{FF2B5EF4-FFF2-40B4-BE49-F238E27FC236}">
                <a16:creationId xmlns:a16="http://schemas.microsoft.com/office/drawing/2014/main" id="{D44CA8DB-581B-466E-8A72-B1069448F42E}"/>
              </a:ext>
            </a:extLst>
          </p:cNvPr>
          <p:cNvSpPr/>
          <p:nvPr/>
        </p:nvSpPr>
        <p:spPr>
          <a:xfrm>
            <a:off x="488272" y="5653682"/>
            <a:ext cx="8318377" cy="1015663"/>
          </a:xfrm>
          <a:prstGeom prst="rect">
            <a:avLst/>
          </a:prstGeom>
        </p:spPr>
        <p:txBody>
          <a:bodyPr wrap="square">
            <a:spAutoFit/>
          </a:bodyPr>
          <a:lstStyle/>
          <a:p>
            <a:pPr lvl="0" algn="just" rtl="1"/>
            <a:r>
              <a:rPr lang="he-IL" sz="2000" b="1" dirty="0">
                <a:solidFill>
                  <a:srgbClr val="002060"/>
                </a:solidFill>
                <a:latin typeface="Varela Round"/>
                <a:cs typeface="Varela Round"/>
                <a:sym typeface="Varela Round"/>
              </a:rPr>
              <a:t>כך ניתן לראות ש</a:t>
            </a:r>
            <a:r>
              <a:rPr lang="he-IL" sz="2000" dirty="0">
                <a:solidFill>
                  <a:srgbClr val="002060"/>
                </a:solidFill>
                <a:latin typeface="Varela Round"/>
                <a:cs typeface="Varela Round"/>
                <a:sym typeface="Varela Round"/>
              </a:rPr>
              <a:t>האזרחים השתמשו באמצעי בלתי פורמאלי (מחאה) כדי למנוע מהשלטון (הרשות המקומית) לנצל את כוחה לרעה בהוצאת הסכום המשמעותי, ולכן נפגע עיקרון הגבלת השלטון.</a:t>
            </a:r>
          </a:p>
        </p:txBody>
      </p:sp>
    </p:spTree>
    <p:extLst>
      <p:ext uri="{BB962C8B-B14F-4D97-AF65-F5344CB8AC3E}">
        <p14:creationId xmlns:p14="http://schemas.microsoft.com/office/powerpoint/2010/main" val="14909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1000"/>
                                        <p:tgtEl>
                                          <p:spTgt spid="14">
                                            <p:txEl>
                                              <p:pRg st="1" end="1"/>
                                            </p:txEl>
                                          </p:spTgt>
                                        </p:tgtEl>
                                      </p:cBhvr>
                                    </p:animEffect>
                                    <p:anim calcmode="lin" valueType="num">
                                      <p:cBhvr>
                                        <p:cTn id="20"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E4D4A3-F210-4BD9-A82D-54C832AEABB4}"/>
              </a:ext>
            </a:extLst>
          </p:cNvPr>
          <p:cNvSpPr>
            <a:spLocks noGrp="1"/>
          </p:cNvSpPr>
          <p:nvPr>
            <p:ph type="title"/>
          </p:nvPr>
        </p:nvSpPr>
        <p:spPr/>
        <p:txBody>
          <a:bodyPr/>
          <a:lstStyle/>
          <a:p>
            <a:r>
              <a:rPr lang="en" dirty="0">
                <a:solidFill>
                  <a:schemeClr val="dk1"/>
                </a:solidFill>
                <a:latin typeface="Encode Sans Semi Condensed"/>
                <a:ea typeface="Encode Sans Semi Condensed"/>
                <a:cs typeface="Encode Sans Semi Condensed"/>
                <a:sym typeface="Encode Sans Semi Condensed"/>
              </a:rPr>
              <a:t>📖</a:t>
            </a:r>
            <a:r>
              <a:rPr lang="he-IL" dirty="0"/>
              <a:t>סיכום – עיקרון הגבלת השלטון</a:t>
            </a:r>
          </a:p>
        </p:txBody>
      </p:sp>
      <p:sp>
        <p:nvSpPr>
          <p:cNvPr id="5" name="TextBox 4"/>
          <p:cNvSpPr txBox="1"/>
          <p:nvPr/>
        </p:nvSpPr>
        <p:spPr>
          <a:xfrm>
            <a:off x="2356215" y="1090367"/>
            <a:ext cx="4386675" cy="442674"/>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a:solidFill>
                  <a:srgbClr val="192A72"/>
                </a:solidFill>
                <a:latin typeface="Varela Round" panose="00000500000000000000" pitchFamily="2" charset="-79"/>
                <a:cs typeface="Varela Round" panose="00000500000000000000" pitchFamily="2" charset="-79"/>
              </a:rPr>
              <a:t>הגבלת השלטון</a:t>
            </a:r>
          </a:p>
        </p:txBody>
      </p:sp>
      <p:sp>
        <p:nvSpPr>
          <p:cNvPr id="12" name="TextBox 11"/>
          <p:cNvSpPr txBox="1"/>
          <p:nvPr/>
        </p:nvSpPr>
        <p:spPr>
          <a:xfrm>
            <a:off x="5042718" y="2410151"/>
            <a:ext cx="2540772" cy="442674"/>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עיקרון הפרדת רשויות</a:t>
            </a:r>
          </a:p>
        </p:txBody>
      </p:sp>
      <p:sp>
        <p:nvSpPr>
          <p:cNvPr id="14" name="TextBox 13"/>
          <p:cNvSpPr txBox="1"/>
          <p:nvPr/>
        </p:nvSpPr>
        <p:spPr>
          <a:xfrm>
            <a:off x="251170" y="2412149"/>
            <a:ext cx="4395139" cy="440676"/>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מגנוני פיקוח וביקורת </a:t>
            </a:r>
          </a:p>
        </p:txBody>
      </p:sp>
      <p:sp>
        <p:nvSpPr>
          <p:cNvPr id="16" name="TextBox 15"/>
          <p:cNvSpPr txBox="1"/>
          <p:nvPr/>
        </p:nvSpPr>
        <p:spPr>
          <a:xfrm>
            <a:off x="251170" y="3796017"/>
            <a:ext cx="2181969" cy="783193"/>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חוץ מוסדיים (בלתי פורמאליים)</a:t>
            </a:r>
          </a:p>
        </p:txBody>
      </p:sp>
      <p:sp>
        <p:nvSpPr>
          <p:cNvPr id="19" name="TextBox 18"/>
          <p:cNvSpPr txBox="1"/>
          <p:nvPr/>
        </p:nvSpPr>
        <p:spPr>
          <a:xfrm>
            <a:off x="5003151" y="5158595"/>
            <a:ext cx="2537835" cy="1123712"/>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זיהוי : עירוב סמכויות בין הרשויות או הפרדתן</a:t>
            </a:r>
          </a:p>
        </p:txBody>
      </p:sp>
      <p:sp>
        <p:nvSpPr>
          <p:cNvPr id="20" name="TextBox 19"/>
          <p:cNvSpPr txBox="1"/>
          <p:nvPr/>
        </p:nvSpPr>
        <p:spPr>
          <a:xfrm>
            <a:off x="2549769" y="5135847"/>
            <a:ext cx="2096545" cy="1464231"/>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זיהוי : פעולת הביקורת נעשית </a:t>
            </a:r>
            <a:r>
              <a:rPr lang="he-IL" u="sng" dirty="0"/>
              <a:t>מטעם המדינה על פי חוק</a:t>
            </a:r>
          </a:p>
        </p:txBody>
      </p:sp>
      <p:cxnSp>
        <p:nvCxnSpPr>
          <p:cNvPr id="22" name="מחבר חץ ישר 21"/>
          <p:cNvCxnSpPr>
            <a:cxnSpLocks/>
          </p:cNvCxnSpPr>
          <p:nvPr/>
        </p:nvCxnSpPr>
        <p:spPr>
          <a:xfrm>
            <a:off x="5673699" y="1779940"/>
            <a:ext cx="844602" cy="4412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a:off x="1422877" y="3055385"/>
            <a:ext cx="0" cy="5636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a:cxnSpLocks/>
          </p:cNvCxnSpPr>
          <p:nvPr/>
        </p:nvCxnSpPr>
        <p:spPr>
          <a:xfrm>
            <a:off x="6358342" y="4329882"/>
            <a:ext cx="0" cy="6917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a:cxnSpLocks/>
          </p:cNvCxnSpPr>
          <p:nvPr/>
        </p:nvCxnSpPr>
        <p:spPr>
          <a:xfrm flipH="1">
            <a:off x="2581482" y="1734034"/>
            <a:ext cx="765929" cy="4628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TextBox 12">
            <a:extLst>
              <a:ext uri="{FF2B5EF4-FFF2-40B4-BE49-F238E27FC236}">
                <a16:creationId xmlns:a16="http://schemas.microsoft.com/office/drawing/2014/main" id="{F263F1C8-0404-419C-A71B-278E67CD3CDD}"/>
              </a:ext>
            </a:extLst>
          </p:cNvPr>
          <p:cNvSpPr txBox="1"/>
          <p:nvPr/>
        </p:nvSpPr>
        <p:spPr>
          <a:xfrm>
            <a:off x="5003151" y="3821606"/>
            <a:ext cx="2580336" cy="442674"/>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תפקידי העיקרון</a:t>
            </a:r>
          </a:p>
        </p:txBody>
      </p:sp>
      <p:sp>
        <p:nvSpPr>
          <p:cNvPr id="41" name="TextBox 12">
            <a:extLst>
              <a:ext uri="{FF2B5EF4-FFF2-40B4-BE49-F238E27FC236}">
                <a16:creationId xmlns:a16="http://schemas.microsoft.com/office/drawing/2014/main" id="{F6D3EEB2-859D-4FBD-B817-AE80EE3504AF}"/>
              </a:ext>
            </a:extLst>
          </p:cNvPr>
          <p:cNvSpPr txBox="1"/>
          <p:nvPr/>
        </p:nvSpPr>
        <p:spPr>
          <a:xfrm>
            <a:off x="2549769" y="3796017"/>
            <a:ext cx="2096545" cy="783193"/>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מוסדיים (פורמאליים)</a:t>
            </a:r>
          </a:p>
        </p:txBody>
      </p:sp>
      <p:cxnSp>
        <p:nvCxnSpPr>
          <p:cNvPr id="42" name="מחבר חץ ישר 41">
            <a:extLst>
              <a:ext uri="{FF2B5EF4-FFF2-40B4-BE49-F238E27FC236}">
                <a16:creationId xmlns:a16="http://schemas.microsoft.com/office/drawing/2014/main" id="{B264EB13-3C81-42B3-A2E8-E9F2D62263C0}"/>
              </a:ext>
            </a:extLst>
          </p:cNvPr>
          <p:cNvCxnSpPr/>
          <p:nvPr/>
        </p:nvCxnSpPr>
        <p:spPr>
          <a:xfrm>
            <a:off x="3515619" y="3055385"/>
            <a:ext cx="0" cy="5636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a:extLst>
              <a:ext uri="{FF2B5EF4-FFF2-40B4-BE49-F238E27FC236}">
                <a16:creationId xmlns:a16="http://schemas.microsoft.com/office/drawing/2014/main" id="{931EEDCE-CB79-4DD1-89AF-604F94E67336}"/>
              </a:ext>
            </a:extLst>
          </p:cNvPr>
          <p:cNvCxnSpPr/>
          <p:nvPr/>
        </p:nvCxnSpPr>
        <p:spPr>
          <a:xfrm>
            <a:off x="6313104" y="3055385"/>
            <a:ext cx="0" cy="5636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מחבר חץ ישר 43">
            <a:extLst>
              <a:ext uri="{FF2B5EF4-FFF2-40B4-BE49-F238E27FC236}">
                <a16:creationId xmlns:a16="http://schemas.microsoft.com/office/drawing/2014/main" id="{7BB9F2C9-D421-4B2F-BEAE-079BA7B11B8B}"/>
              </a:ext>
            </a:extLst>
          </p:cNvPr>
          <p:cNvCxnSpPr>
            <a:cxnSpLocks/>
          </p:cNvCxnSpPr>
          <p:nvPr/>
        </p:nvCxnSpPr>
        <p:spPr>
          <a:xfrm>
            <a:off x="3507120" y="4642734"/>
            <a:ext cx="8499" cy="3789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מחבר חץ ישר 44">
            <a:extLst>
              <a:ext uri="{FF2B5EF4-FFF2-40B4-BE49-F238E27FC236}">
                <a16:creationId xmlns:a16="http://schemas.microsoft.com/office/drawing/2014/main" id="{ACC1D953-E9C8-4BFD-8E7B-E285341F2B49}"/>
              </a:ext>
            </a:extLst>
          </p:cNvPr>
          <p:cNvCxnSpPr>
            <a:cxnSpLocks/>
          </p:cNvCxnSpPr>
          <p:nvPr/>
        </p:nvCxnSpPr>
        <p:spPr>
          <a:xfrm>
            <a:off x="1410579" y="4671670"/>
            <a:ext cx="8499" cy="3789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TextBox 19">
            <a:extLst>
              <a:ext uri="{FF2B5EF4-FFF2-40B4-BE49-F238E27FC236}">
                <a16:creationId xmlns:a16="http://schemas.microsoft.com/office/drawing/2014/main" id="{562756D8-43DE-4EF1-87B0-8041A23A9901}"/>
              </a:ext>
            </a:extLst>
          </p:cNvPr>
          <p:cNvSpPr txBox="1"/>
          <p:nvPr/>
        </p:nvSpPr>
        <p:spPr>
          <a:xfrm>
            <a:off x="251171" y="5135846"/>
            <a:ext cx="2105044" cy="1464231"/>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marR="0" lvl="0" algn="l" rtl="0">
              <a:lnSpc>
                <a:spcPct val="100000"/>
              </a:lnSpc>
              <a:spcBef>
                <a:spcPts val="0"/>
              </a:spcBef>
              <a:spcAft>
                <a:spcPts val="0"/>
              </a:spcAft>
              <a:defRPr/>
            </a:defPPr>
            <a:lvl1pPr algn="ctr">
              <a:defRPr sz="2000" b="1">
                <a:solidFill>
                  <a:srgbClr val="192A72"/>
                </a:solidFill>
                <a:latin typeface="Varela Round" panose="00000500000000000000" pitchFamily="2" charset="-79"/>
                <a:ea typeface="+mn-ea"/>
                <a:cs typeface="Varela Round" panose="00000500000000000000" pitchFamily="2" charset="-79"/>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he-IL" dirty="0"/>
              <a:t>זיהוי : פעולת הביקורת נעשית </a:t>
            </a:r>
            <a:r>
              <a:rPr lang="he-IL" u="sng" dirty="0"/>
              <a:t>ביוזמת קבוצה / ארגון / אזרחים</a:t>
            </a:r>
          </a:p>
        </p:txBody>
      </p:sp>
    </p:spTree>
    <p:extLst>
      <p:ext uri="{BB962C8B-B14F-4D97-AF65-F5344CB8AC3E}">
        <p14:creationId xmlns:p14="http://schemas.microsoft.com/office/powerpoint/2010/main" val="10355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anim calcmode="lin" valueType="num">
                                      <p:cBhvr>
                                        <p:cTn id="79" dur="1000" fill="hold"/>
                                        <p:tgtEl>
                                          <p:spTgt spid="45"/>
                                        </p:tgtEl>
                                        <p:attrNameLst>
                                          <p:attrName>ppt_x</p:attrName>
                                        </p:attrNameLst>
                                      </p:cBhvr>
                                      <p:tavLst>
                                        <p:tav tm="0">
                                          <p:val>
                                            <p:strVal val="#ppt_x"/>
                                          </p:val>
                                        </p:tav>
                                        <p:tav tm="100000">
                                          <p:val>
                                            <p:strVal val="#ppt_x"/>
                                          </p:val>
                                        </p:tav>
                                      </p:tavLst>
                                    </p:anim>
                                    <p:anim calcmode="lin" valueType="num">
                                      <p:cBhvr>
                                        <p:cTn id="80" dur="1000" fill="hold"/>
                                        <p:tgtEl>
                                          <p:spTgt spid="4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000"/>
                                        <p:tgtEl>
                                          <p:spTgt spid="46"/>
                                        </p:tgtEl>
                                      </p:cBhvr>
                                    </p:animEffect>
                                    <p:anim calcmode="lin" valueType="num">
                                      <p:cBhvr>
                                        <p:cTn id="84" dur="1000" fill="hold"/>
                                        <p:tgtEl>
                                          <p:spTgt spid="46"/>
                                        </p:tgtEl>
                                        <p:attrNameLst>
                                          <p:attrName>ppt_x</p:attrName>
                                        </p:attrNameLst>
                                      </p:cBhvr>
                                      <p:tavLst>
                                        <p:tav tm="0">
                                          <p:val>
                                            <p:strVal val="#ppt_x"/>
                                          </p:val>
                                        </p:tav>
                                        <p:tav tm="100000">
                                          <p:val>
                                            <p:strVal val="#ppt_x"/>
                                          </p:val>
                                        </p:tav>
                                      </p:tavLst>
                                    </p:anim>
                                    <p:anim calcmode="lin" valueType="num">
                                      <p:cBhvr>
                                        <p:cTn id="85" dur="1000" fill="hold"/>
                                        <p:tgtEl>
                                          <p:spTgt spid="4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9" grpId="0" animBg="1"/>
      <p:bldP spid="20" grpId="0" animBg="1"/>
      <p:bldP spid="39" grpId="0" animBg="1"/>
      <p:bldP spid="41" grpId="0" animBg="1"/>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lvl="0">
              <a:buClr>
                <a:srgbClr val="192A72"/>
              </a:buClr>
            </a:pPr>
            <a:r>
              <a:rPr lang="he-IL" dirty="0"/>
              <a:t>מה להביא לשיעור?</a:t>
            </a:r>
            <a:endParaRPr dirty="0"/>
          </a:p>
        </p:txBody>
      </p:sp>
      <p:pic>
        <p:nvPicPr>
          <p:cNvPr id="9"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D7A43ED0-FE26-4BEC-80C7-728A42468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933" y="2139351"/>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lh4.googleusercontent.com/iGTl96Eygo7-oid1H3ZWWYhb5HWAynyOs2KLWGGMeuEgHeu4cFLof2g-jYLOscV4q-879K-lfjkP4Swnmj_UGZsWTDspF4AbUz1XGd30Tf1KKpiEXhvx6NLF17Q1F5VY">
            <a:extLst>
              <a:ext uri="{FF2B5EF4-FFF2-40B4-BE49-F238E27FC236}">
                <a16:creationId xmlns:a16="http://schemas.microsoft.com/office/drawing/2014/main" id="{FDF5D885-DDB2-42BF-9B2B-30D974BEB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54527" y="2684143"/>
            <a:ext cx="1771057" cy="740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142044" y="131209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dirty="0"/>
              <a:t>מה נלמד היום?</a:t>
            </a:r>
            <a:endParaRPr dirty="0"/>
          </a:p>
        </p:txBody>
      </p:sp>
      <p:sp>
        <p:nvSpPr>
          <p:cNvPr id="129" name="Google Shape;129;p4"/>
          <p:cNvSpPr txBox="1">
            <a:spLocks noGrp="1"/>
          </p:cNvSpPr>
          <p:nvPr>
            <p:ph type="subTitle" idx="1"/>
          </p:nvPr>
        </p:nvSpPr>
        <p:spPr>
          <a:xfrm>
            <a:off x="-1464018" y="1524696"/>
            <a:ext cx="15404123" cy="3258191"/>
          </a:xfrm>
          <a:prstGeom prst="rect">
            <a:avLst/>
          </a:prstGeom>
          <a:noFill/>
          <a:ln>
            <a:noFill/>
          </a:ln>
        </p:spPr>
        <p:txBody>
          <a:bodyPr spcFirstLastPara="1" wrap="square" lIns="36000" tIns="36000" rIns="36000" bIns="36000" anchor="ctr" anchorCtr="0">
            <a:spAutoFit/>
          </a:bodyPr>
          <a:lstStyle/>
          <a:p>
            <a:pPr marL="0" indent="0"/>
            <a:endParaRPr lang="he-IL" sz="4400" dirty="0"/>
          </a:p>
          <a:p>
            <a:pPr marL="0" indent="0"/>
            <a:r>
              <a:rPr lang="he-IL" sz="4400" dirty="0"/>
              <a:t>עיקרון הגבלת השלטון</a:t>
            </a:r>
          </a:p>
          <a:p>
            <a:pPr marL="0" indent="0"/>
            <a:r>
              <a:rPr lang="he-IL" dirty="0"/>
              <a:t>עיקרון הפרדת רשויות</a:t>
            </a:r>
          </a:p>
          <a:p>
            <a:pPr marL="0" indent="0"/>
            <a:r>
              <a:rPr lang="he-IL" dirty="0"/>
              <a:t>מנגנוני פיקוח וביקורת:</a:t>
            </a:r>
          </a:p>
          <a:p>
            <a:pPr marL="0" indent="0"/>
            <a:r>
              <a:rPr lang="he-IL" dirty="0"/>
              <a:t> מוסדיים (פורמאליים) וחוץ-מוסדיים (בלתי פורמאליים)</a:t>
            </a:r>
          </a:p>
          <a:p>
            <a:pPr marL="0" lvl="0" indent="0" algn="ctr" rtl="1">
              <a:lnSpc>
                <a:spcPct val="100000"/>
              </a:lnSpc>
              <a:spcBef>
                <a:spcPts val="0"/>
              </a:spcBef>
              <a:spcAft>
                <a:spcPts val="600"/>
              </a:spcAft>
              <a:buClr>
                <a:srgbClr val="192A72"/>
              </a:buClr>
              <a:buSzPts val="2800"/>
              <a:buNone/>
            </a:pPr>
            <a:endParaRPr sz="1800" dirty="0">
              <a:solidFill>
                <a:srgbClr val="192A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761BE9-6CB5-41E7-9ADE-373406F40B92}"/>
              </a:ext>
            </a:extLst>
          </p:cNvPr>
          <p:cNvSpPr>
            <a:spLocks noGrp="1"/>
          </p:cNvSpPr>
          <p:nvPr>
            <p:ph type="title"/>
          </p:nvPr>
        </p:nvSpPr>
        <p:spPr/>
        <p:txBody>
          <a:bodyPr/>
          <a:lstStyle/>
          <a:p>
            <a:r>
              <a:rPr lang="he-IL" dirty="0"/>
              <a:t>מהו עיקרון דמוקרטי ?</a:t>
            </a:r>
          </a:p>
        </p:txBody>
      </p:sp>
      <p:sp>
        <p:nvSpPr>
          <p:cNvPr id="3" name="מציין מיקום טקסט 2">
            <a:extLst>
              <a:ext uri="{FF2B5EF4-FFF2-40B4-BE49-F238E27FC236}">
                <a16:creationId xmlns:a16="http://schemas.microsoft.com/office/drawing/2014/main" id="{6A84AAC2-D7F6-445D-82CC-688C16865F6D}"/>
              </a:ext>
            </a:extLst>
          </p:cNvPr>
          <p:cNvSpPr>
            <a:spLocks noGrp="1"/>
          </p:cNvSpPr>
          <p:nvPr>
            <p:ph type="body" idx="1"/>
          </p:nvPr>
        </p:nvSpPr>
        <p:spPr>
          <a:xfrm>
            <a:off x="1911927" y="1059388"/>
            <a:ext cx="8785321" cy="540000"/>
          </a:xfrm>
        </p:spPr>
        <p:txBody>
          <a:bodyPr/>
          <a:lstStyle/>
          <a:p>
            <a:r>
              <a:rPr lang="he-IL" dirty="0"/>
              <a:t>בתוכנית הלימודים מופיעים מספר עקרונות דמוקרטיים:</a:t>
            </a:r>
          </a:p>
        </p:txBody>
      </p:sp>
      <p:sp>
        <p:nvSpPr>
          <p:cNvPr id="4" name="מציין מיקום טקסט 3">
            <a:extLst>
              <a:ext uri="{FF2B5EF4-FFF2-40B4-BE49-F238E27FC236}">
                <a16:creationId xmlns:a16="http://schemas.microsoft.com/office/drawing/2014/main" id="{7653A6AA-DC9D-4960-BE1A-E2676631B64F}"/>
              </a:ext>
            </a:extLst>
          </p:cNvPr>
          <p:cNvSpPr>
            <a:spLocks noGrp="1"/>
          </p:cNvSpPr>
          <p:nvPr>
            <p:ph type="body" idx="2"/>
          </p:nvPr>
        </p:nvSpPr>
        <p:spPr>
          <a:xfrm>
            <a:off x="2549769" y="1646095"/>
            <a:ext cx="8031963" cy="4152517"/>
          </a:xfrm>
        </p:spPr>
        <p:txBody>
          <a:bodyPr>
            <a:normAutofit/>
          </a:bodyPr>
          <a:lstStyle/>
          <a:p>
            <a:pPr marL="76200" indent="0">
              <a:buNone/>
            </a:pPr>
            <a:r>
              <a:rPr lang="he-IL" dirty="0"/>
              <a:t>עקרונות המשטר הדמוקרטי הם העקרונות הבסיסיים שעל פיהם </a:t>
            </a:r>
            <a:r>
              <a:rPr lang="he-IL" b="1" u="sng" dirty="0"/>
              <a:t>מתנהל משטר דמוקרטי </a:t>
            </a:r>
            <a:r>
              <a:rPr lang="he-IL" dirty="0"/>
              <a:t>ובעזרתם מובטחת קיומה של מדינה בתור מדינה דמוקרטית. </a:t>
            </a:r>
          </a:p>
          <a:p>
            <a:endParaRPr lang="he-IL" dirty="0"/>
          </a:p>
          <a:p>
            <a:endParaRPr lang="he-IL" dirty="0"/>
          </a:p>
        </p:txBody>
      </p:sp>
      <p:sp>
        <p:nvSpPr>
          <p:cNvPr id="5" name="תיבת טקסט 4">
            <a:extLst>
              <a:ext uri="{FF2B5EF4-FFF2-40B4-BE49-F238E27FC236}">
                <a16:creationId xmlns:a16="http://schemas.microsoft.com/office/drawing/2014/main" id="{043278E4-2B77-456A-B571-F270B4974AE3}"/>
              </a:ext>
            </a:extLst>
          </p:cNvPr>
          <p:cNvSpPr txBox="1"/>
          <p:nvPr/>
        </p:nvSpPr>
        <p:spPr>
          <a:xfrm>
            <a:off x="7136568" y="2904814"/>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שלטון העם</a:t>
            </a:r>
          </a:p>
        </p:txBody>
      </p:sp>
      <p:sp>
        <p:nvSpPr>
          <p:cNvPr id="6" name="תיבת טקסט 5">
            <a:extLst>
              <a:ext uri="{FF2B5EF4-FFF2-40B4-BE49-F238E27FC236}">
                <a16:creationId xmlns:a16="http://schemas.microsoft.com/office/drawing/2014/main" id="{2FCCEB96-8842-4187-A223-377D11B55ED5}"/>
              </a:ext>
            </a:extLst>
          </p:cNvPr>
          <p:cNvSpPr txBox="1"/>
          <p:nvPr/>
        </p:nvSpPr>
        <p:spPr>
          <a:xfrm>
            <a:off x="5708072" y="3359235"/>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הפלורליזם</a:t>
            </a:r>
          </a:p>
        </p:txBody>
      </p:sp>
      <p:sp>
        <p:nvSpPr>
          <p:cNvPr id="7" name="תיבת טקסט 6">
            <a:extLst>
              <a:ext uri="{FF2B5EF4-FFF2-40B4-BE49-F238E27FC236}">
                <a16:creationId xmlns:a16="http://schemas.microsoft.com/office/drawing/2014/main" id="{842BD753-E6D3-4647-A34B-2286CCD74D14}"/>
              </a:ext>
            </a:extLst>
          </p:cNvPr>
          <p:cNvSpPr txBox="1"/>
          <p:nvPr/>
        </p:nvSpPr>
        <p:spPr>
          <a:xfrm>
            <a:off x="5089236" y="3809770"/>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הסובלנות</a:t>
            </a:r>
          </a:p>
        </p:txBody>
      </p:sp>
      <p:sp>
        <p:nvSpPr>
          <p:cNvPr id="8" name="תיבת טקסט 7">
            <a:extLst>
              <a:ext uri="{FF2B5EF4-FFF2-40B4-BE49-F238E27FC236}">
                <a16:creationId xmlns:a16="http://schemas.microsoft.com/office/drawing/2014/main" id="{2A768A05-20B4-43BE-A652-B7188B80278B}"/>
              </a:ext>
            </a:extLst>
          </p:cNvPr>
          <p:cNvSpPr txBox="1"/>
          <p:nvPr/>
        </p:nvSpPr>
        <p:spPr>
          <a:xfrm>
            <a:off x="4470400" y="4253061"/>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ההסכמיות</a:t>
            </a:r>
          </a:p>
        </p:txBody>
      </p:sp>
      <p:sp>
        <p:nvSpPr>
          <p:cNvPr id="9" name="תיבת טקסט 8">
            <a:extLst>
              <a:ext uri="{FF2B5EF4-FFF2-40B4-BE49-F238E27FC236}">
                <a16:creationId xmlns:a16="http://schemas.microsoft.com/office/drawing/2014/main" id="{FDA85CEE-4660-4D8A-8A24-39D224986EA7}"/>
              </a:ext>
            </a:extLst>
          </p:cNvPr>
          <p:cNvSpPr txBox="1"/>
          <p:nvPr/>
        </p:nvSpPr>
        <p:spPr>
          <a:xfrm>
            <a:off x="3691404" y="4714726"/>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הכרעת הרוב</a:t>
            </a:r>
          </a:p>
        </p:txBody>
      </p:sp>
      <p:sp>
        <p:nvSpPr>
          <p:cNvPr id="10" name="תיבת טקסט 9">
            <a:extLst>
              <a:ext uri="{FF2B5EF4-FFF2-40B4-BE49-F238E27FC236}">
                <a16:creationId xmlns:a16="http://schemas.microsoft.com/office/drawing/2014/main" id="{00D9C6A9-EF3C-49E3-9C11-CF9843813A0D}"/>
              </a:ext>
            </a:extLst>
          </p:cNvPr>
          <p:cNvSpPr txBox="1"/>
          <p:nvPr/>
        </p:nvSpPr>
        <p:spPr>
          <a:xfrm>
            <a:off x="2715491" y="5152862"/>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הגבלת השלטון</a:t>
            </a:r>
          </a:p>
        </p:txBody>
      </p:sp>
      <p:sp>
        <p:nvSpPr>
          <p:cNvPr id="11" name="תיבת טקסט 10">
            <a:extLst>
              <a:ext uri="{FF2B5EF4-FFF2-40B4-BE49-F238E27FC236}">
                <a16:creationId xmlns:a16="http://schemas.microsoft.com/office/drawing/2014/main" id="{E9BCCC66-ACAF-49DB-AD05-B937023E43CF}"/>
              </a:ext>
            </a:extLst>
          </p:cNvPr>
          <p:cNvSpPr txBox="1"/>
          <p:nvPr/>
        </p:nvSpPr>
        <p:spPr>
          <a:xfrm>
            <a:off x="1644072" y="5614486"/>
            <a:ext cx="3445164"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שלטון החוק</a:t>
            </a:r>
          </a:p>
        </p:txBody>
      </p:sp>
      <p:sp>
        <p:nvSpPr>
          <p:cNvPr id="12" name="תיבת טקסט 11">
            <a:extLst>
              <a:ext uri="{FF2B5EF4-FFF2-40B4-BE49-F238E27FC236}">
                <a16:creationId xmlns:a16="http://schemas.microsoft.com/office/drawing/2014/main" id="{6101798D-8339-4083-BFAA-005F34B1FB7C}"/>
              </a:ext>
            </a:extLst>
          </p:cNvPr>
          <p:cNvSpPr txBox="1"/>
          <p:nvPr/>
        </p:nvSpPr>
        <p:spPr>
          <a:xfrm>
            <a:off x="397164" y="6104360"/>
            <a:ext cx="4073236" cy="461665"/>
          </a:xfrm>
          <a:prstGeom prst="rect">
            <a:avLst/>
          </a:prstGeom>
          <a:noFill/>
        </p:spPr>
        <p:txBody>
          <a:bodyPr wrap="square" rtlCol="1">
            <a:spAutoFit/>
          </a:bodyPr>
          <a:lstStyle/>
          <a:p>
            <a:pPr algn="ctr"/>
            <a:r>
              <a:rPr lang="he-IL" sz="2400" dirty="0">
                <a:solidFill>
                  <a:srgbClr val="002060"/>
                </a:solidFill>
                <a:latin typeface="Varela Round"/>
                <a:cs typeface="Varela Round"/>
                <a:sym typeface="Varela Round"/>
              </a:rPr>
              <a:t>עיקרון </a:t>
            </a:r>
            <a:r>
              <a:rPr lang="he-IL" sz="2400" b="1" dirty="0">
                <a:solidFill>
                  <a:srgbClr val="002060"/>
                </a:solidFill>
                <a:latin typeface="Varela Round"/>
                <a:cs typeface="Varela Round"/>
                <a:sym typeface="Varela Round"/>
              </a:rPr>
              <a:t>זכויות אדם ואזרח  </a:t>
            </a:r>
          </a:p>
        </p:txBody>
      </p:sp>
    </p:spTree>
    <p:extLst>
      <p:ext uri="{BB962C8B-B14F-4D97-AF65-F5344CB8AC3E}">
        <p14:creationId xmlns:p14="http://schemas.microsoft.com/office/powerpoint/2010/main" val="39576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60556" y="177584"/>
            <a:ext cx="9642231" cy="720000"/>
          </a:xfrm>
        </p:spPr>
        <p:txBody>
          <a:bodyPr/>
          <a:lstStyle/>
          <a:p>
            <a:r>
              <a:rPr lang="he-IL" dirty="0"/>
              <a:t>מתחילים – עיקרון הגבלת השלטון</a:t>
            </a:r>
          </a:p>
        </p:txBody>
      </p:sp>
      <p:sp>
        <p:nvSpPr>
          <p:cNvPr id="6" name="Google Shape;136;g723b253401_0_1">
            <a:extLst>
              <a:ext uri="{FF2B5EF4-FFF2-40B4-BE49-F238E27FC236}">
                <a16:creationId xmlns:a16="http://schemas.microsoft.com/office/drawing/2014/main" id="{BF19AB44-43EA-425C-B10E-48DC1CE7B313}"/>
              </a:ext>
            </a:extLst>
          </p:cNvPr>
          <p:cNvSpPr txBox="1">
            <a:spLocks/>
          </p:cNvSpPr>
          <p:nvPr/>
        </p:nvSpPr>
        <p:spPr>
          <a:xfrm>
            <a:off x="-88776" y="773282"/>
            <a:ext cx="10198793" cy="251145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r>
              <a:rPr lang="he-IL" sz="3200" dirty="0">
                <a:latin typeface="Varela Round" panose="00000500000000000000" pitchFamily="2" charset="-79"/>
                <a:cs typeface="Varela Round" panose="00000500000000000000" pitchFamily="2" charset="-79"/>
              </a:rPr>
              <a:t>הגבלה ?    שלטון ?</a:t>
            </a:r>
            <a:endParaRPr lang="en-US" sz="3200" dirty="0">
              <a:latin typeface="Varela Round" panose="00000500000000000000" pitchFamily="2" charset="-79"/>
              <a:cs typeface="Varela Round" panose="00000500000000000000" pitchFamily="2" charset="-79"/>
            </a:endParaRPr>
          </a:p>
          <a:p>
            <a:r>
              <a:rPr lang="he-IL" sz="2000" dirty="0">
                <a:solidFill>
                  <a:srgbClr val="002060"/>
                </a:solidFill>
                <a:latin typeface="Varela Round" panose="00000500000000000000" pitchFamily="2" charset="-79"/>
                <a:cs typeface="Varela Round" panose="00000500000000000000" pitchFamily="2" charset="-79"/>
              </a:rPr>
              <a:t>הצג</a:t>
            </a:r>
            <a:r>
              <a:rPr lang="he-IL" sz="2400" dirty="0">
                <a:solidFill>
                  <a:srgbClr val="002060"/>
                </a:solidFill>
                <a:latin typeface="Varela Round" panose="00000500000000000000" pitchFamily="2" charset="-79"/>
                <a:cs typeface="Varela Round" panose="00000500000000000000" pitchFamily="2" charset="-79"/>
              </a:rPr>
              <a:t>:</a:t>
            </a:r>
          </a:p>
          <a:p>
            <a:pPr marL="571500" indent="-342900">
              <a:buFontTx/>
              <a:buChar char="-"/>
            </a:pPr>
            <a:r>
              <a:rPr lang="he-IL" sz="2400" u="sng" dirty="0">
                <a:solidFill>
                  <a:srgbClr val="002060"/>
                </a:solidFill>
                <a:latin typeface="Varela Round" panose="00000500000000000000" pitchFamily="2" charset="-79"/>
                <a:cs typeface="Varela Round" panose="00000500000000000000" pitchFamily="2" charset="-79"/>
              </a:rPr>
              <a:t>מה לגבי השלטון </a:t>
            </a:r>
            <a:r>
              <a:rPr lang="he-IL" sz="2400" dirty="0">
                <a:solidFill>
                  <a:srgbClr val="002060"/>
                </a:solidFill>
                <a:latin typeface="Varela Round" panose="00000500000000000000" pitchFamily="2" charset="-79"/>
                <a:cs typeface="Varela Round" panose="00000500000000000000" pitchFamily="2" charset="-79"/>
              </a:rPr>
              <a:t>?</a:t>
            </a:r>
          </a:p>
          <a:p>
            <a:pPr marL="228600" indent="0"/>
            <a:r>
              <a:rPr lang="he-IL" sz="2400" dirty="0">
                <a:solidFill>
                  <a:srgbClr val="002060"/>
                </a:solidFill>
                <a:latin typeface="Varela Round" panose="00000500000000000000" pitchFamily="2" charset="-79"/>
                <a:cs typeface="Varela Round" panose="00000500000000000000" pitchFamily="2" charset="-79"/>
              </a:rPr>
              <a:t>	השלטון מחזיק באמצעים (כלכליים, אנושיים, מקורות מידע, מנגנוני 	אכיפה) המעניקים לו עוצמה רבה. </a:t>
            </a:r>
          </a:p>
        </p:txBody>
      </p:sp>
      <p:pic>
        <p:nvPicPr>
          <p:cNvPr id="4" name="תמונה 3">
            <a:extLst>
              <a:ext uri="{FF2B5EF4-FFF2-40B4-BE49-F238E27FC236}">
                <a16:creationId xmlns:a16="http://schemas.microsoft.com/office/drawing/2014/main" id="{77D05D4D-C00C-4187-B2DF-AE0F21E4DA35}"/>
              </a:ext>
            </a:extLst>
          </p:cNvPr>
          <p:cNvPicPr>
            <a:picLocks noChangeAspect="1"/>
          </p:cNvPicPr>
          <p:nvPr/>
        </p:nvPicPr>
        <p:blipFill>
          <a:blip r:embed="rId2"/>
          <a:stretch>
            <a:fillRect/>
          </a:stretch>
        </p:blipFill>
        <p:spPr>
          <a:xfrm>
            <a:off x="11489887" y="246241"/>
            <a:ext cx="625800" cy="651343"/>
          </a:xfrm>
          <a:prstGeom prst="rect">
            <a:avLst/>
          </a:prstGeom>
        </p:spPr>
      </p:pic>
      <p:sp>
        <p:nvSpPr>
          <p:cNvPr id="7" name="מלבן 6">
            <a:extLst>
              <a:ext uri="{FF2B5EF4-FFF2-40B4-BE49-F238E27FC236}">
                <a16:creationId xmlns:a16="http://schemas.microsoft.com/office/drawing/2014/main" id="{F8945E29-F2C1-487F-AD73-83CB29A72FEB}"/>
              </a:ext>
            </a:extLst>
          </p:cNvPr>
          <p:cNvSpPr/>
          <p:nvPr/>
        </p:nvSpPr>
        <p:spPr>
          <a:xfrm>
            <a:off x="325201" y="3284738"/>
            <a:ext cx="9642231" cy="1200329"/>
          </a:xfrm>
          <a:prstGeom prst="rect">
            <a:avLst/>
          </a:prstGeom>
        </p:spPr>
        <p:txBody>
          <a:bodyPr wrap="square">
            <a:spAutoFit/>
          </a:bodyPr>
          <a:lstStyle/>
          <a:p>
            <a:pPr marL="228600" lvl="0" algn="r" rtl="1"/>
            <a:r>
              <a:rPr lang="he-IL" sz="2400" b="1" dirty="0">
                <a:solidFill>
                  <a:srgbClr val="002060"/>
                </a:solidFill>
                <a:latin typeface="Varela Round" panose="00000500000000000000" pitchFamily="2" charset="-79"/>
                <a:cs typeface="Varela Round" panose="00000500000000000000" pitchFamily="2" charset="-79"/>
              </a:rPr>
              <a:t>-  </a:t>
            </a:r>
            <a:r>
              <a:rPr lang="he-IL" sz="2400" b="1" u="sng" dirty="0">
                <a:solidFill>
                  <a:srgbClr val="002060"/>
                </a:solidFill>
                <a:latin typeface="Varela Round" panose="00000500000000000000" pitchFamily="2" charset="-79"/>
                <a:cs typeface="Varela Round" panose="00000500000000000000" pitchFamily="2" charset="-79"/>
              </a:rPr>
              <a:t>מדוע צריך להגביל </a:t>
            </a:r>
            <a:r>
              <a:rPr lang="he-IL" sz="2400" b="1" dirty="0">
                <a:solidFill>
                  <a:srgbClr val="002060"/>
                </a:solidFill>
                <a:latin typeface="Varela Round" panose="00000500000000000000" pitchFamily="2" charset="-79"/>
                <a:cs typeface="Varela Round" panose="00000500000000000000" pitchFamily="2" charset="-79"/>
              </a:rPr>
              <a:t>? </a:t>
            </a:r>
          </a:p>
          <a:p>
            <a:pPr marL="228600" lvl="0" algn="r" rtl="1"/>
            <a:r>
              <a:rPr lang="he-IL" sz="2400" b="1" dirty="0">
                <a:solidFill>
                  <a:srgbClr val="002060"/>
                </a:solidFill>
                <a:latin typeface="Varela Round" panose="00000500000000000000" pitchFamily="2" charset="-79"/>
                <a:cs typeface="Varela Round" panose="00000500000000000000" pitchFamily="2" charset="-79"/>
              </a:rPr>
              <a:t>	קיימת סכנה בניצול לרעה של כוחו של השלטון בפגיעה בזכויות אדם 	ואזרח ובזכויות קבוצתיות תרבותיות, לכן יש למנוע זאת.</a:t>
            </a:r>
          </a:p>
        </p:txBody>
      </p:sp>
      <p:sp>
        <p:nvSpPr>
          <p:cNvPr id="9" name="מלבן 8">
            <a:extLst>
              <a:ext uri="{FF2B5EF4-FFF2-40B4-BE49-F238E27FC236}">
                <a16:creationId xmlns:a16="http://schemas.microsoft.com/office/drawing/2014/main" id="{AFA7E336-B7D7-431A-BD1F-54E98C6E77B7}"/>
              </a:ext>
            </a:extLst>
          </p:cNvPr>
          <p:cNvSpPr/>
          <p:nvPr/>
        </p:nvSpPr>
        <p:spPr>
          <a:xfrm>
            <a:off x="523783" y="4471563"/>
            <a:ext cx="9443649" cy="1200329"/>
          </a:xfrm>
          <a:prstGeom prst="rect">
            <a:avLst/>
          </a:prstGeom>
        </p:spPr>
        <p:txBody>
          <a:bodyPr wrap="square">
            <a:spAutoFit/>
          </a:bodyPr>
          <a:lstStyle/>
          <a:p>
            <a:pPr marL="228600" algn="r" rtl="1"/>
            <a:r>
              <a:rPr lang="he-IL" sz="2400" b="1" dirty="0">
                <a:solidFill>
                  <a:srgbClr val="002060"/>
                </a:solidFill>
                <a:latin typeface="Varela Round" panose="00000500000000000000" pitchFamily="2" charset="-79"/>
                <a:cs typeface="Varela Round" panose="00000500000000000000" pitchFamily="2" charset="-79"/>
              </a:rPr>
              <a:t>-   </a:t>
            </a:r>
            <a:r>
              <a:rPr lang="he-IL" sz="2400" b="1" u="sng" dirty="0">
                <a:solidFill>
                  <a:srgbClr val="002060"/>
                </a:solidFill>
                <a:latin typeface="Varela Round" panose="00000500000000000000" pitchFamily="2" charset="-79"/>
                <a:cs typeface="Varela Round" panose="00000500000000000000" pitchFamily="2" charset="-79"/>
              </a:rPr>
              <a:t>איך למנוע?</a:t>
            </a:r>
          </a:p>
          <a:p>
            <a:pPr marL="228600" algn="r" rtl="1"/>
            <a:r>
              <a:rPr lang="he-IL" sz="2400" b="1" dirty="0">
                <a:solidFill>
                  <a:srgbClr val="002060"/>
                </a:solidFill>
                <a:latin typeface="Varela Round" panose="00000500000000000000" pitchFamily="2" charset="-79"/>
                <a:cs typeface="Varela Round" panose="00000500000000000000" pitchFamily="2" charset="-79"/>
              </a:rPr>
              <a:t>	יש להשתמש באמצעים פורמאליים (מוסדיים) ובלתי פורמליים (לא 	מוסדיים) ובהפרדת רשויות. </a:t>
            </a:r>
            <a:r>
              <a:rPr lang="en-US" sz="2400" b="1" dirty="0">
                <a:solidFill>
                  <a:srgbClr val="002060"/>
                </a:solidFill>
                <a:latin typeface="Varela Round" panose="00000500000000000000" pitchFamily="2" charset="-79"/>
                <a:cs typeface="Varela Round" panose="00000500000000000000" pitchFamily="2" charset="-79"/>
              </a:rPr>
              <a:t>   </a:t>
            </a:r>
          </a:p>
        </p:txBody>
      </p:sp>
    </p:spTree>
    <p:extLst>
      <p:ext uri="{BB962C8B-B14F-4D97-AF65-F5344CB8AC3E}">
        <p14:creationId xmlns:p14="http://schemas.microsoft.com/office/powerpoint/2010/main" val="31641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723b253401_0_1"/>
          <p:cNvSpPr txBox="1">
            <a:spLocks noGrp="1"/>
          </p:cNvSpPr>
          <p:nvPr>
            <p:ph type="title"/>
          </p:nvPr>
        </p:nvSpPr>
        <p:spPr>
          <a:xfrm>
            <a:off x="2441212" y="342549"/>
            <a:ext cx="9642300" cy="720000"/>
          </a:xfrm>
          <a:prstGeom prst="rect">
            <a:avLst/>
          </a:prstGeom>
        </p:spPr>
        <p:txBody>
          <a:bodyPr spcFirstLastPara="1" wrap="square" lIns="91425" tIns="45700" rIns="91425" bIns="45700" anchor="ctr" anchorCtr="0">
            <a:noAutofit/>
          </a:bodyPr>
          <a:lstStyle/>
          <a:p>
            <a:pPr lvl="0" rtl="0"/>
            <a:r>
              <a:rPr lang="he-IL" dirty="0"/>
              <a:t>תחומי שליטה של השלטון</a:t>
            </a:r>
            <a:endParaRPr dirty="0"/>
          </a:p>
        </p:txBody>
      </p:sp>
      <p:sp>
        <p:nvSpPr>
          <p:cNvPr id="136" name="Google Shape;136;g723b253401_0_1"/>
          <p:cNvSpPr txBox="1">
            <a:spLocks noGrp="1"/>
          </p:cNvSpPr>
          <p:nvPr>
            <p:ph type="body" idx="1"/>
          </p:nvPr>
        </p:nvSpPr>
        <p:spPr>
          <a:xfrm>
            <a:off x="301841" y="1062549"/>
            <a:ext cx="11310152" cy="1030488"/>
          </a:xfrm>
          <a:prstGeom prst="rect">
            <a:avLst/>
          </a:prstGeom>
        </p:spPr>
        <p:txBody>
          <a:bodyPr spcFirstLastPara="1" wrap="square" lIns="91425" tIns="45700" rIns="91425" bIns="45700" anchor="ctr" anchorCtr="0">
            <a:noAutofit/>
          </a:bodyPr>
          <a:lstStyle/>
          <a:p>
            <a:r>
              <a:rPr lang="he-IL" sz="3200" dirty="0">
                <a:latin typeface="Varela Round" panose="00000500000000000000" pitchFamily="2" charset="-79"/>
                <a:cs typeface="Varela Round" panose="00000500000000000000" pitchFamily="2" charset="-79"/>
              </a:rPr>
              <a:t>ישנם מספר תחומים בהם יש לשלטון שליטה המעניקה לו כוח רב:</a:t>
            </a:r>
            <a:endParaRPr lang="en-US" sz="3200" dirty="0">
              <a:latin typeface="Varela Round" panose="00000500000000000000" pitchFamily="2" charset="-79"/>
              <a:cs typeface="Varela Round" panose="00000500000000000000" pitchFamily="2" charset="-79"/>
            </a:endParaRPr>
          </a:p>
          <a:p>
            <a:endParaRPr lang="en-US" sz="3600" dirty="0">
              <a:latin typeface="Varela Round" panose="00000500000000000000" pitchFamily="2" charset="-79"/>
              <a:cs typeface="Varela Round" panose="00000500000000000000" pitchFamily="2" charset="-79"/>
            </a:endParaRPr>
          </a:p>
        </p:txBody>
      </p:sp>
      <p:sp>
        <p:nvSpPr>
          <p:cNvPr id="21" name="תיבת טקסט 20">
            <a:extLst>
              <a:ext uri="{FF2B5EF4-FFF2-40B4-BE49-F238E27FC236}">
                <a16:creationId xmlns:a16="http://schemas.microsoft.com/office/drawing/2014/main" id="{0977F0D7-7CB0-4713-BCF4-9D43A04033F3}"/>
              </a:ext>
            </a:extLst>
          </p:cNvPr>
          <p:cNvSpPr txBox="1"/>
          <p:nvPr/>
        </p:nvSpPr>
        <p:spPr>
          <a:xfrm>
            <a:off x="5039544" y="1862204"/>
            <a:ext cx="2416046" cy="461665"/>
          </a:xfrm>
          <a:prstGeom prst="rect">
            <a:avLst/>
          </a:prstGeom>
          <a:noFill/>
        </p:spPr>
        <p:txBody>
          <a:bodyPr wrap="none" rtlCol="1">
            <a:spAutoFit/>
          </a:bodyPr>
          <a:lstStyle/>
          <a:p>
            <a:r>
              <a:rPr lang="he-IL" sz="2400" b="1" dirty="0">
                <a:solidFill>
                  <a:srgbClr val="002060"/>
                </a:solidFill>
                <a:latin typeface="Varela Round" panose="00000500000000000000" pitchFamily="2" charset="-79"/>
                <a:cs typeface="Varela Round" panose="00000500000000000000" pitchFamily="2" charset="-79"/>
                <a:sym typeface="Varela Round"/>
              </a:rPr>
              <a:t>משאבים כלכליים</a:t>
            </a:r>
          </a:p>
        </p:txBody>
      </p:sp>
      <p:sp>
        <p:nvSpPr>
          <p:cNvPr id="22" name="תיבת טקסט 21">
            <a:extLst>
              <a:ext uri="{FF2B5EF4-FFF2-40B4-BE49-F238E27FC236}">
                <a16:creationId xmlns:a16="http://schemas.microsoft.com/office/drawing/2014/main" id="{2D67F794-108F-47DB-8F11-957086A55E4D}"/>
              </a:ext>
            </a:extLst>
          </p:cNvPr>
          <p:cNvSpPr txBox="1"/>
          <p:nvPr/>
        </p:nvSpPr>
        <p:spPr>
          <a:xfrm>
            <a:off x="732257" y="1895923"/>
            <a:ext cx="2369559" cy="461665"/>
          </a:xfrm>
          <a:prstGeom prst="rect">
            <a:avLst/>
          </a:prstGeom>
          <a:noFill/>
        </p:spPr>
        <p:txBody>
          <a:bodyPr wrap="none" rtlCol="1">
            <a:spAutoFit/>
          </a:bodyPr>
          <a:lstStyle/>
          <a:p>
            <a:r>
              <a:rPr lang="he-IL" sz="2400" b="1" dirty="0">
                <a:solidFill>
                  <a:srgbClr val="002060"/>
                </a:solidFill>
                <a:latin typeface="Varela Round" panose="00000500000000000000" pitchFamily="2" charset="-79"/>
                <a:cs typeface="Varela Round" panose="00000500000000000000" pitchFamily="2" charset="-79"/>
                <a:sym typeface="Varela Round"/>
              </a:rPr>
              <a:t>משאבים אנושיים</a:t>
            </a:r>
          </a:p>
        </p:txBody>
      </p:sp>
      <p:sp>
        <p:nvSpPr>
          <p:cNvPr id="23" name="תיבת טקסט 22">
            <a:extLst>
              <a:ext uri="{FF2B5EF4-FFF2-40B4-BE49-F238E27FC236}">
                <a16:creationId xmlns:a16="http://schemas.microsoft.com/office/drawing/2014/main" id="{26E6857A-23DB-4323-8901-D1C91E793211}"/>
              </a:ext>
            </a:extLst>
          </p:cNvPr>
          <p:cNvSpPr txBox="1"/>
          <p:nvPr/>
        </p:nvSpPr>
        <p:spPr>
          <a:xfrm>
            <a:off x="5324878" y="3910839"/>
            <a:ext cx="1845377" cy="461665"/>
          </a:xfrm>
          <a:prstGeom prst="rect">
            <a:avLst/>
          </a:prstGeom>
          <a:noFill/>
        </p:spPr>
        <p:txBody>
          <a:bodyPr wrap="none" rtlCol="1">
            <a:spAutoFit/>
          </a:bodyPr>
          <a:lstStyle/>
          <a:p>
            <a:r>
              <a:rPr lang="he-IL" sz="2400" b="1" dirty="0">
                <a:solidFill>
                  <a:srgbClr val="002060"/>
                </a:solidFill>
                <a:latin typeface="Varela Round" panose="00000500000000000000" pitchFamily="2" charset="-79"/>
                <a:cs typeface="Varela Round" panose="00000500000000000000" pitchFamily="2" charset="-79"/>
                <a:sym typeface="Varela Round"/>
              </a:rPr>
              <a:t>מקורות מידע</a:t>
            </a:r>
          </a:p>
        </p:txBody>
      </p:sp>
      <p:sp>
        <p:nvSpPr>
          <p:cNvPr id="26" name="תיבת טקסט 25">
            <a:extLst>
              <a:ext uri="{FF2B5EF4-FFF2-40B4-BE49-F238E27FC236}">
                <a16:creationId xmlns:a16="http://schemas.microsoft.com/office/drawing/2014/main" id="{5F9C846D-B935-4F5D-9BC2-B423A2AE5F16}"/>
              </a:ext>
            </a:extLst>
          </p:cNvPr>
          <p:cNvSpPr txBox="1"/>
          <p:nvPr/>
        </p:nvSpPr>
        <p:spPr>
          <a:xfrm>
            <a:off x="964693" y="3881074"/>
            <a:ext cx="1904689" cy="461665"/>
          </a:xfrm>
          <a:prstGeom prst="rect">
            <a:avLst/>
          </a:prstGeom>
          <a:noFill/>
        </p:spPr>
        <p:txBody>
          <a:bodyPr wrap="none" rtlCol="1">
            <a:spAutoFit/>
          </a:bodyPr>
          <a:lstStyle/>
          <a:p>
            <a:r>
              <a:rPr lang="he-IL" sz="2400" b="1" dirty="0">
                <a:solidFill>
                  <a:srgbClr val="002060"/>
                </a:solidFill>
                <a:latin typeface="Varela Round" panose="00000500000000000000" pitchFamily="2" charset="-79"/>
                <a:cs typeface="Varela Round" panose="00000500000000000000" pitchFamily="2" charset="-79"/>
                <a:sym typeface="Varela Round"/>
              </a:rPr>
              <a:t>מנגנוני אכיפה</a:t>
            </a:r>
          </a:p>
        </p:txBody>
      </p:sp>
      <p:pic>
        <p:nvPicPr>
          <p:cNvPr id="3" name="תמונה 2">
            <a:extLst>
              <a:ext uri="{FF2B5EF4-FFF2-40B4-BE49-F238E27FC236}">
                <a16:creationId xmlns:a16="http://schemas.microsoft.com/office/drawing/2014/main" id="{743E9D1B-E9CD-479F-A227-8BAE8E8BC61A}"/>
              </a:ext>
            </a:extLst>
          </p:cNvPr>
          <p:cNvPicPr>
            <a:picLocks noChangeAspect="1"/>
          </p:cNvPicPr>
          <p:nvPr/>
        </p:nvPicPr>
        <p:blipFill>
          <a:blip r:embed="rId3"/>
          <a:stretch>
            <a:fillRect/>
          </a:stretch>
        </p:blipFill>
        <p:spPr>
          <a:xfrm>
            <a:off x="4526394" y="2415851"/>
            <a:ext cx="1430523" cy="953682"/>
          </a:xfrm>
          <a:prstGeom prst="rect">
            <a:avLst/>
          </a:prstGeom>
        </p:spPr>
      </p:pic>
      <p:pic>
        <p:nvPicPr>
          <p:cNvPr id="5" name="תמונה 4">
            <a:extLst>
              <a:ext uri="{FF2B5EF4-FFF2-40B4-BE49-F238E27FC236}">
                <a16:creationId xmlns:a16="http://schemas.microsoft.com/office/drawing/2014/main" id="{72F39A9D-465C-491F-9C1A-F31D9D5A58A3}"/>
              </a:ext>
            </a:extLst>
          </p:cNvPr>
          <p:cNvPicPr>
            <a:picLocks noChangeAspect="1"/>
          </p:cNvPicPr>
          <p:nvPr/>
        </p:nvPicPr>
        <p:blipFill>
          <a:blip r:embed="rId4"/>
          <a:stretch>
            <a:fillRect/>
          </a:stretch>
        </p:blipFill>
        <p:spPr>
          <a:xfrm>
            <a:off x="6135706" y="2551354"/>
            <a:ext cx="2069098" cy="682676"/>
          </a:xfrm>
          <a:prstGeom prst="rect">
            <a:avLst/>
          </a:prstGeom>
        </p:spPr>
      </p:pic>
      <p:pic>
        <p:nvPicPr>
          <p:cNvPr id="8" name="תמונה 7">
            <a:extLst>
              <a:ext uri="{FF2B5EF4-FFF2-40B4-BE49-F238E27FC236}">
                <a16:creationId xmlns:a16="http://schemas.microsoft.com/office/drawing/2014/main" id="{036A4319-E607-4D57-AFD5-94A524307005}"/>
              </a:ext>
            </a:extLst>
          </p:cNvPr>
          <p:cNvPicPr>
            <a:picLocks noChangeAspect="1"/>
          </p:cNvPicPr>
          <p:nvPr/>
        </p:nvPicPr>
        <p:blipFill>
          <a:blip r:embed="rId5"/>
          <a:stretch>
            <a:fillRect/>
          </a:stretch>
        </p:blipFill>
        <p:spPr>
          <a:xfrm>
            <a:off x="781235" y="2341525"/>
            <a:ext cx="2234147" cy="1555612"/>
          </a:xfrm>
          <a:prstGeom prst="rect">
            <a:avLst/>
          </a:prstGeom>
        </p:spPr>
      </p:pic>
      <p:pic>
        <p:nvPicPr>
          <p:cNvPr id="9" name="תמונה 8">
            <a:extLst>
              <a:ext uri="{FF2B5EF4-FFF2-40B4-BE49-F238E27FC236}">
                <a16:creationId xmlns:a16="http://schemas.microsoft.com/office/drawing/2014/main" id="{E298E54E-9FB3-4004-AE61-5940B972CD2E}"/>
              </a:ext>
            </a:extLst>
          </p:cNvPr>
          <p:cNvPicPr>
            <a:picLocks noChangeAspect="1"/>
          </p:cNvPicPr>
          <p:nvPr/>
        </p:nvPicPr>
        <p:blipFill>
          <a:blip r:embed="rId6"/>
          <a:stretch>
            <a:fillRect/>
          </a:stretch>
        </p:blipFill>
        <p:spPr>
          <a:xfrm>
            <a:off x="4526394" y="4557931"/>
            <a:ext cx="3623606" cy="2061707"/>
          </a:xfrm>
          <a:prstGeom prst="rect">
            <a:avLst/>
          </a:prstGeom>
        </p:spPr>
      </p:pic>
      <p:pic>
        <p:nvPicPr>
          <p:cNvPr id="28" name="תמונה 27">
            <a:extLst>
              <a:ext uri="{FF2B5EF4-FFF2-40B4-BE49-F238E27FC236}">
                <a16:creationId xmlns:a16="http://schemas.microsoft.com/office/drawing/2014/main" id="{CFA88A7E-F531-46CF-B835-2C89C386172D}"/>
              </a:ext>
            </a:extLst>
          </p:cNvPr>
          <p:cNvPicPr>
            <a:picLocks noChangeAspect="1"/>
          </p:cNvPicPr>
          <p:nvPr/>
        </p:nvPicPr>
        <p:blipFill>
          <a:blip r:embed="rId7"/>
          <a:stretch>
            <a:fillRect/>
          </a:stretch>
        </p:blipFill>
        <p:spPr>
          <a:xfrm>
            <a:off x="2063038" y="4860215"/>
            <a:ext cx="1567999" cy="1536639"/>
          </a:xfrm>
          <a:prstGeom prst="rect">
            <a:avLst/>
          </a:prstGeom>
        </p:spPr>
      </p:pic>
      <p:pic>
        <p:nvPicPr>
          <p:cNvPr id="29" name="תמונה 28">
            <a:extLst>
              <a:ext uri="{FF2B5EF4-FFF2-40B4-BE49-F238E27FC236}">
                <a16:creationId xmlns:a16="http://schemas.microsoft.com/office/drawing/2014/main" id="{A791BA62-938C-404A-9BF6-0D3E5E783D49}"/>
              </a:ext>
            </a:extLst>
          </p:cNvPr>
          <p:cNvPicPr>
            <a:picLocks noChangeAspect="1"/>
          </p:cNvPicPr>
          <p:nvPr/>
        </p:nvPicPr>
        <p:blipFill rotWithShape="1">
          <a:blip r:embed="rId8"/>
          <a:srcRect l="17263" t="15493" r="15034" b="15493"/>
          <a:stretch/>
        </p:blipFill>
        <p:spPr>
          <a:xfrm>
            <a:off x="301841" y="4764964"/>
            <a:ext cx="1713488" cy="1536639"/>
          </a:xfrm>
          <a:prstGeom prst="rect">
            <a:avLst/>
          </a:prstGeom>
        </p:spPr>
      </p:pic>
    </p:spTree>
    <p:extLst>
      <p:ext uri="{BB962C8B-B14F-4D97-AF65-F5344CB8AC3E}">
        <p14:creationId xmlns:p14="http://schemas.microsoft.com/office/powerpoint/2010/main" val="171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439BAC-014D-482D-9AFA-279D26A91CD7}"/>
              </a:ext>
            </a:extLst>
          </p:cNvPr>
          <p:cNvSpPr>
            <a:spLocks noGrp="1"/>
          </p:cNvSpPr>
          <p:nvPr>
            <p:ph type="title"/>
          </p:nvPr>
        </p:nvSpPr>
        <p:spPr/>
        <p:txBody>
          <a:bodyPr/>
          <a:lstStyle/>
          <a:p>
            <a:r>
              <a:rPr lang="he-IL" dirty="0"/>
              <a:t>נעביר לפינת התשדיר</a:t>
            </a:r>
          </a:p>
        </p:txBody>
      </p:sp>
      <p:sp>
        <p:nvSpPr>
          <p:cNvPr id="3" name="מציין מיקום טקסט 2">
            <a:extLst>
              <a:ext uri="{FF2B5EF4-FFF2-40B4-BE49-F238E27FC236}">
                <a16:creationId xmlns:a16="http://schemas.microsoft.com/office/drawing/2014/main" id="{F0FDD7E0-2C86-4765-A9E8-33D6DF7377A8}"/>
              </a:ext>
            </a:extLst>
          </p:cNvPr>
          <p:cNvSpPr>
            <a:spLocks noGrp="1"/>
          </p:cNvSpPr>
          <p:nvPr>
            <p:ph type="body" idx="1"/>
          </p:nvPr>
        </p:nvSpPr>
        <p:spPr>
          <a:xfrm>
            <a:off x="1796118" y="783797"/>
            <a:ext cx="8306992" cy="540000"/>
          </a:xfrm>
        </p:spPr>
        <p:txBody>
          <a:bodyPr/>
          <a:lstStyle/>
          <a:p>
            <a:r>
              <a:rPr lang="he-IL" dirty="0"/>
              <a:t>הגבלת השלטון</a:t>
            </a:r>
          </a:p>
        </p:txBody>
      </p:sp>
      <p:sp>
        <p:nvSpPr>
          <p:cNvPr id="4" name="מציין מיקום טקסט 3">
            <a:extLst>
              <a:ext uri="{FF2B5EF4-FFF2-40B4-BE49-F238E27FC236}">
                <a16:creationId xmlns:a16="http://schemas.microsoft.com/office/drawing/2014/main" id="{4FC608C1-5D99-4CD3-A575-D38A92A42DE7}"/>
              </a:ext>
            </a:extLst>
          </p:cNvPr>
          <p:cNvSpPr>
            <a:spLocks noGrp="1"/>
          </p:cNvSpPr>
          <p:nvPr>
            <p:ph type="body" idx="2"/>
          </p:nvPr>
        </p:nvSpPr>
        <p:spPr/>
        <p:txBody>
          <a:bodyPr/>
          <a:lstStyle/>
          <a:p>
            <a:r>
              <a:rPr lang="en-US" dirty="0">
                <a:hlinkClick r:id="rId4"/>
              </a:rPr>
              <a:t>https://www.youtube.com/watch?v=uT3Ln_XPqjU</a:t>
            </a:r>
            <a:endParaRPr lang="he-IL" dirty="0"/>
          </a:p>
        </p:txBody>
      </p:sp>
      <p:pic>
        <p:nvPicPr>
          <p:cNvPr id="5" name="תמונה 4">
            <a:extLst>
              <a:ext uri="{FF2B5EF4-FFF2-40B4-BE49-F238E27FC236}">
                <a16:creationId xmlns:a16="http://schemas.microsoft.com/office/drawing/2014/main" id="{0A7D7C15-2462-4DA9-8D78-399E2EE6B5D4}"/>
              </a:ext>
            </a:extLst>
          </p:cNvPr>
          <p:cNvPicPr>
            <a:picLocks noChangeAspect="1"/>
          </p:cNvPicPr>
          <p:nvPr/>
        </p:nvPicPr>
        <p:blipFill>
          <a:blip r:embed="rId5"/>
          <a:stretch>
            <a:fillRect/>
          </a:stretch>
        </p:blipFill>
        <p:spPr>
          <a:xfrm>
            <a:off x="3755254" y="296836"/>
            <a:ext cx="872395" cy="552516"/>
          </a:xfrm>
          <a:prstGeom prst="rect">
            <a:avLst/>
          </a:prstGeom>
        </p:spPr>
      </p:pic>
      <p:pic>
        <p:nvPicPr>
          <p:cNvPr id="6" name="מדיה מקוונת 5" title="ￗﾔￗﾒￗﾑￗﾜￗﾪ ￗﾔￗﾩￗﾜￗﾘￗﾕￗﾟ">
            <a:hlinkClick r:id="" action="ppaction://media"/>
            <a:extLst>
              <a:ext uri="{FF2B5EF4-FFF2-40B4-BE49-F238E27FC236}">
                <a16:creationId xmlns:a16="http://schemas.microsoft.com/office/drawing/2014/main" id="{4C93C056-6DD4-4026-8470-E6F7DCBF5261}"/>
              </a:ext>
            </a:extLst>
          </p:cNvPr>
          <p:cNvPicPr>
            <a:picLocks noRot="1" noChangeAspect="1"/>
          </p:cNvPicPr>
          <p:nvPr>
            <a:videoFile r:link="rId1"/>
          </p:nvPr>
        </p:nvPicPr>
        <p:blipFill>
          <a:blip r:embed="rId6"/>
          <a:stretch>
            <a:fillRect/>
          </a:stretch>
        </p:blipFill>
        <p:spPr>
          <a:xfrm>
            <a:off x="407963" y="1323797"/>
            <a:ext cx="9430620" cy="5304724"/>
          </a:xfrm>
          <a:prstGeom prst="rect">
            <a:avLst/>
          </a:prstGeom>
        </p:spPr>
      </p:pic>
    </p:spTree>
    <p:extLst>
      <p:ext uri="{BB962C8B-B14F-4D97-AF65-F5344CB8AC3E}">
        <p14:creationId xmlns:p14="http://schemas.microsoft.com/office/powerpoint/2010/main" val="8629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642786-8C9A-48F4-9BB3-863973219C38}"/>
              </a:ext>
            </a:extLst>
          </p:cNvPr>
          <p:cNvSpPr>
            <a:spLocks noGrp="1"/>
          </p:cNvSpPr>
          <p:nvPr>
            <p:ph type="title"/>
          </p:nvPr>
        </p:nvSpPr>
        <p:spPr>
          <a:xfrm>
            <a:off x="1919454" y="114179"/>
            <a:ext cx="9642231" cy="720000"/>
          </a:xfrm>
        </p:spPr>
        <p:txBody>
          <a:bodyPr/>
          <a:lstStyle/>
          <a:p>
            <a:r>
              <a:rPr lang="he-IL" dirty="0"/>
              <a:t>אמצעים להגבלת השלטון</a:t>
            </a:r>
          </a:p>
        </p:txBody>
      </p:sp>
      <p:sp>
        <p:nvSpPr>
          <p:cNvPr id="3" name="מציין מיקום טקסט 2">
            <a:extLst>
              <a:ext uri="{FF2B5EF4-FFF2-40B4-BE49-F238E27FC236}">
                <a16:creationId xmlns:a16="http://schemas.microsoft.com/office/drawing/2014/main" id="{21130D00-67D8-49A1-BA50-E078E04F3925}"/>
              </a:ext>
            </a:extLst>
          </p:cNvPr>
          <p:cNvSpPr>
            <a:spLocks noGrp="1"/>
          </p:cNvSpPr>
          <p:nvPr>
            <p:ph type="body" idx="1"/>
          </p:nvPr>
        </p:nvSpPr>
        <p:spPr>
          <a:xfrm>
            <a:off x="816746" y="1073217"/>
            <a:ext cx="10562289" cy="540000"/>
          </a:xfrm>
        </p:spPr>
        <p:txBody>
          <a:bodyPr/>
          <a:lstStyle/>
          <a:p>
            <a:pPr algn="ctr"/>
            <a:r>
              <a:rPr lang="he-IL" dirty="0"/>
              <a:t>מה  אמצעים שבאמצעותם ניתן להגביל את כוחו של השלטון ?</a:t>
            </a:r>
          </a:p>
        </p:txBody>
      </p:sp>
      <p:pic>
        <p:nvPicPr>
          <p:cNvPr id="12" name="תמונה 11">
            <a:extLst>
              <a:ext uri="{FF2B5EF4-FFF2-40B4-BE49-F238E27FC236}">
                <a16:creationId xmlns:a16="http://schemas.microsoft.com/office/drawing/2014/main" id="{29F8AE8A-66C0-4948-A695-AAE8DB3B417B}"/>
              </a:ext>
            </a:extLst>
          </p:cNvPr>
          <p:cNvPicPr>
            <a:picLocks noChangeAspect="1"/>
          </p:cNvPicPr>
          <p:nvPr/>
        </p:nvPicPr>
        <p:blipFill rotWithShape="1">
          <a:blip r:embed="rId2"/>
          <a:srcRect t="929" r="6935" b="1963"/>
          <a:stretch/>
        </p:blipFill>
        <p:spPr>
          <a:xfrm>
            <a:off x="4481954" y="4342163"/>
            <a:ext cx="2663301" cy="2196043"/>
          </a:xfrm>
          <a:prstGeom prst="rect">
            <a:avLst/>
          </a:prstGeom>
        </p:spPr>
      </p:pic>
      <p:pic>
        <p:nvPicPr>
          <p:cNvPr id="11" name="תמונה 10">
            <a:extLst>
              <a:ext uri="{FF2B5EF4-FFF2-40B4-BE49-F238E27FC236}">
                <a16:creationId xmlns:a16="http://schemas.microsoft.com/office/drawing/2014/main" id="{4B40F4D6-3CC5-406D-A0A1-480D92CD5115}"/>
              </a:ext>
            </a:extLst>
          </p:cNvPr>
          <p:cNvPicPr>
            <a:picLocks noChangeAspect="1"/>
          </p:cNvPicPr>
          <p:nvPr/>
        </p:nvPicPr>
        <p:blipFill rotWithShape="1">
          <a:blip r:embed="rId3"/>
          <a:srcRect l="6162" b="17912"/>
          <a:stretch/>
        </p:blipFill>
        <p:spPr>
          <a:xfrm>
            <a:off x="6740569" y="2681528"/>
            <a:ext cx="2261474" cy="2387621"/>
          </a:xfrm>
          <a:prstGeom prst="rect">
            <a:avLst/>
          </a:prstGeom>
        </p:spPr>
      </p:pic>
      <p:sp>
        <p:nvSpPr>
          <p:cNvPr id="14" name="תיבת טקסט 13">
            <a:extLst>
              <a:ext uri="{FF2B5EF4-FFF2-40B4-BE49-F238E27FC236}">
                <a16:creationId xmlns:a16="http://schemas.microsoft.com/office/drawing/2014/main" id="{72CD4438-6223-4706-846A-7F4ABEFF013E}"/>
              </a:ext>
            </a:extLst>
          </p:cNvPr>
          <p:cNvSpPr txBox="1"/>
          <p:nvPr/>
        </p:nvSpPr>
        <p:spPr>
          <a:xfrm>
            <a:off x="5261486" y="2241599"/>
            <a:ext cx="2058577" cy="461665"/>
          </a:xfrm>
          <a:prstGeom prst="rect">
            <a:avLst/>
          </a:prstGeom>
          <a:noFill/>
        </p:spPr>
        <p:txBody>
          <a:bodyPr wrap="none" rtlCol="1">
            <a:spAutoFit/>
          </a:bodyPr>
          <a:lstStyle/>
          <a:p>
            <a:r>
              <a:rPr lang="he-IL" sz="2400" b="1" dirty="0">
                <a:solidFill>
                  <a:srgbClr val="002060"/>
                </a:solidFill>
                <a:latin typeface="Varela Round" panose="00000500000000000000" pitchFamily="2" charset="-79"/>
                <a:cs typeface="Varela Round" panose="00000500000000000000" pitchFamily="2" charset="-79"/>
                <a:sym typeface="Varela Round"/>
              </a:rPr>
              <a:t>הפרדת רשויות</a:t>
            </a:r>
          </a:p>
        </p:txBody>
      </p:sp>
      <p:sp>
        <p:nvSpPr>
          <p:cNvPr id="15" name="תיבת טקסט 14">
            <a:extLst>
              <a:ext uri="{FF2B5EF4-FFF2-40B4-BE49-F238E27FC236}">
                <a16:creationId xmlns:a16="http://schemas.microsoft.com/office/drawing/2014/main" id="{9B3D28A3-4A79-4266-B7B1-05FA76988364}"/>
              </a:ext>
            </a:extLst>
          </p:cNvPr>
          <p:cNvSpPr txBox="1"/>
          <p:nvPr/>
        </p:nvSpPr>
        <p:spPr>
          <a:xfrm>
            <a:off x="1026838" y="2219863"/>
            <a:ext cx="2896947" cy="461665"/>
          </a:xfrm>
          <a:prstGeom prst="rect">
            <a:avLst/>
          </a:prstGeom>
          <a:noFill/>
        </p:spPr>
        <p:txBody>
          <a:bodyPr wrap="none" rtlCol="1">
            <a:spAutoFit/>
          </a:bodyPr>
          <a:lstStyle/>
          <a:p>
            <a:r>
              <a:rPr lang="he-IL" sz="2400" b="1" dirty="0">
                <a:solidFill>
                  <a:srgbClr val="002060"/>
                </a:solidFill>
                <a:latin typeface="Varela Round" panose="00000500000000000000" pitchFamily="2" charset="-79"/>
                <a:cs typeface="Varela Round" panose="00000500000000000000" pitchFamily="2" charset="-79"/>
                <a:sym typeface="Varela Round"/>
              </a:rPr>
              <a:t>מנגנוני פיקוח וביקורת</a:t>
            </a:r>
          </a:p>
        </p:txBody>
      </p:sp>
      <p:pic>
        <p:nvPicPr>
          <p:cNvPr id="16" name="תמונה 15">
            <a:extLst>
              <a:ext uri="{FF2B5EF4-FFF2-40B4-BE49-F238E27FC236}">
                <a16:creationId xmlns:a16="http://schemas.microsoft.com/office/drawing/2014/main" id="{EB87010D-22A5-4772-8EBC-254C07883D4D}"/>
              </a:ext>
            </a:extLst>
          </p:cNvPr>
          <p:cNvPicPr>
            <a:picLocks noChangeAspect="1"/>
          </p:cNvPicPr>
          <p:nvPr/>
        </p:nvPicPr>
        <p:blipFill>
          <a:blip r:embed="rId4"/>
          <a:stretch>
            <a:fillRect/>
          </a:stretch>
        </p:blipFill>
        <p:spPr>
          <a:xfrm>
            <a:off x="1595877" y="2827072"/>
            <a:ext cx="2058577" cy="1528493"/>
          </a:xfrm>
          <a:prstGeom prst="rect">
            <a:avLst/>
          </a:prstGeom>
        </p:spPr>
      </p:pic>
      <p:pic>
        <p:nvPicPr>
          <p:cNvPr id="17" name="תמונה 16">
            <a:extLst>
              <a:ext uri="{FF2B5EF4-FFF2-40B4-BE49-F238E27FC236}">
                <a16:creationId xmlns:a16="http://schemas.microsoft.com/office/drawing/2014/main" id="{92A3238D-0128-4768-A838-6B207B8C9FCD}"/>
              </a:ext>
            </a:extLst>
          </p:cNvPr>
          <p:cNvPicPr>
            <a:picLocks noChangeAspect="1"/>
          </p:cNvPicPr>
          <p:nvPr/>
        </p:nvPicPr>
        <p:blipFill>
          <a:blip r:embed="rId5"/>
          <a:stretch>
            <a:fillRect/>
          </a:stretch>
        </p:blipFill>
        <p:spPr>
          <a:xfrm>
            <a:off x="816746" y="4659630"/>
            <a:ext cx="1757779" cy="1647918"/>
          </a:xfrm>
          <a:prstGeom prst="rect">
            <a:avLst/>
          </a:prstGeom>
        </p:spPr>
      </p:pic>
      <p:pic>
        <p:nvPicPr>
          <p:cNvPr id="18" name="תמונה 17">
            <a:extLst>
              <a:ext uri="{FF2B5EF4-FFF2-40B4-BE49-F238E27FC236}">
                <a16:creationId xmlns:a16="http://schemas.microsoft.com/office/drawing/2014/main" id="{DF9B9696-E8B1-428E-91C8-2DEAE9BAE03D}"/>
              </a:ext>
            </a:extLst>
          </p:cNvPr>
          <p:cNvPicPr>
            <a:picLocks noChangeAspect="1"/>
          </p:cNvPicPr>
          <p:nvPr/>
        </p:nvPicPr>
        <p:blipFill>
          <a:blip r:embed="rId6"/>
          <a:stretch>
            <a:fillRect/>
          </a:stretch>
        </p:blipFill>
        <p:spPr>
          <a:xfrm>
            <a:off x="10021118" y="210871"/>
            <a:ext cx="502856" cy="701659"/>
          </a:xfrm>
          <a:prstGeom prst="rect">
            <a:avLst/>
          </a:prstGeom>
        </p:spPr>
      </p:pic>
    </p:spTree>
    <p:extLst>
      <p:ext uri="{BB962C8B-B14F-4D97-AF65-F5344CB8AC3E}">
        <p14:creationId xmlns:p14="http://schemas.microsoft.com/office/powerpoint/2010/main" val="4086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80">
                                          <p:stCondLst>
                                            <p:cond delay="0"/>
                                          </p:stCondLst>
                                        </p:cTn>
                                        <p:tgtEl>
                                          <p:spTgt spid="15"/>
                                        </p:tgtEl>
                                      </p:cBhvr>
                                    </p:animEffect>
                                    <p:anim calcmode="lin" valueType="num">
                                      <p:cBhvr>
                                        <p:cTn id="5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3" dur="26">
                                          <p:stCondLst>
                                            <p:cond delay="650"/>
                                          </p:stCondLst>
                                        </p:cTn>
                                        <p:tgtEl>
                                          <p:spTgt spid="15"/>
                                        </p:tgtEl>
                                      </p:cBhvr>
                                      <p:to x="100000" y="60000"/>
                                    </p:animScale>
                                    <p:animScale>
                                      <p:cBhvr>
                                        <p:cTn id="64" dur="166" decel="50000">
                                          <p:stCondLst>
                                            <p:cond delay="676"/>
                                          </p:stCondLst>
                                        </p:cTn>
                                        <p:tgtEl>
                                          <p:spTgt spid="15"/>
                                        </p:tgtEl>
                                      </p:cBhvr>
                                      <p:to x="100000" y="100000"/>
                                    </p:animScale>
                                    <p:animScale>
                                      <p:cBhvr>
                                        <p:cTn id="65" dur="26">
                                          <p:stCondLst>
                                            <p:cond delay="1312"/>
                                          </p:stCondLst>
                                        </p:cTn>
                                        <p:tgtEl>
                                          <p:spTgt spid="15"/>
                                        </p:tgtEl>
                                      </p:cBhvr>
                                      <p:to x="100000" y="80000"/>
                                    </p:animScale>
                                    <p:animScale>
                                      <p:cBhvr>
                                        <p:cTn id="66" dur="166" decel="50000">
                                          <p:stCondLst>
                                            <p:cond delay="1338"/>
                                          </p:stCondLst>
                                        </p:cTn>
                                        <p:tgtEl>
                                          <p:spTgt spid="15"/>
                                        </p:tgtEl>
                                      </p:cBhvr>
                                      <p:to x="100000" y="100000"/>
                                    </p:animScale>
                                    <p:animScale>
                                      <p:cBhvr>
                                        <p:cTn id="67" dur="26">
                                          <p:stCondLst>
                                            <p:cond delay="1642"/>
                                          </p:stCondLst>
                                        </p:cTn>
                                        <p:tgtEl>
                                          <p:spTgt spid="15"/>
                                        </p:tgtEl>
                                      </p:cBhvr>
                                      <p:to x="100000" y="90000"/>
                                    </p:animScale>
                                    <p:animScale>
                                      <p:cBhvr>
                                        <p:cTn id="68" dur="166" decel="50000">
                                          <p:stCondLst>
                                            <p:cond delay="1668"/>
                                          </p:stCondLst>
                                        </p:cTn>
                                        <p:tgtEl>
                                          <p:spTgt spid="15"/>
                                        </p:tgtEl>
                                      </p:cBhvr>
                                      <p:to x="100000" y="100000"/>
                                    </p:animScale>
                                    <p:animScale>
                                      <p:cBhvr>
                                        <p:cTn id="69" dur="26">
                                          <p:stCondLst>
                                            <p:cond delay="1808"/>
                                          </p:stCondLst>
                                        </p:cTn>
                                        <p:tgtEl>
                                          <p:spTgt spid="15"/>
                                        </p:tgtEl>
                                      </p:cBhvr>
                                      <p:to x="100000" y="95000"/>
                                    </p:animScale>
                                    <p:animScale>
                                      <p:cBhvr>
                                        <p:cTn id="70" dur="166" decel="50000">
                                          <p:stCondLst>
                                            <p:cond delay="1834"/>
                                          </p:stCondLst>
                                        </p:cTn>
                                        <p:tgtEl>
                                          <p:spTgt spid="15"/>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80">
                                          <p:stCondLst>
                                            <p:cond delay="0"/>
                                          </p:stCondLst>
                                        </p:cTn>
                                        <p:tgtEl>
                                          <p:spTgt spid="16"/>
                                        </p:tgtEl>
                                      </p:cBhvr>
                                    </p:animEffect>
                                    <p:anim calcmode="lin" valueType="num">
                                      <p:cBhvr>
                                        <p:cTn id="7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9" dur="26">
                                          <p:stCondLst>
                                            <p:cond delay="650"/>
                                          </p:stCondLst>
                                        </p:cTn>
                                        <p:tgtEl>
                                          <p:spTgt spid="16"/>
                                        </p:tgtEl>
                                      </p:cBhvr>
                                      <p:to x="100000" y="60000"/>
                                    </p:animScale>
                                    <p:animScale>
                                      <p:cBhvr>
                                        <p:cTn id="80" dur="166" decel="50000">
                                          <p:stCondLst>
                                            <p:cond delay="676"/>
                                          </p:stCondLst>
                                        </p:cTn>
                                        <p:tgtEl>
                                          <p:spTgt spid="16"/>
                                        </p:tgtEl>
                                      </p:cBhvr>
                                      <p:to x="100000" y="100000"/>
                                    </p:animScale>
                                    <p:animScale>
                                      <p:cBhvr>
                                        <p:cTn id="81" dur="26">
                                          <p:stCondLst>
                                            <p:cond delay="1312"/>
                                          </p:stCondLst>
                                        </p:cTn>
                                        <p:tgtEl>
                                          <p:spTgt spid="16"/>
                                        </p:tgtEl>
                                      </p:cBhvr>
                                      <p:to x="100000" y="80000"/>
                                    </p:animScale>
                                    <p:animScale>
                                      <p:cBhvr>
                                        <p:cTn id="82" dur="166" decel="50000">
                                          <p:stCondLst>
                                            <p:cond delay="1338"/>
                                          </p:stCondLst>
                                        </p:cTn>
                                        <p:tgtEl>
                                          <p:spTgt spid="16"/>
                                        </p:tgtEl>
                                      </p:cBhvr>
                                      <p:to x="100000" y="100000"/>
                                    </p:animScale>
                                    <p:animScale>
                                      <p:cBhvr>
                                        <p:cTn id="83" dur="26">
                                          <p:stCondLst>
                                            <p:cond delay="1642"/>
                                          </p:stCondLst>
                                        </p:cTn>
                                        <p:tgtEl>
                                          <p:spTgt spid="16"/>
                                        </p:tgtEl>
                                      </p:cBhvr>
                                      <p:to x="100000" y="90000"/>
                                    </p:animScale>
                                    <p:animScale>
                                      <p:cBhvr>
                                        <p:cTn id="84" dur="166" decel="50000">
                                          <p:stCondLst>
                                            <p:cond delay="1668"/>
                                          </p:stCondLst>
                                        </p:cTn>
                                        <p:tgtEl>
                                          <p:spTgt spid="16"/>
                                        </p:tgtEl>
                                      </p:cBhvr>
                                      <p:to x="100000" y="100000"/>
                                    </p:animScale>
                                    <p:animScale>
                                      <p:cBhvr>
                                        <p:cTn id="85" dur="26">
                                          <p:stCondLst>
                                            <p:cond delay="1808"/>
                                          </p:stCondLst>
                                        </p:cTn>
                                        <p:tgtEl>
                                          <p:spTgt spid="16"/>
                                        </p:tgtEl>
                                      </p:cBhvr>
                                      <p:to x="100000" y="95000"/>
                                    </p:animScale>
                                    <p:animScale>
                                      <p:cBhvr>
                                        <p:cTn id="86" dur="166" decel="50000">
                                          <p:stCondLst>
                                            <p:cond delay="1834"/>
                                          </p:stCondLst>
                                        </p:cTn>
                                        <p:tgtEl>
                                          <p:spTgt spid="16"/>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1">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2A933F-1D2A-4E86-BAD0-950D935BC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4D435-F4FE-45D2-BB62-2C0584470BE8}">
  <ds:schemaRefs>
    <ds:schemaRef ds:uri="http://schemas.microsoft.com/sharepoint/v3/contenttype/forms"/>
  </ds:schemaRefs>
</ds:datastoreItem>
</file>

<file path=customXml/itemProps3.xml><?xml version="1.0" encoding="utf-8"?>
<ds:datastoreItem xmlns:ds="http://schemas.openxmlformats.org/officeDocument/2006/customXml" ds:itemID="{C60A143F-06F3-495D-BF05-2F3E62422B0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b18b26-9745-44e6-b802-7b00fa7a1430"/>
    <ds:schemaRef ds:uri="http://purl.org/dc/term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3248</TotalTime>
  <Words>2091</Words>
  <Application>Microsoft Office PowerPoint</Application>
  <PresentationFormat>מסך רחב</PresentationFormat>
  <Paragraphs>212</Paragraphs>
  <Slides>24</Slides>
  <Notes>11</Notes>
  <HiddenSlides>0</HiddenSlides>
  <MMClips>2</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Varela Round</vt:lpstr>
      <vt:lpstr>Encode Sans Semi Condensed</vt:lpstr>
      <vt:lpstr>Arial</vt:lpstr>
      <vt:lpstr>Calibri</vt:lpstr>
      <vt:lpstr>ערכת נושא Office</vt:lpstr>
      <vt:lpstr>מערכת שידורים לאומית</vt:lpstr>
      <vt:lpstr>שיעור אזרחות לבגרות </vt:lpstr>
      <vt:lpstr>מה להביא לשיעור?</vt:lpstr>
      <vt:lpstr>מה נלמד היום?</vt:lpstr>
      <vt:lpstr>מהו עיקרון דמוקרטי ?</vt:lpstr>
      <vt:lpstr>מתחילים – עיקרון הגבלת השלטון</vt:lpstr>
      <vt:lpstr>תחומי שליטה של השלטון</vt:lpstr>
      <vt:lpstr>נעביר לפינת התשדיר</vt:lpstr>
      <vt:lpstr>אמצעים להגבלת השלטון</vt:lpstr>
      <vt:lpstr>עיקרון הפרדת רשויות</vt:lpstr>
      <vt:lpstr>הצדקות לקיומו של עיקרון הפרדת רשויות</vt:lpstr>
      <vt:lpstr>מסדר זיהוי</vt:lpstr>
      <vt:lpstr>נעצור – בטרם נעבור ✋</vt:lpstr>
      <vt:lpstr>נעצור – בטרם נעבור ✋</vt:lpstr>
      <vt:lpstr>סוגי מנגנוני פיקוח וביקורת</vt:lpstr>
      <vt:lpstr>    מנגנוני פיקוח וביקורת מוסדיים</vt:lpstr>
      <vt:lpstr>נעביר לפינת התשדיר</vt:lpstr>
      <vt:lpstr>    מנגנוני פיקוח וביקורת חוץ מוסדיים</vt:lpstr>
      <vt:lpstr>מסדר זיהוי</vt:lpstr>
      <vt:lpstr>מסדר זיהוי</vt:lpstr>
      <vt:lpstr>שריקת סיום – מבדק הצלחה</vt:lpstr>
      <vt:lpstr>שריקת סיום – מבדק הצלחה</vt:lpstr>
      <vt:lpstr>📖סיכום – עיקרון הגבלת השלטון</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203</cp:revision>
  <dcterms:created xsi:type="dcterms:W3CDTF">2020-03-15T19:13:03Z</dcterms:created>
  <dcterms:modified xsi:type="dcterms:W3CDTF">2022-06-26T11:06:36Z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