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57" r:id="rId2"/>
    <p:sldId id="262" r:id="rId3"/>
    <p:sldId id="301" r:id="rId4"/>
    <p:sldId id="263" r:id="rId5"/>
    <p:sldId id="307" r:id="rId6"/>
    <p:sldId id="302" r:id="rId7"/>
    <p:sldId id="308" r:id="rId8"/>
    <p:sldId id="311" r:id="rId9"/>
    <p:sldId id="325" r:id="rId10"/>
    <p:sldId id="314" r:id="rId11"/>
    <p:sldId id="341" r:id="rId12"/>
    <p:sldId id="312" r:id="rId13"/>
    <p:sldId id="334" r:id="rId14"/>
    <p:sldId id="326" r:id="rId15"/>
    <p:sldId id="330" r:id="rId16"/>
    <p:sldId id="331" r:id="rId17"/>
    <p:sldId id="313" r:id="rId18"/>
    <p:sldId id="333" r:id="rId19"/>
    <p:sldId id="322" r:id="rId20"/>
    <p:sldId id="339" r:id="rId21"/>
    <p:sldId id="319" r:id="rId22"/>
    <p:sldId id="318" r:id="rId23"/>
    <p:sldId id="335" r:id="rId24"/>
    <p:sldId id="336" r:id="rId25"/>
    <p:sldId id="337" r:id="rId26"/>
    <p:sldId id="320" r:id="rId27"/>
    <p:sldId id="324" r:id="rId28"/>
    <p:sldId id="340" r:id="rId29"/>
    <p:sldId id="327" r:id="rId30"/>
    <p:sldId id="323" r:id="rId31"/>
    <p:sldId id="342" r:id="rId32"/>
    <p:sldId id="310" r:id="rId33"/>
    <p:sldId id="303" r:id="rId34"/>
    <p:sldId id="304" r:id="rId35"/>
    <p:sldId id="291" r:id="rId3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214"/>
    <a:srgbClr val="192A72"/>
    <a:srgbClr val="92D050"/>
    <a:srgbClr val="6CF0FF"/>
    <a:srgbClr val="E0E0E0"/>
    <a:srgbClr val="E6E6E6"/>
    <a:srgbClr val="11A4AB"/>
    <a:srgbClr val="12B4BC"/>
    <a:srgbClr val="8DD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456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978" y="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י"ג/אייר/תש"ף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394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01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490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83B4-4527-4147-AD95-DA0687FA723C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643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י"ג/אייר/תש"ף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4" r:id="rId3"/>
    <p:sldLayoutId id="2147483675" r:id="rId4"/>
    <p:sldLayoutId id="2147483650" r:id="rId5"/>
    <p:sldLayoutId id="2147483676" r:id="rId6"/>
    <p:sldLayoutId id="2147483653" r:id="rId7"/>
    <p:sldLayoutId id="2147483666" r:id="rId8"/>
    <p:sldLayoutId id="2147483677" r:id="rId9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oleon.org/enseignants/documents/grandes-dates-du-consulat-et-de-lempire-video-2-min-22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itu-presentation.cet.ac.il/%D7%A0%D7%A4%D7%95%D7%9C%D7%90%D7%95%D7%9F-%D7%A9%D7%9C%D7%99%D7%98-%D7%A0%D7%90%D7%95%D7%A8-%D7%95%D7%9E%D7%99%D7%98%D7%99%D7%91-%D7%90%D7%95-%D7%A2%D7%A8%D7%99%D7%A5-%D7%95%D7%9E%D7%A9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" TargetMode="External"/><Relationship Id="rId13" Type="http://schemas.openxmlformats.org/officeDocument/2006/relationships/hyperlink" Target="https://www.freeimages.com/" TargetMode="External"/><Relationship Id="rId3" Type="http://schemas.openxmlformats.org/officeDocument/2006/relationships/hyperlink" Target="https://he.wikipedia.org/wiki/%D7%A0%D7%A4%D7%95%D7%9C%D7%99%D7%90%D7%95%D7%9F_%D7%91%D7%95%D7%A0%D7%A4%D7%A8%D7%98%D7%94" TargetMode="External"/><Relationship Id="rId7" Type="http://schemas.openxmlformats.org/officeDocument/2006/relationships/hyperlink" Target="https://www.napoleon.org/enseignants/documents/grandes-dates-du-consulat-et-de-lempire-video-2-min-22" TargetMode="External"/><Relationship Id="rId12" Type="http://schemas.openxmlformats.org/officeDocument/2006/relationships/hyperlink" Target="https://pixabay.com/" TargetMode="External"/><Relationship Id="rId2" Type="http://schemas.openxmlformats.org/officeDocument/2006/relationships/hyperlink" Target="https://he.wikiquote.org/wiki/%D7%A0%D7%A4%D7%95%D7%9C%D7%99%D7%90%D7%95%D7%9F_%D7%91%D7%95%D7%A0%D7%A4%D7%A8%D7%98%D7%9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tu-presentation.cet.ac.il/%D7%A0%D7%A4%D7%95%D7%9C%D7%90%D7%95%D7%9F-%D7%A9%D7%9C%D7%99%D7%98-%D7%A0%D7%90%D7%95%D7%A8-%D7%95%D7%9E%D7%99%D7%98%D7%99%D7%91-%D7%90%D7%95-%D7%A2%D7%A8%D7%99%D7%A5-%D7%95%D7%9E%D7%A9/" TargetMode="External"/><Relationship Id="rId11" Type="http://schemas.openxmlformats.org/officeDocument/2006/relationships/hyperlink" Target="https://www.pexels.com/" TargetMode="External"/><Relationship Id="rId5" Type="http://schemas.openxmlformats.org/officeDocument/2006/relationships/hyperlink" Target="https://lib.cet.ac.il/pages/item.asp?item=9073np" TargetMode="External"/><Relationship Id="rId10" Type="http://schemas.openxmlformats.org/officeDocument/2006/relationships/hyperlink" Target="https://unsplash.com/" TargetMode="External"/><Relationship Id="rId4" Type="http://schemas.openxmlformats.org/officeDocument/2006/relationships/hyperlink" Target="https://school.kotar.cet.ac.il/KotarApp/Viewer.aspx?nBookID=93660278#202.3714.6.default" TargetMode="External"/><Relationship Id="rId9" Type="http://schemas.openxmlformats.org/officeDocument/2006/relationships/hyperlink" Target="https://www.freepik.com/home" TargetMode="External"/><Relationship Id="rId14" Type="http://schemas.openxmlformats.org/officeDocument/2006/relationships/hyperlink" Target="https://stocksnap.io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מסע למצרים-ארץ ישראל-1799 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1857829" y="1595900"/>
            <a:ext cx="23527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"חישבו </a:t>
            </a:r>
            <a:r>
              <a:rPr lang="he-IL" sz="2800" dirty="0">
                <a:solidFill>
                  <a:srgbClr val="002060"/>
                </a:solidFill>
                <a:latin typeface="Arial" panose="020B0604020202020204" pitchFamily="34" charset="0"/>
              </a:rPr>
              <a:t>על כך חיילים, מהפירמידות הללו צופות בכם 4,000 שנות </a:t>
            </a:r>
            <a:r>
              <a:rPr lang="he-IL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היסטוריה</a:t>
            </a:r>
            <a:r>
              <a:rPr lang="he-IL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endParaRPr lang="he-IL" sz="20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t="4523"/>
          <a:stretch/>
        </p:blipFill>
        <p:spPr>
          <a:xfrm>
            <a:off x="5925312" y="1304840"/>
            <a:ext cx="5468402" cy="4050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1543" y="5784389"/>
            <a:ext cx="24093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מתוך אתר ספרייה לאומית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65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מסע למצרים-ארץ ישראל-1799</a:t>
            </a:r>
          </a:p>
        </p:txBody>
      </p:sp>
      <p:pic>
        <p:nvPicPr>
          <p:cNvPr id="4" name="Picture 4" descr="https://upload.wikimedia.org/wikipedia/commons/1/19/Antoine-Jean_Gros_-_Bonaparte_visitant_les_pestif%C3%A9r%C3%A9s_de_Jaf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5" y="1142605"/>
            <a:ext cx="4895542" cy="341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upload.wikimedia.org/wikipedia/commons/thumb/9/91/Cannons_in_Acre.jpg/800px-Cannons_in_A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71" y="1156122"/>
            <a:ext cx="4488398" cy="33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2817513" y="48807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 "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אם עכו הייתה נופלת, הייתי משנה את פני 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העולם"</a:t>
            </a:r>
          </a:p>
          <a:p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"גורל 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המזרח נקבע בעיירה קטנה זו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"</a:t>
            </a:r>
            <a:endParaRPr lang="he-IL" sz="2000" dirty="0">
              <a:solidFill>
                <a:srgbClr val="002060"/>
              </a:solidFill>
            </a:endParaRPr>
          </a:p>
        </p:txBody>
      </p:sp>
      <p:pic>
        <p:nvPicPr>
          <p:cNvPr id="24580" name="Picture 4" descr="https://upload.wikimedia.org/wikipedia/commons/a/a2/Peselna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53" y="1142605"/>
            <a:ext cx="2337214" cy="341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 כובש את האלפים </a:t>
            </a:r>
            <a:endParaRPr lang="he-IL" dirty="0"/>
          </a:p>
        </p:txBody>
      </p:sp>
      <p:pic>
        <p:nvPicPr>
          <p:cNvPr id="7170" name="Picture 2" descr="https://upload.wikimedia.org/wikipedia/commons/thumb/d/d2/Jacques-Louis_David_007.jpg/800px-Jacques-Louis_David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12" y="1143125"/>
            <a:ext cx="4634493" cy="47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1024128" y="1746490"/>
            <a:ext cx="4410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400" dirty="0">
                <a:solidFill>
                  <a:srgbClr val="002060"/>
                </a:solidFill>
                <a:latin typeface="Arial" panose="020B0604020202020204" pitchFamily="34" charset="0"/>
              </a:rPr>
              <a:t>חיילים! אתם עירומים ורעבים. ביכולתכם לכבוש מחוזות וערים, שם תזכו בכבוד ובתהילה. התמצאו את האומץ ואת ההתמדה הדרושים לכך</a:t>
            </a:r>
            <a:r>
              <a:rPr lang="he-IL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?"</a:t>
            </a:r>
            <a:endParaRPr lang="he-I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כניעת ספרד </a:t>
            </a:r>
            <a:endParaRPr lang="he-IL" dirty="0"/>
          </a:p>
        </p:txBody>
      </p:sp>
      <p:pic>
        <p:nvPicPr>
          <p:cNvPr id="15362" name="Picture 2" descr="https://upload.wikimedia.org/wikipedia/commons/thumb/b/b2/Antoine-Jean_Gros_-_Capitulation_de_Madrid%2C_le_4_d%C3%A9cembre_1808.jpg/800px-Antoine-Jean_Gros_-_Capitulation_de_Madrid%2C_le_4_d%C3%A9cembre_1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53" y="875448"/>
            <a:ext cx="6914334" cy="50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3 במאי 1803- - פרנסיסקו גויה 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26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86" y="1130300"/>
            <a:ext cx="4855899" cy="4269014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660572" y="185515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latin typeface="Arial" panose="020B0604020202020204" pitchFamily="34" charset="0"/>
              </a:rPr>
              <a:t>במחוזות שנכבשו חייבת המרות להישמר באמצעים מוסריים על ידי הטלת האחריות על הקהילות...בני ערובה הם אחד האמצעים היעילים ביותר; אבל יש צורך שבני הערובה יהיו רבים וייבחרו מקרב האנשים החשובים. את התושבים יש לשכנע שמותם של בני הערובה יהיה התוצאה </a:t>
            </a:r>
            <a:r>
              <a:rPr lang="he-IL" sz="2000" dirty="0" err="1">
                <a:latin typeface="Arial" panose="020B0604020202020204" pitchFamily="34" charset="0"/>
              </a:rPr>
              <a:t>המיידית</a:t>
            </a:r>
            <a:r>
              <a:rPr lang="he-IL" sz="2000" dirty="0">
                <a:latin typeface="Arial" panose="020B0604020202020204" pitchFamily="34" charset="0"/>
              </a:rPr>
              <a:t> של הפרת </a:t>
            </a:r>
            <a:r>
              <a:rPr lang="he-IL" sz="2000" dirty="0" smtClean="0">
                <a:latin typeface="Arial" panose="020B0604020202020204" pitchFamily="34" charset="0"/>
              </a:rPr>
              <a:t>האמון"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2115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קרב </a:t>
            </a:r>
            <a:r>
              <a:rPr lang="he-IL" dirty="0" err="1" smtClean="0"/>
              <a:t>טרפלגר</a:t>
            </a:r>
            <a:r>
              <a:rPr lang="he-IL" dirty="0" smtClean="0"/>
              <a:t>- 1805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6778172" y="2983077"/>
            <a:ext cx="35200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"בעת ניצחון </a:t>
            </a:r>
            <a:r>
              <a:rPr lang="he-IL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הינך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 ראוי לשמפניה; </a:t>
            </a:r>
            <a:endParaRPr lang="he-IL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בעת 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הפסד - אתה זקוק 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לה"</a:t>
            </a:r>
            <a:endParaRPr lang="he-IL" sz="2000" dirty="0">
              <a:solidFill>
                <a:srgbClr val="002060"/>
              </a:solidFill>
            </a:endParaRPr>
          </a:p>
        </p:txBody>
      </p:sp>
      <p:pic>
        <p:nvPicPr>
          <p:cNvPr id="14342" name="Picture 6" descr="Turner, The Battle of Trafalgar (180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" y="1081673"/>
            <a:ext cx="5791200" cy="411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7922362" y="1423043"/>
            <a:ext cx="1839419" cy="1339947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ניצחון ימי בריטי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254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כניעתה של ברלין 1806</a:t>
            </a:r>
            <a:endParaRPr lang="he-IL" dirty="0"/>
          </a:p>
        </p:txBody>
      </p:sp>
      <p:pic>
        <p:nvPicPr>
          <p:cNvPr id="16388" name="Picture 4" descr="https://upload.wikimedia.org/wikipedia/commons/thumb/d/de/Charles_Meynier_-_Entr%C3%A9e_de_Napol%C3%A9on_%C3%A0_Berlin._27_octobre_1806.jpg/800px-Charles_Meynier_-_Entr%C3%A9e_de_Napol%C3%A9on_%C3%A0_Berlin._27_octobre_1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991235"/>
            <a:ext cx="7620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6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נפוליאון- קיסר 1804 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104571"/>
            <a:ext cx="5828685" cy="4410858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7830457" y="1400435"/>
            <a:ext cx="3701142" cy="225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400" dirty="0">
                <a:solidFill>
                  <a:srgbClr val="002060"/>
                </a:solidFill>
                <a:latin typeface="Arial" panose="020B0604020202020204" pitchFamily="34" charset="0"/>
              </a:rPr>
              <a:t>גדול יותר להיות ראוי לשרביט </a:t>
            </a:r>
            <a:r>
              <a:rPr lang="he-IL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מלוכה</a:t>
            </a:r>
          </a:p>
          <a:p>
            <a:pPr>
              <a:lnSpc>
                <a:spcPct val="150000"/>
              </a:lnSpc>
            </a:pPr>
            <a:r>
              <a:rPr lang="he-IL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Arial" panose="020B0604020202020204" pitchFamily="34" charset="0"/>
              </a:rPr>
              <a:t>מאשר שיהיה לך שרביט </a:t>
            </a:r>
            <a:r>
              <a:rPr lang="he-IL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מלוכה"</a:t>
            </a:r>
            <a:endParaRPr lang="he-IL" sz="2400" dirty="0">
              <a:solidFill>
                <a:srgbClr val="002060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8623432" y="3657976"/>
            <a:ext cx="290816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400" dirty="0" smtClean="0">
                <a:latin typeface="Arial" panose="020B0604020202020204" pitchFamily="34" charset="0"/>
              </a:rPr>
              <a:t>מה </a:t>
            </a:r>
            <a:r>
              <a:rPr lang="he-IL" sz="2400" dirty="0">
                <a:latin typeface="Arial" panose="020B0604020202020204" pitchFamily="34" charset="0"/>
              </a:rPr>
              <a:t>הוא כס מלכות? </a:t>
            </a:r>
            <a:endParaRPr lang="he-IL" sz="2400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latin typeface="Arial" panose="020B0604020202020204" pitchFamily="34" charset="0"/>
              </a:rPr>
              <a:t> </a:t>
            </a:r>
            <a:r>
              <a:rPr lang="he-IL" sz="2400" dirty="0" smtClean="0">
                <a:latin typeface="Arial" panose="020B0604020202020204" pitchFamily="34" charset="0"/>
              </a:rPr>
              <a:t>קצת </a:t>
            </a:r>
            <a:r>
              <a:rPr lang="he-IL" sz="2400" dirty="0">
                <a:latin typeface="Arial" panose="020B0604020202020204" pitchFamily="34" charset="0"/>
              </a:rPr>
              <a:t>עץ </a:t>
            </a:r>
            <a:r>
              <a:rPr lang="he-IL" sz="2400" dirty="0" smtClean="0">
                <a:latin typeface="Arial" panose="020B0604020202020204" pitchFamily="34" charset="0"/>
              </a:rPr>
              <a:t>מוזהב</a:t>
            </a:r>
          </a:p>
          <a:p>
            <a:pPr>
              <a:lnSpc>
                <a:spcPct val="150000"/>
              </a:lnSpc>
            </a:pPr>
            <a:r>
              <a:rPr lang="he-IL" sz="2400" dirty="0" smtClean="0">
                <a:latin typeface="Arial" panose="020B0604020202020204" pitchFamily="34" charset="0"/>
              </a:rPr>
              <a:t> </a:t>
            </a:r>
            <a:r>
              <a:rPr lang="he-IL" sz="2400" dirty="0">
                <a:latin typeface="Arial" panose="020B0604020202020204" pitchFamily="34" charset="0"/>
              </a:rPr>
              <a:t>המכוסה </a:t>
            </a:r>
            <a:r>
              <a:rPr lang="he-IL" sz="2400" dirty="0" smtClean="0">
                <a:latin typeface="Arial" panose="020B0604020202020204" pitchFamily="34" charset="0"/>
              </a:rPr>
              <a:t>בקטיפה</a:t>
            </a:r>
            <a:r>
              <a:rPr lang="he-IL" sz="2000" dirty="0" smtClean="0">
                <a:latin typeface="Arial" panose="020B0604020202020204" pitchFamily="34" charset="0"/>
              </a:rPr>
              <a:t>"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7523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 המדינאי </a:t>
            </a:r>
            <a:endParaRPr lang="he-IL" dirty="0"/>
          </a:p>
        </p:txBody>
      </p:sp>
      <p:sp>
        <p:nvSpPr>
          <p:cNvPr id="4" name="תרשים זרימה: תהליך חלופי 3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8447475" y="1123101"/>
            <a:ext cx="2314368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חתם על הסכמי שלום עם מדינות אירופה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רשים זרימה: תהליך חלופי 4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8397333" y="2606820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חידש את הברית שבין צרפת לכנסייה הקתולית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1812308" y="2823070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שיתף בממשלו תומכי מלוכה והן תומכי מהפכה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1812308" y="1123101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העניק חנינה כללית למי שנאלץ לעזוב את צרפת בזמן המהפכה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3026890" y="489109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"אם הייתי צריך לבחור את דתי, השמש, מקור החיים, הייתה 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אלוהיי"</a:t>
            </a:r>
            <a:endParaRPr lang="he-IL" sz="2000" dirty="0">
              <a:solidFill>
                <a:srgbClr val="002060"/>
              </a:solidFill>
            </a:endParaRPr>
          </a:p>
        </p:txBody>
      </p:sp>
      <p:pic>
        <p:nvPicPr>
          <p:cNvPr id="22530" name="Picture 2" descr="https://upload.wikimedia.org/wikipedia/commons/thumb/f/f8/All%C3%A9gorie_du_Concordat_de_1801.jpg/800px-All%C3%A9gorie_du_Concordat_de_1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233714"/>
            <a:ext cx="3829673" cy="288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6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מדיניות הפנים של נפוליאון </a:t>
            </a:r>
            <a:endParaRPr lang="he-IL" dirty="0"/>
          </a:p>
        </p:txBody>
      </p:sp>
      <p:sp>
        <p:nvSpPr>
          <p:cNvPr id="10" name="תרשים זרימה: תהליך חלופי 9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608946" y="982004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ארגן מערכת המשפט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תרשים זרימה: תהליך חלופי 10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5947928" y="2486421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נקבעו חוקים זהים למדינה כולה בתחום המשפט האזרחי והפלילי 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תרשים זרימה: תהליך חלופי 11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9161971" y="982004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ארגן מערכת המנהל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תרשים זרימה: תהליך חלופי 12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9198759" y="2534006"/>
            <a:ext cx="2392375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לכל פקידי השלטון נקבעו דרגות  עם אפשרויות להתקדם על פי כישרון 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תרשים זרימה: תהליך חלופי 14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3591564" y="2486421"/>
            <a:ext cx="2333748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החוקים הדגישו את חופש הפרט, האמונה , זכות לקניין 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תרשים זרימה: תהליך חלופי 15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-9334822" y="2534006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 מדינת משטרה"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8" name="תרשים זרימה: תהליך חלופי 17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-9334822" y="1025854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 מדינת משטרה"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" name="תרשים זרימה: תהליך חלופי 22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889336" y="3994203"/>
            <a:ext cx="2429163" cy="1213895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 אזרחי צרפת הוכרזו שווים בפני החוק 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1270" name="Picture 6" descr="Code Civil 18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3" y="1293319"/>
            <a:ext cx="3002890" cy="374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נפוליאון בונפרטה </a:t>
            </a:r>
            <a:endParaRPr lang="he-IL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>
                <a:sym typeface="Varela Round"/>
              </a:rPr>
              <a:t>היסטוריה – כתות ח 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696000" y="3455200"/>
            <a:ext cx="10800000" cy="720000"/>
          </a:xfrm>
        </p:spPr>
        <p:txBody>
          <a:bodyPr/>
          <a:lstStyle/>
          <a:p>
            <a:r>
              <a:rPr lang="he-IL" dirty="0" smtClean="0">
                <a:sym typeface="Varela Round"/>
              </a:rPr>
              <a:t>לאה וינברגר </a:t>
            </a:r>
            <a:endParaRPr lang="he-IL" dirty="0"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מדיניות פנים- המשך </a:t>
            </a:r>
            <a:endParaRPr lang="he-IL" dirty="0"/>
          </a:p>
        </p:txBody>
      </p:sp>
      <p:sp>
        <p:nvSpPr>
          <p:cNvPr id="4" name="תרשים זרימה: תהליך חלופי 3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14524" y="1340681"/>
            <a:ext cx="2650421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 מדינת משטרה"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תרשים זרימה: תהליך חלופי 4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7682670" y="4551000"/>
            <a:ext cx="2415965" cy="98912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המדינה קבעה את תכניות   הלימודים 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815271" y="1169430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ארגן מערכת החינוך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9180940" y="2847821"/>
            <a:ext cx="2438400" cy="150288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הקים מערכת חינוך ציבורית הכוללת בתי ספר יסודיים , על יסודיים</a:t>
            </a:r>
          </a:p>
          <a:p>
            <a:pPr algn="ctr" rtl="0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ואוניברסיטאות</a:t>
            </a:r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627793" y="2756236"/>
            <a:ext cx="2379017" cy="1565703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המדינה בחרה את המורים והשקיעה א כספים במערכת החינוך 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68559" y="3163660"/>
            <a:ext cx="2749138" cy="1565703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    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559" y="3309584"/>
            <a:ext cx="250932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צנזורים שמינה פיקחו על הוצאה לאור של ספרים ועיתונים והצגות תיאטרון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23554" name="Picture 2" descr="Big boss in business suit and napoleon hat standing on office table. Successful businessman banner, isolated vector illustration on white background. Office life. Business people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68" y="1514247"/>
            <a:ext cx="3298825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/>
          <p:cNvSpPr/>
          <p:nvPr/>
        </p:nvSpPr>
        <p:spPr>
          <a:xfrm>
            <a:off x="677194" y="5170796"/>
            <a:ext cx="482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dirty="0">
                <a:solidFill>
                  <a:srgbClr val="002060"/>
                </a:solidFill>
                <a:latin typeface="Arial" panose="020B0604020202020204" pitchFamily="34" charset="0"/>
              </a:rPr>
              <a:t>אוהב אני את ההלשנה אך שונא את </a:t>
            </a:r>
            <a:r>
              <a:rPr lang="he-IL" dirty="0" smtClean="0">
                <a:solidFill>
                  <a:srgbClr val="002060"/>
                </a:solidFill>
                <a:latin typeface="Arial" panose="020B0604020202020204" pitchFamily="34" charset="0"/>
              </a:rPr>
              <a:t>המלשינים</a:t>
            </a:r>
            <a:r>
              <a:rPr lang="he-IL" dirty="0" smtClean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520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קריקטורה ביקורתית</a:t>
            </a:r>
            <a:endParaRPr lang="he-IL" dirty="0"/>
          </a:p>
        </p:txBody>
      </p:sp>
      <p:pic>
        <p:nvPicPr>
          <p:cNvPr id="10242" name="Picture 2" descr="https://upload.wikimedia.org/wikipedia/commons/8/85/Cruikshank_-_Comparative_Anat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29" y="1155574"/>
            <a:ext cx="566057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7803605" y="2168736"/>
            <a:ext cx="3294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יש לחשוש מארבעה עיתונים עוינים יותר מאלף 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רימונים"</a:t>
            </a:r>
            <a:endParaRPr lang="he-I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המסע לרוסיה 1812</a:t>
            </a:r>
            <a:endParaRPr lang="he-IL" dirty="0"/>
          </a:p>
        </p:txBody>
      </p:sp>
      <p:pic>
        <p:nvPicPr>
          <p:cNvPr id="9218" name="Picture 2" descr="https://upload.wikimedia.org/wikipedia/commons/c/cc/Napoleons_retreat_from_mosc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7" y="1120698"/>
            <a:ext cx="656539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8316685" y="2605706"/>
            <a:ext cx="2980411" cy="9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החלטה גרועה עדיפה על לא להחליט 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בכלל"</a:t>
            </a:r>
            <a:endParaRPr lang="he-IL" sz="2000" dirty="0">
              <a:solidFill>
                <a:srgbClr val="002060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942125" y="3970048"/>
            <a:ext cx="3403496" cy="973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לא הלגיונות חצו את 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הרוביקון</a:t>
            </a:r>
          </a:p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 אלא (יוליוס) 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קיסר"</a:t>
            </a:r>
            <a:endParaRPr lang="he-I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קיסרות נפוליאון בשיאה,1812 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692146" y="5832258"/>
            <a:ext cx="1539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מתוך מט"ח 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06" y="1082140"/>
            <a:ext cx="697067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515448"/>
            <a:ext cx="9802368" cy="720000"/>
          </a:xfrm>
        </p:spPr>
        <p:txBody>
          <a:bodyPr/>
          <a:lstStyle/>
          <a:p>
            <a:r>
              <a:rPr lang="he-IL" dirty="0" smtClean="0"/>
              <a:t>היהודים במהפכה הצרפתית ובמשטר </a:t>
            </a:r>
            <a:r>
              <a:rPr lang="he-IL" dirty="0" err="1" smtClean="0"/>
              <a:t>הבונפארטיסטי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85" y="1845700"/>
            <a:ext cx="4666235" cy="304647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0" y="1829630"/>
            <a:ext cx="4251960" cy="2985461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3462746" y="4928248"/>
            <a:ext cx="50945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1791- יהודי צרפת  מקבלים  אמנציפציה (שוויון זכויות אזרחי). היהודים הראשונים מקיבוצי היהודים באירופה שזכו לכך </a:t>
            </a:r>
            <a:endParaRPr lang="he-IL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he-IL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he-I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9/90/Napoleon_stellt_den_israelitischen_Kult_wieder_her%2C_30._Mai_1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0" y="1080252"/>
            <a:ext cx="5867854" cy="52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4057" y="4557486"/>
            <a:ext cx="12627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מתוך מט"ח</a:t>
            </a:r>
            <a:endParaRPr lang="he-IL" dirty="0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 והיהודים </a:t>
            </a:r>
            <a:endParaRPr lang="he-IL" dirty="0"/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sz="quarter" idx="10"/>
          </p:nvPr>
        </p:nvSpPr>
        <p:spPr>
          <a:xfrm>
            <a:off x="6526389" y="1490676"/>
            <a:ext cx="5152573" cy="1989592"/>
          </a:xfrm>
        </p:spPr>
        <p:txBody>
          <a:bodyPr>
            <a:normAutofit/>
          </a:bodyPr>
          <a:lstStyle/>
          <a:p>
            <a:pPr>
              <a:tabLst>
                <a:tab pos="625475" algn="l"/>
              </a:tabLst>
            </a:pP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אני רוצה לגרום בכל אמצעי לכך שהזכויות שניתנו לעם היהודי לא יישארו על הנייר בלבד, וכי ימצאו את ירושלים שלהם </a:t>
            </a:r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בצרפת</a:t>
            </a:r>
            <a:r>
              <a:rPr lang="he-IL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endParaRPr lang="he-IL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6555419" y="3480268"/>
            <a:ext cx="509451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latin typeface="Arial" panose="020B0604020202020204" pitchFamily="34" charset="0"/>
              </a:rPr>
              <a:t>עם ששומר אמונים לעירו האהובה 1,800 שנה – עוד יזכה לשוב </a:t>
            </a:r>
            <a:r>
              <a:rPr lang="he-IL" sz="2000" dirty="0" smtClean="0">
                <a:latin typeface="Arial" panose="020B0604020202020204" pitchFamily="34" charset="0"/>
              </a:rPr>
              <a:t>אליה</a:t>
            </a:r>
            <a:r>
              <a:rPr lang="he-IL" sz="2400" dirty="0" smtClean="0">
                <a:latin typeface="Arial" panose="020B0604020202020204" pitchFamily="34" charset="0"/>
              </a:rPr>
              <a:t>"</a:t>
            </a:r>
          </a:p>
          <a:p>
            <a:endParaRPr lang="he-IL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he-I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he-I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 והיהודים 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r="1566" b="3249"/>
          <a:stretch/>
        </p:blipFill>
        <p:spPr>
          <a:xfrm>
            <a:off x="653143" y="1309461"/>
            <a:ext cx="5588000" cy="3741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4128" y="690782"/>
            <a:ext cx="32221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הפקודה המחפירה </a:t>
            </a:r>
            <a:endParaRPr lang="he-IL" dirty="0"/>
          </a:p>
        </p:txBody>
      </p:sp>
      <p:sp>
        <p:nvSpPr>
          <p:cNvPr id="7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8242953" y="636184"/>
            <a:ext cx="3033485" cy="2003926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בתקופתו האמנציפציה ליהודים חלה גם על שטחי הקיסרות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חץ: למטה 28">
            <a:extLst>
              <a:ext uri="{FF2B5EF4-FFF2-40B4-BE49-F238E27FC236}">
                <a16:creationId xmlns:a16="http://schemas.microsoft.com/office/drawing/2014/main" id="{E9B092A6-0BEB-4E63-8F4D-94FE2C0B1D68}"/>
              </a:ext>
            </a:extLst>
          </p:cNvPr>
          <p:cNvSpPr/>
          <p:nvPr/>
        </p:nvSpPr>
        <p:spPr>
          <a:xfrm>
            <a:off x="8306123" y="2543246"/>
            <a:ext cx="2907144" cy="180323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000" dirty="0" smtClean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 rtl="0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כינוס הסנהדרין הכוללת התחייבות להיות נאמנים לצרפת 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>
            <a:off x="9497457" y="4346476"/>
            <a:ext cx="2380344" cy="1784899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dirty="0" smtClean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 rtl="0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"הפקודה המחפירה"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>
            <a:off x="6840348" y="4307908"/>
            <a:ext cx="2685144" cy="1784899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000" dirty="0" smtClean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 rtl="0"/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הקמת </a:t>
            </a:r>
            <a:r>
              <a:rPr lang="he-IL" sz="2000" dirty="0" err="1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הקונסיסטוריות</a:t>
            </a:r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 לשם פיקוח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26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קרב ווטרלו </a:t>
            </a:r>
            <a:endParaRPr lang="he-IL" dirty="0"/>
          </a:p>
        </p:txBody>
      </p:sp>
      <p:pic>
        <p:nvPicPr>
          <p:cNvPr id="13314" name="Picture 2" descr="Waterl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" y="1097680"/>
            <a:ext cx="9552305" cy="43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3143" y="413271"/>
            <a:ext cx="10173353" cy="720000"/>
          </a:xfrm>
        </p:spPr>
        <p:txBody>
          <a:bodyPr/>
          <a:lstStyle/>
          <a:p>
            <a:r>
              <a:rPr lang="he-IL" dirty="0" smtClean="0"/>
              <a:t>"נפוליאון- מה שהיה ומה שהוא עכשיו"</a:t>
            </a:r>
            <a:br>
              <a:rPr lang="he-IL" dirty="0" smtClean="0"/>
            </a:br>
            <a:r>
              <a:rPr lang="he-IL" sz="2000" dirty="0" smtClean="0"/>
              <a:t>(קריקטורה בריטית)</a:t>
            </a:r>
            <a:endParaRPr lang="he-IL" sz="2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2" y="1359353"/>
            <a:ext cx="4862058" cy="3822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3600" y="1872343"/>
            <a:ext cx="34834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נפוליאון הובס נשלח לאי אלבה , ברח משם חזר לקרב ווטרלו , הפסיד ונשלח לאי סנט הלנה שם נפטר 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6799942" y="3524836"/>
            <a:ext cx="4310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dirty="0">
                <a:solidFill>
                  <a:srgbClr val="002060"/>
                </a:solidFill>
                <a:latin typeface="Arial" panose="020B0604020202020204" pitchFamily="34" charset="0"/>
              </a:rPr>
              <a:t>רק אתמול מלך! [...] ועתה הנך יצור אלמוני: כה מושפל - אך חי</a:t>
            </a:r>
            <a:r>
              <a:rPr lang="he-IL" dirty="0" smtClean="0">
                <a:solidFill>
                  <a:srgbClr val="002060"/>
                </a:solidFill>
                <a:latin typeface="Arial" panose="020B0604020202020204" pitchFamily="34" charset="0"/>
              </a:rPr>
              <a:t>!"- הלורד </a:t>
            </a:r>
            <a:r>
              <a:rPr lang="he-IL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ביירון</a:t>
            </a:r>
            <a:r>
              <a:rPr lang="he-IL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5443" y="155448"/>
            <a:ext cx="9802368" cy="720000"/>
          </a:xfrm>
        </p:spPr>
        <p:txBody>
          <a:bodyPr/>
          <a:lstStyle/>
          <a:p>
            <a:r>
              <a:rPr lang="he-IL" dirty="0" smtClean="0"/>
              <a:t>קונגרס וינה 1815-1814</a:t>
            </a:r>
            <a:endParaRPr lang="he-IL" dirty="0"/>
          </a:p>
        </p:txBody>
      </p:sp>
      <p:pic>
        <p:nvPicPr>
          <p:cNvPr id="19458" name="Picture 2" descr="https://upload.wikimedia.org/wikipedia/commons/a/a5/CongressVie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51" y="1806229"/>
            <a:ext cx="3831893" cy="3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74744" y="1806230"/>
            <a:ext cx="358502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 smtClean="0"/>
              <a:t>קונגרס וינה נועד לפתור את הבעיות של אירופה ולהחזיר את הסדר שהיה לפני המהפכה הצרפתית וכיבושי </a:t>
            </a:r>
            <a:r>
              <a:rPr lang="he-IL" sz="2400" dirty="0" smtClean="0"/>
              <a:t>נפוליאון.</a:t>
            </a:r>
          </a:p>
          <a:p>
            <a:pPr>
              <a:lnSpc>
                <a:spcPct val="150000"/>
              </a:lnSpc>
            </a:pPr>
            <a:r>
              <a:rPr lang="he-IL" sz="2400" b="1" dirty="0" smtClean="0"/>
              <a:t>האמנם יצליח? </a:t>
            </a:r>
            <a:endParaRPr lang="he-IL" sz="24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8" y="1806230"/>
            <a:ext cx="4341691" cy="3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חידה- מה זה?</a:t>
            </a:r>
            <a:endParaRPr lang="he-IL" dirty="0"/>
          </a:p>
        </p:txBody>
      </p:sp>
      <p:pic>
        <p:nvPicPr>
          <p:cNvPr id="1026" name="Picture 2" descr="https://upload.wikimedia.org/wikipedia/commons/thumb/e/e8/Tomb_of_General_Caffarrelli_in_Acre%2C_Israel.jpg/800px-Tomb_of_General_Caffarrelli_in_Acre%2C_Isra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88" y="875448"/>
            <a:ext cx="7296912" cy="54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מותו של נפוליאון-1921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920" y="1478098"/>
            <a:ext cx="3886200" cy="4037330"/>
          </a:xfrm>
          <a:prstGeom prst="rect">
            <a:avLst/>
          </a:prstGeom>
        </p:spPr>
      </p:pic>
      <p:pic>
        <p:nvPicPr>
          <p:cNvPr id="18434" name="Picture 2" descr="Death of Napoleon - Royalty-free Napoleon Bonaparte Stock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740" y="1770743"/>
            <a:ext cx="4528031" cy="37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5378558" y="1778729"/>
            <a:ext cx="17707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400" dirty="0">
                <a:solidFill>
                  <a:srgbClr val="002060"/>
                </a:solidFill>
                <a:latin typeface="Arial" panose="020B0604020202020204" pitchFamily="34" charset="0"/>
              </a:rPr>
              <a:t>השעה שלנו סומנה, ואף אחד לא יכול לתבוע רגע בחיים יותר ממה שהגורל </a:t>
            </a:r>
            <a:r>
              <a:rPr lang="he-IL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גזר"</a:t>
            </a:r>
            <a:endParaRPr lang="he-I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88460" y="323088"/>
            <a:ext cx="9802368" cy="720000"/>
          </a:xfrm>
        </p:spPr>
        <p:txBody>
          <a:bodyPr/>
          <a:lstStyle/>
          <a:p>
            <a:r>
              <a:rPr lang="he-IL" dirty="0" smtClean="0"/>
              <a:t>לסיכום*</a:t>
            </a:r>
            <a:endParaRPr lang="he-IL" dirty="0"/>
          </a:p>
        </p:txBody>
      </p:sp>
      <p:pic>
        <p:nvPicPr>
          <p:cNvPr id="1026" name="Picture 2" descr="Vidéo Chrono &gt; Grandes dates du Consulat et de l’Empire (2 min. 22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6" y="1260455"/>
            <a:ext cx="7456670" cy="373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878456" y="506529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1600" dirty="0" smtClean="0">
                <a:hlinkClick r:id="rId3"/>
              </a:rPr>
              <a:t>*</a:t>
            </a: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://www.napoleon.org/enseignants/documents/grandes-dates-du-consulat-et-de-lempire-video-2-min-22/</a:t>
            </a:r>
            <a:endParaRPr lang="he-IL" sz="1600" dirty="0"/>
          </a:p>
        </p:txBody>
      </p:sp>
      <p:sp>
        <p:nvSpPr>
          <p:cNvPr id="6" name="מלבן 5"/>
          <p:cNvSpPr/>
          <p:nvPr/>
        </p:nvSpPr>
        <p:spPr>
          <a:xfrm>
            <a:off x="8183880" y="1926550"/>
            <a:ext cx="3663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ym typeface="Varela Round"/>
              </a:rPr>
              <a:t>האם נפוליאון היה ממשיך המהפכה ומשחרר עמים בשמה  או מחסל המהפכה ופוגע בריבונות ובחירות של עמי אירופה ?</a:t>
            </a:r>
          </a:p>
          <a:p>
            <a:r>
              <a:rPr lang="he-IL" sz="2400" dirty="0">
                <a:sym typeface="Varela Round"/>
              </a:rPr>
              <a:t>נפוליאון בכיבושיו העלה רגש חדש </a:t>
            </a:r>
            <a:r>
              <a:rPr lang="he-IL" sz="2400" b="1" dirty="0">
                <a:sym typeface="Varela Round"/>
              </a:rPr>
              <a:t>– הלאומיות </a:t>
            </a:r>
            <a:endParaRPr lang="he-IL" sz="2400" b="1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146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חידה- מי זה?</a:t>
            </a:r>
            <a:endParaRPr lang="he-IL" dirty="0"/>
          </a:p>
        </p:txBody>
      </p:sp>
      <p:pic>
        <p:nvPicPr>
          <p:cNvPr id="1026" name="Picture 2" descr="https://upload.wikimedia.org/wikipedia/commons/thumb/e/e8/Tomb_of_General_Caffarrelli_in_Acre%2C_Israel.jpg/800px-Tomb_of_General_Caffarrelli_in_Acre%2C_Isra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69" y="1135169"/>
            <a:ext cx="5105400" cy="430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uC 251 Caffarelli du Falga (L.M.J.M., 1756-1799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5464"/>
            <a:ext cx="4477385" cy="63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1491" y="1135169"/>
            <a:ext cx="18500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/>
              <a:t>לואי מארי </a:t>
            </a:r>
            <a:r>
              <a:rPr lang="he-IL" sz="2000" b="1" dirty="0" err="1"/>
              <a:t>קאפרלי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9423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6469D9-7AB5-4B51-A971-96A91FB9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משימת סיכום </a:t>
            </a:r>
            <a:endParaRPr lang="en-US" dirty="0"/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AB8BD618-A489-477B-BCFF-DD00331D5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he-IL" u="sng" dirty="0"/>
              <a:t>פירוט </a:t>
            </a:r>
            <a:r>
              <a:rPr lang="he-IL" u="sng" dirty="0" smtClean="0"/>
              <a:t>המשימה</a:t>
            </a:r>
          </a:p>
          <a:p>
            <a:r>
              <a:rPr lang="he-IL" dirty="0" smtClean="0"/>
              <a:t>ענו על השאלה בעזרת עובדות שנלמדו בשיעור ומתוך העדויות שבפעילות -</a:t>
            </a:r>
          </a:p>
          <a:p>
            <a:r>
              <a:rPr lang="he-IL" dirty="0" smtClean="0">
                <a:hlinkClick r:id="rId3"/>
              </a:rPr>
              <a:t>האם נפוליאון שליט נאור  ומיטיב או עריץ ומשעבד?</a:t>
            </a:r>
            <a:endParaRPr lang="he-IL" dirty="0"/>
          </a:p>
        </p:txBody>
      </p:sp>
      <p:pic>
        <p:nvPicPr>
          <p:cNvPr id="7" name="תמונה 6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-1" y="4314285"/>
            <a:ext cx="2277745" cy="20379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1336D4C-B954-4D7A-A012-BC33384799E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" y="1331227"/>
            <a:ext cx="2942173" cy="2942173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635507" y="828252"/>
            <a:ext cx="2145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סרקו אותי</a:t>
            </a:r>
          </a:p>
        </p:txBody>
      </p:sp>
      <p:pic>
        <p:nvPicPr>
          <p:cNvPr id="21506" name="Picture 2" descr="http://www.yo-yoo.co.il/qrcode/temp/ZSjWIT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0" y="1378423"/>
            <a:ext cx="2978787" cy="29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11818" r="3694" b="1740"/>
          <a:stretch/>
        </p:blipFill>
        <p:spPr>
          <a:xfrm>
            <a:off x="5021636" y="3736682"/>
            <a:ext cx="2638707" cy="20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0" y="389346"/>
            <a:ext cx="9625352" cy="720000"/>
          </a:xfrm>
        </p:spPr>
        <p:txBody>
          <a:bodyPr/>
          <a:lstStyle/>
          <a:p>
            <a:r>
              <a:rPr lang="he-IL" dirty="0"/>
              <a:t> קישור למשאבים מאושרים לשימוש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ע"י משרד החינוך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6539" y="2059176"/>
            <a:ext cx="11161453" cy="2881264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he-IL" dirty="0" smtClean="0">
                <a:hlinkClick r:id="rId2"/>
              </a:rPr>
              <a:t>ויקיצטוט</a:t>
            </a:r>
            <a:endParaRPr lang="he-IL" dirty="0" smtClean="0"/>
          </a:p>
          <a:p>
            <a:pPr lvl="0"/>
            <a:r>
              <a:rPr lang="he-IL" dirty="0" smtClean="0">
                <a:hlinkClick r:id="rId3"/>
              </a:rPr>
              <a:t>ויקיפדיה </a:t>
            </a:r>
            <a:endParaRPr lang="he-IL" dirty="0" smtClean="0"/>
          </a:p>
          <a:p>
            <a:pPr lvl="0"/>
            <a:r>
              <a:rPr lang="he-IL" dirty="0" smtClean="0">
                <a:hlinkClick r:id="rId4"/>
              </a:rPr>
              <a:t>מסע אל העבר- קדמה ומהפכות </a:t>
            </a:r>
            <a:endParaRPr lang="he-IL" dirty="0" smtClean="0"/>
          </a:p>
          <a:p>
            <a:pPr lvl="0"/>
            <a:r>
              <a:rPr lang="he-IL" dirty="0" smtClean="0">
                <a:hlinkClick r:id="rId5"/>
              </a:rPr>
              <a:t>מפת קונגרס וינה </a:t>
            </a:r>
            <a:endParaRPr lang="he-IL" dirty="0" smtClean="0"/>
          </a:p>
          <a:p>
            <a:pPr lvl="0"/>
            <a:r>
              <a:rPr lang="he-IL" dirty="0" smtClean="0">
                <a:hlinkClick r:id="rId6"/>
              </a:rPr>
              <a:t>האם </a:t>
            </a:r>
            <a:r>
              <a:rPr lang="he-IL" dirty="0">
                <a:hlinkClick r:id="rId6"/>
              </a:rPr>
              <a:t>נפוליאון שליט נאור  ומיטיב או עריץ ומשעבד</a:t>
            </a:r>
            <a:r>
              <a:rPr lang="he-IL" dirty="0" smtClean="0">
                <a:hlinkClick r:id="rId6"/>
              </a:rPr>
              <a:t>?</a:t>
            </a:r>
            <a:endParaRPr lang="he-IL" dirty="0" smtClean="0"/>
          </a:p>
          <a:p>
            <a:pPr lvl="0"/>
            <a:r>
              <a:rPr lang="en-US" dirty="0">
                <a:hlinkClick r:id="rId7"/>
              </a:rPr>
              <a:t>https://www.napoleon.org/enseignants/documents/grandes-dates-du-consulat-et-de-lempire-video-2-min-22</a:t>
            </a:r>
            <a:endParaRPr lang="he-IL" dirty="0" smtClean="0"/>
          </a:p>
          <a:p>
            <a:r>
              <a:rPr lang="en-US" dirty="0">
                <a:hlinkClick r:id="rId8"/>
              </a:rPr>
              <a:t>https://www.flickr.com/</a:t>
            </a:r>
            <a:endParaRPr lang="he-IL" dirty="0"/>
          </a:p>
          <a:p>
            <a:r>
              <a:rPr lang="en-US" dirty="0">
                <a:hlinkClick r:id="rId9"/>
              </a:rPr>
              <a:t>https://www.freepik.com/home</a:t>
            </a:r>
            <a:endParaRPr lang="he-IL" dirty="0"/>
          </a:p>
          <a:p>
            <a:r>
              <a:rPr lang="en-US" dirty="0">
                <a:hlinkClick r:id="rId10"/>
              </a:rPr>
              <a:t>https://unsplash.com/</a:t>
            </a:r>
            <a:endParaRPr lang="he-IL" dirty="0"/>
          </a:p>
          <a:p>
            <a:r>
              <a:rPr lang="en-US" dirty="0">
                <a:hlinkClick r:id="rId11"/>
              </a:rPr>
              <a:t>https://www.pexels.com/</a:t>
            </a:r>
            <a:endParaRPr lang="he-IL" dirty="0"/>
          </a:p>
          <a:p>
            <a:r>
              <a:rPr lang="en-US" dirty="0" smtClean="0">
                <a:hlinkClick r:id="rId12"/>
              </a:rPr>
              <a:t>https</a:t>
            </a:r>
            <a:r>
              <a:rPr lang="en-US" dirty="0">
                <a:hlinkClick r:id="rId12"/>
              </a:rPr>
              <a:t>://pixabay.com/</a:t>
            </a:r>
            <a:endParaRPr lang="he-IL" dirty="0"/>
          </a:p>
          <a:p>
            <a:r>
              <a:rPr lang="en-US" dirty="0">
                <a:hlinkClick r:id="rId13"/>
              </a:rPr>
              <a:t>https://www.freeimages.com/</a:t>
            </a:r>
            <a:endParaRPr lang="he-IL" dirty="0"/>
          </a:p>
          <a:p>
            <a:r>
              <a:rPr lang="en-US" dirty="0" smtClean="0">
                <a:hlinkClick r:id="rId14"/>
              </a:rPr>
              <a:t>https</a:t>
            </a:r>
            <a:r>
              <a:rPr lang="en-US" dirty="0">
                <a:hlinkClick r:id="rId14"/>
              </a:rPr>
              <a:t>://stocksnap.io/</a:t>
            </a:r>
            <a:endParaRPr lang="he-IL" dirty="0"/>
          </a:p>
          <a:p>
            <a:pPr lvl="0"/>
            <a:endParaRPr lang="he-IL" dirty="0" smtClean="0"/>
          </a:p>
          <a:p>
            <a:pPr lvl="0"/>
            <a:endParaRPr lang="he-IL" dirty="0" smtClean="0"/>
          </a:p>
          <a:p>
            <a:pPr lvl="0" algn="ctr"/>
            <a:endParaRPr lang="he-IL" dirty="0" smtClean="0"/>
          </a:p>
          <a:p>
            <a:pPr lvl="0"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262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ECEB5F-1AF1-455B-9707-912205C838FF}"/>
              </a:ext>
            </a:extLst>
          </p:cNvPr>
          <p:cNvSpPr/>
          <p:nvPr/>
        </p:nvSpPr>
        <p:spPr>
          <a:xfrm>
            <a:off x="12279398" y="302487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</a:t>
            </a:r>
            <a:r>
              <a:rPr lang="he-IL" dirty="0" smtClean="0"/>
              <a:t>היום?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e-IL" dirty="0" smtClean="0">
                <a:sym typeface="Varela Round"/>
              </a:rPr>
              <a:t>חידה</a:t>
            </a:r>
          </a:p>
          <a:p>
            <a:r>
              <a:rPr lang="he-IL" dirty="0" smtClean="0">
                <a:sym typeface="Varela Round"/>
              </a:rPr>
              <a:t>ציר זמן</a:t>
            </a:r>
          </a:p>
          <a:p>
            <a:r>
              <a:rPr lang="he-IL" dirty="0" smtClean="0">
                <a:sym typeface="Varela Round"/>
              </a:rPr>
              <a:t>מפה</a:t>
            </a:r>
          </a:p>
          <a:p>
            <a:r>
              <a:rPr lang="he-IL" dirty="0" smtClean="0">
                <a:sym typeface="Varela Round"/>
              </a:rPr>
              <a:t>ניתוח דמותו – </a:t>
            </a:r>
            <a:r>
              <a:rPr lang="he-IL" dirty="0" err="1" smtClean="0">
                <a:sym typeface="Varela Round"/>
              </a:rPr>
              <a:t>זמרת"י</a:t>
            </a:r>
            <a:r>
              <a:rPr lang="he-IL" dirty="0" smtClean="0">
                <a:sym typeface="Varela Round"/>
              </a:rPr>
              <a:t>- איש של ניגודים </a:t>
            </a:r>
          </a:p>
          <a:p>
            <a:r>
              <a:rPr lang="he-IL" dirty="0" smtClean="0">
                <a:sym typeface="Varela Round"/>
              </a:rPr>
              <a:t>נפוליאון המצביא </a:t>
            </a:r>
          </a:p>
          <a:p>
            <a:r>
              <a:rPr lang="he-IL" dirty="0" smtClean="0">
                <a:sym typeface="Varela Round"/>
              </a:rPr>
              <a:t>נפוליאון קיסר ומדינאי </a:t>
            </a:r>
          </a:p>
          <a:p>
            <a:r>
              <a:rPr lang="he-IL" dirty="0" smtClean="0">
                <a:sym typeface="Varela Round"/>
              </a:rPr>
              <a:t>יחסו של נפוליאון ליהודים </a:t>
            </a:r>
          </a:p>
          <a:p>
            <a:r>
              <a:rPr lang="he-IL" dirty="0" smtClean="0">
                <a:sym typeface="Varela Round"/>
              </a:rPr>
              <a:t>מפת כיבושיו עד תבוסתו </a:t>
            </a:r>
          </a:p>
          <a:p>
            <a:r>
              <a:rPr lang="he-IL" dirty="0" smtClean="0">
                <a:sym typeface="Varela Round"/>
              </a:rPr>
              <a:t>נפילתו של נפוליאון , יציאה לגלות , קונגרס וינה ומותו </a:t>
            </a:r>
          </a:p>
          <a:p>
            <a:r>
              <a:rPr lang="he-IL" dirty="0" smtClean="0">
                <a:sym typeface="Varela Round"/>
              </a:rPr>
              <a:t>מטלה - האם נפוליאון </a:t>
            </a:r>
            <a:r>
              <a:rPr lang="he-IL" dirty="0" smtClean="0">
                <a:sym typeface="Varela Round"/>
              </a:rPr>
              <a:t>היה כובש דיקטטור או מפיץ רעיונות? </a:t>
            </a:r>
            <a:endParaRPr lang="he-IL" dirty="0" smtClean="0">
              <a:sym typeface="Varela Round"/>
            </a:endParaRPr>
          </a:p>
          <a:p>
            <a:endParaRPr lang="he-IL" dirty="0" smtClean="0">
              <a:sym typeface="Varela Round"/>
            </a:endParaRPr>
          </a:p>
          <a:p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9CB7FD-705A-4AFD-B7A3-B7819D0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נפוליאון- </a:t>
            </a:r>
            <a:r>
              <a:rPr lang="he-IL" dirty="0" smtClean="0"/>
              <a:t>תחנות חייו</a:t>
            </a:r>
            <a:endParaRPr lang="he-IL" dirty="0"/>
          </a:p>
        </p:txBody>
      </p:sp>
      <p:sp>
        <p:nvSpPr>
          <p:cNvPr id="6" name="חץ: למטה 9">
            <a:extLst>
              <a:ext uri="{FF2B5EF4-FFF2-40B4-BE49-F238E27FC236}">
                <a16:creationId xmlns:a16="http://schemas.microsoft.com/office/drawing/2014/main" id="{D913AA88-2E50-41CC-9B98-719788F6934E}"/>
              </a:ext>
            </a:extLst>
          </p:cNvPr>
          <p:cNvSpPr/>
          <p:nvPr/>
        </p:nvSpPr>
        <p:spPr>
          <a:xfrm rot="5400000">
            <a:off x="5577097" y="-2919503"/>
            <a:ext cx="783194" cy="12080789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10685646" y="2963649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1769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תרשים זרימה: תהליך חלופי 11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506674" y="2236248"/>
            <a:ext cx="1388283" cy="569613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1400" b="1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פרוץ מהפכה צרפתית </a:t>
            </a:r>
            <a:endParaRPr lang="he-IL" sz="1400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תרשים זרימה: תהליך חלופי 15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10685645" y="3376329"/>
            <a:ext cx="1370823" cy="63183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נולד בקורסיקה 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תרשים זרימה: תהליך חלופי 18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9228704" y="3003980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1784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0" name="תרשים זרימה: תהליך חלופי 19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162759" y="2992431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1799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תרשים זרימה: תהליך חלופי 20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766218" y="3005923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1804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תרשים זרימה: תהליך חלופי 21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579492" y="2992276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1789</a:t>
            </a:r>
            <a:endParaRPr lang="he-IL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תרשים זרימה: תהליך חלופי 23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748699" y="3381356"/>
            <a:ext cx="1308738" cy="63183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הופך לקיסר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5" name="תרשים זרימה: תהליך חלופי 24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139735" y="3375551"/>
            <a:ext cx="1381531" cy="63183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מסע כיבוש מצרים- א"י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6" name="תרשים זרימה: תהליך חלופי 25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9187459" y="3361259"/>
            <a:ext cx="1416878" cy="808775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מתקבל לאקדמיה צבאית בפריס</a:t>
            </a:r>
            <a:endParaRPr lang="he-IL" sz="1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" name="תרשים זרימה: תהליך חלופי 28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3311005" y="2982854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1812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2" name="תרשים זרימה: תהליך חלופי 31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3323248" y="3351872"/>
            <a:ext cx="1308738" cy="63183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16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המסע לרוסיה 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5" name="תרשים זרימה: תהליך חלופי 34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1882309" y="2967603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1814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6" name="תרשים זרימה: תהליך חלופי 35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1885886" y="3345344"/>
            <a:ext cx="1308738" cy="63183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16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נשלח לגלות 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7" name="תרשים זרימה: תהליך חלופי 36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97731" y="2967603"/>
            <a:ext cx="1273700" cy="30528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1821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1" name="תרשים זרימה: תהליך חלופי 40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522379" y="3375551"/>
            <a:ext cx="1279246" cy="63183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16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נפטר באי סנט הלנה 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2" name="תרשים זרימה: תהליך חלופי 41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1622029" y="2278929"/>
            <a:ext cx="1388283" cy="569613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1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1400" b="1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קונגרס וינה </a:t>
            </a:r>
            <a:endParaRPr lang="he-IL" sz="1400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3" name="תרשים זרימה: תהליך חלופי 42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 rot="10800000" flipH="1" flipV="1">
            <a:off x="4186699" y="4047442"/>
            <a:ext cx="1376771" cy="57955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14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כינוס הסנהדרין </a:t>
            </a:r>
            <a:endParaRPr lang="he-IL" sz="14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074" name="Picture 2" descr="https://upload.wikimedia.org/wikipedia/commons/thumb/4/49/Star_of_David.svg/800px-Star_of_Davi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516" y="4013194"/>
            <a:ext cx="316245" cy="3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האי קורסיקה  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6613974" y="5647591"/>
            <a:ext cx="1539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מתוך מט"ח </a:t>
            </a:r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585" y="1273605"/>
            <a:ext cx="4937728" cy="4160493"/>
          </a:xfrm>
          <a:prstGeom prst="rect">
            <a:avLst/>
          </a:prstGeom>
        </p:spPr>
      </p:pic>
      <p:pic>
        <p:nvPicPr>
          <p:cNvPr id="20482" name="Picture 2" descr="Landscape on corsica island in france Premium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9" y="1273606"/>
            <a:ext cx="5446940" cy="416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ניתוח דמותו של נפוליאון </a:t>
            </a:r>
            <a:endParaRPr lang="he-IL" dirty="0"/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419139" y="926586"/>
            <a:ext cx="4823690" cy="107955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1769-1821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419139" y="2058794"/>
            <a:ext cx="4884188" cy="1123603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האי קורסיקה(לחוף ים תיכון)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419139" y="3295040"/>
            <a:ext cx="4884188" cy="1039181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אישי –בן למשפחת אצולה נמוכה </a:t>
            </a:r>
          </a:p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תקופתי- השפעת תנועת הנאורות /מהפכה צרפתית 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385242" y="4411317"/>
            <a:ext cx="4857587" cy="1056751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קצין חיל תותחנים, מפקד הצבא, קיסר צרפת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8" name="תרשים זרימה: מסיים 17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9810634" y="1088974"/>
            <a:ext cx="1764237" cy="889461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</a:t>
            </a:r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מן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תרשים זרימה: מסיים 18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9785189" y="3444760"/>
            <a:ext cx="1764237" cy="889461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</a:t>
            </a:r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קע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תרשים זרימה: מסיים 20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9810632" y="2191961"/>
            <a:ext cx="1764237" cy="889461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</a:t>
            </a:r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קום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תרשים זרימה: מסיים 21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9785188" y="4541799"/>
            <a:ext cx="1764237" cy="889461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</a:t>
            </a:r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פקיד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" name="תרשים זרימה: מסיים 22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9785188" y="5468068"/>
            <a:ext cx="1764237" cy="889461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dirty="0" smtClean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  <a:r>
              <a:rPr lang="he-IL" sz="20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יחוד 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תרשים זרימה: תהליך חלופי 23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385243" y="5563141"/>
            <a:ext cx="4857586" cy="74622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 smtClean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מצד אחד מפיץ רעיונות המהפכה הצרפתית ומצד שני עריץ </a:t>
            </a:r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098" name="Picture 2" descr="Half-length portrait of a wigged middle-aged man with a well-to-do jacket. His left hand is tucked inside his waistcoa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6" y="1070185"/>
            <a:ext cx="3258957" cy="422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 הצעיר 1797 </a:t>
            </a:r>
            <a:endParaRPr lang="he-IL" dirty="0"/>
          </a:p>
        </p:txBody>
      </p:sp>
      <p:pic>
        <p:nvPicPr>
          <p:cNvPr id="6146" name="Picture 2" descr="https://upload.wikimedia.org/wikipedia/commons/5/5d/Napoleon_-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9769"/>
            <a:ext cx="3989705" cy="48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d/db/Napoleon_at_the_Battle_of_Rivoli.jpg/800px-Napoleon_at_the_Battle_of_Rivo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1149769"/>
            <a:ext cx="6431280" cy="49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23200" y="1162832"/>
            <a:ext cx="278384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smtClean="0"/>
              <a:t>הקרב על איטליה -1797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42691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נפוליאון המצביא</a:t>
            </a:r>
            <a:endParaRPr lang="he-IL" dirty="0"/>
          </a:p>
        </p:txBody>
      </p:sp>
      <p:pic>
        <p:nvPicPr>
          <p:cNvPr id="12290" name="Picture 2" descr="Austerli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" y="1633227"/>
            <a:ext cx="7037705" cy="39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8157028" y="1633227"/>
            <a:ext cx="3405916" cy="9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0070C0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latin typeface="Arial" panose="020B0604020202020204" pitchFamily="34" charset="0"/>
              </a:rPr>
              <a:t>כל חייל נושא בתרמילו את שרביט </a:t>
            </a:r>
            <a:r>
              <a:rPr lang="he-IL" sz="2000" dirty="0" smtClean="0">
                <a:latin typeface="Arial" panose="020B0604020202020204" pitchFamily="34" charset="0"/>
              </a:rPr>
              <a:t>הגנרל"</a:t>
            </a:r>
            <a:endParaRPr lang="he-IL" sz="2000" dirty="0"/>
          </a:p>
        </p:txBody>
      </p:sp>
      <p:sp>
        <p:nvSpPr>
          <p:cNvPr id="6" name="מלבן 5"/>
          <p:cNvSpPr/>
          <p:nvPr/>
        </p:nvSpPr>
        <p:spPr>
          <a:xfrm>
            <a:off x="8534400" y="2985388"/>
            <a:ext cx="31591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he-IL" sz="2000" dirty="0">
                <a:latin typeface="Arial" panose="020B0604020202020204" pitchFamily="34" charset="0"/>
              </a:rPr>
              <a:t>חיילים </a:t>
            </a:r>
            <a:r>
              <a:rPr lang="he-IL" sz="2000" dirty="0" err="1">
                <a:latin typeface="Arial" panose="020B0604020202020204" pitchFamily="34" charset="0"/>
              </a:rPr>
              <a:t>בדרך־כלל</a:t>
            </a:r>
            <a:r>
              <a:rPr lang="he-IL" sz="2000" dirty="0">
                <a:latin typeface="Arial" panose="020B0604020202020204" pitchFamily="34" charset="0"/>
              </a:rPr>
              <a:t> מנצחים בקרבות, </a:t>
            </a:r>
            <a:endParaRPr lang="he-IL" sz="2000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e-IL" sz="2000" dirty="0" smtClean="0">
                <a:latin typeface="Arial" panose="020B0604020202020204" pitchFamily="34" charset="0"/>
              </a:rPr>
              <a:t>גנרלים </a:t>
            </a:r>
            <a:r>
              <a:rPr lang="he-IL" sz="2000" dirty="0">
                <a:latin typeface="Arial" panose="020B0604020202020204" pitchFamily="34" charset="0"/>
              </a:rPr>
              <a:t>לוקחים על כך </a:t>
            </a:r>
            <a:r>
              <a:rPr lang="he-IL" sz="2000" dirty="0" smtClean="0">
                <a:latin typeface="Arial" panose="020B0604020202020204" pitchFamily="34" charset="0"/>
              </a:rPr>
              <a:t>קרדיט"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96138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11663</TotalTime>
  <Words>945</Words>
  <Application>Microsoft Office PowerPoint</Application>
  <PresentationFormat>מסך רחב</PresentationFormat>
  <Paragraphs>172</Paragraphs>
  <Slides>35</Slides>
  <Notes>6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35</vt:i4>
      </vt:variant>
    </vt:vector>
  </HeadingPairs>
  <TitlesOfParts>
    <vt:vector size="39" baseType="lpstr">
      <vt:lpstr>Arial</vt:lpstr>
      <vt:lpstr>Calibri</vt:lpstr>
      <vt:lpstr>Varela Round</vt:lpstr>
      <vt:lpstr>ערכת נושא Office</vt:lpstr>
      <vt:lpstr>מערכת שידורים לאומית</vt:lpstr>
      <vt:lpstr>נפוליאון בונפרטה </vt:lpstr>
      <vt:lpstr>חידה- מה זה?</vt:lpstr>
      <vt:lpstr>מה נלמד היום? </vt:lpstr>
      <vt:lpstr>נפוליאון- תחנות חייו</vt:lpstr>
      <vt:lpstr>האי קורסיקה  </vt:lpstr>
      <vt:lpstr>ניתוח דמותו של נפוליאון </vt:lpstr>
      <vt:lpstr>נפוליאון הצעיר 1797 </vt:lpstr>
      <vt:lpstr>נפוליאון המצביא</vt:lpstr>
      <vt:lpstr>מסע למצרים-ארץ ישראל-1799 </vt:lpstr>
      <vt:lpstr>מסע למצרים-ארץ ישראל-1799</vt:lpstr>
      <vt:lpstr>נפוליאון כובש את האלפים </vt:lpstr>
      <vt:lpstr>כניעת ספרד </vt:lpstr>
      <vt:lpstr>3 במאי 1803- - פרנסיסקו גויה </vt:lpstr>
      <vt:lpstr>קרב טרפלגר- 1805</vt:lpstr>
      <vt:lpstr>כניעתה של ברלין 1806</vt:lpstr>
      <vt:lpstr>נפוליאון- קיסר 1804 </vt:lpstr>
      <vt:lpstr>נפוליאון המדינאי </vt:lpstr>
      <vt:lpstr>מדיניות הפנים של נפוליאון </vt:lpstr>
      <vt:lpstr>מדיניות פנים- המשך </vt:lpstr>
      <vt:lpstr>קריקטורה ביקורתית</vt:lpstr>
      <vt:lpstr>המסע לרוסיה 1812</vt:lpstr>
      <vt:lpstr>קיסרות נפוליאון בשיאה,1812 </vt:lpstr>
      <vt:lpstr>היהודים במהפכה הצרפתית ובמשטר הבונפארטיסטי</vt:lpstr>
      <vt:lpstr>נפוליאון והיהודים </vt:lpstr>
      <vt:lpstr>נפוליאון והיהודים </vt:lpstr>
      <vt:lpstr>קרב ווטרלו </vt:lpstr>
      <vt:lpstr>"נפוליאון- מה שהיה ומה שהוא עכשיו" (קריקטורה בריטית)</vt:lpstr>
      <vt:lpstr>קונגרס וינה 1815-1814</vt:lpstr>
      <vt:lpstr>מותו של נפוליאון-1921</vt:lpstr>
      <vt:lpstr>לסיכום*</vt:lpstr>
      <vt:lpstr>חידה- מי זה?</vt:lpstr>
      <vt:lpstr>משימת סיכום </vt:lpstr>
      <vt:lpstr> קישור למשאבים מאושרים לשימוש  ע"י משרד החינוך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student</cp:lastModifiedBy>
  <cp:revision>236</cp:revision>
  <dcterms:created xsi:type="dcterms:W3CDTF">2020-03-15T19:13:03Z</dcterms:created>
  <dcterms:modified xsi:type="dcterms:W3CDTF">2020-05-07T14:07:43Z</dcterms:modified>
</cp:coreProperties>
</file>