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4"/>
  </p:notesMasterIdLst>
  <p:sldIdLst>
    <p:sldId id="257" r:id="rId2"/>
    <p:sldId id="262" r:id="rId3"/>
    <p:sldId id="337" r:id="rId4"/>
    <p:sldId id="263" r:id="rId5"/>
    <p:sldId id="288" r:id="rId6"/>
    <p:sldId id="301" r:id="rId7"/>
    <p:sldId id="338" r:id="rId8"/>
    <p:sldId id="339" r:id="rId9"/>
    <p:sldId id="341" r:id="rId10"/>
    <p:sldId id="342" r:id="rId11"/>
    <p:sldId id="343" r:id="rId12"/>
    <p:sldId id="309" r:id="rId13"/>
    <p:sldId id="340" r:id="rId14"/>
    <p:sldId id="381" r:id="rId15"/>
    <p:sldId id="398" r:id="rId16"/>
    <p:sldId id="382" r:id="rId17"/>
    <p:sldId id="383" r:id="rId18"/>
    <p:sldId id="384" r:id="rId19"/>
    <p:sldId id="399" r:id="rId20"/>
    <p:sldId id="400" r:id="rId21"/>
    <p:sldId id="405" r:id="rId22"/>
    <p:sldId id="401" r:id="rId23"/>
    <p:sldId id="404" r:id="rId24"/>
    <p:sldId id="406" r:id="rId25"/>
    <p:sldId id="407" r:id="rId26"/>
    <p:sldId id="388" r:id="rId27"/>
    <p:sldId id="380" r:id="rId28"/>
    <p:sldId id="409" r:id="rId29"/>
    <p:sldId id="410" r:id="rId30"/>
    <p:sldId id="422" r:id="rId31"/>
    <p:sldId id="423" r:id="rId32"/>
    <p:sldId id="411" r:id="rId33"/>
    <p:sldId id="425" r:id="rId34"/>
    <p:sldId id="424" r:id="rId35"/>
    <p:sldId id="426" r:id="rId36"/>
    <p:sldId id="415" r:id="rId37"/>
    <p:sldId id="414" r:id="rId38"/>
    <p:sldId id="427" r:id="rId39"/>
    <p:sldId id="419" r:id="rId40"/>
    <p:sldId id="416" r:id="rId41"/>
    <p:sldId id="428" r:id="rId42"/>
    <p:sldId id="291" r:id="rId4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F0FF"/>
    <a:srgbClr val="192A72"/>
    <a:srgbClr val="92D050"/>
    <a:srgbClr val="E0E0E0"/>
    <a:srgbClr val="E6E6E6"/>
    <a:srgbClr val="11A4AB"/>
    <a:srgbClr val="12B4BC"/>
    <a:srgbClr val="8D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6" autoAdjust="0"/>
    <p:restoredTop sz="94737"/>
  </p:normalViewPr>
  <p:slideViewPr>
    <p:cSldViewPr snapToGrid="0" snapToObjects="1">
      <p:cViewPr varScale="1">
        <p:scale>
          <a:sx n="89" d="100"/>
          <a:sy n="89" d="100"/>
        </p:scale>
        <p:origin x="920" y="168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ד'.אלול.תש"ף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כתיבת תוכנית ב-</a:t>
            </a:r>
            <a:r>
              <a:rPr lang="en-US" dirty="0"/>
              <a:t>C##</a:t>
            </a:r>
            <a:r>
              <a:rPr lang="he-IL" dirty="0"/>
              <a:t> או </a:t>
            </a:r>
            <a:r>
              <a:rPr lang="en-US" dirty="0"/>
              <a:t>Java</a:t>
            </a:r>
            <a:endParaRPr lang="he-IL" dirty="0"/>
          </a:p>
          <a:p>
            <a:r>
              <a:rPr lang="he-IL" dirty="0"/>
              <a:t>הדוגמאות הן ב-</a:t>
            </a:r>
            <a:r>
              <a:rPr lang="en-US" dirty="0"/>
              <a:t>java</a:t>
            </a:r>
            <a:r>
              <a:rPr lang="he-IL" dirty="0"/>
              <a:t> אך ההבדלים הם בעיקר בפקודות הקלט והפלט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64318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ציין מיקום של מספר שקופית 22">
            <a:extLst>
              <a:ext uri="{FF2B5EF4-FFF2-40B4-BE49-F238E27FC236}">
                <a16:creationId xmlns:a16="http://schemas.microsoft.com/office/drawing/2014/main" id="{1D40CDBA-CE8D-4E82-AAAC-CCBC39F3F87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01B9CB6-49B4-453D-B184-EBAC942B4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1052" y="3409122"/>
            <a:ext cx="9203635" cy="804863"/>
          </a:xfrm>
        </p:spPr>
        <p:txBody>
          <a:bodyPr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ד'.אלול.תש"ף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74" r:id="rId4"/>
    <p:sldLayoutId id="2147483675" r:id="rId5"/>
    <p:sldLayoutId id="2147483650" r:id="rId6"/>
    <p:sldLayoutId id="2147483676" r:id="rId7"/>
    <p:sldLayoutId id="2147483653" r:id="rId8"/>
    <p:sldLayoutId id="2147483666" r:id="rId9"/>
    <p:sldLayoutId id="2147483677" r:id="rId10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פתרון שאלות מבגרות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מערך דו מימדי מטיפוס מספרי </a:t>
            </a:r>
            <a:r>
              <a:rPr lang="he-IL" dirty="0" err="1">
                <a:sym typeface="Varela Round"/>
              </a:rPr>
              <a:t>– ע</a:t>
            </a:r>
            <a:r>
              <a:rPr lang="he-IL" dirty="0">
                <a:sym typeface="Varela Round"/>
              </a:rPr>
              <a:t>רך ברירת מחדל?</a:t>
            </a:r>
            <a:r>
              <a:rPr lang="he-IL" dirty="0"/>
              <a:t> 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515277" y="1974271"/>
          <a:ext cx="5833569" cy="275567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3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27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39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3293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מציין מיקום תוכן 6"/>
          <p:cNvSpPr>
            <a:spLocks noGrp="1"/>
          </p:cNvSpPr>
          <p:nvPr>
            <p:ph sz="quarter" idx="4"/>
          </p:nvPr>
        </p:nvSpPr>
        <p:spPr>
          <a:xfrm>
            <a:off x="6650182" y="1974271"/>
            <a:ext cx="4727863" cy="1912981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int</a:t>
            </a:r>
            <a:r>
              <a:rPr lang="en-US" dirty="0"/>
              <a:t>[,]  mat = new </a:t>
            </a:r>
            <a:r>
              <a:rPr lang="en-US" dirty="0" err="1"/>
              <a:t>int</a:t>
            </a:r>
            <a:r>
              <a:rPr lang="en-US" dirty="0"/>
              <a:t>[5,6];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פתרון שאלות מבגרות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מערך דו מימדי מטיפוס מספרי </a:t>
            </a:r>
            <a:r>
              <a:rPr lang="he-IL" dirty="0" err="1">
                <a:sym typeface="Varela Round"/>
              </a:rPr>
              <a:t>– ע</a:t>
            </a:r>
            <a:r>
              <a:rPr lang="he-IL" dirty="0">
                <a:sym typeface="Varela Round"/>
              </a:rPr>
              <a:t>רך ברירת מחדל?</a:t>
            </a:r>
            <a:r>
              <a:rPr lang="he-IL" dirty="0"/>
              <a:t> 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515277" y="1974271"/>
          <a:ext cx="5833569" cy="275567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3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27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39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3293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מציין מיקום תוכן 6"/>
          <p:cNvSpPr>
            <a:spLocks noGrp="1"/>
          </p:cNvSpPr>
          <p:nvPr>
            <p:ph sz="quarter" idx="4"/>
          </p:nvPr>
        </p:nvSpPr>
        <p:spPr>
          <a:xfrm>
            <a:off x="6650182" y="1974271"/>
            <a:ext cx="4727863" cy="1912981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int</a:t>
            </a:r>
            <a:r>
              <a:rPr lang="en-US" dirty="0"/>
              <a:t>[,]  mat = new </a:t>
            </a:r>
            <a:r>
              <a:rPr lang="en-US" dirty="0" err="1"/>
              <a:t>int</a:t>
            </a:r>
            <a:r>
              <a:rPr lang="en-US" dirty="0"/>
              <a:t>[5,6];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פתרון שאלות מבגרות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מערך כפרמטר –</a:t>
            </a:r>
            <a:r>
              <a:rPr lang="he-IL" dirty="0" err="1">
                <a:sym typeface="Varela Round"/>
              </a:rPr>
              <a:t> מה</a:t>
            </a:r>
            <a:r>
              <a:rPr lang="he-IL" dirty="0">
                <a:sym typeface="Varela Round"/>
              </a:rPr>
              <a:t> הכוונה?</a:t>
            </a:r>
            <a:r>
              <a:rPr lang="he-IL" dirty="0"/>
              <a:t> 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339367"/>
            <a:ext cx="11161453" cy="35221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dirty="0"/>
              <a:t>כמו שפעולה יכולה לקבל פרמטרים מטיפוסים שונים, פרמטר יכול להיות מערך.</a:t>
            </a:r>
          </a:p>
          <a:p>
            <a:pPr>
              <a:lnSpc>
                <a:spcPct val="150000"/>
              </a:lnSpc>
            </a:pPr>
            <a:r>
              <a:rPr sz="2800" dirty="0"/>
              <a:t>כאשר מעבירים מערך כפרמטר </a:t>
            </a:r>
            <a:r>
              <a:rPr lang="he-IL" sz="2800" dirty="0"/>
              <a:t>–</a:t>
            </a:r>
            <a:r>
              <a:rPr sz="2800" dirty="0"/>
              <a:t> מעבירים את כתובת המערך</a:t>
            </a:r>
          </a:p>
          <a:p>
            <a:pPr>
              <a:lnSpc>
                <a:spcPct val="150000"/>
              </a:lnSpc>
            </a:pPr>
            <a:r>
              <a:rPr sz="2800" dirty="0"/>
              <a:t>כל שינוי שנבצע בערכי המערך יבוא לידי ביטוי גם בפעולה בה מתבצע השינוי וגם בפעולה המזמנת.</a:t>
            </a:r>
          </a:p>
          <a:p>
            <a:pPr>
              <a:buNone/>
            </a:pP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2173" y="1037004"/>
            <a:ext cx="6585179" cy="309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פתרון שאלות מבגרות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24890" y="1037004"/>
            <a:ext cx="2780928" cy="867017"/>
          </a:xfrm>
        </p:spPr>
        <p:txBody>
          <a:bodyPr/>
          <a:lstStyle/>
          <a:p>
            <a:r>
              <a:rPr lang="he-IL" dirty="0">
                <a:sym typeface="Varela Round"/>
              </a:rPr>
              <a:t>בגרות 2008 </a:t>
            </a:r>
          </a:p>
          <a:p>
            <a:r>
              <a:rPr lang="he-IL" dirty="0">
                <a:sym typeface="Varela Round"/>
              </a:rPr>
              <a:t>שאלה 9</a:t>
            </a:r>
            <a:endParaRPr lang="he-I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765" y="2109554"/>
            <a:ext cx="6640224" cy="430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545" y="1603109"/>
            <a:ext cx="8953347" cy="421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פתרון שאלות מבגרות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בגרות  2008 - 899222-  שאלה 9</a:t>
            </a:r>
          </a:p>
        </p:txBody>
      </p:sp>
      <p:sp>
        <p:nvSpPr>
          <p:cNvPr id="17" name="מלבן 16"/>
          <p:cNvSpPr/>
          <p:nvPr/>
        </p:nvSpPr>
        <p:spPr>
          <a:xfrm>
            <a:off x="3138055" y="3771900"/>
            <a:ext cx="4145972" cy="405245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 rot="5400000">
            <a:off x="4854283" y="4133852"/>
            <a:ext cx="2410692" cy="626914"/>
          </a:xfrm>
          <a:prstGeom prst="rect">
            <a:avLst/>
          </a:prstGeom>
          <a:solidFill>
            <a:schemeClr val="accent4">
              <a:lumMod val="60000"/>
              <a:lumOff val="40000"/>
              <a:alpha val="21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515273" y="3771900"/>
            <a:ext cx="2477309" cy="369332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10 +(-2)+11+9+2=30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660746" y="4535177"/>
            <a:ext cx="2207145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21000"/>
            </a:scheme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14 +9+0+2+5=30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1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 b="50485"/>
          <a:stretch>
            <a:fillRect/>
          </a:stretch>
        </p:blipFill>
        <p:spPr bwMode="auto">
          <a:xfrm>
            <a:off x="0" y="1540501"/>
            <a:ext cx="10608845" cy="340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פתרון שאלות מבגרות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בגרות  2008 - 899222-  שאלה 9 –</a:t>
            </a:r>
            <a:r>
              <a:rPr lang="he-IL" dirty="0" err="1"/>
              <a:t> סעיף</a:t>
            </a:r>
            <a:r>
              <a:rPr lang="he-IL" dirty="0"/>
              <a:t> א</a:t>
            </a:r>
          </a:p>
        </p:txBody>
      </p:sp>
      <p:sp>
        <p:nvSpPr>
          <p:cNvPr id="17" name="מלבן 16"/>
          <p:cNvSpPr/>
          <p:nvPr/>
        </p:nvSpPr>
        <p:spPr>
          <a:xfrm>
            <a:off x="301337" y="1672936"/>
            <a:ext cx="3054927" cy="405245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2462645" y="2211534"/>
            <a:ext cx="6568785" cy="417366"/>
          </a:xfrm>
          <a:prstGeom prst="rect">
            <a:avLst/>
          </a:prstGeom>
          <a:solidFill>
            <a:schemeClr val="accent4">
              <a:lumMod val="60000"/>
              <a:lumOff val="40000"/>
              <a:alpha val="21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155373" y="3851564"/>
            <a:ext cx="4180609" cy="405245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15273" y="2781300"/>
            <a:ext cx="8516157" cy="417366"/>
          </a:xfrm>
          <a:prstGeom prst="rect">
            <a:avLst/>
          </a:prstGeom>
          <a:solidFill>
            <a:schemeClr val="accent4">
              <a:lumMod val="60000"/>
              <a:lumOff val="40000"/>
              <a:alpha val="21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2327562" y="3304309"/>
            <a:ext cx="6721185" cy="394854"/>
          </a:xfrm>
          <a:prstGeom prst="rect">
            <a:avLst/>
          </a:prstGeom>
          <a:solidFill>
            <a:schemeClr val="tx1">
              <a:lumMod val="25000"/>
              <a:lumOff val="75000"/>
              <a:alpha val="21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פתרון שאלות מבגרות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941000"/>
            <a:ext cx="11161453" cy="457200"/>
          </a:xfrm>
        </p:spPr>
        <p:txBody>
          <a:bodyPr/>
          <a:lstStyle/>
          <a:p>
            <a:r>
              <a:rPr lang="he-IL" dirty="0"/>
              <a:t>בגרות  2008 - 899222-  שאלה 9 –</a:t>
            </a:r>
            <a:r>
              <a:rPr lang="he-IL" dirty="0" err="1"/>
              <a:t> סעיף</a:t>
            </a:r>
            <a:r>
              <a:rPr lang="he-IL" dirty="0"/>
              <a:t> א </a:t>
            </a:r>
            <a:r>
              <a:rPr lang="he-IL" dirty="0" err="1"/>
              <a:t>– כ</a:t>
            </a:r>
            <a:r>
              <a:rPr lang="he-IL" dirty="0"/>
              <a:t>ותרת הפעולה</a:t>
            </a:r>
          </a:p>
        </p:txBody>
      </p:sp>
      <p:sp>
        <p:nvSpPr>
          <p:cNvPr id="7" name="סוגר מרובע ימני 6"/>
          <p:cNvSpPr/>
          <p:nvPr/>
        </p:nvSpPr>
        <p:spPr>
          <a:xfrm rot="5400000">
            <a:off x="5278580" y="2005446"/>
            <a:ext cx="155865" cy="1943102"/>
          </a:xfrm>
          <a:prstGeom prst="rightBracket">
            <a:avLst>
              <a:gd name="adj" fmla="val 0"/>
            </a:avLst>
          </a:prstGeom>
          <a:ln w="38100">
            <a:solidFill>
              <a:srgbClr val="C0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4249883" y="3034147"/>
            <a:ext cx="22444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6">
                    <a:lumMod val="75000"/>
                  </a:schemeClr>
                </a:solidFill>
              </a:rPr>
              <a:t>שם הפעולה</a:t>
            </a:r>
          </a:p>
        </p:txBody>
      </p:sp>
      <p:sp>
        <p:nvSpPr>
          <p:cNvPr id="12" name="סוגר מרובע ימני 11"/>
          <p:cNvSpPr/>
          <p:nvPr/>
        </p:nvSpPr>
        <p:spPr>
          <a:xfrm rot="16200000" flipV="1">
            <a:off x="3780214" y="2026230"/>
            <a:ext cx="170412" cy="768925"/>
          </a:xfrm>
          <a:prstGeom prst="rightBracket">
            <a:avLst>
              <a:gd name="adj" fmla="val 0"/>
            </a:avLst>
          </a:prstGeom>
          <a:ln w="38100">
            <a:solidFill>
              <a:srgbClr val="C0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3075711" y="1617600"/>
            <a:ext cx="14547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6">
                    <a:lumMod val="75000"/>
                  </a:schemeClr>
                </a:solidFill>
              </a:rPr>
              <a:t>טיפוס</a:t>
            </a:r>
          </a:p>
          <a:p>
            <a:pPr algn="ctr"/>
            <a:r>
              <a:rPr lang="he-IL" sz="2000" b="1" dirty="0">
                <a:solidFill>
                  <a:schemeClr val="accent6">
                    <a:lumMod val="75000"/>
                  </a:schemeClr>
                </a:solidFill>
              </a:rPr>
              <a:t>ערך מוחזר</a:t>
            </a:r>
          </a:p>
        </p:txBody>
      </p:sp>
      <p:sp>
        <p:nvSpPr>
          <p:cNvPr id="15" name="סוגר מרובע ימני 14"/>
          <p:cNvSpPr/>
          <p:nvPr/>
        </p:nvSpPr>
        <p:spPr>
          <a:xfrm rot="5400000">
            <a:off x="8908123" y="616183"/>
            <a:ext cx="128848" cy="4748645"/>
          </a:xfrm>
          <a:prstGeom prst="rightBracket">
            <a:avLst>
              <a:gd name="adj" fmla="val 0"/>
            </a:avLst>
          </a:prstGeom>
          <a:ln w="38100">
            <a:solidFill>
              <a:srgbClr val="C0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7606145" y="2986795"/>
            <a:ext cx="280554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6">
                    <a:lumMod val="75000"/>
                  </a:schemeClr>
                </a:solidFill>
              </a:rPr>
              <a:t>רשימת פרמטרים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187036" y="3485174"/>
            <a:ext cx="8873837" cy="26314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sz="2200" b="1" u="sng" dirty="0">
                <a:solidFill>
                  <a:srgbClr val="7030A0"/>
                </a:solidFill>
              </a:rPr>
              <a:t>טענת כניסה</a:t>
            </a:r>
            <a:r>
              <a:rPr lang="he-IL" sz="2200" b="1" dirty="0">
                <a:solidFill>
                  <a:srgbClr val="7030A0"/>
                </a:solidFill>
              </a:rPr>
              <a:t> :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</a:t>
            </a:r>
            <a:r>
              <a:rPr lang="he-IL" sz="2200" b="1" dirty="0">
                <a:solidFill>
                  <a:srgbClr val="FF0000"/>
                </a:solidFill>
              </a:rPr>
              <a:t>מקבלת כפרמטר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מערך דו ממדי של </a:t>
            </a:r>
            <a:r>
              <a:rPr lang="he-IL" sz="2200" b="1" dirty="0">
                <a:solidFill>
                  <a:srgbClr val="FF0000"/>
                </a:solidFill>
              </a:rPr>
              <a:t>שלמים, שני </a:t>
            </a:r>
          </a:p>
          <a:p>
            <a:pPr>
              <a:lnSpc>
                <a:spcPct val="150000"/>
              </a:lnSpc>
            </a:pPr>
            <a:r>
              <a:rPr lang="he-IL" sz="2200" b="1" dirty="0">
                <a:solidFill>
                  <a:srgbClr val="FF0000"/>
                </a:solidFill>
              </a:rPr>
              <a:t>                          מספרים שלמים </a:t>
            </a:r>
            <a:r>
              <a:rPr lang="he-IL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שורה ועמודה).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sz="2200" b="1" u="sng" dirty="0">
                <a:solidFill>
                  <a:srgbClr val="7030A0"/>
                </a:solidFill>
              </a:rPr>
              <a:t>טענת יציאה</a:t>
            </a:r>
            <a:r>
              <a:rPr lang="he-IL" sz="2200" b="1" dirty="0">
                <a:solidFill>
                  <a:srgbClr val="7030A0"/>
                </a:solidFill>
              </a:rPr>
              <a:t> :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תבדוק </a:t>
            </a:r>
            <a:r>
              <a:rPr lang="he-IL" sz="2200" b="1" dirty="0">
                <a:solidFill>
                  <a:srgbClr val="FF0000"/>
                </a:solidFill>
              </a:rPr>
              <a:t>האם האיבר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הוא </a:t>
            </a:r>
            <a:r>
              <a:rPr lang="he-IL" sz="2200" b="1" dirty="0">
                <a:solidFill>
                  <a:srgbClr val="FF0000"/>
                </a:solidFill>
              </a:rPr>
              <a:t>איבר צומת  </a:t>
            </a:r>
            <a:r>
              <a:rPr lang="he-IL" sz="2200" b="1" dirty="0">
                <a:solidFill>
                  <a:srgbClr val="002060"/>
                </a:solidFill>
              </a:rPr>
              <a:t>לפי ההגדרה-   </a:t>
            </a:r>
          </a:p>
          <a:p>
            <a:pPr>
              <a:lnSpc>
                <a:spcPct val="150000"/>
              </a:lnSpc>
            </a:pPr>
            <a:r>
              <a:rPr lang="he-IL" sz="2200" b="1" dirty="0">
                <a:solidFill>
                  <a:srgbClr val="002060"/>
                </a:solidFill>
              </a:rPr>
              <a:t>                         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אם כן הפעולה תחזיר 1 </a:t>
            </a:r>
            <a:r>
              <a:rPr lang="he-IL" sz="22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– א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חרת תחזיר 0 .</a:t>
            </a:r>
          </a:p>
          <a:p>
            <a:pPr>
              <a:lnSpc>
                <a:spcPct val="150000"/>
              </a:lnSpc>
            </a:pPr>
            <a:r>
              <a:rPr lang="he-IL" sz="2200" b="1" dirty="0">
                <a:solidFill>
                  <a:schemeClr val="accent6"/>
                </a:solidFill>
              </a:rPr>
              <a:t>                                       * נוכל לעשות שימוש מושכל בערך המוחזר 1/0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b="75350"/>
          <a:stretch>
            <a:fillRect/>
          </a:stretch>
        </p:blipFill>
        <p:spPr bwMode="auto">
          <a:xfrm>
            <a:off x="682399" y="2544733"/>
            <a:ext cx="10994327" cy="43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 animBg="1"/>
      <p:bldP spid="13" grpId="0"/>
      <p:bldP spid="15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598" y="1673074"/>
            <a:ext cx="9269626" cy="384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פעולות – פתרון שאלות מבגרויות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836719" y="940999"/>
            <a:ext cx="8840008" cy="794421"/>
          </a:xfrm>
        </p:spPr>
        <p:txBody>
          <a:bodyPr/>
          <a:lstStyle/>
          <a:p>
            <a:r>
              <a:rPr lang="he-IL" dirty="0"/>
              <a:t>בגרות  2008 - שאלה 9 סעיף א - שלד הפעולה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63046" y="2524991"/>
            <a:ext cx="617993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b="1" u="sng" dirty="0">
                <a:solidFill>
                  <a:srgbClr val="7030A0"/>
                </a:solidFill>
              </a:rPr>
              <a:t>טענת כניסה</a:t>
            </a:r>
            <a:r>
              <a:rPr lang="he-IL" b="1" dirty="0">
                <a:solidFill>
                  <a:srgbClr val="7030A0"/>
                </a:solidFill>
              </a:rPr>
              <a:t> : </a:t>
            </a:r>
            <a:r>
              <a:rPr lang="he-IL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</a:t>
            </a:r>
            <a:r>
              <a:rPr lang="he-IL" b="1" dirty="0">
                <a:solidFill>
                  <a:srgbClr val="FF0000"/>
                </a:solidFill>
              </a:rPr>
              <a:t>מקבלת כפרמטר </a:t>
            </a:r>
            <a:r>
              <a:rPr lang="he-IL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מערך דו ממדי</a:t>
            </a:r>
            <a:r>
              <a:rPr lang="he-IL" b="1" dirty="0">
                <a:solidFill>
                  <a:srgbClr val="FF0000"/>
                </a:solidFill>
              </a:rPr>
              <a:t>, שני </a:t>
            </a:r>
          </a:p>
          <a:p>
            <a:pPr>
              <a:lnSpc>
                <a:spcPct val="150000"/>
              </a:lnSpc>
            </a:pPr>
            <a:r>
              <a:rPr lang="he-IL" b="1" dirty="0">
                <a:solidFill>
                  <a:srgbClr val="FF0000"/>
                </a:solidFill>
              </a:rPr>
              <a:t>                          מספרים שלמים </a:t>
            </a:r>
            <a:r>
              <a:rPr lang="he-I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he-IL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שורה ועמודה).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b="1" u="sng" dirty="0">
                <a:solidFill>
                  <a:srgbClr val="7030A0"/>
                </a:solidFill>
              </a:rPr>
              <a:t>טענת יציאה</a:t>
            </a:r>
            <a:r>
              <a:rPr lang="he-IL" b="1" dirty="0">
                <a:solidFill>
                  <a:srgbClr val="7030A0"/>
                </a:solidFill>
              </a:rPr>
              <a:t> : </a:t>
            </a:r>
            <a:r>
              <a:rPr lang="he-IL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תבדוק </a:t>
            </a:r>
            <a:r>
              <a:rPr lang="he-IL" b="1" dirty="0">
                <a:solidFill>
                  <a:srgbClr val="FF0000"/>
                </a:solidFill>
              </a:rPr>
              <a:t>האם האיבר</a:t>
            </a:r>
            <a:r>
              <a:rPr lang="he-IL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הוא </a:t>
            </a:r>
            <a:r>
              <a:rPr lang="he-IL" b="1" dirty="0">
                <a:solidFill>
                  <a:srgbClr val="FF0000"/>
                </a:solidFill>
              </a:rPr>
              <a:t>איבר צומת</a:t>
            </a:r>
            <a:endParaRPr lang="he-IL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he-IL" b="1" dirty="0">
                <a:solidFill>
                  <a:srgbClr val="002060"/>
                </a:solidFill>
              </a:rPr>
              <a:t>                          </a:t>
            </a:r>
            <a:r>
              <a:rPr lang="he-IL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אם כן הפעולה תחזיר 1 </a:t>
            </a:r>
            <a:r>
              <a:rPr lang="he-IL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– א</a:t>
            </a:r>
            <a:r>
              <a:rPr lang="he-IL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חרת תחזיר 0 .</a:t>
            </a:r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803" y="1559503"/>
            <a:ext cx="665797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פעולות – פתרון שאלות מבגרויות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26982" y="875448"/>
            <a:ext cx="8299680" cy="684056"/>
          </a:xfrm>
        </p:spPr>
        <p:txBody>
          <a:bodyPr/>
          <a:lstStyle/>
          <a:p>
            <a:r>
              <a:rPr lang="he-IL" dirty="0"/>
              <a:t>בגרות  2008 - שאלה 9 סעיף א - גוף הפעולה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96491" y="5195455"/>
            <a:ext cx="4492017" cy="9733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בדיקה </a:t>
            </a:r>
            <a:r>
              <a:rPr lang="he-IL" sz="2000" b="1" dirty="0">
                <a:solidFill>
                  <a:srgbClr val="FF0000"/>
                </a:solidFill>
              </a:rPr>
              <a:t>האם האיבר</a:t>
            </a:r>
            <a:r>
              <a:rPr lang="he-IL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הוא </a:t>
            </a:r>
            <a:r>
              <a:rPr lang="he-IL" sz="2000" b="1" dirty="0">
                <a:solidFill>
                  <a:srgbClr val="FF0000"/>
                </a:solidFill>
              </a:rPr>
              <a:t>איבר צומת - </a:t>
            </a:r>
            <a:r>
              <a:rPr lang="he-IL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אם כן תחזיר 1 , אחרת תחזיר 0 .</a:t>
            </a:r>
          </a:p>
        </p:txBody>
      </p:sp>
      <p:sp>
        <p:nvSpPr>
          <p:cNvPr id="7" name="הסבר אליפטי 6"/>
          <p:cNvSpPr/>
          <p:nvPr/>
        </p:nvSpPr>
        <p:spPr>
          <a:xfrm>
            <a:off x="7504203" y="1797627"/>
            <a:ext cx="3886200" cy="600075"/>
          </a:xfrm>
          <a:prstGeom prst="wedgeEllipseCallout">
            <a:avLst>
              <a:gd name="adj1" fmla="val -150111"/>
              <a:gd name="adj2" fmla="val 128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הגדרה ואיפוס משתנים</a:t>
            </a:r>
          </a:p>
        </p:txBody>
      </p:sp>
      <p:sp>
        <p:nvSpPr>
          <p:cNvPr id="9" name="הסבר אליפטי 8"/>
          <p:cNvSpPr/>
          <p:nvPr/>
        </p:nvSpPr>
        <p:spPr>
          <a:xfrm>
            <a:off x="7640462" y="2564389"/>
            <a:ext cx="3886200" cy="600075"/>
          </a:xfrm>
          <a:prstGeom prst="wedgeEllipseCallout">
            <a:avLst>
              <a:gd name="adj1" fmla="val -156796"/>
              <a:gd name="adj2" fmla="val 69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סכום איברי השורה </a:t>
            </a:r>
            <a:r>
              <a:rPr lang="en-US" dirty="0"/>
              <a:t>x</a:t>
            </a:r>
            <a:endParaRPr lang="he-IL" dirty="0"/>
          </a:p>
        </p:txBody>
      </p:sp>
      <p:sp>
        <p:nvSpPr>
          <p:cNvPr id="10" name="הסבר אליפטי 9"/>
          <p:cNvSpPr/>
          <p:nvPr/>
        </p:nvSpPr>
        <p:spPr>
          <a:xfrm>
            <a:off x="7640462" y="3610407"/>
            <a:ext cx="3886200" cy="600075"/>
          </a:xfrm>
          <a:prstGeom prst="wedgeEllipseCallout">
            <a:avLst>
              <a:gd name="adj1" fmla="val -157063"/>
              <a:gd name="adj2" fmla="val 114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סכום איברי העמודה </a:t>
            </a:r>
            <a:r>
              <a:rPr lang="en-US" dirty="0"/>
              <a:t>y</a:t>
            </a:r>
            <a:endParaRPr lang="he-IL" dirty="0"/>
          </a:p>
        </p:txBody>
      </p:sp>
      <p:sp>
        <p:nvSpPr>
          <p:cNvPr id="11" name="מלבן 10"/>
          <p:cNvSpPr/>
          <p:nvPr/>
        </p:nvSpPr>
        <p:spPr>
          <a:xfrm>
            <a:off x="781632" y="2564389"/>
            <a:ext cx="4933367" cy="1186729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760298" y="3903518"/>
            <a:ext cx="5110566" cy="1186729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258" y="1559504"/>
            <a:ext cx="10366532" cy="379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פעולות – פתרון שאלות מבגרויות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26982" y="875448"/>
            <a:ext cx="8299680" cy="684056"/>
          </a:xfrm>
        </p:spPr>
        <p:txBody>
          <a:bodyPr/>
          <a:lstStyle/>
          <a:p>
            <a:r>
              <a:rPr lang="he-IL" dirty="0"/>
              <a:t>בגרות  2008 - שאלה 9 סעיף א - זימון הפעולה</a:t>
            </a:r>
          </a:p>
        </p:txBody>
      </p:sp>
      <p:sp>
        <p:nvSpPr>
          <p:cNvPr id="7" name="הסבר אליפטי 6"/>
          <p:cNvSpPr/>
          <p:nvPr/>
        </p:nvSpPr>
        <p:spPr>
          <a:xfrm>
            <a:off x="5561103" y="1497589"/>
            <a:ext cx="3886200" cy="600075"/>
          </a:xfrm>
          <a:prstGeom prst="wedgeEllipseCallout">
            <a:avLst>
              <a:gd name="adj1" fmla="val -64550"/>
              <a:gd name="adj2" fmla="val 92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הגדרה והקצאת המערך</a:t>
            </a:r>
          </a:p>
        </p:txBody>
      </p:sp>
      <p:sp>
        <p:nvSpPr>
          <p:cNvPr id="9" name="הסבר אליפטי 8"/>
          <p:cNvSpPr/>
          <p:nvPr/>
        </p:nvSpPr>
        <p:spPr>
          <a:xfrm>
            <a:off x="8108053" y="1964314"/>
            <a:ext cx="3886200" cy="600075"/>
          </a:xfrm>
          <a:prstGeom prst="wedgeEllipseCallout">
            <a:avLst>
              <a:gd name="adj1" fmla="val -67491"/>
              <a:gd name="adj2" fmla="val 474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מתן ערכים למערך</a:t>
            </a:r>
          </a:p>
          <a:p>
            <a:pPr algn="ctr"/>
            <a:r>
              <a:rPr lang="he-IL" dirty="0"/>
              <a:t>אפשרי בכל דרך</a:t>
            </a:r>
          </a:p>
        </p:txBody>
      </p:sp>
      <p:sp>
        <p:nvSpPr>
          <p:cNvPr id="10" name="הסבר אליפטי 9"/>
          <p:cNvSpPr/>
          <p:nvPr/>
        </p:nvSpPr>
        <p:spPr>
          <a:xfrm>
            <a:off x="648020" y="5590311"/>
            <a:ext cx="5447980" cy="600075"/>
          </a:xfrm>
          <a:prstGeom prst="wedgeEllipseCallout">
            <a:avLst>
              <a:gd name="adj1" fmla="val 52367"/>
              <a:gd name="adj2" fmla="val -1571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זימון הפעולה והדפסת הערך המוחזר תוצאת הבדיקה</a:t>
            </a:r>
          </a:p>
        </p:txBody>
      </p:sp>
      <p:sp>
        <p:nvSpPr>
          <p:cNvPr id="11" name="מלבן 10"/>
          <p:cNvSpPr/>
          <p:nvPr/>
        </p:nvSpPr>
        <p:spPr>
          <a:xfrm>
            <a:off x="781632" y="2564389"/>
            <a:ext cx="9822158" cy="1727056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285750" y="1400768"/>
            <a:ext cx="12192000" cy="1260000"/>
          </a:xfrm>
        </p:spPr>
        <p:txBody>
          <a:bodyPr/>
          <a:lstStyle/>
          <a:p>
            <a:r>
              <a:rPr lang="he-IL" sz="5400" dirty="0"/>
              <a:t>מערך דו ממדי </a:t>
            </a:r>
            <a:r>
              <a:rPr lang="he-IL" sz="5400" dirty="0" err="1"/>
              <a:t>– פתרון</a:t>
            </a:r>
            <a:r>
              <a:rPr lang="he-IL" sz="5400" dirty="0"/>
              <a:t> שאלות בגרות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(מדעי המחשב י' –</a:t>
            </a:r>
            <a:r>
              <a:rPr lang="he-IL" dirty="0" err="1">
                <a:sym typeface="Varela Round"/>
              </a:rPr>
              <a:t> י"</a:t>
            </a:r>
            <a:r>
              <a:rPr lang="he-IL" dirty="0">
                <a:sym typeface="Varela Round"/>
              </a:rPr>
              <a:t>ב)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>
                <a:sym typeface="Varela Round"/>
              </a:rPr>
              <a:t>ויוי טרנר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672936"/>
            <a:ext cx="10660039" cy="369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פתרון שאלות מבגרות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בגרות  2008 - 899222-  שאלה 9 </a:t>
            </a:r>
            <a:r>
              <a:rPr lang="he-IL" dirty="0" err="1"/>
              <a:t>– סעיף</a:t>
            </a:r>
            <a:r>
              <a:rPr lang="he-IL" dirty="0"/>
              <a:t> ב</a:t>
            </a:r>
          </a:p>
        </p:txBody>
      </p:sp>
      <p:sp>
        <p:nvSpPr>
          <p:cNvPr id="17" name="מלבן 16"/>
          <p:cNvSpPr/>
          <p:nvPr/>
        </p:nvSpPr>
        <p:spPr>
          <a:xfrm>
            <a:off x="1475509" y="1743943"/>
            <a:ext cx="8354291" cy="405245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1" y="2363934"/>
            <a:ext cx="2784764" cy="417366"/>
          </a:xfrm>
          <a:prstGeom prst="rect">
            <a:avLst/>
          </a:prstGeom>
          <a:solidFill>
            <a:schemeClr val="accent4">
              <a:lumMod val="60000"/>
              <a:lumOff val="40000"/>
              <a:alpha val="21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2930236" y="2886943"/>
            <a:ext cx="6899564" cy="417366"/>
          </a:xfrm>
          <a:prstGeom prst="rect">
            <a:avLst/>
          </a:prstGeom>
          <a:solidFill>
            <a:schemeClr val="accent4">
              <a:lumMod val="60000"/>
              <a:lumOff val="40000"/>
              <a:alpha val="21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3093027" y="3491345"/>
            <a:ext cx="6721185" cy="557646"/>
          </a:xfrm>
          <a:prstGeom prst="rect">
            <a:avLst/>
          </a:prstGeom>
          <a:solidFill>
            <a:schemeClr val="tx1">
              <a:lumMod val="25000"/>
              <a:lumOff val="75000"/>
              <a:alpha val="21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4530436" y="1743943"/>
            <a:ext cx="1298864" cy="40524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5 </a:t>
            </a:r>
            <a:r>
              <a:rPr lang="en-US" sz="2400" b="1" dirty="0">
                <a:solidFill>
                  <a:schemeClr val="tx1"/>
                </a:solidFill>
              </a:rPr>
              <a:t>X</a:t>
            </a:r>
            <a:r>
              <a:rPr lang="he-IL" sz="2400" b="1" dirty="0">
                <a:solidFill>
                  <a:schemeClr val="tx1"/>
                </a:solidFill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טבלה 10"/>
          <p:cNvGraphicFramePr>
            <a:graphicFrameLocks noGrp="1"/>
          </p:cNvGraphicFramePr>
          <p:nvPr/>
        </p:nvGraphicFramePr>
        <p:xfrm>
          <a:off x="3688773" y="1739439"/>
          <a:ext cx="5174671" cy="353914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2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6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3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975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879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-3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14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-4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879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11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-2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879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879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-7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879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-1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פתרון שאלות מבגרות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בגרות  2008 - 899222-  שאלה 9 </a:t>
            </a:r>
            <a:r>
              <a:rPr lang="he-IL" dirty="0" err="1"/>
              <a:t>– סעיף</a:t>
            </a:r>
            <a:r>
              <a:rPr lang="he-IL" dirty="0"/>
              <a:t> ב</a:t>
            </a:r>
          </a:p>
        </p:txBody>
      </p:sp>
      <p:sp>
        <p:nvSpPr>
          <p:cNvPr id="18" name="מלבן 17"/>
          <p:cNvSpPr/>
          <p:nvPr/>
        </p:nvSpPr>
        <p:spPr>
          <a:xfrm rot="5400000">
            <a:off x="5871622" y="3153445"/>
            <a:ext cx="3464415" cy="690431"/>
          </a:xfrm>
          <a:prstGeom prst="rect">
            <a:avLst/>
          </a:prstGeom>
          <a:solidFill>
            <a:schemeClr val="accent4">
              <a:lumMod val="60000"/>
              <a:lumOff val="40000"/>
              <a:alpha val="21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124690" y="2961413"/>
            <a:ext cx="3532910" cy="369332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 </a:t>
            </a:r>
            <a:r>
              <a:rPr lang="he-IL" dirty="0"/>
              <a:t>   </a:t>
            </a:r>
            <a:r>
              <a:rPr lang="he-IL" b="1" dirty="0">
                <a:solidFill>
                  <a:srgbClr val="002060"/>
                </a:solidFill>
              </a:rPr>
              <a:t>שורה 1</a:t>
            </a:r>
            <a:r>
              <a:rPr lang="en-US" dirty="0"/>
              <a:t>10 +(-2)+11+9+2=30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124690" y="3418613"/>
            <a:ext cx="3127629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he-IL" dirty="0"/>
              <a:t>  </a:t>
            </a:r>
            <a:r>
              <a:rPr lang="he-IL" b="1" dirty="0">
                <a:solidFill>
                  <a:srgbClr val="002060"/>
                </a:solidFill>
              </a:rPr>
              <a:t>עמודה 3</a:t>
            </a:r>
            <a:r>
              <a:rPr lang="en-US" dirty="0"/>
              <a:t>14 +9+0+2+5=30</a:t>
            </a:r>
            <a:endParaRPr lang="he-IL" dirty="0"/>
          </a:p>
        </p:txBody>
      </p:sp>
      <p:sp>
        <p:nvSpPr>
          <p:cNvPr id="17" name="מלבן 16"/>
          <p:cNvSpPr/>
          <p:nvPr/>
        </p:nvSpPr>
        <p:spPr>
          <a:xfrm>
            <a:off x="3688773" y="2821590"/>
            <a:ext cx="5174672" cy="513895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706090" y="4117001"/>
            <a:ext cx="5174672" cy="465391"/>
          </a:xfrm>
          <a:prstGeom prst="rect">
            <a:avLst/>
          </a:prstGeom>
          <a:solidFill>
            <a:schemeClr val="tx1">
              <a:lumMod val="50000"/>
              <a:lumOff val="5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235526" y="4225650"/>
            <a:ext cx="3047966" cy="369332"/>
          </a:xfrm>
          <a:prstGeom prst="rect">
            <a:avLst/>
          </a:prstGeom>
          <a:solidFill>
            <a:schemeClr val="tx1">
              <a:lumMod val="50000"/>
              <a:lumOff val="50000"/>
              <a:alpha val="16000"/>
            </a:scheme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 </a:t>
            </a:r>
            <a:r>
              <a:rPr lang="he-IL" dirty="0"/>
              <a:t>   </a:t>
            </a:r>
            <a:r>
              <a:rPr lang="he-IL" b="1" dirty="0">
                <a:solidFill>
                  <a:srgbClr val="002060"/>
                </a:solidFill>
              </a:rPr>
              <a:t>שורה 3</a:t>
            </a:r>
            <a:r>
              <a:rPr lang="en-US" dirty="0"/>
              <a:t>-7+4+9+2+5=13</a:t>
            </a:r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235526" y="4749237"/>
            <a:ext cx="3276601" cy="369332"/>
          </a:xfrm>
          <a:prstGeom prst="rect">
            <a:avLst/>
          </a:prstGeom>
          <a:solidFill>
            <a:schemeClr val="tx1">
              <a:lumMod val="50000"/>
              <a:lumOff val="50000"/>
              <a:alpha val="16000"/>
            </a:scheme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 </a:t>
            </a:r>
            <a:r>
              <a:rPr lang="he-IL" dirty="0"/>
              <a:t>   </a:t>
            </a:r>
            <a:r>
              <a:rPr lang="he-IL" b="1" dirty="0">
                <a:solidFill>
                  <a:srgbClr val="002060"/>
                </a:solidFill>
              </a:rPr>
              <a:t>עמודה 1</a:t>
            </a:r>
            <a:r>
              <a:rPr lang="en-US" dirty="0"/>
              <a:t>0 +(-2)+8+4+3=13</a:t>
            </a:r>
            <a:endParaRPr lang="he-IL" dirty="0"/>
          </a:p>
        </p:txBody>
      </p:sp>
      <p:sp>
        <p:nvSpPr>
          <p:cNvPr id="15" name="מלבן 14"/>
          <p:cNvSpPr/>
          <p:nvPr/>
        </p:nvSpPr>
        <p:spPr>
          <a:xfrm rot="5400000">
            <a:off x="4069791" y="3155393"/>
            <a:ext cx="3530833" cy="715550"/>
          </a:xfrm>
          <a:prstGeom prst="rect">
            <a:avLst/>
          </a:prstGeom>
          <a:solidFill>
            <a:schemeClr val="tx1">
              <a:lumMod val="50000"/>
              <a:lumOff val="50000"/>
              <a:alpha val="21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3706090" y="2275615"/>
            <a:ext cx="5174672" cy="405240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/>
          <p:cNvSpPr/>
          <p:nvPr/>
        </p:nvSpPr>
        <p:spPr>
          <a:xfrm rot="5400000">
            <a:off x="6725347" y="3163330"/>
            <a:ext cx="3464415" cy="663731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TextBox 19"/>
          <p:cNvSpPr txBox="1"/>
          <p:nvPr/>
        </p:nvSpPr>
        <p:spPr>
          <a:xfrm>
            <a:off x="100443" y="1825329"/>
            <a:ext cx="3532910" cy="369332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 </a:t>
            </a:r>
            <a:r>
              <a:rPr lang="he-IL" dirty="0"/>
              <a:t>   </a:t>
            </a:r>
            <a:r>
              <a:rPr lang="he-IL" b="1" dirty="0">
                <a:solidFill>
                  <a:srgbClr val="002060"/>
                </a:solidFill>
              </a:rPr>
              <a:t>שורה 0</a:t>
            </a:r>
            <a:r>
              <a:rPr lang="en-US" dirty="0"/>
              <a:t>-4 +0+7+14+(-3)=14</a:t>
            </a:r>
            <a:endParaRPr lang="he-IL" dirty="0"/>
          </a:p>
        </p:txBody>
      </p:sp>
      <p:sp>
        <p:nvSpPr>
          <p:cNvPr id="21" name="TextBox 20"/>
          <p:cNvSpPr txBox="1"/>
          <p:nvPr/>
        </p:nvSpPr>
        <p:spPr>
          <a:xfrm>
            <a:off x="96978" y="2279068"/>
            <a:ext cx="3415149" cy="369332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 </a:t>
            </a:r>
            <a:r>
              <a:rPr lang="he-IL" dirty="0"/>
              <a:t>   </a:t>
            </a:r>
            <a:r>
              <a:rPr lang="he-IL" b="1" dirty="0">
                <a:solidFill>
                  <a:srgbClr val="002060"/>
                </a:solidFill>
              </a:rPr>
              <a:t>עמודה 4</a:t>
            </a:r>
            <a:r>
              <a:rPr lang="en-US" dirty="0"/>
              <a:t>-3 +2+10+5+0=14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10" grpId="0" animBg="1"/>
      <p:bldP spid="1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פתרון שאלות מבגרות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941000"/>
            <a:ext cx="11161453" cy="457200"/>
          </a:xfrm>
        </p:spPr>
        <p:txBody>
          <a:bodyPr/>
          <a:lstStyle/>
          <a:p>
            <a:r>
              <a:rPr lang="he-IL" dirty="0"/>
              <a:t>בגרות  2008 - 899222-  שאלה 9 –</a:t>
            </a:r>
            <a:r>
              <a:rPr lang="he-IL" dirty="0" err="1"/>
              <a:t> תז</a:t>
            </a:r>
            <a:r>
              <a:rPr lang="he-IL" dirty="0"/>
              <a:t>כורת לפעולה מסעיף א</a:t>
            </a:r>
          </a:p>
        </p:txBody>
      </p:sp>
      <p:sp>
        <p:nvSpPr>
          <p:cNvPr id="12" name="סוגר מרובע ימני 11"/>
          <p:cNvSpPr/>
          <p:nvPr/>
        </p:nvSpPr>
        <p:spPr>
          <a:xfrm rot="16200000" flipV="1">
            <a:off x="3780214" y="1718453"/>
            <a:ext cx="170412" cy="768925"/>
          </a:xfrm>
          <a:prstGeom prst="rightBracket">
            <a:avLst>
              <a:gd name="adj" fmla="val 0"/>
            </a:avLst>
          </a:prstGeom>
          <a:ln w="38100">
            <a:solidFill>
              <a:srgbClr val="C0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2836720" y="1617600"/>
            <a:ext cx="213013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6">
                    <a:lumMod val="75000"/>
                  </a:schemeClr>
                </a:solidFill>
              </a:rPr>
              <a:t>מחזירה 0 או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795155"/>
            <a:ext cx="8873837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sz="2200" b="1" u="sng" dirty="0">
                <a:solidFill>
                  <a:srgbClr val="7030A0"/>
                </a:solidFill>
              </a:rPr>
              <a:t>טענת כניסה</a:t>
            </a:r>
            <a:r>
              <a:rPr lang="he-IL" sz="2200" b="1" dirty="0">
                <a:solidFill>
                  <a:srgbClr val="7030A0"/>
                </a:solidFill>
              </a:rPr>
              <a:t> :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</a:t>
            </a:r>
            <a:r>
              <a:rPr lang="he-IL" sz="2200" b="1" dirty="0">
                <a:solidFill>
                  <a:srgbClr val="FF0000"/>
                </a:solidFill>
              </a:rPr>
              <a:t>מקבלת כפרמטר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מערך דו ממדי של </a:t>
            </a:r>
            <a:r>
              <a:rPr lang="he-IL" sz="2200" b="1" dirty="0">
                <a:solidFill>
                  <a:srgbClr val="FF0000"/>
                </a:solidFill>
              </a:rPr>
              <a:t>שלמים, שני </a:t>
            </a:r>
          </a:p>
          <a:p>
            <a:pPr>
              <a:lnSpc>
                <a:spcPct val="150000"/>
              </a:lnSpc>
            </a:pPr>
            <a:r>
              <a:rPr lang="he-IL" sz="2200" b="1" dirty="0">
                <a:solidFill>
                  <a:srgbClr val="FF0000"/>
                </a:solidFill>
              </a:rPr>
              <a:t>                          מספרים שלמים </a:t>
            </a:r>
            <a:r>
              <a:rPr lang="he-IL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שורה ועמודה).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sz="2200" b="1" u="sng" dirty="0">
                <a:solidFill>
                  <a:srgbClr val="7030A0"/>
                </a:solidFill>
              </a:rPr>
              <a:t>טענת יציאה</a:t>
            </a:r>
            <a:r>
              <a:rPr lang="he-IL" sz="2200" b="1" dirty="0">
                <a:solidFill>
                  <a:srgbClr val="7030A0"/>
                </a:solidFill>
              </a:rPr>
              <a:t> :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תבדוק </a:t>
            </a:r>
            <a:r>
              <a:rPr lang="he-IL" sz="2200" b="1" dirty="0">
                <a:solidFill>
                  <a:srgbClr val="FF0000"/>
                </a:solidFill>
              </a:rPr>
              <a:t>האם האיבר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הוא </a:t>
            </a:r>
            <a:r>
              <a:rPr lang="he-IL" sz="2200" b="1" dirty="0">
                <a:solidFill>
                  <a:srgbClr val="FF0000"/>
                </a:solidFill>
              </a:rPr>
              <a:t>איבר צומת  </a:t>
            </a:r>
            <a:r>
              <a:rPr lang="he-IL" sz="2200" b="1" dirty="0">
                <a:solidFill>
                  <a:srgbClr val="002060"/>
                </a:solidFill>
              </a:rPr>
              <a:t>לפי ההגדרה-   </a:t>
            </a:r>
          </a:p>
          <a:p>
            <a:pPr>
              <a:lnSpc>
                <a:spcPct val="150000"/>
              </a:lnSpc>
            </a:pPr>
            <a:r>
              <a:rPr lang="he-IL" sz="2200" b="1" dirty="0">
                <a:solidFill>
                  <a:srgbClr val="002060"/>
                </a:solidFill>
              </a:rPr>
              <a:t>                         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אם כן הפעולה תחזיר 1 </a:t>
            </a:r>
            <a:r>
              <a:rPr lang="he-IL" sz="22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– א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חרת תחזיר 0 .</a:t>
            </a:r>
          </a:p>
          <a:p>
            <a:pPr>
              <a:lnSpc>
                <a:spcPct val="150000"/>
              </a:lnSpc>
            </a:pPr>
            <a:r>
              <a:rPr lang="he-IL" sz="3200" b="1" dirty="0">
                <a:solidFill>
                  <a:schemeClr val="accent6"/>
                </a:solidFill>
              </a:rPr>
              <a:t>   * נוכל לעשות שימוש מושכל בערך המוחזר 1/0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b="75350"/>
          <a:stretch>
            <a:fillRect/>
          </a:stretch>
        </p:blipFill>
        <p:spPr bwMode="auto">
          <a:xfrm>
            <a:off x="682399" y="2106236"/>
            <a:ext cx="10994327" cy="43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 l="2515" t="69905" r="19449"/>
          <a:stretch>
            <a:fillRect/>
          </a:stretch>
        </p:blipFill>
        <p:spPr bwMode="auto">
          <a:xfrm>
            <a:off x="667184" y="5403271"/>
            <a:ext cx="8030008" cy="78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 t="41995" b="47185"/>
          <a:stretch>
            <a:fillRect/>
          </a:stretch>
        </p:blipFill>
        <p:spPr bwMode="auto">
          <a:xfrm>
            <a:off x="566738" y="3179617"/>
            <a:ext cx="11058525" cy="63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2515" b="29452"/>
          <a:stretch>
            <a:fillRect/>
          </a:stretch>
        </p:blipFill>
        <p:spPr bwMode="auto">
          <a:xfrm>
            <a:off x="566738" y="3616036"/>
            <a:ext cx="10342886" cy="190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 b="58005"/>
          <a:stretch>
            <a:fillRect/>
          </a:stretch>
        </p:blipFill>
        <p:spPr bwMode="auto">
          <a:xfrm>
            <a:off x="566738" y="813102"/>
            <a:ext cx="11058525" cy="246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פעולות – פתרון שאלות מבגרויות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3811" y="813534"/>
            <a:ext cx="6016336" cy="684056"/>
          </a:xfrm>
        </p:spPr>
        <p:txBody>
          <a:bodyPr/>
          <a:lstStyle/>
          <a:p>
            <a:r>
              <a:rPr lang="he-IL" dirty="0"/>
              <a:t>בגרות  2008 - שאלה 9 סעיף ב</a:t>
            </a:r>
          </a:p>
        </p:txBody>
      </p:sp>
      <p:sp>
        <p:nvSpPr>
          <p:cNvPr id="7" name="הסבר אליפטי 6"/>
          <p:cNvSpPr/>
          <p:nvPr/>
        </p:nvSpPr>
        <p:spPr>
          <a:xfrm>
            <a:off x="4831774" y="875449"/>
            <a:ext cx="1465117" cy="622141"/>
          </a:xfrm>
          <a:prstGeom prst="wedgeEllipseCallout">
            <a:avLst>
              <a:gd name="adj1" fmla="val -79999"/>
              <a:gd name="adj2" fmla="val 488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/>
              <a:t>הגדרה והקצאת המערך</a:t>
            </a:r>
          </a:p>
        </p:txBody>
      </p:sp>
      <p:sp>
        <p:nvSpPr>
          <p:cNvPr id="9" name="הסבר אליפטי 8"/>
          <p:cNvSpPr/>
          <p:nvPr/>
        </p:nvSpPr>
        <p:spPr>
          <a:xfrm>
            <a:off x="9603992" y="1700861"/>
            <a:ext cx="2445008" cy="1198202"/>
          </a:xfrm>
          <a:prstGeom prst="wedgeEllipseCallout">
            <a:avLst>
              <a:gd name="adj1" fmla="val -64516"/>
              <a:gd name="adj2" fmla="val 153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מתן ערכים למערך</a:t>
            </a:r>
          </a:p>
          <a:p>
            <a:pPr algn="ctr"/>
            <a:r>
              <a:rPr lang="he-IL" dirty="0"/>
              <a:t>אפשרי בכל דרך</a:t>
            </a:r>
          </a:p>
        </p:txBody>
      </p:sp>
      <p:sp>
        <p:nvSpPr>
          <p:cNvPr id="10" name="הסבר אליפטי 9"/>
          <p:cNvSpPr/>
          <p:nvPr/>
        </p:nvSpPr>
        <p:spPr>
          <a:xfrm>
            <a:off x="7457529" y="3361459"/>
            <a:ext cx="4322618" cy="1101436"/>
          </a:xfrm>
          <a:prstGeom prst="wedgeEllipseCallout">
            <a:avLst>
              <a:gd name="adj1" fmla="val -93285"/>
              <a:gd name="adj2" fmla="val 810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זימון הפעולה תוך כדי ספירה</a:t>
            </a:r>
          </a:p>
          <a:p>
            <a:pPr algn="ctr"/>
            <a:r>
              <a:rPr lang="he-IL" dirty="0"/>
              <a:t>אם מוחזר 1 מוסיפים למונה 1</a:t>
            </a:r>
          </a:p>
          <a:p>
            <a:pPr algn="ctr"/>
            <a:r>
              <a:rPr lang="he-IL" dirty="0"/>
              <a:t>אם מוחזר 0 ......</a:t>
            </a:r>
          </a:p>
        </p:txBody>
      </p:sp>
      <p:sp>
        <p:nvSpPr>
          <p:cNvPr id="11" name="מלבן 10"/>
          <p:cNvSpPr/>
          <p:nvPr/>
        </p:nvSpPr>
        <p:spPr>
          <a:xfrm>
            <a:off x="1024128" y="1700860"/>
            <a:ext cx="8202999" cy="1572275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הסבר אליפטי 13"/>
          <p:cNvSpPr/>
          <p:nvPr/>
        </p:nvSpPr>
        <p:spPr>
          <a:xfrm>
            <a:off x="5763811" y="3361459"/>
            <a:ext cx="1610591" cy="509153"/>
          </a:xfrm>
          <a:prstGeom prst="wedgeEllipseCallout">
            <a:avLst>
              <a:gd name="adj1" fmla="val -229150"/>
              <a:gd name="adj2" fmla="val -28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/>
              <a:t>איפוס מונה</a:t>
            </a:r>
          </a:p>
        </p:txBody>
      </p:sp>
      <p:sp>
        <p:nvSpPr>
          <p:cNvPr id="15" name="הסבר אליפטי 14"/>
          <p:cNvSpPr/>
          <p:nvPr/>
        </p:nvSpPr>
        <p:spPr>
          <a:xfrm>
            <a:off x="1246911" y="6190018"/>
            <a:ext cx="3273136" cy="477983"/>
          </a:xfrm>
          <a:prstGeom prst="wedgeEllipseCallout">
            <a:avLst>
              <a:gd name="adj1" fmla="val 92410"/>
              <a:gd name="adj2" fmla="val -1043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הדפסת פלט מתאים</a:t>
            </a:r>
          </a:p>
        </p:txBody>
      </p:sp>
      <p:sp>
        <p:nvSpPr>
          <p:cNvPr id="17" name="מלבן 16"/>
          <p:cNvSpPr/>
          <p:nvPr/>
        </p:nvSpPr>
        <p:spPr>
          <a:xfrm>
            <a:off x="1024127" y="2097235"/>
            <a:ext cx="8202999" cy="261502"/>
          </a:xfrm>
          <a:prstGeom prst="rect">
            <a:avLst/>
          </a:prstGeom>
          <a:solidFill>
            <a:schemeClr val="accent4">
              <a:lumMod val="60000"/>
              <a:lumOff val="40000"/>
              <a:alpha val="1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 rot="5400000">
            <a:off x="5904035" y="1719644"/>
            <a:ext cx="1572275" cy="1534710"/>
          </a:xfrm>
          <a:prstGeom prst="rect">
            <a:avLst/>
          </a:prstGeom>
          <a:solidFill>
            <a:schemeClr val="accent4">
              <a:lumMod val="60000"/>
              <a:lumOff val="40000"/>
              <a:alpha val="1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/>
          <p:cNvSpPr/>
          <p:nvPr/>
        </p:nvSpPr>
        <p:spPr>
          <a:xfrm>
            <a:off x="1024126" y="2631100"/>
            <a:ext cx="8202999" cy="288745"/>
          </a:xfrm>
          <a:prstGeom prst="rect">
            <a:avLst/>
          </a:prstGeom>
          <a:solidFill>
            <a:schemeClr val="tx1">
              <a:lumMod val="50000"/>
              <a:lumOff val="5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/>
          <p:cNvSpPr/>
          <p:nvPr/>
        </p:nvSpPr>
        <p:spPr>
          <a:xfrm rot="5400000">
            <a:off x="2617594" y="1775935"/>
            <a:ext cx="1572278" cy="1422132"/>
          </a:xfrm>
          <a:prstGeom prst="rect">
            <a:avLst/>
          </a:prstGeom>
          <a:solidFill>
            <a:schemeClr val="tx1">
              <a:lumMod val="50000"/>
              <a:lumOff val="50000"/>
              <a:alpha val="21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06" y="909638"/>
            <a:ext cx="8617709" cy="383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פעולות – פתרון שאלות מבגרויות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64750" y="813534"/>
            <a:ext cx="7115397" cy="684056"/>
          </a:xfrm>
        </p:spPr>
        <p:txBody>
          <a:bodyPr/>
          <a:lstStyle/>
          <a:p>
            <a:r>
              <a:rPr lang="he-IL" dirty="0"/>
              <a:t>בגרות  2008 - שאלה 9 - התמונה השלמה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412" y="4743949"/>
            <a:ext cx="5470506" cy="144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72301" y="1435244"/>
            <a:ext cx="5046838" cy="334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הסבר אליפטי 20"/>
          <p:cNvSpPr/>
          <p:nvPr/>
        </p:nvSpPr>
        <p:spPr>
          <a:xfrm>
            <a:off x="4664750" y="5047018"/>
            <a:ext cx="3273136" cy="477983"/>
          </a:xfrm>
          <a:prstGeom prst="wedgeEllipseCallout">
            <a:avLst>
              <a:gd name="adj1" fmla="val 117172"/>
              <a:gd name="adj2" fmla="val -249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הדפסת פלט מתאים</a:t>
            </a:r>
          </a:p>
        </p:txBody>
      </p:sp>
      <p:sp>
        <p:nvSpPr>
          <p:cNvPr id="15" name="הסבר אליפטי 14"/>
          <p:cNvSpPr/>
          <p:nvPr/>
        </p:nvSpPr>
        <p:spPr>
          <a:xfrm>
            <a:off x="4450004" y="5088582"/>
            <a:ext cx="3273136" cy="477983"/>
          </a:xfrm>
          <a:prstGeom prst="wedgeEllipseCallout">
            <a:avLst>
              <a:gd name="adj1" fmla="val -45685"/>
              <a:gd name="adj2" fmla="val -1673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הדפסת פלט מתאים</a:t>
            </a:r>
          </a:p>
        </p:txBody>
      </p:sp>
      <p:sp>
        <p:nvSpPr>
          <p:cNvPr id="22" name="הסבר אליפטי 21"/>
          <p:cNvSpPr/>
          <p:nvPr/>
        </p:nvSpPr>
        <p:spPr>
          <a:xfrm>
            <a:off x="5060372" y="3034145"/>
            <a:ext cx="1911929" cy="477983"/>
          </a:xfrm>
          <a:prstGeom prst="wedgeEllipseCallout">
            <a:avLst>
              <a:gd name="adj1" fmla="val -148804"/>
              <a:gd name="adj2" fmla="val 761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קריאה לפעולה</a:t>
            </a:r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טבלה 10"/>
          <p:cNvGraphicFramePr>
            <a:graphicFrameLocks noGrp="1"/>
          </p:cNvGraphicFramePr>
          <p:nvPr/>
        </p:nvGraphicFramePr>
        <p:xfrm>
          <a:off x="3688773" y="1739439"/>
          <a:ext cx="5174671" cy="353914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2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6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3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975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879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-3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14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-4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879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11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-2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879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879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-7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879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-1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פתרון שאלות מבגרות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בגרות  2008 - 899222-  שאלה 9 </a:t>
            </a:r>
            <a:r>
              <a:rPr lang="he-IL" dirty="0" err="1"/>
              <a:t>– סעיף</a:t>
            </a:r>
            <a:r>
              <a:rPr lang="he-IL" dirty="0"/>
              <a:t> ב</a:t>
            </a:r>
          </a:p>
        </p:txBody>
      </p:sp>
      <p:sp>
        <p:nvSpPr>
          <p:cNvPr id="18" name="מלבן 17"/>
          <p:cNvSpPr/>
          <p:nvPr/>
        </p:nvSpPr>
        <p:spPr>
          <a:xfrm rot="5400000">
            <a:off x="5871622" y="3153445"/>
            <a:ext cx="3464415" cy="690431"/>
          </a:xfrm>
          <a:prstGeom prst="rect">
            <a:avLst/>
          </a:prstGeom>
          <a:solidFill>
            <a:schemeClr val="accent4">
              <a:lumMod val="60000"/>
              <a:lumOff val="40000"/>
              <a:alpha val="21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124690" y="2961413"/>
            <a:ext cx="3532910" cy="369332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 </a:t>
            </a:r>
            <a:r>
              <a:rPr lang="he-IL" dirty="0"/>
              <a:t>   </a:t>
            </a:r>
            <a:r>
              <a:rPr lang="he-IL" b="1" dirty="0">
                <a:solidFill>
                  <a:srgbClr val="002060"/>
                </a:solidFill>
              </a:rPr>
              <a:t>שורה 1</a:t>
            </a:r>
            <a:r>
              <a:rPr lang="en-US" dirty="0"/>
              <a:t>10 +(-2)+11+9+2=30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124690" y="3418613"/>
            <a:ext cx="3127629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he-IL" dirty="0"/>
              <a:t>  </a:t>
            </a:r>
            <a:r>
              <a:rPr lang="he-IL" b="1" dirty="0">
                <a:solidFill>
                  <a:srgbClr val="002060"/>
                </a:solidFill>
              </a:rPr>
              <a:t>עמודה 3</a:t>
            </a:r>
            <a:r>
              <a:rPr lang="en-US" dirty="0"/>
              <a:t>14 +9+0+2+5=30</a:t>
            </a:r>
            <a:endParaRPr lang="he-IL" dirty="0"/>
          </a:p>
        </p:txBody>
      </p:sp>
      <p:sp>
        <p:nvSpPr>
          <p:cNvPr id="17" name="מלבן 16"/>
          <p:cNvSpPr/>
          <p:nvPr/>
        </p:nvSpPr>
        <p:spPr>
          <a:xfrm>
            <a:off x="3688773" y="2821590"/>
            <a:ext cx="5174672" cy="513895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706090" y="4117001"/>
            <a:ext cx="5174672" cy="465391"/>
          </a:xfrm>
          <a:prstGeom prst="rect">
            <a:avLst/>
          </a:prstGeom>
          <a:solidFill>
            <a:schemeClr val="tx1">
              <a:lumMod val="50000"/>
              <a:lumOff val="5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235526" y="4225650"/>
            <a:ext cx="3047966" cy="369332"/>
          </a:xfrm>
          <a:prstGeom prst="rect">
            <a:avLst/>
          </a:prstGeom>
          <a:solidFill>
            <a:schemeClr val="tx1">
              <a:lumMod val="50000"/>
              <a:lumOff val="50000"/>
              <a:alpha val="16000"/>
            </a:scheme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 </a:t>
            </a:r>
            <a:r>
              <a:rPr lang="he-IL" dirty="0"/>
              <a:t>   </a:t>
            </a:r>
            <a:r>
              <a:rPr lang="he-IL" b="1" dirty="0">
                <a:solidFill>
                  <a:srgbClr val="002060"/>
                </a:solidFill>
              </a:rPr>
              <a:t>שורה 3</a:t>
            </a:r>
            <a:r>
              <a:rPr lang="en-US" dirty="0"/>
              <a:t>-7+4+9+2+5=13</a:t>
            </a:r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235526" y="4749237"/>
            <a:ext cx="3276601" cy="369332"/>
          </a:xfrm>
          <a:prstGeom prst="rect">
            <a:avLst/>
          </a:prstGeom>
          <a:solidFill>
            <a:schemeClr val="tx1">
              <a:lumMod val="50000"/>
              <a:lumOff val="50000"/>
              <a:alpha val="16000"/>
            </a:scheme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 </a:t>
            </a:r>
            <a:r>
              <a:rPr lang="he-IL" dirty="0"/>
              <a:t>   </a:t>
            </a:r>
            <a:r>
              <a:rPr lang="he-IL" b="1" dirty="0">
                <a:solidFill>
                  <a:srgbClr val="002060"/>
                </a:solidFill>
              </a:rPr>
              <a:t>עמודה 1</a:t>
            </a:r>
            <a:r>
              <a:rPr lang="en-US" dirty="0"/>
              <a:t>0 +(-2)+8+4+3=13</a:t>
            </a:r>
            <a:endParaRPr lang="he-IL" dirty="0"/>
          </a:p>
        </p:txBody>
      </p:sp>
      <p:sp>
        <p:nvSpPr>
          <p:cNvPr id="15" name="מלבן 14"/>
          <p:cNvSpPr/>
          <p:nvPr/>
        </p:nvSpPr>
        <p:spPr>
          <a:xfrm rot="5400000">
            <a:off x="4069791" y="3155393"/>
            <a:ext cx="3530833" cy="715550"/>
          </a:xfrm>
          <a:prstGeom prst="rect">
            <a:avLst/>
          </a:prstGeom>
          <a:solidFill>
            <a:schemeClr val="tx1">
              <a:lumMod val="50000"/>
              <a:lumOff val="50000"/>
              <a:alpha val="21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3706090" y="2275615"/>
            <a:ext cx="5174672" cy="405240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/>
          <p:cNvSpPr/>
          <p:nvPr/>
        </p:nvSpPr>
        <p:spPr>
          <a:xfrm rot="5400000">
            <a:off x="6725347" y="3163330"/>
            <a:ext cx="3464415" cy="663731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TextBox 19"/>
          <p:cNvSpPr txBox="1"/>
          <p:nvPr/>
        </p:nvSpPr>
        <p:spPr>
          <a:xfrm>
            <a:off x="100443" y="1825329"/>
            <a:ext cx="3532910" cy="369332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 </a:t>
            </a:r>
            <a:r>
              <a:rPr lang="he-IL" dirty="0"/>
              <a:t>   </a:t>
            </a:r>
            <a:r>
              <a:rPr lang="he-IL" b="1" dirty="0">
                <a:solidFill>
                  <a:srgbClr val="002060"/>
                </a:solidFill>
              </a:rPr>
              <a:t>שורה 0</a:t>
            </a:r>
            <a:r>
              <a:rPr lang="en-US" dirty="0"/>
              <a:t>-4 +0+7+14+(-3)=14</a:t>
            </a:r>
            <a:endParaRPr lang="he-IL" dirty="0"/>
          </a:p>
        </p:txBody>
      </p:sp>
      <p:sp>
        <p:nvSpPr>
          <p:cNvPr id="21" name="TextBox 20"/>
          <p:cNvSpPr txBox="1"/>
          <p:nvPr/>
        </p:nvSpPr>
        <p:spPr>
          <a:xfrm>
            <a:off x="96978" y="2279068"/>
            <a:ext cx="3415149" cy="369332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 </a:t>
            </a:r>
            <a:r>
              <a:rPr lang="he-IL" dirty="0"/>
              <a:t>   </a:t>
            </a:r>
            <a:r>
              <a:rPr lang="he-IL" b="1" dirty="0">
                <a:solidFill>
                  <a:srgbClr val="002060"/>
                </a:solidFill>
              </a:rPr>
              <a:t>עמודה 4</a:t>
            </a:r>
            <a:r>
              <a:rPr lang="en-US" dirty="0"/>
              <a:t>-3 +2+10+5+0=14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10" grpId="0" animBg="1"/>
      <p:bldP spid="17" grpId="0" animBg="1"/>
      <p:bldP spid="12" grpId="0" animBg="1"/>
      <p:bldP spid="13" grpId="0" animBg="1"/>
      <p:bldP spid="14" grpId="0" animBg="1"/>
      <p:bldP spid="15" grpId="1" animBg="1"/>
      <p:bldP spid="16" grpId="0" animBg="1"/>
      <p:bldP spid="19" grpId="0" animBg="1"/>
      <p:bldP spid="2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הפסקה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24235" y="875448"/>
            <a:ext cx="96417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u="sng" dirty="0"/>
              <a:t>נסו להתמודד בעצמכם!</a:t>
            </a:r>
            <a:endParaRPr lang="he-IL" sz="28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3427" y="3648732"/>
            <a:ext cx="7751618" cy="2000548"/>
          </a:xfrm>
          <a:prstGeom prst="rect">
            <a:avLst/>
          </a:prstGeom>
          <a:noFill/>
          <a:ln w="25400">
            <a:noFill/>
          </a:ln>
        </p:spPr>
        <p:txBody>
          <a:bodyPr wrap="square" rtlCol="1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he-IL" sz="2800" b="1" dirty="0">
                <a:solidFill>
                  <a:srgbClr val="FF0000"/>
                </a:solidFill>
              </a:rPr>
              <a:t> </a:t>
            </a:r>
            <a:r>
              <a:rPr lang="he-IL" sz="2400" b="1" dirty="0">
                <a:solidFill>
                  <a:srgbClr val="0070C0"/>
                </a:solidFill>
              </a:rPr>
              <a:t>נתחו את המשימה ורשמו את שלבי העבודה הנדרשים.</a:t>
            </a:r>
          </a:p>
          <a:p>
            <a:pPr algn="ctr">
              <a:buFont typeface="Wingdings" pitchFamily="2" charset="2"/>
              <a:buChar char="v"/>
            </a:pPr>
            <a:r>
              <a:rPr lang="he-IL" sz="2400" b="1" dirty="0">
                <a:solidFill>
                  <a:srgbClr val="FF0000"/>
                </a:solidFill>
              </a:rPr>
              <a:t> </a:t>
            </a:r>
            <a:r>
              <a:rPr lang="he-IL" sz="2400" b="1" dirty="0">
                <a:solidFill>
                  <a:srgbClr val="0070C0"/>
                </a:solidFill>
              </a:rPr>
              <a:t>כתבו את כותרת הפעולה</a:t>
            </a:r>
          </a:p>
          <a:p>
            <a:pPr algn="ctr">
              <a:buFont typeface="Wingdings" pitchFamily="2" charset="2"/>
              <a:buChar char="v"/>
            </a:pPr>
            <a:r>
              <a:rPr lang="he-IL" sz="2400" b="1" dirty="0">
                <a:solidFill>
                  <a:srgbClr val="0070C0"/>
                </a:solidFill>
              </a:rPr>
              <a:t>כתבו את גוף הפעולה</a:t>
            </a:r>
          </a:p>
          <a:p>
            <a:pPr algn="ctr">
              <a:buFont typeface="Wingdings" pitchFamily="2" charset="2"/>
              <a:buChar char="v"/>
            </a:pPr>
            <a:r>
              <a:rPr lang="he-IL" sz="2400" b="1" dirty="0">
                <a:solidFill>
                  <a:srgbClr val="0070C0"/>
                </a:solidFill>
              </a:rPr>
              <a:t>זמנו את הפעולה</a:t>
            </a:r>
          </a:p>
          <a:p>
            <a:pPr algn="ctr">
              <a:buFont typeface="Wingdings" pitchFamily="2" charset="2"/>
              <a:buChar char="v"/>
            </a:pPr>
            <a:r>
              <a:rPr lang="he-IL" sz="2400" b="1" dirty="0">
                <a:solidFill>
                  <a:srgbClr val="0070C0"/>
                </a:solidFill>
              </a:rPr>
              <a:t>הריצו את התוכנית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073" y="1540463"/>
            <a:ext cx="11087100" cy="21082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sz="2200" b="1" u="sng" dirty="0">
                <a:solidFill>
                  <a:srgbClr val="7030A0"/>
                </a:solidFill>
              </a:rPr>
              <a:t>טענת כניסה</a:t>
            </a:r>
            <a:r>
              <a:rPr lang="he-IL" sz="2200" b="1" dirty="0">
                <a:solidFill>
                  <a:srgbClr val="7030A0"/>
                </a:solidFill>
              </a:rPr>
              <a:t> :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</a:t>
            </a:r>
            <a:r>
              <a:rPr lang="he-IL" sz="2200" b="1" dirty="0">
                <a:solidFill>
                  <a:srgbClr val="FF0000"/>
                </a:solidFill>
              </a:rPr>
              <a:t>מקבלת כפרמטר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מערך דו ממדי של </a:t>
            </a:r>
            <a:r>
              <a:rPr lang="he-IL" sz="2200" b="1" dirty="0">
                <a:solidFill>
                  <a:srgbClr val="FF0000"/>
                </a:solidFill>
              </a:rPr>
              <a:t>שלמים, שני </a:t>
            </a:r>
          </a:p>
          <a:p>
            <a:pPr>
              <a:lnSpc>
                <a:spcPct val="150000"/>
              </a:lnSpc>
            </a:pPr>
            <a:r>
              <a:rPr lang="he-IL" sz="2200" b="1" dirty="0">
                <a:solidFill>
                  <a:srgbClr val="FF0000"/>
                </a:solidFill>
              </a:rPr>
              <a:t>                          מספרים שלמים </a:t>
            </a:r>
            <a:r>
              <a:rPr lang="he-IL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שורה ועמודה).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sz="2200" b="1" u="sng" dirty="0">
                <a:solidFill>
                  <a:srgbClr val="7030A0"/>
                </a:solidFill>
              </a:rPr>
              <a:t>טענת יציאה</a:t>
            </a:r>
            <a:r>
              <a:rPr lang="he-IL" sz="2200" b="1" dirty="0">
                <a:solidFill>
                  <a:srgbClr val="7030A0"/>
                </a:solidFill>
              </a:rPr>
              <a:t> :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תבדוק </a:t>
            </a:r>
            <a:r>
              <a:rPr lang="he-IL" sz="2200" b="1" dirty="0">
                <a:solidFill>
                  <a:srgbClr val="FF0000"/>
                </a:solidFill>
              </a:rPr>
              <a:t>האם האיבר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הוא </a:t>
            </a:r>
            <a:r>
              <a:rPr lang="he-IL" sz="2200" b="1" dirty="0">
                <a:solidFill>
                  <a:srgbClr val="FF0000"/>
                </a:solidFill>
              </a:rPr>
              <a:t>איבר צומת  </a:t>
            </a:r>
            <a:r>
              <a:rPr lang="he-IL" sz="2200" b="1" dirty="0">
                <a:solidFill>
                  <a:srgbClr val="002060"/>
                </a:solidFill>
              </a:rPr>
              <a:t>לפי ההגדרה-   </a:t>
            </a:r>
          </a:p>
          <a:p>
            <a:r>
              <a:rPr lang="he-IL" sz="2200" b="1" dirty="0">
                <a:solidFill>
                  <a:srgbClr val="002060"/>
                </a:solidFill>
              </a:rPr>
              <a:t>      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אם כן הפעולה תחזיר 1 </a:t>
            </a:r>
            <a:r>
              <a:rPr lang="he-IL" sz="22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– א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חרת תחזיר 0  - </a:t>
            </a:r>
            <a:r>
              <a:rPr lang="he-IL" sz="3200" b="1" dirty="0">
                <a:solidFill>
                  <a:schemeClr val="accent6"/>
                </a:solidFill>
              </a:rPr>
              <a:t> </a:t>
            </a:r>
            <a:r>
              <a:rPr lang="he-IL" sz="2000" b="1" dirty="0">
                <a:solidFill>
                  <a:schemeClr val="accent6"/>
                </a:solidFill>
              </a:rPr>
              <a:t>חישבו על שימוש מושכל בערך המוחזר </a:t>
            </a:r>
            <a:r>
              <a:rPr lang="he-IL" b="1" dirty="0">
                <a:solidFill>
                  <a:schemeClr val="accent6"/>
                </a:solidFill>
              </a:rPr>
              <a:t>1/0</a:t>
            </a:r>
          </a:p>
        </p:txBody>
      </p:sp>
    </p:spTree>
    <p:extLst>
      <p:ext uri="{BB962C8B-B14F-4D97-AF65-F5344CB8AC3E}">
        <p14:creationId xmlns:p14="http://schemas.microsoft.com/office/powerpoint/2010/main" val="307209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פתרון שאלות מבגרות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בגרות 2013 </a:t>
            </a:r>
            <a:r>
              <a:rPr lang="he-IL" dirty="0" err="1">
                <a:sym typeface="Varela Round"/>
              </a:rPr>
              <a:t>– ש</a:t>
            </a:r>
            <a:r>
              <a:rPr lang="he-IL" dirty="0">
                <a:sym typeface="Varela Round"/>
              </a:rPr>
              <a:t>אלה 9</a:t>
            </a:r>
            <a:endParaRPr lang="he-I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0135" y="1610592"/>
            <a:ext cx="6334913" cy="301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274" y="1145614"/>
            <a:ext cx="5812792" cy="517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193" y="1662821"/>
            <a:ext cx="8867718" cy="421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פתרון שאלות מבגרות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בגרות  2013 - 899222-  שאלה 9</a:t>
            </a:r>
          </a:p>
        </p:txBody>
      </p:sp>
      <p:sp>
        <p:nvSpPr>
          <p:cNvPr id="17" name="מלבן 16"/>
          <p:cNvSpPr/>
          <p:nvPr/>
        </p:nvSpPr>
        <p:spPr>
          <a:xfrm>
            <a:off x="1278082" y="4623678"/>
            <a:ext cx="3532909" cy="405245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 rot="5400000">
            <a:off x="3217076" y="4510751"/>
            <a:ext cx="1178912" cy="626914"/>
          </a:xfrm>
          <a:prstGeom prst="rect">
            <a:avLst/>
          </a:prstGeom>
          <a:solidFill>
            <a:schemeClr val="accent4">
              <a:lumMod val="60000"/>
              <a:lumOff val="40000"/>
              <a:alpha val="21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l="29695" b="71332"/>
          <a:stretch>
            <a:fillRect/>
          </a:stretch>
        </p:blipFill>
        <p:spPr bwMode="auto">
          <a:xfrm>
            <a:off x="301337" y="1672936"/>
            <a:ext cx="9576577" cy="347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פתרון שאלות מבגרות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בגרות  2013 - 899222-  שאלה 9 –</a:t>
            </a:r>
            <a:r>
              <a:rPr lang="he-IL" dirty="0" err="1"/>
              <a:t> סעיף</a:t>
            </a:r>
            <a:r>
              <a:rPr lang="he-IL" dirty="0"/>
              <a:t> א</a:t>
            </a:r>
          </a:p>
        </p:txBody>
      </p:sp>
      <p:sp>
        <p:nvSpPr>
          <p:cNvPr id="17" name="מלבן 16"/>
          <p:cNvSpPr/>
          <p:nvPr/>
        </p:nvSpPr>
        <p:spPr>
          <a:xfrm>
            <a:off x="2857500" y="1875558"/>
            <a:ext cx="2462645" cy="405245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2253097" y="2628900"/>
            <a:ext cx="6568785" cy="417366"/>
          </a:xfrm>
          <a:prstGeom prst="rect">
            <a:avLst/>
          </a:prstGeom>
          <a:solidFill>
            <a:schemeClr val="accent4">
              <a:lumMod val="60000"/>
              <a:lumOff val="40000"/>
              <a:alpha val="21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515273" y="4540827"/>
            <a:ext cx="8306609" cy="405245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2265218" y="3198666"/>
            <a:ext cx="6556664" cy="417366"/>
          </a:xfrm>
          <a:prstGeom prst="rect">
            <a:avLst/>
          </a:prstGeom>
          <a:solidFill>
            <a:schemeClr val="accent4">
              <a:lumMod val="60000"/>
              <a:lumOff val="40000"/>
              <a:alpha val="21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1517073" y="3886200"/>
            <a:ext cx="7304809" cy="394854"/>
          </a:xfrm>
          <a:prstGeom prst="rect">
            <a:avLst/>
          </a:prstGeom>
          <a:solidFill>
            <a:schemeClr val="tx1">
              <a:lumMod val="25000"/>
              <a:lumOff val="75000"/>
              <a:alpha val="21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ידע קודם נדרש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288473"/>
            <a:ext cx="11161453" cy="3522187"/>
          </a:xfrm>
        </p:spPr>
        <p:txBody>
          <a:bodyPr>
            <a:normAutofit/>
          </a:bodyPr>
          <a:lstStyle/>
          <a:p>
            <a:r>
              <a:t>הוראות קלט/פלט והשמה</a:t>
            </a:r>
          </a:p>
          <a:p>
            <a:r>
              <a:rPr lang="he-IL" dirty="0"/>
              <a:t>משתנים מטיפוסים שונים</a:t>
            </a:r>
            <a:r>
              <a:t>.</a:t>
            </a:r>
            <a:endParaRPr lang="he-IL" dirty="0"/>
          </a:p>
          <a:p>
            <a:r>
              <a:rPr lang="he-IL" dirty="0"/>
              <a:t>תנאים</a:t>
            </a:r>
            <a:r>
              <a:t> ו</a:t>
            </a:r>
            <a:r>
              <a:rPr lang="he-IL" dirty="0"/>
              <a:t>ביטויים בוליאניים</a:t>
            </a:r>
            <a:endParaRPr/>
          </a:p>
          <a:p>
            <a:r>
              <a:t>ביצוע חוזר </a:t>
            </a:r>
            <a:r>
              <a:rPr lang="he-IL" dirty="0"/>
              <a:t>–</a:t>
            </a:r>
            <a:r>
              <a:t> לולאת </a:t>
            </a:r>
            <a:r>
              <a:rPr lang="en-US" dirty="0"/>
              <a:t>For</a:t>
            </a:r>
            <a:r>
              <a:t> ולולאת </a:t>
            </a:r>
            <a:r>
              <a:rPr lang="en-US" dirty="0"/>
              <a:t>While</a:t>
            </a:r>
            <a:endParaRPr/>
          </a:p>
          <a:p>
            <a:r>
              <a:t>עבודה עם מערך חד ממדי ומערך דו ממדי</a:t>
            </a:r>
          </a:p>
          <a:p>
            <a:r>
              <a:t>עבודה עם פעולות</a:t>
            </a:r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l="29695" t="28110" b="43180"/>
          <a:stretch>
            <a:fillRect/>
          </a:stretch>
        </p:blipFill>
        <p:spPr bwMode="auto">
          <a:xfrm>
            <a:off x="301337" y="1766455"/>
            <a:ext cx="9576577" cy="348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פתרון שאלות מבגרות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בגרות  2013 - 899222-  שאלה 9 –</a:t>
            </a:r>
            <a:r>
              <a:rPr lang="he-IL" dirty="0" err="1"/>
              <a:t> סעיף</a:t>
            </a:r>
            <a:r>
              <a:rPr lang="he-IL" dirty="0"/>
              <a:t> ב</a:t>
            </a:r>
          </a:p>
        </p:txBody>
      </p:sp>
      <p:sp>
        <p:nvSpPr>
          <p:cNvPr id="17" name="מלבן 16"/>
          <p:cNvSpPr/>
          <p:nvPr/>
        </p:nvSpPr>
        <p:spPr>
          <a:xfrm>
            <a:off x="2857500" y="1875558"/>
            <a:ext cx="2462645" cy="405245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2253097" y="2628900"/>
            <a:ext cx="6568785" cy="417366"/>
          </a:xfrm>
          <a:prstGeom prst="rect">
            <a:avLst/>
          </a:prstGeom>
          <a:solidFill>
            <a:schemeClr val="accent4">
              <a:lumMod val="60000"/>
              <a:lumOff val="40000"/>
              <a:alpha val="21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515273" y="4540827"/>
            <a:ext cx="8306609" cy="405245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2265218" y="3198666"/>
            <a:ext cx="6556664" cy="417366"/>
          </a:xfrm>
          <a:prstGeom prst="rect">
            <a:avLst/>
          </a:prstGeom>
          <a:solidFill>
            <a:schemeClr val="accent4">
              <a:lumMod val="60000"/>
              <a:lumOff val="40000"/>
              <a:alpha val="21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1517073" y="3886200"/>
            <a:ext cx="7304809" cy="394854"/>
          </a:xfrm>
          <a:prstGeom prst="rect">
            <a:avLst/>
          </a:prstGeom>
          <a:solidFill>
            <a:schemeClr val="tx1">
              <a:lumMod val="25000"/>
              <a:lumOff val="75000"/>
              <a:alpha val="21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l="32254" t="28110" r="2380" b="43180"/>
          <a:stretch>
            <a:fillRect/>
          </a:stretch>
        </p:blipFill>
        <p:spPr bwMode="auto">
          <a:xfrm>
            <a:off x="31171" y="1672936"/>
            <a:ext cx="6086484" cy="237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פתרון שאלות מבגרות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בגרות  2013 - 899222-  שאלה 9 </a:t>
            </a:r>
            <a:r>
              <a:rPr lang="he-IL" dirty="0" err="1"/>
              <a:t>– נ</a:t>
            </a:r>
            <a:r>
              <a:rPr lang="he-IL" dirty="0"/>
              <a:t>שווה בין סעיף א לסעיף ב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 l="32423" r="2167" b="71332"/>
          <a:stretch>
            <a:fillRect/>
          </a:stretch>
        </p:blipFill>
        <p:spPr bwMode="auto">
          <a:xfrm>
            <a:off x="6068293" y="1637207"/>
            <a:ext cx="6057900" cy="236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מלבן 16"/>
          <p:cNvSpPr/>
          <p:nvPr/>
        </p:nvSpPr>
        <p:spPr>
          <a:xfrm>
            <a:off x="1298863" y="1672935"/>
            <a:ext cx="10827330" cy="405245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1024128" y="2221925"/>
            <a:ext cx="10652598" cy="282284"/>
          </a:xfrm>
          <a:prstGeom prst="rect">
            <a:avLst/>
          </a:prstGeom>
          <a:solidFill>
            <a:schemeClr val="accent4">
              <a:lumMod val="60000"/>
              <a:lumOff val="40000"/>
              <a:alpha val="21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494491" y="3114675"/>
            <a:ext cx="11130280" cy="283153"/>
          </a:xfrm>
          <a:prstGeom prst="rect">
            <a:avLst/>
          </a:prstGeom>
          <a:solidFill>
            <a:schemeClr val="accent4">
              <a:lumMod val="60000"/>
              <a:lumOff val="40000"/>
              <a:alpha val="21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542981" y="2697309"/>
            <a:ext cx="11130280" cy="284882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130810" y="3564077"/>
            <a:ext cx="11514743" cy="405245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6847609" y="3114675"/>
            <a:ext cx="2743200" cy="284882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/>
          <p:cNvSpPr/>
          <p:nvPr/>
        </p:nvSpPr>
        <p:spPr>
          <a:xfrm>
            <a:off x="542980" y="3112946"/>
            <a:ext cx="3041883" cy="284882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חץ: למטה 27">
            <a:extLst>
              <a:ext uri="{FF2B5EF4-FFF2-40B4-BE49-F238E27FC236}">
                <a16:creationId xmlns:a16="http://schemas.microsoft.com/office/drawing/2014/main" id="{CB227821-2DD5-4818-A05A-75F0F9EA8079}"/>
              </a:ext>
            </a:extLst>
          </p:cNvPr>
          <p:cNvSpPr/>
          <p:nvPr/>
        </p:nvSpPr>
        <p:spPr>
          <a:xfrm>
            <a:off x="2539408" y="4270664"/>
            <a:ext cx="5201817" cy="1976993"/>
          </a:xfrm>
          <a:prstGeom prst="downArrow">
            <a:avLst>
              <a:gd name="adj1" fmla="val 74015"/>
              <a:gd name="adj2" fmla="val 5279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נעשה שתי פעולות מאוד דומות:</a:t>
            </a:r>
          </a:p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אותה "חתימה"</a:t>
            </a:r>
          </a:p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בדיקה שונה</a:t>
            </a:r>
          </a:p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בדיקת שורה/בדיקת עמודה</a:t>
            </a:r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3" grpId="0" animBg="1"/>
      <p:bldP spid="15" grpId="0" animBg="1"/>
      <p:bldP spid="12" grpId="0" animBg="1"/>
      <p:bldP spid="16" grpId="0" animBg="1"/>
      <p:bldP spid="19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פתרון שאלות מבגרות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941000"/>
            <a:ext cx="11161453" cy="457200"/>
          </a:xfrm>
        </p:spPr>
        <p:txBody>
          <a:bodyPr/>
          <a:lstStyle/>
          <a:p>
            <a:r>
              <a:rPr lang="he-IL" dirty="0"/>
              <a:t>בגרות  2013 - 899222-  שאלה 9 </a:t>
            </a:r>
            <a:r>
              <a:rPr lang="he-IL" dirty="0" err="1"/>
              <a:t>– סעיף</a:t>
            </a:r>
            <a:r>
              <a:rPr lang="he-IL" dirty="0"/>
              <a:t> א </a:t>
            </a:r>
            <a:r>
              <a:rPr lang="he-IL" dirty="0" err="1"/>
              <a:t>– כ</a:t>
            </a:r>
            <a:r>
              <a:rPr lang="he-IL" dirty="0"/>
              <a:t>ותרת הפעולה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6079" y="2992583"/>
            <a:ext cx="22444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6">
                    <a:lumMod val="75000"/>
                  </a:schemeClr>
                </a:solidFill>
              </a:rPr>
              <a:t>שם הפעולה</a:t>
            </a:r>
          </a:p>
        </p:txBody>
      </p:sp>
      <p:sp>
        <p:nvSpPr>
          <p:cNvPr id="12" name="סוגר מרובע ימני 11"/>
          <p:cNvSpPr/>
          <p:nvPr/>
        </p:nvSpPr>
        <p:spPr>
          <a:xfrm rot="16200000" flipV="1">
            <a:off x="4029598" y="2015839"/>
            <a:ext cx="170412" cy="768925"/>
          </a:xfrm>
          <a:prstGeom prst="rightBracket">
            <a:avLst>
              <a:gd name="adj" fmla="val 0"/>
            </a:avLst>
          </a:prstGeom>
          <a:ln w="38100">
            <a:solidFill>
              <a:srgbClr val="C0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3397832" y="1627991"/>
            <a:ext cx="14547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6">
                    <a:lumMod val="75000"/>
                  </a:schemeClr>
                </a:solidFill>
              </a:rPr>
              <a:t>טיפוס</a:t>
            </a:r>
          </a:p>
          <a:p>
            <a:pPr algn="ctr"/>
            <a:r>
              <a:rPr lang="he-IL" sz="2000" b="1" dirty="0">
                <a:solidFill>
                  <a:schemeClr val="accent6">
                    <a:lumMod val="75000"/>
                  </a:schemeClr>
                </a:solidFill>
              </a:rPr>
              <a:t>ערך מוחזר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19214" y="2986795"/>
            <a:ext cx="280554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6">
                    <a:lumMod val="75000"/>
                  </a:schemeClr>
                </a:solidFill>
              </a:rPr>
              <a:t>רשימת פרמטרים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311723" y="3500525"/>
            <a:ext cx="8873837" cy="26314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sz="2200" b="1" u="sng" dirty="0">
                <a:solidFill>
                  <a:srgbClr val="7030A0"/>
                </a:solidFill>
              </a:rPr>
              <a:t>טענת כניסה</a:t>
            </a:r>
            <a:r>
              <a:rPr lang="he-IL" sz="2200" b="1" dirty="0">
                <a:solidFill>
                  <a:srgbClr val="7030A0"/>
                </a:solidFill>
              </a:rPr>
              <a:t> :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</a:t>
            </a:r>
            <a:r>
              <a:rPr lang="he-IL" sz="2200" b="1" dirty="0">
                <a:solidFill>
                  <a:srgbClr val="FF0000"/>
                </a:solidFill>
              </a:rPr>
              <a:t>מקבלת כפרמטר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מערך דו ממדי של </a:t>
            </a:r>
            <a:r>
              <a:rPr lang="he-IL" sz="2200" b="1" dirty="0">
                <a:solidFill>
                  <a:srgbClr val="FF0000"/>
                </a:solidFill>
              </a:rPr>
              <a:t>שלמים,  </a:t>
            </a:r>
          </a:p>
          <a:p>
            <a:pPr>
              <a:lnSpc>
                <a:spcPct val="150000"/>
              </a:lnSpc>
            </a:pPr>
            <a:r>
              <a:rPr lang="he-IL" sz="2200" b="1" dirty="0">
                <a:solidFill>
                  <a:srgbClr val="FF0000"/>
                </a:solidFill>
              </a:rPr>
              <a:t>                          ומספר</a:t>
            </a:r>
            <a:r>
              <a:rPr lang="en-US" sz="2200" b="1" dirty="0">
                <a:solidFill>
                  <a:srgbClr val="FF0000"/>
                </a:solidFill>
              </a:rPr>
              <a:t> k  </a:t>
            </a:r>
            <a:r>
              <a:rPr lang="he-IL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(המציין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שורה).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sz="2200" b="1" u="sng" dirty="0">
                <a:solidFill>
                  <a:srgbClr val="7030A0"/>
                </a:solidFill>
              </a:rPr>
              <a:t>טענת יציאה</a:t>
            </a:r>
            <a:r>
              <a:rPr lang="he-IL" sz="2200" b="1" dirty="0">
                <a:solidFill>
                  <a:srgbClr val="7030A0"/>
                </a:solidFill>
              </a:rPr>
              <a:t> :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תבדוק </a:t>
            </a:r>
            <a:r>
              <a:rPr lang="he-IL" sz="2200" b="1" dirty="0">
                <a:solidFill>
                  <a:srgbClr val="FF0000"/>
                </a:solidFill>
              </a:rPr>
              <a:t>האם השורה </a:t>
            </a:r>
            <a:r>
              <a:rPr lang="en-US" sz="2200" b="1" dirty="0">
                <a:solidFill>
                  <a:srgbClr val="FF0000"/>
                </a:solidFill>
              </a:rPr>
              <a:t>k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היא </a:t>
            </a:r>
            <a:r>
              <a:rPr lang="he-IL" sz="2200" b="1" dirty="0">
                <a:solidFill>
                  <a:srgbClr val="FF0000"/>
                </a:solidFill>
              </a:rPr>
              <a:t>שורה חיובית, </a:t>
            </a:r>
          </a:p>
          <a:p>
            <a:pPr>
              <a:lnSpc>
                <a:spcPct val="150000"/>
              </a:lnSpc>
            </a:pPr>
            <a:r>
              <a:rPr lang="he-IL" sz="2200" b="1" dirty="0">
                <a:solidFill>
                  <a:srgbClr val="002060"/>
                </a:solidFill>
              </a:rPr>
              <a:t>לפי ההגדרה-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אם כן הפעולה תחזיר 1 ,  אחרת תחזיר 0 .</a:t>
            </a:r>
          </a:p>
          <a:p>
            <a:pPr>
              <a:lnSpc>
                <a:spcPct val="150000"/>
              </a:lnSpc>
            </a:pPr>
            <a:r>
              <a:rPr lang="he-IL" sz="2200" b="1" dirty="0">
                <a:solidFill>
                  <a:schemeClr val="accent6"/>
                </a:solidFill>
              </a:rPr>
              <a:t>                                       * נוכל לעשות שימוש מושכל בערך המוחזר 1/0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 b="88648"/>
          <a:stretch>
            <a:fillRect/>
          </a:stretch>
        </p:blipFill>
        <p:spPr bwMode="auto">
          <a:xfrm>
            <a:off x="314186" y="2413217"/>
            <a:ext cx="11749660" cy="54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סוגר מרובע ימני 14"/>
          <p:cNvSpPr/>
          <p:nvPr/>
        </p:nvSpPr>
        <p:spPr>
          <a:xfrm rot="5400000">
            <a:off x="9587401" y="913652"/>
            <a:ext cx="108067" cy="4070581"/>
          </a:xfrm>
          <a:prstGeom prst="rightBracket">
            <a:avLst>
              <a:gd name="adj" fmla="val 0"/>
            </a:avLst>
          </a:prstGeom>
          <a:ln w="38100">
            <a:solidFill>
              <a:srgbClr val="C0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סוגר מרובע ימני 6"/>
          <p:cNvSpPr/>
          <p:nvPr/>
        </p:nvSpPr>
        <p:spPr>
          <a:xfrm rot="5400000">
            <a:off x="6000752" y="1667748"/>
            <a:ext cx="135082" cy="2535376"/>
          </a:xfrm>
          <a:prstGeom prst="rightBracket">
            <a:avLst>
              <a:gd name="adj" fmla="val 0"/>
            </a:avLst>
          </a:prstGeom>
          <a:ln w="38100">
            <a:solidFill>
              <a:srgbClr val="C0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  <p:bldP spid="16" grpId="0"/>
      <p:bldP spid="15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 b="87751"/>
          <a:stretch>
            <a:fillRect/>
          </a:stretch>
        </p:blipFill>
        <p:spPr bwMode="auto">
          <a:xfrm>
            <a:off x="335537" y="2377441"/>
            <a:ext cx="11576099" cy="57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פתרון שאלות מבגרות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941000"/>
            <a:ext cx="11161453" cy="457200"/>
          </a:xfrm>
        </p:spPr>
        <p:txBody>
          <a:bodyPr/>
          <a:lstStyle/>
          <a:p>
            <a:r>
              <a:rPr lang="he-IL" dirty="0"/>
              <a:t>בגרות  2013 - 899222-  שאלה 9 </a:t>
            </a:r>
            <a:r>
              <a:rPr lang="he-IL" dirty="0" err="1"/>
              <a:t>– סעיף</a:t>
            </a:r>
            <a:r>
              <a:rPr lang="he-IL" dirty="0"/>
              <a:t> ב </a:t>
            </a:r>
            <a:r>
              <a:rPr lang="he-IL" dirty="0" err="1"/>
              <a:t>– כ</a:t>
            </a:r>
            <a:r>
              <a:rPr lang="he-IL" dirty="0"/>
              <a:t>ותרת הפעולה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6079" y="2992583"/>
            <a:ext cx="22444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6">
                    <a:lumMod val="75000"/>
                  </a:schemeClr>
                </a:solidFill>
              </a:rPr>
              <a:t>שם הפעולה</a:t>
            </a:r>
          </a:p>
        </p:txBody>
      </p:sp>
      <p:sp>
        <p:nvSpPr>
          <p:cNvPr id="12" name="סוגר מרובע ימני 11"/>
          <p:cNvSpPr/>
          <p:nvPr/>
        </p:nvSpPr>
        <p:spPr>
          <a:xfrm rot="16200000" flipV="1">
            <a:off x="4029598" y="2088576"/>
            <a:ext cx="170412" cy="768925"/>
          </a:xfrm>
          <a:prstGeom prst="rightBracket">
            <a:avLst>
              <a:gd name="adj" fmla="val 0"/>
            </a:avLst>
          </a:prstGeom>
          <a:ln w="38100">
            <a:solidFill>
              <a:srgbClr val="C0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3397832" y="1627991"/>
            <a:ext cx="14547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6">
                    <a:lumMod val="75000"/>
                  </a:schemeClr>
                </a:solidFill>
              </a:rPr>
              <a:t>טיפוס</a:t>
            </a:r>
          </a:p>
          <a:p>
            <a:pPr algn="ctr"/>
            <a:r>
              <a:rPr lang="he-IL" sz="2000" b="1" dirty="0">
                <a:solidFill>
                  <a:schemeClr val="accent6">
                    <a:lumMod val="75000"/>
                  </a:schemeClr>
                </a:solidFill>
              </a:rPr>
              <a:t>ערך מוחזר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19214" y="2986795"/>
            <a:ext cx="280554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6">
                    <a:lumMod val="75000"/>
                  </a:schemeClr>
                </a:solidFill>
              </a:rPr>
              <a:t>רשימת פרמטרים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311723" y="3570577"/>
            <a:ext cx="8873837" cy="26314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sz="2200" b="1" u="sng" dirty="0">
                <a:solidFill>
                  <a:srgbClr val="7030A0"/>
                </a:solidFill>
              </a:rPr>
              <a:t>טענת כניסה</a:t>
            </a:r>
            <a:r>
              <a:rPr lang="he-IL" sz="2200" b="1" dirty="0">
                <a:solidFill>
                  <a:srgbClr val="7030A0"/>
                </a:solidFill>
              </a:rPr>
              <a:t> :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</a:t>
            </a:r>
            <a:r>
              <a:rPr lang="he-IL" sz="2200" b="1" dirty="0">
                <a:solidFill>
                  <a:srgbClr val="FF0000"/>
                </a:solidFill>
              </a:rPr>
              <a:t>מקבלת כפרמטר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מערך דו ממדי של </a:t>
            </a:r>
            <a:r>
              <a:rPr lang="he-IL" sz="2200" b="1" dirty="0">
                <a:solidFill>
                  <a:srgbClr val="FF0000"/>
                </a:solidFill>
              </a:rPr>
              <a:t>שלמים,  </a:t>
            </a:r>
          </a:p>
          <a:p>
            <a:pPr>
              <a:lnSpc>
                <a:spcPct val="150000"/>
              </a:lnSpc>
            </a:pPr>
            <a:r>
              <a:rPr lang="he-IL" sz="2200" b="1" dirty="0">
                <a:solidFill>
                  <a:srgbClr val="FF0000"/>
                </a:solidFill>
              </a:rPr>
              <a:t>                          ומספר</a:t>
            </a:r>
            <a:r>
              <a:rPr lang="en-US" sz="2200" b="1" dirty="0">
                <a:solidFill>
                  <a:srgbClr val="FF0000"/>
                </a:solidFill>
              </a:rPr>
              <a:t> j  </a:t>
            </a:r>
            <a:r>
              <a:rPr lang="he-IL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(המציין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עמודה).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sz="2200" b="1" u="sng" dirty="0">
                <a:solidFill>
                  <a:srgbClr val="7030A0"/>
                </a:solidFill>
              </a:rPr>
              <a:t>טענת יציאה</a:t>
            </a:r>
            <a:r>
              <a:rPr lang="he-IL" sz="2200" b="1" dirty="0">
                <a:solidFill>
                  <a:srgbClr val="7030A0"/>
                </a:solidFill>
              </a:rPr>
              <a:t> :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תבדוק </a:t>
            </a:r>
            <a:r>
              <a:rPr lang="he-IL" sz="2200" b="1" dirty="0">
                <a:solidFill>
                  <a:srgbClr val="FF0000"/>
                </a:solidFill>
              </a:rPr>
              <a:t>האם השורה </a:t>
            </a:r>
            <a:r>
              <a:rPr lang="en-US" sz="2200" b="1" dirty="0">
                <a:solidFill>
                  <a:srgbClr val="FF0000"/>
                </a:solidFill>
              </a:rPr>
              <a:t>j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היא </a:t>
            </a:r>
            <a:r>
              <a:rPr lang="he-IL" sz="2200" b="1" dirty="0">
                <a:solidFill>
                  <a:srgbClr val="FF0000"/>
                </a:solidFill>
              </a:rPr>
              <a:t>עמודה חיובית, </a:t>
            </a:r>
          </a:p>
          <a:p>
            <a:pPr>
              <a:lnSpc>
                <a:spcPct val="150000"/>
              </a:lnSpc>
            </a:pPr>
            <a:r>
              <a:rPr lang="he-IL" sz="2200" b="1" dirty="0">
                <a:solidFill>
                  <a:srgbClr val="002060"/>
                </a:solidFill>
              </a:rPr>
              <a:t>לפי ההגדרה-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אם כן הפעולה תחזיר 1 ,  אחרת תחזיר 0 .</a:t>
            </a:r>
          </a:p>
          <a:p>
            <a:pPr>
              <a:lnSpc>
                <a:spcPct val="150000"/>
              </a:lnSpc>
            </a:pPr>
            <a:r>
              <a:rPr lang="he-IL" sz="2200" b="1" dirty="0">
                <a:solidFill>
                  <a:schemeClr val="accent6"/>
                </a:solidFill>
              </a:rPr>
              <a:t>                                       * נוכל לעשות שימוש מושכל בערך המוחזר 1/0</a:t>
            </a:r>
          </a:p>
        </p:txBody>
      </p:sp>
      <p:sp>
        <p:nvSpPr>
          <p:cNvPr id="15" name="סוגר מרובע ימני 14"/>
          <p:cNvSpPr/>
          <p:nvPr/>
        </p:nvSpPr>
        <p:spPr>
          <a:xfrm rot="5400000">
            <a:off x="9514664" y="872088"/>
            <a:ext cx="108067" cy="4070581"/>
          </a:xfrm>
          <a:prstGeom prst="rightBracket">
            <a:avLst>
              <a:gd name="adj" fmla="val 0"/>
            </a:avLst>
          </a:prstGeom>
          <a:ln w="38100">
            <a:solidFill>
              <a:srgbClr val="C0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סוגר מרובע ימני 6"/>
          <p:cNvSpPr/>
          <p:nvPr/>
        </p:nvSpPr>
        <p:spPr>
          <a:xfrm rot="5400000">
            <a:off x="5928015" y="1626184"/>
            <a:ext cx="135082" cy="2535376"/>
          </a:xfrm>
          <a:prstGeom prst="rightBracket">
            <a:avLst>
              <a:gd name="adj" fmla="val 0"/>
            </a:avLst>
          </a:prstGeom>
          <a:ln w="38100">
            <a:solidFill>
              <a:srgbClr val="C0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  <p:bldP spid="16" grpId="0"/>
      <p:bldP spid="15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747" y="1813840"/>
            <a:ext cx="9163692" cy="374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פתרון שאלות מבגרות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941000"/>
            <a:ext cx="11161453" cy="457200"/>
          </a:xfrm>
        </p:spPr>
        <p:txBody>
          <a:bodyPr/>
          <a:lstStyle/>
          <a:p>
            <a:r>
              <a:rPr lang="he-IL" dirty="0"/>
              <a:t>בגרות  2013 - 899222-  שאלה 9 </a:t>
            </a:r>
            <a:r>
              <a:rPr lang="he-IL" dirty="0" err="1"/>
              <a:t>– סעיף</a:t>
            </a:r>
            <a:r>
              <a:rPr lang="he-IL" dirty="0"/>
              <a:t> א –</a:t>
            </a:r>
            <a:r>
              <a:rPr lang="he-IL" dirty="0" err="1"/>
              <a:t> גו</a:t>
            </a:r>
            <a:r>
              <a:rPr lang="he-IL" dirty="0"/>
              <a:t>ף הפעולה</a:t>
            </a:r>
          </a:p>
        </p:txBody>
      </p:sp>
      <p:sp>
        <p:nvSpPr>
          <p:cNvPr id="7" name="סוגר מרובע ימני 6"/>
          <p:cNvSpPr/>
          <p:nvPr/>
        </p:nvSpPr>
        <p:spPr>
          <a:xfrm rot="5400000">
            <a:off x="5003220" y="1075462"/>
            <a:ext cx="197430" cy="2119748"/>
          </a:xfrm>
          <a:prstGeom prst="rightBracket">
            <a:avLst>
              <a:gd name="adj" fmla="val 0"/>
            </a:avLst>
          </a:prstGeom>
          <a:ln w="38100">
            <a:solidFill>
              <a:srgbClr val="C0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4042061" y="2202876"/>
            <a:ext cx="224444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>
                <a:solidFill>
                  <a:schemeClr val="accent6">
                    <a:lumMod val="75000"/>
                  </a:schemeClr>
                </a:solidFill>
              </a:rPr>
              <a:t>שם הפעולה</a:t>
            </a:r>
          </a:p>
        </p:txBody>
      </p:sp>
      <p:sp>
        <p:nvSpPr>
          <p:cNvPr id="12" name="סוגר מרובע ימני 11"/>
          <p:cNvSpPr/>
          <p:nvPr/>
        </p:nvSpPr>
        <p:spPr>
          <a:xfrm rot="16200000" flipV="1">
            <a:off x="3556808" y="1613295"/>
            <a:ext cx="170412" cy="529937"/>
          </a:xfrm>
          <a:prstGeom prst="rightBracket">
            <a:avLst>
              <a:gd name="adj" fmla="val 0"/>
            </a:avLst>
          </a:prstGeom>
          <a:ln w="38100">
            <a:solidFill>
              <a:srgbClr val="C0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2140528" y="1453426"/>
            <a:ext cx="302375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>
                <a:solidFill>
                  <a:schemeClr val="accent6">
                    <a:lumMod val="75000"/>
                  </a:schemeClr>
                </a:solidFill>
              </a:rPr>
              <a:t>טיפוס ערך מוחזר</a:t>
            </a:r>
          </a:p>
        </p:txBody>
      </p:sp>
      <p:sp>
        <p:nvSpPr>
          <p:cNvPr id="15" name="סוגר מרובע ימני 14"/>
          <p:cNvSpPr/>
          <p:nvPr/>
        </p:nvSpPr>
        <p:spPr>
          <a:xfrm rot="5400000">
            <a:off x="7869034" y="564228"/>
            <a:ext cx="128850" cy="3210791"/>
          </a:xfrm>
          <a:prstGeom prst="rightBracket">
            <a:avLst>
              <a:gd name="adj" fmla="val 0"/>
            </a:avLst>
          </a:prstGeom>
          <a:ln w="38100">
            <a:solidFill>
              <a:srgbClr val="C0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6494324" y="2244440"/>
            <a:ext cx="280554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>
                <a:solidFill>
                  <a:schemeClr val="accent6">
                    <a:lumMod val="75000"/>
                  </a:schemeClr>
                </a:solidFill>
              </a:rPr>
              <a:t>רשימת פרמטרים</a:t>
            </a:r>
          </a:p>
        </p:txBody>
      </p:sp>
      <p:sp>
        <p:nvSpPr>
          <p:cNvPr id="18" name="הסבר אליפטי 17"/>
          <p:cNvSpPr/>
          <p:nvPr/>
        </p:nvSpPr>
        <p:spPr>
          <a:xfrm>
            <a:off x="9826288" y="1963470"/>
            <a:ext cx="2000416" cy="730408"/>
          </a:xfrm>
          <a:prstGeom prst="wedgeEllipseCallout">
            <a:avLst>
              <a:gd name="adj1" fmla="val -133489"/>
              <a:gd name="adj2" fmla="val 512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עוברים על כל השורה</a:t>
            </a:r>
          </a:p>
        </p:txBody>
      </p:sp>
      <p:sp>
        <p:nvSpPr>
          <p:cNvPr id="19" name="הסבר אליפטי 18"/>
          <p:cNvSpPr/>
          <p:nvPr/>
        </p:nvSpPr>
        <p:spPr>
          <a:xfrm>
            <a:off x="7356769" y="3117273"/>
            <a:ext cx="3886200" cy="1028700"/>
          </a:xfrm>
          <a:prstGeom prst="wedgeEllipseCallout">
            <a:avLst>
              <a:gd name="adj1" fmla="val -113748"/>
              <a:gd name="adj2" fmla="val 41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אם נתקלים בערך שלישי (קטן מאפס)</a:t>
            </a:r>
          </a:p>
          <a:p>
            <a:pPr algn="ctr"/>
            <a:r>
              <a:rPr lang="he-IL" dirty="0"/>
              <a:t>מחזירים 0</a:t>
            </a:r>
          </a:p>
        </p:txBody>
      </p:sp>
      <p:sp>
        <p:nvSpPr>
          <p:cNvPr id="20" name="הסבר אליפטי 19"/>
          <p:cNvSpPr/>
          <p:nvPr/>
        </p:nvSpPr>
        <p:spPr>
          <a:xfrm>
            <a:off x="4166756" y="4537666"/>
            <a:ext cx="4239491" cy="963756"/>
          </a:xfrm>
          <a:prstGeom prst="wedgeEllipseCallout">
            <a:avLst>
              <a:gd name="adj1" fmla="val -71569"/>
              <a:gd name="adj2" fmla="val -111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אם הגענו "בשלום" </a:t>
            </a:r>
          </a:p>
          <a:p>
            <a:pPr algn="ctr"/>
            <a:r>
              <a:rPr lang="he-IL" dirty="0"/>
              <a:t>לסוף הלולאה </a:t>
            </a:r>
            <a:r>
              <a:rPr lang="he-IL" dirty="0" err="1"/>
              <a:t>– סוף</a:t>
            </a:r>
            <a:r>
              <a:rPr lang="he-IL" dirty="0"/>
              <a:t> השורה</a:t>
            </a:r>
          </a:p>
          <a:p>
            <a:pPr algn="ctr"/>
            <a:r>
              <a:rPr lang="he-IL" dirty="0"/>
              <a:t>נחזיר 1</a:t>
            </a:r>
          </a:p>
        </p:txBody>
      </p:sp>
      <p:sp>
        <p:nvSpPr>
          <p:cNvPr id="21" name="מלבן 20"/>
          <p:cNvSpPr/>
          <p:nvPr/>
        </p:nvSpPr>
        <p:spPr>
          <a:xfrm>
            <a:off x="2140528" y="3325091"/>
            <a:ext cx="3543299" cy="1019391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 animBg="1"/>
      <p:bldP spid="13" grpId="0"/>
      <p:bldP spid="15" grpId="0" animBg="1"/>
      <p:bldP spid="16" grpId="0"/>
      <p:bldP spid="18" grpId="0" animBg="1"/>
      <p:bldP spid="19" grpId="0" animBg="1"/>
      <p:bldP spid="20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 b="-3897"/>
          <a:stretch>
            <a:fillRect/>
          </a:stretch>
        </p:blipFill>
        <p:spPr bwMode="auto">
          <a:xfrm>
            <a:off x="770444" y="1791981"/>
            <a:ext cx="8851539" cy="374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פתרון שאלות מבגרות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941000"/>
            <a:ext cx="11161453" cy="457200"/>
          </a:xfrm>
        </p:spPr>
        <p:txBody>
          <a:bodyPr/>
          <a:lstStyle/>
          <a:p>
            <a:r>
              <a:rPr lang="he-IL" dirty="0"/>
              <a:t>בגרות  2008 - 899222-  שאלה 9 </a:t>
            </a:r>
            <a:r>
              <a:rPr lang="he-IL" dirty="0" err="1"/>
              <a:t>– סעיף</a:t>
            </a:r>
            <a:r>
              <a:rPr lang="he-IL" dirty="0"/>
              <a:t> ב –</a:t>
            </a:r>
            <a:r>
              <a:rPr lang="he-IL" dirty="0" err="1"/>
              <a:t> גו</a:t>
            </a:r>
            <a:r>
              <a:rPr lang="he-IL" dirty="0"/>
              <a:t>ף הפעולה</a:t>
            </a:r>
          </a:p>
        </p:txBody>
      </p:sp>
      <p:sp>
        <p:nvSpPr>
          <p:cNvPr id="7" name="סוגר מרובע ימני 6"/>
          <p:cNvSpPr/>
          <p:nvPr/>
        </p:nvSpPr>
        <p:spPr>
          <a:xfrm rot="5400000">
            <a:off x="5003220" y="1075462"/>
            <a:ext cx="197430" cy="2119748"/>
          </a:xfrm>
          <a:prstGeom prst="rightBracket">
            <a:avLst>
              <a:gd name="adj" fmla="val 0"/>
            </a:avLst>
          </a:prstGeom>
          <a:ln w="38100">
            <a:solidFill>
              <a:srgbClr val="C0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4042061" y="2202876"/>
            <a:ext cx="224444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>
                <a:solidFill>
                  <a:schemeClr val="accent6">
                    <a:lumMod val="75000"/>
                  </a:schemeClr>
                </a:solidFill>
              </a:rPr>
              <a:t>שם הפעולה</a:t>
            </a:r>
          </a:p>
        </p:txBody>
      </p:sp>
      <p:sp>
        <p:nvSpPr>
          <p:cNvPr id="12" name="סוגר מרובע ימני 11"/>
          <p:cNvSpPr/>
          <p:nvPr/>
        </p:nvSpPr>
        <p:spPr>
          <a:xfrm rot="16200000" flipV="1">
            <a:off x="3556808" y="1613295"/>
            <a:ext cx="170412" cy="529937"/>
          </a:xfrm>
          <a:prstGeom prst="rightBracket">
            <a:avLst>
              <a:gd name="adj" fmla="val 0"/>
            </a:avLst>
          </a:prstGeom>
          <a:ln w="38100">
            <a:solidFill>
              <a:srgbClr val="C0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2140528" y="1453426"/>
            <a:ext cx="302375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>
                <a:solidFill>
                  <a:schemeClr val="accent6">
                    <a:lumMod val="75000"/>
                  </a:schemeClr>
                </a:solidFill>
              </a:rPr>
              <a:t>טיפוס ערך מוחזר</a:t>
            </a:r>
          </a:p>
        </p:txBody>
      </p:sp>
      <p:sp>
        <p:nvSpPr>
          <p:cNvPr id="15" name="סוגר מרובע ימני 14"/>
          <p:cNvSpPr/>
          <p:nvPr/>
        </p:nvSpPr>
        <p:spPr>
          <a:xfrm rot="5400000">
            <a:off x="7869034" y="564228"/>
            <a:ext cx="128850" cy="3210791"/>
          </a:xfrm>
          <a:prstGeom prst="rightBracket">
            <a:avLst>
              <a:gd name="adj" fmla="val 0"/>
            </a:avLst>
          </a:prstGeom>
          <a:ln w="38100">
            <a:solidFill>
              <a:srgbClr val="C0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6494324" y="2244440"/>
            <a:ext cx="280554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>
                <a:solidFill>
                  <a:schemeClr val="accent6">
                    <a:lumMod val="75000"/>
                  </a:schemeClr>
                </a:solidFill>
              </a:rPr>
              <a:t>רשימת פרמטרים</a:t>
            </a:r>
          </a:p>
        </p:txBody>
      </p:sp>
      <p:sp>
        <p:nvSpPr>
          <p:cNvPr id="14" name="הסבר אליפטי 13"/>
          <p:cNvSpPr/>
          <p:nvPr/>
        </p:nvSpPr>
        <p:spPr>
          <a:xfrm>
            <a:off x="9826288" y="1963470"/>
            <a:ext cx="2000416" cy="730408"/>
          </a:xfrm>
          <a:prstGeom prst="wedgeEllipseCallout">
            <a:avLst>
              <a:gd name="adj1" fmla="val -133489"/>
              <a:gd name="adj2" fmla="val 512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עוברים על כל העמודה</a:t>
            </a:r>
          </a:p>
        </p:txBody>
      </p:sp>
      <p:sp>
        <p:nvSpPr>
          <p:cNvPr id="17" name="הסבר אליפטי 16"/>
          <p:cNvSpPr/>
          <p:nvPr/>
        </p:nvSpPr>
        <p:spPr>
          <a:xfrm>
            <a:off x="7356769" y="3117273"/>
            <a:ext cx="3886200" cy="1028700"/>
          </a:xfrm>
          <a:prstGeom prst="wedgeEllipseCallout">
            <a:avLst>
              <a:gd name="adj1" fmla="val -113748"/>
              <a:gd name="adj2" fmla="val 41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אם נתקלים בערך שלישי (קטן מאפס)</a:t>
            </a:r>
          </a:p>
          <a:p>
            <a:pPr algn="ctr"/>
            <a:r>
              <a:rPr lang="he-IL" dirty="0"/>
              <a:t>מחזירים 0</a:t>
            </a:r>
          </a:p>
        </p:txBody>
      </p:sp>
      <p:sp>
        <p:nvSpPr>
          <p:cNvPr id="18" name="הסבר אליפטי 17"/>
          <p:cNvSpPr/>
          <p:nvPr/>
        </p:nvSpPr>
        <p:spPr>
          <a:xfrm>
            <a:off x="4166755" y="4270665"/>
            <a:ext cx="4270663" cy="963756"/>
          </a:xfrm>
          <a:prstGeom prst="wedgeEllipseCallout">
            <a:avLst>
              <a:gd name="adj1" fmla="val -72471"/>
              <a:gd name="adj2" fmla="val 39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אם הגענו "בשלום" </a:t>
            </a:r>
          </a:p>
          <a:p>
            <a:pPr algn="ctr"/>
            <a:r>
              <a:rPr lang="he-IL" dirty="0"/>
              <a:t>לסוף הלולאה </a:t>
            </a:r>
            <a:r>
              <a:rPr lang="he-IL" dirty="0" err="1"/>
              <a:t>– סוף</a:t>
            </a:r>
            <a:r>
              <a:rPr lang="he-IL" dirty="0"/>
              <a:t> העמודה</a:t>
            </a:r>
          </a:p>
          <a:p>
            <a:pPr algn="ctr"/>
            <a:r>
              <a:rPr lang="he-IL" dirty="0"/>
              <a:t>נחזיר 1</a:t>
            </a:r>
          </a:p>
        </p:txBody>
      </p:sp>
      <p:sp>
        <p:nvSpPr>
          <p:cNvPr id="19" name="מלבן 18"/>
          <p:cNvSpPr/>
          <p:nvPr/>
        </p:nvSpPr>
        <p:spPr>
          <a:xfrm>
            <a:off x="2098964" y="3252354"/>
            <a:ext cx="3543299" cy="1019391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 animBg="1"/>
      <p:bldP spid="13" grpId="0"/>
      <p:bldP spid="15" grpId="0" animBg="1"/>
      <p:bldP spid="16" grpId="0"/>
      <p:bldP spid="14" grpId="0" animBg="1"/>
      <p:bldP spid="17" grpId="0" animBg="1"/>
      <p:bldP spid="18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t="56115"/>
          <a:stretch>
            <a:fillRect/>
          </a:stretch>
        </p:blipFill>
        <p:spPr bwMode="auto">
          <a:xfrm>
            <a:off x="629782" y="1778414"/>
            <a:ext cx="9200018" cy="359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פתרון שאלות מבגרות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בגרות  2013 - 899222-  שאלה 9 –</a:t>
            </a:r>
            <a:r>
              <a:rPr lang="he-IL" dirty="0" err="1"/>
              <a:t> סעיף</a:t>
            </a:r>
            <a:r>
              <a:rPr lang="he-IL" dirty="0"/>
              <a:t> ג</a:t>
            </a:r>
          </a:p>
        </p:txBody>
      </p:sp>
      <p:sp>
        <p:nvSpPr>
          <p:cNvPr id="17" name="מלבן 16"/>
          <p:cNvSpPr/>
          <p:nvPr/>
        </p:nvSpPr>
        <p:spPr>
          <a:xfrm>
            <a:off x="852054" y="1743943"/>
            <a:ext cx="8354291" cy="864175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2306781" y="2678260"/>
            <a:ext cx="6899564" cy="417366"/>
          </a:xfrm>
          <a:prstGeom prst="rect">
            <a:avLst/>
          </a:prstGeom>
          <a:solidFill>
            <a:schemeClr val="accent4">
              <a:lumMod val="60000"/>
              <a:lumOff val="40000"/>
              <a:alpha val="21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2485160" y="3491345"/>
            <a:ext cx="6721185" cy="557646"/>
          </a:xfrm>
          <a:prstGeom prst="rect">
            <a:avLst/>
          </a:prstGeom>
          <a:solidFill>
            <a:schemeClr val="tx1">
              <a:lumMod val="25000"/>
              <a:lumOff val="75000"/>
              <a:alpha val="21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5964381" y="3539836"/>
            <a:ext cx="2161309" cy="40524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tx1"/>
                </a:solidFill>
              </a:rPr>
              <a:t>יוחזר הערך </a:t>
            </a:r>
            <a:r>
              <a:rPr lang="en-US" sz="2000" b="1" dirty="0">
                <a:solidFill>
                  <a:schemeClr val="tx1"/>
                </a:solidFill>
              </a:rPr>
              <a:t>true</a:t>
            </a:r>
            <a:endParaRPr lang="he-IL" sz="2000" b="1" dirty="0">
              <a:solidFill>
                <a:schemeClr val="tx1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2718953" y="3550227"/>
            <a:ext cx="2161309" cy="40524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tx1"/>
                </a:solidFill>
              </a:rPr>
              <a:t>יוחזר הערך </a:t>
            </a:r>
            <a:r>
              <a:rPr lang="en-US" sz="2000" b="1" dirty="0">
                <a:solidFill>
                  <a:schemeClr val="tx1"/>
                </a:solidFill>
              </a:rPr>
              <a:t>false</a:t>
            </a:r>
            <a:endParaRPr lang="he-IL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4" grpId="0" animBg="1"/>
      <p:bldP spid="15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687" y="1559504"/>
            <a:ext cx="9982715" cy="394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פעולות – פתרון שאלות מבגרויות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875448"/>
            <a:ext cx="11994253" cy="684056"/>
          </a:xfrm>
        </p:spPr>
        <p:txBody>
          <a:bodyPr/>
          <a:lstStyle/>
          <a:p>
            <a:r>
              <a:rPr lang="he-IL" dirty="0"/>
              <a:t>בגרות  2013 שאלה 9 סעיף ג - זימון הפעולות, בדיקה והחזרת ערך מתאים</a:t>
            </a:r>
          </a:p>
        </p:txBody>
      </p:sp>
      <p:sp>
        <p:nvSpPr>
          <p:cNvPr id="7" name="הסבר אליפטי 6"/>
          <p:cNvSpPr/>
          <p:nvPr/>
        </p:nvSpPr>
        <p:spPr>
          <a:xfrm>
            <a:off x="5561103" y="1497589"/>
            <a:ext cx="3001006" cy="600075"/>
          </a:xfrm>
          <a:prstGeom prst="wedgeEllipseCallout">
            <a:avLst>
              <a:gd name="adj1" fmla="val -127413"/>
              <a:gd name="adj2" fmla="val 612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איפוס המונים</a:t>
            </a:r>
          </a:p>
        </p:txBody>
      </p:sp>
      <p:sp>
        <p:nvSpPr>
          <p:cNvPr id="10" name="הסבר אליפטי 9"/>
          <p:cNvSpPr/>
          <p:nvPr/>
        </p:nvSpPr>
        <p:spPr>
          <a:xfrm>
            <a:off x="2837113" y="4907106"/>
            <a:ext cx="5008023" cy="942976"/>
          </a:xfrm>
          <a:prstGeom prst="wedgeEllipseCallout">
            <a:avLst>
              <a:gd name="adj1" fmla="val -55593"/>
              <a:gd name="adj2" fmla="val -748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בדיקה האם יש יותר שורות חיוביות מעמודות חיוביות</a:t>
            </a:r>
          </a:p>
          <a:p>
            <a:pPr algn="ctr"/>
            <a:r>
              <a:rPr lang="he-IL" dirty="0"/>
              <a:t>והחזרת הערך המתאים </a:t>
            </a:r>
            <a:r>
              <a:rPr lang="en-US" dirty="0"/>
              <a:t>true/false</a:t>
            </a:r>
            <a:endParaRPr lang="he-IL" dirty="0"/>
          </a:p>
        </p:txBody>
      </p:sp>
      <p:sp>
        <p:nvSpPr>
          <p:cNvPr id="11" name="מלבן 10"/>
          <p:cNvSpPr/>
          <p:nvPr/>
        </p:nvSpPr>
        <p:spPr>
          <a:xfrm>
            <a:off x="802424" y="3553691"/>
            <a:ext cx="9822158" cy="904009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802424" y="2271278"/>
            <a:ext cx="9822158" cy="1240849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הסבר אליפטי 8"/>
          <p:cNvSpPr/>
          <p:nvPr/>
        </p:nvSpPr>
        <p:spPr>
          <a:xfrm>
            <a:off x="8108053" y="1964314"/>
            <a:ext cx="3886200" cy="600075"/>
          </a:xfrm>
          <a:prstGeom prst="wedgeEllipseCallout">
            <a:avLst>
              <a:gd name="adj1" fmla="val -209202"/>
              <a:gd name="adj2" fmla="val 88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ספירת השורות החיוביות</a:t>
            </a:r>
          </a:p>
        </p:txBody>
      </p:sp>
      <p:sp>
        <p:nvSpPr>
          <p:cNvPr id="13" name="הסבר אליפטי 12"/>
          <p:cNvSpPr/>
          <p:nvPr/>
        </p:nvSpPr>
        <p:spPr>
          <a:xfrm>
            <a:off x="7657775" y="3139352"/>
            <a:ext cx="3886200" cy="600075"/>
          </a:xfrm>
          <a:prstGeom prst="wedgeEllipseCallout">
            <a:avLst>
              <a:gd name="adj1" fmla="val -198507"/>
              <a:gd name="adj2" fmla="val 976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ספירת העמודות החיוביות</a:t>
            </a:r>
          </a:p>
        </p:txBody>
      </p:sp>
      <p:sp>
        <p:nvSpPr>
          <p:cNvPr id="14" name="מלבן 13"/>
          <p:cNvSpPr/>
          <p:nvPr/>
        </p:nvSpPr>
        <p:spPr>
          <a:xfrm>
            <a:off x="4031672" y="1518371"/>
            <a:ext cx="1153391" cy="284882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1898072" y="1507980"/>
            <a:ext cx="574965" cy="284882"/>
          </a:xfrm>
          <a:prstGeom prst="rect">
            <a:avLst/>
          </a:prstGeom>
          <a:solidFill>
            <a:srgbClr val="6CF0FF">
              <a:alpha val="21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638" y="1504950"/>
            <a:ext cx="103727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פעולות – פתרון שאלות מבגרויות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4073" y="875448"/>
            <a:ext cx="11419609" cy="684056"/>
          </a:xfrm>
        </p:spPr>
        <p:txBody>
          <a:bodyPr/>
          <a:lstStyle/>
          <a:p>
            <a:r>
              <a:rPr lang="he-IL" dirty="0"/>
              <a:t>בגרות  2013 - שאלה 9 סעיף ג - זימון הפעולה הבודקת ופלט מתאים</a:t>
            </a:r>
          </a:p>
        </p:txBody>
      </p:sp>
      <p:sp>
        <p:nvSpPr>
          <p:cNvPr id="7" name="הסבר אליפטי 6"/>
          <p:cNvSpPr/>
          <p:nvPr/>
        </p:nvSpPr>
        <p:spPr>
          <a:xfrm>
            <a:off x="5561103" y="1497589"/>
            <a:ext cx="3886200" cy="600075"/>
          </a:xfrm>
          <a:prstGeom prst="wedgeEllipseCallout">
            <a:avLst>
              <a:gd name="adj1" fmla="val -53587"/>
              <a:gd name="adj2" fmla="val 76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הגדרה והקצאת המערך</a:t>
            </a:r>
          </a:p>
        </p:txBody>
      </p:sp>
      <p:sp>
        <p:nvSpPr>
          <p:cNvPr id="9" name="הסבר אליפטי 8"/>
          <p:cNvSpPr/>
          <p:nvPr/>
        </p:nvSpPr>
        <p:spPr>
          <a:xfrm>
            <a:off x="8108053" y="1964314"/>
            <a:ext cx="3886200" cy="600075"/>
          </a:xfrm>
          <a:prstGeom prst="wedgeEllipseCallout">
            <a:avLst>
              <a:gd name="adj1" fmla="val -67491"/>
              <a:gd name="adj2" fmla="val 474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מתן ערכים למערך</a:t>
            </a:r>
          </a:p>
          <a:p>
            <a:pPr algn="ctr"/>
            <a:r>
              <a:rPr lang="he-IL" dirty="0"/>
              <a:t>אפשרי בכל דרך</a:t>
            </a:r>
          </a:p>
        </p:txBody>
      </p:sp>
      <p:sp>
        <p:nvSpPr>
          <p:cNvPr id="10" name="הסבר אליפטי 9"/>
          <p:cNvSpPr/>
          <p:nvPr/>
        </p:nvSpPr>
        <p:spPr>
          <a:xfrm>
            <a:off x="1735282" y="5357381"/>
            <a:ext cx="6372771" cy="929119"/>
          </a:xfrm>
          <a:prstGeom prst="wedgeEllipseCallout">
            <a:avLst>
              <a:gd name="adj1" fmla="val -29759"/>
              <a:gd name="adj2" fmla="val -122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זימון הפעולה תוך העברת המערך כפרמטר ובדיקת הערך המוחזר </a:t>
            </a:r>
            <a:r>
              <a:rPr lang="en-US" dirty="0"/>
              <a:t>true/false</a:t>
            </a:r>
            <a:r>
              <a:rPr lang="he-IL" dirty="0"/>
              <a:t> </a:t>
            </a:r>
          </a:p>
          <a:p>
            <a:pPr algn="ctr"/>
            <a:r>
              <a:rPr lang="he-IL" dirty="0"/>
              <a:t>הדפסת פלט מתאים</a:t>
            </a:r>
          </a:p>
        </p:txBody>
      </p:sp>
      <p:sp>
        <p:nvSpPr>
          <p:cNvPr id="11" name="מלבן 10"/>
          <p:cNvSpPr/>
          <p:nvPr/>
        </p:nvSpPr>
        <p:spPr>
          <a:xfrm>
            <a:off x="1460205" y="2439698"/>
            <a:ext cx="9822158" cy="1727056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083" y="915694"/>
            <a:ext cx="7080971" cy="262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פעולות – פתרון שאלות מבגרויות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64750" y="813534"/>
            <a:ext cx="7115397" cy="684056"/>
          </a:xfrm>
        </p:spPr>
        <p:txBody>
          <a:bodyPr/>
          <a:lstStyle/>
          <a:p>
            <a:r>
              <a:rPr lang="he-IL" dirty="0"/>
              <a:t>בגרות  2013 - שאלה 9 - התמונה השלמה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0674" y="1496789"/>
            <a:ext cx="4177146" cy="314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/>
          <a:srcRect b="50289"/>
          <a:stretch>
            <a:fillRect/>
          </a:stretch>
        </p:blipFill>
        <p:spPr bwMode="auto">
          <a:xfrm>
            <a:off x="192854" y="3823839"/>
            <a:ext cx="5183238" cy="1943789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 t="49479"/>
          <a:stretch>
            <a:fillRect/>
          </a:stretch>
        </p:blipFill>
        <p:spPr bwMode="auto">
          <a:xfrm>
            <a:off x="3035191" y="4639872"/>
            <a:ext cx="5017766" cy="1912403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4" name="הסבר אליפטי 13"/>
          <p:cNvSpPr/>
          <p:nvPr/>
        </p:nvSpPr>
        <p:spPr>
          <a:xfrm>
            <a:off x="4177145" y="2712027"/>
            <a:ext cx="3460174" cy="374073"/>
          </a:xfrm>
          <a:prstGeom prst="wedgeEllipseCallout">
            <a:avLst>
              <a:gd name="adj1" fmla="val -89209"/>
              <a:gd name="adj2" fmla="val 242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זימון פעולת הבדיקה</a:t>
            </a:r>
          </a:p>
        </p:txBody>
      </p:sp>
      <p:sp>
        <p:nvSpPr>
          <p:cNvPr id="16" name="הסבר אליפטי 15"/>
          <p:cNvSpPr/>
          <p:nvPr/>
        </p:nvSpPr>
        <p:spPr>
          <a:xfrm>
            <a:off x="8496300" y="2712028"/>
            <a:ext cx="3460174" cy="197428"/>
          </a:xfrm>
          <a:prstGeom prst="wedgeEllipseCallout">
            <a:avLst>
              <a:gd name="adj1" fmla="val -37858"/>
              <a:gd name="adj2" fmla="val -673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/>
              <a:t>זימון בדיקת שורה</a:t>
            </a:r>
          </a:p>
        </p:txBody>
      </p:sp>
      <p:sp>
        <p:nvSpPr>
          <p:cNvPr id="17" name="הסבר אליפטי 16"/>
          <p:cNvSpPr/>
          <p:nvPr/>
        </p:nvSpPr>
        <p:spPr>
          <a:xfrm>
            <a:off x="8496300" y="3683561"/>
            <a:ext cx="3460174" cy="197428"/>
          </a:xfrm>
          <a:prstGeom prst="wedgeEllipseCallout">
            <a:avLst>
              <a:gd name="adj1" fmla="val -37858"/>
              <a:gd name="adj2" fmla="val -673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/>
              <a:t>זימון בדיקת עמודה</a:t>
            </a:r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204169" y="1055077"/>
            <a:ext cx="8031962" cy="4611559"/>
          </a:xfrm>
        </p:spPr>
        <p:txBody>
          <a:bodyPr>
            <a:normAutofit/>
          </a:bodyPr>
          <a:lstStyle/>
          <a:p>
            <a:r>
              <a:rPr lang="he-IL" dirty="0">
                <a:sym typeface="Varela Round"/>
              </a:rPr>
              <a:t>תזכורת על מערכים ובעיקר מערך דו ממדי?</a:t>
            </a:r>
          </a:p>
          <a:p>
            <a:r>
              <a:rPr lang="he-IL" dirty="0">
                <a:sym typeface="Varela Round"/>
              </a:rPr>
              <a:t>העברת מערך דו ממדי ומערך בכלל כפרמטר</a:t>
            </a:r>
            <a:r>
              <a:rPr lang="he-IL" dirty="0"/>
              <a:t> </a:t>
            </a:r>
          </a:p>
          <a:p>
            <a:r>
              <a:rPr lang="he-IL" dirty="0"/>
              <a:t>מערך (חד ממדי/דו מימדי) כערך מוחזר</a:t>
            </a:r>
          </a:p>
          <a:p>
            <a:r>
              <a:rPr lang="he-IL" dirty="0">
                <a:sym typeface="Varela Round"/>
              </a:rPr>
              <a:t>פתרון שאלה 9 מבגרות 2008</a:t>
            </a:r>
          </a:p>
          <a:p>
            <a:r>
              <a:rPr lang="he-IL" dirty="0">
                <a:sym typeface="Varela Round"/>
              </a:rPr>
              <a:t>פתרון שאלה 9 מבגרות 2013</a:t>
            </a:r>
          </a:p>
          <a:p>
            <a:endParaRPr lang="he-IL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טבלה 10"/>
          <p:cNvGraphicFramePr>
            <a:graphicFrameLocks noGrp="1"/>
          </p:cNvGraphicFramePr>
          <p:nvPr/>
        </p:nvGraphicFramePr>
        <p:xfrm>
          <a:off x="1024128" y="1739438"/>
          <a:ext cx="5403274" cy="372252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9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5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0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30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409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68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-3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14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-4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68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11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68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68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-7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68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-1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פתרון שאלות מבגרות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בגרות  2013 - 899222-  שאלה 9 </a:t>
            </a:r>
            <a:r>
              <a:rPr lang="he-IL" dirty="0" err="1"/>
              <a:t>– סעיף</a:t>
            </a:r>
            <a:r>
              <a:rPr lang="he-IL" dirty="0"/>
              <a:t> ג –</a:t>
            </a:r>
            <a:r>
              <a:rPr lang="he-IL" dirty="0" err="1"/>
              <a:t> מע</a:t>
            </a:r>
            <a:r>
              <a:rPr lang="he-IL" dirty="0"/>
              <a:t>רך דוגמה</a:t>
            </a:r>
          </a:p>
        </p:txBody>
      </p:sp>
      <p:sp>
        <p:nvSpPr>
          <p:cNvPr id="15" name="מלבן 14"/>
          <p:cNvSpPr/>
          <p:nvPr/>
        </p:nvSpPr>
        <p:spPr>
          <a:xfrm rot="5400000">
            <a:off x="612315" y="3470985"/>
            <a:ext cx="3243457" cy="715550"/>
          </a:xfrm>
          <a:prstGeom prst="rect">
            <a:avLst/>
          </a:prstGeom>
          <a:solidFill>
            <a:schemeClr val="tx1">
              <a:lumMod val="50000"/>
              <a:lumOff val="50000"/>
              <a:alpha val="21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1159211" y="2332762"/>
            <a:ext cx="5174672" cy="405240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/>
          <p:cNvSpPr/>
          <p:nvPr/>
        </p:nvSpPr>
        <p:spPr>
          <a:xfrm>
            <a:off x="1159211" y="4291451"/>
            <a:ext cx="5174672" cy="405240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 22"/>
          <p:cNvSpPr/>
          <p:nvPr/>
        </p:nvSpPr>
        <p:spPr>
          <a:xfrm rot="5400000">
            <a:off x="1594968" y="3470983"/>
            <a:ext cx="3243457" cy="715550"/>
          </a:xfrm>
          <a:prstGeom prst="rect">
            <a:avLst/>
          </a:prstGeom>
          <a:solidFill>
            <a:schemeClr val="tx1">
              <a:lumMod val="50000"/>
              <a:lumOff val="50000"/>
              <a:alpha val="21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23"/>
          <p:cNvSpPr/>
          <p:nvPr/>
        </p:nvSpPr>
        <p:spPr>
          <a:xfrm rot="5400000">
            <a:off x="4354379" y="3482415"/>
            <a:ext cx="3243457" cy="715550"/>
          </a:xfrm>
          <a:prstGeom prst="rect">
            <a:avLst/>
          </a:prstGeom>
          <a:solidFill>
            <a:schemeClr val="tx1">
              <a:lumMod val="50000"/>
              <a:lumOff val="50000"/>
              <a:alpha val="21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extBox 24"/>
          <p:cNvSpPr txBox="1"/>
          <p:nvPr/>
        </p:nvSpPr>
        <p:spPr>
          <a:xfrm>
            <a:off x="6764482" y="2553336"/>
            <a:ext cx="4614371" cy="369332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he-IL" dirty="0"/>
              <a:t>שתי שורות שלישיות </a:t>
            </a:r>
            <a:r>
              <a:rPr lang="he-IL" dirty="0" err="1"/>
              <a:t>– 3</a:t>
            </a:r>
            <a:r>
              <a:rPr lang="he-IL" dirty="0"/>
              <a:t> שורות חיוביות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64482" y="3304309"/>
            <a:ext cx="4614371" cy="369332"/>
          </a:xfrm>
          <a:prstGeom prst="rect">
            <a:avLst/>
          </a:prstGeom>
          <a:solidFill>
            <a:srgbClr val="0070C0">
              <a:alpha val="21000"/>
            </a:srgb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he-IL" dirty="0"/>
              <a:t>שלוש עמודות שלישיות </a:t>
            </a:r>
            <a:r>
              <a:rPr lang="he-IL" dirty="0" err="1"/>
              <a:t>– 2</a:t>
            </a:r>
            <a:r>
              <a:rPr lang="he-IL" dirty="0"/>
              <a:t> עמודות חיוביות</a:t>
            </a:r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083" y="915694"/>
            <a:ext cx="7080971" cy="262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פעולות – פתרון שאלות מבגרויות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30336" y="813534"/>
            <a:ext cx="8049811" cy="684056"/>
          </a:xfrm>
        </p:spPr>
        <p:txBody>
          <a:bodyPr/>
          <a:lstStyle/>
          <a:p>
            <a:r>
              <a:rPr lang="he-IL" dirty="0"/>
              <a:t>בגרות  2013 - שאלה 9 - התמונה השלמה והפלט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0674" y="1496789"/>
            <a:ext cx="4177146" cy="314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/>
          <a:srcRect b="50289"/>
          <a:stretch>
            <a:fillRect/>
          </a:stretch>
        </p:blipFill>
        <p:spPr bwMode="auto">
          <a:xfrm>
            <a:off x="192854" y="4051769"/>
            <a:ext cx="5183238" cy="1943789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 t="49479"/>
          <a:stretch>
            <a:fillRect/>
          </a:stretch>
        </p:blipFill>
        <p:spPr bwMode="auto">
          <a:xfrm>
            <a:off x="3180663" y="4795734"/>
            <a:ext cx="5017766" cy="1912403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/>
          <a:srcRect t="19782" b="29807"/>
          <a:stretch>
            <a:fillRect/>
          </a:stretch>
        </p:blipFill>
        <p:spPr bwMode="auto">
          <a:xfrm>
            <a:off x="2058691" y="3417917"/>
            <a:ext cx="5667141" cy="4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(מערך דו ממדי)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b="1" dirty="0"/>
              <a:t>(פיתרון שאלות מבגרות)</a:t>
            </a:r>
            <a:endParaRPr lang="en-US" b="1" dirty="0"/>
          </a:p>
          <a:p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פתרון שאלות מבגרות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מערך דו מימדי - תזכורת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sz="2800"/>
              <a:t>מערך של שורות ועמודות [</a:t>
            </a:r>
            <a:r>
              <a:rPr lang="en-US" sz="2800" dirty="0" err="1"/>
              <a:t>x,y</a:t>
            </a:r>
            <a:r>
              <a:rPr sz="2800"/>
              <a:t>] </a:t>
            </a:r>
            <a:r>
              <a:rPr lang="en-US" sz="2800" dirty="0"/>
              <a:t>mat</a:t>
            </a:r>
            <a:endParaRPr sz="2800"/>
          </a:p>
          <a:p>
            <a:pPr>
              <a:lnSpc>
                <a:spcPct val="150000"/>
              </a:lnSpc>
            </a:pPr>
            <a:r>
              <a:rPr lang="en-US" sz="2800" dirty="0"/>
              <a:t>X </a:t>
            </a:r>
            <a:r>
              <a:rPr sz="2800"/>
              <a:t> מציין את השורות, </a:t>
            </a:r>
            <a:r>
              <a:rPr lang="en-US" sz="2800" dirty="0"/>
              <a:t>y </a:t>
            </a:r>
            <a:r>
              <a:rPr sz="2800"/>
              <a:t> מציין את העמודות</a:t>
            </a:r>
          </a:p>
          <a:p>
            <a:pPr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פיתרון שאלות מבגרות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מערך דו מימדי - תזכורת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sz="2800"/>
              <a:t>הגדרת והקצאת מערך דו מימדי: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2800" dirty="0"/>
              <a:t> c#          </a:t>
            </a:r>
            <a:r>
              <a:rPr lang="en-US" sz="2800" dirty="0" err="1"/>
              <a:t>int</a:t>
            </a:r>
            <a:r>
              <a:rPr lang="en-US" sz="2800" dirty="0"/>
              <a:t>[,]  mat = new </a:t>
            </a:r>
            <a:r>
              <a:rPr lang="en-US" sz="2800" dirty="0" err="1"/>
              <a:t>int</a:t>
            </a:r>
            <a:r>
              <a:rPr lang="en-US" sz="2800" dirty="0"/>
              <a:t>[</a:t>
            </a:r>
            <a:r>
              <a:rPr lang="en-US" sz="2800" dirty="0" err="1"/>
              <a:t>x,y</a:t>
            </a:r>
            <a:r>
              <a:rPr lang="en-US" sz="2800" dirty="0"/>
              <a:t>];</a:t>
            </a:r>
          </a:p>
          <a:p>
            <a:pPr algn="l">
              <a:lnSpc>
                <a:spcPct val="150000"/>
              </a:lnSpc>
              <a:buNone/>
            </a:pPr>
            <a:endParaRPr lang="en-US" sz="2800" dirty="0"/>
          </a:p>
          <a:p>
            <a:pPr algn="l">
              <a:lnSpc>
                <a:spcPct val="150000"/>
              </a:lnSpc>
              <a:buNone/>
            </a:pPr>
            <a:endParaRPr lang="en-US" sz="2800" dirty="0"/>
          </a:p>
          <a:p>
            <a:pPr algn="l">
              <a:lnSpc>
                <a:spcPct val="150000"/>
              </a:lnSpc>
              <a:buNone/>
            </a:pPr>
            <a:r>
              <a:rPr lang="en-US" sz="2800" dirty="0"/>
              <a:t>Java       </a:t>
            </a:r>
            <a:r>
              <a:rPr lang="en-US" sz="2800" dirty="0" err="1"/>
              <a:t>int</a:t>
            </a:r>
            <a:r>
              <a:rPr lang="en-US" sz="2800" dirty="0"/>
              <a:t>[][]  mat = new </a:t>
            </a:r>
            <a:r>
              <a:rPr lang="en-US" sz="2800" dirty="0" err="1"/>
              <a:t>int</a:t>
            </a:r>
            <a:r>
              <a:rPr lang="en-US" sz="2800" dirty="0"/>
              <a:t>[x][y];</a:t>
            </a:r>
          </a:p>
          <a:p>
            <a:pPr algn="l">
              <a:lnSpc>
                <a:spcPct val="150000"/>
              </a:lnSpc>
              <a:buNone/>
            </a:pPr>
            <a:endParaRPr sz="2800"/>
          </a:p>
          <a:p>
            <a:pPr>
              <a:buNone/>
            </a:pPr>
            <a:endParaRPr lang="he-IL" dirty="0"/>
          </a:p>
        </p:txBody>
      </p:sp>
      <p:sp>
        <p:nvSpPr>
          <p:cNvPr id="5" name="חץ ימינה 4"/>
          <p:cNvSpPr/>
          <p:nvPr/>
        </p:nvSpPr>
        <p:spPr>
          <a:xfrm>
            <a:off x="1288474" y="2597728"/>
            <a:ext cx="446808" cy="176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חץ ימינה 5"/>
          <p:cNvSpPr/>
          <p:nvPr/>
        </p:nvSpPr>
        <p:spPr>
          <a:xfrm>
            <a:off x="1440874" y="4572000"/>
            <a:ext cx="446808" cy="176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סוגר מרובע ימני 9"/>
          <p:cNvSpPr/>
          <p:nvPr/>
        </p:nvSpPr>
        <p:spPr>
          <a:xfrm rot="5400000">
            <a:off x="2746663" y="2050473"/>
            <a:ext cx="145474" cy="1863436"/>
          </a:xfrm>
          <a:prstGeom prst="rightBracket">
            <a:avLst>
              <a:gd name="adj" fmla="val 0"/>
            </a:avLst>
          </a:prstGeom>
          <a:ln w="38100">
            <a:solidFill>
              <a:srgbClr val="C0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סוגר מרובע ימני 10"/>
          <p:cNvSpPr/>
          <p:nvPr/>
        </p:nvSpPr>
        <p:spPr>
          <a:xfrm rot="5400000">
            <a:off x="4956463" y="2050473"/>
            <a:ext cx="145474" cy="1863436"/>
          </a:xfrm>
          <a:prstGeom prst="rightBracket">
            <a:avLst>
              <a:gd name="adj" fmla="val 0"/>
            </a:avLst>
          </a:prstGeom>
          <a:ln w="38100">
            <a:solidFill>
              <a:srgbClr val="C0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2088572" y="3315353"/>
            <a:ext cx="14547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6">
                    <a:lumMod val="75000"/>
                  </a:schemeClr>
                </a:solidFill>
              </a:rPr>
              <a:t>הגדרה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97482" y="3270324"/>
            <a:ext cx="186343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6">
                    <a:lumMod val="75000"/>
                  </a:schemeClr>
                </a:solidFill>
              </a:rPr>
              <a:t>הקצאת מקום בזיכרון</a:t>
            </a:r>
          </a:p>
        </p:txBody>
      </p:sp>
      <p:sp>
        <p:nvSpPr>
          <p:cNvPr id="14" name="סוגר מרובע ימני 13"/>
          <p:cNvSpPr/>
          <p:nvPr/>
        </p:nvSpPr>
        <p:spPr>
          <a:xfrm rot="16200000">
            <a:off x="2746663" y="3307774"/>
            <a:ext cx="145474" cy="1863436"/>
          </a:xfrm>
          <a:prstGeom prst="rightBracket">
            <a:avLst>
              <a:gd name="adj" fmla="val 0"/>
            </a:avLst>
          </a:prstGeom>
          <a:ln w="38100">
            <a:solidFill>
              <a:srgbClr val="C0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סוגר מרובע ימני 14"/>
          <p:cNvSpPr/>
          <p:nvPr/>
        </p:nvSpPr>
        <p:spPr>
          <a:xfrm rot="16200000">
            <a:off x="5140035" y="3144983"/>
            <a:ext cx="145475" cy="2230582"/>
          </a:xfrm>
          <a:prstGeom prst="rightBracket">
            <a:avLst>
              <a:gd name="adj" fmla="val 0"/>
            </a:avLst>
          </a:prstGeom>
          <a:ln w="38100">
            <a:solidFill>
              <a:srgbClr val="C0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פתרון שאלות מבגרות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מערך דו מימדי –</a:t>
            </a:r>
            <a:r>
              <a:rPr lang="he-IL" dirty="0" err="1">
                <a:sym typeface="Varela Round"/>
              </a:rPr>
              <a:t> גי</a:t>
            </a:r>
            <a:r>
              <a:rPr lang="he-IL" dirty="0">
                <a:sym typeface="Varela Round"/>
              </a:rPr>
              <a:t>שה לתא במערך?</a:t>
            </a:r>
            <a:r>
              <a:rPr lang="he-IL" dirty="0"/>
              <a:t> 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sz="2800"/>
              <a:t>תא/איבר במערך דו מימדי </a:t>
            </a:r>
            <a:r>
              <a:rPr lang="he-IL" sz="2800" dirty="0"/>
              <a:t>–</a:t>
            </a:r>
            <a:r>
              <a:rPr sz="2800"/>
              <a:t> מסומן לפי שורה ועמודה</a:t>
            </a:r>
          </a:p>
          <a:p>
            <a:pPr>
              <a:lnSpc>
                <a:spcPct val="150000"/>
              </a:lnSpc>
            </a:pPr>
            <a:r>
              <a:rPr sz="2800"/>
              <a:t>מתנהג כמו איבר במערך חד מימדי</a:t>
            </a:r>
          </a:p>
          <a:p>
            <a:pPr>
              <a:lnSpc>
                <a:spcPct val="150000"/>
              </a:lnSpc>
            </a:pPr>
            <a:r>
              <a:rPr sz="2800"/>
              <a:t>שמתנהג כמו משתנה</a:t>
            </a:r>
          </a:p>
          <a:p>
            <a:pPr>
              <a:buNone/>
            </a:pP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פתרון שאלות מבגרות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מערך דו מימדי –</a:t>
            </a:r>
            <a:r>
              <a:rPr lang="he-IL" dirty="0" err="1">
                <a:sym typeface="Varela Round"/>
              </a:rPr>
              <a:t> גי</a:t>
            </a:r>
            <a:r>
              <a:rPr lang="he-IL" dirty="0">
                <a:sym typeface="Varela Round"/>
              </a:rPr>
              <a:t>שה לתא במערך?</a:t>
            </a:r>
            <a:r>
              <a:rPr lang="he-IL" dirty="0"/>
              <a:t> 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515277" y="1974271"/>
          <a:ext cx="5833569" cy="275567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3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27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39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3293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מציין מיקום תוכן 6"/>
          <p:cNvSpPr>
            <a:spLocks noGrp="1"/>
          </p:cNvSpPr>
          <p:nvPr>
            <p:ph sz="quarter" idx="4"/>
          </p:nvPr>
        </p:nvSpPr>
        <p:spPr>
          <a:xfrm>
            <a:off x="6650182" y="1974271"/>
            <a:ext cx="4727863" cy="1912981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int</a:t>
            </a:r>
            <a:r>
              <a:rPr lang="en-US" dirty="0"/>
              <a:t>[,]  mat = new </a:t>
            </a:r>
            <a:r>
              <a:rPr lang="en-US" dirty="0" err="1"/>
              <a:t>int</a:t>
            </a:r>
            <a:r>
              <a:rPr lang="en-US" dirty="0"/>
              <a:t>[5,6];</a:t>
            </a:r>
            <a:endParaRPr/>
          </a:p>
          <a:p>
            <a:pPr>
              <a:buNone/>
            </a:pPr>
            <a:r>
              <a:rPr lang="en-US" dirty="0"/>
              <a:t>Mat[3,2] = 8;</a:t>
            </a:r>
            <a:endParaRPr lang="he-IL" dirty="0"/>
          </a:p>
        </p:txBody>
      </p:sp>
      <p:sp>
        <p:nvSpPr>
          <p:cNvPr id="11" name="חץ ימינה 10"/>
          <p:cNvSpPr/>
          <p:nvPr/>
        </p:nvSpPr>
        <p:spPr>
          <a:xfrm rot="9990720">
            <a:off x="3513765" y="3151378"/>
            <a:ext cx="5592900" cy="237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24476</TotalTime>
  <Words>1769</Words>
  <Application>Microsoft Macintosh PowerPoint</Application>
  <PresentationFormat>Widescreen</PresentationFormat>
  <Paragraphs>440</Paragraphs>
  <Slides>42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Varela Round</vt:lpstr>
      <vt:lpstr>Wingdings</vt:lpstr>
      <vt:lpstr>ערכת נושא Office</vt:lpstr>
      <vt:lpstr>מערכת שידורים לאומית</vt:lpstr>
      <vt:lpstr>מערך דו ממדי – פתרון שאלות בגרות</vt:lpstr>
      <vt:lpstr>ידע קודם נדרש</vt:lpstr>
      <vt:lpstr>מה נלמד היום </vt:lpstr>
      <vt:lpstr>(מערך דו ממדי)</vt:lpstr>
      <vt:lpstr>מערך דו ממדי – פתרון שאלות מבגרות</vt:lpstr>
      <vt:lpstr>מערך דו ממדי – פיתרון שאלות מבגרות</vt:lpstr>
      <vt:lpstr>מערך דו ממדי – פתרון שאלות מבגרות</vt:lpstr>
      <vt:lpstr>מערך דו ממדי – פתרון שאלות מבגרות</vt:lpstr>
      <vt:lpstr>מערך דו ממדי – פתרון שאלות מבגרות</vt:lpstr>
      <vt:lpstr>מערך דו ממדי – פתרון שאלות מבגרות</vt:lpstr>
      <vt:lpstr>מערך דו ממדי – פתרון שאלות מבגרות</vt:lpstr>
      <vt:lpstr>מערך דו ממדי – פתרון שאלות מבגרות</vt:lpstr>
      <vt:lpstr>מערך דו ממדי – פתרון שאלות מבגרות</vt:lpstr>
      <vt:lpstr>מערך דו ממדי – פתרון שאלות מבגרות</vt:lpstr>
      <vt:lpstr>מערך דו ממדי – פתרון שאלות מבגרות</vt:lpstr>
      <vt:lpstr>פעולות – פתרון שאלות מבגרויות</vt:lpstr>
      <vt:lpstr>פעולות – פתרון שאלות מבגרויות</vt:lpstr>
      <vt:lpstr>פעולות – פתרון שאלות מבגרויות</vt:lpstr>
      <vt:lpstr>מערך דו ממדי – פתרון שאלות מבגרות</vt:lpstr>
      <vt:lpstr>מערך דו ממדי – פתרון שאלות מבגרות</vt:lpstr>
      <vt:lpstr>מערך דו ממדי – פתרון שאלות מבגרות</vt:lpstr>
      <vt:lpstr>פעולות – פתרון שאלות מבגרויות</vt:lpstr>
      <vt:lpstr>פעולות – פתרון שאלות מבגרויות</vt:lpstr>
      <vt:lpstr>מערך דו ממדי – פתרון שאלות מבגרות</vt:lpstr>
      <vt:lpstr>הפסקה</vt:lpstr>
      <vt:lpstr>מערך דו ממדי – פתרון שאלות מבגרות</vt:lpstr>
      <vt:lpstr>מערך דו ממדי – פתרון שאלות מבגרות</vt:lpstr>
      <vt:lpstr>מערך דו ממדי – פתרון שאלות מבגרות</vt:lpstr>
      <vt:lpstr>מערך דו ממדי – פתרון שאלות מבגרות</vt:lpstr>
      <vt:lpstr>מערך דו ממדי – פתרון שאלות מבגרות</vt:lpstr>
      <vt:lpstr>מערך דו ממדי – פתרון שאלות מבגרות</vt:lpstr>
      <vt:lpstr>מערך דו ממדי – פתרון שאלות מבגרות</vt:lpstr>
      <vt:lpstr>מערך דו ממדי – פתרון שאלות מבגרות</vt:lpstr>
      <vt:lpstr>מערך דו ממדי – פתרון שאלות מבגרות</vt:lpstr>
      <vt:lpstr>מערך דו ממדי – פתרון שאלות מבגרות</vt:lpstr>
      <vt:lpstr>פעולות – פתרון שאלות מבגרויות</vt:lpstr>
      <vt:lpstr>פעולות – פתרון שאלות מבגרויות</vt:lpstr>
      <vt:lpstr>פעולות – פתרון שאלות מבגרויות</vt:lpstr>
      <vt:lpstr>מערך דו ממדי – פתרון שאלות מבגרות</vt:lpstr>
      <vt:lpstr>פעולות – פתרון שאלות מבגרויות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Yuval Yadai</cp:lastModifiedBy>
  <cp:revision>196</cp:revision>
  <dcterms:created xsi:type="dcterms:W3CDTF">2020-03-15T19:13:03Z</dcterms:created>
  <dcterms:modified xsi:type="dcterms:W3CDTF">2020-08-24T14:37:17Z</dcterms:modified>
</cp:coreProperties>
</file>