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4"/>
  </p:sldMasterIdLst>
  <p:notesMasterIdLst>
    <p:notesMasterId r:id="rId29"/>
  </p:notesMasterIdLst>
  <p:sldIdLst>
    <p:sldId id="257" r:id="rId5"/>
    <p:sldId id="262" r:id="rId6"/>
    <p:sldId id="263" r:id="rId7"/>
    <p:sldId id="325" r:id="rId8"/>
    <p:sldId id="334" r:id="rId9"/>
    <p:sldId id="335" r:id="rId10"/>
    <p:sldId id="326" r:id="rId11"/>
    <p:sldId id="327" r:id="rId12"/>
    <p:sldId id="328" r:id="rId13"/>
    <p:sldId id="289" r:id="rId14"/>
    <p:sldId id="336" r:id="rId15"/>
    <p:sldId id="337" r:id="rId16"/>
    <p:sldId id="338" r:id="rId17"/>
    <p:sldId id="329" r:id="rId18"/>
    <p:sldId id="330" r:id="rId19"/>
    <p:sldId id="317" r:id="rId20"/>
    <p:sldId id="331" r:id="rId21"/>
    <p:sldId id="343" r:id="rId22"/>
    <p:sldId id="341" r:id="rId23"/>
    <p:sldId id="339" r:id="rId24"/>
    <p:sldId id="340" r:id="rId25"/>
    <p:sldId id="342" r:id="rId26"/>
    <p:sldId id="311" r:id="rId27"/>
    <p:sldId id="324" r:id="rId28"/>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B4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78" autoAdjust="0"/>
    <p:restoredTop sz="79930" autoAdjust="0"/>
  </p:normalViewPr>
  <p:slideViewPr>
    <p:cSldViewPr snapToGrid="0">
      <p:cViewPr varScale="1">
        <p:scale>
          <a:sx n="41" d="100"/>
          <a:sy n="41" d="100"/>
        </p:scale>
        <p:origin x="1008"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57861D28-BDBD-4AA9-A1F4-0FA0F8607387}" type="datetimeFigureOut">
              <a:rPr lang="he-IL" smtClean="0"/>
              <a:t>כ"ד/סיון/תשפ"ב</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E7CFB8C0-9D88-4926-80E8-306BDD5AE7B0}" type="slidenum">
              <a:rPr lang="he-IL" smtClean="0"/>
              <a:t>‹#›</a:t>
            </a:fld>
            <a:endParaRPr lang="he-IL"/>
          </a:p>
        </p:txBody>
      </p:sp>
    </p:spTree>
    <p:extLst>
      <p:ext uri="{BB962C8B-B14F-4D97-AF65-F5344CB8AC3E}">
        <p14:creationId xmlns:p14="http://schemas.microsoft.com/office/powerpoint/2010/main" val="61259546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rtl="1"/>
            <a:r>
              <a:rPr lang="he-IL" sz="1200" kern="1200" dirty="0">
                <a:solidFill>
                  <a:schemeClr val="tx1"/>
                </a:solidFill>
                <a:effectLst/>
                <a:latin typeface="+mn-lt"/>
                <a:ea typeface="+mn-ea"/>
                <a:cs typeface="+mn-cs"/>
              </a:rPr>
              <a:t>למספר חשוב לתאר את אופן התפשטות השמועה, ולא מי מפיץ אותה, לכן הוא מסתפק ב"מישהו אמר"... </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הביקורת מופנית כלפי אנשים שנותנים לנבואותיהם להכתיב את מציאות חייהם בלי  לקחת אחריות.</a:t>
            </a:r>
          </a:p>
          <a:p>
            <a:pPr rtl="1"/>
            <a:r>
              <a:rPr lang="he-IL" sz="1200" b="0" i="0" kern="1200" dirty="0">
                <a:solidFill>
                  <a:schemeClr val="tx1"/>
                </a:solidFill>
                <a:effectLst/>
                <a:latin typeface="+mn-lt"/>
                <a:ea typeface="+mn-ea"/>
                <a:cs typeface="+mn-cs"/>
              </a:rPr>
              <a:t>האירוע האבסורדי שמוביל את האנשים להחלטה לשרוף את בתיהם מתרחש לא כתוצאה של כוח חיצוני, של אסון טבע שנחת פתאום על הכפר. לפנינו התנהגות שלוחת רסן של תושבי הכפר, שנתקפו במין שיגעון ומביאים על עצמם אסון בלא להיות מודעים לכך שהם עצמם גרמו לו.</a:t>
            </a:r>
            <a:br>
              <a:rPr lang="he-IL" dirty="0"/>
            </a:br>
            <a:r>
              <a:rPr lang="he-IL" sz="1200" b="0" i="0" kern="1200" dirty="0">
                <a:solidFill>
                  <a:schemeClr val="tx1"/>
                </a:solidFill>
                <a:effectLst/>
                <a:latin typeface="+mn-lt"/>
                <a:ea typeface="+mn-ea"/>
                <a:cs typeface="+mn-cs"/>
              </a:rPr>
              <a:t>סיומו של הסיפור בהרס הכפר עשוי היה לעורר חרדה בלב הקורא, אולם דרך הסיפור השזורה בהומור ממתנת תחושה זו. ההומור נוצר ע"י תיאור התנהגותם של אנשי הכפר, השטופים באמונות טפלות והמגיבים בהגזמה לכל אמירה סתמית ולכל שמועה.</a:t>
            </a:r>
            <a:br>
              <a:rPr lang="he-IL" dirty="0"/>
            </a:br>
            <a:endParaRPr lang="en-US" sz="1200" kern="1200" dirty="0">
              <a:solidFill>
                <a:schemeClr val="tx1"/>
              </a:solidFill>
              <a:effectLst/>
              <a:latin typeface="+mn-lt"/>
              <a:ea typeface="+mn-ea"/>
              <a:cs typeface="+mn-cs"/>
            </a:endParaRPr>
          </a:p>
          <a:p>
            <a:endParaRPr lang="he-IL" dirty="0"/>
          </a:p>
          <a:p>
            <a:endParaRPr lang="he-IL" dirty="0"/>
          </a:p>
        </p:txBody>
      </p:sp>
      <p:sp>
        <p:nvSpPr>
          <p:cNvPr id="4" name="מציין מיקום של מספר שקופית 3"/>
          <p:cNvSpPr>
            <a:spLocks noGrp="1"/>
          </p:cNvSpPr>
          <p:nvPr>
            <p:ph type="sldNum" sz="quarter" idx="5"/>
          </p:nvPr>
        </p:nvSpPr>
        <p:spPr/>
        <p:txBody>
          <a:bodyPr/>
          <a:lstStyle/>
          <a:p>
            <a:fld id="{E7CFB8C0-9D88-4926-80E8-306BDD5AE7B0}" type="slidenum">
              <a:rPr lang="he-IL" smtClean="0"/>
              <a:t>21</a:t>
            </a:fld>
            <a:endParaRPr lang="he-IL"/>
          </a:p>
        </p:txBody>
      </p:sp>
    </p:spTree>
    <p:extLst>
      <p:ext uri="{BB962C8B-B14F-4D97-AF65-F5344CB8AC3E}">
        <p14:creationId xmlns:p14="http://schemas.microsoft.com/office/powerpoint/2010/main" val="29668355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5"/>
          </p:nvPr>
        </p:nvSpPr>
        <p:spPr/>
        <p:txBody>
          <a:bodyPr/>
          <a:lstStyle/>
          <a:p>
            <a:fld id="{E7CFB8C0-9D88-4926-80E8-306BDD5AE7B0}" type="slidenum">
              <a:rPr lang="he-IL" smtClean="0"/>
              <a:t>22</a:t>
            </a:fld>
            <a:endParaRPr lang="he-IL"/>
          </a:p>
        </p:txBody>
      </p:sp>
    </p:spTree>
    <p:extLst>
      <p:ext uri="{BB962C8B-B14F-4D97-AF65-F5344CB8AC3E}">
        <p14:creationId xmlns:p14="http://schemas.microsoft.com/office/powerpoint/2010/main" val="3558979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rtl="1"/>
            <a:r>
              <a:rPr lang="he-IL" sz="1200" kern="1200" dirty="0">
                <a:solidFill>
                  <a:schemeClr val="tx1"/>
                </a:solidFill>
                <a:effectLst/>
                <a:latin typeface="+mn-lt"/>
                <a:ea typeface="+mn-ea"/>
                <a:cs typeface="+mn-cs"/>
              </a:rPr>
              <a:t>גבריאל גרסיה מרקס נולד ב- 1928 בעיירה קטנה בקולומביה, דרום אמריקה. היה עיתונאי במולדתו וכתב חוץ בארצות אחרות. ב- 1955 נאלץ לגלות מארצו בשל היותו חבר במפלגה הקומוניסטית. יצירתו מבטאת מחאה נגד העושק, השחיתות ושפיכות הדמים שידעה ארצו במשך שנים רבות, עוד מימי מלחמת האזרחים שהתרחשה בתחילת המאה העשרים. סיפוריו הם תערובת מרתקת של דמיון הפורץ את גבולות הזמן והמקום ושל אנקדוטות קטנות המספרות על אירועים מוזרים או מבדחים.</a:t>
            </a:r>
            <a:endParaRPr lang="en-US" sz="1200" kern="1200" dirty="0">
              <a:solidFill>
                <a:schemeClr val="tx1"/>
              </a:solidFill>
              <a:effectLst/>
              <a:latin typeface="+mn-lt"/>
              <a:ea typeface="+mn-ea"/>
              <a:cs typeface="+mn-cs"/>
            </a:endParaRPr>
          </a:p>
          <a:p>
            <a:pPr rtl="1"/>
            <a:r>
              <a:rPr lang="en-US" sz="1200" kern="1200" dirty="0">
                <a:solidFill>
                  <a:schemeClr val="tx1"/>
                </a:solidFill>
                <a:effectLst/>
                <a:latin typeface="+mn-lt"/>
                <a:ea typeface="+mn-ea"/>
                <a:cs typeface="+mn-cs"/>
              </a:rPr>
              <a:t> </a:t>
            </a:r>
          </a:p>
          <a:p>
            <a:endParaRPr lang="he-IL" dirty="0"/>
          </a:p>
        </p:txBody>
      </p:sp>
      <p:sp>
        <p:nvSpPr>
          <p:cNvPr id="4" name="מציין מיקום של מספר שקופית 3"/>
          <p:cNvSpPr>
            <a:spLocks noGrp="1"/>
          </p:cNvSpPr>
          <p:nvPr>
            <p:ph type="sldNum" sz="quarter" idx="5"/>
          </p:nvPr>
        </p:nvSpPr>
        <p:spPr/>
        <p:txBody>
          <a:bodyPr/>
          <a:lstStyle/>
          <a:p>
            <a:fld id="{E7CFB8C0-9D88-4926-80E8-306BDD5AE7B0}" type="slidenum">
              <a:rPr lang="he-IL" smtClean="0"/>
              <a:t>4</a:t>
            </a:fld>
            <a:endParaRPr lang="he-IL"/>
          </a:p>
        </p:txBody>
      </p:sp>
    </p:spTree>
    <p:extLst>
      <p:ext uri="{BB962C8B-B14F-4D97-AF65-F5344CB8AC3E}">
        <p14:creationId xmlns:p14="http://schemas.microsoft.com/office/powerpoint/2010/main" val="3067703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5"/>
          </p:nvPr>
        </p:nvSpPr>
        <p:spPr/>
        <p:txBody>
          <a:bodyPr/>
          <a:lstStyle/>
          <a:p>
            <a:fld id="{E7CFB8C0-9D88-4926-80E8-306BDD5AE7B0}" type="slidenum">
              <a:rPr lang="he-IL" smtClean="0"/>
              <a:t>5</a:t>
            </a:fld>
            <a:endParaRPr lang="he-IL"/>
          </a:p>
        </p:txBody>
      </p:sp>
    </p:spTree>
    <p:extLst>
      <p:ext uri="{BB962C8B-B14F-4D97-AF65-F5344CB8AC3E}">
        <p14:creationId xmlns:p14="http://schemas.microsoft.com/office/powerpoint/2010/main" val="2079303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הסיפור פותח במילים: "דמיין לעצמך כפר קטן מאוד.." למרות זאת הקורא מרגיש שמדובר במשהו מציאותי, כי: </a:t>
            </a:r>
          </a:p>
          <a:p>
            <a:r>
              <a:rPr lang="he-IL" dirty="0"/>
              <a:t>א.	יש תיאור של פרטים מן המציאות (הנערים בביליארד, הנגנים המנגנים בצל, התושבים הבורחים עם רכושם)</a:t>
            </a:r>
          </a:p>
          <a:p>
            <a:r>
              <a:rPr lang="he-IL" dirty="0"/>
              <a:t>ב.	הדברים נמסרים בלשון הווה, והקורא מרגיש כי הדברים מתרחשים לנגד עיניו ובמהירות עצומה.</a:t>
            </a:r>
          </a:p>
          <a:p>
            <a:r>
              <a:rPr lang="he-IL" dirty="0"/>
              <a:t>ג.	האירועים המתוארים מוכרים לנו מהמציאות שסביבנו.</a:t>
            </a:r>
          </a:p>
          <a:p>
            <a:endParaRPr lang="he-IL" dirty="0"/>
          </a:p>
          <a:p>
            <a:endParaRPr lang="he-IL" dirty="0"/>
          </a:p>
        </p:txBody>
      </p:sp>
      <p:sp>
        <p:nvSpPr>
          <p:cNvPr id="4" name="מציין מיקום של מספר שקופית 3"/>
          <p:cNvSpPr>
            <a:spLocks noGrp="1"/>
          </p:cNvSpPr>
          <p:nvPr>
            <p:ph type="sldNum" sz="quarter" idx="5"/>
          </p:nvPr>
        </p:nvSpPr>
        <p:spPr/>
        <p:txBody>
          <a:bodyPr/>
          <a:lstStyle/>
          <a:p>
            <a:fld id="{E7CFB8C0-9D88-4926-80E8-306BDD5AE7B0}" type="slidenum">
              <a:rPr lang="he-IL" smtClean="0"/>
              <a:t>11</a:t>
            </a:fld>
            <a:endParaRPr lang="he-IL"/>
          </a:p>
        </p:txBody>
      </p:sp>
    </p:spTree>
    <p:extLst>
      <p:ext uri="{BB962C8B-B14F-4D97-AF65-F5344CB8AC3E}">
        <p14:creationId xmlns:p14="http://schemas.microsoft.com/office/powerpoint/2010/main" val="2477907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ההומור בסיפור נוצר ע"י כמה דרכים:</a:t>
            </a:r>
          </a:p>
          <a:p>
            <a:r>
              <a:rPr lang="he-IL" dirty="0"/>
              <a:t>א.	הגזמה- </a:t>
            </a:r>
          </a:p>
          <a:p>
            <a:r>
              <a:rPr lang="he-IL" dirty="0"/>
              <a:t>•	צריכת הבשר המופרזת</a:t>
            </a:r>
          </a:p>
          <a:p>
            <a:r>
              <a:rPr lang="he-IL" dirty="0"/>
              <a:t>•	אנשים מייחסים משמעות רבה מידי לדברים יומיומיים ושגרתיים                                                 (חום בצהריים, ציפורים בכיכר).</a:t>
            </a:r>
          </a:p>
          <a:p>
            <a:r>
              <a:rPr lang="he-IL" dirty="0"/>
              <a:t>•	אנשים מפסיקים את פעילותם וממתינים לאסון שיגיע.</a:t>
            </a:r>
          </a:p>
          <a:p>
            <a:r>
              <a:rPr lang="he-IL" dirty="0"/>
              <a:t>ב.	חוסר היחס (הפרופורציה) בין הגורם לתוצאה הקיצונית והשילוב בין המצחיק לבין המזעזע באירוע עצמו – יוצרים תחושה של אבסורד (=דבר הנוגד את ההיגיון)</a:t>
            </a:r>
          </a:p>
          <a:p>
            <a:endParaRPr lang="he-IL" dirty="0"/>
          </a:p>
        </p:txBody>
      </p:sp>
      <p:sp>
        <p:nvSpPr>
          <p:cNvPr id="4" name="מציין מיקום של מספר שקופית 3"/>
          <p:cNvSpPr>
            <a:spLocks noGrp="1"/>
          </p:cNvSpPr>
          <p:nvPr>
            <p:ph type="sldNum" sz="quarter" idx="5"/>
          </p:nvPr>
        </p:nvSpPr>
        <p:spPr/>
        <p:txBody>
          <a:bodyPr/>
          <a:lstStyle/>
          <a:p>
            <a:fld id="{E7CFB8C0-9D88-4926-80E8-306BDD5AE7B0}" type="slidenum">
              <a:rPr lang="he-IL" smtClean="0"/>
              <a:t>13</a:t>
            </a:fld>
            <a:endParaRPr lang="he-IL"/>
          </a:p>
        </p:txBody>
      </p:sp>
    </p:spTree>
    <p:extLst>
      <p:ext uri="{BB962C8B-B14F-4D97-AF65-F5344CB8AC3E}">
        <p14:creationId xmlns:p14="http://schemas.microsoft.com/office/powerpoint/2010/main" val="3158522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lvl="0" rtl="1"/>
            <a:r>
              <a:rPr lang="he-IL" sz="1200" kern="1200" dirty="0">
                <a:solidFill>
                  <a:schemeClr val="tx1"/>
                </a:solidFill>
                <a:effectLst/>
                <a:latin typeface="+mn-lt"/>
                <a:ea typeface="+mn-ea"/>
                <a:cs typeface="+mn-cs"/>
              </a:rPr>
              <a:t>א. מהו הדבר החמור שקרה בכפר?</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ב. מהי הסיבה לאירוע החמור שקרה בכפר?</a:t>
            </a:r>
            <a:endParaRPr lang="en-US" sz="1200" kern="1200" dirty="0">
              <a:solidFill>
                <a:schemeClr val="tx1"/>
              </a:solidFill>
              <a:effectLst/>
              <a:latin typeface="+mn-lt"/>
              <a:ea typeface="+mn-ea"/>
              <a:cs typeface="+mn-cs"/>
            </a:endParaRPr>
          </a:p>
          <a:p>
            <a:r>
              <a:rPr lang="he-IL" dirty="0"/>
              <a:t>ג.	הניגוד, הפער, בין התוצאות החמורות לבין הסיבות שהובילו אליהן יוצר אירוניה המגיעה לשיאה כשהזקנה אומרת </a:t>
            </a:r>
            <a:r>
              <a:rPr lang="he-IL" dirty="0" err="1"/>
              <a:t>בסוף:"אני</a:t>
            </a:r>
            <a:r>
              <a:rPr lang="he-IL" dirty="0"/>
              <a:t> אמרתי שמשהו חמור הולך לקרות,  </a:t>
            </a:r>
          </a:p>
          <a:p>
            <a:r>
              <a:rPr lang="he-IL" dirty="0"/>
              <a:t>      ואמרו לי שאני משוגעת..." עוד דוגמא לאירוניה-</a:t>
            </a:r>
          </a:p>
          <a:p>
            <a:r>
              <a:rPr lang="he-IL" dirty="0"/>
              <a:t>      הכרזתו של האיש "אני כן גבר".. ומיד הוא בורח...</a:t>
            </a:r>
          </a:p>
          <a:p>
            <a:endParaRPr lang="he-IL" dirty="0"/>
          </a:p>
        </p:txBody>
      </p:sp>
      <p:sp>
        <p:nvSpPr>
          <p:cNvPr id="4" name="מציין מיקום של מספר שקופית 3"/>
          <p:cNvSpPr>
            <a:spLocks noGrp="1"/>
          </p:cNvSpPr>
          <p:nvPr>
            <p:ph type="sldNum" sz="quarter" idx="5"/>
          </p:nvPr>
        </p:nvSpPr>
        <p:spPr/>
        <p:txBody>
          <a:bodyPr/>
          <a:lstStyle/>
          <a:p>
            <a:fld id="{E7CFB8C0-9D88-4926-80E8-306BDD5AE7B0}" type="slidenum">
              <a:rPr lang="he-IL" smtClean="0"/>
              <a:t>19</a:t>
            </a:fld>
            <a:endParaRPr lang="he-IL"/>
          </a:p>
        </p:txBody>
      </p:sp>
    </p:spTree>
    <p:extLst>
      <p:ext uri="{BB962C8B-B14F-4D97-AF65-F5344CB8AC3E}">
        <p14:creationId xmlns:p14="http://schemas.microsoft.com/office/powerpoint/2010/main" val="39960616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5"/>
          </p:nvPr>
        </p:nvSpPr>
        <p:spPr/>
        <p:txBody>
          <a:bodyPr/>
          <a:lstStyle/>
          <a:p>
            <a:fld id="{E7CFB8C0-9D88-4926-80E8-306BDD5AE7B0}" type="slidenum">
              <a:rPr lang="he-IL" smtClean="0"/>
              <a:t>20</a:t>
            </a:fld>
            <a:endParaRPr lang="he-IL"/>
          </a:p>
        </p:txBody>
      </p:sp>
    </p:spTree>
    <p:extLst>
      <p:ext uri="{BB962C8B-B14F-4D97-AF65-F5344CB8AC3E}">
        <p14:creationId xmlns:p14="http://schemas.microsoft.com/office/powerpoint/2010/main" val="34312962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1" y="2693989"/>
            <a:ext cx="12192000" cy="1470025"/>
          </a:xfrm>
        </p:spPr>
        <p:txBody>
          <a:bodyPr vert="horz" lIns="91440" tIns="45720" rIns="91440" bIns="45720" rtlCol="1" anchor="ctr">
            <a:normAutofit/>
          </a:bodyPr>
          <a:lstStyle>
            <a:lvl1pPr>
              <a:defRPr kumimoji="0" lang="he-IL" sz="6601"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488810" y="6304086"/>
            <a:ext cx="3246400"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Tree>
    <p:extLst>
      <p:ext uri="{BB962C8B-B14F-4D97-AF65-F5344CB8AC3E}">
        <p14:creationId xmlns:p14="http://schemas.microsoft.com/office/powerpoint/2010/main" val="2958082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כותרת ושתי תמונות">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6444696"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10" y="186258"/>
            <a:ext cx="10221024" cy="637353"/>
          </a:xfrm>
          <a:prstGeom prst="rect">
            <a:avLst/>
          </a:prstGeom>
        </p:spPr>
        <p:txBody>
          <a:bodyPr anchor="ctr">
            <a:noAutofit/>
          </a:bodyPr>
          <a:lstStyle>
            <a:lvl1pPr algn="ctr">
              <a:defRPr sz="4400"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ציין מיקום של תמונה 2">
            <a:extLst>
              <a:ext uri="{FF2B5EF4-FFF2-40B4-BE49-F238E27FC236}">
                <a16:creationId xmlns:a16="http://schemas.microsoft.com/office/drawing/2014/main" id="{11DA6207-6C06-4DE8-8270-79FA6D2C27CC}"/>
              </a:ext>
            </a:extLst>
          </p:cNvPr>
          <p:cNvSpPr>
            <a:spLocks noGrp="1"/>
          </p:cNvSpPr>
          <p:nvPr>
            <p:ph type="pic" idx="10" hasCustomPrompt="1"/>
          </p:nvPr>
        </p:nvSpPr>
        <p:spPr>
          <a:xfrm>
            <a:off x="843274"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720015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כותרת ושלוש תמונות">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5513040" y="1030562"/>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400"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ציין מיקום של תמונה 2">
            <a:extLst>
              <a:ext uri="{FF2B5EF4-FFF2-40B4-BE49-F238E27FC236}">
                <a16:creationId xmlns:a16="http://schemas.microsoft.com/office/drawing/2014/main" id="{751DC1E2-ACE2-441B-8840-3A69561321B6}"/>
              </a:ext>
            </a:extLst>
          </p:cNvPr>
          <p:cNvSpPr>
            <a:spLocks noGrp="1"/>
          </p:cNvSpPr>
          <p:nvPr>
            <p:ph type="pic" idx="10" hasCustomPrompt="1"/>
          </p:nvPr>
        </p:nvSpPr>
        <p:spPr>
          <a:xfrm>
            <a:off x="1241442" y="10305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7" name="מציין מיקום של תמונה 2">
            <a:extLst>
              <a:ext uri="{FF2B5EF4-FFF2-40B4-BE49-F238E27FC236}">
                <a16:creationId xmlns:a16="http://schemas.microsoft.com/office/drawing/2014/main" id="{FAA918BE-80CF-42F4-8DC4-2E8D539F1354}"/>
              </a:ext>
            </a:extLst>
          </p:cNvPr>
          <p:cNvSpPr>
            <a:spLocks noGrp="1"/>
          </p:cNvSpPr>
          <p:nvPr>
            <p:ph type="pic" idx="11" hasCustomPrompt="1"/>
          </p:nvPr>
        </p:nvSpPr>
        <p:spPr>
          <a:xfrm>
            <a:off x="1241442" y="39329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628794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כותרת וארבע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400"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0171544" y="938558"/>
            <a:ext cx="2190882"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ציין מיקום של תמונה 2">
            <a:extLst>
              <a:ext uri="{FF2B5EF4-FFF2-40B4-BE49-F238E27FC236}">
                <a16:creationId xmlns:a16="http://schemas.microsoft.com/office/drawing/2014/main" id="{751DC1E2-ACE2-441B-8840-3A69561321B6}"/>
              </a:ext>
            </a:extLst>
          </p:cNvPr>
          <p:cNvSpPr>
            <a:spLocks noGrp="1"/>
          </p:cNvSpPr>
          <p:nvPr>
            <p:ph type="pic" idx="10" hasCustomPrompt="1"/>
          </p:nvPr>
        </p:nvSpPr>
        <p:spPr>
          <a:xfrm>
            <a:off x="154519"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7" name="מציין מיקום של תמונה 2">
            <a:extLst>
              <a:ext uri="{FF2B5EF4-FFF2-40B4-BE49-F238E27FC236}">
                <a16:creationId xmlns:a16="http://schemas.microsoft.com/office/drawing/2014/main" id="{FAA918BE-80CF-42F4-8DC4-2E8D539F1354}"/>
              </a:ext>
            </a:extLst>
          </p:cNvPr>
          <p:cNvSpPr>
            <a:spLocks noGrp="1"/>
          </p:cNvSpPr>
          <p:nvPr>
            <p:ph type="pic" idx="11" hasCustomPrompt="1"/>
          </p:nvPr>
        </p:nvSpPr>
        <p:spPr>
          <a:xfrm>
            <a:off x="154519"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3" name="מציין מיקום של תמונה 2">
            <a:extLst>
              <a:ext uri="{FF2B5EF4-FFF2-40B4-BE49-F238E27FC236}">
                <a16:creationId xmlns:a16="http://schemas.microsoft.com/office/drawing/2014/main" id="{8992FF61-2840-4655-842F-B373E28D9E01}"/>
              </a:ext>
            </a:extLst>
          </p:cNvPr>
          <p:cNvSpPr>
            <a:spLocks noGrp="1"/>
          </p:cNvSpPr>
          <p:nvPr>
            <p:ph type="pic" idx="12" hasCustomPrompt="1"/>
          </p:nvPr>
        </p:nvSpPr>
        <p:spPr>
          <a:xfrm>
            <a:off x="4414862"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4" name="מציין מיקום של תמונה 2">
            <a:extLst>
              <a:ext uri="{FF2B5EF4-FFF2-40B4-BE49-F238E27FC236}">
                <a16:creationId xmlns:a16="http://schemas.microsoft.com/office/drawing/2014/main" id="{8C91A369-DCD6-4CBC-93C6-3C5BB19BCC3E}"/>
              </a:ext>
            </a:extLst>
          </p:cNvPr>
          <p:cNvSpPr>
            <a:spLocks noGrp="1"/>
          </p:cNvSpPr>
          <p:nvPr>
            <p:ph type="pic" idx="13" hasCustomPrompt="1"/>
          </p:nvPr>
        </p:nvSpPr>
        <p:spPr>
          <a:xfrm>
            <a:off x="4414862"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979991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השיעור שכבה ושם המורה">
    <p:spTree>
      <p:nvGrpSpPr>
        <p:cNvPr id="1" name=""/>
        <p:cNvGrpSpPr/>
        <p:nvPr/>
      </p:nvGrpSpPr>
      <p:grpSpPr>
        <a:xfrm>
          <a:off x="0" y="0"/>
          <a:ext cx="0" cy="0"/>
          <a:chOff x="0" y="0"/>
          <a:chExt cx="0" cy="0"/>
        </a:xfrm>
      </p:grpSpPr>
      <p:sp>
        <p:nvSpPr>
          <p:cNvPr id="10" name="מלבן מעוגל 9"/>
          <p:cNvSpPr/>
          <p:nvPr userDrawn="1"/>
        </p:nvSpPr>
        <p:spPr>
          <a:xfrm>
            <a:off x="212943" y="1396870"/>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2" name="כותרת 1"/>
          <p:cNvSpPr>
            <a:spLocks noGrp="1"/>
          </p:cNvSpPr>
          <p:nvPr>
            <p:ph type="ctrTitle"/>
          </p:nvPr>
        </p:nvSpPr>
        <p:spPr>
          <a:xfrm>
            <a:off x="1" y="1640910"/>
            <a:ext cx="12192000" cy="1260000"/>
          </a:xfrm>
          <a:prstGeom prst="rect">
            <a:avLst/>
          </a:prstGeom>
        </p:spPr>
        <p:txBody>
          <a:bodyPr anchor="ctr" anchorCtr="0">
            <a:noAutofit/>
          </a:bodyPr>
          <a:lstStyle>
            <a:lvl1pPr algn="ctr">
              <a:defRPr sz="6601"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9949" y="6155858"/>
            <a:ext cx="5333866"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9501144" y="5870968"/>
            <a:ext cx="3049656"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501113" y="163632"/>
            <a:ext cx="1428110"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Google Shape;11;p2"/>
          <p:cNvSpPr txBox="1">
            <a:spLocks noGrp="1"/>
          </p:cNvSpPr>
          <p:nvPr>
            <p:ph type="subTitle" idx="1"/>
          </p:nvPr>
        </p:nvSpPr>
        <p:spPr>
          <a:xfrm>
            <a:off x="1" y="2895892"/>
            <a:ext cx="12192000" cy="765200"/>
          </a:xfrm>
          <a:prstGeom prst="rect">
            <a:avLst/>
          </a:prstGeom>
        </p:spPr>
        <p:txBody>
          <a:bodyPr spcFirstLastPara="1" wrap="square" lIns="36000" tIns="36000" rIns="36000" bIns="36000" anchor="ctr" anchorCtr="0">
            <a:spAutoFit/>
          </a:bodyPr>
          <a:lstStyle>
            <a:lvl1pPr marL="0" lvl="0" indent="0" algn="ctr">
              <a:lnSpc>
                <a:spcPct val="100000"/>
              </a:lnSpc>
              <a:spcBef>
                <a:spcPts val="0"/>
              </a:spcBef>
              <a:spcAft>
                <a:spcPts val="600"/>
              </a:spcAft>
              <a:buSzPts val="2800"/>
              <a:buNone/>
              <a:defRPr sz="40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0" y="3734824"/>
            <a:ext cx="12191999" cy="720000"/>
          </a:xfrm>
        </p:spPr>
        <p:txBody>
          <a:bodyPr anchor="ctr">
            <a:noAutofit/>
          </a:bodyPr>
          <a:lstStyle>
            <a:lvl1pPr marL="0" indent="0" algn="ctr" defTabSz="914491"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1pPr>
            <a:lvl2pPr marL="342934" indent="-342934" algn="ctr" defTabSz="914491"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
        <p:nvSpPr>
          <p:cNvPr id="14" name="מלבן מעוגל 8">
            <a:extLst>
              <a:ext uri="{FF2B5EF4-FFF2-40B4-BE49-F238E27FC236}">
                <a16:creationId xmlns:a16="http://schemas.microsoft.com/office/drawing/2014/main" id="{404057E2-9B3D-4075-99B3-75AE757986D1}"/>
              </a:ext>
            </a:extLst>
          </p:cNvPr>
          <p:cNvSpPr/>
          <p:nvPr userDrawn="1"/>
        </p:nvSpPr>
        <p:spPr>
          <a:xfrm>
            <a:off x="10059465" y="87232"/>
            <a:ext cx="276885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3756046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פרק חדש">
    <p:spTree>
      <p:nvGrpSpPr>
        <p:cNvPr id="1" name=""/>
        <p:cNvGrpSpPr/>
        <p:nvPr/>
      </p:nvGrpSpPr>
      <p:grpSpPr>
        <a:xfrm>
          <a:off x="0" y="0"/>
          <a:ext cx="0" cy="0"/>
          <a:chOff x="0" y="0"/>
          <a:chExt cx="0" cy="0"/>
        </a:xfrm>
      </p:grpSpPr>
      <p:sp>
        <p:nvSpPr>
          <p:cNvPr id="10" name="מלבן מעוגל 9"/>
          <p:cNvSpPr/>
          <p:nvPr userDrawn="1"/>
        </p:nvSpPr>
        <p:spPr>
          <a:xfrm>
            <a:off x="212943" y="1396870"/>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solidFill>
                  <a:srgbClr val="192A72"/>
                </a:solidFill>
              </a:rPr>
              <a:t>  </a:t>
            </a:r>
          </a:p>
        </p:txBody>
      </p:sp>
      <p:sp>
        <p:nvSpPr>
          <p:cNvPr id="2" name="כותרת 1"/>
          <p:cNvSpPr>
            <a:spLocks noGrp="1"/>
          </p:cNvSpPr>
          <p:nvPr>
            <p:ph type="ctrTitle"/>
          </p:nvPr>
        </p:nvSpPr>
        <p:spPr>
          <a:xfrm>
            <a:off x="1" y="1666940"/>
            <a:ext cx="12192000" cy="1260000"/>
          </a:xfrm>
          <a:prstGeom prst="rect">
            <a:avLst/>
          </a:prstGeom>
        </p:spPr>
        <p:txBody>
          <a:bodyPr anchor="ctr" anchorCtr="0">
            <a:noAutofit/>
          </a:bodyPr>
          <a:lstStyle>
            <a:lvl1pPr algn="ctr">
              <a:defRPr sz="6601"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12" name="Google Shape;11;p2"/>
          <p:cNvSpPr txBox="1">
            <a:spLocks noGrp="1"/>
          </p:cNvSpPr>
          <p:nvPr>
            <p:ph type="subTitle" idx="1"/>
          </p:nvPr>
        </p:nvSpPr>
        <p:spPr>
          <a:xfrm>
            <a:off x="1" y="2918493"/>
            <a:ext cx="12192000" cy="642090"/>
          </a:xfrm>
          <a:prstGeom prst="rect">
            <a:avLst/>
          </a:prstGeom>
        </p:spPr>
        <p:txBody>
          <a:bodyPr spcFirstLastPara="1" wrap="square" lIns="36000" tIns="36000" rIns="36000" bIns="36000" anchor="ctr" anchorCtr="0">
            <a:spAutoFit/>
          </a:bodyPr>
          <a:lstStyle>
            <a:lvl1pPr marL="0" lvl="0" indent="0" algn="ctr">
              <a:lnSpc>
                <a:spcPct val="100000"/>
              </a:lnSpc>
              <a:spcBef>
                <a:spcPts val="0"/>
              </a:spcBef>
              <a:spcAft>
                <a:spcPts val="600"/>
              </a:spcAft>
              <a:buSzPts val="2800"/>
              <a:buNone/>
              <a:defRPr sz="3200" b="1">
                <a:solidFill>
                  <a:srgbClr val="192A72"/>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5" name="מלבן מעוגל 6">
            <a:extLst>
              <a:ext uri="{FF2B5EF4-FFF2-40B4-BE49-F238E27FC236}">
                <a16:creationId xmlns:a16="http://schemas.microsoft.com/office/drawing/2014/main" id="{B4A26894-BFC6-4CB2-9F98-6C0AB203AB11}"/>
              </a:ext>
            </a:extLst>
          </p:cNvPr>
          <p:cNvSpPr/>
          <p:nvPr userDrawn="1"/>
        </p:nvSpPr>
        <p:spPr>
          <a:xfrm>
            <a:off x="9664804" y="5699022"/>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לבן מעוגל 7">
            <a:extLst>
              <a:ext uri="{FF2B5EF4-FFF2-40B4-BE49-F238E27FC236}">
                <a16:creationId xmlns:a16="http://schemas.microsoft.com/office/drawing/2014/main" id="{93139C06-AB68-49E4-9F8F-F0E56072AD87}"/>
              </a:ext>
            </a:extLst>
          </p:cNvPr>
          <p:cNvSpPr/>
          <p:nvPr userDrawn="1"/>
        </p:nvSpPr>
        <p:spPr>
          <a:xfrm>
            <a:off x="-260562" y="181684"/>
            <a:ext cx="2598822"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7" name="מלבן מעוגל 8">
            <a:extLst>
              <a:ext uri="{FF2B5EF4-FFF2-40B4-BE49-F238E27FC236}">
                <a16:creationId xmlns:a16="http://schemas.microsoft.com/office/drawing/2014/main" id="{92F44B1F-CB02-4BE0-9593-98D37356833A}"/>
              </a:ext>
            </a:extLst>
          </p:cNvPr>
          <p:cNvSpPr/>
          <p:nvPr userDrawn="1"/>
        </p:nvSpPr>
        <p:spPr>
          <a:xfrm>
            <a:off x="-488825" y="468418"/>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8" name="מלבן מעוגל 10">
            <a:extLst>
              <a:ext uri="{FF2B5EF4-FFF2-40B4-BE49-F238E27FC236}">
                <a16:creationId xmlns:a16="http://schemas.microsoft.com/office/drawing/2014/main" id="{F91DCBDE-92CA-433E-83D5-3B5D0DD4B449}"/>
              </a:ext>
            </a:extLst>
          </p:cNvPr>
          <p:cNvSpPr/>
          <p:nvPr userDrawn="1"/>
        </p:nvSpPr>
        <p:spPr>
          <a:xfrm>
            <a:off x="9010091" y="6104087"/>
            <a:ext cx="3755593"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2192581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1999" cy="720000"/>
          </a:xfrm>
        </p:spPr>
        <p:txBody>
          <a:bodyPr lIns="36000" tIns="0" rIns="36000" bIns="0">
            <a:noAutofit/>
          </a:bodyPr>
          <a:lstStyle>
            <a:lvl1pPr marL="536629" indent="0">
              <a:tabLst>
                <a:tab pos="11659766" algn="l"/>
              </a:tabLst>
              <a:defRPr sz="44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74" y="1195757"/>
            <a:ext cx="8031962" cy="4611559"/>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extLst>
      <p:ext uri="{BB962C8B-B14F-4D97-AF65-F5344CB8AC3E}">
        <p14:creationId xmlns:p14="http://schemas.microsoft.com/office/powerpoint/2010/main" val="319867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2549769" y="213094"/>
            <a:ext cx="9642231" cy="720000"/>
          </a:xfrm>
          <a:noFill/>
        </p:spPr>
        <p:txBody>
          <a:bodyPr vert="horz" lIns="91440" tIns="45720" rIns="91440" bIns="45720" rtlCol="1" anchor="ctr">
            <a:noAutofit/>
          </a:bodyPr>
          <a:lstStyle>
            <a:lvl1pPr marL="0" marR="0" indent="0" algn="ctr" defTabSz="914491"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5" y="1185681"/>
            <a:ext cx="8306992" cy="540000"/>
          </a:xfrm>
        </p:spPr>
        <p:txBody>
          <a:bodyPr anchor="ctr">
            <a:noAutofit/>
          </a:bodyPr>
          <a:lstStyle>
            <a:lvl1pPr marL="185757" indent="0">
              <a:buNone/>
              <a:defRPr sz="2800" b="1">
                <a:solidFill>
                  <a:srgbClr val="12B4BC"/>
                </a:solidFill>
                <a:latin typeface="Varela Round" pitchFamily="2" charset="-79"/>
                <a:cs typeface="Varela Round" pitchFamily="2" charset="-79"/>
              </a:defRPr>
            </a:lvl1pPr>
            <a:lvl2pPr marL="457246" indent="0">
              <a:buNone/>
              <a:defRPr sz="2000" b="1"/>
            </a:lvl2pPr>
            <a:lvl3pPr marL="914491" indent="0">
              <a:buNone/>
              <a:defRPr sz="1800" b="1"/>
            </a:lvl3pPr>
            <a:lvl4pPr marL="1371737" indent="0">
              <a:buNone/>
              <a:defRPr sz="1600" b="1"/>
            </a:lvl4pPr>
            <a:lvl5pPr marL="1828983" indent="0">
              <a:buNone/>
              <a:defRPr sz="1600" b="1"/>
            </a:lvl5pPr>
            <a:lvl6pPr marL="2286229" indent="0">
              <a:buNone/>
              <a:defRPr sz="1600" b="1"/>
            </a:lvl6pPr>
            <a:lvl7pPr marL="2743474" indent="0">
              <a:buNone/>
              <a:defRPr sz="1600" b="1"/>
            </a:lvl7pPr>
            <a:lvl8pPr marL="3200720" indent="0">
              <a:buNone/>
              <a:defRPr sz="1600" b="1"/>
            </a:lvl8pPr>
            <a:lvl9pPr marL="3657966"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725682"/>
            <a:ext cx="8031963" cy="4152517"/>
          </a:xfrm>
        </p:spPr>
        <p:txBody>
          <a:bodyPr>
            <a:normAutofit/>
          </a:bodyPr>
          <a:lstStyle>
            <a:lvl1pPr marL="439782" indent="-342934">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34" lvl="0" indent="-342934" algn="r" defTabSz="914491"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3024" lvl="1" indent="-285779" algn="r" defTabSz="914491" rtl="1" eaLnBrk="1" latinLnBrk="0" hangingPunct="1">
              <a:lnSpc>
                <a:spcPct val="150000"/>
              </a:lnSpc>
              <a:spcBef>
                <a:spcPct val="20000"/>
              </a:spcBef>
              <a:buFont typeface="Arial" pitchFamily="34" charset="0"/>
              <a:buChar char="–"/>
            </a:pPr>
            <a:r>
              <a:rPr lang="he-IL" dirty="0"/>
              <a:t>רמה שנייה</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664804" y="5699022"/>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260562" y="181684"/>
            <a:ext cx="2598822"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488825" y="468418"/>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9010091" y="6104087"/>
            <a:ext cx="3755593"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3987963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5_טקסט גדול-X2">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234416" y="1312990"/>
            <a:ext cx="7910518" cy="5224442"/>
          </a:xfrm>
          <a:prstGeom prst="rect">
            <a:avLst/>
          </a:prstGeom>
        </p:spPr>
        <p:txBody>
          <a:bodyPr anchor="ctr">
            <a:noAutofit/>
          </a:bodyPr>
          <a:lstStyle>
            <a:lvl1pPr algn="r">
              <a:defRPr sz="2800">
                <a:solidFill>
                  <a:srgbClr val="192A72"/>
                </a:solidFill>
                <a:latin typeface="Varela Round" panose="00000500000000000000" pitchFamily="2" charset="-79"/>
                <a:cs typeface="Varela Round" panose="00000500000000000000" pitchFamily="2" charset="-79"/>
              </a:defRPr>
            </a:lvl1pPr>
          </a:lstStyle>
          <a:p>
            <a:r>
              <a:rPr lang="he-IL" dirty="0"/>
              <a:t>לחץ כדי לערוך פסקת טקסט קצרה של תבנית בסיס</a:t>
            </a:r>
          </a:p>
        </p:txBody>
      </p:sp>
      <p:sp>
        <p:nvSpPr>
          <p:cNvPr id="7" name="מלבן מעוגל 6"/>
          <p:cNvSpPr/>
          <p:nvPr userDrawn="1"/>
        </p:nvSpPr>
        <p:spPr>
          <a:xfrm>
            <a:off x="-910416" y="6189198"/>
            <a:ext cx="3068595" cy="1189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0082352" y="8172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2155687" y="6347804"/>
            <a:ext cx="5559136" cy="47051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9" name="מציין מיקום טקסט 3"/>
          <p:cNvSpPr>
            <a:spLocks noGrp="1"/>
          </p:cNvSpPr>
          <p:nvPr>
            <p:ph type="body" sz="quarter" idx="10" hasCustomPrompt="1"/>
          </p:nvPr>
        </p:nvSpPr>
        <p:spPr>
          <a:xfrm>
            <a:off x="0" y="192531"/>
            <a:ext cx="12192000" cy="1009650"/>
          </a:xfrm>
          <a:prstGeom prst="rect">
            <a:avLst/>
          </a:prstGeom>
        </p:spPr>
        <p:txBody>
          <a:bodyPr anchor="ctr">
            <a:normAutofit/>
          </a:bodyPr>
          <a:lstStyle>
            <a:lvl1pPr marL="0" indent="0" algn="ctr">
              <a:buNone/>
              <a:defRPr sz="4800" b="1">
                <a:solidFill>
                  <a:srgbClr val="192A72"/>
                </a:solidFill>
                <a:latin typeface="Varela Round" panose="00000500000000000000" pitchFamily="2" charset="-79"/>
                <a:cs typeface="Varela Round" panose="00000500000000000000" pitchFamily="2" charset="-79"/>
              </a:defRPr>
            </a:lvl1pPr>
          </a:lstStyle>
          <a:p>
            <a:r>
              <a:rPr lang="he-IL" sz="4400" dirty="0"/>
              <a:t>לחץ כדי לערוך סגנון כותרת של תבנית בסיס</a:t>
            </a:r>
          </a:p>
        </p:txBody>
      </p:sp>
    </p:spTree>
    <p:extLst>
      <p:ext uri="{BB962C8B-B14F-4D97-AF65-F5344CB8AC3E}">
        <p14:creationId xmlns:p14="http://schemas.microsoft.com/office/powerpoint/2010/main" val="2784881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וידאו על מסך מלא">
    <p:spTree>
      <p:nvGrpSpPr>
        <p:cNvPr id="1" name=""/>
        <p:cNvGrpSpPr/>
        <p:nvPr/>
      </p:nvGrpSpPr>
      <p:grpSpPr>
        <a:xfrm>
          <a:off x="0" y="0"/>
          <a:ext cx="0" cy="0"/>
          <a:chOff x="0" y="0"/>
          <a:chExt cx="0" cy="0"/>
        </a:xfrm>
      </p:grpSpPr>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66849"/>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416" y="639717"/>
            <a:ext cx="11465168" cy="6122933"/>
          </a:xfrm>
        </p:spPr>
        <p:txBody>
          <a:bodyPr/>
          <a:lstStyle>
            <a:lvl1pPr marL="0" indent="0">
              <a:buFontTx/>
              <a:buNone/>
              <a:defRPr>
                <a:solidFill>
                  <a:srgbClr val="192A72"/>
                </a:solidFill>
                <a:latin typeface="Varela Round" panose="00000500000000000000" pitchFamily="2" charset="-79"/>
                <a:cs typeface="Varela Round" panose="00000500000000000000" pitchFamily="2" charset="-79"/>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416" y="95349"/>
            <a:ext cx="8074879" cy="400050"/>
          </a:xfrm>
        </p:spPr>
        <p:txBody>
          <a:bodyPr anchor="ctr">
            <a:noAutofit/>
          </a:bodyPr>
          <a:lstStyle>
            <a:lvl1pPr marL="0" indent="0" algn="r">
              <a:buFontTx/>
              <a:buNone/>
              <a:defRPr sz="2400">
                <a:solidFill>
                  <a:srgbClr val="192A72"/>
                </a:solidFill>
                <a:latin typeface="Varela Round" panose="00000500000000000000" pitchFamily="2" charset="-79"/>
                <a:cs typeface="Varela Round" panose="00000500000000000000" pitchFamily="2" charset="-79"/>
              </a:defRPr>
            </a:lvl1pPr>
          </a:lstStyle>
          <a:p>
            <a:pPr lvl="0"/>
            <a:r>
              <a:rPr lang="he-IL" dirty="0"/>
              <a:t>לחץ כדי לערוך סגנונות טקסט של תבנית בסיס</a:t>
            </a:r>
          </a:p>
        </p:txBody>
      </p:sp>
    </p:spTree>
    <p:extLst>
      <p:ext uri="{BB962C8B-B14F-4D97-AF65-F5344CB8AC3E}">
        <p14:creationId xmlns:p14="http://schemas.microsoft.com/office/powerpoint/2010/main" val="1999443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1999" cy="720000"/>
          </a:xfrm>
          <a:noFill/>
        </p:spPr>
        <p:txBody>
          <a:bodyPr vert="horz" lIns="91440" tIns="45720" rIns="91440" bIns="45720" rtlCol="1" anchor="ctr">
            <a:noAutofit/>
          </a:bodyPr>
          <a:lstStyle>
            <a:lvl1pPr>
              <a:defRPr kumimoji="0" lang="he-IL" sz="44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extLst>
      <p:ext uri="{BB962C8B-B14F-4D97-AF65-F5344CB8AC3E}">
        <p14:creationId xmlns:p14="http://schemas.microsoft.com/office/powerpoint/2010/main" val="442936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כותרת ותמונה">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161147" y="964351"/>
            <a:ext cx="8483175" cy="572155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400"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1032901" y="950191"/>
            <a:ext cx="1159099" cy="347376"/>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122773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601" y="274638"/>
            <a:ext cx="109728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601" y="1600202"/>
            <a:ext cx="109728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7601" y="6356352"/>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כ"ד/סיון/תשפ"ב</a:t>
            </a:fld>
            <a:endParaRPr lang="he-IL"/>
          </a:p>
        </p:txBody>
      </p:sp>
      <p:sp>
        <p:nvSpPr>
          <p:cNvPr id="5" name="מציין מיקום של כותרת תחתונה 4"/>
          <p:cNvSpPr>
            <a:spLocks noGrp="1"/>
          </p:cNvSpPr>
          <p:nvPr>
            <p:ph type="ftr" sz="quarter" idx="3"/>
          </p:nvPr>
        </p:nvSpPr>
        <p:spPr>
          <a:xfrm>
            <a:off x="4165601" y="6356352"/>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601" y="6356352"/>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Tree>
    <p:extLst>
      <p:ext uri="{BB962C8B-B14F-4D97-AF65-F5344CB8AC3E}">
        <p14:creationId xmlns:p14="http://schemas.microsoft.com/office/powerpoint/2010/main" val="29419724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91" rtl="1" eaLnBrk="1" latinLnBrk="0" hangingPunct="1">
        <a:spcBef>
          <a:spcPct val="0"/>
        </a:spcBef>
        <a:buNone/>
        <a:defRPr sz="4400" kern="1200">
          <a:solidFill>
            <a:schemeClr val="tx1"/>
          </a:solidFill>
          <a:latin typeface="+mj-lt"/>
          <a:ea typeface="+mj-ea"/>
          <a:cs typeface="+mj-cs"/>
        </a:defRPr>
      </a:lvl1pPr>
    </p:titleStyle>
    <p:body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91" rtl="1" eaLnBrk="1" latinLnBrk="0" hangingPunct="1">
        <a:defRPr sz="1800" kern="1200">
          <a:solidFill>
            <a:schemeClr val="tx1"/>
          </a:solidFill>
          <a:latin typeface="+mn-lt"/>
          <a:ea typeface="+mn-ea"/>
          <a:cs typeface="+mn-cs"/>
        </a:defRPr>
      </a:lvl1pPr>
      <a:lvl2pPr marL="457246" algn="r" defTabSz="914491" rtl="1" eaLnBrk="1" latinLnBrk="0" hangingPunct="1">
        <a:defRPr sz="1800" kern="1200">
          <a:solidFill>
            <a:schemeClr val="tx1"/>
          </a:solidFill>
          <a:latin typeface="+mn-lt"/>
          <a:ea typeface="+mn-ea"/>
          <a:cs typeface="+mn-cs"/>
        </a:defRPr>
      </a:lvl2pPr>
      <a:lvl3pPr marL="914491" algn="r" defTabSz="914491" rtl="1" eaLnBrk="1" latinLnBrk="0" hangingPunct="1">
        <a:defRPr sz="1800" kern="1200">
          <a:solidFill>
            <a:schemeClr val="tx1"/>
          </a:solidFill>
          <a:latin typeface="+mn-lt"/>
          <a:ea typeface="+mn-ea"/>
          <a:cs typeface="+mn-cs"/>
        </a:defRPr>
      </a:lvl3pPr>
      <a:lvl4pPr marL="1371737" algn="r" defTabSz="914491" rtl="1" eaLnBrk="1" latinLnBrk="0" hangingPunct="1">
        <a:defRPr sz="1800" kern="1200">
          <a:solidFill>
            <a:schemeClr val="tx1"/>
          </a:solidFill>
          <a:latin typeface="+mn-lt"/>
          <a:ea typeface="+mn-ea"/>
          <a:cs typeface="+mn-cs"/>
        </a:defRPr>
      </a:lvl4pPr>
      <a:lvl5pPr marL="1828983" algn="r" defTabSz="914491" rtl="1" eaLnBrk="1" latinLnBrk="0" hangingPunct="1">
        <a:defRPr sz="1800" kern="1200">
          <a:solidFill>
            <a:schemeClr val="tx1"/>
          </a:solidFill>
          <a:latin typeface="+mn-lt"/>
          <a:ea typeface="+mn-ea"/>
          <a:cs typeface="+mn-cs"/>
        </a:defRPr>
      </a:lvl5pPr>
      <a:lvl6pPr marL="2286229" algn="r" defTabSz="914491" rtl="1" eaLnBrk="1" latinLnBrk="0" hangingPunct="1">
        <a:defRPr sz="1800" kern="1200">
          <a:solidFill>
            <a:schemeClr val="tx1"/>
          </a:solidFill>
          <a:latin typeface="+mn-lt"/>
          <a:ea typeface="+mn-ea"/>
          <a:cs typeface="+mn-cs"/>
        </a:defRPr>
      </a:lvl6pPr>
      <a:lvl7pPr marL="2743474" algn="r" defTabSz="914491" rtl="1" eaLnBrk="1" latinLnBrk="0" hangingPunct="1">
        <a:defRPr sz="1800" kern="1200">
          <a:solidFill>
            <a:schemeClr val="tx1"/>
          </a:solidFill>
          <a:latin typeface="+mn-lt"/>
          <a:ea typeface="+mn-ea"/>
          <a:cs typeface="+mn-cs"/>
        </a:defRPr>
      </a:lvl7pPr>
      <a:lvl8pPr marL="3200720" algn="r" defTabSz="914491" rtl="1" eaLnBrk="1" latinLnBrk="0" hangingPunct="1">
        <a:defRPr sz="1800" kern="1200">
          <a:solidFill>
            <a:schemeClr val="tx1"/>
          </a:solidFill>
          <a:latin typeface="+mn-lt"/>
          <a:ea typeface="+mn-ea"/>
          <a:cs typeface="+mn-cs"/>
        </a:defRPr>
      </a:lvl8pPr>
      <a:lvl9pPr marL="3657966" algn="r" defTabSz="914491"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10.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a:xfrm>
            <a:off x="1" y="2693893"/>
            <a:ext cx="12192001" cy="1470216"/>
          </a:xfrm>
        </p:spPr>
        <p:txBody>
          <a:bodyPr>
            <a:normAutofit/>
          </a:bodyPr>
          <a:lstStyle/>
          <a:p>
            <a:r>
              <a:rPr lang="he-IL" dirty="0"/>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r>
              <a:rPr lang="he-IL" dirty="0"/>
              <a:t>נבואה המגשימה את עצמה</a:t>
            </a:r>
          </a:p>
        </p:txBody>
      </p:sp>
      <p:sp>
        <p:nvSpPr>
          <p:cNvPr id="11" name="מציין מיקום תוכן 10"/>
          <p:cNvSpPr>
            <a:spLocks noGrp="1"/>
          </p:cNvSpPr>
          <p:nvPr>
            <p:ph sz="quarter" idx="4"/>
          </p:nvPr>
        </p:nvSpPr>
        <p:spPr>
          <a:xfrm>
            <a:off x="2049517" y="1518160"/>
            <a:ext cx="9533948" cy="2693507"/>
          </a:xfrm>
        </p:spPr>
        <p:txBody>
          <a:bodyPr>
            <a:noAutofit/>
          </a:bodyPr>
          <a:lstStyle/>
          <a:p>
            <a:pPr>
              <a:lnSpc>
                <a:spcPct val="150000"/>
              </a:lnSpc>
            </a:pPr>
            <a:r>
              <a:rPr lang="he-IL" sz="2800" dirty="0"/>
              <a:t> אמונה אשר בתחילתה היא שגויה ומובילה למימוש עצמה</a:t>
            </a:r>
          </a:p>
          <a:p>
            <a:pPr>
              <a:lnSpc>
                <a:spcPct val="150000"/>
              </a:lnSpc>
            </a:pPr>
            <a:endParaRPr lang="he-IL" sz="2800" dirty="0"/>
          </a:p>
          <a:p>
            <a:pPr marL="96848" indent="0">
              <a:lnSpc>
                <a:spcPct val="150000"/>
              </a:lnSpc>
              <a:buNone/>
            </a:pPr>
            <a:endParaRPr lang="he-IL" sz="2000" dirty="0"/>
          </a:p>
        </p:txBody>
      </p:sp>
      <p:pic>
        <p:nvPicPr>
          <p:cNvPr id="18" name="תמונה 17">
            <a:extLst>
              <a:ext uri="{FF2B5EF4-FFF2-40B4-BE49-F238E27FC236}">
                <a16:creationId xmlns:a16="http://schemas.microsoft.com/office/drawing/2014/main" id="{E7C0D251-870A-40B9-99EB-F05CAC04AD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3067" y="2307014"/>
            <a:ext cx="6560010" cy="3748363"/>
          </a:xfrm>
          <a:prstGeom prst="rect">
            <a:avLst/>
          </a:prstGeom>
        </p:spPr>
      </p:pic>
    </p:spTree>
    <p:extLst>
      <p:ext uri="{BB962C8B-B14F-4D97-AF65-F5344CB8AC3E}">
        <p14:creationId xmlns:p14="http://schemas.microsoft.com/office/powerpoint/2010/main" val="335106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3A8D7E2-6A3B-4F89-B70A-1DC1E8BBBCF3}"/>
              </a:ext>
            </a:extLst>
          </p:cNvPr>
          <p:cNvSpPr>
            <a:spLocks noGrp="1"/>
          </p:cNvSpPr>
          <p:nvPr>
            <p:ph type="title"/>
          </p:nvPr>
        </p:nvSpPr>
        <p:spPr/>
        <p:txBody>
          <a:bodyPr/>
          <a:lstStyle/>
          <a:p>
            <a:r>
              <a:rPr lang="he-IL" dirty="0"/>
              <a:t>ז'אנר ספרותי</a:t>
            </a:r>
          </a:p>
        </p:txBody>
      </p:sp>
      <p:sp>
        <p:nvSpPr>
          <p:cNvPr id="3" name="מציין מיקום טקסט 2">
            <a:extLst>
              <a:ext uri="{FF2B5EF4-FFF2-40B4-BE49-F238E27FC236}">
                <a16:creationId xmlns:a16="http://schemas.microsoft.com/office/drawing/2014/main" id="{252595E5-6CA7-4C27-84BB-F67A32A3C66B}"/>
              </a:ext>
            </a:extLst>
          </p:cNvPr>
          <p:cNvSpPr>
            <a:spLocks noGrp="1"/>
          </p:cNvSpPr>
          <p:nvPr>
            <p:ph type="body" sz="quarter" idx="3"/>
          </p:nvPr>
        </p:nvSpPr>
        <p:spPr>
          <a:xfrm>
            <a:off x="94593" y="1185681"/>
            <a:ext cx="8944304" cy="540000"/>
          </a:xfrm>
        </p:spPr>
        <p:txBody>
          <a:bodyPr/>
          <a:lstStyle/>
          <a:p>
            <a:r>
              <a:rPr lang="he-IL" dirty="0"/>
              <a:t>ריאליזם</a:t>
            </a:r>
          </a:p>
        </p:txBody>
      </p:sp>
      <p:sp>
        <p:nvSpPr>
          <p:cNvPr id="4" name="מציין מיקום תוכן 3">
            <a:extLst>
              <a:ext uri="{FF2B5EF4-FFF2-40B4-BE49-F238E27FC236}">
                <a16:creationId xmlns:a16="http://schemas.microsoft.com/office/drawing/2014/main" id="{581F6B56-5116-40F6-BA2E-84504F46120C}"/>
              </a:ext>
            </a:extLst>
          </p:cNvPr>
          <p:cNvSpPr>
            <a:spLocks noGrp="1"/>
          </p:cNvSpPr>
          <p:nvPr>
            <p:ph sz="quarter" idx="4"/>
          </p:nvPr>
        </p:nvSpPr>
        <p:spPr/>
        <p:txBody>
          <a:bodyPr/>
          <a:lstStyle/>
          <a:p>
            <a:r>
              <a:rPr lang="he-IL" dirty="0"/>
              <a:t>בריאליזם הכתיבה מחקה את המציאות. </a:t>
            </a:r>
          </a:p>
          <a:p>
            <a:r>
              <a:rPr lang="he-IL" dirty="0"/>
              <a:t>תיאורים מדוייקים.</a:t>
            </a:r>
          </a:p>
          <a:p>
            <a:r>
              <a:rPr lang="he-IL" dirty="0"/>
              <a:t> פירוט רב. </a:t>
            </a:r>
          </a:p>
          <a:p>
            <a:r>
              <a:rPr lang="he-IL" dirty="0"/>
              <a:t>עיסוק באנשים רגילים.</a:t>
            </a:r>
          </a:p>
          <a:p>
            <a:r>
              <a:rPr lang="he-IL" dirty="0"/>
              <a:t>" דמיין לעצמך כפר קטן מאוד, יש בו זקנה ושני בנים;  האחד בן שבע עשרה ואחת בת ארבע עשרה"</a:t>
            </a:r>
          </a:p>
        </p:txBody>
      </p:sp>
    </p:spTree>
    <p:extLst>
      <p:ext uri="{BB962C8B-B14F-4D97-AF65-F5344CB8AC3E}">
        <p14:creationId xmlns:p14="http://schemas.microsoft.com/office/powerpoint/2010/main" val="3843582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3A8D7E2-6A3B-4F89-B70A-1DC1E8BBBCF3}"/>
              </a:ext>
            </a:extLst>
          </p:cNvPr>
          <p:cNvSpPr>
            <a:spLocks noGrp="1"/>
          </p:cNvSpPr>
          <p:nvPr>
            <p:ph type="title"/>
          </p:nvPr>
        </p:nvSpPr>
        <p:spPr/>
        <p:txBody>
          <a:bodyPr/>
          <a:lstStyle/>
          <a:p>
            <a:r>
              <a:rPr lang="he-IL" dirty="0"/>
              <a:t>ז'אנר ספרותי</a:t>
            </a:r>
          </a:p>
        </p:txBody>
      </p:sp>
      <p:sp>
        <p:nvSpPr>
          <p:cNvPr id="3" name="מציין מיקום טקסט 2">
            <a:extLst>
              <a:ext uri="{FF2B5EF4-FFF2-40B4-BE49-F238E27FC236}">
                <a16:creationId xmlns:a16="http://schemas.microsoft.com/office/drawing/2014/main" id="{252595E5-6CA7-4C27-84BB-F67A32A3C66B}"/>
              </a:ext>
            </a:extLst>
          </p:cNvPr>
          <p:cNvSpPr>
            <a:spLocks noGrp="1"/>
          </p:cNvSpPr>
          <p:nvPr>
            <p:ph type="body" sz="quarter" idx="3"/>
          </p:nvPr>
        </p:nvSpPr>
        <p:spPr>
          <a:xfrm>
            <a:off x="94593" y="1185681"/>
            <a:ext cx="8944304" cy="540000"/>
          </a:xfrm>
        </p:spPr>
        <p:txBody>
          <a:bodyPr/>
          <a:lstStyle/>
          <a:p>
            <a:r>
              <a:rPr lang="he-IL" dirty="0"/>
              <a:t>פנטזיה</a:t>
            </a:r>
          </a:p>
        </p:txBody>
      </p:sp>
      <p:sp>
        <p:nvSpPr>
          <p:cNvPr id="4" name="מציין מיקום תוכן 3">
            <a:extLst>
              <a:ext uri="{FF2B5EF4-FFF2-40B4-BE49-F238E27FC236}">
                <a16:creationId xmlns:a16="http://schemas.microsoft.com/office/drawing/2014/main" id="{581F6B56-5116-40F6-BA2E-84504F46120C}"/>
              </a:ext>
            </a:extLst>
          </p:cNvPr>
          <p:cNvSpPr>
            <a:spLocks noGrp="1"/>
          </p:cNvSpPr>
          <p:nvPr>
            <p:ph sz="quarter" idx="4"/>
          </p:nvPr>
        </p:nvSpPr>
        <p:spPr/>
        <p:txBody>
          <a:bodyPr/>
          <a:lstStyle/>
          <a:p>
            <a:r>
              <a:rPr lang="he-IL" dirty="0"/>
              <a:t> הכתיבה מתארת את הבלתי מתקבל על הדעת.</a:t>
            </a:r>
          </a:p>
          <a:p>
            <a:r>
              <a:rPr lang="he-IL" dirty="0"/>
              <a:t>דברים לא הגיוניים. </a:t>
            </a:r>
          </a:p>
          <a:p>
            <a:r>
              <a:rPr lang="he-IL" dirty="0"/>
              <a:t>החוקים של המציאות משתנים.</a:t>
            </a:r>
          </a:p>
          <a:p>
            <a:r>
              <a:rPr lang="he-IL" dirty="0"/>
              <a:t>(בכפר הזה כל כך חם, שכלי המוסיקאים היו מטולאים בזפת, והם ניגנו תמיד בצל, מאחר שבשמש הכלים היו נמסים.)</a:t>
            </a:r>
          </a:p>
          <a:p>
            <a:endParaRPr lang="he-IL" dirty="0"/>
          </a:p>
          <a:p>
            <a:endParaRPr lang="he-IL" dirty="0"/>
          </a:p>
        </p:txBody>
      </p:sp>
    </p:spTree>
    <p:extLst>
      <p:ext uri="{BB962C8B-B14F-4D97-AF65-F5344CB8AC3E}">
        <p14:creationId xmlns:p14="http://schemas.microsoft.com/office/powerpoint/2010/main" val="142226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3A8D7E2-6A3B-4F89-B70A-1DC1E8BBBCF3}"/>
              </a:ext>
            </a:extLst>
          </p:cNvPr>
          <p:cNvSpPr>
            <a:spLocks noGrp="1"/>
          </p:cNvSpPr>
          <p:nvPr>
            <p:ph type="title"/>
          </p:nvPr>
        </p:nvSpPr>
        <p:spPr/>
        <p:txBody>
          <a:bodyPr/>
          <a:lstStyle/>
          <a:p>
            <a:r>
              <a:rPr lang="he-IL" dirty="0"/>
              <a:t>ז'אנר ספרותי</a:t>
            </a:r>
          </a:p>
        </p:txBody>
      </p:sp>
      <p:sp>
        <p:nvSpPr>
          <p:cNvPr id="3" name="מציין מיקום טקסט 2">
            <a:extLst>
              <a:ext uri="{FF2B5EF4-FFF2-40B4-BE49-F238E27FC236}">
                <a16:creationId xmlns:a16="http://schemas.microsoft.com/office/drawing/2014/main" id="{252595E5-6CA7-4C27-84BB-F67A32A3C66B}"/>
              </a:ext>
            </a:extLst>
          </p:cNvPr>
          <p:cNvSpPr>
            <a:spLocks noGrp="1"/>
          </p:cNvSpPr>
          <p:nvPr>
            <p:ph type="body" sz="quarter" idx="3"/>
          </p:nvPr>
        </p:nvSpPr>
        <p:spPr>
          <a:xfrm>
            <a:off x="94593" y="1185681"/>
            <a:ext cx="8944304" cy="540000"/>
          </a:xfrm>
        </p:spPr>
        <p:txBody>
          <a:bodyPr/>
          <a:lstStyle/>
          <a:p>
            <a:r>
              <a:rPr lang="he-IL" dirty="0"/>
              <a:t>ריאליזם קסום</a:t>
            </a:r>
          </a:p>
        </p:txBody>
      </p:sp>
      <p:sp>
        <p:nvSpPr>
          <p:cNvPr id="4" name="מציין מיקום תוכן 3">
            <a:extLst>
              <a:ext uri="{FF2B5EF4-FFF2-40B4-BE49-F238E27FC236}">
                <a16:creationId xmlns:a16="http://schemas.microsoft.com/office/drawing/2014/main" id="{581F6B56-5116-40F6-BA2E-84504F46120C}"/>
              </a:ext>
            </a:extLst>
          </p:cNvPr>
          <p:cNvSpPr>
            <a:spLocks noGrp="1"/>
          </p:cNvSpPr>
          <p:nvPr>
            <p:ph sz="quarter" idx="4"/>
          </p:nvPr>
        </p:nvSpPr>
        <p:spPr/>
        <p:txBody>
          <a:bodyPr/>
          <a:lstStyle/>
          <a:p>
            <a:r>
              <a:rPr lang="he-IL" dirty="0"/>
              <a:t> סגנון הכתיבה המיוחד של הסיפור.</a:t>
            </a:r>
          </a:p>
          <a:p>
            <a:r>
              <a:rPr lang="he-IL" dirty="0"/>
              <a:t>אירועים מוזרים מסופרים כדבר יומיומי.</a:t>
            </a:r>
          </a:p>
          <a:p>
            <a:r>
              <a:rPr lang="he-IL" dirty="0"/>
              <a:t>הגזמה בולטת</a:t>
            </a:r>
          </a:p>
          <a:p>
            <a:r>
              <a:rPr lang="he-IL" dirty="0"/>
              <a:t>הומר</a:t>
            </a:r>
          </a:p>
          <a:p>
            <a:endParaRPr lang="he-IL" dirty="0"/>
          </a:p>
          <a:p>
            <a:endParaRPr lang="he-IL" dirty="0"/>
          </a:p>
        </p:txBody>
      </p:sp>
      <p:pic>
        <p:nvPicPr>
          <p:cNvPr id="6" name="תמונה 5" descr="תמונה שמכילה חדר&#10;&#10;התיאור נוצר באופן אוטומטי">
            <a:extLst>
              <a:ext uri="{FF2B5EF4-FFF2-40B4-BE49-F238E27FC236}">
                <a16:creationId xmlns:a16="http://schemas.microsoft.com/office/drawing/2014/main" id="{B5B3A467-590A-42B7-9338-0068F62BD4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7800" y="2765176"/>
            <a:ext cx="2843437" cy="3550759"/>
          </a:xfrm>
          <a:prstGeom prst="rect">
            <a:avLst/>
          </a:prstGeom>
        </p:spPr>
      </p:pic>
    </p:spTree>
    <p:extLst>
      <p:ext uri="{BB962C8B-B14F-4D97-AF65-F5344CB8AC3E}">
        <p14:creationId xmlns:p14="http://schemas.microsoft.com/office/powerpoint/2010/main" val="2719309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3A8D7E2-6A3B-4F89-B70A-1DC1E8BBBCF3}"/>
              </a:ext>
            </a:extLst>
          </p:cNvPr>
          <p:cNvSpPr>
            <a:spLocks noGrp="1"/>
          </p:cNvSpPr>
          <p:nvPr>
            <p:ph type="title"/>
          </p:nvPr>
        </p:nvSpPr>
        <p:spPr/>
        <p:txBody>
          <a:bodyPr/>
          <a:lstStyle/>
          <a:p>
            <a:r>
              <a:rPr lang="he-IL" dirty="0"/>
              <a:t>ניתוח הסיפור </a:t>
            </a:r>
          </a:p>
        </p:txBody>
      </p:sp>
      <p:sp>
        <p:nvSpPr>
          <p:cNvPr id="3" name="מציין מיקום טקסט 2">
            <a:extLst>
              <a:ext uri="{FF2B5EF4-FFF2-40B4-BE49-F238E27FC236}">
                <a16:creationId xmlns:a16="http://schemas.microsoft.com/office/drawing/2014/main" id="{252595E5-6CA7-4C27-84BB-F67A32A3C66B}"/>
              </a:ext>
            </a:extLst>
          </p:cNvPr>
          <p:cNvSpPr>
            <a:spLocks noGrp="1"/>
          </p:cNvSpPr>
          <p:nvPr>
            <p:ph type="body" sz="quarter" idx="3"/>
          </p:nvPr>
        </p:nvSpPr>
        <p:spPr>
          <a:xfrm>
            <a:off x="94593" y="1185681"/>
            <a:ext cx="8944304" cy="540000"/>
          </a:xfrm>
        </p:spPr>
        <p:txBody>
          <a:bodyPr/>
          <a:lstStyle/>
          <a:p>
            <a:r>
              <a:rPr lang="he-IL" dirty="0"/>
              <a:t>מבנה הסיפור "משהו חמור מאוד הולך לקרות בכפר הזה" </a:t>
            </a:r>
          </a:p>
        </p:txBody>
      </p:sp>
      <p:sp>
        <p:nvSpPr>
          <p:cNvPr id="4" name="מציין מיקום תוכן 3">
            <a:extLst>
              <a:ext uri="{FF2B5EF4-FFF2-40B4-BE49-F238E27FC236}">
                <a16:creationId xmlns:a16="http://schemas.microsoft.com/office/drawing/2014/main" id="{581F6B56-5116-40F6-BA2E-84504F46120C}"/>
              </a:ext>
            </a:extLst>
          </p:cNvPr>
          <p:cNvSpPr>
            <a:spLocks noGrp="1"/>
          </p:cNvSpPr>
          <p:nvPr>
            <p:ph sz="quarter" idx="4"/>
          </p:nvPr>
        </p:nvSpPr>
        <p:spPr>
          <a:xfrm>
            <a:off x="515273" y="1725682"/>
            <a:ext cx="9642231" cy="4152517"/>
          </a:xfrm>
        </p:spPr>
        <p:txBody>
          <a:bodyPr/>
          <a:lstStyle/>
          <a:p>
            <a:r>
              <a:rPr lang="he-IL" dirty="0"/>
              <a:t>אקספוזיציה היא מידע ראשוני, בסיסי הנמסר ביצירה.</a:t>
            </a:r>
            <a:br>
              <a:rPr lang="en-US" dirty="0"/>
            </a:br>
            <a:endParaRPr lang="he-IL" dirty="0"/>
          </a:p>
          <a:p>
            <a:r>
              <a:rPr lang="he-IL" dirty="0"/>
              <a:t>תפקידה הוא להציג בפני הקורא מידע שישמש אותו להבנת היצירה.</a:t>
            </a:r>
            <a:br>
              <a:rPr lang="en-US" dirty="0"/>
            </a:br>
            <a:endParaRPr lang="he-IL" dirty="0"/>
          </a:p>
          <a:p>
            <a:r>
              <a:rPr lang="he-IL" dirty="0"/>
              <a:t>מידע על הדמויות, על מקום התרחשות העלילה ועל הזמן בו מתרחשת העלילה.</a:t>
            </a:r>
            <a:br>
              <a:rPr lang="en-US" dirty="0"/>
            </a:br>
            <a:endParaRPr lang="he-IL" dirty="0"/>
          </a:p>
          <a:p>
            <a:r>
              <a:rPr lang="he-IL" dirty="0"/>
              <a:t>יצירת עניין</a:t>
            </a:r>
          </a:p>
          <a:p>
            <a:pPr marL="96848" indent="0">
              <a:buNone/>
            </a:pPr>
            <a:endParaRPr lang="he-IL" dirty="0"/>
          </a:p>
          <a:p>
            <a:endParaRPr lang="he-IL" dirty="0"/>
          </a:p>
          <a:p>
            <a:endParaRPr lang="he-IL" dirty="0"/>
          </a:p>
          <a:p>
            <a:endParaRPr lang="he-IL" dirty="0"/>
          </a:p>
        </p:txBody>
      </p:sp>
    </p:spTree>
    <p:extLst>
      <p:ext uri="{BB962C8B-B14F-4D97-AF65-F5344CB8AC3E}">
        <p14:creationId xmlns:p14="http://schemas.microsoft.com/office/powerpoint/2010/main" val="2751647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3A8D7E2-6A3B-4F89-B70A-1DC1E8BBBCF3}"/>
              </a:ext>
            </a:extLst>
          </p:cNvPr>
          <p:cNvSpPr>
            <a:spLocks noGrp="1"/>
          </p:cNvSpPr>
          <p:nvPr>
            <p:ph type="title"/>
          </p:nvPr>
        </p:nvSpPr>
        <p:spPr/>
        <p:txBody>
          <a:bodyPr/>
          <a:lstStyle/>
          <a:p>
            <a:r>
              <a:rPr lang="he-IL" dirty="0"/>
              <a:t>ניתוח הסיפור </a:t>
            </a:r>
          </a:p>
        </p:txBody>
      </p:sp>
      <p:sp>
        <p:nvSpPr>
          <p:cNvPr id="3" name="מציין מיקום טקסט 2">
            <a:extLst>
              <a:ext uri="{FF2B5EF4-FFF2-40B4-BE49-F238E27FC236}">
                <a16:creationId xmlns:a16="http://schemas.microsoft.com/office/drawing/2014/main" id="{252595E5-6CA7-4C27-84BB-F67A32A3C66B}"/>
              </a:ext>
            </a:extLst>
          </p:cNvPr>
          <p:cNvSpPr>
            <a:spLocks noGrp="1"/>
          </p:cNvSpPr>
          <p:nvPr>
            <p:ph type="body" sz="quarter" idx="3"/>
          </p:nvPr>
        </p:nvSpPr>
        <p:spPr>
          <a:xfrm>
            <a:off x="94593" y="1185681"/>
            <a:ext cx="8944304" cy="540000"/>
          </a:xfrm>
        </p:spPr>
        <p:txBody>
          <a:bodyPr/>
          <a:lstStyle/>
          <a:p>
            <a:r>
              <a:rPr lang="he-IL" dirty="0"/>
              <a:t>האקספוזיציה</a:t>
            </a:r>
          </a:p>
        </p:txBody>
      </p:sp>
      <p:sp>
        <p:nvSpPr>
          <p:cNvPr id="4" name="מציין מיקום תוכן 3">
            <a:extLst>
              <a:ext uri="{FF2B5EF4-FFF2-40B4-BE49-F238E27FC236}">
                <a16:creationId xmlns:a16="http://schemas.microsoft.com/office/drawing/2014/main" id="{581F6B56-5116-40F6-BA2E-84504F46120C}"/>
              </a:ext>
            </a:extLst>
          </p:cNvPr>
          <p:cNvSpPr>
            <a:spLocks noGrp="1"/>
          </p:cNvSpPr>
          <p:nvPr>
            <p:ph sz="quarter" idx="4"/>
          </p:nvPr>
        </p:nvSpPr>
        <p:spPr/>
        <p:txBody>
          <a:bodyPr/>
          <a:lstStyle/>
          <a:p>
            <a:r>
              <a:rPr lang="he-IL" dirty="0"/>
              <a:t>דמיין לעצמך כפר קטן מאוד, יש בו זקנה ושני בנים;  האחד בן שבע עשרה ואחת בת ארבע עשרה. היא מגישה להם את ארוחת הבוקר בהבעה מודאגת מאוד. בניה שואלים אותה מה קרה והיא עונה: "איני יודעת אבל התעוררתי עם הרגשה שמשהו חמור מאוד הולך לקרות בכפר הזה."</a:t>
            </a:r>
          </a:p>
          <a:p>
            <a:endParaRPr lang="he-IL" dirty="0"/>
          </a:p>
          <a:p>
            <a:endParaRPr lang="he-IL" dirty="0"/>
          </a:p>
        </p:txBody>
      </p:sp>
      <p:pic>
        <p:nvPicPr>
          <p:cNvPr id="6" name="תמונה 5" descr="תמונה שמכילה בניין, דשא, אתר נופש, בית&#10;&#10;התיאור נוצר באופן אוטומטי">
            <a:extLst>
              <a:ext uri="{FF2B5EF4-FFF2-40B4-BE49-F238E27FC236}">
                <a16:creationId xmlns:a16="http://schemas.microsoft.com/office/drawing/2014/main" id="{B907EC4C-49B6-4221-8F0F-613B4FE3E6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1685" y="3726637"/>
            <a:ext cx="3708362" cy="3005052"/>
          </a:xfrm>
          <a:prstGeom prst="rect">
            <a:avLst/>
          </a:prstGeom>
        </p:spPr>
      </p:pic>
    </p:spTree>
    <p:extLst>
      <p:ext uri="{BB962C8B-B14F-4D97-AF65-F5344CB8AC3E}">
        <p14:creationId xmlns:p14="http://schemas.microsoft.com/office/powerpoint/2010/main" val="3693153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a:extLst>
              <a:ext uri="{FF2B5EF4-FFF2-40B4-BE49-F238E27FC236}">
                <a16:creationId xmlns:a16="http://schemas.microsoft.com/office/drawing/2014/main" id="{2BA832D5-5019-4D1F-9C26-A9FBB987D7D1}"/>
              </a:ext>
            </a:extLst>
          </p:cNvPr>
          <p:cNvSpPr>
            <a:spLocks noGrp="1"/>
          </p:cNvSpPr>
          <p:nvPr>
            <p:ph type="title"/>
          </p:nvPr>
        </p:nvSpPr>
        <p:spPr>
          <a:xfrm>
            <a:off x="1" y="213094"/>
            <a:ext cx="11324767" cy="720000"/>
          </a:xfrm>
        </p:spPr>
        <p:txBody>
          <a:bodyPr/>
          <a:lstStyle/>
          <a:p>
            <a:pPr algn="r"/>
            <a:r>
              <a:rPr lang="he-IL" dirty="0"/>
              <a:t>משימה</a:t>
            </a:r>
          </a:p>
        </p:txBody>
      </p:sp>
      <p:sp>
        <p:nvSpPr>
          <p:cNvPr id="7" name="מציין מיקום תוכן 10">
            <a:extLst>
              <a:ext uri="{FF2B5EF4-FFF2-40B4-BE49-F238E27FC236}">
                <a16:creationId xmlns:a16="http://schemas.microsoft.com/office/drawing/2014/main" id="{D9C7390E-2269-43DB-B085-5320CA494028}"/>
              </a:ext>
            </a:extLst>
          </p:cNvPr>
          <p:cNvSpPr txBox="1">
            <a:spLocks/>
          </p:cNvSpPr>
          <p:nvPr/>
        </p:nvSpPr>
        <p:spPr>
          <a:xfrm>
            <a:off x="1849120" y="2220704"/>
            <a:ext cx="4480986" cy="605695"/>
          </a:xfrm>
          <a:prstGeom prst="rect">
            <a:avLst/>
          </a:prstGeom>
        </p:spPr>
        <p:txBody>
          <a:bodyPr/>
          <a:lst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6848" indent="0">
              <a:lnSpc>
                <a:spcPct val="150000"/>
              </a:lnSpc>
              <a:buFont typeface="Arial" pitchFamily="34" charset="0"/>
              <a:buNone/>
            </a:pPr>
            <a:r>
              <a:rPr lang="he-IL" sz="2800" dirty="0">
                <a:latin typeface="Varela Round" panose="00000500000000000000" pitchFamily="2" charset="-79"/>
                <a:cs typeface="Varela Round" panose="00000500000000000000" pitchFamily="2" charset="-79"/>
              </a:rPr>
              <a:t>רקע</a:t>
            </a:r>
          </a:p>
          <a:p>
            <a:pPr marL="96848" indent="0">
              <a:lnSpc>
                <a:spcPct val="150000"/>
              </a:lnSpc>
              <a:buFont typeface="Arial" pitchFamily="34" charset="0"/>
              <a:buNone/>
            </a:pPr>
            <a:endParaRPr lang="he-IL" sz="2800" dirty="0">
              <a:latin typeface="Varela Round" panose="00000500000000000000" pitchFamily="2" charset="-79"/>
              <a:cs typeface="Varela Round" panose="00000500000000000000" pitchFamily="2" charset="-79"/>
            </a:endParaRPr>
          </a:p>
        </p:txBody>
      </p:sp>
      <p:cxnSp>
        <p:nvCxnSpPr>
          <p:cNvPr id="12" name="מחבר חץ ישר 11">
            <a:extLst>
              <a:ext uri="{FF2B5EF4-FFF2-40B4-BE49-F238E27FC236}">
                <a16:creationId xmlns:a16="http://schemas.microsoft.com/office/drawing/2014/main" id="{4F376336-AEEA-4FA8-8669-D0282F9B67CE}"/>
              </a:ext>
            </a:extLst>
          </p:cNvPr>
          <p:cNvCxnSpPr>
            <a:cxnSpLocks/>
          </p:cNvCxnSpPr>
          <p:nvPr/>
        </p:nvCxnSpPr>
        <p:spPr>
          <a:xfrm flipH="1" flipV="1">
            <a:off x="7403690" y="2726182"/>
            <a:ext cx="2735335" cy="146543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4" name="מחבר חץ ישר 13">
            <a:extLst>
              <a:ext uri="{FF2B5EF4-FFF2-40B4-BE49-F238E27FC236}">
                <a16:creationId xmlns:a16="http://schemas.microsoft.com/office/drawing/2014/main" id="{489AE4B6-2830-4C7B-BB0A-D94550483593}"/>
              </a:ext>
            </a:extLst>
          </p:cNvPr>
          <p:cNvCxnSpPr>
            <a:cxnSpLocks/>
          </p:cNvCxnSpPr>
          <p:nvPr/>
        </p:nvCxnSpPr>
        <p:spPr>
          <a:xfrm flipH="1" flipV="1">
            <a:off x="7403690" y="3664889"/>
            <a:ext cx="2735334" cy="52672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6" name="מחבר חץ ישר 15">
            <a:extLst>
              <a:ext uri="{FF2B5EF4-FFF2-40B4-BE49-F238E27FC236}">
                <a16:creationId xmlns:a16="http://schemas.microsoft.com/office/drawing/2014/main" id="{921DEFA6-A99A-470F-98AB-FFEA9F4B284A}"/>
              </a:ext>
            </a:extLst>
          </p:cNvPr>
          <p:cNvCxnSpPr>
            <a:cxnSpLocks/>
          </p:cNvCxnSpPr>
          <p:nvPr/>
        </p:nvCxnSpPr>
        <p:spPr>
          <a:xfrm flipH="1">
            <a:off x="7403690" y="4191614"/>
            <a:ext cx="2735334" cy="29848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8" name="מחבר חץ ישר 17">
            <a:extLst>
              <a:ext uri="{FF2B5EF4-FFF2-40B4-BE49-F238E27FC236}">
                <a16:creationId xmlns:a16="http://schemas.microsoft.com/office/drawing/2014/main" id="{64A198E6-AE69-483B-B7BA-170C624A7C20}"/>
              </a:ext>
            </a:extLst>
          </p:cNvPr>
          <p:cNvCxnSpPr>
            <a:cxnSpLocks/>
          </p:cNvCxnSpPr>
          <p:nvPr/>
        </p:nvCxnSpPr>
        <p:spPr>
          <a:xfrm flipH="1">
            <a:off x="7403690" y="4191614"/>
            <a:ext cx="2735334" cy="1170276"/>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21" name="מציין מיקום תוכן 10">
            <a:extLst>
              <a:ext uri="{FF2B5EF4-FFF2-40B4-BE49-F238E27FC236}">
                <a16:creationId xmlns:a16="http://schemas.microsoft.com/office/drawing/2014/main" id="{31467E42-60A4-47C3-9BC9-B0B83E7C50FA}"/>
              </a:ext>
            </a:extLst>
          </p:cNvPr>
          <p:cNvSpPr txBox="1">
            <a:spLocks/>
          </p:cNvSpPr>
          <p:nvPr/>
        </p:nvSpPr>
        <p:spPr>
          <a:xfrm>
            <a:off x="1849120" y="3099093"/>
            <a:ext cx="4480986" cy="687369"/>
          </a:xfrm>
          <a:prstGeom prst="rect">
            <a:avLst/>
          </a:prstGeom>
        </p:spPr>
        <p:txBody>
          <a:bodyPr/>
          <a:lst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6848" indent="0">
              <a:lnSpc>
                <a:spcPct val="150000"/>
              </a:lnSpc>
              <a:buNone/>
            </a:pPr>
            <a:r>
              <a:rPr lang="he-IL" sz="2800" dirty="0">
                <a:latin typeface="Varela Round" panose="00000500000000000000" pitchFamily="2" charset="-79"/>
                <a:cs typeface="Varela Round" panose="00000500000000000000" pitchFamily="2" charset="-79"/>
              </a:rPr>
              <a:t>אמונה שגויה</a:t>
            </a:r>
          </a:p>
        </p:txBody>
      </p:sp>
      <p:sp>
        <p:nvSpPr>
          <p:cNvPr id="22" name="מציין מיקום תוכן 10">
            <a:extLst>
              <a:ext uri="{FF2B5EF4-FFF2-40B4-BE49-F238E27FC236}">
                <a16:creationId xmlns:a16="http://schemas.microsoft.com/office/drawing/2014/main" id="{DB10E3C7-DB92-46CB-8A48-12888A602387}"/>
              </a:ext>
            </a:extLst>
          </p:cNvPr>
          <p:cNvSpPr txBox="1">
            <a:spLocks/>
          </p:cNvSpPr>
          <p:nvPr/>
        </p:nvSpPr>
        <p:spPr>
          <a:xfrm>
            <a:off x="1082566" y="3918901"/>
            <a:ext cx="5288800" cy="658314"/>
          </a:xfrm>
          <a:prstGeom prst="rect">
            <a:avLst/>
          </a:prstGeom>
        </p:spPr>
        <p:txBody>
          <a:bodyPr/>
          <a:lst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6848" indent="0">
              <a:lnSpc>
                <a:spcPct val="150000"/>
              </a:lnSpc>
              <a:buNone/>
            </a:pPr>
            <a:r>
              <a:rPr lang="he-IL" sz="2800" dirty="0">
                <a:latin typeface="Varela Round" panose="00000500000000000000" pitchFamily="2" charset="-79"/>
                <a:cs typeface="Varela Round" panose="00000500000000000000" pitchFamily="2" charset="-79"/>
              </a:rPr>
              <a:t>התנהגות שמושפעת מהאמונה</a:t>
            </a:r>
          </a:p>
        </p:txBody>
      </p:sp>
      <p:sp>
        <p:nvSpPr>
          <p:cNvPr id="23" name="מציין מיקום תוכן 10">
            <a:extLst>
              <a:ext uri="{FF2B5EF4-FFF2-40B4-BE49-F238E27FC236}">
                <a16:creationId xmlns:a16="http://schemas.microsoft.com/office/drawing/2014/main" id="{0EC6087C-8030-40EB-810C-CF5BF8F3560F}"/>
              </a:ext>
            </a:extLst>
          </p:cNvPr>
          <p:cNvSpPr txBox="1">
            <a:spLocks/>
          </p:cNvSpPr>
          <p:nvPr/>
        </p:nvSpPr>
        <p:spPr>
          <a:xfrm>
            <a:off x="375920" y="4990164"/>
            <a:ext cx="5954186" cy="687370"/>
          </a:xfrm>
          <a:prstGeom prst="rect">
            <a:avLst/>
          </a:prstGeom>
        </p:spPr>
        <p:txBody>
          <a:bodyPr/>
          <a:lst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6848" indent="0">
              <a:lnSpc>
                <a:spcPct val="150000"/>
              </a:lnSpc>
              <a:buNone/>
            </a:pPr>
            <a:r>
              <a:rPr lang="he-IL" sz="2800" dirty="0">
                <a:latin typeface="Varela Round" panose="00000500000000000000" pitchFamily="2" charset="-79"/>
                <a:cs typeface="Varela Round" panose="00000500000000000000" pitchFamily="2" charset="-79"/>
              </a:rPr>
              <a:t>אישוש וחיזוק האמונה</a:t>
            </a:r>
          </a:p>
        </p:txBody>
      </p:sp>
      <p:sp>
        <p:nvSpPr>
          <p:cNvPr id="30" name="אליפסה 29">
            <a:extLst>
              <a:ext uri="{FF2B5EF4-FFF2-40B4-BE49-F238E27FC236}">
                <a16:creationId xmlns:a16="http://schemas.microsoft.com/office/drawing/2014/main" id="{78161E36-A0AA-469D-BF21-598C5378F235}"/>
              </a:ext>
            </a:extLst>
          </p:cNvPr>
          <p:cNvSpPr/>
          <p:nvPr/>
        </p:nvSpPr>
        <p:spPr>
          <a:xfrm>
            <a:off x="8394755" y="2859589"/>
            <a:ext cx="2930013" cy="29300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2" name="כותרת 3">
            <a:extLst>
              <a:ext uri="{FF2B5EF4-FFF2-40B4-BE49-F238E27FC236}">
                <a16:creationId xmlns:a16="http://schemas.microsoft.com/office/drawing/2014/main" id="{62E07C82-E3A0-465A-92CD-EE4BE1A2A3F1}"/>
              </a:ext>
            </a:extLst>
          </p:cNvPr>
          <p:cNvSpPr txBox="1">
            <a:spLocks/>
          </p:cNvSpPr>
          <p:nvPr/>
        </p:nvSpPr>
        <p:spPr>
          <a:xfrm>
            <a:off x="560439" y="1056549"/>
            <a:ext cx="10764329" cy="1164153"/>
          </a:xfrm>
          <a:prstGeom prst="rect">
            <a:avLst/>
          </a:prstGeom>
          <a:noFill/>
        </p:spPr>
        <p:txBody>
          <a:bodyPr vert="horz" lIns="91440" tIns="45720" rIns="91440" bIns="45720" rtlCol="1" anchor="ctr">
            <a:noAutofit/>
          </a:bodyPr>
          <a:lstStyle>
            <a:lvl1pPr algn="ctr" defTabSz="914491" rtl="1" eaLnBrk="1" latinLnBrk="0" hangingPunct="1">
              <a:spcBef>
                <a:spcPct val="0"/>
              </a:spcBef>
              <a:buNone/>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algn="r"/>
            <a:r>
              <a:rPr lang="he-IL" sz="2400" dirty="0">
                <a:solidFill>
                  <a:srgbClr val="12B4BC"/>
                </a:solidFill>
              </a:rPr>
              <a:t>במשימה זו, יש לכם 10 דקות לכתוב נבואה המגשימה את עצמה. היא יכולה להיות דמיונית לגמרי או מבוססת על המציאות. </a:t>
            </a:r>
          </a:p>
        </p:txBody>
      </p:sp>
      <p:sp>
        <p:nvSpPr>
          <p:cNvPr id="19" name="כותרת 3">
            <a:extLst>
              <a:ext uri="{FF2B5EF4-FFF2-40B4-BE49-F238E27FC236}">
                <a16:creationId xmlns:a16="http://schemas.microsoft.com/office/drawing/2014/main" id="{B7CB7348-9E9A-4256-88AE-38126DCAA825}"/>
              </a:ext>
            </a:extLst>
          </p:cNvPr>
          <p:cNvSpPr txBox="1">
            <a:spLocks/>
          </p:cNvSpPr>
          <p:nvPr/>
        </p:nvSpPr>
        <p:spPr>
          <a:xfrm>
            <a:off x="953729" y="6355379"/>
            <a:ext cx="6666272" cy="429525"/>
          </a:xfrm>
          <a:prstGeom prst="rect">
            <a:avLst/>
          </a:prstGeom>
          <a:noFill/>
        </p:spPr>
        <p:txBody>
          <a:bodyPr vert="horz" lIns="91440" tIns="45720" rIns="91440" bIns="45720" rtlCol="1" anchor="ctr">
            <a:noAutofit/>
          </a:bodyPr>
          <a:lstStyle>
            <a:lvl1pPr algn="ctr" defTabSz="914491" rtl="1" eaLnBrk="1" latinLnBrk="0" hangingPunct="1">
              <a:spcBef>
                <a:spcPct val="0"/>
              </a:spcBef>
              <a:buNone/>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algn="r"/>
            <a:r>
              <a:rPr lang="he-IL" sz="2400" dirty="0">
                <a:solidFill>
                  <a:schemeClr val="bg1"/>
                </a:solidFill>
              </a:rPr>
              <a:t>10 דקות...</a:t>
            </a:r>
          </a:p>
        </p:txBody>
      </p:sp>
      <p:sp>
        <p:nvSpPr>
          <p:cNvPr id="20" name="כותרת 3">
            <a:extLst>
              <a:ext uri="{FF2B5EF4-FFF2-40B4-BE49-F238E27FC236}">
                <a16:creationId xmlns:a16="http://schemas.microsoft.com/office/drawing/2014/main" id="{5C03FAA9-A997-45A6-82ED-42FC02417490}"/>
              </a:ext>
            </a:extLst>
          </p:cNvPr>
          <p:cNvSpPr txBox="1">
            <a:spLocks/>
          </p:cNvSpPr>
          <p:nvPr/>
        </p:nvSpPr>
        <p:spPr>
          <a:xfrm>
            <a:off x="-99847" y="3608023"/>
            <a:ext cx="11324767" cy="720000"/>
          </a:xfrm>
          <a:prstGeom prst="rect">
            <a:avLst/>
          </a:prstGeom>
          <a:noFill/>
        </p:spPr>
        <p:txBody>
          <a:bodyPr vert="horz" lIns="91440" tIns="45720" rIns="91440" bIns="45720" rtlCol="1" anchor="ctr">
            <a:noAutofit/>
          </a:bodyPr>
          <a:lstStyle>
            <a:lvl1pPr algn="ctr" defTabSz="914491" rtl="1" eaLnBrk="1" latinLnBrk="0" hangingPunct="1">
              <a:spcBef>
                <a:spcPct val="0"/>
              </a:spcBef>
              <a:buNone/>
              <a:defRPr kumimoji="0" lang="he-IL" sz="44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algn="r"/>
            <a:r>
              <a:rPr lang="he-IL" sz="3200" dirty="0"/>
              <a:t>מבנה הסיפור</a:t>
            </a:r>
          </a:p>
        </p:txBody>
      </p:sp>
    </p:spTree>
    <p:extLst>
      <p:ext uri="{BB962C8B-B14F-4D97-AF65-F5344CB8AC3E}">
        <p14:creationId xmlns:p14="http://schemas.microsoft.com/office/powerpoint/2010/main" val="502507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fade">
                                      <p:cBhvr>
                                        <p:cTn id="13" dur="500"/>
                                        <p:tgtEl>
                                          <p:spTgt spid="21"/>
                                        </p:tgtEl>
                                      </p:cBhvr>
                                    </p:animEffect>
                                  </p:childTnLst>
                                </p:cTn>
                              </p:par>
                              <p:par>
                                <p:cTn id="14" presetID="10" presetClass="entr" presetSubtype="0" fill="hold"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500"/>
                                        <p:tgtEl>
                                          <p:spTgt spid="22"/>
                                        </p:tgtEl>
                                      </p:cBhvr>
                                    </p:animEffect>
                                  </p:childTnLst>
                                </p:cTn>
                              </p:par>
                              <p:par>
                                <p:cTn id="20" presetID="10" presetClass="entr" presetSubtype="0" fill="hold"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par>
                                <p:cTn id="23" presetID="10" presetClass="entr" presetSubtype="0"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500"/>
                                        <p:tgtEl>
                                          <p:spTgt spid="1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fade">
                                      <p:cBhvr>
                                        <p:cTn id="2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1" grpId="0"/>
      <p:bldP spid="22" grpId="0"/>
      <p:bldP spid="2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E647DEE-3341-497F-91D1-D04904ADE795}"/>
              </a:ext>
            </a:extLst>
          </p:cNvPr>
          <p:cNvSpPr>
            <a:spLocks noGrp="1"/>
          </p:cNvSpPr>
          <p:nvPr>
            <p:ph type="title"/>
          </p:nvPr>
        </p:nvSpPr>
        <p:spPr/>
        <p:txBody>
          <a:bodyPr/>
          <a:lstStyle/>
          <a:p>
            <a:r>
              <a:rPr lang="he-IL" dirty="0"/>
              <a:t>ניתוח הסיפור</a:t>
            </a:r>
          </a:p>
        </p:txBody>
      </p:sp>
      <p:sp>
        <p:nvSpPr>
          <p:cNvPr id="3" name="מציין מיקום טקסט 2">
            <a:extLst>
              <a:ext uri="{FF2B5EF4-FFF2-40B4-BE49-F238E27FC236}">
                <a16:creationId xmlns:a16="http://schemas.microsoft.com/office/drawing/2014/main" id="{41747064-F77C-44A0-B1BC-23D6C91637CB}"/>
              </a:ext>
            </a:extLst>
          </p:cNvPr>
          <p:cNvSpPr>
            <a:spLocks noGrp="1"/>
          </p:cNvSpPr>
          <p:nvPr>
            <p:ph type="body" sz="quarter" idx="3"/>
          </p:nvPr>
        </p:nvSpPr>
        <p:spPr>
          <a:xfrm>
            <a:off x="882519" y="1185681"/>
            <a:ext cx="8306992" cy="540000"/>
          </a:xfrm>
        </p:spPr>
        <p:txBody>
          <a:bodyPr/>
          <a:lstStyle/>
          <a:p>
            <a:r>
              <a:rPr lang="he-IL" dirty="0"/>
              <a:t>העלילה – השתלשלות האירועים</a:t>
            </a:r>
          </a:p>
        </p:txBody>
      </p:sp>
      <p:pic>
        <p:nvPicPr>
          <p:cNvPr id="6" name="מציין מיקום תוכן 5" descr="תמונה שמכילה מנורה, משחק, איש&#10;&#10;התיאור נוצר באופן אוטומטי">
            <a:extLst>
              <a:ext uri="{FF2B5EF4-FFF2-40B4-BE49-F238E27FC236}">
                <a16:creationId xmlns:a16="http://schemas.microsoft.com/office/drawing/2014/main" id="{A11DCD50-1157-488D-BDAF-8ED5E7088EAA}"/>
              </a:ext>
            </a:extLst>
          </p:cNvPr>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598189" y="1725681"/>
            <a:ext cx="4734576" cy="4152900"/>
          </a:xfrm>
        </p:spPr>
      </p:pic>
      <p:sp>
        <p:nvSpPr>
          <p:cNvPr id="7" name="תיבת טקסט 6">
            <a:extLst>
              <a:ext uri="{FF2B5EF4-FFF2-40B4-BE49-F238E27FC236}">
                <a16:creationId xmlns:a16="http://schemas.microsoft.com/office/drawing/2014/main" id="{1850F8C2-54AA-4327-BAAA-ACCB80D3D673}"/>
              </a:ext>
            </a:extLst>
          </p:cNvPr>
          <p:cNvSpPr txBox="1"/>
          <p:nvPr/>
        </p:nvSpPr>
        <p:spPr>
          <a:xfrm>
            <a:off x="2298070" y="2200351"/>
            <a:ext cx="1103586" cy="369332"/>
          </a:xfrm>
          <a:prstGeom prst="rect">
            <a:avLst/>
          </a:prstGeom>
          <a:noFill/>
        </p:spPr>
        <p:txBody>
          <a:bodyPr wrap="square" rtlCol="1">
            <a:spAutoFit/>
          </a:bodyPr>
          <a:lstStyle/>
          <a:p>
            <a:r>
              <a:rPr lang="he-IL" dirty="0"/>
              <a:t>אמונה</a:t>
            </a:r>
          </a:p>
        </p:txBody>
      </p:sp>
      <p:sp>
        <p:nvSpPr>
          <p:cNvPr id="8" name="תיבת טקסט 7">
            <a:extLst>
              <a:ext uri="{FF2B5EF4-FFF2-40B4-BE49-F238E27FC236}">
                <a16:creationId xmlns:a16="http://schemas.microsoft.com/office/drawing/2014/main" id="{C41203AA-5885-4837-89AF-B075D478A3D6}"/>
              </a:ext>
            </a:extLst>
          </p:cNvPr>
          <p:cNvSpPr txBox="1"/>
          <p:nvPr/>
        </p:nvSpPr>
        <p:spPr>
          <a:xfrm>
            <a:off x="3932429" y="3783017"/>
            <a:ext cx="1103586" cy="369332"/>
          </a:xfrm>
          <a:prstGeom prst="rect">
            <a:avLst/>
          </a:prstGeom>
          <a:noFill/>
        </p:spPr>
        <p:txBody>
          <a:bodyPr wrap="square" rtlCol="1">
            <a:spAutoFit/>
          </a:bodyPr>
          <a:lstStyle/>
          <a:p>
            <a:r>
              <a:rPr lang="he-IL" dirty="0"/>
              <a:t>התנהגות </a:t>
            </a:r>
          </a:p>
        </p:txBody>
      </p:sp>
      <p:sp>
        <p:nvSpPr>
          <p:cNvPr id="9" name="תיבת טקסט 8">
            <a:extLst>
              <a:ext uri="{FF2B5EF4-FFF2-40B4-BE49-F238E27FC236}">
                <a16:creationId xmlns:a16="http://schemas.microsoft.com/office/drawing/2014/main" id="{41BEB045-84EB-4B39-98B9-240BFC1CA47F}"/>
              </a:ext>
            </a:extLst>
          </p:cNvPr>
          <p:cNvSpPr txBox="1"/>
          <p:nvPr/>
        </p:nvSpPr>
        <p:spPr>
          <a:xfrm>
            <a:off x="711008" y="3774830"/>
            <a:ext cx="1103586" cy="369332"/>
          </a:xfrm>
          <a:prstGeom prst="rect">
            <a:avLst/>
          </a:prstGeom>
          <a:noFill/>
        </p:spPr>
        <p:txBody>
          <a:bodyPr wrap="square" rtlCol="1">
            <a:spAutoFit/>
          </a:bodyPr>
          <a:lstStyle/>
          <a:p>
            <a:r>
              <a:rPr lang="he-IL" dirty="0"/>
              <a:t>חיזוק</a:t>
            </a:r>
          </a:p>
        </p:txBody>
      </p:sp>
      <p:sp>
        <p:nvSpPr>
          <p:cNvPr id="10" name="תיבת טקסט 9">
            <a:extLst>
              <a:ext uri="{FF2B5EF4-FFF2-40B4-BE49-F238E27FC236}">
                <a16:creationId xmlns:a16="http://schemas.microsoft.com/office/drawing/2014/main" id="{7DF39E0C-B00A-4EB7-9A4F-F6F20C240CF6}"/>
              </a:ext>
            </a:extLst>
          </p:cNvPr>
          <p:cNvSpPr txBox="1"/>
          <p:nvPr/>
        </p:nvSpPr>
        <p:spPr>
          <a:xfrm>
            <a:off x="5004151" y="1694171"/>
            <a:ext cx="4536773" cy="4201150"/>
          </a:xfrm>
          <a:prstGeom prst="rect">
            <a:avLst/>
          </a:prstGeom>
          <a:noFill/>
        </p:spPr>
        <p:txBody>
          <a:bodyPr wrap="square" rtlCol="1">
            <a:spAutoFit/>
          </a:bodyPr>
          <a:lstStyle/>
          <a:p>
            <a:pPr marL="285750" indent="-285750">
              <a:buFont typeface="Arial" panose="020B0604020202020204" pitchFamily="34" charset="0"/>
              <a:buChar char="•"/>
            </a:pPr>
            <a:r>
              <a:rPr lang="he-IL" sz="2000" dirty="0"/>
              <a:t>בסיפור מודגם עקרון מעגלי שחוזר על עצמו לאורך הסיפור.</a:t>
            </a:r>
          </a:p>
          <a:p>
            <a:pPr marL="285750" indent="-285750">
              <a:buFont typeface="Arial" panose="020B0604020202020204" pitchFamily="34" charset="0"/>
              <a:buChar char="•"/>
            </a:pPr>
            <a:endParaRPr lang="he-IL" dirty="0"/>
          </a:p>
          <a:p>
            <a:pPr marL="96848" lvl="0" defTabSz="914491">
              <a:spcAft>
                <a:spcPts val="600"/>
              </a:spcAft>
            </a:pPr>
            <a:r>
              <a:rPr lang="he-IL" sz="2000" dirty="0">
                <a:solidFill>
                  <a:srgbClr val="002060"/>
                </a:solidFill>
                <a:latin typeface="Varela Round" pitchFamily="2" charset="-79"/>
                <a:cs typeface="Varela Round" pitchFamily="2" charset="-79"/>
              </a:rPr>
              <a:t>לכפר השומם, לכיכר השוממת, יורדת לפתע ציפור והשמועה רצה: "יש ציפור בכיכר."  וכולם באים מבוהלים לראות את הציפור</a:t>
            </a:r>
          </a:p>
          <a:p>
            <a:pPr marL="96848" lvl="0" defTabSz="914491">
              <a:spcAft>
                <a:spcPts val="600"/>
              </a:spcAft>
            </a:pPr>
            <a:r>
              <a:rPr lang="he-IL" sz="2000" dirty="0">
                <a:solidFill>
                  <a:srgbClr val="002060"/>
                </a:solidFill>
                <a:latin typeface="Varela Round" pitchFamily="2" charset="-79"/>
                <a:cs typeface="Varela Round" pitchFamily="2" charset="-79"/>
              </a:rPr>
              <a:t>"אבל רבותי, תמיד יש ציפורים שיורדות לכיכר."</a:t>
            </a:r>
          </a:p>
          <a:p>
            <a:pPr marL="96848" lvl="0" defTabSz="914491">
              <a:spcAft>
                <a:spcPts val="600"/>
              </a:spcAft>
            </a:pPr>
            <a:r>
              <a:rPr lang="he-IL" sz="2000" dirty="0">
                <a:solidFill>
                  <a:srgbClr val="002060"/>
                </a:solidFill>
                <a:latin typeface="Varela Round" pitchFamily="2" charset="-79"/>
                <a:cs typeface="Varela Round" pitchFamily="2" charset="-79"/>
              </a:rPr>
              <a:t>"כן, אבל לא בשעה כזאת."</a:t>
            </a:r>
          </a:p>
          <a:p>
            <a:endParaRPr lang="he-IL" dirty="0"/>
          </a:p>
          <a:p>
            <a:pPr marL="285750" indent="-285750">
              <a:buFont typeface="Arial" panose="020B0604020202020204" pitchFamily="34" charset="0"/>
              <a:buChar char="•"/>
            </a:pPr>
            <a:endParaRPr lang="he-IL" dirty="0"/>
          </a:p>
          <a:p>
            <a:pPr marL="285750" indent="-285750">
              <a:buFont typeface="Arial" panose="020B0604020202020204" pitchFamily="34" charset="0"/>
              <a:buChar char="•"/>
            </a:pPr>
            <a:endParaRPr lang="he-IL" dirty="0"/>
          </a:p>
        </p:txBody>
      </p:sp>
    </p:spTree>
    <p:extLst>
      <p:ext uri="{BB962C8B-B14F-4D97-AF65-F5344CB8AC3E}">
        <p14:creationId xmlns:p14="http://schemas.microsoft.com/office/powerpoint/2010/main" val="1401992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E647DEE-3341-497F-91D1-D04904ADE795}"/>
              </a:ext>
            </a:extLst>
          </p:cNvPr>
          <p:cNvSpPr>
            <a:spLocks noGrp="1"/>
          </p:cNvSpPr>
          <p:nvPr>
            <p:ph type="title"/>
          </p:nvPr>
        </p:nvSpPr>
        <p:spPr/>
        <p:txBody>
          <a:bodyPr/>
          <a:lstStyle/>
          <a:p>
            <a:r>
              <a:rPr lang="he-IL" dirty="0"/>
              <a:t>ניתוח הסיפור</a:t>
            </a:r>
          </a:p>
        </p:txBody>
      </p:sp>
      <p:sp>
        <p:nvSpPr>
          <p:cNvPr id="3" name="מציין מיקום טקסט 2">
            <a:extLst>
              <a:ext uri="{FF2B5EF4-FFF2-40B4-BE49-F238E27FC236}">
                <a16:creationId xmlns:a16="http://schemas.microsoft.com/office/drawing/2014/main" id="{41747064-F77C-44A0-B1BC-23D6C91637CB}"/>
              </a:ext>
            </a:extLst>
          </p:cNvPr>
          <p:cNvSpPr>
            <a:spLocks noGrp="1"/>
          </p:cNvSpPr>
          <p:nvPr>
            <p:ph type="body" sz="quarter" idx="3"/>
          </p:nvPr>
        </p:nvSpPr>
        <p:spPr>
          <a:xfrm>
            <a:off x="882519" y="1185681"/>
            <a:ext cx="8306992" cy="540000"/>
          </a:xfrm>
        </p:spPr>
        <p:txBody>
          <a:bodyPr/>
          <a:lstStyle/>
          <a:p>
            <a:r>
              <a:rPr lang="he-IL" dirty="0"/>
              <a:t>העלילה – השתלשלות האירועים</a:t>
            </a:r>
          </a:p>
        </p:txBody>
      </p:sp>
      <p:sp>
        <p:nvSpPr>
          <p:cNvPr id="10" name="תיבת טקסט 9">
            <a:extLst>
              <a:ext uri="{FF2B5EF4-FFF2-40B4-BE49-F238E27FC236}">
                <a16:creationId xmlns:a16="http://schemas.microsoft.com/office/drawing/2014/main" id="{7DF39E0C-B00A-4EB7-9A4F-F6F20C240CF6}"/>
              </a:ext>
            </a:extLst>
          </p:cNvPr>
          <p:cNvSpPr txBox="1"/>
          <p:nvPr/>
        </p:nvSpPr>
        <p:spPr>
          <a:xfrm>
            <a:off x="1030014" y="1694171"/>
            <a:ext cx="8510911" cy="2893100"/>
          </a:xfrm>
          <a:prstGeom prst="rect">
            <a:avLst/>
          </a:prstGeom>
          <a:noFill/>
        </p:spPr>
        <p:txBody>
          <a:bodyPr wrap="square" rtlCol="1">
            <a:spAutoFit/>
          </a:bodyPr>
          <a:lstStyle/>
          <a:p>
            <a:pPr marL="285750" indent="-285750">
              <a:buFont typeface="Arial" panose="020B0604020202020204" pitchFamily="34" charset="0"/>
              <a:buChar char="•"/>
            </a:pPr>
            <a:r>
              <a:rPr lang="he-IL" sz="2000" dirty="0"/>
              <a:t>דוגמה נוספת למבנה המעגלי.</a:t>
            </a:r>
          </a:p>
          <a:p>
            <a:endParaRPr lang="he-IL" dirty="0"/>
          </a:p>
          <a:p>
            <a:r>
              <a:rPr lang="he-IL" dirty="0"/>
              <a:t>"מגיע רגע של מתח כה  גדול לאנשי הכפר, שכולם מיואשים ורוצים לעזוב אך לא מעזים. "אני כן גבר!" צועק מישהו, "אני עוזב!" הוא לוקח את רהיטיו, את בניו, את בהמותיו, מכניס אותם לעגלה ועובר דרך הרחוב המרכזי, וכל הכפר המסכן מסתכל עליו. עד שכולם אומרים: "אם הוא מעז ללכת, אז אנחנו גם עוזבים." ומתחילים לפרק את הכפר. הם לוקחים את הדברים, הבהמות, הכול"</a:t>
            </a:r>
          </a:p>
          <a:p>
            <a:endParaRPr lang="he-IL" dirty="0"/>
          </a:p>
          <a:p>
            <a:pPr marL="285750" indent="-285750">
              <a:buFont typeface="Arial" panose="020B0604020202020204" pitchFamily="34" charset="0"/>
              <a:buChar char="•"/>
            </a:pPr>
            <a:endParaRPr lang="he-IL" dirty="0"/>
          </a:p>
          <a:p>
            <a:pPr marL="285750" indent="-285750">
              <a:buFont typeface="Arial" panose="020B0604020202020204" pitchFamily="34" charset="0"/>
              <a:buChar char="•"/>
            </a:pPr>
            <a:endParaRPr lang="he-IL" dirty="0"/>
          </a:p>
        </p:txBody>
      </p:sp>
    </p:spTree>
    <p:extLst>
      <p:ext uri="{BB962C8B-B14F-4D97-AF65-F5344CB8AC3E}">
        <p14:creationId xmlns:p14="http://schemas.microsoft.com/office/powerpoint/2010/main" val="1579598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E647DEE-3341-497F-91D1-D04904ADE795}"/>
              </a:ext>
            </a:extLst>
          </p:cNvPr>
          <p:cNvSpPr>
            <a:spLocks noGrp="1"/>
          </p:cNvSpPr>
          <p:nvPr>
            <p:ph type="title"/>
          </p:nvPr>
        </p:nvSpPr>
        <p:spPr/>
        <p:txBody>
          <a:bodyPr/>
          <a:lstStyle/>
          <a:p>
            <a:r>
              <a:rPr lang="he-IL" dirty="0"/>
              <a:t>ניתוח הסיפור</a:t>
            </a:r>
          </a:p>
        </p:txBody>
      </p:sp>
      <p:sp>
        <p:nvSpPr>
          <p:cNvPr id="3" name="מציין מיקום טקסט 2">
            <a:extLst>
              <a:ext uri="{FF2B5EF4-FFF2-40B4-BE49-F238E27FC236}">
                <a16:creationId xmlns:a16="http://schemas.microsoft.com/office/drawing/2014/main" id="{41747064-F77C-44A0-B1BC-23D6C91637CB}"/>
              </a:ext>
            </a:extLst>
          </p:cNvPr>
          <p:cNvSpPr>
            <a:spLocks noGrp="1"/>
          </p:cNvSpPr>
          <p:nvPr>
            <p:ph type="body" sz="quarter" idx="3"/>
          </p:nvPr>
        </p:nvSpPr>
        <p:spPr>
          <a:xfrm>
            <a:off x="882519" y="1185681"/>
            <a:ext cx="8306992" cy="540000"/>
          </a:xfrm>
        </p:spPr>
        <p:txBody>
          <a:bodyPr/>
          <a:lstStyle/>
          <a:p>
            <a:r>
              <a:rPr lang="he-IL" dirty="0"/>
              <a:t>הסיום</a:t>
            </a:r>
          </a:p>
        </p:txBody>
      </p:sp>
      <p:sp>
        <p:nvSpPr>
          <p:cNvPr id="12" name="מציין מיקום תוכן 3">
            <a:extLst>
              <a:ext uri="{FF2B5EF4-FFF2-40B4-BE49-F238E27FC236}">
                <a16:creationId xmlns:a16="http://schemas.microsoft.com/office/drawing/2014/main" id="{B12D1741-60EB-4198-9745-90911DF7C625}"/>
              </a:ext>
            </a:extLst>
          </p:cNvPr>
          <p:cNvSpPr>
            <a:spLocks noGrp="1"/>
          </p:cNvSpPr>
          <p:nvPr>
            <p:ph sz="quarter" idx="4"/>
          </p:nvPr>
        </p:nvSpPr>
        <p:spPr>
          <a:xfrm>
            <a:off x="515273" y="1725682"/>
            <a:ext cx="8031963" cy="4152517"/>
          </a:xfrm>
        </p:spPr>
        <p:txBody>
          <a:bodyPr/>
          <a:lstStyle/>
          <a:p>
            <a:r>
              <a:rPr lang="he-IL" dirty="0"/>
              <a:t>משהו חמור מאוד קרה</a:t>
            </a:r>
          </a:p>
          <a:p>
            <a:r>
              <a:rPr lang="he-IL" dirty="0"/>
              <a:t>"ובמרכז הולכת האישה בעלת הנבואה וצועקת: "אני אמרתי שמשהו חמור מאוד הולך לקרות, ואמרו לי שאני משוגעת!"</a:t>
            </a:r>
          </a:p>
          <a:p>
            <a:r>
              <a:rPr lang="he-IL" dirty="0"/>
              <a:t>מה הקוראים מבינים?</a:t>
            </a:r>
          </a:p>
          <a:p>
            <a:r>
              <a:rPr lang="he-IL" dirty="0"/>
              <a:t>הפער הזה נקרא "</a:t>
            </a:r>
            <a:r>
              <a:rPr lang="he-IL" dirty="0">
                <a:solidFill>
                  <a:srgbClr val="12B4BC"/>
                </a:solidFill>
              </a:rPr>
              <a:t>אירוניה</a:t>
            </a:r>
            <a:r>
              <a:rPr lang="he-IL" dirty="0"/>
              <a:t>"</a:t>
            </a:r>
          </a:p>
          <a:p>
            <a:r>
              <a:rPr lang="he-IL" dirty="0"/>
              <a:t>אני כן גבר!" צועק מישהו, "אני עוזב!" </a:t>
            </a:r>
          </a:p>
          <a:p>
            <a:endParaRPr lang="he-IL" dirty="0"/>
          </a:p>
        </p:txBody>
      </p:sp>
      <p:pic>
        <p:nvPicPr>
          <p:cNvPr id="5" name="תמונה 4" descr="תמונה שמכילה רכבת, עוגה, עשן, בניין&#10;&#10;התיאור נוצר באופן אוטומטי">
            <a:extLst>
              <a:ext uri="{FF2B5EF4-FFF2-40B4-BE49-F238E27FC236}">
                <a16:creationId xmlns:a16="http://schemas.microsoft.com/office/drawing/2014/main" id="{0F900691-EAB1-4A05-AE07-4222BA4E51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9265" y="4454156"/>
            <a:ext cx="4476750" cy="2190750"/>
          </a:xfrm>
          <a:prstGeom prst="rect">
            <a:avLst/>
          </a:prstGeom>
        </p:spPr>
      </p:pic>
    </p:spTree>
    <p:extLst>
      <p:ext uri="{BB962C8B-B14F-4D97-AF65-F5344CB8AC3E}">
        <p14:creationId xmlns:p14="http://schemas.microsoft.com/office/powerpoint/2010/main" val="3875913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534" y="2695671"/>
            <a:ext cx="9208400" cy="1924651"/>
          </a:xfrm>
          <a:prstGeom prst="rect">
            <a:avLst/>
          </a:prstGeom>
          <a:noFill/>
          <a:ln>
            <a:noFill/>
          </a:ln>
        </p:spPr>
        <p:txBody>
          <a:bodyPr spcFirstLastPara="1" wrap="square" lIns="121904" tIns="121904" rIns="121904" bIns="121904" anchor="t" anchorCtr="0">
            <a:noAutofit/>
          </a:bodyPr>
          <a:lstStyle/>
          <a:p>
            <a:pPr marL="609600" marR="0" lvl="0" indent="0" algn="r" defTabSz="914400" rtl="1" eaLnBrk="1" fontAlgn="auto" latinLnBrk="0" hangingPunct="1">
              <a:lnSpc>
                <a:spcPct val="15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2060"/>
              </a:solidFill>
              <a:effectLst/>
              <a:uLnTx/>
              <a:uFillTx/>
              <a:latin typeface="Varela Round"/>
              <a:ea typeface="+mn-ea"/>
              <a:cs typeface="Varela Round"/>
            </a:endParaRPr>
          </a:p>
        </p:txBody>
      </p:sp>
      <p:sp>
        <p:nvSpPr>
          <p:cNvPr id="5" name="כותרת 4"/>
          <p:cNvSpPr>
            <a:spLocks noGrp="1"/>
          </p:cNvSpPr>
          <p:nvPr>
            <p:ph type="ctrTitle"/>
          </p:nvPr>
        </p:nvSpPr>
        <p:spPr>
          <a:xfrm>
            <a:off x="1" y="1640677"/>
            <a:ext cx="12192001" cy="1260164"/>
          </a:xfrm>
        </p:spPr>
        <p:txBody>
          <a:bodyPr/>
          <a:lstStyle/>
          <a:p>
            <a:r>
              <a:rPr lang="he-IL" sz="4400" dirty="0"/>
              <a:t>"משהו חמור מאוד הולך לקרות בכפר הזה"/ </a:t>
            </a:r>
            <a:br>
              <a:rPr lang="en-US" sz="4400" dirty="0"/>
            </a:br>
            <a:r>
              <a:rPr lang="he-IL" sz="4400" dirty="0"/>
              <a:t>גבריאל גרסיה-מארקס</a:t>
            </a:r>
            <a:endParaRPr lang="he-IL" sz="4400" dirty="0">
              <a:solidFill>
                <a:srgbClr val="192A72"/>
              </a:solidFill>
            </a:endParaRPr>
          </a:p>
        </p:txBody>
      </p:sp>
      <p:sp>
        <p:nvSpPr>
          <p:cNvPr id="7" name="כותרת משנה 6"/>
          <p:cNvSpPr>
            <a:spLocks noGrp="1"/>
          </p:cNvSpPr>
          <p:nvPr>
            <p:ph type="subTitle" idx="1"/>
          </p:nvPr>
        </p:nvSpPr>
        <p:spPr>
          <a:xfrm>
            <a:off x="-2" y="3028894"/>
            <a:ext cx="12192001" cy="765200"/>
          </a:xfrm>
        </p:spPr>
        <p:txBody>
          <a:bodyPr/>
          <a:lstStyle/>
          <a:p>
            <a:r>
              <a:rPr lang="he-IL" sz="4000" dirty="0">
                <a:sym typeface="Varela Round"/>
              </a:rPr>
              <a:t>ספרות לחטיבת </a:t>
            </a:r>
            <a:r>
              <a:rPr lang="he-IL" sz="4000" dirty="0" err="1">
                <a:sym typeface="Varela Round"/>
              </a:rPr>
              <a:t>הבניים</a:t>
            </a:r>
            <a:endParaRPr lang="he-IL" sz="4000" dirty="0">
              <a:sym typeface="Varela Round"/>
            </a:endParaRPr>
          </a:p>
        </p:txBody>
      </p:sp>
      <p:sp>
        <p:nvSpPr>
          <p:cNvPr id="4" name="מציין מיקום תוכן 3"/>
          <p:cNvSpPr>
            <a:spLocks noGrp="1"/>
          </p:cNvSpPr>
          <p:nvPr>
            <p:ph idx="10"/>
          </p:nvPr>
        </p:nvSpPr>
        <p:spPr>
          <a:xfrm>
            <a:off x="1" y="3655861"/>
            <a:ext cx="12192001" cy="720094"/>
          </a:xfrm>
        </p:spPr>
        <p:txBody>
          <a:bodyPr/>
          <a:lstStyle/>
          <a:p>
            <a:r>
              <a:rPr lang="he-IL" sz="3200" dirty="0">
                <a:sym typeface="Varela Round"/>
              </a:rPr>
              <a:t>שם המורה: בן טרגן</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59B721D-6B58-4CDC-B597-1AB015ADC8ED}"/>
              </a:ext>
            </a:extLst>
          </p:cNvPr>
          <p:cNvSpPr>
            <a:spLocks noGrp="1"/>
          </p:cNvSpPr>
          <p:nvPr>
            <p:ph type="title"/>
          </p:nvPr>
        </p:nvSpPr>
        <p:spPr/>
        <p:txBody>
          <a:bodyPr/>
          <a:lstStyle/>
          <a:p>
            <a:r>
              <a:rPr lang="he-IL" dirty="0"/>
              <a:t>מי מרוויח מהפצת השמועות?</a:t>
            </a:r>
          </a:p>
        </p:txBody>
      </p:sp>
      <p:sp>
        <p:nvSpPr>
          <p:cNvPr id="3" name="מציין מיקום טקסט 2">
            <a:extLst>
              <a:ext uri="{FF2B5EF4-FFF2-40B4-BE49-F238E27FC236}">
                <a16:creationId xmlns:a16="http://schemas.microsoft.com/office/drawing/2014/main" id="{E36687AE-81C2-4954-88E6-4F8F9502E5BB}"/>
              </a:ext>
            </a:extLst>
          </p:cNvPr>
          <p:cNvSpPr>
            <a:spLocks noGrp="1"/>
          </p:cNvSpPr>
          <p:nvPr>
            <p:ph type="body" sz="quarter" idx="3"/>
          </p:nvPr>
        </p:nvSpPr>
        <p:spPr/>
        <p:txBody>
          <a:bodyPr/>
          <a:lstStyle/>
          <a:p>
            <a:endParaRPr lang="he-IL"/>
          </a:p>
        </p:txBody>
      </p:sp>
      <p:sp>
        <p:nvSpPr>
          <p:cNvPr id="4" name="מציין מיקום תוכן 3">
            <a:extLst>
              <a:ext uri="{FF2B5EF4-FFF2-40B4-BE49-F238E27FC236}">
                <a16:creationId xmlns:a16="http://schemas.microsoft.com/office/drawing/2014/main" id="{639C801C-8E00-4001-97B3-926A0F1D0966}"/>
              </a:ext>
            </a:extLst>
          </p:cNvPr>
          <p:cNvSpPr>
            <a:spLocks noGrp="1"/>
          </p:cNvSpPr>
          <p:nvPr>
            <p:ph sz="quarter" idx="4"/>
          </p:nvPr>
        </p:nvSpPr>
        <p:spPr/>
        <p:txBody>
          <a:bodyPr/>
          <a:lstStyle/>
          <a:p>
            <a:r>
              <a:rPr lang="he-IL" dirty="0"/>
              <a:t>וכשמגיעה אישה אחרת לקנות קילו בשר הוא אומר לה: "קחי שני קילו בגלל שעד כאן הגיעה השמועה שמשהו חמור הולך לקרות ואנשים מתכוננים וקונים דברים." אז הזקנה עונה: "יש לי הרבה ילדים, תביא לי ארבעה קילו."</a:t>
            </a:r>
          </a:p>
          <a:p>
            <a:endParaRPr lang="he-IL" dirty="0"/>
          </a:p>
          <a:p>
            <a:pPr marL="96848" indent="0">
              <a:buNone/>
            </a:pPr>
            <a:endParaRPr lang="he-IL" dirty="0"/>
          </a:p>
          <a:p>
            <a:r>
              <a:rPr lang="he-IL" dirty="0"/>
              <a:t>תמיד יש מישהו שמרוויח ודואג להפיץ את השמועה.</a:t>
            </a:r>
          </a:p>
        </p:txBody>
      </p:sp>
    </p:spTree>
    <p:extLst>
      <p:ext uri="{BB962C8B-B14F-4D97-AF65-F5344CB8AC3E}">
        <p14:creationId xmlns:p14="http://schemas.microsoft.com/office/powerpoint/2010/main" val="17773463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מציין מיקום תוכן 5">
            <a:extLst>
              <a:ext uri="{FF2B5EF4-FFF2-40B4-BE49-F238E27FC236}">
                <a16:creationId xmlns:a16="http://schemas.microsoft.com/office/drawing/2014/main" id="{4969BAB4-CDA1-4D83-8E33-F6E0F8F6D09B}"/>
              </a:ext>
            </a:extLst>
          </p:cNvPr>
          <p:cNvSpPr>
            <a:spLocks noGrp="1"/>
          </p:cNvSpPr>
          <p:nvPr>
            <p:ph sz="quarter" idx="4"/>
          </p:nvPr>
        </p:nvSpPr>
        <p:spPr/>
        <p:txBody>
          <a:bodyPr/>
          <a:lstStyle/>
          <a:p>
            <a:r>
              <a:rPr lang="he-IL" dirty="0"/>
              <a:t>דרך הסיפור הסופר מבקר את החברה.</a:t>
            </a:r>
          </a:p>
          <a:p>
            <a:r>
              <a:rPr lang="he-IL" dirty="0"/>
              <a:t>הוא מתאר תהליך של הפצת שמועה.</a:t>
            </a:r>
          </a:p>
          <a:p>
            <a:r>
              <a:rPr lang="he-IL" dirty="0"/>
              <a:t>זה נכון גם לימינו?</a:t>
            </a:r>
          </a:p>
        </p:txBody>
      </p:sp>
      <p:sp>
        <p:nvSpPr>
          <p:cNvPr id="8" name="כותרת 7">
            <a:extLst>
              <a:ext uri="{FF2B5EF4-FFF2-40B4-BE49-F238E27FC236}">
                <a16:creationId xmlns:a16="http://schemas.microsoft.com/office/drawing/2014/main" id="{5E243C02-8D9D-4C56-9052-A2E26251C833}"/>
              </a:ext>
            </a:extLst>
          </p:cNvPr>
          <p:cNvSpPr>
            <a:spLocks noGrp="1"/>
          </p:cNvSpPr>
          <p:nvPr>
            <p:ph type="title"/>
          </p:nvPr>
        </p:nvSpPr>
        <p:spPr/>
        <p:txBody>
          <a:bodyPr/>
          <a:lstStyle/>
          <a:p>
            <a:r>
              <a:rPr lang="he-IL" dirty="0"/>
              <a:t>ביקורת חברתית</a:t>
            </a:r>
          </a:p>
        </p:txBody>
      </p:sp>
      <p:sp>
        <p:nvSpPr>
          <p:cNvPr id="10" name="מציין מיקום טקסט 9">
            <a:extLst>
              <a:ext uri="{FF2B5EF4-FFF2-40B4-BE49-F238E27FC236}">
                <a16:creationId xmlns:a16="http://schemas.microsoft.com/office/drawing/2014/main" id="{1AD0B0AC-0BC5-4F97-A49D-514A2B8373A8}"/>
              </a:ext>
            </a:extLst>
          </p:cNvPr>
          <p:cNvSpPr>
            <a:spLocks noGrp="1"/>
          </p:cNvSpPr>
          <p:nvPr>
            <p:ph type="body" sz="quarter" idx="3"/>
          </p:nvPr>
        </p:nvSpPr>
        <p:spPr/>
        <p:txBody>
          <a:bodyPr/>
          <a:lstStyle/>
          <a:p>
            <a:endParaRPr lang="he-IL"/>
          </a:p>
        </p:txBody>
      </p:sp>
      <p:pic>
        <p:nvPicPr>
          <p:cNvPr id="12" name="תמונה 11">
            <a:extLst>
              <a:ext uri="{FF2B5EF4-FFF2-40B4-BE49-F238E27FC236}">
                <a16:creationId xmlns:a16="http://schemas.microsoft.com/office/drawing/2014/main" id="{50E6654A-70A3-4A95-8BF0-ECDD48AE8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0041" y="3158756"/>
            <a:ext cx="4876800" cy="3486150"/>
          </a:xfrm>
          <a:prstGeom prst="rect">
            <a:avLst/>
          </a:prstGeom>
        </p:spPr>
      </p:pic>
      <p:sp>
        <p:nvSpPr>
          <p:cNvPr id="2" name="מלבן 1">
            <a:extLst>
              <a:ext uri="{FF2B5EF4-FFF2-40B4-BE49-F238E27FC236}">
                <a16:creationId xmlns:a16="http://schemas.microsoft.com/office/drawing/2014/main" id="{60E1BDC5-2378-4D47-AE79-DCEB112112A2}"/>
              </a:ext>
            </a:extLst>
          </p:cNvPr>
          <p:cNvSpPr/>
          <p:nvPr/>
        </p:nvSpPr>
        <p:spPr>
          <a:xfrm rot="19955056">
            <a:off x="597225" y="4202528"/>
            <a:ext cx="2114902" cy="369332"/>
          </a:xfrm>
          <a:prstGeom prst="rect">
            <a:avLst/>
          </a:prstGeom>
        </p:spPr>
        <p:txBody>
          <a:bodyPr wrap="square">
            <a:spAutoFit/>
          </a:bodyPr>
          <a:lstStyle/>
          <a:p>
            <a:r>
              <a:rPr lang="he-IL" dirty="0"/>
              <a:t>התנהגות עדר</a:t>
            </a:r>
          </a:p>
        </p:txBody>
      </p:sp>
    </p:spTree>
    <p:extLst>
      <p:ext uri="{BB962C8B-B14F-4D97-AF65-F5344CB8AC3E}">
        <p14:creationId xmlns:p14="http://schemas.microsoft.com/office/powerpoint/2010/main" val="3977935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p:cTn id="11"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3"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4"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59B721D-6B58-4CDC-B597-1AB015ADC8ED}"/>
              </a:ext>
            </a:extLst>
          </p:cNvPr>
          <p:cNvSpPr>
            <a:spLocks noGrp="1"/>
          </p:cNvSpPr>
          <p:nvPr>
            <p:ph type="title"/>
          </p:nvPr>
        </p:nvSpPr>
        <p:spPr/>
        <p:txBody>
          <a:bodyPr/>
          <a:lstStyle/>
          <a:p>
            <a:r>
              <a:rPr lang="he-IL" dirty="0"/>
              <a:t>מכירים מקרה כזה מהמציאות?</a:t>
            </a:r>
          </a:p>
        </p:txBody>
      </p:sp>
      <p:pic>
        <p:nvPicPr>
          <p:cNvPr id="8" name="מציין מיקום תוכן 7">
            <a:extLst>
              <a:ext uri="{FF2B5EF4-FFF2-40B4-BE49-F238E27FC236}">
                <a16:creationId xmlns:a16="http://schemas.microsoft.com/office/drawing/2014/main" id="{5B4CEBB9-1370-4FDC-8776-B2DF37962495}"/>
              </a:ext>
            </a:extLst>
          </p:cNvPr>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1102686" y="1725681"/>
            <a:ext cx="4734576" cy="4152900"/>
          </a:xfrm>
        </p:spPr>
      </p:pic>
      <p:sp>
        <p:nvSpPr>
          <p:cNvPr id="9" name="מלבן 8">
            <a:extLst>
              <a:ext uri="{FF2B5EF4-FFF2-40B4-BE49-F238E27FC236}">
                <a16:creationId xmlns:a16="http://schemas.microsoft.com/office/drawing/2014/main" id="{B84D9C3C-5F88-4C8E-A420-5F2DCC2ADA95}"/>
              </a:ext>
            </a:extLst>
          </p:cNvPr>
          <p:cNvSpPr/>
          <p:nvPr/>
        </p:nvSpPr>
        <p:spPr>
          <a:xfrm>
            <a:off x="4897820" y="1978268"/>
            <a:ext cx="6096000" cy="923330"/>
          </a:xfrm>
          <a:prstGeom prst="rect">
            <a:avLst/>
          </a:prstGeom>
        </p:spPr>
        <p:txBody>
          <a:bodyPr>
            <a:spAutoFit/>
          </a:bodyPr>
          <a:lstStyle/>
          <a:p>
            <a:pPr marL="285750" indent="-285750">
              <a:buFont typeface="Arial" panose="020B0604020202020204" pitchFamily="34" charset="0"/>
              <a:buChar char="•"/>
            </a:pPr>
            <a:r>
              <a:rPr lang="he-IL" dirty="0"/>
              <a:t>התופעה המתוארת בקטע נקראת "התנהגות עדר".</a:t>
            </a:r>
          </a:p>
          <a:p>
            <a:pPr marL="285750" indent="-285750">
              <a:buFont typeface="Arial" panose="020B0604020202020204" pitchFamily="34" charset="0"/>
              <a:buChar char="•"/>
            </a:pPr>
            <a:endParaRPr lang="he-IL" dirty="0"/>
          </a:p>
          <a:p>
            <a:pPr marL="285750" indent="-285750">
              <a:buFont typeface="Arial" panose="020B0604020202020204" pitchFamily="34" charset="0"/>
              <a:buChar char="•"/>
            </a:pPr>
            <a:r>
              <a:rPr lang="he-IL" dirty="0"/>
              <a:t>למשל המחסור בביצים שלא היה.</a:t>
            </a:r>
          </a:p>
        </p:txBody>
      </p:sp>
      <p:pic>
        <p:nvPicPr>
          <p:cNvPr id="11" name="תמונה 10" descr="תמונה שמכילה מקורה, מדף, ממולא, ספריה&#10;&#10;התיאור נוצר באופן אוטומטי">
            <a:extLst>
              <a:ext uri="{FF2B5EF4-FFF2-40B4-BE49-F238E27FC236}">
                <a16:creationId xmlns:a16="http://schemas.microsoft.com/office/drawing/2014/main" id="{FD73B075-C5DA-47C1-BFD5-1AE9035F1F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96000" y="2901598"/>
            <a:ext cx="3205984" cy="2401217"/>
          </a:xfrm>
          <a:prstGeom prst="rect">
            <a:avLst/>
          </a:prstGeom>
        </p:spPr>
      </p:pic>
      <p:sp>
        <p:nvSpPr>
          <p:cNvPr id="12" name="מלבן 11">
            <a:extLst>
              <a:ext uri="{FF2B5EF4-FFF2-40B4-BE49-F238E27FC236}">
                <a16:creationId xmlns:a16="http://schemas.microsoft.com/office/drawing/2014/main" id="{A3701C01-CAB5-4D26-BDDA-17EA96F19187}"/>
              </a:ext>
            </a:extLst>
          </p:cNvPr>
          <p:cNvSpPr/>
          <p:nvPr/>
        </p:nvSpPr>
        <p:spPr>
          <a:xfrm>
            <a:off x="5995247" y="5364542"/>
            <a:ext cx="3306737" cy="307777"/>
          </a:xfrm>
          <a:prstGeom prst="rect">
            <a:avLst/>
          </a:prstGeom>
        </p:spPr>
        <p:txBody>
          <a:bodyPr wrap="square">
            <a:spAutoFit/>
          </a:bodyPr>
          <a:lstStyle/>
          <a:p>
            <a:r>
              <a:rPr lang="he-IL" sz="1400" dirty="0"/>
              <a:t>צילום: מירב קריסטל, </a:t>
            </a:r>
            <a:r>
              <a:rPr lang="en-US" sz="1400" dirty="0" err="1"/>
              <a:t>Ynet</a:t>
            </a:r>
            <a:endParaRPr lang="he-IL" sz="1400" dirty="0"/>
          </a:p>
        </p:txBody>
      </p:sp>
    </p:spTree>
    <p:extLst>
      <p:ext uri="{BB962C8B-B14F-4D97-AF65-F5344CB8AC3E}">
        <p14:creationId xmlns:p14="http://schemas.microsoft.com/office/powerpoint/2010/main" val="2182938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3F17B3-E3C3-45FC-B78B-EC0F44C2BFCF}"/>
              </a:ext>
            </a:extLst>
          </p:cNvPr>
          <p:cNvSpPr>
            <a:spLocks noGrp="1"/>
          </p:cNvSpPr>
          <p:nvPr>
            <p:ph type="title"/>
          </p:nvPr>
        </p:nvSpPr>
        <p:spPr/>
        <p:txBody>
          <a:bodyPr/>
          <a:lstStyle/>
          <a:p>
            <a:r>
              <a:rPr lang="he-IL" dirty="0"/>
              <a:t>אז מה למדנו היום?</a:t>
            </a:r>
          </a:p>
        </p:txBody>
      </p:sp>
      <p:sp>
        <p:nvSpPr>
          <p:cNvPr id="3" name="מציין מיקום טקסט 2">
            <a:extLst>
              <a:ext uri="{FF2B5EF4-FFF2-40B4-BE49-F238E27FC236}">
                <a16:creationId xmlns:a16="http://schemas.microsoft.com/office/drawing/2014/main" id="{57550429-6B78-4623-ADD7-877947FF1D6C}"/>
              </a:ext>
            </a:extLst>
          </p:cNvPr>
          <p:cNvSpPr>
            <a:spLocks noGrp="1"/>
          </p:cNvSpPr>
          <p:nvPr>
            <p:ph type="body" sz="quarter" idx="3"/>
          </p:nvPr>
        </p:nvSpPr>
        <p:spPr/>
        <p:txBody>
          <a:bodyPr/>
          <a:lstStyle/>
          <a:p>
            <a:r>
              <a:rPr lang="he-IL" dirty="0"/>
              <a:t>משהו חמור מאוד הולך לקרות בכפר הזה</a:t>
            </a:r>
          </a:p>
        </p:txBody>
      </p:sp>
      <p:sp>
        <p:nvSpPr>
          <p:cNvPr id="4" name="מציין מיקום תוכן 3">
            <a:extLst>
              <a:ext uri="{FF2B5EF4-FFF2-40B4-BE49-F238E27FC236}">
                <a16:creationId xmlns:a16="http://schemas.microsoft.com/office/drawing/2014/main" id="{E7062590-AAA7-4B77-8633-4D362587432B}"/>
              </a:ext>
            </a:extLst>
          </p:cNvPr>
          <p:cNvSpPr>
            <a:spLocks noGrp="1"/>
          </p:cNvSpPr>
          <p:nvPr>
            <p:ph sz="quarter" idx="4"/>
          </p:nvPr>
        </p:nvSpPr>
        <p:spPr/>
        <p:txBody>
          <a:bodyPr>
            <a:normAutofit fontScale="70000" lnSpcReduction="20000"/>
          </a:bodyPr>
          <a:lstStyle/>
          <a:p>
            <a:r>
              <a:rPr lang="he-IL" sz="3300" dirty="0"/>
              <a:t>מבנה הסיפור הקצר.</a:t>
            </a:r>
            <a:br>
              <a:rPr lang="en-US" sz="3300" dirty="0"/>
            </a:br>
            <a:endParaRPr lang="he-IL" sz="3300" dirty="0"/>
          </a:p>
          <a:p>
            <a:r>
              <a:rPr lang="he-IL" sz="3300" dirty="0"/>
              <a:t>סיפור </a:t>
            </a:r>
            <a:r>
              <a:rPr lang="he-IL" sz="3300" dirty="0" err="1"/>
              <a:t>ריאלסטי</a:t>
            </a:r>
            <a:r>
              <a:rPr lang="he-IL" sz="3300" dirty="0"/>
              <a:t> קסום.</a:t>
            </a:r>
            <a:br>
              <a:rPr lang="en-US" sz="3300" dirty="0"/>
            </a:br>
            <a:endParaRPr lang="he-IL" sz="3300" dirty="0"/>
          </a:p>
          <a:p>
            <a:r>
              <a:rPr lang="he-IL" sz="3300" dirty="0"/>
              <a:t>נבואה המגשימה את עצמה.</a:t>
            </a:r>
            <a:br>
              <a:rPr lang="en-US" sz="3300" dirty="0"/>
            </a:br>
            <a:endParaRPr lang="he-IL" sz="3300" dirty="0"/>
          </a:p>
          <a:p>
            <a:r>
              <a:rPr lang="he-IL" sz="3300" dirty="0"/>
              <a:t>ביקורת חברתית.</a:t>
            </a:r>
          </a:p>
          <a:p>
            <a:endParaRPr lang="he-IL" dirty="0"/>
          </a:p>
          <a:p>
            <a:pPr marL="96848" indent="0">
              <a:buNone/>
            </a:pPr>
            <a:endParaRPr lang="he-IL" dirty="0"/>
          </a:p>
          <a:p>
            <a:pPr marL="96848" indent="0">
              <a:buNone/>
            </a:pPr>
            <a:endParaRPr lang="he-IL" dirty="0"/>
          </a:p>
          <a:p>
            <a:pPr marL="96848" indent="0">
              <a:buNone/>
            </a:pPr>
            <a:br>
              <a:rPr lang="en-US" dirty="0"/>
            </a:br>
            <a:br>
              <a:rPr lang="en-US" dirty="0"/>
            </a:br>
            <a:endParaRPr lang="he-IL" dirty="0"/>
          </a:p>
          <a:p>
            <a:pPr marL="96848" indent="0">
              <a:buNone/>
            </a:pPr>
            <a:endParaRPr lang="he-IL" dirty="0"/>
          </a:p>
          <a:p>
            <a:endParaRPr lang="he-IL" dirty="0"/>
          </a:p>
        </p:txBody>
      </p:sp>
    </p:spTree>
    <p:extLst>
      <p:ext uri="{BB962C8B-B14F-4D97-AF65-F5344CB8AC3E}">
        <p14:creationId xmlns:p14="http://schemas.microsoft.com/office/powerpoint/2010/main" val="1969880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id="{423F6F61-4567-462B-A618-70CBC508D8B8}"/>
              </a:ext>
            </a:extLst>
          </p:cNvPr>
          <p:cNvPicPr>
            <a:picLocks noChangeAspect="1"/>
          </p:cNvPicPr>
          <p:nvPr/>
        </p:nvPicPr>
        <p:blipFill rotWithShape="1">
          <a:blip r:embed="rId2"/>
          <a:srcRect l="39172" r="34234" b="66411"/>
          <a:stretch/>
        </p:blipFill>
        <p:spPr>
          <a:xfrm>
            <a:off x="4775994" y="0"/>
            <a:ext cx="3241964" cy="1838476"/>
          </a:xfrm>
          <a:prstGeom prst="rect">
            <a:avLst/>
          </a:prstGeom>
        </p:spPr>
      </p:pic>
      <p:sp>
        <p:nvSpPr>
          <p:cNvPr id="4" name="תיבת טקסט 3">
            <a:extLst>
              <a:ext uri="{FF2B5EF4-FFF2-40B4-BE49-F238E27FC236}">
                <a16:creationId xmlns:a16="http://schemas.microsoft.com/office/drawing/2014/main" id="{904EE8F9-32B7-45EB-8FC4-CC451E605118}"/>
              </a:ext>
            </a:extLst>
          </p:cNvPr>
          <p:cNvSpPr txBox="1"/>
          <p:nvPr/>
        </p:nvSpPr>
        <p:spPr>
          <a:xfrm>
            <a:off x="1348508" y="3016112"/>
            <a:ext cx="10473243" cy="1815882"/>
          </a:xfrm>
          <a:prstGeom prst="rect">
            <a:avLst/>
          </a:prstGeom>
          <a:noFill/>
        </p:spPr>
        <p:txBody>
          <a:bodyPr wrap="square" rtlCol="1">
            <a:spAutoFit/>
          </a:bodyPr>
          <a:lstStyle/>
          <a:p>
            <a:pPr marL="895350" algn="just"/>
            <a:r>
              <a:rPr lang="he-IL" sz="2800" dirty="0">
                <a:solidFill>
                  <a:srgbClr val="192A72"/>
                </a:solidFill>
                <a:latin typeface="Varela Round" panose="00000500000000000000" pitchFamily="2" charset="-79"/>
                <a:cs typeface="Varela Round" panose="00000500000000000000" pitchFamily="2" charset="-79"/>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lang="en-US" sz="2800" dirty="0">
                <a:solidFill>
                  <a:srgbClr val="192A72"/>
                </a:solidFill>
                <a:latin typeface="Varela Round" panose="00000500000000000000" pitchFamily="2" charset="-79"/>
                <a:cs typeface="Varela Round" panose="00000500000000000000" pitchFamily="2" charset="-79"/>
              </a:rPr>
              <a:t>rights@education.gov.il</a:t>
            </a:r>
            <a:endParaRPr lang="he-IL" sz="2800" dirty="0">
              <a:solidFill>
                <a:srgbClr val="192A72"/>
              </a:solidFill>
              <a:latin typeface="Varela Round" panose="00000500000000000000" pitchFamily="2" charset="-79"/>
              <a:cs typeface="Varela Round" panose="00000500000000000000" pitchFamily="2" charset="-79"/>
            </a:endParaRPr>
          </a:p>
        </p:txBody>
      </p:sp>
      <p:sp>
        <p:nvSpPr>
          <p:cNvPr id="5" name="מלבן 4">
            <a:extLst>
              <a:ext uri="{FF2B5EF4-FFF2-40B4-BE49-F238E27FC236}">
                <a16:creationId xmlns:a16="http://schemas.microsoft.com/office/drawing/2014/main" id="{0276247E-F89D-4BE1-B3D6-7FE06BEB5A42}"/>
              </a:ext>
            </a:extLst>
          </p:cNvPr>
          <p:cNvSpPr/>
          <p:nvPr/>
        </p:nvSpPr>
        <p:spPr>
          <a:xfrm>
            <a:off x="795" y="1838476"/>
            <a:ext cx="12190412" cy="763286"/>
          </a:xfrm>
          <a:prstGeom prst="rect">
            <a:avLst/>
          </a:prstGeom>
        </p:spPr>
        <p:txBody>
          <a:bodyPr wrap="square">
            <a:spAutoFit/>
          </a:bodyPr>
          <a:lstStyle/>
          <a:p>
            <a:pPr algn="ctr">
              <a:lnSpc>
                <a:spcPct val="150000"/>
              </a:lnSpc>
            </a:pPr>
            <a:r>
              <a:rPr lang="he-IL" sz="3200" b="1" dirty="0">
                <a:solidFill>
                  <a:srgbClr val="192A72"/>
                </a:solidFill>
                <a:latin typeface="Varela Round" panose="00000500000000000000" pitchFamily="2" charset="-79"/>
                <a:cs typeface="Varela Round" panose="00000500000000000000" pitchFamily="2" charset="-79"/>
              </a:rPr>
              <a:t>שימוש ביצירות מוגנות בזכויות יוצרים ואיתור בעלי זכויות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p:txBody>
          <a:bodyPr/>
          <a:lstStyle/>
          <a:p>
            <a:r>
              <a:rPr lang="he-IL" dirty="0">
                <a:solidFill>
                  <a:srgbClr val="192A72"/>
                </a:solidFill>
              </a:rPr>
              <a:t>מה נלמד היום </a:t>
            </a:r>
          </a:p>
        </p:txBody>
      </p:sp>
      <p:sp>
        <p:nvSpPr>
          <p:cNvPr id="3" name="מציין מיקום טקסט 2"/>
          <p:cNvSpPr>
            <a:spLocks noGrp="1"/>
          </p:cNvSpPr>
          <p:nvPr>
            <p:ph type="body" sz="quarter" idx="3"/>
          </p:nvPr>
        </p:nvSpPr>
        <p:spPr>
          <a:xfrm>
            <a:off x="515273" y="1185389"/>
            <a:ext cx="8537543" cy="540070"/>
          </a:xfrm>
        </p:spPr>
        <p:txBody>
          <a:bodyPr/>
          <a:lstStyle/>
          <a:p>
            <a:endParaRPr lang="he-IL" dirty="0"/>
          </a:p>
        </p:txBody>
      </p:sp>
      <p:sp>
        <p:nvSpPr>
          <p:cNvPr id="8" name="מציין מיקום תוכן 7"/>
          <p:cNvSpPr>
            <a:spLocks noGrp="1"/>
          </p:cNvSpPr>
          <p:nvPr>
            <p:ph sz="quarter" idx="4"/>
          </p:nvPr>
        </p:nvSpPr>
        <p:spPr>
          <a:xfrm>
            <a:off x="515273" y="1725460"/>
            <a:ext cx="10194767" cy="4153058"/>
          </a:xfrm>
        </p:spPr>
        <p:txBody>
          <a:bodyPr/>
          <a:lstStyle/>
          <a:p>
            <a:pPr>
              <a:lnSpc>
                <a:spcPct val="200000"/>
              </a:lnSpc>
            </a:pPr>
            <a:r>
              <a:rPr lang="he-IL" dirty="0">
                <a:solidFill>
                  <a:schemeClr val="tx1"/>
                </a:solidFill>
              </a:rPr>
              <a:t>נקרא את הסיפור הקצר </a:t>
            </a:r>
            <a:r>
              <a:rPr lang="he-IL" dirty="0"/>
              <a:t>"משהו חמור מאוד הולך לקרות בכפר הזה".</a:t>
            </a:r>
            <a:endParaRPr lang="he-IL" dirty="0">
              <a:solidFill>
                <a:schemeClr val="tx1"/>
              </a:solidFill>
            </a:endParaRPr>
          </a:p>
          <a:p>
            <a:pPr>
              <a:lnSpc>
                <a:spcPct val="200000"/>
              </a:lnSpc>
            </a:pPr>
            <a:r>
              <a:rPr lang="he-IL" dirty="0">
                <a:solidFill>
                  <a:schemeClr val="tx1"/>
                </a:solidFill>
              </a:rPr>
              <a:t>ננתח את מבנה הסיפור.</a:t>
            </a:r>
          </a:p>
          <a:p>
            <a:pPr>
              <a:lnSpc>
                <a:spcPct val="200000"/>
              </a:lnSpc>
            </a:pPr>
            <a:r>
              <a:rPr lang="he-IL" dirty="0">
                <a:solidFill>
                  <a:schemeClr val="tx1"/>
                </a:solidFill>
              </a:rPr>
              <a:t>נראה כיצד הסיפור רלוונטי גם לחיינו.</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68B3994-FD2C-4C55-9527-382C9F606A53}"/>
              </a:ext>
            </a:extLst>
          </p:cNvPr>
          <p:cNvSpPr>
            <a:spLocks noGrp="1"/>
          </p:cNvSpPr>
          <p:nvPr>
            <p:ph type="title"/>
          </p:nvPr>
        </p:nvSpPr>
        <p:spPr/>
        <p:txBody>
          <a:bodyPr/>
          <a:lstStyle/>
          <a:p>
            <a:r>
              <a:rPr lang="he-IL" dirty="0"/>
              <a:t>"משהו חמור מאוד הולך לקרות בכפר הזה"</a:t>
            </a:r>
          </a:p>
        </p:txBody>
      </p:sp>
      <p:sp>
        <p:nvSpPr>
          <p:cNvPr id="3" name="מציין מיקום טקסט 2">
            <a:extLst>
              <a:ext uri="{FF2B5EF4-FFF2-40B4-BE49-F238E27FC236}">
                <a16:creationId xmlns:a16="http://schemas.microsoft.com/office/drawing/2014/main" id="{2EE4BA8B-BF8E-4990-8B81-48F330567063}"/>
              </a:ext>
            </a:extLst>
          </p:cNvPr>
          <p:cNvSpPr>
            <a:spLocks noGrp="1"/>
          </p:cNvSpPr>
          <p:nvPr>
            <p:ph type="body" sz="quarter" idx="3"/>
          </p:nvPr>
        </p:nvSpPr>
        <p:spPr/>
        <p:txBody>
          <a:bodyPr/>
          <a:lstStyle/>
          <a:p>
            <a:r>
              <a:rPr lang="he-IL" dirty="0"/>
              <a:t>גבריאל גרסיה-מארקס</a:t>
            </a:r>
          </a:p>
        </p:txBody>
      </p:sp>
      <p:sp>
        <p:nvSpPr>
          <p:cNvPr id="4" name="מציין מיקום תוכן 3">
            <a:extLst>
              <a:ext uri="{FF2B5EF4-FFF2-40B4-BE49-F238E27FC236}">
                <a16:creationId xmlns:a16="http://schemas.microsoft.com/office/drawing/2014/main" id="{89C8D4C6-B2F8-460E-83FC-76EE0A46D493}"/>
              </a:ext>
            </a:extLst>
          </p:cNvPr>
          <p:cNvSpPr>
            <a:spLocks noGrp="1"/>
          </p:cNvSpPr>
          <p:nvPr>
            <p:ph sz="quarter" idx="4"/>
          </p:nvPr>
        </p:nvSpPr>
        <p:spPr>
          <a:xfrm>
            <a:off x="497312" y="1725682"/>
            <a:ext cx="8306992" cy="4152517"/>
          </a:xfrm>
        </p:spPr>
        <p:txBody>
          <a:bodyPr>
            <a:normAutofit/>
          </a:bodyPr>
          <a:lstStyle/>
          <a:p>
            <a:r>
              <a:rPr lang="he-IL" dirty="0"/>
              <a:t>(6 במרץ 1927 – 17 באפריל 2014) היה סופר, עיתונאי ותסריטאי קולומביאני, חתן פרס נובל לספרות לשנת 1982.</a:t>
            </a:r>
          </a:p>
          <a:p>
            <a:r>
              <a:rPr lang="he-IL" dirty="0"/>
              <a:t>נחשב לאחד הסופרים החשובים בתקופתנו.</a:t>
            </a:r>
          </a:p>
          <a:p>
            <a:r>
              <a:rPr lang="he-IL" dirty="0"/>
              <a:t>סגנון כתיבתו מכונה "ריאליזם קסום"</a:t>
            </a:r>
          </a:p>
          <a:p>
            <a:pPr marL="96848" indent="0">
              <a:buNone/>
            </a:pPr>
            <a:endParaRPr lang="he-IL" dirty="0"/>
          </a:p>
          <a:p>
            <a:pPr marL="96848" indent="0">
              <a:buNone/>
            </a:pPr>
            <a:endParaRPr lang="he-IL" dirty="0"/>
          </a:p>
        </p:txBody>
      </p:sp>
      <p:sp>
        <p:nvSpPr>
          <p:cNvPr id="5" name="מלבן 4">
            <a:extLst>
              <a:ext uri="{FF2B5EF4-FFF2-40B4-BE49-F238E27FC236}">
                <a16:creationId xmlns:a16="http://schemas.microsoft.com/office/drawing/2014/main" id="{ABC4B4B9-DE6F-41AB-98A2-89876F22050F}"/>
              </a:ext>
            </a:extLst>
          </p:cNvPr>
          <p:cNvSpPr/>
          <p:nvPr/>
        </p:nvSpPr>
        <p:spPr>
          <a:xfrm>
            <a:off x="7433871" y="5878199"/>
            <a:ext cx="184730" cy="338554"/>
          </a:xfrm>
          <a:prstGeom prst="rect">
            <a:avLst/>
          </a:prstGeom>
        </p:spPr>
        <p:txBody>
          <a:bodyPr wrap="none">
            <a:spAutoFit/>
          </a:bodyPr>
          <a:lstStyle/>
          <a:p>
            <a:endParaRPr lang="he-IL" sz="1600" dirty="0"/>
          </a:p>
        </p:txBody>
      </p:sp>
      <p:pic>
        <p:nvPicPr>
          <p:cNvPr id="7" name="תמונה 6" descr="תמונה שמכילה שולחן, ירוק&#10;&#10;התיאור נוצר באופן אוטומטי">
            <a:extLst>
              <a:ext uri="{FF2B5EF4-FFF2-40B4-BE49-F238E27FC236}">
                <a16:creationId xmlns:a16="http://schemas.microsoft.com/office/drawing/2014/main" id="{06A30AB3-1912-47FB-88DD-EE3952E87D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2283" y="3527836"/>
            <a:ext cx="6906410" cy="3201072"/>
          </a:xfrm>
          <a:prstGeom prst="rect">
            <a:avLst/>
          </a:prstGeom>
        </p:spPr>
      </p:pic>
    </p:spTree>
    <p:extLst>
      <p:ext uri="{BB962C8B-B14F-4D97-AF65-F5344CB8AC3E}">
        <p14:creationId xmlns:p14="http://schemas.microsoft.com/office/powerpoint/2010/main" val="674735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68B3994-FD2C-4C55-9527-382C9F606A53}"/>
              </a:ext>
            </a:extLst>
          </p:cNvPr>
          <p:cNvSpPr>
            <a:spLocks noGrp="1"/>
          </p:cNvSpPr>
          <p:nvPr>
            <p:ph type="title"/>
          </p:nvPr>
        </p:nvSpPr>
        <p:spPr>
          <a:xfrm>
            <a:off x="599356" y="1222087"/>
            <a:ext cx="10689021" cy="2467044"/>
          </a:xfrm>
        </p:spPr>
        <p:txBody>
          <a:bodyPr/>
          <a:lstStyle/>
          <a:p>
            <a:r>
              <a:rPr lang="he-IL" dirty="0"/>
              <a:t>"משהו חמור מאוד הולך לקרות בכפר הזה"</a:t>
            </a:r>
            <a:br>
              <a:rPr lang="he-IL" dirty="0"/>
            </a:br>
            <a:endParaRPr lang="he-IL" dirty="0"/>
          </a:p>
        </p:txBody>
      </p:sp>
      <p:sp>
        <p:nvSpPr>
          <p:cNvPr id="8" name="מלבן 7">
            <a:extLst>
              <a:ext uri="{FF2B5EF4-FFF2-40B4-BE49-F238E27FC236}">
                <a16:creationId xmlns:a16="http://schemas.microsoft.com/office/drawing/2014/main" id="{44404CF6-4974-4758-BB9B-B8ED7D1DF790}"/>
              </a:ext>
            </a:extLst>
          </p:cNvPr>
          <p:cNvSpPr/>
          <p:nvPr/>
        </p:nvSpPr>
        <p:spPr>
          <a:xfrm>
            <a:off x="2406869" y="3244334"/>
            <a:ext cx="4773724" cy="461665"/>
          </a:xfrm>
          <a:prstGeom prst="rect">
            <a:avLst/>
          </a:prstGeom>
        </p:spPr>
        <p:txBody>
          <a:bodyPr wrap="square">
            <a:spAutoFit/>
          </a:bodyPr>
          <a:lstStyle/>
          <a:p>
            <a:r>
              <a:rPr lang="he-IL" sz="2400" dirty="0"/>
              <a:t>כותרת קצת מוזרה?</a:t>
            </a:r>
          </a:p>
        </p:txBody>
      </p:sp>
    </p:spTree>
    <p:extLst>
      <p:ext uri="{BB962C8B-B14F-4D97-AF65-F5344CB8AC3E}">
        <p14:creationId xmlns:p14="http://schemas.microsoft.com/office/powerpoint/2010/main" val="3339669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68B3994-FD2C-4C55-9527-382C9F606A53}"/>
              </a:ext>
            </a:extLst>
          </p:cNvPr>
          <p:cNvSpPr>
            <a:spLocks noGrp="1"/>
          </p:cNvSpPr>
          <p:nvPr>
            <p:ph type="title"/>
          </p:nvPr>
        </p:nvSpPr>
        <p:spPr/>
        <p:txBody>
          <a:bodyPr/>
          <a:lstStyle/>
          <a:p>
            <a:r>
              <a:rPr lang="he-IL" dirty="0"/>
              <a:t>"משהו חמור מאוד הולך לקרות בכפר הזה"</a:t>
            </a:r>
          </a:p>
        </p:txBody>
      </p:sp>
      <p:sp>
        <p:nvSpPr>
          <p:cNvPr id="3" name="מציין מיקום טקסט 2">
            <a:extLst>
              <a:ext uri="{FF2B5EF4-FFF2-40B4-BE49-F238E27FC236}">
                <a16:creationId xmlns:a16="http://schemas.microsoft.com/office/drawing/2014/main" id="{2EE4BA8B-BF8E-4990-8B81-48F330567063}"/>
              </a:ext>
            </a:extLst>
          </p:cNvPr>
          <p:cNvSpPr>
            <a:spLocks noGrp="1"/>
          </p:cNvSpPr>
          <p:nvPr>
            <p:ph type="body" sz="quarter" idx="3"/>
          </p:nvPr>
        </p:nvSpPr>
        <p:spPr/>
        <p:txBody>
          <a:bodyPr/>
          <a:lstStyle/>
          <a:p>
            <a:r>
              <a:rPr lang="he-IL" dirty="0"/>
              <a:t>גבריאל גרסיה-מארקס</a:t>
            </a:r>
          </a:p>
        </p:txBody>
      </p:sp>
      <p:sp>
        <p:nvSpPr>
          <p:cNvPr id="4" name="מציין מיקום תוכן 3">
            <a:extLst>
              <a:ext uri="{FF2B5EF4-FFF2-40B4-BE49-F238E27FC236}">
                <a16:creationId xmlns:a16="http://schemas.microsoft.com/office/drawing/2014/main" id="{89C8D4C6-B2F8-460E-83FC-76EE0A46D493}"/>
              </a:ext>
            </a:extLst>
          </p:cNvPr>
          <p:cNvSpPr>
            <a:spLocks noGrp="1"/>
          </p:cNvSpPr>
          <p:nvPr>
            <p:ph sz="quarter" idx="4"/>
          </p:nvPr>
        </p:nvSpPr>
        <p:spPr>
          <a:xfrm>
            <a:off x="515273" y="1725683"/>
            <a:ext cx="11540093" cy="3760718"/>
          </a:xfrm>
        </p:spPr>
        <p:txBody>
          <a:bodyPr>
            <a:normAutofit fontScale="92500" lnSpcReduction="20000"/>
          </a:bodyPr>
          <a:lstStyle/>
          <a:p>
            <a:pPr marL="96848" indent="0" algn="just">
              <a:buNone/>
            </a:pPr>
            <a:r>
              <a:rPr lang="he-IL" dirty="0"/>
              <a:t>דמיין לעצמך כפר קטן מאוד, יש בו זקנה ושני בנים;  האחד בן שבע עשרה ואחת בת ארבע עשרה. היא מגישה להם את ארוחת הבוקר בהבעה מודאגת מאוד. בניה שואלים אותה מה קרה והיא עונה: "איני יודעת אבל התעוררתי עם הרגשה שמשהו חמור מאוד הולך לקרות בכפר הזה." הם מחייכים ואומרים שאלה אמונות תפלות של זקנות, סתם דברי הבל. הבן הולך לשחק ביליארד וברגע שהוא הולך לנצח משחק קל, יריבו אומר לו: "אני מתערב אתך על פֶסו* אחד שאתה לא מנצח אותי." כולם צוחקים, הוא צוחק.  הוא מכה בכדור ומפספס. הוא משלם את הפסו ושואלים אותו: "אבל מה קרה לך? זה היה משחק קל." הוא עונה: "זה נכון, אבל אני מודאג ממה שאימא שלי אמרה היום בבוקר. היא אמרה שמשהו חמור מאוד הולך לקרות לכפר הזה." כולם צוחקים עליו, וזה שהרוויח את הפסו חוזר לביתו ופוגש את אמו או את נכדתה או למעשה כל קרוב אחר. שמח עם הפסו הוא אומר: "הרווחתי מדמסו את הפסו הזה בצורה קלה בגלל שהוא טיפש,"  "ולמה הוא טיפש?" הוא אומר: "בחייך! הוא לא הרוויח במשחק בגלל שהיה מודאג מכך שאימא שלו התעוררה היום עם הרגשה שמשהו חמור הולך לקרות לכפר הזה." אז אמא שלו אומרת: " אל תזלזל בהרגשות של זקנים, לפעמים הן מתקיימות."</a:t>
            </a:r>
          </a:p>
        </p:txBody>
      </p:sp>
      <p:sp>
        <p:nvSpPr>
          <p:cNvPr id="5" name="מלבן 4">
            <a:extLst>
              <a:ext uri="{FF2B5EF4-FFF2-40B4-BE49-F238E27FC236}">
                <a16:creationId xmlns:a16="http://schemas.microsoft.com/office/drawing/2014/main" id="{ABC4B4B9-DE6F-41AB-98A2-89876F22050F}"/>
              </a:ext>
            </a:extLst>
          </p:cNvPr>
          <p:cNvSpPr/>
          <p:nvPr/>
        </p:nvSpPr>
        <p:spPr>
          <a:xfrm>
            <a:off x="3391161" y="5878199"/>
            <a:ext cx="4227440" cy="338554"/>
          </a:xfrm>
          <a:prstGeom prst="rect">
            <a:avLst/>
          </a:prstGeom>
        </p:spPr>
        <p:txBody>
          <a:bodyPr wrap="none">
            <a:spAutoFit/>
          </a:bodyPr>
          <a:lstStyle/>
          <a:p>
            <a:r>
              <a:rPr lang="he-IL" sz="1600" dirty="0"/>
              <a:t>פֶסו – שם מטבע נפוץ בארצות דוברות ספרדית</a:t>
            </a:r>
          </a:p>
        </p:txBody>
      </p:sp>
    </p:spTree>
    <p:extLst>
      <p:ext uri="{BB962C8B-B14F-4D97-AF65-F5344CB8AC3E}">
        <p14:creationId xmlns:p14="http://schemas.microsoft.com/office/powerpoint/2010/main" val="3698750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68B3994-FD2C-4C55-9527-382C9F606A53}"/>
              </a:ext>
            </a:extLst>
          </p:cNvPr>
          <p:cNvSpPr>
            <a:spLocks noGrp="1"/>
          </p:cNvSpPr>
          <p:nvPr>
            <p:ph type="title"/>
          </p:nvPr>
        </p:nvSpPr>
        <p:spPr/>
        <p:txBody>
          <a:bodyPr/>
          <a:lstStyle/>
          <a:p>
            <a:r>
              <a:rPr lang="he-IL" dirty="0"/>
              <a:t>"משהו חמור מאוד הולך לקרות בכפר הזה"</a:t>
            </a:r>
          </a:p>
        </p:txBody>
      </p:sp>
      <p:sp>
        <p:nvSpPr>
          <p:cNvPr id="4" name="מציין מיקום תוכן 3">
            <a:extLst>
              <a:ext uri="{FF2B5EF4-FFF2-40B4-BE49-F238E27FC236}">
                <a16:creationId xmlns:a16="http://schemas.microsoft.com/office/drawing/2014/main" id="{89C8D4C6-B2F8-460E-83FC-76EE0A46D493}"/>
              </a:ext>
            </a:extLst>
          </p:cNvPr>
          <p:cNvSpPr>
            <a:spLocks noGrp="1"/>
          </p:cNvSpPr>
          <p:nvPr>
            <p:ph sz="quarter" idx="4"/>
          </p:nvPr>
        </p:nvSpPr>
        <p:spPr>
          <a:xfrm>
            <a:off x="515273" y="1725682"/>
            <a:ext cx="11371927" cy="3844801"/>
          </a:xfrm>
        </p:spPr>
        <p:txBody>
          <a:bodyPr>
            <a:normAutofit fontScale="92500" lnSpcReduction="20000"/>
          </a:bodyPr>
          <a:lstStyle/>
          <a:p>
            <a:pPr marL="96848" indent="0" algn="just">
              <a:buNone/>
            </a:pPr>
            <a:r>
              <a:rPr lang="he-IL" dirty="0"/>
              <a:t>קרובת משפחה שומעת את זה והולכת לאטליז. היא אומרת לקצב: "תן לי קילו בשר," וברגע שהוא חותך את הבשר היא מוסיפה: " אתה יודע מה, תביא שני קילו, יש שמועה שמשהו חמור הולך לקרות ועדיף להיות מוכן." והקצב נותן לה את הבשר, וכשמגיעה אישה אחרת לקנות קילו בשר הוא אומר לה: "קחי שני קילו בגלל שעד כאן הגיעה השמועה שמשהו חמור הולך לקרות ואנשים מתכוננים וקונים דברים." אז הזקנה עונה: "יש לי הרבה ילדים, תביא לי ארבעה קילו." היא לוקחת ארבעה קילו, וכדי שלא להאריך את הסיפור, אומר שהבשר נגמר תוך חצי שעה, והקצב שחט עוד פרה, שגם היא נמכרה כולה, והשמועה מתפשטת. מגיע רגע שבו כל אנשי הכפר מחכים למשהו שיקרה. הפעילות נפסקת ולפתע, בשתיים בצהריים, חם כמו תמיד, מישהו אומר: "האם אתה מרגיש כמה חם עכשיו?"</a:t>
            </a:r>
          </a:p>
          <a:p>
            <a:pPr marL="96848" indent="0" algn="just">
              <a:buNone/>
            </a:pPr>
            <a:r>
              <a:rPr lang="he-IL" dirty="0"/>
              <a:t>"אבל בכפר הזה תמיד חם."</a:t>
            </a:r>
          </a:p>
          <a:p>
            <a:pPr marL="96848" indent="0" algn="just">
              <a:buNone/>
            </a:pPr>
            <a:r>
              <a:rPr lang="he-IL" dirty="0"/>
              <a:t>(בכפר הזה כל כך חם, שכלי המוסיקאים היו מטולאים בזפת, והם ניגנו תמיד בצל, מאחר שבשמש הכלים היו נמסים.)</a:t>
            </a:r>
          </a:p>
        </p:txBody>
      </p:sp>
    </p:spTree>
    <p:extLst>
      <p:ext uri="{BB962C8B-B14F-4D97-AF65-F5344CB8AC3E}">
        <p14:creationId xmlns:p14="http://schemas.microsoft.com/office/powerpoint/2010/main" val="1311779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68B3994-FD2C-4C55-9527-382C9F606A53}"/>
              </a:ext>
            </a:extLst>
          </p:cNvPr>
          <p:cNvSpPr>
            <a:spLocks noGrp="1"/>
          </p:cNvSpPr>
          <p:nvPr>
            <p:ph type="title"/>
          </p:nvPr>
        </p:nvSpPr>
        <p:spPr/>
        <p:txBody>
          <a:bodyPr/>
          <a:lstStyle/>
          <a:p>
            <a:r>
              <a:rPr lang="he-IL" dirty="0"/>
              <a:t>"משהו חמור מאוד הולך לקרות בכפר הזה"</a:t>
            </a:r>
          </a:p>
        </p:txBody>
      </p:sp>
      <p:sp>
        <p:nvSpPr>
          <p:cNvPr id="4" name="מציין מיקום תוכן 3">
            <a:extLst>
              <a:ext uri="{FF2B5EF4-FFF2-40B4-BE49-F238E27FC236}">
                <a16:creationId xmlns:a16="http://schemas.microsoft.com/office/drawing/2014/main" id="{89C8D4C6-B2F8-460E-83FC-76EE0A46D493}"/>
              </a:ext>
            </a:extLst>
          </p:cNvPr>
          <p:cNvSpPr>
            <a:spLocks noGrp="1"/>
          </p:cNvSpPr>
          <p:nvPr>
            <p:ph sz="quarter" idx="4"/>
          </p:nvPr>
        </p:nvSpPr>
        <p:spPr>
          <a:xfrm>
            <a:off x="515273" y="1725682"/>
            <a:ext cx="11529582" cy="3844801"/>
          </a:xfrm>
        </p:spPr>
        <p:txBody>
          <a:bodyPr>
            <a:noAutofit/>
          </a:bodyPr>
          <a:lstStyle/>
          <a:p>
            <a:pPr marL="96848" indent="0">
              <a:buNone/>
            </a:pPr>
            <a:r>
              <a:rPr lang="he-IL" sz="2000" dirty="0"/>
              <a:t>"אבל בכל זאת," אומר מישהו, "אף פעם לא היה כל כך חם בשעה כזאת."</a:t>
            </a:r>
          </a:p>
          <a:p>
            <a:pPr marL="96848" indent="0">
              <a:buNone/>
            </a:pPr>
            <a:r>
              <a:rPr lang="he-IL" sz="2000" dirty="0"/>
              <a:t>"אבל שתיים בצהריים היא השעה הכי חמה ביום." </a:t>
            </a:r>
          </a:p>
          <a:p>
            <a:pPr marL="96848" indent="0">
              <a:buNone/>
            </a:pPr>
            <a:r>
              <a:rPr lang="he-IL" sz="2000" dirty="0"/>
              <a:t>"כן, אבל לא כל כך חם כמו עכשיו."</a:t>
            </a:r>
          </a:p>
          <a:p>
            <a:pPr marL="96848" indent="0">
              <a:buNone/>
            </a:pPr>
            <a:r>
              <a:rPr lang="he-IL" sz="2000" dirty="0"/>
              <a:t>לכפר השומם, לכיכר השוממת, יורדת לפתע ציפור והשמועה רצה: "יש ציפור בכיכר."  וכולם באים מבוהלים לראות את הציפור</a:t>
            </a:r>
          </a:p>
          <a:p>
            <a:pPr marL="96848" indent="0">
              <a:buNone/>
            </a:pPr>
            <a:r>
              <a:rPr lang="he-IL" sz="2000" dirty="0"/>
              <a:t>"אבל רבותי, תמיד יש ציפורים שיורדות לכיכר."</a:t>
            </a:r>
          </a:p>
          <a:p>
            <a:pPr marL="96848" indent="0">
              <a:buNone/>
            </a:pPr>
            <a:r>
              <a:rPr lang="he-IL" sz="2000" dirty="0"/>
              <a:t>"כן, אבל לא בשעה כזאת."</a:t>
            </a:r>
          </a:p>
          <a:p>
            <a:pPr marL="96848" indent="0">
              <a:buNone/>
            </a:pPr>
            <a:endParaRPr lang="he-IL" sz="2000" dirty="0"/>
          </a:p>
        </p:txBody>
      </p:sp>
    </p:spTree>
    <p:extLst>
      <p:ext uri="{BB962C8B-B14F-4D97-AF65-F5344CB8AC3E}">
        <p14:creationId xmlns:p14="http://schemas.microsoft.com/office/powerpoint/2010/main" val="2689511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68B3994-FD2C-4C55-9527-382C9F606A53}"/>
              </a:ext>
            </a:extLst>
          </p:cNvPr>
          <p:cNvSpPr>
            <a:spLocks noGrp="1"/>
          </p:cNvSpPr>
          <p:nvPr>
            <p:ph type="title"/>
          </p:nvPr>
        </p:nvSpPr>
        <p:spPr/>
        <p:txBody>
          <a:bodyPr/>
          <a:lstStyle/>
          <a:p>
            <a:r>
              <a:rPr lang="he-IL" dirty="0"/>
              <a:t>"משהו חמור מאוד הולך לקרות בכפר הזה"</a:t>
            </a:r>
          </a:p>
        </p:txBody>
      </p:sp>
      <p:sp>
        <p:nvSpPr>
          <p:cNvPr id="4" name="מציין מיקום תוכן 3">
            <a:extLst>
              <a:ext uri="{FF2B5EF4-FFF2-40B4-BE49-F238E27FC236}">
                <a16:creationId xmlns:a16="http://schemas.microsoft.com/office/drawing/2014/main" id="{89C8D4C6-B2F8-460E-83FC-76EE0A46D493}"/>
              </a:ext>
            </a:extLst>
          </p:cNvPr>
          <p:cNvSpPr>
            <a:spLocks noGrp="1"/>
          </p:cNvSpPr>
          <p:nvPr>
            <p:ph sz="quarter" idx="4"/>
          </p:nvPr>
        </p:nvSpPr>
        <p:spPr>
          <a:xfrm>
            <a:off x="515273" y="1725682"/>
            <a:ext cx="11529582" cy="3844801"/>
          </a:xfrm>
        </p:spPr>
        <p:txBody>
          <a:bodyPr>
            <a:noAutofit/>
          </a:bodyPr>
          <a:lstStyle/>
          <a:p>
            <a:pPr marL="96848" indent="0">
              <a:buNone/>
            </a:pPr>
            <a:r>
              <a:rPr lang="he-IL" sz="2000" dirty="0"/>
              <a:t>מגיע רגע של מתח כה  גדול לאנשי הכפר, שכולם מיואשים ורוצים לעזוב אך לא מעזים. "אני כן גבר!" צועק מישהו, "אני עוזב!" הוא לוקח את רהיטיו, את בניו, את בהמותיו, מכניס אותם לעגלה ועובר דרך הרחוב המרכזי, וכל הכפר המסכן מסתכל עליו. עד שכולם אומרים: "אם הוא מעז ללכת, אז אנחנו גם עוזבים." ומתחילים לפרק את הכפר. הם לוקחים את הדברים, הבהמות, הכול</a:t>
            </a:r>
          </a:p>
          <a:p>
            <a:pPr marL="96848" indent="0">
              <a:buNone/>
            </a:pPr>
            <a:r>
              <a:rPr lang="he-IL" sz="2000" dirty="0"/>
              <a:t>ואחד מאחרוני העוזבים אומר:</a:t>
            </a:r>
          </a:p>
          <a:p>
            <a:pPr marL="96848" indent="0">
              <a:buNone/>
            </a:pPr>
            <a:r>
              <a:rPr lang="he-IL" sz="2000" dirty="0"/>
              <a:t>"שהקללה לא תיפול על מה שנשאר מביתנו." הוא שורף את ביתו ואחרים גם שורפים את בתיהם. הם נסים על נפשם כמו בריחה שלאחר מלחמה, ובמרכז הולכת האישה בעלת הנבואה וצועקת: "אני אמרתי שמשהו חמור מאוד הולך לקרות, ואמרו לי שאני משוגעת!"</a:t>
            </a:r>
          </a:p>
        </p:txBody>
      </p:sp>
      <p:sp>
        <p:nvSpPr>
          <p:cNvPr id="5" name="מלבן 4">
            <a:extLst>
              <a:ext uri="{FF2B5EF4-FFF2-40B4-BE49-F238E27FC236}">
                <a16:creationId xmlns:a16="http://schemas.microsoft.com/office/drawing/2014/main" id="{D5C4983E-D68E-4E5F-91E1-0BBC9D1CFEEB}"/>
              </a:ext>
            </a:extLst>
          </p:cNvPr>
          <p:cNvSpPr/>
          <p:nvPr/>
        </p:nvSpPr>
        <p:spPr>
          <a:xfrm>
            <a:off x="515273" y="5570483"/>
            <a:ext cx="4217822" cy="369332"/>
          </a:xfrm>
          <a:prstGeom prst="rect">
            <a:avLst/>
          </a:prstGeom>
        </p:spPr>
        <p:txBody>
          <a:bodyPr wrap="none">
            <a:spAutoFit/>
          </a:bodyPr>
          <a:lstStyle/>
          <a:p>
            <a:r>
              <a:rPr lang="he-IL" kern="1800" dirty="0">
                <a:solidFill>
                  <a:srgbClr val="000080"/>
                </a:solidFill>
                <a:latin typeface="Arial" panose="020B0604020202020204" pitchFamily="34" charset="0"/>
                <a:ea typeface="Times New Roman" panose="02020603050405020304" pitchFamily="18" charset="0"/>
                <a:cs typeface="David" panose="020E0502060401010101" pitchFamily="34" charset="-79"/>
              </a:rPr>
              <a:t>תרגום מספרדית: משה בן הרוש ודניאל </a:t>
            </a:r>
            <a:r>
              <a:rPr lang="he-IL" kern="1800" dirty="0" err="1">
                <a:solidFill>
                  <a:srgbClr val="000080"/>
                </a:solidFill>
                <a:latin typeface="Arial" panose="020B0604020202020204" pitchFamily="34" charset="0"/>
                <a:ea typeface="Times New Roman" panose="02020603050405020304" pitchFamily="18" charset="0"/>
                <a:cs typeface="David" panose="020E0502060401010101" pitchFamily="34" charset="-79"/>
              </a:rPr>
              <a:t>סטבסקי</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91082672"/>
      </p:ext>
    </p:extLst>
  </p:cSld>
  <p:clrMapOvr>
    <a:masterClrMapping/>
  </p:clrMapOvr>
</p:sld>
</file>

<file path=ppt/theme/theme1.xml><?xml version="1.0" encoding="utf-8"?>
<a:theme xmlns:a="http://schemas.openxmlformats.org/drawingml/2006/main" name="1_ערכת נושא Office">
  <a:themeElements>
    <a:clrScheme name="מערכת שידורים">
      <a:dk1>
        <a:srgbClr val="002060"/>
      </a:dk1>
      <a:lt1>
        <a:sysClr val="window" lastClr="FFFFFF"/>
      </a:lt1>
      <a:dk2>
        <a:srgbClr val="44546A"/>
      </a:dk2>
      <a:lt2>
        <a:srgbClr val="E7E6E6"/>
      </a:lt2>
      <a:accent1>
        <a:srgbClr val="92D050"/>
      </a:accent1>
      <a:accent2>
        <a:srgbClr val="ED7D31"/>
      </a:accent2>
      <a:accent3>
        <a:srgbClr val="A5A5A5"/>
      </a:accent3>
      <a:accent4>
        <a:srgbClr val="FFC000"/>
      </a:accent4>
      <a:accent5>
        <a:srgbClr val="4472C4"/>
      </a:accent5>
      <a:accent6>
        <a:srgbClr val="70AD47"/>
      </a:accent6>
      <a:hlink>
        <a:srgbClr val="0563C1"/>
      </a:hlink>
      <a:folHlink>
        <a:srgbClr val="7030A0"/>
      </a:folHlink>
    </a:clrScheme>
    <a:fontScheme name="התאמה אישית 3">
      <a:majorFont>
        <a:latin typeface="Varela Round"/>
        <a:ea typeface=""/>
        <a:cs typeface="Varela Round"/>
      </a:majorFont>
      <a:minorFont>
        <a:latin typeface="Varela Round"/>
        <a:ea typeface=""/>
        <a:cs typeface="Varela Round"/>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תבנית לקורונה.potx" id="{71BAADB6-F0A2-4B47-84A8-B8867DA99E03}" vid="{0B690E51-E097-417F-82C5-A3917B99FBFF}"/>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D405C3C5E2144991A82FB03AD36A29" ma:contentTypeVersion="12" ma:contentTypeDescription="Create a new document." ma:contentTypeScope="" ma:versionID="e4f0827a931059b31765ed3d04ced2b4">
  <xsd:schema xmlns:xsd="http://www.w3.org/2001/XMLSchema" xmlns:xs="http://www.w3.org/2001/XMLSchema" xmlns:p="http://schemas.microsoft.com/office/2006/metadata/properties" xmlns:ns3="3fb18b26-9745-44e6-b802-7b00fa7a1430" xmlns:ns4="e3d15af0-53cc-4fdd-8ebf-c94b218c505a" targetNamespace="http://schemas.microsoft.com/office/2006/metadata/properties" ma:root="true" ma:fieldsID="4b78d8332063f637b049228e2d456018" ns3:_="" ns4:_="">
    <xsd:import namespace="3fb18b26-9745-44e6-b802-7b00fa7a1430"/>
    <xsd:import namespace="e3d15af0-53cc-4fdd-8ebf-c94b218c505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b18b26-9745-44e6-b802-7b00fa7a14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3d15af0-53cc-4fdd-8ebf-c94b218c505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D4277BF-4D98-4589-ACD8-24220195B6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b18b26-9745-44e6-b802-7b00fa7a1430"/>
    <ds:schemaRef ds:uri="e3d15af0-53cc-4fdd-8ebf-c94b218c50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EB2908C-A670-4A17-A994-D9FB9E8FEF35}">
  <ds:schemaRefs>
    <ds:schemaRef ds:uri="http://schemas.microsoft.com/sharepoint/v3/contenttype/forms"/>
  </ds:schemaRefs>
</ds:datastoreItem>
</file>

<file path=customXml/itemProps3.xml><?xml version="1.0" encoding="utf-8"?>
<ds:datastoreItem xmlns:ds="http://schemas.openxmlformats.org/officeDocument/2006/customXml" ds:itemID="{FC139DC7-DCD5-48F7-AFEE-24CF9BCABDF3}">
  <ds:schemaRefs>
    <ds:schemaRef ds:uri="http://purl.org/dc/elements/1.1/"/>
    <ds:schemaRef ds:uri="http://schemas.microsoft.com/office/2006/metadata/properties"/>
    <ds:schemaRef ds:uri="3fb18b26-9745-44e6-b802-7b00fa7a1430"/>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e3d15af0-53cc-4fdd-8ebf-c94b218c505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6875</TotalTime>
  <Words>1901</Words>
  <Application>Microsoft Office PowerPoint</Application>
  <PresentationFormat>מסך רחב</PresentationFormat>
  <Paragraphs>154</Paragraphs>
  <Slides>24</Slides>
  <Notes>11</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24</vt:i4>
      </vt:variant>
    </vt:vector>
  </HeadingPairs>
  <TitlesOfParts>
    <vt:vector size="30" baseType="lpstr">
      <vt:lpstr>Arial</vt:lpstr>
      <vt:lpstr>Calibri</vt:lpstr>
      <vt:lpstr>David</vt:lpstr>
      <vt:lpstr>Times New Roman</vt:lpstr>
      <vt:lpstr>Varela Round</vt:lpstr>
      <vt:lpstr>1_ערכת נושא Office</vt:lpstr>
      <vt:lpstr>מערכת שידורים לאומית</vt:lpstr>
      <vt:lpstr>"משהו חמור מאוד הולך לקרות בכפר הזה"/  גבריאל גרסיה-מארקס</vt:lpstr>
      <vt:lpstr>מה נלמד היום </vt:lpstr>
      <vt:lpstr>"משהו חמור מאוד הולך לקרות בכפר הזה"</vt:lpstr>
      <vt:lpstr>"משהו חמור מאוד הולך לקרות בכפר הזה" </vt:lpstr>
      <vt:lpstr>"משהו חמור מאוד הולך לקרות בכפר הזה"</vt:lpstr>
      <vt:lpstr>"משהו חמור מאוד הולך לקרות בכפר הזה"</vt:lpstr>
      <vt:lpstr>"משהו חמור מאוד הולך לקרות בכפר הזה"</vt:lpstr>
      <vt:lpstr>"משהו חמור מאוד הולך לקרות בכפר הזה"</vt:lpstr>
      <vt:lpstr>נבואה המגשימה את עצמה</vt:lpstr>
      <vt:lpstr>ז'אנר ספרותי</vt:lpstr>
      <vt:lpstr>ז'אנר ספרותי</vt:lpstr>
      <vt:lpstr>ז'אנר ספרותי</vt:lpstr>
      <vt:lpstr>ניתוח הסיפור </vt:lpstr>
      <vt:lpstr>ניתוח הסיפור </vt:lpstr>
      <vt:lpstr>משימה</vt:lpstr>
      <vt:lpstr>ניתוח הסיפור</vt:lpstr>
      <vt:lpstr>ניתוח הסיפור</vt:lpstr>
      <vt:lpstr>ניתוח הסיפור</vt:lpstr>
      <vt:lpstr>מי מרוויח מהפצת השמועות?</vt:lpstr>
      <vt:lpstr>ביקורת חברתית</vt:lpstr>
      <vt:lpstr>מכירים מקרה כזה מהמציאות?</vt:lpstr>
      <vt:lpstr>אז מה למדנו היום?</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מערכת שידורים לאומית</dc:title>
  <dc:creator>בן טרגן</dc:creator>
  <cp:lastModifiedBy>שני שמלה/Shani Chemla</cp:lastModifiedBy>
  <cp:revision>40</cp:revision>
  <dcterms:created xsi:type="dcterms:W3CDTF">2020-04-24T13:11:01Z</dcterms:created>
  <dcterms:modified xsi:type="dcterms:W3CDTF">2022-06-23T08:36:46Z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0x01010033D405C3C5E2144991A82FB03AD36A29</vt:lpwstr>
  </property>
</Properties>
</file>