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270" r:id="rId3"/>
    <p:sldId id="258" r:id="rId4"/>
    <p:sldId id="271" r:id="rId5"/>
    <p:sldId id="306" r:id="rId6"/>
    <p:sldId id="272" r:id="rId7"/>
    <p:sldId id="308" r:id="rId8"/>
    <p:sldId id="309" r:id="rId9"/>
    <p:sldId id="310" r:id="rId10"/>
    <p:sldId id="312" r:id="rId11"/>
    <p:sldId id="314" r:id="rId12"/>
    <p:sldId id="313" r:id="rId13"/>
    <p:sldId id="315" r:id="rId14"/>
    <p:sldId id="316" r:id="rId15"/>
    <p:sldId id="317" r:id="rId16"/>
    <p:sldId id="319" r:id="rId17"/>
    <p:sldId id="318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9" r:id="rId27"/>
    <p:sldId id="330" r:id="rId28"/>
    <p:sldId id="331" r:id="rId29"/>
    <p:sldId id="332" r:id="rId30"/>
    <p:sldId id="333" r:id="rId31"/>
    <p:sldId id="339" r:id="rId32"/>
    <p:sldId id="342" r:id="rId33"/>
    <p:sldId id="328" r:id="rId34"/>
    <p:sldId id="334" r:id="rId35"/>
    <p:sldId id="335" r:id="rId36"/>
    <p:sldId id="336" r:id="rId37"/>
    <p:sldId id="337" r:id="rId38"/>
    <p:sldId id="338" r:id="rId39"/>
    <p:sldId id="341" r:id="rId40"/>
    <p:sldId id="340" r:id="rId41"/>
    <p:sldId id="269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onsolas" panose="020B0609020204030204" pitchFamily="49" charset="0"/>
      <p:regular r:id="rId48"/>
      <p:bold r:id="rId49"/>
      <p:italic r:id="rId50"/>
      <p:boldItalic r:id="rId51"/>
    </p:embeddedFont>
    <p:embeddedFont>
      <p:font typeface="Varela Round" panose="00000500000000000000" pitchFamily="2" charset="-79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DC08E1-DA4F-423A-9017-43DAC3DE2692}">
  <a:tblStyle styleId="{9FDC08E1-DA4F-423A-9017-43DAC3DE2692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43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444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179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81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12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182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609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294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692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85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508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132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150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154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883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624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92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968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113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866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40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080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2259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372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886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839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1227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5541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0743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0420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17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0911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6377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87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506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81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110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93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bze9oo_BS1EtM9HY0DYw6kL2XVMu9eS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LRRfUxHsZIYpnEUFjAreIP1BH-8dJu9k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פעולה בונה</a:t>
            </a:r>
            <a:endParaRPr dirty="0"/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26159" y="1179362"/>
            <a:ext cx="7761600" cy="4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1" lvl="0" indent="-190534">
              <a:lnSpc>
                <a:spcPct val="150000"/>
              </a:lnSpc>
              <a:buNone/>
            </a:pPr>
            <a:r>
              <a:rPr lang="he-IL" dirty="0"/>
              <a:t>הפעולה הבונה (נקראת גם בנאי – </a:t>
            </a:r>
            <a:r>
              <a:rPr lang="en-US" dirty="0"/>
              <a:t>Constructor</a:t>
            </a:r>
            <a:r>
              <a:rPr lang="he-IL" dirty="0"/>
              <a:t>), היא </a:t>
            </a:r>
          </a:p>
          <a:p>
            <a:pPr marL="439781" lvl="0" indent="-190534">
              <a:lnSpc>
                <a:spcPct val="150000"/>
              </a:lnSpc>
              <a:buNone/>
            </a:pPr>
            <a:r>
              <a:rPr lang="he-IL" dirty="0"/>
              <a:t>הפעולה שבעזרתה אנו יוצרים אובייקטים מהמחלקה </a:t>
            </a:r>
          </a:p>
          <a:p>
            <a:pPr marL="439781" lvl="0" indent="-190534">
              <a:lnSpc>
                <a:spcPct val="150000"/>
              </a:lnSpc>
              <a:buNone/>
            </a:pPr>
            <a:r>
              <a:rPr lang="he-IL" dirty="0"/>
              <a:t>אותה בנינו.</a:t>
            </a:r>
          </a:p>
          <a:p>
            <a:pPr marL="439781" lvl="0" indent="-190534">
              <a:lnSpc>
                <a:spcPct val="150000"/>
              </a:lnSpc>
              <a:buNone/>
            </a:pPr>
            <a:endParaRPr lang="he-IL" dirty="0"/>
          </a:p>
          <a:p>
            <a:pPr marL="439781" lvl="0" indent="-190534">
              <a:lnSpc>
                <a:spcPct val="150000"/>
              </a:lnSpc>
              <a:buNone/>
            </a:pPr>
            <a:r>
              <a:rPr lang="he-IL" dirty="0"/>
              <a:t>ניתן לכתוב יותר מבנאי אחד:</a:t>
            </a:r>
          </a:p>
          <a:p>
            <a:pPr marL="592147" indent="-342900">
              <a:lnSpc>
                <a:spcPct val="150000"/>
              </a:lnSpc>
            </a:pPr>
            <a:r>
              <a:rPr lang="he-IL" b="1" dirty="0"/>
              <a:t>בנאי מפורש </a:t>
            </a:r>
            <a:r>
              <a:rPr lang="he-IL" dirty="0"/>
              <a:t>– מקבל את כל תכונות המחלקה</a:t>
            </a:r>
          </a:p>
          <a:p>
            <a:pPr marL="592147" indent="-342900">
              <a:lnSpc>
                <a:spcPct val="150000"/>
              </a:lnSpc>
            </a:pPr>
            <a:r>
              <a:rPr lang="he-IL" b="1" dirty="0"/>
              <a:t>בנאי חלקי </a:t>
            </a:r>
            <a:r>
              <a:rPr lang="he-IL" dirty="0"/>
              <a:t>– מקבל חלק מתכונות המחלקה</a:t>
            </a:r>
          </a:p>
          <a:p>
            <a:pPr marL="592147" indent="-342900">
              <a:lnSpc>
                <a:spcPct val="150000"/>
              </a:lnSpc>
            </a:pPr>
            <a:r>
              <a:rPr lang="he-IL" b="1" dirty="0"/>
              <a:t>בנאי ברירת מחדל </a:t>
            </a:r>
            <a:r>
              <a:rPr lang="he-IL" dirty="0"/>
              <a:t>– אינו מקבל תכונות כלל</a:t>
            </a:r>
          </a:p>
        </p:txBody>
      </p:sp>
    </p:spTree>
    <p:extLst>
      <p:ext uri="{BB962C8B-B14F-4D97-AF65-F5344CB8AC3E}">
        <p14:creationId xmlns:p14="http://schemas.microsoft.com/office/powerpoint/2010/main" val="397348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פעולה בונה</a:t>
            </a:r>
            <a:endParaRPr dirty="0"/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47931" y="1311802"/>
            <a:ext cx="7761600" cy="4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1" lvl="0" indent="-190534">
              <a:lnSpc>
                <a:spcPct val="150000"/>
              </a:lnSpc>
              <a:buNone/>
            </a:pPr>
            <a:r>
              <a:rPr lang="he-IL" dirty="0"/>
              <a:t>צורת כתיבה:</a:t>
            </a:r>
          </a:p>
          <a:p>
            <a:pPr marL="439781" lvl="0" indent="-190534" algn="l" rtl="0">
              <a:lnSpc>
                <a:spcPct val="150000"/>
              </a:lnSpc>
              <a:buNone/>
            </a:pPr>
            <a:r>
              <a:rPr lang="en-US" dirty="0"/>
              <a:t>public </a:t>
            </a:r>
            <a:r>
              <a:rPr lang="he-IL" dirty="0"/>
              <a:t>שם המחלקה</a:t>
            </a:r>
            <a:r>
              <a:rPr lang="en-US" dirty="0"/>
              <a:t> (</a:t>
            </a:r>
            <a:r>
              <a:rPr lang="he-IL" dirty="0"/>
              <a:t>פרמטרים הנשלחים לבנאי</a:t>
            </a:r>
            <a:r>
              <a:rPr lang="en-US" dirty="0"/>
              <a:t>)</a:t>
            </a:r>
          </a:p>
          <a:p>
            <a:pPr marL="439781" lvl="0" indent="-190534" algn="l" rtl="0">
              <a:lnSpc>
                <a:spcPct val="150000"/>
              </a:lnSpc>
              <a:buNone/>
            </a:pPr>
            <a:r>
              <a:rPr lang="en-US" dirty="0"/>
              <a:t>{</a:t>
            </a:r>
          </a:p>
          <a:p>
            <a:pPr marL="439781" lvl="0" indent="-190534" algn="l" rtl="0">
              <a:lnSpc>
                <a:spcPct val="150000"/>
              </a:lnSpc>
              <a:buNone/>
            </a:pPr>
            <a:r>
              <a:rPr lang="en-US" dirty="0"/>
              <a:t>	....</a:t>
            </a:r>
          </a:p>
          <a:p>
            <a:pPr marL="439781" lvl="0" indent="-190534" algn="l" rtl="0">
              <a:lnSpc>
                <a:spcPct val="150000"/>
              </a:lnSpc>
              <a:buNone/>
            </a:pPr>
            <a:r>
              <a:rPr lang="en-US" dirty="0"/>
              <a:t>}</a:t>
            </a:r>
          </a:p>
          <a:p>
            <a:pPr marL="439781" lvl="0" indent="-190534" algn="r">
              <a:lnSpc>
                <a:spcPct val="150000"/>
              </a:lnSpc>
              <a:buNone/>
            </a:pPr>
            <a:r>
              <a:rPr lang="he-IL" dirty="0"/>
              <a:t>שם הבנאי יהיה תמיד זהה לשם המחלקה, הוא אינו</a:t>
            </a:r>
          </a:p>
          <a:p>
            <a:pPr marL="439781" lvl="0" indent="-190534" algn="r">
              <a:lnSpc>
                <a:spcPct val="150000"/>
              </a:lnSpc>
              <a:buNone/>
            </a:pPr>
            <a:r>
              <a:rPr lang="he-IL" dirty="0"/>
              <a:t>מחזיר ערכים (בכל זאת לא רושמים </a:t>
            </a:r>
            <a:r>
              <a:rPr lang="en-US" dirty="0"/>
              <a:t>void</a:t>
            </a:r>
            <a:r>
              <a:rPr lang="he-I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735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פעולה בונה</a:t>
            </a:r>
            <a:endParaRPr dirty="0"/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15273" y="1540401"/>
            <a:ext cx="7761600" cy="4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בגוף הבנאי אנו מבצעים השמה לכל תכונות המחלקה</a:t>
            </a:r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בהתאם לפרמטרים שהתקבלו</a:t>
            </a:r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בנאי מפורש</a:t>
            </a:r>
            <a:endParaRPr dirty="0"/>
          </a:p>
        </p:txBody>
      </p:sp>
      <p:sp>
        <p:nvSpPr>
          <p:cNvPr id="2" name="מלבן 1"/>
          <p:cNvSpPr/>
          <p:nvPr/>
        </p:nvSpPr>
        <p:spPr>
          <a:xfrm>
            <a:off x="515273" y="2032622"/>
            <a:ext cx="80725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m,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c,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2000" dirty="0">
                <a:latin typeface="Consolas" panose="020B0609020204030204" pitchFamily="49" charset="0"/>
              </a:rPr>
              <a:t> w,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s,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000" dirty="0">
                <a:latin typeface="Consolas" panose="020B0609020204030204" pitchFamily="49" charset="0"/>
              </a:rPr>
              <a:t> id)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  <a:endParaRPr lang="he-IL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manufacturer = m;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color = c;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weight = w;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speed = s;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isDriving</a:t>
            </a:r>
            <a:r>
              <a:rPr lang="en-US" sz="2000" dirty="0">
                <a:latin typeface="Consolas" panose="020B0609020204030204" pitchFamily="49" charset="0"/>
              </a:rPr>
              <a:t> = id;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{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28930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פעולה בונה</a:t>
            </a:r>
            <a:endParaRPr dirty="0"/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15273" y="1322687"/>
            <a:ext cx="7761600" cy="507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בגוף הבנאי אנו מבצעים השמה לתכונות המחלקה</a:t>
            </a:r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שעבורן התקבלו פרמטרים.</a:t>
            </a:r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יש לקבוע ערכי ברירת מחדל לשאר התכונות</a:t>
            </a:r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בנאי חלקי</a:t>
            </a:r>
            <a:endParaRPr dirty="0"/>
          </a:p>
        </p:txBody>
      </p:sp>
      <p:sp>
        <p:nvSpPr>
          <p:cNvPr id="2" name="מלבן 1"/>
          <p:cNvSpPr/>
          <p:nvPr/>
        </p:nvSpPr>
        <p:spPr>
          <a:xfrm>
            <a:off x="515273" y="2032622"/>
            <a:ext cx="80725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m,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c,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2000" dirty="0">
                <a:latin typeface="Consolas" panose="020B0609020204030204" pitchFamily="49" charset="0"/>
              </a:rPr>
              <a:t> w)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  <a:endParaRPr lang="he-IL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manufacturer = m;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color = c;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weight = w;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speed = 0;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isDriving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{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97591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פעולה בונה</a:t>
            </a:r>
            <a:endParaRPr dirty="0"/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15273" y="1475088"/>
            <a:ext cx="7761600" cy="507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endParaRPr lang="en-US" dirty="0"/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בגוף הבנאי אנו מבצעים השמה של ערכי ברירת מחדל לכל תכונות המחלקה</a:t>
            </a:r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בנאי ברירת מחדל</a:t>
            </a:r>
            <a:endParaRPr dirty="0"/>
          </a:p>
        </p:txBody>
      </p:sp>
      <p:sp>
        <p:nvSpPr>
          <p:cNvPr id="3" name="מלבן 2"/>
          <p:cNvSpPr/>
          <p:nvPr/>
        </p:nvSpPr>
        <p:spPr>
          <a:xfrm>
            <a:off x="515273" y="197817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manufacturer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</a:rPr>
              <a:t>mazda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color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"red"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weight = 1124;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speed = 0;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isDriving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{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214221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פעולות </a:t>
            </a:r>
            <a:r>
              <a:rPr lang="en-US" dirty="0"/>
              <a:t> Set </a:t>
            </a:r>
            <a:r>
              <a:rPr lang="he-IL" dirty="0"/>
              <a:t>ו- </a:t>
            </a:r>
            <a:r>
              <a:rPr lang="en-US" dirty="0"/>
              <a:t>Get</a:t>
            </a:r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428187" y="1170287"/>
            <a:ext cx="7761600" cy="507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כשאנו יוצרים מחלקה, אנו מגדירים את התכונות שלה בהרשאת גישה </a:t>
            </a:r>
            <a:r>
              <a:rPr lang="en-US" dirty="0"/>
              <a:t>private</a:t>
            </a:r>
            <a:r>
              <a:rPr lang="he-IL" dirty="0"/>
              <a:t>, על מנת שלא יהיה ניתן לגשת אליהן ממחלקה אחרת (קריאה</a:t>
            </a:r>
            <a:r>
              <a:rPr lang="en-US" dirty="0"/>
              <a:t>/</a:t>
            </a:r>
            <a:r>
              <a:rPr lang="he-IL" dirty="0"/>
              <a:t>כתיבה) באופן שיגרום לשגיאות.</a:t>
            </a:r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על מנת לאפשר גישה נכונה ובטוחה לתכונות, אנו יוצרים עבורן פעולות שלהן יש גישת הרשאה </a:t>
            </a:r>
            <a:r>
              <a:rPr lang="en-US" dirty="0"/>
              <a:t>public</a:t>
            </a:r>
            <a:r>
              <a:rPr lang="he-I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400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פעולות </a:t>
            </a:r>
            <a:r>
              <a:rPr lang="en-US" dirty="0"/>
              <a:t> Set </a:t>
            </a:r>
            <a:r>
              <a:rPr lang="he-IL" dirty="0"/>
              <a:t>ו- </a:t>
            </a:r>
            <a:r>
              <a:rPr lang="en-US" dirty="0"/>
              <a:t>Get</a:t>
            </a:r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15273" y="1398889"/>
            <a:ext cx="7761600" cy="507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9247" indent="0">
              <a:lnSpc>
                <a:spcPct val="150000"/>
              </a:lnSpc>
              <a:buNone/>
            </a:pPr>
            <a:r>
              <a:rPr lang="he-IL" sz="2300" dirty="0"/>
              <a:t>עבור התכונות שנרצה לקבוע את ערכן ממחלקה אחרת, ניצור לכל תכונה בנפרד פעולת </a:t>
            </a:r>
            <a:r>
              <a:rPr lang="en-US" sz="2300" dirty="0"/>
              <a:t>Set</a:t>
            </a:r>
            <a:r>
              <a:rPr lang="he-IL" sz="2300" dirty="0"/>
              <a:t> שתקבע את ערכה.</a:t>
            </a:r>
          </a:p>
          <a:p>
            <a:pPr marL="249247" indent="0">
              <a:lnSpc>
                <a:spcPct val="150000"/>
              </a:lnSpc>
              <a:buNone/>
            </a:pPr>
            <a:r>
              <a:rPr lang="he-IL" sz="2300" dirty="0"/>
              <a:t>(שם הפעולה לא חייב להכיל את המילה </a:t>
            </a:r>
            <a:r>
              <a:rPr lang="en-US" sz="2300" dirty="0"/>
              <a:t>Set</a:t>
            </a:r>
            <a:r>
              <a:rPr lang="he-IL" sz="2300" dirty="0"/>
              <a:t>, אך נהוג כך)</a:t>
            </a:r>
          </a:p>
          <a:p>
            <a:pPr marL="249247" indent="0">
              <a:lnSpc>
                <a:spcPct val="150000"/>
              </a:lnSpc>
              <a:buNone/>
            </a:pPr>
            <a:endParaRPr lang="he-IL" sz="2300" dirty="0"/>
          </a:p>
          <a:p>
            <a:pPr marL="249247" indent="0">
              <a:lnSpc>
                <a:spcPct val="150000"/>
              </a:lnSpc>
              <a:buNone/>
            </a:pPr>
            <a:endParaRPr lang="he-IL" sz="2300" dirty="0"/>
          </a:p>
          <a:p>
            <a:pPr marL="249247" indent="0">
              <a:lnSpc>
                <a:spcPct val="150000"/>
              </a:lnSpc>
              <a:buNone/>
            </a:pPr>
            <a:endParaRPr lang="he-IL" sz="2300" dirty="0"/>
          </a:p>
          <a:p>
            <a:pPr marL="249247" indent="0">
              <a:lnSpc>
                <a:spcPct val="150000"/>
              </a:lnSpc>
              <a:buNone/>
            </a:pPr>
            <a:endParaRPr lang="he-IL" sz="2300" dirty="0"/>
          </a:p>
          <a:p>
            <a:pPr marL="249247" indent="0">
              <a:lnSpc>
                <a:spcPct val="150000"/>
              </a:lnSpc>
              <a:buNone/>
            </a:pPr>
            <a:r>
              <a:rPr lang="he-IL" sz="2300" dirty="0"/>
              <a:t>בדוגמה ניתן לראות שהפעולה עוזרת לנו למנוע מצב בו המהירות תיקבע להיות שלילית</a:t>
            </a:r>
          </a:p>
          <a:p>
            <a:pPr marL="249247" indent="0">
              <a:lnSpc>
                <a:spcPct val="150000"/>
              </a:lnSpc>
              <a:buNone/>
            </a:pPr>
            <a:endParaRPr lang="he-IL" sz="2300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924132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פעולת </a:t>
            </a:r>
            <a:r>
              <a:rPr lang="en-US" dirty="0"/>
              <a:t>Set</a:t>
            </a:r>
            <a:endParaRPr dirty="0"/>
          </a:p>
        </p:txBody>
      </p:sp>
      <p:sp>
        <p:nvSpPr>
          <p:cNvPr id="2" name="מלבן 1"/>
          <p:cNvSpPr/>
          <p:nvPr/>
        </p:nvSpPr>
        <p:spPr>
          <a:xfrm>
            <a:off x="515273" y="341075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SetSpeed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  <a:endParaRPr lang="he-IL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(s &gt;= 0)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speed = s;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20844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פעולות </a:t>
            </a:r>
            <a:r>
              <a:rPr lang="en-US" dirty="0"/>
              <a:t> Set </a:t>
            </a:r>
            <a:r>
              <a:rPr lang="he-IL" dirty="0"/>
              <a:t>ו- </a:t>
            </a:r>
            <a:r>
              <a:rPr lang="en-US" dirty="0"/>
              <a:t>Get</a:t>
            </a:r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15273" y="1529515"/>
            <a:ext cx="7761600" cy="507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עבור התכונות שנרצה לקרוא את ערכן ממחלקה אחרת, ניצור לכל תכונה בנפרד פעולת </a:t>
            </a:r>
            <a:r>
              <a:rPr lang="en-US" dirty="0"/>
              <a:t>Get</a:t>
            </a:r>
            <a:r>
              <a:rPr lang="he-IL" dirty="0"/>
              <a:t> שתחזיר את ערכה.</a:t>
            </a:r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(שם הפעולה לא חייב להכיל את המילה </a:t>
            </a:r>
            <a:r>
              <a:rPr lang="en-US" dirty="0"/>
              <a:t>Get</a:t>
            </a:r>
            <a:r>
              <a:rPr lang="he-IL" dirty="0"/>
              <a:t>, אך נהוג כך)</a:t>
            </a:r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הפעולה מחזירה את ערך התכונה של האובייקט</a:t>
            </a:r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989445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פעולת </a:t>
            </a:r>
            <a:r>
              <a:rPr lang="en-US" dirty="0"/>
              <a:t>Get</a:t>
            </a:r>
            <a:endParaRPr dirty="0"/>
          </a:p>
        </p:txBody>
      </p:sp>
      <p:sp>
        <p:nvSpPr>
          <p:cNvPr id="2" name="מלבן 1"/>
          <p:cNvSpPr/>
          <p:nvPr/>
        </p:nvSpPr>
        <p:spPr>
          <a:xfrm>
            <a:off x="515273" y="351137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GetSpeed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</a:rPr>
              <a:t> (speed);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{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298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יצירת אובייקטים</a:t>
            </a:r>
            <a:endParaRPr lang="en-US" dirty="0"/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26158" y="1137631"/>
            <a:ext cx="7761600" cy="507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בדרך כלל יצירת האובייקטים מהמחלקה שבנינו תתבצע בתוכנית הראשית (</a:t>
            </a:r>
            <a:r>
              <a:rPr lang="en-US" dirty="0"/>
              <a:t>Main</a:t>
            </a:r>
            <a:r>
              <a:rPr lang="he-IL" dirty="0"/>
              <a:t>), הנמצאת במחלקה </a:t>
            </a:r>
            <a:r>
              <a:rPr lang="en-US" dirty="0"/>
              <a:t>Program</a:t>
            </a: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היצירה מתבצעת ע"י זימון אחד הבנאים של המחלקה.</a:t>
            </a:r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צורת כתיבה:</a:t>
            </a:r>
          </a:p>
          <a:p>
            <a:pPr marL="249247" indent="0" algn="l" rtl="0">
              <a:lnSpc>
                <a:spcPct val="150000"/>
              </a:lnSpc>
              <a:buNone/>
            </a:pPr>
            <a:r>
              <a:rPr lang="he-IL" dirty="0"/>
              <a:t>שם העצם שם המחלקה</a:t>
            </a:r>
            <a:r>
              <a:rPr lang="en-US" dirty="0"/>
              <a:t>=new </a:t>
            </a:r>
            <a:r>
              <a:rPr lang="he-IL" dirty="0"/>
              <a:t>שם המחלקה</a:t>
            </a:r>
            <a:r>
              <a:rPr lang="en-US" dirty="0"/>
              <a:t>(</a:t>
            </a:r>
            <a:r>
              <a:rPr lang="he-IL" dirty="0"/>
              <a:t>פרמטרים</a:t>
            </a:r>
            <a:r>
              <a:rPr lang="en-US" dirty="0"/>
              <a:t>);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9395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יצירת אובייקטים</a:t>
            </a:r>
            <a:endParaRPr lang="en-US" dirty="0"/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37045" y="1028773"/>
            <a:ext cx="7761600" cy="507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דוגמה:</a:t>
            </a:r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537045" y="1401894"/>
            <a:ext cx="7663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Car c1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Car();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Car c2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Car(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"ford"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"blue"</a:t>
            </a:r>
            <a:r>
              <a:rPr lang="en-US" sz="2000" dirty="0">
                <a:latin typeface="Consolas" panose="020B0609020204030204" pitchFamily="49" charset="0"/>
              </a:rPr>
              <a:t>, 1500, 0,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Car c3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Car(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</a:rPr>
              <a:t>kia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"white"</a:t>
            </a:r>
            <a:r>
              <a:rPr lang="en-US" sz="2000" dirty="0">
                <a:latin typeface="Consolas" panose="020B0609020204030204" pitchFamily="49" charset="0"/>
              </a:rPr>
              <a:t>, 1125);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  <p:graphicFrame>
        <p:nvGraphicFramePr>
          <p:cNvPr id="8" name="Google Shape;172;p20"/>
          <p:cNvGraphicFramePr/>
          <p:nvPr>
            <p:extLst>
              <p:ext uri="{D42A27DB-BD31-4B8C-83A1-F6EECF244321}">
                <p14:modId xmlns:p14="http://schemas.microsoft.com/office/powerpoint/2010/main" val="765747347"/>
              </p:ext>
            </p:extLst>
          </p:nvPr>
        </p:nvGraphicFramePr>
        <p:xfrm>
          <a:off x="661993" y="3466389"/>
          <a:ext cx="7636651" cy="2544419"/>
        </p:xfrm>
        <a:graphic>
          <a:graphicData uri="http://schemas.openxmlformats.org/drawingml/2006/table">
            <a:tbl>
              <a:tblPr firstRow="1" bandRow="1">
                <a:noFill/>
                <a:tableStyleId>{9FDC08E1-DA4F-423A-9017-43DAC3DE2692}</a:tableStyleId>
              </a:tblPr>
              <a:tblGrid>
                <a:gridCol w="1749668">
                  <a:extLst>
                    <a:ext uri="{9D8B030D-6E8A-4147-A177-3AD203B41FA5}">
                      <a16:colId xmlns:a16="http://schemas.microsoft.com/office/drawing/2014/main" val="1322583247"/>
                    </a:ext>
                  </a:extLst>
                </a:gridCol>
                <a:gridCol w="1801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798">
                  <a:extLst>
                    <a:ext uri="{9D8B030D-6E8A-4147-A177-3AD203B41FA5}">
                      <a16:colId xmlns:a16="http://schemas.microsoft.com/office/drawing/2014/main" val="2112461984"/>
                    </a:ext>
                  </a:extLst>
                </a:gridCol>
                <a:gridCol w="886002">
                  <a:extLst>
                    <a:ext uri="{9D8B030D-6E8A-4147-A177-3AD203B41FA5}">
                      <a16:colId xmlns:a16="http://schemas.microsoft.com/office/drawing/2014/main" val="1317858677"/>
                    </a:ext>
                  </a:extLst>
                </a:gridCol>
                <a:gridCol w="1149096">
                  <a:extLst>
                    <a:ext uri="{9D8B030D-6E8A-4147-A177-3AD203B41FA5}">
                      <a16:colId xmlns:a16="http://schemas.microsoft.com/office/drawing/2014/main" val="3488721720"/>
                    </a:ext>
                  </a:extLst>
                </a:gridCol>
              </a:tblGrid>
              <a:tr h="740539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he-IL" sz="1800" b="0" i="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שם האובייקט</a:t>
                      </a:r>
                      <a:endParaRPr lang="he-IL" sz="1800" b="0" i="0" u="none" strike="noStrike" cap="none" dirty="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manufacturer</a:t>
                      </a:r>
                      <a:endParaRPr sz="1800" b="0" i="0" u="none" strike="noStrike" cap="none" dirty="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color</a:t>
                      </a:r>
                      <a:endParaRPr sz="1800" b="0" i="0" u="none" strike="noStrike" cap="none" dirty="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weight</a:t>
                      </a:r>
                      <a:endParaRPr sz="1800" b="0" i="0" u="none" strike="noStrike" cap="none" dirty="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speed</a:t>
                      </a:r>
                      <a:endParaRPr sz="1800" b="0" i="0" u="none" strike="noStrike" cap="none" dirty="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isDriving</a:t>
                      </a:r>
                      <a:endParaRPr sz="1800" b="0" i="0" u="none" strike="noStrike" cap="none" dirty="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61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c1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"</a:t>
                      </a: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Mazda</a:t>
                      </a:r>
                      <a:r>
                        <a:rPr lang="he-IL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"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“red”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1124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0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False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63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c2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"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ford</a:t>
                      </a:r>
                      <a:r>
                        <a:rPr kumimoji="0" lang="he-IL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"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“blue”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000" b="0" i="0" u="none" strike="noStrike" cap="none" noProof="0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1500</a:t>
                      </a:r>
                      <a:endParaRPr lang="en-US" sz="2000" b="0" i="0" u="none" strike="noStrike" cap="none" noProof="0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000" b="0" i="0" u="none" strike="noStrike" cap="none" noProof="0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0</a:t>
                      </a:r>
                      <a:endParaRPr lang="en-US" sz="2000" b="0" i="0" u="none" strike="noStrike" cap="none" noProof="0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noProof="0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True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3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c3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"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Kia</a:t>
                      </a:r>
                      <a:r>
                        <a:rPr kumimoji="0" lang="he-IL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"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“white”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noProof="0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1125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noProof="0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0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noProof="0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Arial"/>
                        </a:rPr>
                        <a:t>False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2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סי שארפ</a:t>
            </a:r>
            <a:r>
              <a:rPr lang="he-IL" dirty="0"/>
              <a:t> – מחלקות</a:t>
            </a:r>
            <a:endParaRPr dirty="0"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803497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/>
              <a:t>אלקטרוניקה ומחשבים שאלון 815381</a:t>
            </a:r>
            <a:endParaRPr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200" dirty="0"/>
              <a:t>שם המורה</a:t>
            </a:r>
            <a:r>
              <a:rPr lang="he-IL" dirty="0"/>
              <a:t>: </a:t>
            </a:r>
            <a:r>
              <a:rPr lang="iw-IL" sz="3200" dirty="0"/>
              <a:t>יקיר בשארי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0238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יצירת אובייקטים</a:t>
            </a:r>
            <a:endParaRPr lang="en-US" dirty="0"/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15273" y="1725459"/>
            <a:ext cx="7761600" cy="507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כל הפעולות שנכתבו במחלקה משמשות את כל האובייקטים שנוצרו ממנה. </a:t>
            </a:r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על מנת לבצע פעולה על אובייקט מסוים אנו משתמשים באופרטור הנקודה באופן הבא:</a:t>
            </a:r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 algn="l">
              <a:lnSpc>
                <a:spcPct val="150000"/>
              </a:lnSpc>
              <a:buNone/>
            </a:pPr>
            <a:r>
              <a:rPr lang="he-IL" dirty="0"/>
              <a:t>()שם </a:t>
            </a:r>
            <a:r>
              <a:rPr lang="he-IL" dirty="0" err="1"/>
              <a:t>הפעולה.שם</a:t>
            </a:r>
            <a:r>
              <a:rPr lang="he-IL" dirty="0"/>
              <a:t> האובייקט</a:t>
            </a:r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ביצוע פעולות על אובייקט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9885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יצירת אובייקטים</a:t>
            </a:r>
            <a:endParaRPr lang="en-US" dirty="0"/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15273" y="1725459"/>
            <a:ext cx="7761600" cy="507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לדוגמה:</a:t>
            </a:r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r>
              <a:rPr lang="he-IL" b="1" dirty="0"/>
              <a:t>שאלה</a:t>
            </a:r>
            <a:r>
              <a:rPr lang="he-IL" dirty="0"/>
              <a:t>: מה יהיה הפלט בתוכנית זו?</a:t>
            </a:r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ביצוע פעולות על אובייקט</a:t>
            </a:r>
            <a:endParaRPr dirty="0"/>
          </a:p>
        </p:txBody>
      </p:sp>
      <p:sp>
        <p:nvSpPr>
          <p:cNvPr id="2" name="מלבן 1"/>
          <p:cNvSpPr/>
          <p:nvPr/>
        </p:nvSpPr>
        <p:spPr>
          <a:xfrm>
            <a:off x="515273" y="2027320"/>
            <a:ext cx="84170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  <a:endParaRPr lang="he-IL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Car c1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Car();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Car c2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Car(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"ford"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"blue"</a:t>
            </a:r>
            <a:r>
              <a:rPr lang="en-US" sz="2000" dirty="0">
                <a:latin typeface="Consolas" panose="020B0609020204030204" pitchFamily="49" charset="0"/>
              </a:rPr>
              <a:t>, 1500, 0,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Car c3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Car(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</a:rPr>
              <a:t>kia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"white"</a:t>
            </a:r>
            <a:r>
              <a:rPr lang="en-US" sz="2000" dirty="0">
                <a:latin typeface="Consolas" panose="020B0609020204030204" pitchFamily="49" charset="0"/>
              </a:rPr>
              <a:t>, 1125, 0,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c1.SetSpeed(30);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c2.SetSpeed(c3.GetSpeed() + 10);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Console.WriteLine(c1.GetSpeed());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Console.WriteLine(c2.GetSpeed());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{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365831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המילה </a:t>
            </a:r>
            <a:r>
              <a:rPr lang="en-US" dirty="0"/>
              <a:t>this</a:t>
            </a:r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428188" y="1094087"/>
            <a:ext cx="7761600" cy="507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המילה השמורה </a:t>
            </a:r>
            <a:r>
              <a:rPr lang="en-US" dirty="0"/>
              <a:t>this</a:t>
            </a:r>
            <a:r>
              <a:rPr lang="he-IL" dirty="0"/>
              <a:t> משמשת אותנו על מנת להבדיל בין השמות של תכונות המחלקה לבין הפרמטרים המתקבלים בפעולות שלה.</a:t>
            </a:r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במילים אחרות, המילה </a:t>
            </a:r>
            <a:r>
              <a:rPr lang="en-US" dirty="0"/>
              <a:t>this</a:t>
            </a:r>
            <a:r>
              <a:rPr lang="he-IL" dirty="0"/>
              <a:t> מתייחסת לאובייקט שעליו מתבצעת הפעולה.</a:t>
            </a:r>
          </a:p>
        </p:txBody>
      </p:sp>
    </p:spTree>
    <p:extLst>
      <p:ext uri="{BB962C8B-B14F-4D97-AF65-F5344CB8AC3E}">
        <p14:creationId xmlns:p14="http://schemas.microsoft.com/office/powerpoint/2010/main" val="527936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המילה </a:t>
            </a:r>
            <a:r>
              <a:rPr lang="en-US" dirty="0"/>
              <a:t>this</a:t>
            </a:r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15273" y="1050543"/>
            <a:ext cx="7761600" cy="507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לדוגמה:</a:t>
            </a:r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במקרה זה גם לפרמטר המתקבל בפעולה וגם לתכונה של המחלקה יש שם זהה </a:t>
            </a:r>
            <a:r>
              <a:rPr lang="en-US" dirty="0"/>
              <a:t>speed</a:t>
            </a:r>
            <a:r>
              <a:rPr lang="he-IL" dirty="0"/>
              <a:t>.</a:t>
            </a:r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לא ברור מי נבדק בתנאי או למי מבוצעת פעולת ההשמה.</a:t>
            </a:r>
          </a:p>
        </p:txBody>
      </p:sp>
      <p:sp>
        <p:nvSpPr>
          <p:cNvPr id="2" name="מלבן 1"/>
          <p:cNvSpPr/>
          <p:nvPr/>
        </p:nvSpPr>
        <p:spPr>
          <a:xfrm>
            <a:off x="515273" y="145369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SetSpeed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speed)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(speed &gt;= 0)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speed = speed;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364770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המילה </a:t>
            </a:r>
            <a:r>
              <a:rPr lang="en-US" dirty="0"/>
              <a:t>this</a:t>
            </a:r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15273" y="1061429"/>
            <a:ext cx="7761600" cy="507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נפתור זאת ע"י הוספת המילה </a:t>
            </a:r>
            <a:r>
              <a:rPr lang="en-US" dirty="0"/>
              <a:t>this</a:t>
            </a:r>
            <a:r>
              <a:rPr lang="he-IL" dirty="0"/>
              <a:t> לפני שם התכונה:</a:t>
            </a:r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כעת יותר ברור לנו שהבדיקה בתנאי מתבצעת על הפרמטר </a:t>
            </a:r>
            <a:r>
              <a:rPr lang="en-US" dirty="0"/>
              <a:t>speed</a:t>
            </a:r>
            <a:r>
              <a:rPr lang="he-IL" dirty="0"/>
              <a:t> המתקבל בפעולה, ואילו ההשמה היא לתכונה </a:t>
            </a:r>
            <a:r>
              <a:rPr lang="en-US" dirty="0"/>
              <a:t>speed</a:t>
            </a:r>
            <a:r>
              <a:rPr lang="he-IL" dirty="0"/>
              <a:t>.</a:t>
            </a:r>
          </a:p>
        </p:txBody>
      </p:sp>
      <p:sp>
        <p:nvSpPr>
          <p:cNvPr id="2" name="מלבן 1"/>
          <p:cNvSpPr/>
          <p:nvPr/>
        </p:nvSpPr>
        <p:spPr>
          <a:xfrm>
            <a:off x="515273" y="1992330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SetSpeed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speed)</a:t>
            </a:r>
          </a:p>
          <a:p>
            <a:r>
              <a:rPr lang="he-IL" sz="2000" dirty="0">
                <a:latin typeface="Consolas" panose="020B0609020204030204" pitchFamily="49" charset="0"/>
              </a:rPr>
              <a:t>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(speed &gt;= 0)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000" dirty="0" err="1">
                <a:latin typeface="Consolas" panose="020B0609020204030204" pitchFamily="49" charset="0"/>
              </a:rPr>
              <a:t>.speed</a:t>
            </a:r>
            <a:r>
              <a:rPr lang="en-US" sz="2000" dirty="0">
                <a:latin typeface="Consolas" panose="020B0609020204030204" pitchFamily="49" charset="0"/>
              </a:rPr>
              <a:t> = speed;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243498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15273" y="1725459"/>
            <a:ext cx="7761600" cy="507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ניתן לצפות בבחינה ע"י סריקת הברקוד:</a:t>
            </a:r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תשע"ח - שאלה 8 </a:t>
            </a:r>
            <a:r>
              <a:rPr lang="he-IL" dirty="0">
                <a:hlinkClick r:id="rId3"/>
              </a:rPr>
              <a:t>(קישור)</a:t>
            </a:r>
            <a:endParaRPr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31" y="3150229"/>
            <a:ext cx="2910037" cy="29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02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40" y="1622361"/>
            <a:ext cx="8589678" cy="3533943"/>
          </a:xfrm>
          <a:prstGeom prst="rect">
            <a:avLst/>
          </a:prstGeom>
        </p:spPr>
      </p:pic>
      <p:sp>
        <p:nvSpPr>
          <p:cNvPr id="7" name="Google Shape;135;p18">
            <a:extLst>
              <a:ext uri="{FF2B5EF4-FFF2-40B4-BE49-F238E27FC236}">
                <a16:creationId xmlns:a16="http://schemas.microsoft.com/office/drawing/2014/main" id="{DAD53BBB-B97B-433B-8629-AC0030B0BC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273" y="902361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dirty="0"/>
              <a:t>בגרות קיץ תשע"ח - שאלה 8</a:t>
            </a:r>
          </a:p>
        </p:txBody>
      </p:sp>
    </p:spTree>
    <p:extLst>
      <p:ext uri="{BB962C8B-B14F-4D97-AF65-F5344CB8AC3E}">
        <p14:creationId xmlns:p14="http://schemas.microsoft.com/office/powerpoint/2010/main" val="556327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10" y="1143001"/>
            <a:ext cx="3594016" cy="543831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250" y="1677479"/>
            <a:ext cx="3709680" cy="4821292"/>
          </a:xfrm>
          <a:prstGeom prst="rect">
            <a:avLst/>
          </a:prstGeom>
        </p:spPr>
      </p:pic>
      <p:sp>
        <p:nvSpPr>
          <p:cNvPr id="8" name="Google Shape;135;p18">
            <a:extLst>
              <a:ext uri="{FF2B5EF4-FFF2-40B4-BE49-F238E27FC236}">
                <a16:creationId xmlns:a16="http://schemas.microsoft.com/office/drawing/2014/main" id="{AA9AC082-295F-42B4-81CE-B3ACCFA83D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273" y="902361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dirty="0"/>
              <a:t>בגרות קיץ תשע"ח - שאלה 8</a:t>
            </a:r>
          </a:p>
        </p:txBody>
      </p:sp>
    </p:spTree>
    <p:extLst>
      <p:ext uri="{BB962C8B-B14F-4D97-AF65-F5344CB8AC3E}">
        <p14:creationId xmlns:p14="http://schemas.microsoft.com/office/powerpoint/2010/main" val="2998575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2C3E5A-5C23-45D0-AFBF-956F54AA7BE6}"/>
              </a:ext>
            </a:extLst>
          </p:cNvPr>
          <p:cNvSpPr/>
          <p:nvPr/>
        </p:nvSpPr>
        <p:spPr>
          <a:xfrm>
            <a:off x="8587819" y="5399314"/>
            <a:ext cx="3604181" cy="145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902361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dirty="0"/>
              <a:t>בגרות קיץ תשע"ח - שאלה 8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416" y="1431545"/>
            <a:ext cx="10008020" cy="52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73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22" y="1782572"/>
            <a:ext cx="10215508" cy="3292855"/>
          </a:xfrm>
          <a:prstGeom prst="rect">
            <a:avLst/>
          </a:prstGeom>
        </p:spPr>
      </p:pic>
      <p:sp>
        <p:nvSpPr>
          <p:cNvPr id="5" name="Google Shape;135;p18">
            <a:extLst>
              <a:ext uri="{FF2B5EF4-FFF2-40B4-BE49-F238E27FC236}">
                <a16:creationId xmlns:a16="http://schemas.microsoft.com/office/drawing/2014/main" id="{A79C314D-04DC-4952-9678-1FF30391250D}"/>
              </a:ext>
            </a:extLst>
          </p:cNvPr>
          <p:cNvSpPr txBox="1">
            <a:spLocks/>
          </p:cNvSpPr>
          <p:nvPr/>
        </p:nvSpPr>
        <p:spPr>
          <a:xfrm>
            <a:off x="515273" y="902361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185757" indent="0">
              <a:spcBef>
                <a:spcPts val="0"/>
              </a:spcBef>
            </a:pPr>
            <a:r>
              <a:rPr lang="he-IL"/>
              <a:t>בגרות קיץ תשע"ח - שאלה 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500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</a:rPr>
              <a:t>מה נלמד היום 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515274" y="1007002"/>
            <a:ext cx="8306994" cy="449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>
                <a:solidFill>
                  <a:schemeClr val="dk1"/>
                </a:solidFill>
              </a:rPr>
              <a:t>מהי מחלקה?</a:t>
            </a: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>
                <a:solidFill>
                  <a:schemeClr val="dk1"/>
                </a:solidFill>
              </a:rPr>
              <a:t>מבנה המחלקה</a:t>
            </a: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>
                <a:solidFill>
                  <a:schemeClr val="dk1"/>
                </a:solidFill>
              </a:rPr>
              <a:t>פעולה בונה</a:t>
            </a: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>
                <a:solidFill>
                  <a:schemeClr val="dk1"/>
                </a:solidFill>
              </a:rPr>
              <a:t>פעולות </a:t>
            </a:r>
            <a:r>
              <a:rPr lang="en-US" dirty="0">
                <a:solidFill>
                  <a:schemeClr val="dk1"/>
                </a:solidFill>
              </a:rPr>
              <a:t>Set</a:t>
            </a:r>
            <a:r>
              <a:rPr lang="he-IL" dirty="0">
                <a:solidFill>
                  <a:schemeClr val="dk1"/>
                </a:solidFill>
              </a:rPr>
              <a:t> ו- </a:t>
            </a:r>
            <a:r>
              <a:rPr lang="en-US" dirty="0">
                <a:solidFill>
                  <a:schemeClr val="dk1"/>
                </a:solidFill>
              </a:rPr>
              <a:t>Get</a:t>
            </a:r>
            <a:endParaRPr lang="he-IL" dirty="0">
              <a:solidFill>
                <a:schemeClr val="dk1"/>
              </a:solidFill>
            </a:endParaRP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>
                <a:solidFill>
                  <a:schemeClr val="dk1"/>
                </a:solidFill>
              </a:rPr>
              <a:t>יצירת אובייקטים</a:t>
            </a: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>
                <a:solidFill>
                  <a:schemeClr val="dk1"/>
                </a:solidFill>
              </a:rPr>
              <a:t>המילה </a:t>
            </a:r>
            <a:r>
              <a:rPr lang="en-US" dirty="0">
                <a:solidFill>
                  <a:schemeClr val="dk1"/>
                </a:solidFill>
              </a:rPr>
              <a:t>this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6" name="Google Shape;135;p18">
            <a:extLst>
              <a:ext uri="{FF2B5EF4-FFF2-40B4-BE49-F238E27FC236}">
                <a16:creationId xmlns:a16="http://schemas.microsoft.com/office/drawing/2014/main" id="{A3D573D3-D4EE-43B8-9EFB-28DA78CF64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273" y="902361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dirty="0"/>
              <a:t>בגרות קיץ תשע"ח - שאלה 8</a:t>
            </a:r>
          </a:p>
        </p:txBody>
      </p:sp>
    </p:spTree>
    <p:extLst>
      <p:ext uri="{BB962C8B-B14F-4D97-AF65-F5344CB8AC3E}">
        <p14:creationId xmlns:p14="http://schemas.microsoft.com/office/powerpoint/2010/main" val="3371465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6" name="Google Shape;135;p18">
            <a:extLst>
              <a:ext uri="{FF2B5EF4-FFF2-40B4-BE49-F238E27FC236}">
                <a16:creationId xmlns:a16="http://schemas.microsoft.com/office/drawing/2014/main" id="{6E0C15B8-38CA-4AFD-A308-9904E10AFB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273" y="902361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dirty="0"/>
              <a:t>בגרות קיץ תשע"ח - שאלה 8</a:t>
            </a:r>
          </a:p>
        </p:txBody>
      </p:sp>
    </p:spTree>
    <p:extLst>
      <p:ext uri="{BB962C8B-B14F-4D97-AF65-F5344CB8AC3E}">
        <p14:creationId xmlns:p14="http://schemas.microsoft.com/office/powerpoint/2010/main" val="2543082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6" name="Google Shape;135;p18">
            <a:extLst>
              <a:ext uri="{FF2B5EF4-FFF2-40B4-BE49-F238E27FC236}">
                <a16:creationId xmlns:a16="http://schemas.microsoft.com/office/drawing/2014/main" id="{8CAE97E3-5594-4ADB-BEDA-06E87A8B79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273" y="902361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dirty="0"/>
              <a:t>בגרות קיץ תשע"ח - שאלה 8</a:t>
            </a:r>
          </a:p>
        </p:txBody>
      </p:sp>
    </p:spTree>
    <p:extLst>
      <p:ext uri="{BB962C8B-B14F-4D97-AF65-F5344CB8AC3E}">
        <p14:creationId xmlns:p14="http://schemas.microsoft.com/office/powerpoint/2010/main" val="3299199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15273" y="1725459"/>
            <a:ext cx="7761600" cy="507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9247" indent="0">
              <a:lnSpc>
                <a:spcPct val="150000"/>
              </a:lnSpc>
              <a:buNone/>
            </a:pPr>
            <a:endParaRPr lang="he-IL" dirty="0"/>
          </a:p>
          <a:p>
            <a:pPr marL="249247" indent="0">
              <a:lnSpc>
                <a:spcPct val="150000"/>
              </a:lnSpc>
              <a:buNone/>
            </a:pPr>
            <a:r>
              <a:rPr lang="he-IL" dirty="0"/>
              <a:t>ניתן לצפות בבחינה ע"י סריקת הברקוד:</a:t>
            </a:r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תשע"ט - שאלה 6 </a:t>
            </a:r>
            <a:r>
              <a:rPr lang="he-IL" dirty="0">
                <a:hlinkClick r:id="rId3"/>
              </a:rPr>
              <a:t>(קישור)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73" y="3300261"/>
            <a:ext cx="2910037" cy="29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96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893582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תשע"ט - שאלה 6</a:t>
            </a:r>
            <a:endParaRPr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76" y="1771345"/>
            <a:ext cx="10170353" cy="26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59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t="4379"/>
          <a:stretch/>
        </p:blipFill>
        <p:spPr>
          <a:xfrm>
            <a:off x="193501" y="1338277"/>
            <a:ext cx="7611555" cy="5392032"/>
          </a:xfrm>
          <a:prstGeom prst="rect">
            <a:avLst/>
          </a:prstGeom>
        </p:spPr>
      </p:pic>
      <p:sp>
        <p:nvSpPr>
          <p:cNvPr id="7" name="Google Shape;135;p18">
            <a:extLst>
              <a:ext uri="{FF2B5EF4-FFF2-40B4-BE49-F238E27FC236}">
                <a16:creationId xmlns:a16="http://schemas.microsoft.com/office/drawing/2014/main" id="{59B17C9F-AECD-47E4-8D7E-6F9C795F96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273" y="893582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תשע"ט - שאלה 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8354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10" y="1570037"/>
            <a:ext cx="9270192" cy="3197905"/>
          </a:xfrm>
          <a:prstGeom prst="rect">
            <a:avLst/>
          </a:prstGeom>
        </p:spPr>
      </p:pic>
      <p:sp>
        <p:nvSpPr>
          <p:cNvPr id="7" name="Google Shape;135;p18">
            <a:extLst>
              <a:ext uri="{FF2B5EF4-FFF2-40B4-BE49-F238E27FC236}">
                <a16:creationId xmlns:a16="http://schemas.microsoft.com/office/drawing/2014/main" id="{424658CB-9E8B-4E8E-AC4A-5934ED078F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273" y="893582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תשע"ט - שאלה 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3959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10" y="1567543"/>
            <a:ext cx="9333533" cy="30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84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6" name="Google Shape;135;p18">
            <a:extLst>
              <a:ext uri="{FF2B5EF4-FFF2-40B4-BE49-F238E27FC236}">
                <a16:creationId xmlns:a16="http://schemas.microsoft.com/office/drawing/2014/main" id="{E869D7D9-8EC2-4B27-A4A5-1B5D615BD0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273" y="893582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תשע"ט - שאלה 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7209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6" name="Google Shape;135;p18">
            <a:extLst>
              <a:ext uri="{FF2B5EF4-FFF2-40B4-BE49-F238E27FC236}">
                <a16:creationId xmlns:a16="http://schemas.microsoft.com/office/drawing/2014/main" id="{C2F98E1E-69DC-455E-B9C3-0C9B11EFBC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273" y="893582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תשע"ט - שאלה 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96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מהי </a:t>
            </a:r>
            <a:r>
              <a:rPr lang="he-IL" dirty="0"/>
              <a:t>מחלקה</a:t>
            </a:r>
            <a:r>
              <a:rPr lang="iw-IL" dirty="0"/>
              <a:t>?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2"/>
          </p:nvPr>
        </p:nvSpPr>
        <p:spPr>
          <a:xfrm>
            <a:off x="1995730" y="1192060"/>
            <a:ext cx="776146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39781" lvl="0" indent="-190534">
              <a:lnSpc>
                <a:spcPct val="150000"/>
              </a:lnSpc>
              <a:buNone/>
            </a:pPr>
            <a:r>
              <a:rPr lang="he-IL" dirty="0"/>
              <a:t>באופן דומה לטיפוסים שונים (</a:t>
            </a:r>
            <a:r>
              <a:rPr lang="en-US" dirty="0"/>
              <a:t>int, double</a:t>
            </a:r>
            <a:r>
              <a:rPr lang="he-IL" dirty="0"/>
              <a:t>) הקיימים בשפת </a:t>
            </a:r>
            <a:r>
              <a:rPr lang="en-US" dirty="0" err="1"/>
              <a:t>c#</a:t>
            </a:r>
            <a:r>
              <a:rPr lang="he-IL" dirty="0"/>
              <a:t>,</a:t>
            </a:r>
          </a:p>
          <a:p>
            <a:pPr marL="439781" lvl="0" indent="-190534">
              <a:lnSpc>
                <a:spcPct val="150000"/>
              </a:lnSpc>
              <a:buNone/>
            </a:pPr>
            <a:r>
              <a:rPr lang="he-IL" dirty="0"/>
              <a:t>אפשר להגדיר טיפוסי נתונים חדשים.</a:t>
            </a:r>
          </a:p>
          <a:p>
            <a:pPr marL="439781" lvl="0" indent="-190534">
              <a:lnSpc>
                <a:spcPct val="150000"/>
              </a:lnSpc>
              <a:buNone/>
            </a:pPr>
            <a:r>
              <a:rPr lang="he-IL" dirty="0"/>
              <a:t>מחלקה היא "תבנית יוצרת", מעין "בית חרושת לאובייקטים".</a:t>
            </a:r>
          </a:p>
          <a:p>
            <a:pPr marL="439781" lvl="0" indent="-190534">
              <a:lnSpc>
                <a:spcPct val="150000"/>
              </a:lnSpc>
              <a:buNone/>
            </a:pPr>
            <a:r>
              <a:rPr lang="he-IL" dirty="0"/>
              <a:t>אובייקטים הם "מוצרים" שהמחלקה מייצרת. מחלקה אחת</a:t>
            </a:r>
          </a:p>
          <a:p>
            <a:pPr marL="439781" lvl="0" indent="-190534">
              <a:lnSpc>
                <a:spcPct val="150000"/>
              </a:lnSpc>
              <a:buNone/>
            </a:pPr>
            <a:r>
              <a:rPr lang="he-IL" dirty="0"/>
              <a:t>יכולה, רעיונית, לייצר אינספור אובייקטים.</a:t>
            </a:r>
          </a:p>
        </p:txBody>
      </p:sp>
    </p:spTree>
    <p:extLst>
      <p:ext uri="{BB962C8B-B14F-4D97-AF65-F5344CB8AC3E}">
        <p14:creationId xmlns:p14="http://schemas.microsoft.com/office/powerpoint/2010/main" val="2982795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תשע"ט - שאלה 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3657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מהי </a:t>
            </a:r>
            <a:r>
              <a:rPr lang="he-IL" dirty="0"/>
              <a:t>מחלקה</a:t>
            </a:r>
            <a:r>
              <a:rPr lang="iw-IL" dirty="0"/>
              <a:t>?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2"/>
          </p:nvPr>
        </p:nvSpPr>
        <p:spPr>
          <a:xfrm>
            <a:off x="515273" y="1039659"/>
            <a:ext cx="776146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9781" lvl="0" indent="-190534">
              <a:lnSpc>
                <a:spcPct val="150000"/>
              </a:lnSpc>
              <a:buNone/>
            </a:pPr>
            <a:r>
              <a:rPr lang="he-IL" dirty="0"/>
              <a:t>אובייקט יכול להיות דבר פיזי-מוחשי כגון שולחן, </a:t>
            </a:r>
          </a:p>
          <a:p>
            <a:pPr marL="439781" lvl="0" indent="-190534">
              <a:lnSpc>
                <a:spcPct val="150000"/>
              </a:lnSpc>
              <a:buNone/>
            </a:pPr>
            <a:r>
              <a:rPr lang="he-IL" dirty="0" err="1"/>
              <a:t>סמארטפון</a:t>
            </a:r>
            <a:r>
              <a:rPr lang="he-IL" dirty="0"/>
              <a:t> או קיר, אך הוא יכול להיות גם דבר מופשט כגון </a:t>
            </a:r>
          </a:p>
          <a:p>
            <a:pPr marL="439781" lvl="0" indent="-190534">
              <a:lnSpc>
                <a:spcPct val="150000"/>
              </a:lnSpc>
              <a:buNone/>
            </a:pPr>
            <a:r>
              <a:rPr lang="he-IL" dirty="0"/>
              <a:t>קורס או טיסה.</a:t>
            </a:r>
          </a:p>
          <a:p>
            <a:pPr marL="439781" lvl="0" indent="-190534">
              <a:lnSpc>
                <a:spcPct val="150000"/>
              </a:lnSpc>
              <a:buNone/>
            </a:pPr>
            <a:r>
              <a:rPr lang="he-IL" dirty="0"/>
              <a:t>כמו בחיים, לכל אובייקט יש תכונות ופעולות.</a:t>
            </a:r>
          </a:p>
          <a:p>
            <a:pPr marL="439781" lvl="0" indent="-190534">
              <a:lnSpc>
                <a:spcPct val="150000"/>
              </a:lnSpc>
              <a:buNone/>
            </a:pPr>
            <a:endParaRPr lang="he-IL" dirty="0"/>
          </a:p>
          <a:p>
            <a:pPr marL="439781" lvl="0" indent="-190534">
              <a:lnSpc>
                <a:spcPct val="150000"/>
              </a:lnSpc>
              <a:buNone/>
            </a:pPr>
            <a:r>
              <a:rPr lang="he-IL" dirty="0"/>
              <a:t>לדוגמה: לכלי רכב יש תכונות (משקל, יצרן, צבע וכו')</a:t>
            </a:r>
          </a:p>
          <a:p>
            <a:pPr marL="439781" lvl="0" indent="-190534">
              <a:lnSpc>
                <a:spcPct val="150000"/>
              </a:lnSpc>
              <a:buNone/>
            </a:pPr>
            <a:r>
              <a:rPr lang="he-IL" dirty="0"/>
              <a:t>		      וגם פעולות (התנעה, עצירה, שינוי מהירות וכו')</a:t>
            </a:r>
          </a:p>
          <a:p>
            <a:pPr marL="439781" lvl="0" indent="-190534">
              <a:lnSpc>
                <a:spcPct val="150000"/>
              </a:lnSpc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0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מבנה המחלקה</a:t>
            </a:r>
            <a:endParaRPr dirty="0"/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15273" y="1518631"/>
            <a:ext cx="7761600" cy="4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תכונות המחלקה הן בעצם</a:t>
            </a:r>
          </a:p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משתנים המתארים את תכונותיה</a:t>
            </a:r>
          </a:p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/>
          </a:p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פעולות המחלקה הן בעצם</a:t>
            </a:r>
          </a:p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פונקציות הפועלות על העצמים</a:t>
            </a:r>
          </a:p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הנוצרים מהמחלקה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515273" y="1725460"/>
            <a:ext cx="3045775" cy="3260035"/>
            <a:chOff x="897963" y="2026506"/>
            <a:chExt cx="3560447" cy="3596202"/>
          </a:xfrm>
        </p:grpSpPr>
        <p:sp>
          <p:nvSpPr>
            <p:cNvPr id="8" name="תרשים זרימה: מסיים 7">
              <a:extLst>
                <a:ext uri="{FF2B5EF4-FFF2-40B4-BE49-F238E27FC236}">
                  <a16:creationId xmlns:a16="http://schemas.microsoft.com/office/drawing/2014/main" id="{582F3B17-6891-4A2A-BE13-6C3615478511}"/>
                </a:ext>
              </a:extLst>
            </p:cNvPr>
            <p:cNvSpPr/>
            <p:nvPr/>
          </p:nvSpPr>
          <p:spPr>
            <a:xfrm>
              <a:off x="897963" y="2026506"/>
              <a:ext cx="3560447" cy="3596202"/>
            </a:xfrm>
            <a:prstGeom prst="flowChartTerminator">
              <a:avLst/>
            </a:prstGeom>
            <a:solidFill>
              <a:srgbClr val="12B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5" name="תרשים זרימה: תהליך חלופי 4">
              <a:extLst>
                <a:ext uri="{FF2B5EF4-FFF2-40B4-BE49-F238E27FC236}">
                  <a16:creationId xmlns:a16="http://schemas.microsoft.com/office/drawing/2014/main" id="{04A1334B-5ADC-4228-B6D1-6AAE8140F46B}"/>
                </a:ext>
              </a:extLst>
            </p:cNvPr>
            <p:cNvSpPr/>
            <p:nvPr/>
          </p:nvSpPr>
          <p:spPr>
            <a:xfrm>
              <a:off x="1439150" y="2344526"/>
              <a:ext cx="2501401" cy="1357746"/>
            </a:xfrm>
            <a:prstGeom prst="flowChartAlternate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solidFill>
                    <a:srgbClr val="192A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תכונות</a:t>
              </a:r>
              <a:r>
                <a:rPr lang="en-US" sz="2000" b="1" dirty="0">
                  <a:solidFill>
                    <a:srgbClr val="192A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/</a:t>
              </a:r>
              <a:r>
                <a:rPr lang="he-IL" sz="2000" b="1" dirty="0">
                  <a:solidFill>
                    <a:srgbClr val="192A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מאפיינים</a:t>
              </a:r>
            </a:p>
          </p:txBody>
        </p:sp>
        <p:sp>
          <p:nvSpPr>
            <p:cNvPr id="7" name="תרשים זרימה: תהליך חלופי 6">
              <a:extLst>
                <a:ext uri="{FF2B5EF4-FFF2-40B4-BE49-F238E27FC236}">
                  <a16:creationId xmlns:a16="http://schemas.microsoft.com/office/drawing/2014/main" id="{04A1334B-5ADC-4228-B6D1-6AAE8140F46B}"/>
                </a:ext>
              </a:extLst>
            </p:cNvPr>
            <p:cNvSpPr/>
            <p:nvPr/>
          </p:nvSpPr>
          <p:spPr>
            <a:xfrm>
              <a:off x="1439151" y="3983618"/>
              <a:ext cx="2501400" cy="1357746"/>
            </a:xfrm>
            <a:prstGeom prst="flowChartAlternate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solidFill>
                    <a:srgbClr val="192A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פעולות</a:t>
              </a:r>
              <a:r>
                <a:rPr lang="en-US" sz="2000" b="1" dirty="0">
                  <a:solidFill>
                    <a:srgbClr val="192A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/</a:t>
              </a:r>
              <a:r>
                <a:rPr lang="he-IL" sz="2000" b="1" dirty="0">
                  <a:solidFill>
                    <a:srgbClr val="192A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שיטות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20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מבנה המחלקה</a:t>
            </a:r>
            <a:endParaRPr dirty="0"/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482616" y="1236960"/>
            <a:ext cx="7761600" cy="4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דוגמה: מחלקה המתארת כלי רכב</a:t>
            </a:r>
          </a:p>
        </p:txBody>
      </p:sp>
      <p:graphicFrame>
        <p:nvGraphicFramePr>
          <p:cNvPr id="9" name="Google Shape;172;p20"/>
          <p:cNvGraphicFramePr/>
          <p:nvPr>
            <p:extLst>
              <p:ext uri="{D42A27DB-BD31-4B8C-83A1-F6EECF244321}">
                <p14:modId xmlns:p14="http://schemas.microsoft.com/office/powerpoint/2010/main" val="1735724260"/>
              </p:ext>
            </p:extLst>
          </p:nvPr>
        </p:nvGraphicFramePr>
        <p:xfrm>
          <a:off x="2797275" y="2028690"/>
          <a:ext cx="5020732" cy="3135150"/>
        </p:xfrm>
        <a:graphic>
          <a:graphicData uri="http://schemas.openxmlformats.org/drawingml/2006/table">
            <a:tbl>
              <a:tblPr firstRow="1" bandRow="1">
                <a:noFill/>
                <a:tableStyleId>{9FDC08E1-DA4F-423A-9017-43DAC3DE2692}</a:tableStyleId>
              </a:tblPr>
              <a:tblGrid>
                <a:gridCol w="2510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b="1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סוג הערך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b="1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תכונה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מחרוזת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יצרן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מחרוזת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צבע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מספר ממשי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משקל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מספר שלם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מהירות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761740237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ערך בוליאני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arela Round"/>
                          <a:cs typeface="Varela Round"/>
                          <a:sym typeface="Varela Round"/>
                        </a:rPr>
                        <a:t>האם הרכב נוסע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arela Round"/>
                        <a:cs typeface="Varela Round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32279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73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מבנה המחלקה</a:t>
            </a:r>
            <a:endParaRPr dirty="0"/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04387" y="1352400"/>
            <a:ext cx="7761600" cy="4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דוגמה: מחלקה המתארת כלי רכב</a:t>
            </a:r>
          </a:p>
        </p:txBody>
      </p:sp>
      <p:graphicFrame>
        <p:nvGraphicFramePr>
          <p:cNvPr id="9" name="Google Shape;172;p20"/>
          <p:cNvGraphicFramePr/>
          <p:nvPr>
            <p:extLst>
              <p:ext uri="{D42A27DB-BD31-4B8C-83A1-F6EECF244321}">
                <p14:modId xmlns:p14="http://schemas.microsoft.com/office/powerpoint/2010/main" val="1810419914"/>
              </p:ext>
            </p:extLst>
          </p:nvPr>
        </p:nvGraphicFramePr>
        <p:xfrm>
          <a:off x="664974" y="2112830"/>
          <a:ext cx="7264084" cy="2612625"/>
        </p:xfrm>
        <a:graphic>
          <a:graphicData uri="http://schemas.openxmlformats.org/drawingml/2006/table">
            <a:tbl>
              <a:tblPr firstRow="1" bandRow="1">
                <a:noFill/>
                <a:tableStyleId>{9FDC08E1-DA4F-423A-9017-43DAC3DE2692}</a:tableStyleId>
              </a:tblPr>
              <a:tblGrid>
                <a:gridCol w="3632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b="1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צורת כתיבה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b="1" u="none" strike="noStrike" cap="none" dirty="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פעולה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Stop()</a:t>
                      </a:r>
                      <a:r>
                        <a:rPr lang="he-IL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.שם</a:t>
                      </a:r>
                      <a:r>
                        <a:rPr lang="he-IL" sz="2000" u="none" strike="noStrike" cap="none" baseline="0" dirty="0">
                          <a:latin typeface="Varela Round"/>
                          <a:cs typeface="Varela Round"/>
                          <a:sym typeface="Varela Round"/>
                        </a:rPr>
                        <a:t> האובייקט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עצור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Go(s)</a:t>
                      </a:r>
                      <a:r>
                        <a:rPr lang="he-IL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.שם</a:t>
                      </a:r>
                      <a:r>
                        <a:rPr lang="he-IL" sz="2000" u="none" strike="noStrike" cap="none" baseline="0" dirty="0">
                          <a:latin typeface="Varela Round"/>
                          <a:cs typeface="Varela Round"/>
                          <a:sym typeface="Varela Round"/>
                        </a:rPr>
                        <a:t> האובייקט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סע במהירות</a:t>
                      </a:r>
                      <a:r>
                        <a:rPr lang="he-IL" sz="2000" u="none" strike="noStrike" cap="none" baseline="0" dirty="0">
                          <a:latin typeface="Varela Round"/>
                          <a:cs typeface="Varela Round"/>
                          <a:sym typeface="Varela Round"/>
                        </a:rPr>
                        <a:t> מסוימת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>
                          <a:latin typeface="Varela Round"/>
                          <a:cs typeface="Varela Round"/>
                          <a:sym typeface="Varela Round"/>
                        </a:rPr>
                        <a:t>SetColor</a:t>
                      </a: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(c)</a:t>
                      </a:r>
                      <a:r>
                        <a:rPr lang="he-IL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.שם</a:t>
                      </a:r>
                      <a:r>
                        <a:rPr lang="he-IL" sz="2000" u="none" strike="noStrike" cap="none" baseline="0" dirty="0">
                          <a:latin typeface="Varela Round"/>
                          <a:cs typeface="Varela Round"/>
                          <a:sym typeface="Varela Round"/>
                        </a:rPr>
                        <a:t> האובייקט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שינוי צבע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>
                          <a:latin typeface="Varela Round"/>
                          <a:cs typeface="Varela Round"/>
                          <a:sym typeface="Varela Round"/>
                        </a:rPr>
                        <a:t>GetSpeed</a:t>
                      </a:r>
                      <a:r>
                        <a:rPr lang="en-US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()</a:t>
                      </a:r>
                      <a:r>
                        <a:rPr lang="he-IL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.שם</a:t>
                      </a:r>
                      <a:r>
                        <a:rPr lang="he-IL" sz="2000" u="none" strike="noStrike" cap="none" baseline="0" dirty="0">
                          <a:latin typeface="Varela Round"/>
                          <a:cs typeface="Varela Round"/>
                          <a:sym typeface="Varela Round"/>
                        </a:rPr>
                        <a:t> האובייקט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000" u="none" strike="noStrike" cap="none" dirty="0">
                          <a:latin typeface="Varela Round"/>
                          <a:cs typeface="Varela Round"/>
                          <a:sym typeface="Varela Round"/>
                        </a:rPr>
                        <a:t>החזר מהירות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761740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91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מבנה המחלקה</a:t>
            </a:r>
            <a:endParaRPr dirty="0"/>
          </a:p>
        </p:txBody>
      </p:sp>
      <p:sp>
        <p:nvSpPr>
          <p:cNvPr id="142" name="Google Shape;142;g723b74108a_0_1"/>
          <p:cNvSpPr txBox="1">
            <a:spLocks noGrp="1"/>
          </p:cNvSpPr>
          <p:nvPr>
            <p:ph type="body" idx="2"/>
          </p:nvPr>
        </p:nvSpPr>
        <p:spPr>
          <a:xfrm>
            <a:off x="515273" y="1725460"/>
            <a:ext cx="7761600" cy="4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/>
              <a:t>צורת כתיבה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1612978" y="1202927"/>
            <a:ext cx="3273092" cy="1357746"/>
            <a:chOff x="5003642" y="3952134"/>
            <a:chExt cx="3273092" cy="1357746"/>
          </a:xfrm>
          <a:solidFill>
            <a:srgbClr val="AFDC7E"/>
          </a:solidFill>
        </p:grpSpPr>
        <p:sp>
          <p:nvSpPr>
            <p:cNvPr id="7" name="Google Shape;142;p19"/>
            <p:cNvSpPr/>
            <p:nvPr/>
          </p:nvSpPr>
          <p:spPr>
            <a:xfrm>
              <a:off x="5847571" y="3952134"/>
              <a:ext cx="2429163" cy="1357746"/>
            </a:xfrm>
            <a:prstGeom prst="flowChartAlternateProcess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2000" b="1" dirty="0">
                  <a:solidFill>
                    <a:srgbClr val="192A72"/>
                  </a:solidFill>
                  <a:latin typeface="Varela Round"/>
                  <a:cs typeface="Varela Round"/>
                  <a:sym typeface="Varela Round"/>
                </a:rPr>
                <a:t>שם המחלקה</a:t>
              </a:r>
            </a:p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2000" b="1" dirty="0">
                  <a:solidFill>
                    <a:srgbClr val="192A72"/>
                  </a:solidFill>
                  <a:latin typeface="Varela Round"/>
                  <a:cs typeface="Varela Round"/>
                  <a:sym typeface="Varela Round"/>
                </a:rPr>
                <a:t>חייב להתחיל באות גדולה</a:t>
              </a:r>
              <a:endParaRPr b="1" dirty="0"/>
            </a:p>
          </p:txBody>
        </p:sp>
        <p:cxnSp>
          <p:nvCxnSpPr>
            <p:cNvPr id="8" name="Google Shape;157;p19"/>
            <p:cNvCxnSpPr>
              <a:stCxn id="7" idx="1"/>
            </p:cNvCxnSpPr>
            <p:nvPr/>
          </p:nvCxnSpPr>
          <p:spPr>
            <a:xfrm flipH="1">
              <a:off x="5003642" y="4631007"/>
              <a:ext cx="843929" cy="355924"/>
            </a:xfrm>
            <a:prstGeom prst="straightConnector1">
              <a:avLst/>
            </a:prstGeom>
            <a:grpFill/>
            <a:ln w="76200" cap="flat" cmpd="sng">
              <a:solidFill>
                <a:srgbClr val="8ECE4A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0" name="קבוצה 9"/>
          <p:cNvGrpSpPr/>
          <p:nvPr/>
        </p:nvGrpSpPr>
        <p:grpSpPr>
          <a:xfrm>
            <a:off x="5066117" y="2972523"/>
            <a:ext cx="3681069" cy="1357746"/>
            <a:chOff x="4595665" y="3952134"/>
            <a:chExt cx="3681069" cy="1357746"/>
          </a:xfrm>
          <a:solidFill>
            <a:srgbClr val="AFDC7E"/>
          </a:solidFill>
        </p:grpSpPr>
        <p:sp>
          <p:nvSpPr>
            <p:cNvPr id="11" name="Google Shape;142;p19"/>
            <p:cNvSpPr/>
            <p:nvPr/>
          </p:nvSpPr>
          <p:spPr>
            <a:xfrm>
              <a:off x="5847571" y="3952134"/>
              <a:ext cx="2429163" cy="1357746"/>
            </a:xfrm>
            <a:prstGeom prst="flowChartAlternateProcess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2000" b="1" dirty="0">
                  <a:solidFill>
                    <a:srgbClr val="192A72"/>
                  </a:solidFill>
                  <a:latin typeface="Varela Round"/>
                  <a:cs typeface="Varela Round"/>
                  <a:sym typeface="Varela Round"/>
                </a:rPr>
                <a:t>תכונות המחלקה יהיו בגישת הרשאה </a:t>
              </a:r>
              <a:r>
                <a:rPr lang="en-US" sz="2000" b="1" dirty="0">
                  <a:solidFill>
                    <a:srgbClr val="192A72"/>
                  </a:solidFill>
                  <a:latin typeface="Varela Round"/>
                  <a:cs typeface="Varela Round"/>
                  <a:sym typeface="Varela Round"/>
                </a:rPr>
                <a:t>private</a:t>
              </a:r>
              <a:endParaRPr b="1" dirty="0"/>
            </a:p>
          </p:txBody>
        </p:sp>
        <p:cxnSp>
          <p:nvCxnSpPr>
            <p:cNvPr id="12" name="Google Shape;157;p19"/>
            <p:cNvCxnSpPr>
              <a:stCxn id="11" idx="1"/>
            </p:cNvCxnSpPr>
            <p:nvPr/>
          </p:nvCxnSpPr>
          <p:spPr>
            <a:xfrm flipH="1">
              <a:off x="4595665" y="4631007"/>
              <a:ext cx="1251906" cy="0"/>
            </a:xfrm>
            <a:prstGeom prst="straightConnector1">
              <a:avLst/>
            </a:prstGeom>
            <a:grpFill/>
            <a:ln w="76200" cap="flat" cmpd="sng">
              <a:solidFill>
                <a:srgbClr val="8ECE4A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3" name="קבוצה 12"/>
          <p:cNvGrpSpPr/>
          <p:nvPr/>
        </p:nvGrpSpPr>
        <p:grpSpPr>
          <a:xfrm>
            <a:off x="1101824" y="4725347"/>
            <a:ext cx="4590246" cy="1405175"/>
            <a:chOff x="3686488" y="3904705"/>
            <a:chExt cx="4590246" cy="1405175"/>
          </a:xfrm>
          <a:solidFill>
            <a:srgbClr val="AFDC7E"/>
          </a:solidFill>
        </p:grpSpPr>
        <p:sp>
          <p:nvSpPr>
            <p:cNvPr id="14" name="Google Shape;142;p19"/>
            <p:cNvSpPr/>
            <p:nvPr/>
          </p:nvSpPr>
          <p:spPr>
            <a:xfrm>
              <a:off x="5847571" y="3952134"/>
              <a:ext cx="2429163" cy="1357746"/>
            </a:xfrm>
            <a:prstGeom prst="flowChartAlternateProcess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2000" b="1" dirty="0">
                  <a:solidFill>
                    <a:srgbClr val="192A72"/>
                  </a:solidFill>
                  <a:latin typeface="Varela Round"/>
                  <a:cs typeface="Varela Round"/>
                  <a:sym typeface="Varela Round"/>
                </a:rPr>
                <a:t>כאן נוסיף את פעולות המחלקה</a:t>
              </a:r>
              <a:endParaRPr b="1" dirty="0"/>
            </a:p>
          </p:txBody>
        </p:sp>
        <p:cxnSp>
          <p:nvCxnSpPr>
            <p:cNvPr id="15" name="Google Shape;157;p19"/>
            <p:cNvCxnSpPr>
              <a:stCxn id="14" idx="1"/>
            </p:cNvCxnSpPr>
            <p:nvPr/>
          </p:nvCxnSpPr>
          <p:spPr>
            <a:xfrm flipH="1" flipV="1">
              <a:off x="3686488" y="3904705"/>
              <a:ext cx="2161083" cy="726302"/>
            </a:xfrm>
            <a:prstGeom prst="straightConnector1">
              <a:avLst/>
            </a:prstGeom>
            <a:grpFill/>
            <a:ln w="76200" cap="flat" cmpd="sng">
              <a:solidFill>
                <a:srgbClr val="8ECE4A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4" name="מלבן 3"/>
          <p:cNvSpPr/>
          <p:nvPr/>
        </p:nvSpPr>
        <p:spPr>
          <a:xfrm>
            <a:off x="515273" y="2188485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he-IL" sz="2000" dirty="0">
                <a:latin typeface="Consolas" panose="020B0609020204030204" pitchFamily="49" charset="0"/>
              </a:rPr>
              <a:t>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manufacturer;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color;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2000" dirty="0">
                <a:latin typeface="Consolas" panose="020B0609020204030204" pitchFamily="49" charset="0"/>
              </a:rPr>
              <a:t> weight;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speed;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isDriving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endParaRPr lang="he-IL" sz="2000" dirty="0">
              <a:latin typeface="Consolas" panose="020B0609020204030204" pitchFamily="49" charset="0"/>
            </a:endParaRPr>
          </a:p>
          <a:p>
            <a:endParaRPr lang="he-IL" sz="2000" dirty="0">
              <a:latin typeface="Consolas" panose="020B0609020204030204" pitchFamily="49" charset="0"/>
            </a:endParaRPr>
          </a:p>
          <a:p>
            <a:r>
              <a:rPr lang="he-IL" sz="2000" dirty="0">
                <a:latin typeface="Consolas" panose="020B0609020204030204" pitchFamily="49" charset="0"/>
              </a:rPr>
              <a:t>{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1428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1351</Words>
  <Application>Microsoft Office PowerPoint</Application>
  <PresentationFormat>מסך רחב</PresentationFormat>
  <Paragraphs>308</Paragraphs>
  <Slides>41</Slides>
  <Notes>41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41</vt:i4>
      </vt:variant>
    </vt:vector>
  </HeadingPairs>
  <TitlesOfParts>
    <vt:vector size="46" baseType="lpstr">
      <vt:lpstr>Calibri</vt:lpstr>
      <vt:lpstr>Varela Round</vt:lpstr>
      <vt:lpstr>Consolas</vt:lpstr>
      <vt:lpstr>Arial</vt:lpstr>
      <vt:lpstr>ערכת נושא Office</vt:lpstr>
      <vt:lpstr>מערכת שידורים לאומית</vt:lpstr>
      <vt:lpstr>סי שארפ – מחלקות</vt:lpstr>
      <vt:lpstr>מה נלמד היום </vt:lpstr>
      <vt:lpstr>מהי מחלקה?</vt:lpstr>
      <vt:lpstr>מהי מחלקה?</vt:lpstr>
      <vt:lpstr>מבנה המחלקה</vt:lpstr>
      <vt:lpstr>מבנה המחלקה</vt:lpstr>
      <vt:lpstr>מבנה המחלקה</vt:lpstr>
      <vt:lpstr>מבנה המחלקה</vt:lpstr>
      <vt:lpstr>פעולה בונה</vt:lpstr>
      <vt:lpstr>פעולה בונה</vt:lpstr>
      <vt:lpstr>פעולה בונה</vt:lpstr>
      <vt:lpstr>פעולה בונה</vt:lpstr>
      <vt:lpstr>פעולה בונה</vt:lpstr>
      <vt:lpstr>פעולות  Set ו- Get</vt:lpstr>
      <vt:lpstr>פעולות  Set ו- Get</vt:lpstr>
      <vt:lpstr>פעולות  Set ו- Get</vt:lpstr>
      <vt:lpstr>יצירת אובייקטים</vt:lpstr>
      <vt:lpstr>יצירת אובייקטים</vt:lpstr>
      <vt:lpstr>יצירת אובייקטים</vt:lpstr>
      <vt:lpstr>יצירת אובייקטים</vt:lpstr>
      <vt:lpstr>המילה this</vt:lpstr>
      <vt:lpstr>המילה this</vt:lpstr>
      <vt:lpstr>המילה this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shani C</dc:creator>
  <cp:lastModifiedBy>שני שמלה/Shani Chemla</cp:lastModifiedBy>
  <cp:revision>79</cp:revision>
  <dcterms:modified xsi:type="dcterms:W3CDTF">2022-06-19T07:26:11Z</dcterms:modified>
</cp:coreProperties>
</file>