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22"/>
  </p:notesMasterIdLst>
  <p:sldIdLst>
    <p:sldId id="257" r:id="rId5"/>
    <p:sldId id="262" r:id="rId6"/>
    <p:sldId id="322" r:id="rId7"/>
    <p:sldId id="323" r:id="rId8"/>
    <p:sldId id="327" r:id="rId9"/>
    <p:sldId id="330" r:id="rId10"/>
    <p:sldId id="321" r:id="rId11"/>
    <p:sldId id="326" r:id="rId12"/>
    <p:sldId id="333" r:id="rId13"/>
    <p:sldId id="328" r:id="rId14"/>
    <p:sldId id="331" r:id="rId15"/>
    <p:sldId id="332" r:id="rId16"/>
    <p:sldId id="325" r:id="rId17"/>
    <p:sldId id="329" r:id="rId18"/>
    <p:sldId id="314" r:id="rId19"/>
    <p:sldId id="319" r:id="rId20"/>
    <p:sldId id="291" r:id="rId21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7AB0"/>
    <a:srgbClr val="D478AC"/>
    <a:srgbClr val="CCC6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917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י"ז/סיון/תשפ"ב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403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650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00124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164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427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י"ז/סיון/תשפ"ב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3" r:id="rId4"/>
    <p:sldLayoutId id="2147483663" r:id="rId5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commons.wikimedia.org/w/index.php?curid=119035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rwSCm-bcVwQ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934" y="192024"/>
            <a:ext cx="5474407" cy="554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51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3/3e/Soapbubbles-SteveEF.jpg/1024px-Soapbubbles-Steve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935" y="193190"/>
            <a:ext cx="6446393" cy="547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994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5CEB245A-E314-4EF7-B956-B44D60C5689C}"/>
              </a:ext>
            </a:extLst>
          </p:cNvPr>
          <p:cNvSpPr/>
          <p:nvPr/>
        </p:nvSpPr>
        <p:spPr>
          <a:xfrm>
            <a:off x="822848" y="6444851"/>
            <a:ext cx="64860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Saint-Saens : The Swan ( Le </a:t>
            </a:r>
            <a:r>
              <a:rPr lang="en-US" sz="2000" dirty="0" err="1">
                <a:solidFill>
                  <a:schemeClr val="bg1"/>
                </a:solidFill>
              </a:rPr>
              <a:t>Cygne</a:t>
            </a:r>
            <a:r>
              <a:rPr lang="en-US" sz="2000" dirty="0">
                <a:solidFill>
                  <a:schemeClr val="bg1"/>
                </a:solidFill>
              </a:rPr>
              <a:t> ) - Carnival of the Animals </a:t>
            </a:r>
            <a:endParaRPr lang="he-IL" sz="2000" dirty="0">
              <a:solidFill>
                <a:schemeClr val="bg1"/>
              </a:solidFill>
            </a:endParaRPr>
          </a:p>
        </p:txBody>
      </p:sp>
      <p:pic>
        <p:nvPicPr>
          <p:cNvPr id="5" name="Saint-Saens The Swan ( Le Cygne ) - Carnival of the Animals">
            <a:hlinkClick r:id="" action="ppaction://media"/>
            <a:extLst>
              <a:ext uri="{FF2B5EF4-FFF2-40B4-BE49-F238E27FC236}">
                <a16:creationId xmlns:a16="http://schemas.microsoft.com/office/drawing/2014/main" id="{4BE30817-5C54-4C49-9799-E54F0C6B5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152" y="387888"/>
            <a:ext cx="991001" cy="991001"/>
          </a:xfrm>
          <a:prstGeom prst="rect">
            <a:avLst/>
          </a:prstGeom>
        </p:spPr>
      </p:pic>
      <p:pic>
        <p:nvPicPr>
          <p:cNvPr id="5122" name="Picture 2" descr="Klee, Grass, Nature, Flower, Meadow">
            <a:extLst>
              <a:ext uri="{FF2B5EF4-FFF2-40B4-BE49-F238E27FC236}">
                <a16:creationId xmlns:a16="http://schemas.microsoft.com/office/drawing/2014/main" id="{6C1145FE-77A0-4C23-8A1B-7EFE28DED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059" y="128686"/>
            <a:ext cx="9147202" cy="611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46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לבן מעוגל 13"/>
          <p:cNvSpPr/>
          <p:nvPr/>
        </p:nvSpPr>
        <p:spPr>
          <a:xfrm>
            <a:off x="1479966" y="3294352"/>
            <a:ext cx="4687824" cy="213293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5" name="מלבן מעוגל 4"/>
          <p:cNvSpPr/>
          <p:nvPr/>
        </p:nvSpPr>
        <p:spPr>
          <a:xfrm>
            <a:off x="7071360" y="933094"/>
            <a:ext cx="4603846" cy="217823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1" name="מלבן מעוגל 10"/>
          <p:cNvSpPr/>
          <p:nvPr/>
        </p:nvSpPr>
        <p:spPr>
          <a:xfrm>
            <a:off x="1458630" y="933094"/>
            <a:ext cx="4594697" cy="21798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2000" b="1" dirty="0">
              <a:solidFill>
                <a:srgbClr val="002060"/>
              </a:solidFill>
              <a:latin typeface="Varela Round" pitchFamily="2" charset="-79"/>
              <a:ea typeface="+mj-ea"/>
              <a:cs typeface="Varela Round"/>
            </a:endParaRPr>
          </a:p>
          <a:p>
            <a:pPr algn="ctr"/>
            <a:endParaRPr lang="he-IL" sz="2000" b="1" dirty="0">
              <a:solidFill>
                <a:srgbClr val="002060"/>
              </a:solidFill>
              <a:latin typeface="Varela Round" pitchFamily="2" charset="-79"/>
              <a:ea typeface="+mj-ea"/>
              <a:cs typeface="Varela Round"/>
            </a:endParaRPr>
          </a:p>
          <a:p>
            <a:pPr algn="ctr"/>
            <a:endParaRPr lang="he-IL" sz="2000" b="1">
              <a:solidFill>
                <a:srgbClr val="002060"/>
              </a:solidFill>
              <a:latin typeface="Varela Round" pitchFamily="2" charset="-79"/>
              <a:ea typeface="+mj-ea"/>
              <a:cs typeface="Varela Round"/>
            </a:endParaRPr>
          </a:p>
          <a:p>
            <a:pPr algn="ctr"/>
            <a:r>
              <a:rPr lang="he-IL" sz="2000" b="1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שרנו </a:t>
            </a:r>
            <a:r>
              <a:rPr lang="he-IL" sz="20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יחד את השיר </a:t>
            </a: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Varela Round"/>
              </a:rPr>
              <a:t>מה עשינו היום? </a:t>
            </a:r>
          </a:p>
        </p:txBody>
      </p:sp>
      <p:pic>
        <p:nvPicPr>
          <p:cNvPr id="13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D087AF48-F1DD-419F-A86B-42EDB4697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54" y="1025695"/>
            <a:ext cx="1280902" cy="878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98276" y="1904314"/>
            <a:ext cx="76174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/>
              <a:t>         </a:t>
            </a:r>
            <a:endParaRPr lang="he-IL" sz="2000" b="1" dirty="0">
              <a:solidFill>
                <a:srgbClr val="002060"/>
              </a:solidFill>
              <a:latin typeface="Varela Round" pitchFamily="2" charset="-79"/>
              <a:ea typeface="+mj-ea"/>
              <a:cs typeface="Varela Round"/>
            </a:endParaRPr>
          </a:p>
        </p:txBody>
      </p:sp>
      <p:sp>
        <p:nvSpPr>
          <p:cNvPr id="15" name="מלבן מעוגל 14"/>
          <p:cNvSpPr/>
          <p:nvPr/>
        </p:nvSpPr>
        <p:spPr>
          <a:xfrm>
            <a:off x="7071360" y="3294352"/>
            <a:ext cx="4687824" cy="213293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87728" y="4641828"/>
            <a:ext cx="2584362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תרגלנו שאיפה ונשיפה 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08376"/>
            <a:ext cx="1408298" cy="140829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84" y="3763674"/>
            <a:ext cx="652329" cy="6523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380918" y="2539701"/>
            <a:ext cx="420660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הכרנו מושגים שקשורים לרגשות שלנו 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6936" y="1046345"/>
            <a:ext cx="1274569" cy="12745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15419" y="4816670"/>
            <a:ext cx="153760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 err="1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דיקלמנו</a:t>
            </a:r>
            <a:r>
              <a:rPr lang="he-IL" sz="20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 יחד </a:t>
            </a:r>
          </a:p>
        </p:txBody>
      </p:sp>
      <p:pic>
        <p:nvPicPr>
          <p:cNvPr id="16" name="Picture 2" descr="Asthma symptoms Free Vector">
            <a:extLst>
              <a:ext uri="{FF2B5EF4-FFF2-40B4-BE49-F238E27FC236}">
                <a16:creationId xmlns:a16="http://schemas.microsoft.com/office/drawing/2014/main" id="{C11979A1-4516-4FD9-A11E-53343E388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6" t="33025" r="67609" b="24369"/>
          <a:stretch/>
        </p:blipFill>
        <p:spPr bwMode="auto">
          <a:xfrm>
            <a:off x="3243839" y="3294352"/>
            <a:ext cx="1160078" cy="138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Groups of boys in colorful clothing with accessories during communication set Free Vector">
            <a:extLst>
              <a:ext uri="{FF2B5EF4-FFF2-40B4-BE49-F238E27FC236}">
                <a16:creationId xmlns:a16="http://schemas.microsoft.com/office/drawing/2014/main" id="{B56B985F-51FD-43C4-B14C-13CD6ED84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2" t="53614" r="36810" b="324"/>
          <a:stretch/>
        </p:blipFill>
        <p:spPr bwMode="auto">
          <a:xfrm>
            <a:off x="8823653" y="3305600"/>
            <a:ext cx="1405888" cy="15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28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11" grpId="0" animBg="1"/>
      <p:bldP spid="6" grpId="0"/>
      <p:bldP spid="15" grpId="0" animBg="1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מעוגל 4"/>
          <p:cNvSpPr/>
          <p:nvPr/>
        </p:nvSpPr>
        <p:spPr>
          <a:xfrm>
            <a:off x="7071360" y="933094"/>
            <a:ext cx="4603846" cy="217823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1" name="מלבן מעוגל 10"/>
          <p:cNvSpPr/>
          <p:nvPr/>
        </p:nvSpPr>
        <p:spPr>
          <a:xfrm>
            <a:off x="1458630" y="933094"/>
            <a:ext cx="4594697" cy="21798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2000" b="1" dirty="0">
              <a:solidFill>
                <a:srgbClr val="002060"/>
              </a:solidFill>
              <a:latin typeface="Varela Round" pitchFamily="2" charset="-79"/>
              <a:ea typeface="+mj-ea"/>
              <a:cs typeface="Varela Round"/>
            </a:endParaRPr>
          </a:p>
          <a:p>
            <a:pPr algn="ctr"/>
            <a:endParaRPr lang="he-IL" sz="2000" b="1" dirty="0">
              <a:solidFill>
                <a:srgbClr val="002060"/>
              </a:solidFill>
              <a:latin typeface="Varela Round" pitchFamily="2" charset="-79"/>
              <a:ea typeface="+mj-ea"/>
              <a:cs typeface="Varela Round"/>
            </a:endParaRPr>
          </a:p>
          <a:p>
            <a:pPr algn="ctr"/>
            <a:endParaRPr lang="he-IL" sz="2000" b="1" dirty="0">
              <a:solidFill>
                <a:srgbClr val="002060"/>
              </a:solidFill>
              <a:latin typeface="Varela Round" pitchFamily="2" charset="-79"/>
              <a:ea typeface="+mj-ea"/>
              <a:cs typeface="Varela Round"/>
            </a:endParaRPr>
          </a:p>
          <a:p>
            <a:pPr algn="ctr"/>
            <a:endParaRPr lang="he-IL" sz="2000" b="1" dirty="0">
              <a:solidFill>
                <a:srgbClr val="002060"/>
              </a:solidFill>
              <a:latin typeface="Varela Round" pitchFamily="2" charset="-79"/>
              <a:ea typeface="+mj-ea"/>
              <a:cs typeface="Varela Round"/>
            </a:endParaRPr>
          </a:p>
          <a:p>
            <a:pPr algn="ctr"/>
            <a:r>
              <a:rPr lang="he-IL" sz="20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שאיפה של צמר גפן בעזרת קשית  </a:t>
            </a: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Varela Round"/>
              </a:rPr>
              <a:t>מה עוד אפשר לעשות 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98276" y="1904314"/>
            <a:ext cx="76174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/>
              <a:t>         </a:t>
            </a:r>
            <a:endParaRPr lang="he-IL" sz="2000" b="1" dirty="0">
              <a:solidFill>
                <a:srgbClr val="002060"/>
              </a:solidFill>
              <a:latin typeface="Varela Round" pitchFamily="2" charset="-79"/>
              <a:ea typeface="+mj-ea"/>
              <a:cs typeface="Varela Round"/>
            </a:endParaRPr>
          </a:p>
        </p:txBody>
      </p:sp>
      <p:sp>
        <p:nvSpPr>
          <p:cNvPr id="15" name="מלבן מעוגל 14"/>
          <p:cNvSpPr/>
          <p:nvPr/>
        </p:nvSpPr>
        <p:spPr>
          <a:xfrm>
            <a:off x="7071360" y="3294352"/>
            <a:ext cx="4687824" cy="213293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6" name="מלבן מעוגל 15"/>
          <p:cNvSpPr/>
          <p:nvPr/>
        </p:nvSpPr>
        <p:spPr>
          <a:xfrm>
            <a:off x="1458631" y="3205594"/>
            <a:ext cx="4594696" cy="21309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39059" y="4895455"/>
            <a:ext cx="249138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משחקי סבון עם ספוג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51896" y="2689978"/>
            <a:ext cx="363272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לשחק עם  קצף גילוח באמבטיה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16588" y="4954445"/>
            <a:ext cx="223651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לצאת לטיול בטבע </a:t>
            </a:r>
          </a:p>
        </p:txBody>
      </p:sp>
      <p:sp>
        <p:nvSpPr>
          <p:cNvPr id="10" name="AutoShape 2" descr="Foam fre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2" name="AutoShape 4" descr="Foam free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4" name="AutoShape 6" descr="Foam free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6146" name="Picture 2" descr="Colorful straw Free Photo">
            <a:extLst>
              <a:ext uri="{FF2B5EF4-FFF2-40B4-BE49-F238E27FC236}">
                <a16:creationId xmlns:a16="http://schemas.microsoft.com/office/drawing/2014/main" id="{E96F4EDF-CB40-46F1-9737-4A14E63A5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3742781" y="643202"/>
            <a:ext cx="1390283" cy="228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White cloud against blue backdrop Free Photo">
            <a:extLst>
              <a:ext uri="{FF2B5EF4-FFF2-40B4-BE49-F238E27FC236}">
                <a16:creationId xmlns:a16="http://schemas.microsoft.com/office/drawing/2014/main" id="{16027513-83EB-40A4-BFED-8A6BF3E34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3" t="11713" r="27019" b="50000"/>
          <a:stretch/>
        </p:blipFill>
        <p:spPr bwMode="auto">
          <a:xfrm>
            <a:off x="2454429" y="1754236"/>
            <a:ext cx="545759" cy="4838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lose up of shirtless man pouring shaving foam on his hand Free Photo">
            <a:extLst>
              <a:ext uri="{FF2B5EF4-FFF2-40B4-BE49-F238E27FC236}">
                <a16:creationId xmlns:a16="http://schemas.microsoft.com/office/drawing/2014/main" id="{E5FBF088-77F0-424B-9B36-B4EDC1B17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0" t="12102" r="34346" b="30750"/>
          <a:stretch/>
        </p:blipFill>
        <p:spPr bwMode="auto">
          <a:xfrm>
            <a:off x="8438438" y="1123041"/>
            <a:ext cx="1736738" cy="151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63E91A30-4309-4789-AF3B-50A91060F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18965" r="38170" b="28907"/>
          <a:stretch/>
        </p:blipFill>
        <p:spPr bwMode="auto">
          <a:xfrm>
            <a:off x="8353705" y="3440687"/>
            <a:ext cx="1906204" cy="139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ink sponge with foam Free Photo">
            <a:extLst>
              <a:ext uri="{FF2B5EF4-FFF2-40B4-BE49-F238E27FC236}">
                <a16:creationId xmlns:a16="http://schemas.microsoft.com/office/drawing/2014/main" id="{4E6B44FF-BAA8-4FC6-A90A-96DD31D7D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220" y="3269928"/>
            <a:ext cx="2301227" cy="153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90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6" grpId="0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EABE1E-1825-4F77-A219-E165C65AA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ערכו והכינו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BF5F4BA-8660-4A38-BA38-3CDFFA9EB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ד"ר איילה </a:t>
            </a:r>
            <a:r>
              <a:rPr lang="he-IL" dirty="0" err="1"/>
              <a:t>קדוסי</a:t>
            </a:r>
            <a:r>
              <a:rPr lang="he-IL" dirty="0"/>
              <a:t> – מדריכה ארצית לבריאות ובטיחות האגף לחינוך קדם יסודי</a:t>
            </a:r>
          </a:p>
          <a:p>
            <a:r>
              <a:rPr lang="he-IL" dirty="0"/>
              <a:t>אינה </a:t>
            </a:r>
            <a:r>
              <a:rPr lang="he-IL" dirty="0" err="1"/>
              <a:t>פלוטוב</a:t>
            </a:r>
            <a:r>
              <a:rPr lang="he-IL" dirty="0"/>
              <a:t>, מנהלת היחידה למידענות וטכנולוגיות תקשוב באגף לחינוך קדם יסודי</a:t>
            </a:r>
            <a:endParaRPr lang="en-US" dirty="0"/>
          </a:p>
          <a:p>
            <a:r>
              <a:rPr lang="he-IL" dirty="0">
                <a:cs typeface="Varela Round"/>
              </a:rPr>
              <a:t>רינת אלפיה, מדריכה ארצית ללמידה מרחוק, </a:t>
            </a:r>
            <a:r>
              <a:rPr lang="he-IL" dirty="0" err="1">
                <a:cs typeface="Varela Round"/>
              </a:rPr>
              <a:t>מינהל</a:t>
            </a:r>
            <a:r>
              <a:rPr lang="he-IL" dirty="0">
                <a:cs typeface="Varela Round"/>
              </a:rPr>
              <a:t> תקשוב טכנולוגיה ומערכות מידע, האגף לחינוך קדם יסודי.</a:t>
            </a: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18166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EABE1E-1825-4F77-A219-E165C65AA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קרדיטים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BF5F4BA-8660-4A38-BA38-3CDFFA9EB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e-IL" dirty="0"/>
              <a:t>  " לפעמים אני עצוב ולפעמים שמח" – דתיה בן דור מתוך ערוץ הופ</a:t>
            </a:r>
          </a:p>
          <a:p>
            <a:r>
              <a:rPr lang="he-IL" dirty="0"/>
              <a:t>   "הנה מה טוב ומה נעים שבת אחים גם יחד"  - עוזי חיטמן </a:t>
            </a:r>
          </a:p>
          <a:p>
            <a:r>
              <a:rPr lang="he-IL" dirty="0"/>
              <a:t>דקלום – " מה שאני חש על גופי מורגש " - יפעת זיו.</a:t>
            </a:r>
          </a:p>
          <a:p>
            <a:r>
              <a:rPr lang="he-IL" dirty="0"/>
              <a:t>צילום תמונת מפריח הבלונים - מאת </a:t>
            </a:r>
            <a:r>
              <a:rPr lang="en-US" dirty="0"/>
              <a:t>Steve Ford Elliott - More bubbles, CC BY 2.0, </a:t>
            </a:r>
            <a:r>
              <a:rPr lang="en-US" dirty="0">
                <a:hlinkClick r:id="rId2"/>
              </a:rPr>
              <a:t>https://commons.wikimedia.org/w/index.php?curid=119035</a:t>
            </a:r>
            <a:endParaRPr lang="he-IL" dirty="0"/>
          </a:p>
          <a:p>
            <a:r>
              <a:rPr lang="en-US" dirty="0"/>
              <a:t> - Saint-Saens : The Swan ( Le </a:t>
            </a:r>
            <a:r>
              <a:rPr lang="en-US" dirty="0" err="1"/>
              <a:t>Cygne</a:t>
            </a:r>
            <a:r>
              <a:rPr lang="en-US" dirty="0"/>
              <a:t> ) - Carnival of the Animals </a:t>
            </a:r>
            <a:r>
              <a:rPr lang="he-IL" dirty="0"/>
              <a:t>נעימה מוסיקלית</a:t>
            </a:r>
          </a:p>
          <a:p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78680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372" y="446"/>
            <a:ext cx="3241542" cy="1838237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647255" y="3016166"/>
            <a:ext cx="11172957" cy="26181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260">
              <a:lnSpc>
                <a:spcPct val="150000"/>
              </a:lnSpc>
            </a:pPr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4" y="1838683"/>
            <a:ext cx="12188825" cy="76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נוהל 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-777440" y="1771943"/>
            <a:ext cx="10871177" cy="1260000"/>
          </a:xfrm>
        </p:spPr>
        <p:txBody>
          <a:bodyPr/>
          <a:lstStyle/>
          <a:p>
            <a:r>
              <a:rPr lang="he-IL" dirty="0">
                <a:sym typeface="Varela Round"/>
              </a:rPr>
              <a:t>שמח לי בלב</a:t>
            </a:r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-857174" y="3069000"/>
            <a:ext cx="10872000" cy="720000"/>
          </a:xfrm>
        </p:spPr>
        <p:txBody>
          <a:bodyPr/>
          <a:lstStyle/>
          <a:p>
            <a:r>
              <a:rPr lang="he-IL" sz="3600" dirty="0">
                <a:sym typeface="Varela Round"/>
              </a:rPr>
              <a:t>עם ד"ר איילה </a:t>
            </a:r>
            <a:r>
              <a:rPr lang="he-IL" sz="3600" dirty="0" err="1">
                <a:sym typeface="Varela Round"/>
              </a:rPr>
              <a:t>קדוסי</a:t>
            </a:r>
            <a:r>
              <a:rPr lang="he-IL" sz="3600" dirty="0">
                <a:sym typeface="Varela Round"/>
              </a:rPr>
              <a:t> </a:t>
            </a:r>
          </a:p>
        </p:txBody>
      </p:sp>
      <p:pic>
        <p:nvPicPr>
          <p:cNvPr id="3" name="תמונה 2" descr="תמונה שמכילה שעון, ציור&#10;&#10;התיאור נוצר באופן אוטומטי">
            <a:extLst>
              <a:ext uri="{FF2B5EF4-FFF2-40B4-BE49-F238E27FC236}">
                <a16:creationId xmlns:a16="http://schemas.microsoft.com/office/drawing/2014/main" id="{B061764A-4EB1-46F9-9CB5-36A59CD98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659" y="22841"/>
            <a:ext cx="3559495" cy="2964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מעוגל 4"/>
          <p:cNvSpPr/>
          <p:nvPr/>
        </p:nvSpPr>
        <p:spPr>
          <a:xfrm>
            <a:off x="6734398" y="1161899"/>
            <a:ext cx="4940808" cy="21400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1" name="מלבן מעוגל 10"/>
          <p:cNvSpPr/>
          <p:nvPr/>
        </p:nvSpPr>
        <p:spPr>
          <a:xfrm>
            <a:off x="1003235" y="1081713"/>
            <a:ext cx="4965192" cy="22418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he-IL" sz="20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 </a:t>
            </a: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517791" y="143610"/>
            <a:ext cx="11160000" cy="720000"/>
          </a:xfrm>
        </p:spPr>
        <p:txBody>
          <a:bodyPr/>
          <a:lstStyle/>
          <a:p>
            <a:r>
              <a:rPr lang="he-IL" dirty="0">
                <a:cs typeface="Varela Round"/>
              </a:rPr>
              <a:t>מה נעשה היום? </a:t>
            </a:r>
          </a:p>
        </p:txBody>
      </p:sp>
      <p:pic>
        <p:nvPicPr>
          <p:cNvPr id="13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D087AF48-F1DD-419F-A86B-42EDB4697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28" y="1340318"/>
            <a:ext cx="1138582" cy="780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6524" y="2851966"/>
            <a:ext cx="450796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נכיר את  מושגים שקשורים לרגשות שלנו </a:t>
            </a:r>
          </a:p>
        </p:txBody>
      </p:sp>
      <p:sp>
        <p:nvSpPr>
          <p:cNvPr id="15" name="מלבן מעוגל 14"/>
          <p:cNvSpPr/>
          <p:nvPr/>
        </p:nvSpPr>
        <p:spPr>
          <a:xfrm>
            <a:off x="6830103" y="3624024"/>
            <a:ext cx="4940809" cy="21379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6" name="מלבן מעוגל 15"/>
          <p:cNvSpPr/>
          <p:nvPr/>
        </p:nvSpPr>
        <p:spPr>
          <a:xfrm>
            <a:off x="1003235" y="3498299"/>
            <a:ext cx="5052222" cy="22266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36001" y="5297440"/>
            <a:ext cx="163412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נדקלם יחד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3789" y="2822438"/>
            <a:ext cx="350772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נשיר ביחד שיר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8366" y="5194615"/>
            <a:ext cx="350772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נתרגל שאיפה ונשיפה 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430" y="1293105"/>
            <a:ext cx="1630430" cy="1630430"/>
          </a:xfrm>
          <a:prstGeom prst="rect">
            <a:avLst/>
          </a:prstGeom>
        </p:spPr>
      </p:pic>
      <p:pic>
        <p:nvPicPr>
          <p:cNvPr id="1026" name="Picture 2" descr="Asthma symptoms Free Vector">
            <a:extLst>
              <a:ext uri="{FF2B5EF4-FFF2-40B4-BE49-F238E27FC236}">
                <a16:creationId xmlns:a16="http://schemas.microsoft.com/office/drawing/2014/main" id="{8FE5B097-BECE-44CC-9905-A5BC1CC65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6" t="33025" r="67609" b="24369"/>
          <a:stretch/>
        </p:blipFill>
        <p:spPr bwMode="auto">
          <a:xfrm>
            <a:off x="2789667" y="3534521"/>
            <a:ext cx="1160078" cy="138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oups of boys in colorful clothing with accessories during communication set Free Vector">
            <a:extLst>
              <a:ext uri="{FF2B5EF4-FFF2-40B4-BE49-F238E27FC236}">
                <a16:creationId xmlns:a16="http://schemas.microsoft.com/office/drawing/2014/main" id="{C8FDBEA4-5DC7-4DB6-9BF0-BB7FCEDC0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2" t="53614" r="36810" b="324"/>
          <a:stretch/>
        </p:blipFill>
        <p:spPr bwMode="auto">
          <a:xfrm>
            <a:off x="8702972" y="3751499"/>
            <a:ext cx="1405888" cy="15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089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D6F1CA44-9F55-46A5-A920-7324A3AD11B9}"/>
              </a:ext>
            </a:extLst>
          </p:cNvPr>
          <p:cNvSpPr/>
          <p:nvPr/>
        </p:nvSpPr>
        <p:spPr>
          <a:xfrm>
            <a:off x="4524734" y="2448199"/>
            <a:ext cx="6092825" cy="47505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300000"/>
              </a:lnSpc>
              <a:spcAft>
                <a:spcPts val="600"/>
              </a:spcAft>
            </a:pPr>
            <a:r>
              <a:rPr lang="he-IL" sz="2400" dirty="0">
                <a:solidFill>
                  <a:srgbClr val="002060"/>
                </a:solidFill>
                <a:latin typeface="Varela Round" pitchFamily="2" charset="-79"/>
                <a:cs typeface="Varela Round"/>
              </a:rPr>
              <a:t>בקבוק מים</a:t>
            </a:r>
          </a:p>
          <a:p>
            <a:pPr lvl="0" algn="ctr">
              <a:lnSpc>
                <a:spcPct val="300000"/>
              </a:lnSpc>
              <a:spcAft>
                <a:spcPts val="600"/>
              </a:spcAft>
            </a:pPr>
            <a:endParaRPr lang="he-IL" sz="2400" dirty="0">
              <a:solidFill>
                <a:srgbClr val="002060"/>
              </a:solidFill>
              <a:latin typeface="Varela Round" pitchFamily="2" charset="-79"/>
              <a:cs typeface="Varela Round"/>
            </a:endParaRPr>
          </a:p>
          <a:p>
            <a:pPr lvl="0" algn="ctr">
              <a:lnSpc>
                <a:spcPct val="300000"/>
              </a:lnSpc>
              <a:spcAft>
                <a:spcPts val="600"/>
              </a:spcAft>
            </a:pPr>
            <a:r>
              <a:rPr lang="he-IL" sz="2800" dirty="0">
                <a:solidFill>
                  <a:srgbClr val="002060"/>
                </a:solidFill>
                <a:latin typeface="Varela Round" pitchFamily="2" charset="-79"/>
                <a:cs typeface="Varela Round"/>
              </a:rPr>
              <a:t> </a:t>
            </a:r>
            <a:r>
              <a:rPr lang="he-IL" sz="2400" dirty="0">
                <a:solidFill>
                  <a:srgbClr val="002060"/>
                </a:solidFill>
                <a:latin typeface="Varela Round" pitchFamily="2" charset="-79"/>
                <a:cs typeface="Varela Round"/>
              </a:rPr>
              <a:t>מפריח בלוני סבון</a:t>
            </a:r>
          </a:p>
          <a:p>
            <a:pPr lvl="0" algn="ctr">
              <a:lnSpc>
                <a:spcPct val="300000"/>
              </a:lnSpc>
              <a:spcAft>
                <a:spcPts val="600"/>
              </a:spcAft>
            </a:pPr>
            <a:endParaRPr lang="he-IL" sz="2400" dirty="0">
              <a:solidFill>
                <a:srgbClr val="002060"/>
              </a:solidFill>
              <a:latin typeface="Varela Round" pitchFamily="2" charset="-79"/>
              <a:cs typeface="Varela Round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לקראת הפעילות – מומלץ להצטייד</a:t>
            </a:r>
          </a:p>
        </p:txBody>
      </p:sp>
      <p:sp>
        <p:nvSpPr>
          <p:cNvPr id="9" name="מלבן 8"/>
          <p:cNvSpPr/>
          <p:nvPr/>
        </p:nvSpPr>
        <p:spPr>
          <a:xfrm>
            <a:off x="612775" y="2448199"/>
            <a:ext cx="4980432" cy="3380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300000"/>
              </a:lnSpc>
              <a:spcAft>
                <a:spcPts val="600"/>
              </a:spcAft>
            </a:pPr>
            <a:r>
              <a:rPr lang="he-IL" sz="2400" dirty="0">
                <a:solidFill>
                  <a:srgbClr val="002060"/>
                </a:solidFill>
                <a:latin typeface="Varela Round" pitchFamily="2" charset="-79"/>
                <a:cs typeface="Varela Round"/>
              </a:rPr>
              <a:t>בגדים נוחים</a:t>
            </a:r>
          </a:p>
          <a:p>
            <a:pPr algn="ctr">
              <a:lnSpc>
                <a:spcPct val="300000"/>
              </a:lnSpc>
              <a:spcAft>
                <a:spcPts val="600"/>
              </a:spcAft>
            </a:pPr>
            <a:endParaRPr lang="he-IL" sz="2400" dirty="0">
              <a:solidFill>
                <a:srgbClr val="002060"/>
              </a:solidFill>
              <a:latin typeface="Varela Round" pitchFamily="2" charset="-79"/>
              <a:cs typeface="Varela Round"/>
            </a:endParaRPr>
          </a:p>
          <a:p>
            <a:pPr algn="ctr">
              <a:lnSpc>
                <a:spcPct val="300000"/>
              </a:lnSpc>
              <a:spcAft>
                <a:spcPts val="600"/>
              </a:spcAft>
            </a:pPr>
            <a:r>
              <a:rPr lang="he-IL" sz="2400" dirty="0">
                <a:solidFill>
                  <a:srgbClr val="002060"/>
                </a:solidFill>
                <a:latin typeface="Varela Round" pitchFamily="2" charset="-79"/>
                <a:cs typeface="Varela Round"/>
              </a:rPr>
              <a:t>נעלי התעמלות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439" y="1581912"/>
            <a:ext cx="2073711" cy="1420491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417" y="4322010"/>
            <a:ext cx="1572963" cy="928306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782" y="1532689"/>
            <a:ext cx="1436164" cy="1436164"/>
          </a:xfrm>
          <a:prstGeom prst="rect">
            <a:avLst/>
          </a:prstGeom>
        </p:spPr>
      </p:pic>
      <p:sp>
        <p:nvSpPr>
          <p:cNvPr id="14" name="AutoShape 2" descr="Socks fre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5" name="AutoShape 4" descr="Socks free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8" name="AutoShape 6" descr="Socks free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142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19" name="AutoShape 8" descr="Socks free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20" name="AutoShape 10" descr="Socks free icon"/>
          <p:cNvSpPr>
            <a:spLocks noChangeAspect="1" noChangeArrowheads="1"/>
          </p:cNvSpPr>
          <p:nvPr/>
        </p:nvSpPr>
        <p:spPr bwMode="auto">
          <a:xfrm>
            <a:off x="612775" y="312737"/>
            <a:ext cx="1616642" cy="161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5"/>
          <a:srcRect b="36892"/>
          <a:stretch/>
        </p:blipFill>
        <p:spPr>
          <a:xfrm>
            <a:off x="10067430" y="1886738"/>
            <a:ext cx="858717" cy="1082115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69A6A9B1-3789-4B4C-A805-2C5C9474F564}"/>
              </a:ext>
            </a:extLst>
          </p:cNvPr>
          <p:cNvSpPr/>
          <p:nvPr/>
        </p:nvSpPr>
        <p:spPr>
          <a:xfrm>
            <a:off x="9869446" y="2496880"/>
            <a:ext cx="1056701" cy="10110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300000"/>
              </a:lnSpc>
              <a:spcAft>
                <a:spcPts val="600"/>
              </a:spcAft>
            </a:pPr>
            <a:r>
              <a:rPr lang="he-IL" sz="2400" dirty="0">
                <a:solidFill>
                  <a:srgbClr val="002060"/>
                </a:solidFill>
                <a:latin typeface="Varela Round" pitchFamily="2" charset="-79"/>
                <a:cs typeface="Varela Round"/>
              </a:rPr>
              <a:t>מראה </a:t>
            </a:r>
            <a:endParaRPr lang="he-IL" sz="2800" dirty="0">
              <a:solidFill>
                <a:srgbClr val="002060"/>
              </a:solidFill>
              <a:latin typeface="Varela Round" pitchFamily="2" charset="-79"/>
              <a:cs typeface="Varela Round"/>
            </a:endParaRP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DDF00422-1B8B-4676-A188-A891394DBA48}"/>
              </a:ext>
            </a:extLst>
          </p:cNvPr>
          <p:cNvGrpSpPr/>
          <p:nvPr/>
        </p:nvGrpSpPr>
        <p:grpSpPr>
          <a:xfrm>
            <a:off x="6757292" y="3802405"/>
            <a:ext cx="1948069" cy="1686452"/>
            <a:chOff x="4217988" y="1552575"/>
            <a:chExt cx="3752850" cy="3752850"/>
          </a:xfrm>
        </p:grpSpPr>
        <p:pic>
          <p:nvPicPr>
            <p:cNvPr id="2052" name="Picture 4" descr="094c5e4c16 בועות סבון ₪2.50 - resultadosnumerosganadores.com">
              <a:extLst>
                <a:ext uri="{FF2B5EF4-FFF2-40B4-BE49-F238E27FC236}">
                  <a16:creationId xmlns:a16="http://schemas.microsoft.com/office/drawing/2014/main" id="{EBA3411C-1236-46FB-9F5B-5D8A595CE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7988" y="1552575"/>
              <a:ext cx="3752850" cy="3752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מלבן 6">
              <a:extLst>
                <a:ext uri="{FF2B5EF4-FFF2-40B4-BE49-F238E27FC236}">
                  <a16:creationId xmlns:a16="http://schemas.microsoft.com/office/drawing/2014/main" id="{1D2B9E10-1A6E-4A74-8F2B-FC66BFE95EFD}"/>
                </a:ext>
              </a:extLst>
            </p:cNvPr>
            <p:cNvSpPr/>
            <p:nvPr/>
          </p:nvSpPr>
          <p:spPr>
            <a:xfrm>
              <a:off x="5436983" y="3239670"/>
              <a:ext cx="805846" cy="1265778"/>
            </a:xfrm>
            <a:prstGeom prst="rect">
              <a:avLst/>
            </a:prstGeom>
            <a:solidFill>
              <a:srgbClr val="B27AB0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356519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הנה מה טוב ומה נעים </a:t>
            </a:r>
          </a:p>
        </p:txBody>
      </p:sp>
      <p:pic>
        <p:nvPicPr>
          <p:cNvPr id="3" name="20 הנה מה טוב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881" y="815514"/>
            <a:ext cx="2293049" cy="2293049"/>
          </a:xfrm>
          <a:prstGeom prst="rect">
            <a:avLst/>
          </a:prstGeom>
        </p:spPr>
      </p:pic>
      <p:pic>
        <p:nvPicPr>
          <p:cNvPr id="3074" name="Picture 2" descr="People doing different activities with friends Free Vector">
            <a:extLst>
              <a:ext uri="{FF2B5EF4-FFF2-40B4-BE49-F238E27FC236}">
                <a16:creationId xmlns:a16="http://schemas.microsoft.com/office/drawing/2014/main" id="{90B876D4-7CB6-496F-B553-334C8F73C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6" t="52111" r="1"/>
          <a:stretch/>
        </p:blipFill>
        <p:spPr bwMode="auto">
          <a:xfrm>
            <a:off x="2265776" y="2941983"/>
            <a:ext cx="8235589" cy="258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73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לפעמים אני עצוב ולפעמים שמח </a:t>
            </a:r>
          </a:p>
        </p:txBody>
      </p:sp>
      <p:pic>
        <p:nvPicPr>
          <p:cNvPr id="3" name="מדיה מקוונת 2" title="ￗﾐￗﾠￗﾙ ￗﾠￗﾩￗﾐￗﾨ ￗﾐￗﾠￗﾙ - ￗﾩￗﾙￗﾨ ￗﾙￗﾜￗﾓￗﾙￗﾝ -  ￗﾩￗﾙￗﾨￗﾙ ￗﾙￗﾜￗﾓￗﾕￗﾪ ￗﾙￗﾩￗﾨￗﾐￗﾜￗﾙￗﾪ">
            <a:hlinkClick r:id="" action="ppaction://media"/>
            <a:extLst>
              <a:ext uri="{FF2B5EF4-FFF2-40B4-BE49-F238E27FC236}">
                <a16:creationId xmlns:a16="http://schemas.microsoft.com/office/drawing/2014/main" id="{588B7398-D565-4271-A1FA-24E89C49255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85564" y="1244600"/>
            <a:ext cx="5829300" cy="4368800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26856CFB-401D-4155-9AD5-F3CFB61D3E13}"/>
              </a:ext>
            </a:extLst>
          </p:cNvPr>
          <p:cNvSpPr/>
          <p:nvPr/>
        </p:nvSpPr>
        <p:spPr>
          <a:xfrm>
            <a:off x="2240195" y="6488668"/>
            <a:ext cx="4854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he-IL" sz="2000" dirty="0">
                <a:solidFill>
                  <a:schemeClr val="bg1"/>
                </a:solidFill>
                <a:latin typeface="Roboto"/>
              </a:rPr>
              <a:t>אני נשאר אני - שיר ילדים - שירי ילדות ישראלית</a:t>
            </a:r>
            <a:endParaRPr lang="he-IL" sz="2000" b="0" i="0" dirty="0">
              <a:solidFill>
                <a:schemeClr val="bg1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1906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 פעילות גופנית </a:t>
            </a:r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5206" y="1311238"/>
            <a:ext cx="3340898" cy="3951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4"/>
          <a:srcRect l="15978" t="16031"/>
          <a:stretch/>
        </p:blipFill>
        <p:spPr>
          <a:xfrm>
            <a:off x="8395625" y="1324529"/>
            <a:ext cx="3279581" cy="3939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5"/>
          <a:srcRect l="17560" t="13050" r="8689" b="20791"/>
          <a:stretch/>
        </p:blipFill>
        <p:spPr>
          <a:xfrm>
            <a:off x="4301656" y="1324529"/>
            <a:ext cx="3498574" cy="3951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049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94395" y="4238261"/>
            <a:ext cx="6489098" cy="1128292"/>
          </a:xfrm>
        </p:spPr>
        <p:txBody>
          <a:bodyPr/>
          <a:lstStyle/>
          <a:p>
            <a:r>
              <a:rPr lang="he-IL" sz="2800" dirty="0"/>
              <a:t>קריאת ספר</a:t>
            </a:r>
          </a:p>
        </p:txBody>
      </p:sp>
      <p:sp>
        <p:nvSpPr>
          <p:cNvPr id="9" name="מלבן 8"/>
          <p:cNvSpPr/>
          <p:nvPr/>
        </p:nvSpPr>
        <p:spPr>
          <a:xfrm>
            <a:off x="1599665" y="4541967"/>
            <a:ext cx="1771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rPr>
              <a:t>ניקיון הגוף </a:t>
            </a:r>
            <a:endParaRPr lang="he-IL" sz="2800" dirty="0"/>
          </a:p>
        </p:txBody>
      </p:sp>
      <p:sp>
        <p:nvSpPr>
          <p:cNvPr id="11" name="כותרת 1"/>
          <p:cNvSpPr txBox="1">
            <a:spLocks/>
          </p:cNvSpPr>
          <p:nvPr/>
        </p:nvSpPr>
        <p:spPr>
          <a:xfrm>
            <a:off x="6818116" y="4238261"/>
            <a:ext cx="6489098" cy="1128292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sz="2800" dirty="0"/>
              <a:t>להתרווח על כורסא</a:t>
            </a:r>
          </a:p>
        </p:txBody>
      </p:sp>
      <p:pic>
        <p:nvPicPr>
          <p:cNvPr id="4098" name="Picture 2" descr="Child at home Free Photo">
            <a:extLst>
              <a:ext uri="{FF2B5EF4-FFF2-40B4-BE49-F238E27FC236}">
                <a16:creationId xmlns:a16="http://schemas.microsoft.com/office/drawing/2014/main" id="{A708CBB4-04B1-4E2D-8E36-D2BC032FC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26277" r="11707" b="18881"/>
          <a:stretch/>
        </p:blipFill>
        <p:spPr bwMode="auto">
          <a:xfrm>
            <a:off x="4575510" y="833798"/>
            <a:ext cx="3526869" cy="347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ittle boy taking a shower by a swimming pool Free Photo">
            <a:extLst>
              <a:ext uri="{FF2B5EF4-FFF2-40B4-BE49-F238E27FC236}">
                <a16:creationId xmlns:a16="http://schemas.microsoft.com/office/drawing/2014/main" id="{570814D1-7DBD-4E74-992E-A7EEA7FF7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9" t="12288" r="26671"/>
          <a:stretch/>
        </p:blipFill>
        <p:spPr bwMode="auto">
          <a:xfrm>
            <a:off x="594679" y="835681"/>
            <a:ext cx="3668810" cy="34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A54A05A-C16E-438F-8B82-BFFFC7C487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87" r="22205" b="12643"/>
          <a:stretch/>
        </p:blipFill>
        <p:spPr>
          <a:xfrm>
            <a:off x="8369037" y="835682"/>
            <a:ext cx="3387257" cy="346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95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לפעמים – יפעת זיו 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085" y="933094"/>
            <a:ext cx="2524242" cy="252424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/>
          <a:srcRect l="49784" t="2138" r="6331" b="54525"/>
          <a:stretch/>
        </p:blipFill>
        <p:spPr>
          <a:xfrm>
            <a:off x="8364444" y="841248"/>
            <a:ext cx="3111275" cy="3072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82" y="1612964"/>
            <a:ext cx="3453161" cy="2300668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5"/>
          <a:srcRect l="19972" t="-369" r="19243" b="6084"/>
          <a:stretch/>
        </p:blipFill>
        <p:spPr>
          <a:xfrm>
            <a:off x="4915630" y="3721608"/>
            <a:ext cx="2359152" cy="24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3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D405C3C5E2144991A82FB03AD36A29" ma:contentTypeVersion="12" ma:contentTypeDescription="Create a new document." ma:contentTypeScope="" ma:versionID="e4f0827a931059b31765ed3d04ced2b4">
  <xsd:schema xmlns:xsd="http://www.w3.org/2001/XMLSchema" xmlns:xs="http://www.w3.org/2001/XMLSchema" xmlns:p="http://schemas.microsoft.com/office/2006/metadata/properties" xmlns:ns3="3fb18b26-9745-44e6-b802-7b00fa7a1430" xmlns:ns4="e3d15af0-53cc-4fdd-8ebf-c94b218c505a" targetNamespace="http://schemas.microsoft.com/office/2006/metadata/properties" ma:root="true" ma:fieldsID="4b78d8332063f637b049228e2d456018" ns3:_="" ns4:_="">
    <xsd:import namespace="3fb18b26-9745-44e6-b802-7b00fa7a1430"/>
    <xsd:import namespace="e3d15af0-53cc-4fdd-8ebf-c94b218c505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b18b26-9745-44e6-b802-7b00fa7a14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15af0-53cc-4fdd-8ebf-c94b218c5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D6FD4E-1EA0-47FB-87B6-177B68FF44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b18b26-9745-44e6-b802-7b00fa7a1430"/>
    <ds:schemaRef ds:uri="e3d15af0-53cc-4fdd-8ebf-c94b218c50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1A2525-259B-46D5-85A8-C1F3240459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05073B-ECC8-43BD-A02B-AD96EBB66594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fb18b26-9745-44e6-b802-7b00fa7a1430"/>
    <ds:schemaRef ds:uri="http://purl.org/dc/terms/"/>
    <ds:schemaRef ds:uri="http://schemas.openxmlformats.org/package/2006/metadata/core-properties"/>
    <ds:schemaRef ds:uri="e3d15af0-53cc-4fdd-8ebf-c94b218c505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7161</TotalTime>
  <Words>335</Words>
  <Application>Microsoft Office PowerPoint</Application>
  <PresentationFormat>מותאם אישית</PresentationFormat>
  <Paragraphs>68</Paragraphs>
  <Slides>17</Slides>
  <Notes>5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23" baseType="lpstr">
      <vt:lpstr>Arial</vt:lpstr>
      <vt:lpstr>Calibri</vt:lpstr>
      <vt:lpstr>Roboto</vt:lpstr>
      <vt:lpstr>Times New Roman</vt:lpstr>
      <vt:lpstr>Varela Round</vt:lpstr>
      <vt:lpstr>ערכת נושא Office</vt:lpstr>
      <vt:lpstr>מערכת שידורים לאומית</vt:lpstr>
      <vt:lpstr>שמח לי בלב</vt:lpstr>
      <vt:lpstr>מה נעשה היום? </vt:lpstr>
      <vt:lpstr>לקראת הפעילות – מומלץ להצטייד</vt:lpstr>
      <vt:lpstr>הנה מה טוב ומה נעים </vt:lpstr>
      <vt:lpstr>לפעמים אני עצוב ולפעמים שמח </vt:lpstr>
      <vt:lpstr> פעילות גופנית </vt:lpstr>
      <vt:lpstr>קריאת ספר</vt:lpstr>
      <vt:lpstr>לפעמים – יפעת זיו </vt:lpstr>
      <vt:lpstr>מצגת של PowerPoint‏</vt:lpstr>
      <vt:lpstr>מצגת של PowerPoint‏</vt:lpstr>
      <vt:lpstr>מצגת של PowerPoint‏</vt:lpstr>
      <vt:lpstr>מה עשינו היום? </vt:lpstr>
      <vt:lpstr>מה עוד אפשר לעשות ? </vt:lpstr>
      <vt:lpstr>ערכו והכינו</vt:lpstr>
      <vt:lpstr>קרדיטים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Tzuri Mesika</dc:creator>
  <cp:lastModifiedBy>שני שמלה/Shani Chemla</cp:lastModifiedBy>
  <cp:revision>112</cp:revision>
  <dcterms:created xsi:type="dcterms:W3CDTF">2020-03-28T15:56:54Z</dcterms:created>
  <dcterms:modified xsi:type="dcterms:W3CDTF">2022-06-16T12:04:23Z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0x01010033D405C3C5E2144991A82FB03AD36A29</vt:lpwstr>
  </property>
</Properties>
</file>