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57" r:id="rId2"/>
    <p:sldId id="262" r:id="rId3"/>
    <p:sldId id="311" r:id="rId4"/>
    <p:sldId id="320" r:id="rId5"/>
    <p:sldId id="318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17" r:id="rId16"/>
    <p:sldId id="355" r:id="rId17"/>
    <p:sldId id="314" r:id="rId18"/>
    <p:sldId id="319" r:id="rId19"/>
    <p:sldId id="291" r:id="rId20"/>
  </p:sldIdLst>
  <p:sldSz cx="12190413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066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C061A6-0796-4DA4-BCCF-C39215C865B3}" type="datetimeFigureOut">
              <a:rPr lang="he-IL" smtClean="0"/>
              <a:pPr/>
              <a:t>י"ב/ניסן/תש"ף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DF83E7-A828-4E18-9E21-DA925548D1E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047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b09f9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b09f9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239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281" y="2693988"/>
            <a:ext cx="10361851" cy="1470025"/>
          </a:xfrm>
        </p:spPr>
        <p:txBody>
          <a:bodyPr vert="horz" lIns="91440" tIns="45720" rIns="91440" bIns="45720" rtlCol="1" anchor="ctr">
            <a:normAutofit/>
          </a:bodyPr>
          <a:lstStyle>
            <a:lvl1pPr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669982" y="6569428"/>
            <a:ext cx="2623619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-1488616" y="6410587"/>
            <a:ext cx="3245977" cy="86423"/>
          </a:xfrm>
          <a:prstGeom prst="roundRect">
            <a:avLst>
              <a:gd name="adj" fmla="val 49359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85182" y="-439221"/>
            <a:ext cx="4205100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מעוגל 9"/>
          <p:cNvSpPr/>
          <p:nvPr userDrawn="1"/>
        </p:nvSpPr>
        <p:spPr>
          <a:xfrm>
            <a:off x="8258395" y="6565100"/>
            <a:ext cx="4433637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r="33511" b="26248"/>
          <a:stretch/>
        </p:blipFill>
        <p:spPr>
          <a:xfrm>
            <a:off x="5444576" y="369916"/>
            <a:ext cx="1301261" cy="1597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ם השיעו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15" y="1396869"/>
            <a:ext cx="13175666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8940" y="1640910"/>
            <a:ext cx="10871177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8995" y="6579191"/>
            <a:ext cx="5333172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499907" y="6294300"/>
            <a:ext cx="3049259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5581" y="-235260"/>
            <a:ext cx="276813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048" y="163632"/>
            <a:ext cx="1427924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117" y="2918492"/>
            <a:ext cx="10872000" cy="7200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6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  <p:sp>
        <p:nvSpPr>
          <p:cNvPr id="13" name="מציין מיקום תוכן 2"/>
          <p:cNvSpPr>
            <a:spLocks noGrp="1"/>
          </p:cNvSpPr>
          <p:nvPr>
            <p:ph idx="10"/>
          </p:nvPr>
        </p:nvSpPr>
        <p:spPr>
          <a:xfrm>
            <a:off x="738117" y="3655832"/>
            <a:ext cx="10872000" cy="720000"/>
          </a:xfrm>
        </p:spPr>
        <p:txBody>
          <a:bodyPr>
            <a:noAutofit/>
          </a:bodyPr>
          <a:lstStyle>
            <a:lvl1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28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32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9659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</p:spPr>
        <p:txBody>
          <a:bodyPr lIns="36000" tIns="0" rIns="36000" bIns="0">
            <a:noAutofit/>
          </a:bodyPr>
          <a:lstStyle>
            <a:lvl1pPr>
              <a:defRPr sz="48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</a:lstStyle>
          <a:p>
            <a:r>
              <a:rPr lang="he-IL" dirty="0"/>
              <a:t>לחץ כדי לערוך סגנון כותרת של תבנית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5206" y="1195757"/>
            <a:ext cx="11160000" cy="46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כותרו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 marL="0" marR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15206" y="1185681"/>
            <a:ext cx="11159999" cy="540000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0070C0"/>
                </a:solidFill>
                <a:latin typeface="Varela Round" pitchFamily="2" charset="-79"/>
                <a:cs typeface="Varela Round" pitchFamily="2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15206" y="1725681"/>
            <a:ext cx="11160000" cy="415251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dirty="0"/>
              <a:t>לחץ כדי לערוך סגנונות טקסט של תבנית בסיס</a:t>
            </a:r>
          </a:p>
          <a:p>
            <a:pPr marL="742950" lvl="1" indent="-28575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he-IL" dirty="0"/>
              <a:t>רמה שנייה</a:t>
            </a:r>
          </a:p>
        </p:txBody>
      </p:sp>
      <p:sp>
        <p:nvSpPr>
          <p:cNvPr id="10" name="מלבן מעוגל 9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1" name="מלבן מעוגל 10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2" name="מלבן מעוגל 11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>
              <a:defRPr kumimoji="0" lang="he-IL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F552B-607E-4869-A917-C44959BDCB12}" type="datetimeFigureOut">
              <a:rPr lang="he-IL" smtClean="0"/>
              <a:pPr/>
              <a:t>י"ב/ניסן/תש"ף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78A40-4CDB-4A89-A7AB-ED0E5AEAC786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3" r:id="rId4"/>
    <p:sldLayoutId id="2147483663" r:id="rId5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38.svg"/><Relationship Id="rId4" Type="http://schemas.openxmlformats.org/officeDocument/2006/relationships/image" Target="../media/image36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מערכת שידורים לאומית</a:t>
            </a:r>
          </a:p>
        </p:txBody>
      </p:sp>
    </p:spTree>
    <p:extLst>
      <p:ext uri="{BB962C8B-B14F-4D97-AF65-F5344CB8AC3E}">
        <p14:creationId xmlns:p14="http://schemas.microsoft.com/office/powerpoint/2010/main" val="170999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1629321" y="2937967"/>
            <a:ext cx="9207201" cy="19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8" tIns="121888" rIns="121888" bIns="121888" anchor="t" anchorCtr="0">
            <a:noAutofit/>
          </a:bodyPr>
          <a:lstStyle/>
          <a:p>
            <a:pPr marL="609539">
              <a:lnSpc>
                <a:spcPct val="150000"/>
              </a:lnSpc>
            </a:pPr>
            <a:endParaRPr dirty="0"/>
          </a:p>
        </p:txBody>
      </p:sp>
      <p:sp>
        <p:nvSpPr>
          <p:cNvPr id="5" name="כותרת 4"/>
          <p:cNvSpPr>
            <a:spLocks noGrp="1"/>
          </p:cNvSpPr>
          <p:nvPr>
            <p:ph type="ctrTitle"/>
          </p:nvPr>
        </p:nvSpPr>
        <p:spPr>
          <a:xfrm>
            <a:off x="797332" y="1677967"/>
            <a:ext cx="10871177" cy="1260000"/>
          </a:xfrm>
        </p:spPr>
        <p:txBody>
          <a:bodyPr/>
          <a:lstStyle/>
          <a:p>
            <a:r>
              <a:rPr lang="he-IL" dirty="0"/>
              <a:t>לסבתא </a:t>
            </a:r>
            <a:r>
              <a:rPr lang="he-IL" dirty="0" err="1"/>
              <a:t>דוריס</a:t>
            </a:r>
            <a:r>
              <a:rPr lang="he-IL" dirty="0"/>
              <a:t> – </a:t>
            </a:r>
            <a:br>
              <a:rPr lang="he-IL" dirty="0"/>
            </a:br>
            <a:r>
              <a:rPr lang="he-IL" sz="6000" dirty="0"/>
              <a:t>מציירים סיפורים לסבא ולסבתא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idx="10"/>
          </p:nvPr>
        </p:nvSpPr>
        <p:spPr>
          <a:xfrm>
            <a:off x="659206" y="3297967"/>
            <a:ext cx="10872000" cy="720000"/>
          </a:xfrm>
        </p:spPr>
        <p:txBody>
          <a:bodyPr/>
          <a:lstStyle/>
          <a:p>
            <a:r>
              <a:rPr lang="he-IL" sz="4400" dirty="0">
                <a:sym typeface="Varela Round"/>
              </a:rPr>
              <a:t>עם אביטל גור אריה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4EE6CE-0C75-45CB-A7D7-0AE1ADC05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1" y="3646354"/>
            <a:ext cx="3622608" cy="281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2A15354-F46C-4EB2-82D7-462566754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859" y="-195213"/>
            <a:ext cx="3005889" cy="25031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מה נעשה היום? 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4"/>
          </p:nvPr>
        </p:nvSpPr>
        <p:spPr>
          <a:xfrm>
            <a:off x="1933068" y="1763282"/>
            <a:ext cx="8998828" cy="4151976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he-IL" sz="3200" dirty="0">
                <a:cs typeface="Varela Round"/>
              </a:rPr>
              <a:t>• נספר סיפור על חברתנו סבתא </a:t>
            </a:r>
            <a:r>
              <a:rPr lang="he-IL" sz="3200" dirty="0" err="1">
                <a:cs typeface="Varela Round"/>
              </a:rPr>
              <a:t>דוריס</a:t>
            </a:r>
            <a:endParaRPr lang="he-IL" sz="3200" dirty="0">
              <a:cs typeface="Varela Round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he-IL" sz="3200" dirty="0">
                <a:cs typeface="Varela Round"/>
              </a:rPr>
              <a:t>• נלמד איך אפשר לספר סיפור בציורים</a:t>
            </a:r>
          </a:p>
          <a:p>
            <a:pPr marL="0" lvl="0" indent="0">
              <a:lnSpc>
                <a:spcPct val="200000"/>
              </a:lnSpc>
              <a:buNone/>
            </a:pPr>
            <a:endParaRPr lang="he-IL" sz="3200" dirty="0">
              <a:cs typeface="Varela Round"/>
            </a:endParaRPr>
          </a:p>
          <a:p>
            <a:pPr marL="0" lvl="0" indent="0">
              <a:lnSpc>
                <a:spcPct val="200000"/>
              </a:lnSpc>
              <a:buNone/>
            </a:pPr>
            <a:endParaRPr lang="he-IL" sz="3200" dirty="0">
              <a:cs typeface="Varela Round"/>
            </a:endParaRPr>
          </a:p>
          <a:p>
            <a:pPr marL="0" lvl="0" indent="0">
              <a:lnSpc>
                <a:spcPct val="200000"/>
              </a:lnSpc>
              <a:buNone/>
            </a:pPr>
            <a:r>
              <a:rPr lang="he-IL" sz="3200" dirty="0">
                <a:cs typeface="Varela Round"/>
              </a:rPr>
              <a:t> </a:t>
            </a:r>
          </a:p>
          <a:p>
            <a:pPr marL="0" lvl="0" indent="0">
              <a:lnSpc>
                <a:spcPct val="200000"/>
              </a:lnSpc>
              <a:buNone/>
            </a:pPr>
            <a:endParaRPr lang="he-IL" sz="3200" dirty="0">
              <a:cs typeface="Varela Round"/>
            </a:endParaRPr>
          </a:p>
          <a:p>
            <a:pPr marL="0" lvl="0" indent="0">
              <a:lnSpc>
                <a:spcPct val="200000"/>
              </a:lnSpc>
              <a:buNone/>
            </a:pPr>
            <a:endParaRPr lang="en-US" sz="3200" dirty="0">
              <a:cs typeface="Varela Round"/>
            </a:endParaRPr>
          </a:p>
          <a:p>
            <a:pPr marL="0" lvl="0" indent="0">
              <a:lnSpc>
                <a:spcPct val="200000"/>
              </a:lnSpc>
              <a:buNone/>
            </a:pPr>
            <a:endParaRPr lang="en-US" sz="3200" dirty="0">
              <a:cs typeface="Varela Round"/>
            </a:endParaRPr>
          </a:p>
          <a:p>
            <a:pPr marL="0" indent="0">
              <a:buNone/>
            </a:pPr>
            <a:endParaRPr lang="he-IL" sz="3200" dirty="0">
              <a:cs typeface="Varela Round"/>
            </a:endParaRPr>
          </a:p>
        </p:txBody>
      </p:sp>
      <p:pic>
        <p:nvPicPr>
          <p:cNvPr id="9" name="גרפיקה 8" descr="ספר פתוח">
            <a:extLst>
              <a:ext uri="{FF2B5EF4-FFF2-40B4-BE49-F238E27FC236}">
                <a16:creationId xmlns:a16="http://schemas.microsoft.com/office/drawing/2014/main" id="{993DAF74-5C7E-43CC-8686-8384AA03E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9206" y="2737544"/>
            <a:ext cx="914400" cy="914400"/>
          </a:xfrm>
          <a:prstGeom prst="rect">
            <a:avLst/>
          </a:prstGeom>
        </p:spPr>
      </p:pic>
      <p:pic>
        <p:nvPicPr>
          <p:cNvPr id="13" name="גרפיקה 12" descr="אישה עם מקל">
            <a:extLst>
              <a:ext uri="{FF2B5EF4-FFF2-40B4-BE49-F238E27FC236}">
                <a16:creationId xmlns:a16="http://schemas.microsoft.com/office/drawing/2014/main" id="{7BBFB266-CABC-4C3E-A54C-46CAA70043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6738" y="1658903"/>
            <a:ext cx="914400" cy="914400"/>
          </a:xfrm>
          <a:prstGeom prst="rect">
            <a:avLst/>
          </a:prstGeom>
        </p:spPr>
      </p:pic>
      <p:pic>
        <p:nvPicPr>
          <p:cNvPr id="15" name="גרפיקה 14" descr="לוח צבעים">
            <a:extLst>
              <a:ext uri="{FF2B5EF4-FFF2-40B4-BE49-F238E27FC236}">
                <a16:creationId xmlns:a16="http://schemas.microsoft.com/office/drawing/2014/main" id="{74EF1C52-4080-4B00-9245-2FB5654F6B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9206" y="2901785"/>
            <a:ext cx="914400" cy="914400"/>
          </a:xfrm>
          <a:prstGeom prst="rect">
            <a:avLst/>
          </a:prstGeom>
        </p:spPr>
      </p:pic>
      <p:pic>
        <p:nvPicPr>
          <p:cNvPr id="3" name="גרפיקה 2" descr="מברשת צבע">
            <a:extLst>
              <a:ext uri="{FF2B5EF4-FFF2-40B4-BE49-F238E27FC236}">
                <a16:creationId xmlns:a16="http://schemas.microsoft.com/office/drawing/2014/main" id="{CA0C7CF3-FC44-45BD-9A4C-2FA3752D58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16738" y="2444585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 descr="תמונה שמכילה מקורה, אדם, קבוצה, ישיבה&#10;&#10;התיאור נוצר באופן אוטומטי">
            <a:extLst>
              <a:ext uri="{FF2B5EF4-FFF2-40B4-BE49-F238E27FC236}">
                <a16:creationId xmlns:a16="http://schemas.microsoft.com/office/drawing/2014/main" id="{AE2F6C43-CEAB-41AC-8D5A-960489854B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8"/>
          <a:stretch/>
        </p:blipFill>
        <p:spPr>
          <a:xfrm>
            <a:off x="7079945" y="451881"/>
            <a:ext cx="4376752" cy="2690128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13" name="תמונה 12" descr="תמונה שמכילה אדם, ישיבה, מקורה, שולחן&#10;&#10;התיאור נוצר באופן אוטומטי">
            <a:extLst>
              <a:ext uri="{FF2B5EF4-FFF2-40B4-BE49-F238E27FC236}">
                <a16:creationId xmlns:a16="http://schemas.microsoft.com/office/drawing/2014/main" id="{964FFB61-DA58-4C66-89DB-199C46275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42" y="451880"/>
            <a:ext cx="6356311" cy="4767233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17" name="תמונה 16" descr="תמונה שמכילה מקורה, אדם, ילד, ישיבה&#10;&#10;התיאור נוצר באופן אוטומטי">
            <a:extLst>
              <a:ext uri="{FF2B5EF4-FFF2-40B4-BE49-F238E27FC236}">
                <a16:creationId xmlns:a16="http://schemas.microsoft.com/office/drawing/2014/main" id="{525C86C0-DDF2-4055-A767-D2ED6DADEB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2"/>
          <a:stretch/>
        </p:blipFill>
        <p:spPr>
          <a:xfrm>
            <a:off x="7059662" y="3429000"/>
            <a:ext cx="4397035" cy="2691251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94802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8" descr="תמונה שמכילה אדם, מקורה, קבוצה, אנשים&#10;&#10;התיאור נוצר באופן אוטומטי">
            <a:extLst>
              <a:ext uri="{FF2B5EF4-FFF2-40B4-BE49-F238E27FC236}">
                <a16:creationId xmlns:a16="http://schemas.microsoft.com/office/drawing/2014/main" id="{462231DA-21A1-47E3-8F7E-42950D8506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758" y="1916315"/>
            <a:ext cx="3510213" cy="4677358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6" name="תמונה 5" descr="תמונה שמכילה חוץ, בניין, אדם, רוק&#10;&#10;התיאור נוצר באופן אוטומטי">
            <a:extLst>
              <a:ext uri="{FF2B5EF4-FFF2-40B4-BE49-F238E27FC236}">
                <a16:creationId xmlns:a16="http://schemas.microsoft.com/office/drawing/2014/main" id="{28973211-0A10-495E-8864-FB0C1CC261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387" y="332065"/>
            <a:ext cx="3921833" cy="5229110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5FC24A68-F53B-48D0-8BFF-8AEDFF751D5D}"/>
              </a:ext>
            </a:extLst>
          </p:cNvPr>
          <p:cNvSpPr txBox="1"/>
          <p:nvPr/>
        </p:nvSpPr>
        <p:spPr>
          <a:xfrm>
            <a:off x="8484482" y="-169682"/>
            <a:ext cx="2824690" cy="22159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he-IL" sz="2400" b="1" dirty="0">
              <a:solidFill>
                <a:schemeClr val="accent4">
                  <a:lumMod val="50000"/>
                </a:schemeClr>
              </a:solidFill>
              <a:latin typeface="Varela Round" panose="00000500000000000000" pitchFamily="2" charset="-79"/>
              <a:cs typeface="Varela Round" panose="00000500000000000000" pitchFamily="2" charset="-79"/>
            </a:endParaRPr>
          </a:p>
          <a:p>
            <a:pPr algn="ctr"/>
            <a:r>
              <a:rPr lang="he-IL" sz="2400" b="1" dirty="0">
                <a:solidFill>
                  <a:schemeClr val="accent5">
                    <a:lumMod val="75000"/>
                  </a:schemeClr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מסיבת תחפושות</a:t>
            </a:r>
          </a:p>
          <a:p>
            <a:pPr algn="ctr"/>
            <a:r>
              <a:rPr lang="he-IL" sz="2400" b="1" dirty="0">
                <a:solidFill>
                  <a:schemeClr val="accent4">
                    <a:lumMod val="50000"/>
                  </a:schemeClr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כמו בכל שנה, יום התחפושות שלנו הוא אצל </a:t>
            </a:r>
            <a:r>
              <a:rPr lang="he-IL" sz="2400" b="1" dirty="0" err="1">
                <a:solidFill>
                  <a:schemeClr val="accent4">
                    <a:lumMod val="50000"/>
                  </a:schemeClr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דוריס</a:t>
            </a:r>
            <a:r>
              <a:rPr lang="he-IL" sz="2400" b="1" dirty="0">
                <a:solidFill>
                  <a:schemeClr val="accent4">
                    <a:lumMod val="50000"/>
                  </a:schemeClr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.</a:t>
            </a:r>
            <a:endParaRPr lang="en-US" sz="2400" b="1" dirty="0">
              <a:solidFill>
                <a:schemeClr val="accent4">
                  <a:lumMod val="50000"/>
                </a:schemeClr>
              </a:solidFill>
              <a:latin typeface="Varela Round" panose="00000500000000000000" pitchFamily="2" charset="-79"/>
              <a:cs typeface="Varela Round" panose="00000500000000000000" pitchFamily="2" charset="-79"/>
            </a:endParaRPr>
          </a:p>
          <a:p>
            <a:endParaRPr lang="he-IL" dirty="0"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1BB86005-A31E-45B7-BF68-1124D397D8F6}"/>
              </a:ext>
            </a:extLst>
          </p:cNvPr>
          <p:cNvSpPr txBox="1"/>
          <p:nvPr/>
        </p:nvSpPr>
        <p:spPr>
          <a:xfrm>
            <a:off x="367644" y="1450785"/>
            <a:ext cx="2639111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>
                <a:solidFill>
                  <a:schemeClr val="accent5">
                    <a:lumMod val="75000"/>
                  </a:schemeClr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מסיבת חנוכה. </a:t>
            </a:r>
          </a:p>
          <a:p>
            <a:pPr algn="ctr"/>
            <a:r>
              <a:rPr lang="he-IL" sz="2400" b="1" dirty="0">
                <a:solidFill>
                  <a:schemeClr val="accent4">
                    <a:lumMod val="50000"/>
                  </a:schemeClr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הילדים בקשו שנזמין את </a:t>
            </a:r>
            <a:r>
              <a:rPr lang="he-IL" sz="2400" b="1" dirty="0" err="1">
                <a:solidFill>
                  <a:schemeClr val="accent4">
                    <a:lumMod val="50000"/>
                  </a:schemeClr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דוריס</a:t>
            </a:r>
            <a:r>
              <a:rPr lang="he-IL" sz="2400" b="1" dirty="0">
                <a:solidFill>
                  <a:schemeClr val="accent4">
                    <a:lumMod val="50000"/>
                  </a:schemeClr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 למסיבה. </a:t>
            </a:r>
          </a:p>
          <a:p>
            <a:pPr algn="ctr"/>
            <a:r>
              <a:rPr lang="he-IL" sz="2400" b="1" dirty="0">
                <a:solidFill>
                  <a:schemeClr val="accent4">
                    <a:lumMod val="50000"/>
                  </a:schemeClr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ביום הכי קר בשנה, עם גשם בחוץ, ילדי גן רותם התעקשו ללכת להזמין אותה בעצמם</a:t>
            </a:r>
            <a:endParaRPr lang="he-IL" sz="2400" dirty="0"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2495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מציין מיקום תוכן 9" descr="תמונה שמכילה מקורה, אדם, ישיבה, קטן&#10;&#10;התיאור נוצר באופן אוטומטי">
            <a:extLst>
              <a:ext uri="{FF2B5EF4-FFF2-40B4-BE49-F238E27FC236}">
                <a16:creationId xmlns:a16="http://schemas.microsoft.com/office/drawing/2014/main" id="{2845123F-00CE-4007-A691-F332215D8F8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260" y="393931"/>
            <a:ext cx="4620093" cy="5160708"/>
          </a:xfrm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7" name="תמונה 6" descr="תמונה שמכילה מקורה, ארון, אדם, בגדים&#10;&#10;התיאור נוצר באופן אוטומטי">
            <a:extLst>
              <a:ext uri="{FF2B5EF4-FFF2-40B4-BE49-F238E27FC236}">
                <a16:creationId xmlns:a16="http://schemas.microsoft.com/office/drawing/2014/main" id="{0E16E007-497A-4D76-A234-5BE0D9EC2B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396" r="1" b="16812"/>
          <a:stretch/>
        </p:blipFill>
        <p:spPr>
          <a:xfrm>
            <a:off x="6752492" y="393931"/>
            <a:ext cx="4052575" cy="5676731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sp>
        <p:nvSpPr>
          <p:cNvPr id="8" name="כותרת 1">
            <a:extLst>
              <a:ext uri="{FF2B5EF4-FFF2-40B4-BE49-F238E27FC236}">
                <a16:creationId xmlns:a16="http://schemas.microsoft.com/office/drawing/2014/main" id="{847B904B-226D-4E0A-84A1-0CBEDBC7A15D}"/>
              </a:ext>
            </a:extLst>
          </p:cNvPr>
          <p:cNvSpPr txBox="1">
            <a:spLocks/>
          </p:cNvSpPr>
          <p:nvPr/>
        </p:nvSpPr>
        <p:spPr>
          <a:xfrm>
            <a:off x="5278781" y="620721"/>
            <a:ext cx="3684191" cy="292433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algn="l" rtl="0"/>
            <a:br>
              <a:rPr lang="en-US" sz="6000" dirty="0">
                <a:solidFill>
                  <a:schemeClr val="tx1"/>
                </a:solidFill>
                <a:latin typeface="+mj-lt"/>
                <a:cs typeface="+mj-cs"/>
              </a:rPr>
            </a:br>
            <a:endParaRPr lang="en-US" sz="60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6088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תמונה שמכילה שולחן, מקורה, ישיבה, ילד&#10;&#10;התיאור נוצר באופן אוטומטי">
            <a:extLst>
              <a:ext uri="{FF2B5EF4-FFF2-40B4-BE49-F238E27FC236}">
                <a16:creationId xmlns:a16="http://schemas.microsoft.com/office/drawing/2014/main" id="{E3458443-3A39-4A07-8B34-D9C402C11D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464"/>
          <a:stretch/>
        </p:blipFill>
        <p:spPr>
          <a:xfrm>
            <a:off x="584585" y="1280170"/>
            <a:ext cx="5276539" cy="3899421"/>
          </a:xfrm>
          <a:prstGeom prst="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</p:pic>
      <p:pic>
        <p:nvPicPr>
          <p:cNvPr id="6" name="מציין מיקום תוכן 4">
            <a:extLst>
              <a:ext uri="{FF2B5EF4-FFF2-40B4-BE49-F238E27FC236}">
                <a16:creationId xmlns:a16="http://schemas.microsoft.com/office/drawing/2014/main" id="{45A4211E-F38C-4F01-AC9F-16415B6C5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464"/>
          <a:stretch/>
        </p:blipFill>
        <p:spPr>
          <a:xfrm>
            <a:off x="6329289" y="1280170"/>
            <a:ext cx="5276557" cy="3899421"/>
          </a:xfrm>
          <a:prstGeom prst="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7675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תמונה שמכילה אדם, ילדה, אחזקה, עמידה&#10;&#10;התיאור נוצר באופן אוטומטי">
            <a:extLst>
              <a:ext uri="{FF2B5EF4-FFF2-40B4-BE49-F238E27FC236}">
                <a16:creationId xmlns:a16="http://schemas.microsoft.com/office/drawing/2014/main" id="{D2D9BE42-2B3B-4F4D-AFEA-45E7B61937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/>
          <a:stretch/>
        </p:blipFill>
        <p:spPr>
          <a:xfrm>
            <a:off x="5957167" y="295422"/>
            <a:ext cx="5143500" cy="5760720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תמונה 7" descr="תמונה שמכילה אדם, מקורה, אחזקה, ילדה&#10;&#10;התיאור נוצר באופן אוטומטי">
            <a:extLst>
              <a:ext uri="{FF2B5EF4-FFF2-40B4-BE49-F238E27FC236}">
                <a16:creationId xmlns:a16="http://schemas.microsoft.com/office/drawing/2014/main" id="{5921D042-34FE-4322-B810-7863CF6E2F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2"/>
          <a:stretch/>
        </p:blipFill>
        <p:spPr>
          <a:xfrm>
            <a:off x="1286692" y="675249"/>
            <a:ext cx="4002492" cy="4712678"/>
          </a:xfrm>
          <a:prstGeom prst="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6426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מציין מיקום תוכן 5" descr="תמונה שמכילה אדם, מקורה, שולחן, צעירים&#10;&#10;התיאור נוצר באופן אוטומטי">
            <a:extLst>
              <a:ext uri="{FF2B5EF4-FFF2-40B4-BE49-F238E27FC236}">
                <a16:creationId xmlns:a16="http://schemas.microsoft.com/office/drawing/2014/main" id="{196B6A94-61A3-4C01-B88E-70B28499783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3"/>
          <a:stretch/>
        </p:blipFill>
        <p:spPr>
          <a:xfrm>
            <a:off x="2277499" y="520505"/>
            <a:ext cx="2850932" cy="4884528"/>
          </a:xfrm>
          <a:ln w="57150">
            <a:solidFill>
              <a:schemeClr val="accent3">
                <a:lumMod val="50000"/>
              </a:schemeClr>
            </a:solidFill>
          </a:ln>
        </p:spPr>
      </p:pic>
      <p:pic>
        <p:nvPicPr>
          <p:cNvPr id="10" name="תמונה 9" descr="תמונה שמכילה טקסט, שעון&#10;&#10;התיאור נוצר באופן אוטומטי">
            <a:extLst>
              <a:ext uri="{FF2B5EF4-FFF2-40B4-BE49-F238E27FC236}">
                <a16:creationId xmlns:a16="http://schemas.microsoft.com/office/drawing/2014/main" id="{36C90607-6060-4A54-BE87-6B32F4F896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0" b="12001"/>
          <a:stretch/>
        </p:blipFill>
        <p:spPr>
          <a:xfrm>
            <a:off x="5978769" y="351692"/>
            <a:ext cx="4111057" cy="5688652"/>
          </a:xfrm>
          <a:prstGeom prst="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87487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תמונה שמכילה ישיבה, שולחן, מזון&#10;&#10;התיאור נוצר באופן אוטומטי">
            <a:extLst>
              <a:ext uri="{FF2B5EF4-FFF2-40B4-BE49-F238E27FC236}">
                <a16:creationId xmlns:a16="http://schemas.microsoft.com/office/drawing/2014/main" id="{20471212-2D3C-433B-A69E-74785C05E4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5" b="2195"/>
          <a:stretch/>
        </p:blipFill>
        <p:spPr>
          <a:xfrm rot="5400000">
            <a:off x="7293667" y="-797092"/>
            <a:ext cx="3566837" cy="5764584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10" name="תמונה 9" descr="תמונה שמכילה שולחן, מקורה, ישיבה, ילד&#10;&#10;התיאור נוצר באופן אוטומטי">
            <a:extLst>
              <a:ext uri="{FF2B5EF4-FFF2-40B4-BE49-F238E27FC236}">
                <a16:creationId xmlns:a16="http://schemas.microsoft.com/office/drawing/2014/main" id="{68E22201-247C-4875-8087-BD502071A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35" y="841231"/>
            <a:ext cx="5593636" cy="4195227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12" name="תמונה 11" descr="תמונה שמכילה בגדים, בד&#10;&#10;התיאור נוצר באופן אוטומטי">
            <a:extLst>
              <a:ext uri="{FF2B5EF4-FFF2-40B4-BE49-F238E27FC236}">
                <a16:creationId xmlns:a16="http://schemas.microsoft.com/office/drawing/2014/main" id="{D8F6984F-BC76-4E33-B26E-700FA72B58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33" t="-166460" r="-9601" b="150427"/>
          <a:stretch/>
        </p:blipFill>
        <p:spPr>
          <a:xfrm rot="16200000">
            <a:off x="1558972" y="2609333"/>
            <a:ext cx="2708957" cy="4815922"/>
          </a:xfrm>
          <a:prstGeom prst="rect">
            <a:avLst/>
          </a:prstGeom>
        </p:spPr>
      </p:pic>
      <p:pic>
        <p:nvPicPr>
          <p:cNvPr id="14" name="תמונה 13" descr="תמונה שמכילה בגדים, בד&#10;&#10;התיאור נוצר באופן אוטומטי">
            <a:extLst>
              <a:ext uri="{FF2B5EF4-FFF2-40B4-BE49-F238E27FC236}">
                <a16:creationId xmlns:a16="http://schemas.microsoft.com/office/drawing/2014/main" id="{E16C4EA6-08E0-4B21-88AC-24BFB040B5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840850" y="3437692"/>
            <a:ext cx="2245340" cy="3991716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34478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תמונה שמכילה אדם, ישיבה, אחזקה, ילד&#10;&#10;התיאור נוצר באופן אוטומטי">
            <a:extLst>
              <a:ext uri="{FF2B5EF4-FFF2-40B4-BE49-F238E27FC236}">
                <a16:creationId xmlns:a16="http://schemas.microsoft.com/office/drawing/2014/main" id="{C0B36C54-005A-484A-B1D8-5CD05B2A70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598" y="1820007"/>
            <a:ext cx="2207749" cy="2943665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תמונה 7" descr="תמונה שמכילה מקורה, אדם, ילד, צעירים&#10;&#10;התיאור נוצר באופן אוטומטי">
            <a:extLst>
              <a:ext uri="{FF2B5EF4-FFF2-40B4-BE49-F238E27FC236}">
                <a16:creationId xmlns:a16="http://schemas.microsoft.com/office/drawing/2014/main" id="{893F8AF3-1E88-4E6D-9FC2-443497865F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5" t="10155" b="10820"/>
          <a:stretch/>
        </p:blipFill>
        <p:spPr>
          <a:xfrm>
            <a:off x="407962" y="348175"/>
            <a:ext cx="4170569" cy="5419579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10" name="תמונה 9" descr="תמונה שמכילה אדם, ילד, קטן, צעירים&#10;&#10;התיאור נוצר באופן אוטומטי">
            <a:extLst>
              <a:ext uri="{FF2B5EF4-FFF2-40B4-BE49-F238E27FC236}">
                <a16:creationId xmlns:a16="http://schemas.microsoft.com/office/drawing/2014/main" id="{14E1BD77-5A01-4D2F-96E2-A6A2C58D6A9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9"/>
          <a:stretch/>
        </p:blipFill>
        <p:spPr>
          <a:xfrm>
            <a:off x="7228414" y="239910"/>
            <a:ext cx="4554037" cy="5636107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49417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WhatsApp Video 2020-03-29 at 18.04.40">
            <a:hlinkClick r:id="" action="ppaction://media"/>
            <a:extLst>
              <a:ext uri="{FF2B5EF4-FFF2-40B4-BE49-F238E27FC236}">
                <a16:creationId xmlns:a16="http://schemas.microsoft.com/office/drawing/2014/main" id="{02E11507-318E-4741-B41F-6A45E1BD84BB}"/>
              </a:ext>
            </a:extLst>
          </p:cNvPr>
          <p:cNvPicPr>
            <a:picLocks noGrp="1" noChangeAspect="1"/>
          </p:cNvPicPr>
          <p:nvPr>
            <p:ph sz="quarter" idx="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2518"/>
          <a:stretch/>
        </p:blipFill>
        <p:spPr>
          <a:xfrm>
            <a:off x="6499274" y="611665"/>
            <a:ext cx="4600135" cy="5328707"/>
          </a:xfrm>
          <a:ln w="5715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8967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hatsApp Video 2020-03-26 at 19.35.49">
            <a:hlinkClick r:id="" action="ppaction://media"/>
            <a:extLst>
              <a:ext uri="{FF2B5EF4-FFF2-40B4-BE49-F238E27FC236}">
                <a16:creationId xmlns:a16="http://schemas.microsoft.com/office/drawing/2014/main" id="{07A61B6C-3761-4806-BA98-985D6D6AE9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3750"/>
          <a:stretch/>
        </p:blipFill>
        <p:spPr>
          <a:xfrm>
            <a:off x="7231552" y="633046"/>
            <a:ext cx="3352800" cy="4648200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1925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מציין מיקום תוכן 5" descr="תמונה שמכילה אדם, מקורה, אחזקה, ישיבה&#10;&#10;התיאור נוצר באופן אוטומטי">
            <a:extLst>
              <a:ext uri="{FF2B5EF4-FFF2-40B4-BE49-F238E27FC236}">
                <a16:creationId xmlns:a16="http://schemas.microsoft.com/office/drawing/2014/main" id="{8C735F58-2C5E-41F5-A03F-272AD9BC4A3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165" y="388113"/>
            <a:ext cx="3670025" cy="4890310"/>
          </a:xfrm>
          <a:ln w="28575">
            <a:solidFill>
              <a:srgbClr val="C00000"/>
            </a:solidFill>
          </a:ln>
        </p:spPr>
      </p:pic>
      <p:pic>
        <p:nvPicPr>
          <p:cNvPr id="8" name="תמונה 7" descr="תמונה שמכילה אחזקה, קטן, ילד, צעירים&#10;&#10;התיאור נוצר באופן אוטומטי">
            <a:extLst>
              <a:ext uri="{FF2B5EF4-FFF2-40B4-BE49-F238E27FC236}">
                <a16:creationId xmlns:a16="http://schemas.microsoft.com/office/drawing/2014/main" id="{B4A2AF18-7676-460E-B35D-27F84C8B69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2"/>
          <a:stretch/>
        </p:blipFill>
        <p:spPr>
          <a:xfrm>
            <a:off x="5917740" y="573094"/>
            <a:ext cx="4617983" cy="545922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09866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מה עשינו היום?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4"/>
          </p:nvPr>
        </p:nvSpPr>
        <p:spPr>
          <a:xfrm>
            <a:off x="2364582" y="1400449"/>
            <a:ext cx="8998828" cy="305858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sz="3200" dirty="0">
                <a:cs typeface="Varela Round"/>
              </a:rPr>
              <a:t>סיפרנו סיפור על סבתא </a:t>
            </a:r>
            <a:r>
              <a:rPr lang="he-IL" sz="3200" dirty="0" err="1">
                <a:cs typeface="Varela Round"/>
              </a:rPr>
              <a:t>דוריס</a:t>
            </a:r>
            <a:endParaRPr lang="he-IL" sz="3200" dirty="0">
              <a:cs typeface="Varela Round"/>
            </a:endParaRPr>
          </a:p>
          <a:p>
            <a:pPr>
              <a:lnSpc>
                <a:spcPct val="200000"/>
              </a:lnSpc>
            </a:pPr>
            <a:r>
              <a:rPr lang="he-IL" sz="3200" dirty="0">
                <a:cs typeface="Varela Round"/>
              </a:rPr>
              <a:t>למדנו איך אפשר לספר סיפור בציורים</a:t>
            </a:r>
          </a:p>
          <a:p>
            <a:pPr marL="0" indent="0">
              <a:lnSpc>
                <a:spcPct val="200000"/>
              </a:lnSpc>
              <a:buNone/>
            </a:pPr>
            <a:endParaRPr lang="he-IL" sz="3200" dirty="0">
              <a:cs typeface="Varela Round"/>
            </a:endParaRPr>
          </a:p>
          <a:p>
            <a:pPr>
              <a:lnSpc>
                <a:spcPct val="200000"/>
              </a:lnSpc>
            </a:pPr>
            <a:endParaRPr lang="he-IL" sz="3200" dirty="0">
              <a:cs typeface="Varela Round"/>
            </a:endParaRPr>
          </a:p>
          <a:p>
            <a:pPr marL="0" indent="0">
              <a:lnSpc>
                <a:spcPct val="200000"/>
              </a:lnSpc>
              <a:buNone/>
            </a:pPr>
            <a:endParaRPr lang="he-IL" sz="3200" dirty="0">
              <a:cs typeface="Varela Round"/>
            </a:endParaRPr>
          </a:p>
          <a:p>
            <a:pPr>
              <a:lnSpc>
                <a:spcPct val="200000"/>
              </a:lnSpc>
            </a:pPr>
            <a:endParaRPr lang="he-IL" sz="3200" dirty="0">
              <a:cs typeface="Varela Round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A95BE0B-6C2D-4283-A2B4-A21803FC1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80" y="3449438"/>
            <a:ext cx="2376060" cy="237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91F5B320-0FA6-4216-B79C-43386D19C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250" y="2746364"/>
            <a:ext cx="654630" cy="654630"/>
          </a:xfrm>
          <a:prstGeom prst="rect">
            <a:avLst/>
          </a:prstGeom>
        </p:spPr>
      </p:pic>
      <p:pic>
        <p:nvPicPr>
          <p:cNvPr id="6" name="גרפיקה 5" descr="ספר פתוח">
            <a:extLst>
              <a:ext uri="{FF2B5EF4-FFF2-40B4-BE49-F238E27FC236}">
                <a16:creationId xmlns:a16="http://schemas.microsoft.com/office/drawing/2014/main" id="{E50867BE-B056-4FFA-8FC6-9FFD1438D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01674" y="2573303"/>
            <a:ext cx="914400" cy="914400"/>
          </a:xfrm>
          <a:prstGeom prst="rect">
            <a:avLst/>
          </a:prstGeom>
        </p:spPr>
      </p:pic>
      <p:pic>
        <p:nvPicPr>
          <p:cNvPr id="11" name="גרפיקה 10" descr="אישה עם מקל">
            <a:extLst>
              <a:ext uri="{FF2B5EF4-FFF2-40B4-BE49-F238E27FC236}">
                <a16:creationId xmlns:a16="http://schemas.microsoft.com/office/drawing/2014/main" id="{3EDFF05A-442C-42C4-8874-25E648CC01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59206" y="1494662"/>
            <a:ext cx="914400" cy="914400"/>
          </a:xfrm>
          <a:prstGeom prst="rect">
            <a:avLst/>
          </a:prstGeom>
        </p:spPr>
      </p:pic>
      <p:pic>
        <p:nvPicPr>
          <p:cNvPr id="12" name="גרפיקה 11" descr="לוח צבעים">
            <a:extLst>
              <a:ext uri="{FF2B5EF4-FFF2-40B4-BE49-F238E27FC236}">
                <a16:creationId xmlns:a16="http://schemas.microsoft.com/office/drawing/2014/main" id="{1E565DC1-ED53-42EF-9024-C0B5C82445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01674" y="2737544"/>
            <a:ext cx="914400" cy="914400"/>
          </a:xfrm>
          <a:prstGeom prst="rect">
            <a:avLst/>
          </a:prstGeom>
        </p:spPr>
      </p:pic>
      <p:pic>
        <p:nvPicPr>
          <p:cNvPr id="13" name="גרפיקה 12" descr="מברשת צבע">
            <a:extLst>
              <a:ext uri="{FF2B5EF4-FFF2-40B4-BE49-F238E27FC236}">
                <a16:creationId xmlns:a16="http://schemas.microsoft.com/office/drawing/2014/main" id="{F824BE2E-4A66-4697-9D62-E0531A8FAB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59206" y="22803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8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E64208B-0604-4173-8F41-40B9C0052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ומה עוד?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2694C3E-6644-4746-A698-9EDD84EB7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5206" y="1294545"/>
            <a:ext cx="11160000" cy="45836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e-IL" sz="3000" dirty="0"/>
              <a:t>לשלוח אלינו את ספר הציורים שהכנתם לסבא ולסבתא</a:t>
            </a:r>
          </a:p>
          <a:p>
            <a:pPr>
              <a:lnSpc>
                <a:spcPct val="150000"/>
              </a:lnSpc>
            </a:pPr>
            <a:r>
              <a:rPr lang="he-IL" sz="3000" dirty="0"/>
              <a:t>לצייר ציור לסבא או לסבתא ולשלוח להם</a:t>
            </a:r>
          </a:p>
          <a:p>
            <a:pPr>
              <a:lnSpc>
                <a:spcPct val="150000"/>
              </a:lnSpc>
            </a:pPr>
            <a:r>
              <a:rPr lang="he-IL" sz="3000" dirty="0"/>
              <a:t>לבקש מההורים להתקשר לשכנים מבוגרים ולאחל להם חג שמח.</a:t>
            </a:r>
          </a:p>
          <a:p>
            <a:endParaRPr lang="he-IL" sz="3000" dirty="0"/>
          </a:p>
        </p:txBody>
      </p:sp>
      <p:pic>
        <p:nvPicPr>
          <p:cNvPr id="1026" name="Picture 2" descr="Happy children together draw on a large sheet of book Free Vector">
            <a:extLst>
              <a:ext uri="{FF2B5EF4-FFF2-40B4-BE49-F238E27FC236}">
                <a16:creationId xmlns:a16="http://schemas.microsoft.com/office/drawing/2014/main" id="{F8ECB226-2184-43D4-910F-4BF28A305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808" y="3724593"/>
            <a:ext cx="2685732" cy="268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030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ערכו והכינו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5F4BA-8660-4A38-BA38-3CDFFA9EB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אביטל גור אריה, גננת גן רותם, </a:t>
            </a:r>
            <a:r>
              <a:rPr lang="he-IL" dirty="0" err="1"/>
              <a:t>מנח"י</a:t>
            </a:r>
            <a:r>
              <a:rPr lang="he-IL" dirty="0"/>
              <a:t> ממ"ד</a:t>
            </a:r>
          </a:p>
          <a:p>
            <a:r>
              <a:rPr lang="he-IL" dirty="0"/>
              <a:t>הגב' אסתר חטב - מפקחת ארצית על החינוך הקדם יסודי,  ממ"ד .</a:t>
            </a:r>
          </a:p>
          <a:p>
            <a:r>
              <a:rPr lang="he-IL" dirty="0"/>
              <a:t>אינה </a:t>
            </a:r>
            <a:r>
              <a:rPr lang="he-IL" dirty="0" err="1"/>
              <a:t>פלוטוב</a:t>
            </a:r>
            <a:r>
              <a:rPr lang="he-IL" dirty="0"/>
              <a:t> – מנהלת יחידת התקשוב, האגף לחינוך קדם יסודי.</a:t>
            </a:r>
          </a:p>
          <a:p>
            <a:r>
              <a:rPr lang="he-IL" dirty="0"/>
              <a:t>אפרת בן חמו -  מדריכה ארצית , האגף לחינוך קדם יסודי.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18166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קרדיטים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5F4BA-8660-4A38-BA38-3CDFFA9EB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he-IL" sz="3200" dirty="0"/>
              <a:t> • רק תפילה אשא – מילים : יורם </a:t>
            </a:r>
            <a:r>
              <a:rPr lang="he-IL" sz="3200" dirty="0" err="1"/>
              <a:t>טהרלב</a:t>
            </a:r>
            <a:r>
              <a:rPr lang="he-IL" sz="3200" dirty="0"/>
              <a:t>  לחן: חנן יובל</a:t>
            </a:r>
          </a:p>
          <a:p>
            <a:pPr marL="0" lvl="0" indent="0">
              <a:buNone/>
            </a:pPr>
            <a:r>
              <a:rPr lang="he-IL" sz="4800" dirty="0">
                <a:cs typeface="Varela Round"/>
              </a:rPr>
              <a:t> </a:t>
            </a:r>
            <a:endParaRPr lang="en-US" sz="4000" dirty="0">
              <a:cs typeface="Varela Round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78680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423F6F61-4567-462B-A618-70CBC508D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72" r="34234" b="66411"/>
          <a:stretch/>
        </p:blipFill>
        <p:spPr>
          <a:xfrm>
            <a:off x="4775372" y="446"/>
            <a:ext cx="3241542" cy="1838237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04EE8F9-32B7-45EB-8FC4-CC451E605118}"/>
              </a:ext>
            </a:extLst>
          </p:cNvPr>
          <p:cNvSpPr txBox="1"/>
          <p:nvPr/>
        </p:nvSpPr>
        <p:spPr>
          <a:xfrm>
            <a:off x="647255" y="3016166"/>
            <a:ext cx="11172957" cy="26181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895260">
              <a:lnSpc>
                <a:spcPct val="150000"/>
              </a:lnSpc>
            </a:pPr>
            <a:r>
              <a:rPr lang="he-IL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השימוש ביצירות במהלך שידור זה נעשה לפי סעיף 27א לחוק זכות יוצרים, תשס"ח-2007. אם הינך בעל הזכויות באחת היצירות, באפשרותך לבקש מאיתנו לחדול מהשימוש ביצירה, זאת באמצעות פנייה לדוא"ל </a:t>
            </a:r>
            <a:r>
              <a:rPr lang="en-US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rights@education.gov.il</a:t>
            </a:r>
            <a:endParaRPr lang="he-IL" sz="2800" dirty="0">
              <a:solidFill>
                <a:srgbClr val="192A72"/>
              </a:solidFill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0276247E-F89D-4BE1-B3D6-7FE06BEB5A42}"/>
              </a:ext>
            </a:extLst>
          </p:cNvPr>
          <p:cNvSpPr/>
          <p:nvPr/>
        </p:nvSpPr>
        <p:spPr>
          <a:xfrm>
            <a:off x="794" y="1838683"/>
            <a:ext cx="12188825" cy="76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נוהל שימוש ביצירות מוגנות בזכויות יוצרים ואיתור בעלי זכויות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233</Words>
  <Application>Microsoft Office PowerPoint</Application>
  <PresentationFormat>Custom</PresentationFormat>
  <Paragraphs>37</Paragraphs>
  <Slides>19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Varela Round</vt:lpstr>
      <vt:lpstr>ערכת נושא Office</vt:lpstr>
      <vt:lpstr>מערכת שידורים לאומית</vt:lpstr>
      <vt:lpstr>לסבתא דוריס –  מציירים סיפורים לסבא ולסבתא</vt:lpstr>
      <vt:lpstr>מה נעשה היום?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מה עשינו היום?</vt:lpstr>
      <vt:lpstr>ומה עוד?</vt:lpstr>
      <vt:lpstr>ערכו והכינו</vt:lpstr>
      <vt:lpstr>קרדיטים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מערכת שידורים לאומית</dc:title>
  <dc:creator>Tzuri Mesika</dc:creator>
  <cp:lastModifiedBy>Sivan Shimshila</cp:lastModifiedBy>
  <cp:revision>58</cp:revision>
  <dcterms:created xsi:type="dcterms:W3CDTF">2020-03-28T15:56:54Z</dcterms:created>
  <dcterms:modified xsi:type="dcterms:W3CDTF">2020-04-06T20:57:28Z</dcterms:modified>
</cp:coreProperties>
</file>