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0"/>
  </p:notesMasterIdLst>
  <p:sldIdLst>
    <p:sldId id="292" r:id="rId2"/>
    <p:sldId id="293" r:id="rId3"/>
    <p:sldId id="256" r:id="rId4"/>
    <p:sldId id="257" r:id="rId5"/>
    <p:sldId id="261" r:id="rId6"/>
    <p:sldId id="258" r:id="rId7"/>
    <p:sldId id="259" r:id="rId8"/>
    <p:sldId id="263" r:id="rId9"/>
    <p:sldId id="262" r:id="rId10"/>
    <p:sldId id="260" r:id="rId11"/>
    <p:sldId id="265" r:id="rId12"/>
    <p:sldId id="269" r:id="rId13"/>
    <p:sldId id="267" r:id="rId14"/>
    <p:sldId id="264" r:id="rId15"/>
    <p:sldId id="270" r:id="rId16"/>
    <p:sldId id="266" r:id="rId17"/>
    <p:sldId id="268" r:id="rId18"/>
    <p:sldId id="291" r:id="rId19"/>
  </p:sldIdLst>
  <p:sldSz cx="9144000" cy="6858000" type="screen4x3"/>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p:cViewPr varScale="1">
        <p:scale>
          <a:sx n="104" d="100"/>
          <a:sy n="104" d="100"/>
        </p:scale>
        <p:origin x="1824"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9D6C81E2-D1D2-41B7-873A-501FC8DF2307}" type="datetimeFigureOut">
              <a:rPr lang="he-IL" smtClean="0"/>
              <a:t>ב'/סיון/תש"ף</a:t>
            </a:fld>
            <a:endParaRPr lang="he-IL"/>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DE72C6FF-57C3-4A9F-8042-C65B1B2BB41F}" type="slidenum">
              <a:rPr lang="he-IL" smtClean="0"/>
              <a:t>‹#›</a:t>
            </a:fld>
            <a:endParaRPr lang="he-IL"/>
          </a:p>
        </p:txBody>
      </p:sp>
    </p:spTree>
    <p:extLst>
      <p:ext uri="{BB962C8B-B14F-4D97-AF65-F5344CB8AC3E}">
        <p14:creationId xmlns:p14="http://schemas.microsoft.com/office/powerpoint/2010/main" val="135555671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9515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DE72C6FF-57C3-4A9F-8042-C65B1B2BB41F}" type="slidenum">
              <a:rPr lang="he-IL" smtClean="0"/>
              <a:t>15</a:t>
            </a:fld>
            <a:endParaRPr lang="he-IL"/>
          </a:p>
        </p:txBody>
      </p:sp>
    </p:spTree>
    <p:extLst>
      <p:ext uri="{BB962C8B-B14F-4D97-AF65-F5344CB8AC3E}">
        <p14:creationId xmlns:p14="http://schemas.microsoft.com/office/powerpoint/2010/main" val="4172654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7756B18A-4D65-4A94-A09F-A202FE98D296}" type="datetimeFigureOut">
              <a:rPr lang="he-IL" smtClean="0"/>
              <a:t>ב'/סיון/תש"ף</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D7163746-0E49-4F3C-A100-D0A5E0A1E0AD}" type="slidenum">
              <a:rPr lang="he-IL" smtClean="0"/>
              <a:t>‹#›</a:t>
            </a:fld>
            <a:endParaRPr lang="he-I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7756B18A-4D65-4A94-A09F-A202FE98D296}" type="datetimeFigureOut">
              <a:rPr lang="he-IL" smtClean="0"/>
              <a:t>ב'/סיון/תש"ף</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D7163746-0E49-4F3C-A100-D0A5E0A1E0AD}" type="slidenum">
              <a:rPr lang="he-IL" smtClean="0"/>
              <a:t>‹#›</a:t>
            </a:fld>
            <a:endParaRPr lang="he-I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7756B18A-4D65-4A94-A09F-A202FE98D296}" type="datetimeFigureOut">
              <a:rPr lang="he-IL" smtClean="0"/>
              <a:t>ב'/סיון/תש"ף</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D7163746-0E49-4F3C-A100-D0A5E0A1E0AD}" type="slidenum">
              <a:rPr lang="he-IL" smtClean="0"/>
              <a:t>‹#›</a:t>
            </a:fld>
            <a:endParaRPr lang="he-I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כותרת בלבד פריסה 4">
    <p:spTree>
      <p:nvGrpSpPr>
        <p:cNvPr id="1" name=""/>
        <p:cNvGrpSpPr/>
        <p:nvPr/>
      </p:nvGrpSpPr>
      <p:grpSpPr>
        <a:xfrm>
          <a:off x="0" y="0"/>
          <a:ext cx="0" cy="0"/>
          <a:chOff x="0" y="0"/>
          <a:chExt cx="0" cy="0"/>
        </a:xfrm>
      </p:grpSpPr>
      <p:sp>
        <p:nvSpPr>
          <p:cNvPr id="5" name="מלבן מעוגל 7">
            <a:extLst>
              <a:ext uri="{FF2B5EF4-FFF2-40B4-BE49-F238E27FC236}">
                <a16:creationId xmlns:a16="http://schemas.microsoft.com/office/drawing/2014/main" id="{4AADAC73-2EC5-429B-8812-0A6978230676}"/>
              </a:ext>
            </a:extLst>
          </p:cNvPr>
          <p:cNvSpPr/>
          <p:nvPr userDrawn="1"/>
        </p:nvSpPr>
        <p:spPr>
          <a:xfrm>
            <a:off x="8623698" y="487364"/>
            <a:ext cx="1182290" cy="288925"/>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350"/>
          </a:p>
        </p:txBody>
      </p:sp>
      <p:sp>
        <p:nvSpPr>
          <p:cNvPr id="6" name="מלבן מעוגל 8">
            <a:extLst>
              <a:ext uri="{FF2B5EF4-FFF2-40B4-BE49-F238E27FC236}">
                <a16:creationId xmlns:a16="http://schemas.microsoft.com/office/drawing/2014/main" id="{1499BF65-23E8-4F8F-9FDE-02EC0CD6A852}"/>
              </a:ext>
            </a:extLst>
          </p:cNvPr>
          <p:cNvSpPr/>
          <p:nvPr userDrawn="1"/>
        </p:nvSpPr>
        <p:spPr>
          <a:xfrm>
            <a:off x="8362950" y="127001"/>
            <a:ext cx="1409700" cy="28892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350"/>
          </a:p>
        </p:txBody>
      </p:sp>
      <p:sp>
        <p:nvSpPr>
          <p:cNvPr id="7" name="מלבן מעוגל 12">
            <a:extLst>
              <a:ext uri="{FF2B5EF4-FFF2-40B4-BE49-F238E27FC236}">
                <a16:creationId xmlns:a16="http://schemas.microsoft.com/office/drawing/2014/main" id="{A4F7A59B-F360-4CEE-BF1A-55B53ADA9F0A}"/>
              </a:ext>
            </a:extLst>
          </p:cNvPr>
          <p:cNvSpPr/>
          <p:nvPr userDrawn="1"/>
        </p:nvSpPr>
        <p:spPr>
          <a:xfrm>
            <a:off x="-365522" y="5922964"/>
            <a:ext cx="2349104" cy="358775"/>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350"/>
          </a:p>
        </p:txBody>
      </p:sp>
      <p:sp>
        <p:nvSpPr>
          <p:cNvPr id="8" name="מלבן מעוגל 10">
            <a:extLst>
              <a:ext uri="{FF2B5EF4-FFF2-40B4-BE49-F238E27FC236}">
                <a16:creationId xmlns:a16="http://schemas.microsoft.com/office/drawing/2014/main" id="{76D29A2F-B14C-4255-890C-0671F091BB4E}"/>
              </a:ext>
            </a:extLst>
          </p:cNvPr>
          <p:cNvSpPr/>
          <p:nvPr userDrawn="1"/>
        </p:nvSpPr>
        <p:spPr>
          <a:xfrm>
            <a:off x="-732235" y="6359526"/>
            <a:ext cx="5475685" cy="658813"/>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350"/>
          </a:p>
        </p:txBody>
      </p:sp>
      <p:sp>
        <p:nvSpPr>
          <p:cNvPr id="9" name="Rectangle 11">
            <a:extLst>
              <a:ext uri="{FF2B5EF4-FFF2-40B4-BE49-F238E27FC236}">
                <a16:creationId xmlns:a16="http://schemas.microsoft.com/office/drawing/2014/main" id="{C65A0A15-90FA-49CE-8403-C83A0B2BCA57}"/>
              </a:ext>
            </a:extLst>
          </p:cNvPr>
          <p:cNvSpPr/>
          <p:nvPr userDrawn="1"/>
        </p:nvSpPr>
        <p:spPr>
          <a:xfrm rot="5400000">
            <a:off x="6147197" y="2895204"/>
            <a:ext cx="6986588" cy="97393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fontAlgn="auto" hangingPunct="1">
              <a:spcBef>
                <a:spcPts val="0"/>
              </a:spcBef>
              <a:spcAft>
                <a:spcPts val="0"/>
              </a:spcAft>
              <a:defRPr/>
            </a:pPr>
            <a:endParaRPr lang="en-US" sz="1350"/>
          </a:p>
        </p:txBody>
      </p:sp>
      <p:sp>
        <p:nvSpPr>
          <p:cNvPr id="10" name="מציין מיקום של מספר שקופית 22">
            <a:extLst>
              <a:ext uri="{FF2B5EF4-FFF2-40B4-BE49-F238E27FC236}">
                <a16:creationId xmlns:a16="http://schemas.microsoft.com/office/drawing/2014/main" id="{DBD6A458-2DC4-4AF4-8773-0BDCBD9B4626}"/>
              </a:ext>
            </a:extLst>
          </p:cNvPr>
          <p:cNvSpPr txBox="1">
            <a:spLocks/>
          </p:cNvSpPr>
          <p:nvPr userDrawn="1"/>
        </p:nvSpPr>
        <p:spPr>
          <a:xfrm>
            <a:off x="-98822" y="6361113"/>
            <a:ext cx="609601" cy="520700"/>
          </a:xfrm>
          <a:prstGeom prst="rect">
            <a:avLst/>
          </a:prstGeom>
          <a:noFill/>
        </p:spPr>
        <p:txBody>
          <a:bodyPr anchor="ctr"/>
          <a:lstStyle>
            <a:lvl1pPr algn="r" rtl="1">
              <a:defRPr>
                <a:solidFill>
                  <a:schemeClr val="tx1"/>
                </a:solidFill>
                <a:latin typeface="Varela Round" panose="00000500000000000000" pitchFamily="2" charset="-79"/>
                <a:cs typeface="Varela Round" panose="00000500000000000000" pitchFamily="2" charset="-79"/>
              </a:defRPr>
            </a:lvl1pPr>
            <a:lvl2pPr marL="742950" indent="-285750" algn="r" rtl="1">
              <a:defRPr>
                <a:solidFill>
                  <a:schemeClr val="tx1"/>
                </a:solidFill>
                <a:latin typeface="Varela Round" panose="00000500000000000000" pitchFamily="2" charset="-79"/>
                <a:cs typeface="Varela Round" panose="00000500000000000000" pitchFamily="2" charset="-79"/>
              </a:defRPr>
            </a:lvl2pPr>
            <a:lvl3pPr marL="1143000" indent="-228600" algn="r" rtl="1">
              <a:defRPr>
                <a:solidFill>
                  <a:schemeClr val="tx1"/>
                </a:solidFill>
                <a:latin typeface="Varela Round" panose="00000500000000000000" pitchFamily="2" charset="-79"/>
                <a:cs typeface="Varela Round" panose="00000500000000000000" pitchFamily="2" charset="-79"/>
              </a:defRPr>
            </a:lvl3pPr>
            <a:lvl4pPr marL="1600200" indent="-228600" algn="r" rtl="1">
              <a:defRPr>
                <a:solidFill>
                  <a:schemeClr val="tx1"/>
                </a:solidFill>
                <a:latin typeface="Varela Round" panose="00000500000000000000" pitchFamily="2" charset="-79"/>
                <a:cs typeface="Varela Round" panose="00000500000000000000" pitchFamily="2" charset="-79"/>
              </a:defRPr>
            </a:lvl4pPr>
            <a:lvl5pPr marL="2057400" indent="-228600" algn="r" rtl="1">
              <a:defRPr>
                <a:solidFill>
                  <a:schemeClr val="tx1"/>
                </a:solidFill>
                <a:latin typeface="Varela Round" panose="00000500000000000000" pitchFamily="2" charset="-79"/>
                <a:cs typeface="Varela Round" panose="00000500000000000000" pitchFamily="2" charset="-79"/>
              </a:defRPr>
            </a:lvl5pPr>
            <a:lvl6pPr marL="2514600" indent="-228600" eaLnBrk="0" fontAlgn="base" hangingPunct="0">
              <a:spcBef>
                <a:spcPct val="0"/>
              </a:spcBef>
              <a:spcAft>
                <a:spcPct val="0"/>
              </a:spcAft>
              <a:defRPr>
                <a:solidFill>
                  <a:schemeClr val="tx1"/>
                </a:solidFill>
                <a:latin typeface="Varela Round" panose="00000500000000000000" pitchFamily="2" charset="-79"/>
                <a:cs typeface="Varela Round" panose="00000500000000000000" pitchFamily="2" charset="-79"/>
              </a:defRPr>
            </a:lvl6pPr>
            <a:lvl7pPr marL="2971800" indent="-228600" eaLnBrk="0" fontAlgn="base" hangingPunct="0">
              <a:spcBef>
                <a:spcPct val="0"/>
              </a:spcBef>
              <a:spcAft>
                <a:spcPct val="0"/>
              </a:spcAft>
              <a:defRPr>
                <a:solidFill>
                  <a:schemeClr val="tx1"/>
                </a:solidFill>
                <a:latin typeface="Varela Round" panose="00000500000000000000" pitchFamily="2" charset="-79"/>
                <a:cs typeface="Varela Round" panose="00000500000000000000" pitchFamily="2" charset="-79"/>
              </a:defRPr>
            </a:lvl7pPr>
            <a:lvl8pPr marL="3429000" indent="-228600" eaLnBrk="0" fontAlgn="base" hangingPunct="0">
              <a:spcBef>
                <a:spcPct val="0"/>
              </a:spcBef>
              <a:spcAft>
                <a:spcPct val="0"/>
              </a:spcAft>
              <a:defRPr>
                <a:solidFill>
                  <a:schemeClr val="tx1"/>
                </a:solidFill>
                <a:latin typeface="Varela Round" panose="00000500000000000000" pitchFamily="2" charset="-79"/>
                <a:cs typeface="Varela Round" panose="00000500000000000000" pitchFamily="2" charset="-79"/>
              </a:defRPr>
            </a:lvl8pPr>
            <a:lvl9pPr marL="3886200" indent="-228600" eaLnBrk="0" fontAlgn="base" hangingPunct="0">
              <a:spcBef>
                <a:spcPct val="0"/>
              </a:spcBef>
              <a:spcAft>
                <a:spcPct val="0"/>
              </a:spcAft>
              <a:defRPr>
                <a:solidFill>
                  <a:schemeClr val="tx1"/>
                </a:solidFill>
                <a:latin typeface="Varela Round" panose="00000500000000000000" pitchFamily="2" charset="-79"/>
                <a:cs typeface="Varela Round" panose="00000500000000000000" pitchFamily="2" charset="-79"/>
              </a:defRPr>
            </a:lvl9pPr>
          </a:lstStyle>
          <a:p>
            <a:pPr algn="ctr" rtl="0" eaLnBrk="1" hangingPunct="1"/>
            <a:fld id="{D53F1EB1-1E3C-4CCE-AE6B-47E758598DAC}" type="slidenum">
              <a:rPr lang="he-IL" altLang="he-IL" sz="1350">
                <a:solidFill>
                  <a:srgbClr val="D9D9D9"/>
                </a:solidFill>
              </a:rPr>
              <a:pPr algn="ctr" rtl="0" eaLnBrk="1" hangingPunct="1"/>
              <a:t>‹#›</a:t>
            </a:fld>
            <a:endParaRPr lang="he-IL" altLang="he-IL" sz="1350">
              <a:solidFill>
                <a:srgbClr val="D9D9D9"/>
              </a:solidFill>
            </a:endParaRPr>
          </a:p>
        </p:txBody>
      </p:sp>
      <p:sp>
        <p:nvSpPr>
          <p:cNvPr id="11" name="Rectangle 14">
            <a:extLst>
              <a:ext uri="{FF2B5EF4-FFF2-40B4-BE49-F238E27FC236}">
                <a16:creationId xmlns:a16="http://schemas.microsoft.com/office/drawing/2014/main" id="{5BB0CAF5-B76B-4EBC-8614-16395B38290E}"/>
              </a:ext>
            </a:extLst>
          </p:cNvPr>
          <p:cNvSpPr/>
          <p:nvPr userDrawn="1"/>
        </p:nvSpPr>
        <p:spPr>
          <a:xfrm rot="16200000">
            <a:off x="4300736" y="2554487"/>
            <a:ext cx="522287" cy="916424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fontAlgn="auto" hangingPunct="1">
              <a:spcBef>
                <a:spcPts val="0"/>
              </a:spcBef>
              <a:spcAft>
                <a:spcPts val="0"/>
              </a:spcAft>
              <a:defRPr/>
            </a:pPr>
            <a:endParaRPr lang="en-US" sz="1350"/>
          </a:p>
        </p:txBody>
      </p:sp>
      <p:sp>
        <p:nvSpPr>
          <p:cNvPr id="12" name="Rectangle 15">
            <a:extLst>
              <a:ext uri="{FF2B5EF4-FFF2-40B4-BE49-F238E27FC236}">
                <a16:creationId xmlns:a16="http://schemas.microsoft.com/office/drawing/2014/main" id="{876D8360-C009-4C7B-9669-ACAD5538C355}"/>
              </a:ext>
            </a:extLst>
          </p:cNvPr>
          <p:cNvSpPr/>
          <p:nvPr userDrawn="1"/>
        </p:nvSpPr>
        <p:spPr>
          <a:xfrm rot="5400000">
            <a:off x="4144566" y="-5224859"/>
            <a:ext cx="947737" cy="9479756"/>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fontAlgn="auto" hangingPunct="1">
              <a:spcBef>
                <a:spcPts val="0"/>
              </a:spcBef>
              <a:spcAft>
                <a:spcPts val="0"/>
              </a:spcAft>
              <a:defRPr/>
            </a:pPr>
            <a:endParaRPr lang="en-US" sz="1350"/>
          </a:p>
        </p:txBody>
      </p:sp>
      <p:sp>
        <p:nvSpPr>
          <p:cNvPr id="13" name="Rectangle 13">
            <a:extLst>
              <a:ext uri="{FF2B5EF4-FFF2-40B4-BE49-F238E27FC236}">
                <a16:creationId xmlns:a16="http://schemas.microsoft.com/office/drawing/2014/main" id="{7D0E5F8D-7ED5-4406-8616-275A760F1675}"/>
              </a:ext>
            </a:extLst>
          </p:cNvPr>
          <p:cNvSpPr/>
          <p:nvPr userDrawn="1"/>
        </p:nvSpPr>
        <p:spPr>
          <a:xfrm>
            <a:off x="-1501379" y="-415924"/>
            <a:ext cx="1481138" cy="8067675"/>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fontAlgn="auto" hangingPunct="1">
              <a:spcBef>
                <a:spcPts val="0"/>
              </a:spcBef>
              <a:spcAft>
                <a:spcPts val="0"/>
              </a:spcAft>
              <a:defRPr/>
            </a:pPr>
            <a:endParaRPr lang="en-US" sz="1350"/>
          </a:p>
        </p:txBody>
      </p:sp>
      <p:sp>
        <p:nvSpPr>
          <p:cNvPr id="2" name="כותרת 1"/>
          <p:cNvSpPr>
            <a:spLocks noGrp="1"/>
          </p:cNvSpPr>
          <p:nvPr>
            <p:ph type="title"/>
          </p:nvPr>
        </p:nvSpPr>
        <p:spPr>
          <a:xfrm>
            <a:off x="768096" y="155448"/>
            <a:ext cx="7351776" cy="720000"/>
          </a:xfrm>
          <a:noFill/>
        </p:spPr>
        <p:txBody>
          <a:bodyPr lIns="0" tIns="0" rIns="0" bIns="0" rtlCol="1">
            <a:noAutofit/>
          </a:bodyPr>
          <a:lstStyle>
            <a:lvl1pPr marL="0" marR="0" indent="0" algn="ctr" defTabSz="685800" rtl="1" eaLnBrk="1" fontAlgn="auto" latinLnBrk="0" hangingPunct="1">
              <a:lnSpc>
                <a:spcPct val="100000"/>
              </a:lnSpc>
              <a:spcBef>
                <a:spcPct val="0"/>
              </a:spcBef>
              <a:spcAft>
                <a:spcPts val="0"/>
              </a:spcAft>
              <a:buClrTx/>
              <a:buSzTx/>
              <a:buFontTx/>
              <a:buNone/>
              <a:tabLst/>
              <a:defRPr kumimoji="0" lang="he-IL" sz="3300" b="1" i="0" u="none" strike="noStrike" kern="1200" cap="none" spc="0" normalizeH="0" baseline="0" noProof="0">
                <a:ln>
                  <a:noFill/>
                </a:ln>
                <a:solidFill>
                  <a:srgbClr val="002060"/>
                </a:solidFill>
                <a:effectLst/>
                <a:uLnTx/>
                <a:uFillTx/>
                <a:latin typeface="Varela Round" pitchFamily="2" charset="-79"/>
                <a:ea typeface="+mj-ea"/>
                <a:cs typeface="Varela Round" panose="00000500000000000000" pitchFamily="2" charset="-79"/>
              </a:defRPr>
            </a:lvl1pPr>
          </a:lstStyle>
          <a:p>
            <a:pPr lvl="0"/>
            <a:r>
              <a:rPr lang="he-IL" dirty="0"/>
              <a:t>לחץ כדי לערוך סגנון כותרת של תבנית</a:t>
            </a:r>
          </a:p>
        </p:txBody>
      </p:sp>
      <p:sp>
        <p:nvSpPr>
          <p:cNvPr id="4" name="Text Placeholder 3"/>
          <p:cNvSpPr>
            <a:spLocks noGrp="1"/>
          </p:cNvSpPr>
          <p:nvPr>
            <p:ph type="body" sz="quarter" idx="10"/>
          </p:nvPr>
        </p:nvSpPr>
        <p:spPr>
          <a:xfrm>
            <a:off x="2213684" y="1212161"/>
            <a:ext cx="5913834" cy="4090988"/>
          </a:xfrm>
        </p:spPr>
        <p:txBody>
          <a:bodyPr>
            <a:normAutofit/>
          </a:bodyPr>
          <a:lstStyle>
            <a:lvl1pPr>
              <a:defRPr sz="2100"/>
            </a:lvl1pPr>
          </a:lstStyle>
          <a:p>
            <a:pPr lvl="0"/>
            <a:r>
              <a:rPr lang="en-US" dirty="0"/>
              <a:t>Click to edit Master text styles</a:t>
            </a:r>
          </a:p>
        </p:txBody>
      </p:sp>
    </p:spTree>
    <p:extLst>
      <p:ext uri="{BB962C8B-B14F-4D97-AF65-F5344CB8AC3E}">
        <p14:creationId xmlns:p14="http://schemas.microsoft.com/office/powerpoint/2010/main" val="16249382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שער - מערכת שידורים לאומית">
    <p:spTree>
      <p:nvGrpSpPr>
        <p:cNvPr id="1" name=""/>
        <p:cNvGrpSpPr/>
        <p:nvPr/>
      </p:nvGrpSpPr>
      <p:grpSpPr>
        <a:xfrm>
          <a:off x="0" y="0"/>
          <a:ext cx="0" cy="0"/>
          <a:chOff x="0" y="0"/>
          <a:chExt cx="0" cy="0"/>
        </a:xfrm>
      </p:grpSpPr>
      <p:sp>
        <p:nvSpPr>
          <p:cNvPr id="2" name="כותרת 1"/>
          <p:cNvSpPr>
            <a:spLocks noGrp="1"/>
          </p:cNvSpPr>
          <p:nvPr>
            <p:ph type="ctrTitle"/>
          </p:nvPr>
        </p:nvSpPr>
        <p:spPr>
          <a:xfrm>
            <a:off x="387000" y="2693990"/>
            <a:ext cx="8370000" cy="1470025"/>
          </a:xfrm>
        </p:spPr>
        <p:txBody>
          <a:bodyPr vert="horz" lIns="91440" tIns="45720" rIns="91440" bIns="45720" rtlCol="1" anchor="ctr">
            <a:normAutofit/>
          </a:bodyPr>
          <a:lstStyle>
            <a:lvl1pPr>
              <a:defRPr kumimoji="0" lang="he-IL" sz="4951" b="1" i="0" u="none" strike="noStrike" kern="1200" cap="none" spc="0" normalizeH="0" baseline="0" noProof="0" dirty="0" smtClean="0">
                <a:ln>
                  <a:noFill/>
                </a:ln>
                <a:solidFill>
                  <a:srgbClr val="192A72"/>
                </a:solidFill>
                <a:effectLst/>
                <a:uLnTx/>
                <a:uFillTx/>
                <a:latin typeface="Varela Round" panose="00000500000000000000" pitchFamily="2" charset="-79"/>
                <a:ea typeface="+mj-ea"/>
                <a:cs typeface="Varela Round" panose="00000500000000000000" pitchFamily="2" charset="-79"/>
              </a:defRPr>
            </a:lvl1pPr>
          </a:lstStyle>
          <a:p>
            <a:pPr marL="0" marR="0" lvl="0" indent="0" algn="ctr" defTabSz="685868" rtl="1" eaLnBrk="1" fontAlgn="auto" latinLnBrk="0" hangingPunct="1">
              <a:lnSpc>
                <a:spcPct val="100000"/>
              </a:lnSpc>
              <a:spcBef>
                <a:spcPct val="0"/>
              </a:spcBef>
              <a:spcAft>
                <a:spcPts val="0"/>
              </a:spcAft>
              <a:buClrTx/>
              <a:buSzTx/>
              <a:buFontTx/>
              <a:buNone/>
              <a:tabLst/>
              <a:defRPr/>
            </a:pPr>
            <a:r>
              <a:rPr lang="he-IL" dirty="0"/>
              <a:t>לחץ כדי לערוך סגנון כותרת</a:t>
            </a:r>
          </a:p>
        </p:txBody>
      </p:sp>
      <p:sp>
        <p:nvSpPr>
          <p:cNvPr id="7" name="מלבן מעוגל 6"/>
          <p:cNvSpPr/>
          <p:nvPr userDrawn="1"/>
        </p:nvSpPr>
        <p:spPr>
          <a:xfrm>
            <a:off x="-502552" y="6569428"/>
            <a:ext cx="1967971" cy="45910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350"/>
          </a:p>
        </p:txBody>
      </p:sp>
      <p:sp>
        <p:nvSpPr>
          <p:cNvPr id="8" name="מלבן מעוגל 7"/>
          <p:cNvSpPr/>
          <p:nvPr userDrawn="1"/>
        </p:nvSpPr>
        <p:spPr>
          <a:xfrm>
            <a:off x="-1116608" y="6304087"/>
            <a:ext cx="2434800" cy="192925"/>
          </a:xfrm>
          <a:prstGeom prst="roundRect">
            <a:avLst>
              <a:gd name="adj" fmla="val 4935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350"/>
          </a:p>
        </p:txBody>
      </p:sp>
      <p:sp>
        <p:nvSpPr>
          <p:cNvPr id="9" name="מלבן מעוגל 8"/>
          <p:cNvSpPr/>
          <p:nvPr userDrawn="1"/>
        </p:nvSpPr>
        <p:spPr>
          <a:xfrm>
            <a:off x="7489862" y="-439221"/>
            <a:ext cx="3154235" cy="63186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350"/>
          </a:p>
        </p:txBody>
      </p:sp>
      <p:sp>
        <p:nvSpPr>
          <p:cNvPr id="10" name="מלבן מעוגל 9"/>
          <p:cNvSpPr/>
          <p:nvPr userDrawn="1"/>
        </p:nvSpPr>
        <p:spPr>
          <a:xfrm>
            <a:off x="6194603" y="6565100"/>
            <a:ext cx="3325661" cy="79653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350"/>
          </a:p>
        </p:txBody>
      </p:sp>
      <p:pic>
        <p:nvPicPr>
          <p:cNvPr id="12" name="תמונה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33058" r="33511" b="26248"/>
          <a:stretch/>
        </p:blipFill>
        <p:spPr>
          <a:xfrm>
            <a:off x="4083964" y="369916"/>
            <a:ext cx="976073" cy="1597430"/>
          </a:xfrm>
          <a:prstGeom prst="rect">
            <a:avLst/>
          </a:prstGeom>
        </p:spPr>
      </p:pic>
      <p:sp>
        <p:nvSpPr>
          <p:cNvPr id="3" name="Rectangle 2">
            <a:extLst>
              <a:ext uri="{FF2B5EF4-FFF2-40B4-BE49-F238E27FC236}">
                <a16:creationId xmlns:a16="http://schemas.microsoft.com/office/drawing/2014/main" id="{6F2D798A-D3EB-4AD6-BA0D-6AF5A272CB65}"/>
              </a:ext>
            </a:extLst>
          </p:cNvPr>
          <p:cNvSpPr/>
          <p:nvPr userDrawn="1"/>
        </p:nvSpPr>
        <p:spPr>
          <a:xfrm>
            <a:off x="-1" y="-960120"/>
            <a:ext cx="11007586"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5661D397-1081-475E-877E-2C0275DD9CD7}"/>
              </a:ext>
            </a:extLst>
          </p:cNvPr>
          <p:cNvSpPr/>
          <p:nvPr userDrawn="1"/>
        </p:nvSpPr>
        <p:spPr>
          <a:xfrm>
            <a:off x="-1017271" y="6875979"/>
            <a:ext cx="11007586"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F3C9C924-5BCF-44F6-9D2C-C85E4D329EC9}"/>
              </a:ext>
            </a:extLst>
          </p:cNvPr>
          <p:cNvSpPr/>
          <p:nvPr userDrawn="1"/>
        </p:nvSpPr>
        <p:spPr>
          <a:xfrm rot="5400000">
            <a:off x="6723736" y="2329807"/>
            <a:ext cx="6987520" cy="211455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7FB07856-A797-4811-9A80-36465708097A}"/>
              </a:ext>
            </a:extLst>
          </p:cNvPr>
          <p:cNvSpPr/>
          <p:nvPr userDrawn="1"/>
        </p:nvSpPr>
        <p:spPr>
          <a:xfrm>
            <a:off x="-2446231" y="347118"/>
            <a:ext cx="2434801" cy="730473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1013381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פרטי השיעור, מקצוע ומורה">
    <p:spTree>
      <p:nvGrpSpPr>
        <p:cNvPr id="1" name=""/>
        <p:cNvGrpSpPr/>
        <p:nvPr/>
      </p:nvGrpSpPr>
      <p:grpSpPr>
        <a:xfrm>
          <a:off x="0" y="0"/>
          <a:ext cx="0" cy="0"/>
          <a:chOff x="0" y="0"/>
          <a:chExt cx="0" cy="0"/>
        </a:xfrm>
      </p:grpSpPr>
      <p:sp>
        <p:nvSpPr>
          <p:cNvPr id="10" name="מלבן מעוגל 9"/>
          <p:cNvSpPr/>
          <p:nvPr userDrawn="1"/>
        </p:nvSpPr>
        <p:spPr>
          <a:xfrm>
            <a:off x="159707" y="1396871"/>
            <a:ext cx="10500011" cy="2978963"/>
          </a:xfrm>
          <a:prstGeom prst="roundRect">
            <a:avLst>
              <a:gd name="adj" fmla="val 50000"/>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350" dirty="0"/>
              <a:t>  </a:t>
            </a:r>
          </a:p>
        </p:txBody>
      </p:sp>
      <p:sp>
        <p:nvSpPr>
          <p:cNvPr id="7" name="מלבן מעוגל 6"/>
          <p:cNvSpPr/>
          <p:nvPr userDrawn="1"/>
        </p:nvSpPr>
        <p:spPr>
          <a:xfrm>
            <a:off x="5497462" y="6240593"/>
            <a:ext cx="4000400"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350"/>
          </a:p>
        </p:txBody>
      </p:sp>
      <p:sp>
        <p:nvSpPr>
          <p:cNvPr id="11" name="מלבן מעוגל 10"/>
          <p:cNvSpPr/>
          <p:nvPr userDrawn="1"/>
        </p:nvSpPr>
        <p:spPr>
          <a:xfrm>
            <a:off x="-375835" y="87232"/>
            <a:ext cx="1071083"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350"/>
          </a:p>
        </p:txBody>
      </p:sp>
      <p:sp>
        <p:nvSpPr>
          <p:cNvPr id="14" name="מלבן מעוגל 8">
            <a:extLst>
              <a:ext uri="{FF2B5EF4-FFF2-40B4-BE49-F238E27FC236}">
                <a16:creationId xmlns:a16="http://schemas.microsoft.com/office/drawing/2014/main" id="{404057E2-9B3D-4075-99B3-75AE757986D1}"/>
              </a:ext>
            </a:extLst>
          </p:cNvPr>
          <p:cNvSpPr/>
          <p:nvPr userDrawn="1"/>
        </p:nvSpPr>
        <p:spPr>
          <a:xfrm>
            <a:off x="7544599" y="87233"/>
            <a:ext cx="2076643"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350"/>
          </a:p>
        </p:txBody>
      </p:sp>
      <p:sp>
        <p:nvSpPr>
          <p:cNvPr id="15" name="מלבן מעוגל 7">
            <a:extLst>
              <a:ext uri="{FF2B5EF4-FFF2-40B4-BE49-F238E27FC236}">
                <a16:creationId xmlns:a16="http://schemas.microsoft.com/office/drawing/2014/main" id="{F6801116-CC43-4B2A-8C30-E06B51438E5F}"/>
              </a:ext>
            </a:extLst>
          </p:cNvPr>
          <p:cNvSpPr/>
          <p:nvPr userDrawn="1"/>
        </p:nvSpPr>
        <p:spPr>
          <a:xfrm>
            <a:off x="6799566" y="5930033"/>
            <a:ext cx="3974572"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350"/>
          </a:p>
        </p:txBody>
      </p:sp>
      <p:sp>
        <p:nvSpPr>
          <p:cNvPr id="16" name="Rectangle 15">
            <a:extLst>
              <a:ext uri="{FF2B5EF4-FFF2-40B4-BE49-F238E27FC236}">
                <a16:creationId xmlns:a16="http://schemas.microsoft.com/office/drawing/2014/main" id="{083851AC-7C39-4D24-80F3-E23F47BEFFD4}"/>
              </a:ext>
            </a:extLst>
          </p:cNvPr>
          <p:cNvSpPr/>
          <p:nvPr userDrawn="1"/>
        </p:nvSpPr>
        <p:spPr>
          <a:xfrm>
            <a:off x="-1" y="-960120"/>
            <a:ext cx="11007586"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a:extLst>
              <a:ext uri="{FF2B5EF4-FFF2-40B4-BE49-F238E27FC236}">
                <a16:creationId xmlns:a16="http://schemas.microsoft.com/office/drawing/2014/main" id="{E1AEE328-D2C3-444A-8724-BDAF608C4860}"/>
              </a:ext>
            </a:extLst>
          </p:cNvPr>
          <p:cNvSpPr/>
          <p:nvPr userDrawn="1"/>
        </p:nvSpPr>
        <p:spPr>
          <a:xfrm>
            <a:off x="-1017271" y="6875979"/>
            <a:ext cx="11007586" cy="928270"/>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extLst>
              <a:ext uri="{FF2B5EF4-FFF2-40B4-BE49-F238E27FC236}">
                <a16:creationId xmlns:a16="http://schemas.microsoft.com/office/drawing/2014/main" id="{8D96B898-2CF0-49F5-BBD6-BB8ACC47A495}"/>
              </a:ext>
            </a:extLst>
          </p:cNvPr>
          <p:cNvSpPr/>
          <p:nvPr userDrawn="1"/>
        </p:nvSpPr>
        <p:spPr>
          <a:xfrm rot="5400000">
            <a:off x="6707514" y="2324944"/>
            <a:ext cx="6987520" cy="211455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a:extLst>
              <a:ext uri="{FF2B5EF4-FFF2-40B4-BE49-F238E27FC236}">
                <a16:creationId xmlns:a16="http://schemas.microsoft.com/office/drawing/2014/main" id="{99EA7E53-F4C8-4E78-8841-55D753889071}"/>
              </a:ext>
            </a:extLst>
          </p:cNvPr>
          <p:cNvSpPr/>
          <p:nvPr userDrawn="1"/>
        </p:nvSpPr>
        <p:spPr>
          <a:xfrm>
            <a:off x="-2434801" y="-426720"/>
            <a:ext cx="2434801" cy="8078569"/>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כותרת 1">
            <a:extLst>
              <a:ext uri="{FF2B5EF4-FFF2-40B4-BE49-F238E27FC236}">
                <a16:creationId xmlns:a16="http://schemas.microsoft.com/office/drawing/2014/main" id="{6AF90618-5011-488D-8577-8090B2BE5488}"/>
              </a:ext>
            </a:extLst>
          </p:cNvPr>
          <p:cNvSpPr>
            <a:spLocks noGrp="1"/>
          </p:cNvSpPr>
          <p:nvPr>
            <p:ph type="ctrTitle"/>
          </p:nvPr>
        </p:nvSpPr>
        <p:spPr>
          <a:xfrm>
            <a:off x="522000" y="1400768"/>
            <a:ext cx="8100000" cy="1260000"/>
          </a:xfrm>
          <a:prstGeom prst="rect">
            <a:avLst/>
          </a:prstGeom>
        </p:spPr>
        <p:txBody>
          <a:bodyPr anchor="ctr" anchorCtr="0">
            <a:noAutofit/>
          </a:bodyPr>
          <a:lstStyle>
            <a:lvl1pPr algn="ctr">
              <a:defRPr sz="4950" b="1">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23" name="Google Shape;11;p2">
            <a:extLst>
              <a:ext uri="{FF2B5EF4-FFF2-40B4-BE49-F238E27FC236}">
                <a16:creationId xmlns:a16="http://schemas.microsoft.com/office/drawing/2014/main" id="{60774046-55DB-47C4-8731-49E4A217CD42}"/>
              </a:ext>
            </a:extLst>
          </p:cNvPr>
          <p:cNvSpPr txBox="1">
            <a:spLocks noGrp="1"/>
          </p:cNvSpPr>
          <p:nvPr>
            <p:ph type="subTitle" idx="1"/>
          </p:nvPr>
        </p:nvSpPr>
        <p:spPr>
          <a:xfrm>
            <a:off x="522000" y="2882139"/>
            <a:ext cx="8100000" cy="552322"/>
          </a:xfrm>
          <a:prstGeom prst="rect">
            <a:avLst/>
          </a:prstGeom>
        </p:spPr>
        <p:txBody>
          <a:bodyPr spcFirstLastPara="1" wrap="square" lIns="36000" tIns="36000" rIns="36000" bIns="36000" anchor="ctr" anchorCtr="0">
            <a:spAutoFit/>
          </a:bodyPr>
          <a:lstStyle>
            <a:lvl1pPr lvl="0" algn="ctr">
              <a:lnSpc>
                <a:spcPct val="100000"/>
              </a:lnSpc>
              <a:spcBef>
                <a:spcPts val="0"/>
              </a:spcBef>
              <a:spcAft>
                <a:spcPts val="450"/>
              </a:spcAft>
              <a:buSzPts val="2800"/>
              <a:buNone/>
              <a:defRPr sz="2700" b="1">
                <a:solidFill>
                  <a:srgbClr val="002060"/>
                </a:solidFill>
                <a:latin typeface="Varela Round" pitchFamily="2" charset="-79"/>
                <a:cs typeface="Varela Round" pitchFamily="2" charset="-79"/>
              </a:defRPr>
            </a:lvl1pPr>
            <a:lvl2pPr lvl="1" algn="ctr">
              <a:lnSpc>
                <a:spcPct val="100000"/>
              </a:lnSpc>
              <a:spcBef>
                <a:spcPts val="0"/>
              </a:spcBef>
              <a:spcAft>
                <a:spcPts val="0"/>
              </a:spcAft>
              <a:buSzPts val="2800"/>
              <a:buNone/>
              <a:defRPr sz="2775"/>
            </a:lvl2pPr>
            <a:lvl3pPr lvl="2" algn="ctr">
              <a:lnSpc>
                <a:spcPct val="100000"/>
              </a:lnSpc>
              <a:spcBef>
                <a:spcPts val="0"/>
              </a:spcBef>
              <a:spcAft>
                <a:spcPts val="0"/>
              </a:spcAft>
              <a:buSzPts val="2800"/>
              <a:buNone/>
              <a:defRPr sz="2775"/>
            </a:lvl3pPr>
            <a:lvl4pPr lvl="3" algn="ctr">
              <a:lnSpc>
                <a:spcPct val="100000"/>
              </a:lnSpc>
              <a:spcBef>
                <a:spcPts val="0"/>
              </a:spcBef>
              <a:spcAft>
                <a:spcPts val="0"/>
              </a:spcAft>
              <a:buSzPts val="2800"/>
              <a:buNone/>
              <a:defRPr sz="2775"/>
            </a:lvl4pPr>
            <a:lvl5pPr lvl="4" algn="ctr">
              <a:lnSpc>
                <a:spcPct val="100000"/>
              </a:lnSpc>
              <a:spcBef>
                <a:spcPts val="0"/>
              </a:spcBef>
              <a:spcAft>
                <a:spcPts val="0"/>
              </a:spcAft>
              <a:buSzPts val="2800"/>
              <a:buNone/>
              <a:defRPr sz="2775"/>
            </a:lvl5pPr>
            <a:lvl6pPr lvl="5" algn="ctr">
              <a:lnSpc>
                <a:spcPct val="100000"/>
              </a:lnSpc>
              <a:spcBef>
                <a:spcPts val="0"/>
              </a:spcBef>
              <a:spcAft>
                <a:spcPts val="0"/>
              </a:spcAft>
              <a:buSzPts val="2800"/>
              <a:buNone/>
              <a:defRPr sz="2775"/>
            </a:lvl6pPr>
            <a:lvl7pPr lvl="6" algn="ctr">
              <a:lnSpc>
                <a:spcPct val="100000"/>
              </a:lnSpc>
              <a:spcBef>
                <a:spcPts val="0"/>
              </a:spcBef>
              <a:spcAft>
                <a:spcPts val="0"/>
              </a:spcAft>
              <a:buSzPts val="2800"/>
              <a:buNone/>
              <a:defRPr sz="2775"/>
            </a:lvl7pPr>
            <a:lvl8pPr lvl="7" algn="ctr">
              <a:lnSpc>
                <a:spcPct val="100000"/>
              </a:lnSpc>
              <a:spcBef>
                <a:spcPts val="0"/>
              </a:spcBef>
              <a:spcAft>
                <a:spcPts val="0"/>
              </a:spcAft>
              <a:buSzPts val="2800"/>
              <a:buNone/>
              <a:defRPr sz="2775"/>
            </a:lvl8pPr>
            <a:lvl9pPr lvl="8" algn="ctr">
              <a:lnSpc>
                <a:spcPct val="100000"/>
              </a:lnSpc>
              <a:spcBef>
                <a:spcPts val="0"/>
              </a:spcBef>
              <a:spcAft>
                <a:spcPts val="0"/>
              </a:spcAft>
              <a:buSzPts val="2800"/>
              <a:buNone/>
              <a:defRPr sz="2775"/>
            </a:lvl9pPr>
          </a:lstStyle>
          <a:p>
            <a:endParaRPr dirty="0"/>
          </a:p>
        </p:txBody>
      </p:sp>
      <p:sp>
        <p:nvSpPr>
          <p:cNvPr id="24" name="מציין מיקום תוכן 2">
            <a:extLst>
              <a:ext uri="{FF2B5EF4-FFF2-40B4-BE49-F238E27FC236}">
                <a16:creationId xmlns:a16="http://schemas.microsoft.com/office/drawing/2014/main" id="{4EE53297-C04D-4B07-99F8-BCEC4E3B9EB8}"/>
              </a:ext>
            </a:extLst>
          </p:cNvPr>
          <p:cNvSpPr>
            <a:spLocks noGrp="1"/>
          </p:cNvSpPr>
          <p:nvPr>
            <p:ph idx="10"/>
          </p:nvPr>
        </p:nvSpPr>
        <p:spPr>
          <a:xfrm>
            <a:off x="522000" y="3655832"/>
            <a:ext cx="8100000" cy="720000"/>
          </a:xfrm>
        </p:spPr>
        <p:txBody>
          <a:bodyPr anchor="ctr">
            <a:noAutofit/>
          </a:bodyPr>
          <a:lstStyle>
            <a:lvl1pPr marL="257175" indent="-257175" algn="ctr" defTabSz="685800" rtl="1" eaLnBrk="1" latinLnBrk="0" hangingPunct="1">
              <a:lnSpc>
                <a:spcPct val="100000"/>
              </a:lnSpc>
              <a:spcBef>
                <a:spcPts val="0"/>
              </a:spcBef>
              <a:spcAft>
                <a:spcPts val="450"/>
              </a:spcAft>
              <a:buSzPts val="2800"/>
              <a:buFont typeface="Arial" pitchFamily="34" charset="0"/>
              <a:buNone/>
              <a:defRPr lang="he-IL" sz="2100" b="1" kern="1200" dirty="0" smtClean="0">
                <a:solidFill>
                  <a:srgbClr val="002060"/>
                </a:solidFill>
                <a:latin typeface="Varela Round" pitchFamily="2" charset="-79"/>
                <a:ea typeface="+mn-ea"/>
                <a:cs typeface="Varela Round" pitchFamily="2" charset="-79"/>
              </a:defRPr>
            </a:lvl1pPr>
            <a:lvl2pPr marL="257175" indent="-257175" algn="ctr" defTabSz="685800" rtl="1" eaLnBrk="1" latinLnBrk="0" hangingPunct="1">
              <a:lnSpc>
                <a:spcPct val="100000"/>
              </a:lnSpc>
              <a:spcBef>
                <a:spcPts val="0"/>
              </a:spcBef>
              <a:spcAft>
                <a:spcPts val="450"/>
              </a:spcAft>
              <a:buSzPts val="2800"/>
              <a:buFont typeface="Arial" pitchFamily="34" charset="0"/>
              <a:buNone/>
              <a:defRPr lang="he-IL" sz="2400" b="1" kern="1200" dirty="0" smtClean="0">
                <a:solidFill>
                  <a:srgbClr val="002060"/>
                </a:solidFill>
                <a:latin typeface="Varela Round" pitchFamily="2" charset="-79"/>
                <a:ea typeface="+mn-ea"/>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p:txBody>
      </p:sp>
      <p:sp>
        <p:nvSpPr>
          <p:cNvPr id="20" name="מציין מיקום של מספר שקופית 22">
            <a:extLst>
              <a:ext uri="{FF2B5EF4-FFF2-40B4-BE49-F238E27FC236}">
                <a16:creationId xmlns:a16="http://schemas.microsoft.com/office/drawing/2014/main" id="{58C13A1B-004E-44B4-BBDC-E08548A96B81}"/>
              </a:ext>
            </a:extLst>
          </p:cNvPr>
          <p:cNvSpPr txBox="1">
            <a:spLocks/>
          </p:cNvSpPr>
          <p:nvPr userDrawn="1"/>
        </p:nvSpPr>
        <p:spPr>
          <a:xfrm>
            <a:off x="-121658" y="6389199"/>
            <a:ext cx="609600" cy="521208"/>
          </a:xfrm>
          <a:prstGeom prst="rect">
            <a:avLst/>
          </a:prstGeom>
          <a:noFill/>
        </p:spPr>
        <p:txBody>
          <a:bodyPr vert="horz" anchor="ctr"/>
          <a:lstStyle>
            <a:defPPr>
              <a:defRPr lang="en-US"/>
            </a:defPPr>
            <a:lvl1pPr marL="0" algn="ctr" defTabSz="914400" rtl="0" eaLnBrk="1" latinLnBrk="0" hangingPunct="1">
              <a:defRPr kumimoji="0"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D4E47C-59C5-4044-AEB3-F799ACC274F1}" type="slidenum">
              <a:rPr lang="he-IL" sz="1350" b="0" smtClean="0">
                <a:solidFill>
                  <a:schemeClr val="bg1">
                    <a:lumMod val="65000"/>
                  </a:schemeClr>
                </a:solidFill>
                <a:latin typeface="Varela Round" panose="00000500000000000000" pitchFamily="2" charset="-79"/>
                <a:cs typeface="Varela Round" panose="00000500000000000000" pitchFamily="2" charset="-79"/>
              </a:rPr>
              <a:pPr/>
              <a:t>‹#›</a:t>
            </a:fld>
            <a:endParaRPr lang="he-IL" sz="1350" b="0" dirty="0">
              <a:solidFill>
                <a:schemeClr val="bg1">
                  <a:lumMod val="65000"/>
                </a:schemeClr>
              </a:solidFill>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4276138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7756B18A-4D65-4A94-A09F-A202FE98D296}" type="datetimeFigureOut">
              <a:rPr lang="he-IL" smtClean="0"/>
              <a:t>ב'/סיון/תש"ף</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D7163746-0E49-4F3C-A100-D0A5E0A1E0AD}" type="slidenum">
              <a:rPr lang="he-IL" smtClean="0"/>
              <a:t>‹#›</a:t>
            </a:fld>
            <a:endParaRPr lang="he-I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7756B18A-4D65-4A94-A09F-A202FE98D296}" type="datetimeFigureOut">
              <a:rPr lang="he-IL" smtClean="0"/>
              <a:t>ב'/סיון/תש"ף</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D7163746-0E49-4F3C-A100-D0A5E0A1E0AD}" type="slidenum">
              <a:rPr lang="he-IL" smtClean="0"/>
              <a:t>‹#›</a:t>
            </a:fld>
            <a:endParaRPr lang="he-I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7756B18A-4D65-4A94-A09F-A202FE98D296}" type="datetimeFigureOut">
              <a:rPr lang="he-IL" smtClean="0"/>
              <a:t>ב'/סיון/תש"ף</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D7163746-0E49-4F3C-A100-D0A5E0A1E0AD}" type="slidenum">
              <a:rPr lang="he-IL" smtClean="0"/>
              <a:t>‹#›</a:t>
            </a:fld>
            <a:endParaRPr lang="he-I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7756B18A-4D65-4A94-A09F-A202FE98D296}" type="datetimeFigureOut">
              <a:rPr lang="he-IL" smtClean="0"/>
              <a:t>ב'/סיון/תש"ף</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D7163746-0E49-4F3C-A100-D0A5E0A1E0AD}" type="slidenum">
              <a:rPr lang="he-IL" smtClean="0"/>
              <a:t>‹#›</a:t>
            </a:fld>
            <a:endParaRPr lang="he-I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7756B18A-4D65-4A94-A09F-A202FE98D296}" type="datetimeFigureOut">
              <a:rPr lang="he-IL" smtClean="0"/>
              <a:t>ב'/סיון/תש"ף</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D7163746-0E49-4F3C-A100-D0A5E0A1E0AD}" type="slidenum">
              <a:rPr lang="he-IL" smtClean="0"/>
              <a:t>‹#›</a:t>
            </a:fld>
            <a:endParaRPr lang="he-I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7756B18A-4D65-4A94-A09F-A202FE98D296}" type="datetimeFigureOut">
              <a:rPr lang="he-IL" smtClean="0"/>
              <a:t>ב'/סיון/תש"ף</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D7163746-0E49-4F3C-A100-D0A5E0A1E0AD}" type="slidenum">
              <a:rPr lang="he-IL" smtClean="0"/>
              <a:t>‹#›</a:t>
            </a:fld>
            <a:endParaRPr lang="he-I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7756B18A-4D65-4A94-A09F-A202FE98D296}" type="datetimeFigureOut">
              <a:rPr lang="he-IL" smtClean="0"/>
              <a:t>ב'/סיון/תש"ף</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D7163746-0E49-4F3C-A100-D0A5E0A1E0AD}" type="slidenum">
              <a:rPr lang="he-IL" smtClean="0"/>
              <a:t>‹#›</a:t>
            </a:fld>
            <a:endParaRPr lang="he-I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7756B18A-4D65-4A94-A09F-A202FE98D296}" type="datetimeFigureOut">
              <a:rPr lang="he-IL" smtClean="0"/>
              <a:t>ב'/סיון/תש"ף</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D7163746-0E49-4F3C-A100-D0A5E0A1E0AD}" type="slidenum">
              <a:rPr lang="he-IL" smtClean="0"/>
              <a:t>‹#›</a:t>
            </a:fld>
            <a:endParaRPr lang="he-I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email"/>
          <a:srcRect/>
          <a:tile tx="0" ty="0" sx="100000" sy="100000" flip="none" algn="tl"/>
        </a:blipFill>
        <a:effectLst/>
      </p:bgPr>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he-IL" dirty="0"/>
              <a:t>לחץ כדי לערוך סגנון כותרת של תבנית בסיס</a:t>
            </a:r>
          </a:p>
        </p:txBody>
      </p:sp>
      <p:sp>
        <p:nvSpPr>
          <p:cNvPr id="3" name="מציין מיקום טקסט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p>
        </p:txBody>
      </p:sp>
      <p:sp>
        <p:nvSpPr>
          <p:cNvPr id="4" name="מציין מיקום של תאריך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latin typeface="Varela Round" panose="00000500000000000000" pitchFamily="2" charset="-79"/>
                <a:cs typeface="Varela Round" panose="00000500000000000000" pitchFamily="2" charset="-79"/>
              </a:defRPr>
            </a:lvl1pPr>
          </a:lstStyle>
          <a:p>
            <a:fld id="{7756B18A-4D65-4A94-A09F-A202FE98D296}" type="datetimeFigureOut">
              <a:rPr lang="he-IL" smtClean="0"/>
              <a:pPr/>
              <a:t>ב'/סיון/תש"ף</a:t>
            </a:fld>
            <a:endParaRPr lang="he-IL" dirty="0"/>
          </a:p>
        </p:txBody>
      </p:sp>
      <p:sp>
        <p:nvSpPr>
          <p:cNvPr id="5" name="מציין מיקום של כותרת תחתונה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latin typeface="Varela Round" panose="00000500000000000000" pitchFamily="2" charset="-79"/>
                <a:cs typeface="Varela Round" panose="00000500000000000000" pitchFamily="2" charset="-79"/>
              </a:defRPr>
            </a:lvl1pPr>
          </a:lstStyle>
          <a:p>
            <a:endParaRPr lang="he-IL" dirty="0"/>
          </a:p>
        </p:txBody>
      </p:sp>
      <p:sp>
        <p:nvSpPr>
          <p:cNvPr id="6" name="מציין מיקום של מספר שקופית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latin typeface="Varela Round" panose="00000500000000000000" pitchFamily="2" charset="-79"/>
                <a:cs typeface="Varela Round" panose="00000500000000000000" pitchFamily="2" charset="-79"/>
              </a:defRPr>
            </a:lvl1pPr>
          </a:lstStyle>
          <a:p>
            <a:fld id="{D7163746-0E49-4F3C-A100-D0A5E0A1E0AD}" type="slidenum">
              <a:rPr lang="he-IL" smtClean="0"/>
              <a:pPr/>
              <a:t>‹#›</a:t>
            </a:fld>
            <a:endParaRPr lang="he-IL"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1" eaLnBrk="1" latinLnBrk="0" hangingPunct="1">
        <a:spcBef>
          <a:spcPct val="0"/>
        </a:spcBef>
        <a:buNone/>
        <a:defRPr sz="4400" kern="1200">
          <a:solidFill>
            <a:schemeClr val="tx1"/>
          </a:solidFill>
          <a:latin typeface="Varela Round" panose="00000500000000000000" pitchFamily="2" charset="-79"/>
          <a:ea typeface="+mj-ea"/>
          <a:cs typeface="Varela Round" panose="00000500000000000000" pitchFamily="2" charset="-79"/>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Varela Round" panose="00000500000000000000" pitchFamily="2" charset="-79"/>
          <a:ea typeface="+mn-ea"/>
          <a:cs typeface="Varela Round" panose="00000500000000000000" pitchFamily="2" charset="-79"/>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Varela Round" panose="00000500000000000000" pitchFamily="2" charset="-79"/>
          <a:ea typeface="+mn-ea"/>
          <a:cs typeface="Varela Round" panose="00000500000000000000" pitchFamily="2" charset="-79"/>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Varela Round" panose="00000500000000000000" pitchFamily="2" charset="-79"/>
          <a:ea typeface="+mn-ea"/>
          <a:cs typeface="Varela Round" panose="00000500000000000000" pitchFamily="2" charset="-79"/>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Varela Round" panose="00000500000000000000" pitchFamily="2" charset="-79"/>
          <a:ea typeface="+mn-ea"/>
          <a:cs typeface="Varela Round" panose="00000500000000000000" pitchFamily="2" charset="-79"/>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Varela Round" panose="00000500000000000000" pitchFamily="2" charset="-79"/>
          <a:ea typeface="+mn-ea"/>
          <a:cs typeface="Varela Round" panose="00000500000000000000" pitchFamily="2" charset="-79"/>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NN9IgGTwbF0&amp;feature=youtu.be" TargetMode="External"/><Relationship Id="rId2" Type="http://schemas.openxmlformats.org/officeDocument/2006/relationships/hyperlink" Target="https://youtu.be/NN9IgGTwbF0" TargetMode="External"/><Relationship Id="rId1" Type="http://schemas.openxmlformats.org/officeDocument/2006/relationships/slideLayout" Target="../slideLayouts/slideLayout13.xml"/><Relationship Id="rId4" Type="http://schemas.openxmlformats.org/officeDocument/2006/relationships/hyperlink" Target="https://drive.google.com/open?id=1825Jnh59ECpyLkwk_TBAzvosMxiEoCGv"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0.emf"/><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hyperlink" Target="https://he.wikipedia.org/wiki/1944" TargetMode="External"/><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emf"/><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p:cNvSpPr>
            <a:spLocks noGrp="1"/>
          </p:cNvSpPr>
          <p:nvPr>
            <p:ph type="ctrTitle"/>
          </p:nvPr>
        </p:nvSpPr>
        <p:spPr>
          <a:xfrm>
            <a:off x="1" y="2877670"/>
            <a:ext cx="9144001" cy="1102662"/>
          </a:xfrm>
        </p:spPr>
        <p:txBody>
          <a:bodyPr>
            <a:normAutofit/>
          </a:bodyPr>
          <a:lstStyle/>
          <a:p>
            <a:r>
              <a:rPr lang="he-IL" dirty="0"/>
              <a:t>מערכת שידורים לאומית</a:t>
            </a:r>
          </a:p>
        </p:txBody>
      </p:sp>
      <p:sp>
        <p:nvSpPr>
          <p:cNvPr id="3" name="Rectangle 2">
            <a:extLst>
              <a:ext uri="{FF2B5EF4-FFF2-40B4-BE49-F238E27FC236}">
                <a16:creationId xmlns:a16="http://schemas.microsoft.com/office/drawing/2014/main" id="{6D096B80-AF29-435E-8795-1A387C87F6BD}"/>
              </a:ext>
            </a:extLst>
          </p:cNvPr>
          <p:cNvSpPr/>
          <p:nvPr/>
        </p:nvSpPr>
        <p:spPr>
          <a:xfrm>
            <a:off x="9209549" y="862240"/>
            <a:ext cx="1803593" cy="497900"/>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1350" dirty="0">
                <a:solidFill>
                  <a:srgbClr val="002060"/>
                </a:solidFill>
              </a:rPr>
              <a:t>שקופית זו היא חובה</a:t>
            </a:r>
            <a:endParaRPr lang="en-US" sz="1350" dirty="0">
              <a:solidFill>
                <a:srgbClr val="002060"/>
              </a:solidFill>
            </a:endParaRPr>
          </a:p>
        </p:txBody>
      </p:sp>
      <p:sp>
        <p:nvSpPr>
          <p:cNvPr id="4" name="Rectangle 4">
            <a:extLst>
              <a:ext uri="{FF2B5EF4-FFF2-40B4-BE49-F238E27FC236}">
                <a16:creationId xmlns:a16="http://schemas.microsoft.com/office/drawing/2014/main" id="{4494B9A1-1541-45E7-9ACE-02721554E39F}"/>
              </a:ext>
            </a:extLst>
          </p:cNvPr>
          <p:cNvSpPr/>
          <p:nvPr/>
        </p:nvSpPr>
        <p:spPr>
          <a:xfrm>
            <a:off x="9209549" y="1417489"/>
            <a:ext cx="1803593" cy="3179764"/>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sz="1350" dirty="0">
              <a:solidFill>
                <a:srgbClr val="002060"/>
              </a:solidFill>
            </a:endParaRPr>
          </a:p>
          <a:p>
            <a:pPr algn="ctr"/>
            <a:r>
              <a:rPr lang="he-IL" sz="1350" b="1" dirty="0">
                <a:solidFill>
                  <a:srgbClr val="002060"/>
                </a:solidFill>
              </a:rPr>
              <a:t>עליכם להתקין את הפונט </a:t>
            </a:r>
            <a:r>
              <a:rPr lang="en-US" sz="1350" b="1" dirty="0">
                <a:solidFill>
                  <a:srgbClr val="002060"/>
                </a:solidFill>
              </a:rPr>
              <a:t>Varela</a:t>
            </a:r>
            <a:r>
              <a:rPr lang="he-IL" sz="1350" b="1" dirty="0">
                <a:solidFill>
                  <a:srgbClr val="002060"/>
                </a:solidFill>
              </a:rPr>
              <a:t> </a:t>
            </a:r>
            <a:r>
              <a:rPr lang="en-US" sz="1350" b="1" dirty="0">
                <a:solidFill>
                  <a:srgbClr val="002060"/>
                </a:solidFill>
              </a:rPr>
              <a:t>Round</a:t>
            </a:r>
            <a:r>
              <a:rPr lang="he-IL" sz="1350" b="1" dirty="0">
                <a:solidFill>
                  <a:srgbClr val="002060"/>
                </a:solidFill>
              </a:rPr>
              <a:t> לפני תחילת העבודה.</a:t>
            </a:r>
          </a:p>
          <a:p>
            <a:pPr algn="ctr"/>
            <a:r>
              <a:rPr lang="he-IL" sz="1350" dirty="0">
                <a:solidFill>
                  <a:srgbClr val="002060"/>
                </a:solidFill>
              </a:rPr>
              <a:t>אם ברצונכם לצפות בהנחיות להתקנת פונט </a:t>
            </a:r>
            <a:r>
              <a:rPr lang="en-US" sz="1350" dirty="0">
                <a:solidFill>
                  <a:srgbClr val="002060"/>
                </a:solidFill>
              </a:rPr>
              <a:t>Varela Round</a:t>
            </a:r>
            <a:r>
              <a:rPr lang="he-IL" sz="1350" dirty="0">
                <a:solidFill>
                  <a:srgbClr val="002060"/>
                </a:solidFill>
              </a:rPr>
              <a:t>, תוכלו לעשות זאת בקלות. </a:t>
            </a:r>
          </a:p>
          <a:p>
            <a:pPr algn="ctr"/>
            <a:r>
              <a:rPr lang="he-IL" sz="1350" dirty="0">
                <a:solidFill>
                  <a:srgbClr val="002060"/>
                </a:solidFill>
              </a:rPr>
              <a:t>צפו בסרטון הבא:</a:t>
            </a:r>
            <a:r>
              <a:rPr lang="en-US" sz="1350" dirty="0">
                <a:solidFill>
                  <a:srgbClr val="002060"/>
                </a:solidFill>
              </a:rPr>
              <a:t> </a:t>
            </a:r>
            <a:endParaRPr lang="he-IL" sz="1350" dirty="0">
              <a:solidFill>
                <a:srgbClr val="002060"/>
              </a:solidFill>
            </a:endParaRPr>
          </a:p>
          <a:p>
            <a:pPr algn="ctr"/>
            <a:br>
              <a:rPr lang="en-US" sz="1350" dirty="0">
                <a:solidFill>
                  <a:srgbClr val="002060"/>
                </a:solidFill>
                <a:hlinkClick r:id="rId2"/>
              </a:rPr>
            </a:br>
            <a:r>
              <a:rPr lang="en-US" sz="1350" dirty="0">
                <a:solidFill>
                  <a:srgbClr val="002060"/>
                </a:solidFill>
                <a:hlinkClick r:id="rId3"/>
              </a:rPr>
              <a:t>https://www.youtube.com/watch?v=NN9IgGTwbF0&amp;feature=youtu.be</a:t>
            </a:r>
            <a:endParaRPr lang="en-US" sz="1350" dirty="0">
              <a:solidFill>
                <a:srgbClr val="002060"/>
              </a:solidFill>
            </a:endParaRPr>
          </a:p>
        </p:txBody>
      </p:sp>
      <p:sp>
        <p:nvSpPr>
          <p:cNvPr id="5" name="Rectangle 2">
            <a:extLst>
              <a:ext uri="{FF2B5EF4-FFF2-40B4-BE49-F238E27FC236}">
                <a16:creationId xmlns:a16="http://schemas.microsoft.com/office/drawing/2014/main" id="{07336567-3BEF-48E7-A00C-1582E175DD05}"/>
              </a:ext>
            </a:extLst>
          </p:cNvPr>
          <p:cNvSpPr/>
          <p:nvPr/>
        </p:nvSpPr>
        <p:spPr>
          <a:xfrm>
            <a:off x="9209549" y="4654601"/>
            <a:ext cx="1803593" cy="867684"/>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1350" dirty="0">
                <a:solidFill>
                  <a:srgbClr val="002060"/>
                </a:solidFill>
                <a:hlinkClick r:id="rId4"/>
              </a:rPr>
              <a:t>קישור</a:t>
            </a:r>
            <a:r>
              <a:rPr lang="he-IL" sz="1350" dirty="0">
                <a:solidFill>
                  <a:srgbClr val="002060"/>
                </a:solidFill>
              </a:rPr>
              <a:t> להורדת הפונט</a:t>
            </a:r>
            <a:br>
              <a:rPr lang="en-US" sz="1350" dirty="0">
                <a:solidFill>
                  <a:srgbClr val="002060"/>
                </a:solidFill>
              </a:rPr>
            </a:br>
            <a:r>
              <a:rPr lang="he-IL" sz="1350" dirty="0">
                <a:solidFill>
                  <a:srgbClr val="002060"/>
                </a:solidFill>
              </a:rPr>
              <a:t>(אשרו את הודעת האבטחה) </a:t>
            </a:r>
            <a:endParaRPr lang="en-US" sz="1350" dirty="0">
              <a:solidFill>
                <a:srgbClr val="002060"/>
              </a:solidFill>
            </a:endParaRPr>
          </a:p>
        </p:txBody>
      </p:sp>
    </p:spTree>
    <p:extLst>
      <p:ext uri="{BB962C8B-B14F-4D97-AF65-F5344CB8AC3E}">
        <p14:creationId xmlns:p14="http://schemas.microsoft.com/office/powerpoint/2010/main" val="1709990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txBox="1">
            <a:spLocks/>
          </p:cNvSpPr>
          <p:nvPr/>
        </p:nvSpPr>
        <p:spPr>
          <a:xfrm>
            <a:off x="150471" y="0"/>
            <a:ext cx="9018264" cy="841982"/>
          </a:xfrm>
          <a:prstGeom prst="rect">
            <a:avLst/>
          </a:prstGeom>
        </p:spPr>
        <p:txBody>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he-IL" sz="4000" b="1" i="0" u="none" strike="noStrike" kern="1200" cap="none" spc="0" normalizeH="0" baseline="0" noProof="0" dirty="0">
                <a:ln>
                  <a:noFill/>
                </a:ln>
                <a:solidFill>
                  <a:srgbClr val="FF0000"/>
                </a:solidFill>
                <a:effectLst/>
                <a:uLnTx/>
                <a:uFillTx/>
                <a:latin typeface="Varela Round" panose="00000500000000000000" pitchFamily="2" charset="-79"/>
                <a:ea typeface="+mj-ea"/>
                <a:cs typeface="Varela Round" panose="00000500000000000000" pitchFamily="2" charset="-79"/>
              </a:rPr>
              <a:t>היציאה מהגטו השרוף דרך תעלות הביוב</a:t>
            </a:r>
          </a:p>
        </p:txBody>
      </p:sp>
      <p:sp>
        <p:nvSpPr>
          <p:cNvPr id="3" name="מציין מיקום תוכן 2"/>
          <p:cNvSpPr txBox="1">
            <a:spLocks/>
          </p:cNvSpPr>
          <p:nvPr/>
        </p:nvSpPr>
        <p:spPr>
          <a:xfrm>
            <a:off x="87603" y="620688"/>
            <a:ext cx="9144000" cy="5923692"/>
          </a:xfrm>
          <a:prstGeom prst="rect">
            <a:avLst/>
          </a:prstGeom>
        </p:spPr>
        <p:txBody>
          <a:bodyPr>
            <a:noAutofit/>
          </a:bodyPr>
          <a:lstStyle/>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he-IL" sz="20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rPr>
              <a:t>ביום ה-29.4.43, לאחר עשרה ימים של קרבות עם הגרמנים מבית לבית, הוחלט לצאת מהגטו ליערות ע"מ להמשיך את המאבק מבחוץ.</a:t>
            </a:r>
          </a:p>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he-IL" sz="20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rPr>
              <a:t>תוכנית המילוט גובשה ע"י אליעזר גלר (מפקד הפלוגה), דוד "עמלן" (</a:t>
            </a:r>
            <a:r>
              <a:rPr kumimoji="0" lang="he-IL" sz="2000" b="1" i="0" u="none" strike="noStrike" kern="1200" cap="none" spc="0" normalizeH="0" baseline="0" noProof="0" dirty="0" err="1">
                <a:ln>
                  <a:noFill/>
                </a:ln>
                <a:effectLst/>
                <a:uLnTx/>
                <a:uFillTx/>
                <a:latin typeface="Varela Round" panose="00000500000000000000" pitchFamily="2" charset="-79"/>
                <a:ea typeface="+mn-ea"/>
                <a:cs typeface="Varela Round" panose="00000500000000000000" pitchFamily="2" charset="-79"/>
              </a:rPr>
              <a:t>נובודבורסקי</a:t>
            </a:r>
            <a:r>
              <a:rPr kumimoji="0" lang="he-IL" sz="20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rPr>
              <a:t>), </a:t>
            </a:r>
            <a:r>
              <a:rPr kumimoji="0" lang="he-IL" sz="2000" b="1" i="0" u="none" strike="noStrike" kern="1200" cap="none" spc="0" normalizeH="0" baseline="0" noProof="0" dirty="0" err="1">
                <a:ln>
                  <a:noFill/>
                </a:ln>
                <a:effectLst/>
                <a:uLnTx/>
                <a:uFillTx/>
                <a:latin typeface="Varela Round" panose="00000500000000000000" pitchFamily="2" charset="-79"/>
                <a:ea typeface="+mn-ea"/>
                <a:cs typeface="Varela Round" panose="00000500000000000000" pitchFamily="2" charset="-79"/>
              </a:rPr>
              <a:t>ברלינסקי</a:t>
            </a:r>
            <a:r>
              <a:rPr kumimoji="0" lang="he-IL" sz="20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rPr>
              <a:t> </a:t>
            </a:r>
            <a:r>
              <a:rPr kumimoji="0" lang="he-IL" sz="2000" b="1" i="0" u="none" strike="noStrike" kern="1200" cap="none" spc="0" normalizeH="0" baseline="0" noProof="0" dirty="0" err="1">
                <a:ln>
                  <a:noFill/>
                </a:ln>
                <a:effectLst/>
                <a:uLnTx/>
                <a:uFillTx/>
                <a:latin typeface="Varela Round" panose="00000500000000000000" pitchFamily="2" charset="-79"/>
                <a:ea typeface="+mn-ea"/>
                <a:cs typeface="Varela Round" panose="00000500000000000000" pitchFamily="2" charset="-79"/>
              </a:rPr>
              <a:t>והאשק</a:t>
            </a:r>
            <a:r>
              <a:rPr kumimoji="0" lang="he-IL" sz="20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rPr>
              <a:t>. הוחלט לצאת דרך תעלת הביוב.</a:t>
            </a:r>
          </a:p>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he-IL" sz="20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rPr>
              <a:t>לאחר איתור הנקודה </a:t>
            </a:r>
            <a:r>
              <a:rPr kumimoji="0" lang="he-IL" sz="2000" b="1" i="0" u="none" strike="noStrike" kern="1200" cap="none" spc="0" normalizeH="0" baseline="0" noProof="0" dirty="0">
                <a:ln>
                  <a:noFill/>
                </a:ln>
                <a:solidFill>
                  <a:srgbClr val="FF0000"/>
                </a:solidFill>
                <a:effectLst/>
                <a:uLnTx/>
                <a:uFillTx/>
                <a:latin typeface="Varela Round" panose="00000500000000000000" pitchFamily="2" charset="-79"/>
                <a:ea typeface="+mn-ea"/>
                <a:cs typeface="Varela Round" panose="00000500000000000000" pitchFamily="2" charset="-79"/>
              </a:rPr>
              <a:t>ברח' לשנו 56</a:t>
            </a:r>
            <a:r>
              <a:rPr kumimoji="0" lang="he-IL" sz="20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rPr>
              <a:t>, ירדו לתעלה בשעה שתיים בצהרים כ-40 לוחמים. לאחר כשעתיים של הליכה מאומצת בתעלה, כשהגרמנים זורקים פנימה פצצות עשן וגז, נאלצו לחזור חזרה לבונקר.</a:t>
            </a:r>
          </a:p>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he-IL" sz="20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rPr>
              <a:t>בסביבות השעה עשר בלילה, ירדו שוב לתעלה הפעם בקבוצות קטנות יותר של 5 אנשים וכך התקדמו בהובלתה של הקשרית </a:t>
            </a:r>
            <a:r>
              <a:rPr kumimoji="0" lang="he-IL" sz="2000" b="1" i="0" u="none" strike="noStrike" kern="1200" cap="none" spc="0" normalizeH="0" baseline="0" noProof="0" dirty="0" err="1">
                <a:ln>
                  <a:noFill/>
                </a:ln>
                <a:effectLst/>
                <a:uLnTx/>
                <a:uFillTx/>
                <a:latin typeface="Varela Round" panose="00000500000000000000" pitchFamily="2" charset="-79"/>
                <a:ea typeface="+mn-ea"/>
                <a:cs typeface="Varela Round" panose="00000500000000000000" pitchFamily="2" charset="-79"/>
              </a:rPr>
              <a:t>מהשוה"צ</a:t>
            </a:r>
            <a:r>
              <a:rPr kumimoji="0" lang="he-IL" sz="20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rPr>
              <a:t> </a:t>
            </a:r>
            <a:r>
              <a:rPr kumimoji="0" lang="he-IL" sz="2000" b="1" i="0" u="none" strike="noStrike" kern="1200" cap="none" spc="0" normalizeH="0" baseline="0" noProof="0" dirty="0" err="1">
                <a:ln>
                  <a:noFill/>
                </a:ln>
                <a:effectLst/>
                <a:uLnTx/>
                <a:uFillTx/>
                <a:latin typeface="Varela Round" panose="00000500000000000000" pitchFamily="2" charset="-79"/>
                <a:ea typeface="+mn-ea"/>
                <a:cs typeface="Varela Round" panose="00000500000000000000" pitchFamily="2" charset="-79"/>
              </a:rPr>
              <a:t>רגינה</a:t>
            </a:r>
            <a:r>
              <a:rPr kumimoji="0" lang="he-IL" sz="20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rPr>
              <a:t> פודן("לילית"), ושלמה </a:t>
            </a:r>
            <a:r>
              <a:rPr kumimoji="0" lang="he-IL" sz="2000" b="1" i="0" u="none" strike="noStrike" kern="1200" cap="none" spc="0" normalizeH="0" baseline="0" noProof="0" dirty="0" err="1">
                <a:ln>
                  <a:noFill/>
                </a:ln>
                <a:effectLst/>
                <a:uLnTx/>
                <a:uFillTx/>
                <a:latin typeface="Varela Round" panose="00000500000000000000" pitchFamily="2" charset="-79"/>
                <a:ea typeface="+mn-ea"/>
                <a:cs typeface="Varela Round" panose="00000500000000000000" pitchFamily="2" charset="-79"/>
              </a:rPr>
              <a:t>ברצ'נסקי</a:t>
            </a:r>
            <a:r>
              <a:rPr kumimoji="0" lang="he-IL" sz="20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rPr>
              <a:t>.</a:t>
            </a:r>
          </a:p>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he-IL" sz="20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rPr>
              <a:t>בסביבות השעה שתיים אחרי חצות, הגיעו לפתח היציאה שברחוב </a:t>
            </a:r>
            <a:r>
              <a:rPr kumimoji="0" lang="he-IL" sz="2000" b="1" i="0" u="none" strike="noStrike" kern="1200" cap="none" spc="0" normalizeH="0" baseline="0" noProof="0" dirty="0" err="1">
                <a:ln>
                  <a:noFill/>
                </a:ln>
                <a:solidFill>
                  <a:srgbClr val="FF0000"/>
                </a:solidFill>
                <a:effectLst/>
                <a:uLnTx/>
                <a:uFillTx/>
                <a:latin typeface="Varela Round" panose="00000500000000000000" pitchFamily="2" charset="-79"/>
                <a:ea typeface="+mn-ea"/>
                <a:cs typeface="Varela Round" panose="00000500000000000000" pitchFamily="2" charset="-79"/>
              </a:rPr>
              <a:t>אוגורדובה</a:t>
            </a:r>
            <a:r>
              <a:rPr kumimoji="0" lang="he-IL" sz="2000" b="1" i="0" u="none" strike="noStrike" kern="1200" cap="none" spc="0" normalizeH="0" baseline="0" noProof="0" dirty="0">
                <a:ln>
                  <a:noFill/>
                </a:ln>
                <a:solidFill>
                  <a:srgbClr val="FF0000"/>
                </a:solidFill>
                <a:effectLst/>
                <a:uLnTx/>
                <a:uFillTx/>
                <a:latin typeface="Varela Round" panose="00000500000000000000" pitchFamily="2" charset="-79"/>
                <a:ea typeface="+mn-ea"/>
                <a:cs typeface="Varela Round" panose="00000500000000000000" pitchFamily="2" charset="-79"/>
              </a:rPr>
              <a:t> 27</a:t>
            </a:r>
            <a:r>
              <a:rPr kumimoji="0" lang="he-IL" sz="20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rPr>
              <a:t>, שבצד הארי ונכנסו לבית שהיה ריק מאדם. הם השתכנו בקומה השנייה בשני חדרים.</a:t>
            </a:r>
          </a:p>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he-IL" sz="20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rPr>
              <a:t>למחרת התנהל מו"מ עם המחתרת הפולנית הקומוניסטית(</a:t>
            </a:r>
            <a:r>
              <a:rPr kumimoji="0" lang="en-US" sz="20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rPr>
              <a:t>PPR</a:t>
            </a:r>
            <a:r>
              <a:rPr kumimoji="0" lang="he-IL" sz="20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rPr>
              <a:t>), על העברת הלוחמים ליער ואספקת אוכל, בזמן שסיירים גרמנים מסתובבים בקרבת המקום</a:t>
            </a:r>
          </a:p>
          <a:p>
            <a:pPr marL="342900" lvl="0" indent="-342900" algn="just">
              <a:spcBef>
                <a:spcPct val="20000"/>
              </a:spcBef>
              <a:buFont typeface="Arial" pitchFamily="34" charset="0"/>
              <a:buChar char="•"/>
              <a:defRPr/>
            </a:pPr>
            <a:r>
              <a:rPr kumimoji="0" lang="he-IL" sz="20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rPr>
              <a:t>למחרת הגיע רכב של המחתרת הפולנית (</a:t>
            </a:r>
            <a:r>
              <a:rPr kumimoji="0" lang="he-IL" sz="2000" b="1" i="0" u="none" strike="noStrike" kern="1200" cap="none" spc="0" normalizeH="0" baseline="0" noProof="0" dirty="0" err="1">
                <a:ln>
                  <a:noFill/>
                </a:ln>
                <a:effectLst/>
                <a:uLnTx/>
                <a:uFillTx/>
                <a:latin typeface="Varela Round" panose="00000500000000000000" pitchFamily="2" charset="-79"/>
                <a:ea typeface="+mn-ea"/>
                <a:cs typeface="Varela Round" panose="00000500000000000000" pitchFamily="2" charset="-79"/>
              </a:rPr>
              <a:t>הפ.פ.ר</a:t>
            </a:r>
            <a:r>
              <a:rPr kumimoji="0" lang="he-IL" sz="20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rPr>
              <a:t>), עם</a:t>
            </a:r>
            <a:r>
              <a:rPr kumimoji="0" lang="he-IL" sz="2000" b="1" i="0" u="none" strike="noStrike" kern="1200" cap="none" spc="0" normalizeH="0" noProof="0" dirty="0">
                <a:ln>
                  <a:noFill/>
                </a:ln>
                <a:effectLst/>
                <a:uLnTx/>
                <a:uFillTx/>
                <a:latin typeface="Varela Round" panose="00000500000000000000" pitchFamily="2" charset="-79"/>
                <a:ea typeface="+mn-ea"/>
                <a:cs typeface="Varela Round" panose="00000500000000000000" pitchFamily="2" charset="-79"/>
              </a:rPr>
              <a:t> </a:t>
            </a:r>
            <a:r>
              <a:rPr kumimoji="0" lang="he-IL" sz="2000" b="1" i="0" u="none" strike="noStrike" kern="1200" cap="none" spc="0" normalizeH="0" baseline="0" noProof="0" dirty="0" err="1">
                <a:ln>
                  <a:noFill/>
                </a:ln>
                <a:effectLst/>
                <a:uLnTx/>
                <a:uFillTx/>
                <a:latin typeface="Varela Round" panose="00000500000000000000" pitchFamily="2" charset="-79"/>
                <a:ea typeface="+mn-ea"/>
                <a:cs typeface="Varela Round" panose="00000500000000000000" pitchFamily="2" charset="-79"/>
              </a:rPr>
              <a:t>קששצ'ק</a:t>
            </a:r>
            <a:r>
              <a:rPr kumimoji="0" lang="he-IL" sz="20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rPr>
              <a:t> (</a:t>
            </a:r>
            <a:r>
              <a:rPr kumimoji="0" lang="he-IL" sz="2000" b="1" i="0" u="none" strike="noStrike" kern="1200" cap="none" spc="0" normalizeH="0" baseline="0" noProof="0" dirty="0" err="1">
                <a:ln>
                  <a:noFill/>
                </a:ln>
                <a:effectLst/>
                <a:uLnTx/>
                <a:uFillTx/>
                <a:latin typeface="Varela Round" panose="00000500000000000000" pitchFamily="2" charset="-79"/>
                <a:ea typeface="+mn-ea"/>
                <a:cs typeface="Varela Round" panose="00000500000000000000" pitchFamily="2" charset="-79"/>
              </a:rPr>
              <a:t>סטניסלב</a:t>
            </a:r>
            <a:r>
              <a:rPr kumimoji="0" lang="he-IL" sz="20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rPr>
              <a:t> </a:t>
            </a:r>
            <a:r>
              <a:rPr kumimoji="0" lang="he-IL" sz="2000" b="1" i="0" u="none" strike="noStrike" kern="1200" cap="none" spc="0" normalizeH="0" baseline="0" noProof="0" dirty="0" err="1">
                <a:ln>
                  <a:noFill/>
                </a:ln>
                <a:effectLst/>
                <a:uLnTx/>
                <a:uFillTx/>
                <a:latin typeface="Varela Round" panose="00000500000000000000" pitchFamily="2" charset="-79"/>
                <a:ea typeface="+mn-ea"/>
                <a:cs typeface="Varela Round" panose="00000500000000000000" pitchFamily="2" charset="-79"/>
              </a:rPr>
              <a:t>גאייק</a:t>
            </a:r>
            <a:r>
              <a:rPr kumimoji="0" lang="he-IL" sz="20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rPr>
              <a:t>, פולני נוצרי - קצין </a:t>
            </a:r>
            <a:r>
              <a:rPr kumimoji="0" lang="he-IL" sz="2000" b="1" i="0" u="none" strike="noStrike" kern="1200" cap="none" spc="0" normalizeH="0" baseline="0" noProof="0" dirty="0" err="1">
                <a:ln>
                  <a:noFill/>
                </a:ln>
                <a:effectLst/>
                <a:uLnTx/>
                <a:uFillTx/>
                <a:latin typeface="Varela Round" panose="00000500000000000000" pitchFamily="2" charset="-79"/>
                <a:ea typeface="+mn-ea"/>
                <a:cs typeface="Varela Round" panose="00000500000000000000" pitchFamily="2" charset="-79"/>
              </a:rPr>
              <a:t>של"הגברדיה</a:t>
            </a:r>
            <a:r>
              <a:rPr kumimoji="0" lang="he-IL" sz="20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rPr>
              <a:t> </a:t>
            </a:r>
            <a:r>
              <a:rPr kumimoji="0" lang="he-IL" sz="2000" b="1" i="0" u="none" strike="noStrike" kern="1200" cap="none" spc="0" normalizeH="0" baseline="0" noProof="0" dirty="0" err="1">
                <a:ln>
                  <a:noFill/>
                </a:ln>
                <a:effectLst/>
                <a:uLnTx/>
                <a:uFillTx/>
                <a:latin typeface="Varela Round" panose="00000500000000000000" pitchFamily="2" charset="-79"/>
                <a:ea typeface="+mn-ea"/>
                <a:cs typeface="Varela Round" panose="00000500000000000000" pitchFamily="2" charset="-79"/>
              </a:rPr>
              <a:t>לודובה</a:t>
            </a:r>
            <a:r>
              <a:rPr kumimoji="0" lang="he-IL" sz="20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rPr>
              <a:t>"), הסיע אותם ליער </a:t>
            </a:r>
            <a:r>
              <a:rPr kumimoji="0" lang="he-IL" sz="2000" b="1" i="0" u="none" strike="noStrike" kern="1200" cap="none" spc="0" normalizeH="0" baseline="0" noProof="0" dirty="0" err="1">
                <a:ln>
                  <a:noFill/>
                </a:ln>
                <a:effectLst/>
                <a:uLnTx/>
                <a:uFillTx/>
                <a:latin typeface="Varela Round" panose="00000500000000000000" pitchFamily="2" charset="-79"/>
                <a:ea typeface="+mn-ea"/>
                <a:cs typeface="Varela Round" panose="00000500000000000000" pitchFamily="2" charset="-79"/>
              </a:rPr>
              <a:t>לומיאנקי</a:t>
            </a:r>
            <a:r>
              <a:rPr kumimoji="0" lang="he-IL" sz="20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rPr>
              <a:t>(</a:t>
            </a:r>
            <a:r>
              <a:rPr lang="en-US" sz="2000" b="1" dirty="0" err="1">
                <a:latin typeface="Varela Round" panose="00000500000000000000" pitchFamily="2" charset="-79"/>
                <a:cs typeface="Varela Round" panose="00000500000000000000" pitchFamily="2" charset="-79"/>
              </a:rPr>
              <a:t>Łomianki</a:t>
            </a:r>
            <a:r>
              <a:rPr lang="he-IL" sz="2000" b="1" dirty="0">
                <a:latin typeface="Varela Round" panose="00000500000000000000" pitchFamily="2" charset="-79"/>
                <a:cs typeface="Varela Round" panose="00000500000000000000" pitchFamily="2" charset="-79"/>
              </a:rPr>
              <a:t>)</a:t>
            </a:r>
            <a:r>
              <a:rPr kumimoji="0" lang="he-IL" sz="20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rPr>
              <a:t> הנמצא כ-7 ק"מ צפונית מערבית מוורשה.</a:t>
            </a:r>
          </a:p>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he-IL" sz="24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rPr>
              <a:t>שם ביער </a:t>
            </a:r>
            <a:r>
              <a:rPr kumimoji="0" lang="he-IL" sz="2400" b="1" i="0" u="none" strike="noStrike" kern="1200" cap="none" spc="0" normalizeH="0" baseline="0" noProof="0" dirty="0" err="1">
                <a:ln>
                  <a:noFill/>
                </a:ln>
                <a:effectLst/>
                <a:uLnTx/>
                <a:uFillTx/>
                <a:latin typeface="Varela Round" panose="00000500000000000000" pitchFamily="2" charset="-79"/>
                <a:ea typeface="+mn-ea"/>
                <a:cs typeface="Varela Round" panose="00000500000000000000" pitchFamily="2" charset="-79"/>
              </a:rPr>
              <a:t>לומיאנקי</a:t>
            </a:r>
            <a:r>
              <a:rPr kumimoji="0" lang="he-IL" sz="24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rPr>
              <a:t>, החל הפרק של הלחימה הפרטיזנית.</a:t>
            </a:r>
          </a:p>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Char char="•"/>
              <a:tabLst/>
              <a:defRPr/>
            </a:pPr>
            <a:endParaRPr kumimoji="0" lang="he-IL" sz="2000" b="0"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endParaRPr>
          </a:p>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Char char="•"/>
              <a:tabLst/>
              <a:defRPr/>
            </a:pPr>
            <a:endParaRPr kumimoji="0" lang="he-IL" sz="2000" b="0"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txBox="1">
            <a:spLocks/>
          </p:cNvSpPr>
          <p:nvPr/>
        </p:nvSpPr>
        <p:spPr>
          <a:xfrm>
            <a:off x="0" y="0"/>
            <a:ext cx="9144000" cy="803882"/>
          </a:xfrm>
          <a:prstGeom prst="rect">
            <a:avLst/>
          </a:prstGeom>
        </p:spPr>
        <p:txBody>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he-IL" sz="4400" b="1" i="0" u="none" strike="noStrike" kern="1200" cap="none" spc="0" normalizeH="0" baseline="0" noProof="0" dirty="0">
                <a:ln>
                  <a:noFill/>
                </a:ln>
                <a:solidFill>
                  <a:srgbClr val="FF0000"/>
                </a:solidFill>
                <a:effectLst/>
                <a:uLnTx/>
                <a:uFillTx/>
                <a:latin typeface="Varela Round" panose="00000500000000000000" pitchFamily="2" charset="-79"/>
                <a:ea typeface="+mj-ea"/>
                <a:cs typeface="Varela Round" panose="00000500000000000000" pitchFamily="2" charset="-79"/>
              </a:rPr>
              <a:t>הלחימה ביערות- פרטיזנים</a:t>
            </a:r>
          </a:p>
        </p:txBody>
      </p:sp>
      <p:sp>
        <p:nvSpPr>
          <p:cNvPr id="3" name="מציין מיקום תוכן 2"/>
          <p:cNvSpPr txBox="1">
            <a:spLocks/>
          </p:cNvSpPr>
          <p:nvPr/>
        </p:nvSpPr>
        <p:spPr>
          <a:xfrm>
            <a:off x="102741" y="610093"/>
            <a:ext cx="9144001" cy="5473899"/>
          </a:xfrm>
          <a:prstGeom prst="rect">
            <a:avLst/>
          </a:prstGeom>
        </p:spPr>
        <p:txBody>
          <a:bodyPr>
            <a:noAutofit/>
          </a:bodyPr>
          <a:lstStyle/>
          <a:p>
            <a:pPr marL="342900" lvl="0" indent="-342900" algn="just">
              <a:spcBef>
                <a:spcPct val="20000"/>
              </a:spcBef>
              <a:buFont typeface="Arial" pitchFamily="34" charset="0"/>
              <a:buChar char="•"/>
              <a:defRPr/>
            </a:pPr>
            <a:r>
              <a:rPr kumimoji="0" lang="he-IL" sz="2000" b="1" i="0" u="none" strike="noStrike" kern="1200" cap="none" spc="0" normalizeH="0" baseline="0" noProof="0" dirty="0">
                <a:ln>
                  <a:noFill/>
                </a:ln>
                <a:solidFill>
                  <a:schemeClr val="tx1"/>
                </a:solidFill>
                <a:effectLst/>
                <a:uLnTx/>
                <a:uFillTx/>
                <a:latin typeface="Varela Round" panose="00000500000000000000" pitchFamily="2" charset="-79"/>
                <a:ea typeface="+mn-ea"/>
                <a:cs typeface="Varela Round" panose="00000500000000000000" pitchFamily="2" charset="-79"/>
              </a:rPr>
              <a:t>ההתארגנות ביערות </a:t>
            </a:r>
            <a:r>
              <a:rPr kumimoji="0" lang="he-IL" sz="2000" b="1" i="0" u="none" strike="noStrike" kern="1200" cap="none" spc="0" normalizeH="0" baseline="0" noProof="0" dirty="0" err="1">
                <a:ln>
                  <a:noFill/>
                </a:ln>
                <a:solidFill>
                  <a:schemeClr val="tx1"/>
                </a:solidFill>
                <a:effectLst/>
                <a:uLnTx/>
                <a:uFillTx/>
                <a:latin typeface="Varela Round" panose="00000500000000000000" pitchFamily="2" charset="-79"/>
                <a:ea typeface="+mn-ea"/>
                <a:cs typeface="Varela Round" panose="00000500000000000000" pitchFamily="2" charset="-79"/>
              </a:rPr>
              <a:t>לומיאנקי</a:t>
            </a:r>
            <a:r>
              <a:rPr kumimoji="0" lang="he-IL" sz="2000" b="1" i="0" u="none" strike="noStrike" kern="1200" cap="none" spc="0" normalizeH="0" baseline="0" noProof="0" dirty="0">
                <a:ln>
                  <a:noFill/>
                </a:ln>
                <a:solidFill>
                  <a:schemeClr val="tx1"/>
                </a:solidFill>
                <a:effectLst/>
                <a:uLnTx/>
                <a:uFillTx/>
                <a:latin typeface="Varela Round" panose="00000500000000000000" pitchFamily="2" charset="-79"/>
                <a:ea typeface="+mn-ea"/>
                <a:cs typeface="Varela Round" panose="00000500000000000000" pitchFamily="2" charset="-79"/>
              </a:rPr>
              <a:t> לקחה כ שלושה שבועות, בסיוע חבר הארמיה </a:t>
            </a:r>
            <a:r>
              <a:rPr kumimoji="0" lang="he-IL" sz="2000" b="1" i="0" u="none" strike="noStrike" kern="1200" cap="none" spc="0" normalizeH="0" baseline="0" noProof="0" dirty="0" err="1">
                <a:ln>
                  <a:noFill/>
                </a:ln>
                <a:solidFill>
                  <a:schemeClr val="tx1"/>
                </a:solidFill>
                <a:effectLst/>
                <a:uLnTx/>
                <a:uFillTx/>
                <a:latin typeface="Varela Round" panose="00000500000000000000" pitchFamily="2" charset="-79"/>
                <a:ea typeface="+mn-ea"/>
                <a:cs typeface="Varela Round" panose="00000500000000000000" pitchFamily="2" charset="-79"/>
              </a:rPr>
              <a:t>קריובה</a:t>
            </a:r>
            <a:r>
              <a:rPr kumimoji="0" lang="he-IL" sz="2000" b="1" i="0" u="none" strike="noStrike" kern="1200" cap="none" spc="0" normalizeH="0" baseline="0" noProof="0" dirty="0">
                <a:ln>
                  <a:noFill/>
                </a:ln>
                <a:solidFill>
                  <a:schemeClr val="tx1"/>
                </a:solidFill>
                <a:effectLst/>
                <a:uLnTx/>
                <a:uFillTx/>
                <a:latin typeface="Varela Round" panose="00000500000000000000" pitchFamily="2" charset="-79"/>
                <a:ea typeface="+mn-ea"/>
                <a:cs typeface="Varela Round" panose="00000500000000000000" pitchFamily="2" charset="-79"/>
              </a:rPr>
              <a:t> מהכפר </a:t>
            </a:r>
            <a:r>
              <a:rPr kumimoji="0" lang="he-IL" sz="2000" b="1" i="0" u="none" strike="noStrike" kern="1200" cap="none" spc="0" normalizeH="0" baseline="0" noProof="0" dirty="0" err="1">
                <a:ln>
                  <a:noFill/>
                </a:ln>
                <a:solidFill>
                  <a:schemeClr val="tx1"/>
                </a:solidFill>
                <a:effectLst/>
                <a:uLnTx/>
                <a:uFillTx/>
                <a:latin typeface="Varela Round" panose="00000500000000000000" pitchFamily="2" charset="-79"/>
                <a:ea typeface="+mn-ea"/>
                <a:cs typeface="Varela Round" panose="00000500000000000000" pitchFamily="2" charset="-79"/>
              </a:rPr>
              <a:t>דברובה</a:t>
            </a:r>
            <a:r>
              <a:rPr kumimoji="0" lang="he-IL" sz="2000" b="1" i="0" u="none" strike="noStrike" kern="1200" cap="none" spc="0" normalizeH="0" baseline="0" noProof="0" dirty="0">
                <a:ln>
                  <a:noFill/>
                </a:ln>
                <a:solidFill>
                  <a:schemeClr val="tx1"/>
                </a:solidFill>
                <a:effectLst/>
                <a:uLnTx/>
                <a:uFillTx/>
                <a:latin typeface="Varela Round" panose="00000500000000000000" pitchFamily="2" charset="-79"/>
                <a:ea typeface="+mn-ea"/>
                <a:cs typeface="Varela Round" panose="00000500000000000000" pitchFamily="2" charset="-79"/>
              </a:rPr>
              <a:t>, </a:t>
            </a:r>
            <a:r>
              <a:rPr kumimoji="0" lang="he-IL" sz="2000" b="1" i="0" u="none" strike="noStrike" kern="1200" cap="none" spc="0" normalizeH="0" baseline="0" noProof="0" dirty="0" err="1">
                <a:ln>
                  <a:noFill/>
                </a:ln>
                <a:solidFill>
                  <a:schemeClr val="tx1"/>
                </a:solidFill>
                <a:effectLst/>
                <a:uLnTx/>
                <a:uFillTx/>
                <a:latin typeface="Varela Round" panose="00000500000000000000" pitchFamily="2" charset="-79"/>
                <a:ea typeface="+mn-ea"/>
                <a:cs typeface="Varela Round" panose="00000500000000000000" pitchFamily="2" charset="-79"/>
              </a:rPr>
              <a:t>ברוניסלאב</a:t>
            </a:r>
            <a:r>
              <a:rPr kumimoji="0" lang="he-IL" sz="2000" b="1" i="0" u="none" strike="noStrike" kern="1200" cap="none" spc="0" normalizeH="0" baseline="0" noProof="0" dirty="0">
                <a:ln>
                  <a:noFill/>
                </a:ln>
                <a:solidFill>
                  <a:schemeClr val="tx1"/>
                </a:solidFill>
                <a:effectLst/>
                <a:uLnTx/>
                <a:uFillTx/>
                <a:latin typeface="Varela Round" panose="00000500000000000000" pitchFamily="2" charset="-79"/>
                <a:ea typeface="+mn-ea"/>
                <a:cs typeface="Varela Round" panose="00000500000000000000" pitchFamily="2" charset="-79"/>
              </a:rPr>
              <a:t> </a:t>
            </a:r>
            <a:r>
              <a:rPr kumimoji="0" lang="he-IL" sz="2000" b="1" i="0" u="none" strike="noStrike" kern="1200" cap="none" spc="0" normalizeH="0" baseline="0" noProof="0" dirty="0" err="1">
                <a:ln>
                  <a:noFill/>
                </a:ln>
                <a:solidFill>
                  <a:schemeClr val="tx1"/>
                </a:solidFill>
                <a:effectLst/>
                <a:uLnTx/>
                <a:uFillTx/>
                <a:latin typeface="Varela Round" panose="00000500000000000000" pitchFamily="2" charset="-79"/>
                <a:ea typeface="+mn-ea"/>
                <a:cs typeface="Varela Round" panose="00000500000000000000" pitchFamily="2" charset="-79"/>
              </a:rPr>
              <a:t>קיישצ'ק</a:t>
            </a:r>
            <a:r>
              <a:rPr kumimoji="0" lang="he-IL" sz="2000" b="1" i="0" u="none" strike="noStrike" kern="1200" cap="none" spc="0" normalizeH="0" baseline="0" noProof="0" dirty="0">
                <a:ln>
                  <a:noFill/>
                </a:ln>
                <a:solidFill>
                  <a:schemeClr val="tx1"/>
                </a:solidFill>
                <a:effectLst/>
                <a:uLnTx/>
                <a:uFillTx/>
                <a:latin typeface="Varela Round" panose="00000500000000000000" pitchFamily="2" charset="-79"/>
                <a:ea typeface="+mn-ea"/>
                <a:cs typeface="Varela Round" panose="00000500000000000000" pitchFamily="2" charset="-79"/>
              </a:rPr>
              <a:t>(</a:t>
            </a:r>
            <a:r>
              <a:rPr lang="en-US" sz="2000" dirty="0" err="1">
                <a:ea typeface="Calibri"/>
                <a:cs typeface="Arial"/>
              </a:rPr>
              <a:t>Bronisław</a:t>
            </a:r>
            <a:r>
              <a:rPr lang="en-US" sz="2000" dirty="0">
                <a:ea typeface="Calibri"/>
                <a:cs typeface="Arial"/>
              </a:rPr>
              <a:t> </a:t>
            </a:r>
            <a:r>
              <a:rPr lang="en-US" sz="2000" dirty="0" err="1">
                <a:ea typeface="Calibri"/>
                <a:cs typeface="Arial"/>
              </a:rPr>
              <a:t>Kajszczak</a:t>
            </a:r>
            <a:r>
              <a:rPr lang="he-IL" sz="2000" dirty="0">
                <a:ea typeface="Calibri"/>
              </a:rPr>
              <a:t>) </a:t>
            </a:r>
            <a:endParaRPr kumimoji="0" lang="he-IL" sz="2000" b="1" i="0" u="none" strike="noStrike" kern="1200" cap="none" spc="0" normalizeH="0" baseline="0" noProof="0" dirty="0">
              <a:ln>
                <a:noFill/>
              </a:ln>
              <a:solidFill>
                <a:schemeClr val="tx1"/>
              </a:solidFill>
              <a:effectLst/>
              <a:uLnTx/>
              <a:uFillTx/>
              <a:latin typeface="Varela Round" panose="00000500000000000000" pitchFamily="2" charset="-79"/>
              <a:ea typeface="+mn-ea"/>
              <a:cs typeface="Varela Round" panose="00000500000000000000" pitchFamily="2" charset="-79"/>
            </a:endParaRPr>
          </a:p>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he-IL" sz="2000" b="1" i="0" u="none" strike="noStrike" kern="1200" cap="none" spc="0" normalizeH="0" baseline="0" noProof="0" dirty="0">
                <a:ln>
                  <a:noFill/>
                </a:ln>
                <a:solidFill>
                  <a:schemeClr val="tx1"/>
                </a:solidFill>
                <a:effectLst/>
                <a:uLnTx/>
                <a:uFillTx/>
                <a:latin typeface="Varela Round" panose="00000500000000000000" pitchFamily="2" charset="-79"/>
                <a:ea typeface="+mn-ea"/>
                <a:cs typeface="Varela Round" panose="00000500000000000000" pitchFamily="2" charset="-79"/>
              </a:rPr>
              <a:t>חורשת </a:t>
            </a:r>
            <a:r>
              <a:rPr kumimoji="0" lang="he-IL" sz="2000" b="1" i="0" u="none" strike="noStrike" kern="1200" cap="none" spc="0" normalizeH="0" baseline="0" noProof="0" dirty="0" err="1">
                <a:ln>
                  <a:noFill/>
                </a:ln>
                <a:solidFill>
                  <a:schemeClr val="tx1"/>
                </a:solidFill>
                <a:effectLst/>
                <a:uLnTx/>
                <a:uFillTx/>
                <a:latin typeface="Varela Round" panose="00000500000000000000" pitchFamily="2" charset="-79"/>
                <a:ea typeface="+mn-ea"/>
                <a:cs typeface="Varela Round" panose="00000500000000000000" pitchFamily="2" charset="-79"/>
              </a:rPr>
              <a:t>לומיאנקי</a:t>
            </a:r>
            <a:r>
              <a:rPr kumimoji="0" lang="he-IL" sz="2000" b="1" i="0" u="none" strike="noStrike" kern="1200" cap="none" spc="0" normalizeH="0" baseline="0" noProof="0" dirty="0">
                <a:ln>
                  <a:noFill/>
                </a:ln>
                <a:solidFill>
                  <a:schemeClr val="tx1"/>
                </a:solidFill>
                <a:effectLst/>
                <a:uLnTx/>
                <a:uFillTx/>
                <a:latin typeface="Varela Round" panose="00000500000000000000" pitchFamily="2" charset="-79"/>
                <a:ea typeface="+mn-ea"/>
                <a:cs typeface="Varela Round" panose="00000500000000000000" pitchFamily="2" charset="-79"/>
              </a:rPr>
              <a:t> לא הייתה נוחה לשמש כבסיס היות והיא הייתה קרובה מידי לגבול הרייך הגרמני. לכן, הועברה הפלוגה ב-19/5/43 ליערות </a:t>
            </a:r>
            <a:r>
              <a:rPr kumimoji="0" lang="he-IL" sz="2000" b="1" i="0" u="none" strike="noStrike" kern="1200" cap="none" spc="0" normalizeH="0" baseline="0" noProof="0" dirty="0" err="1">
                <a:ln>
                  <a:noFill/>
                </a:ln>
                <a:solidFill>
                  <a:schemeClr val="tx1"/>
                </a:solidFill>
                <a:effectLst/>
                <a:uLnTx/>
                <a:uFillTx/>
                <a:latin typeface="Varela Round" panose="00000500000000000000" pitchFamily="2" charset="-79"/>
                <a:ea typeface="+mn-ea"/>
                <a:cs typeface="Varela Round" panose="00000500000000000000" pitchFamily="2" charset="-79"/>
              </a:rPr>
              <a:t>ווישקוב</a:t>
            </a:r>
            <a:r>
              <a:rPr kumimoji="0" lang="he-IL" sz="2000" b="1" i="0" u="none" strike="noStrike" kern="1200" cap="none" spc="0" normalizeH="0" baseline="0" noProof="0" dirty="0">
                <a:ln>
                  <a:noFill/>
                </a:ln>
                <a:solidFill>
                  <a:schemeClr val="tx1"/>
                </a:solidFill>
                <a:effectLst/>
                <a:uLnTx/>
                <a:uFillTx/>
                <a:latin typeface="Varela Round" panose="00000500000000000000" pitchFamily="2" charset="-79"/>
                <a:ea typeface="+mn-ea"/>
                <a:cs typeface="Varela Round" panose="00000500000000000000" pitchFamily="2" charset="-79"/>
              </a:rPr>
              <a:t> (60</a:t>
            </a:r>
            <a:r>
              <a:rPr kumimoji="0" lang="he-IL" sz="2000" b="1" i="0" u="none" strike="noStrike" kern="1200" cap="none" spc="0" normalizeH="0" noProof="0" dirty="0">
                <a:ln>
                  <a:noFill/>
                </a:ln>
                <a:solidFill>
                  <a:schemeClr val="tx1"/>
                </a:solidFill>
                <a:effectLst/>
                <a:uLnTx/>
                <a:uFillTx/>
                <a:latin typeface="Varela Round" panose="00000500000000000000" pitchFamily="2" charset="-79"/>
                <a:ea typeface="+mn-ea"/>
                <a:cs typeface="Varela Round" panose="00000500000000000000" pitchFamily="2" charset="-79"/>
              </a:rPr>
              <a:t> </a:t>
            </a:r>
            <a:r>
              <a:rPr kumimoji="0" lang="he-IL" sz="2000" b="1" i="0" u="none" strike="noStrike" kern="1200" cap="none" spc="0" normalizeH="0" baseline="0" noProof="0" dirty="0">
                <a:ln>
                  <a:noFill/>
                </a:ln>
                <a:solidFill>
                  <a:schemeClr val="tx1"/>
                </a:solidFill>
                <a:effectLst/>
                <a:uLnTx/>
                <a:uFillTx/>
                <a:latin typeface="Varela Round" panose="00000500000000000000" pitchFamily="2" charset="-79"/>
                <a:ea typeface="+mn-ea"/>
                <a:cs typeface="Varela Round" panose="00000500000000000000" pitchFamily="2" charset="-79"/>
              </a:rPr>
              <a:t>ק"מ צפונית מזרחית לוורשה) ושם הקימו מחנה פרטיזני, בסיוע לוחמים רוסים מ"הצבא האדום".</a:t>
            </a:r>
            <a:endParaRPr kumimoji="0" lang="he-IL" sz="2400" b="0" i="0" u="none" strike="noStrike" kern="1200" cap="none" spc="0" normalizeH="0" baseline="0" noProof="0" dirty="0">
              <a:ln>
                <a:noFill/>
              </a:ln>
              <a:solidFill>
                <a:schemeClr val="tx1"/>
              </a:solidFill>
              <a:effectLst/>
              <a:uLnTx/>
              <a:uFillTx/>
              <a:latin typeface="Varela Round" panose="00000500000000000000" pitchFamily="2" charset="-79"/>
              <a:ea typeface="+mn-ea"/>
              <a:cs typeface="Varela Round" panose="00000500000000000000" pitchFamily="2" charset="-79"/>
            </a:endParaRP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he-IL" sz="2000" b="1" i="0" u="none" strike="noStrike" kern="1200" cap="none" spc="0" normalizeH="0" baseline="0" noProof="0" dirty="0">
                <a:ln>
                  <a:noFill/>
                </a:ln>
                <a:solidFill>
                  <a:schemeClr val="tx1"/>
                </a:solidFill>
                <a:effectLst/>
                <a:uLnTx/>
                <a:uFillTx/>
                <a:latin typeface="Varela Round" panose="00000500000000000000" pitchFamily="2" charset="-79"/>
                <a:cs typeface="Varela Round" panose="00000500000000000000" pitchFamily="2" charset="-79"/>
              </a:rPr>
              <a:t>הם</a:t>
            </a:r>
            <a:r>
              <a:rPr kumimoji="0" lang="he-IL" sz="2000" b="1" i="0" u="none" strike="noStrike" kern="1200" cap="none" spc="0" normalizeH="0" noProof="0" dirty="0">
                <a:ln>
                  <a:noFill/>
                </a:ln>
                <a:solidFill>
                  <a:schemeClr val="tx1"/>
                </a:solidFill>
                <a:effectLst/>
                <a:uLnTx/>
                <a:uFillTx/>
                <a:latin typeface="Varela Round" panose="00000500000000000000" pitchFamily="2" charset="-79"/>
                <a:cs typeface="Varela Round" panose="00000500000000000000" pitchFamily="2" charset="-79"/>
              </a:rPr>
              <a:t> </a:t>
            </a:r>
            <a:r>
              <a:rPr kumimoji="0" lang="he-IL" sz="2000" b="1" i="0" u="none" strike="noStrike" kern="1200" cap="none" spc="0" normalizeH="0" baseline="0" noProof="0" dirty="0">
                <a:ln>
                  <a:noFill/>
                </a:ln>
                <a:solidFill>
                  <a:schemeClr val="tx1"/>
                </a:solidFill>
                <a:effectLst/>
                <a:uLnTx/>
                <a:uFillTx/>
                <a:latin typeface="Varela Round" panose="00000500000000000000" pitchFamily="2" charset="-79"/>
                <a:cs typeface="Varela Round" panose="00000500000000000000" pitchFamily="2" charset="-79"/>
              </a:rPr>
              <a:t>התחלקו ל4 קבוצות - שתיים ממערב לנהר</a:t>
            </a:r>
            <a:r>
              <a:rPr kumimoji="0" lang="he-IL" sz="2000" b="1" i="0" u="none" strike="noStrike" kern="1200" cap="none" spc="0" normalizeH="0" noProof="0" dirty="0">
                <a:ln>
                  <a:noFill/>
                </a:ln>
                <a:solidFill>
                  <a:schemeClr val="tx1"/>
                </a:solidFill>
                <a:effectLst/>
                <a:uLnTx/>
                <a:uFillTx/>
                <a:latin typeface="Varela Round" panose="00000500000000000000" pitchFamily="2" charset="-79"/>
                <a:cs typeface="Varela Round" panose="00000500000000000000" pitchFamily="2" charset="-79"/>
              </a:rPr>
              <a:t> </a:t>
            </a:r>
            <a:r>
              <a:rPr kumimoji="0" lang="he-IL" sz="2000" b="1" i="0" u="none" strike="noStrike" kern="1200" cap="none" spc="0" normalizeH="0" noProof="0" dirty="0" err="1">
                <a:ln>
                  <a:noFill/>
                </a:ln>
                <a:solidFill>
                  <a:schemeClr val="tx1"/>
                </a:solidFill>
                <a:effectLst/>
                <a:uLnTx/>
                <a:uFillTx/>
                <a:latin typeface="Varela Round" panose="00000500000000000000" pitchFamily="2" charset="-79"/>
                <a:cs typeface="Varela Round" panose="00000500000000000000" pitchFamily="2" charset="-79"/>
              </a:rPr>
              <a:t>ה"בוג</a:t>
            </a:r>
            <a:r>
              <a:rPr kumimoji="0" lang="he-IL" sz="2000" b="1" i="0" u="none" strike="noStrike" kern="1200" cap="none" spc="0" normalizeH="0" noProof="0" dirty="0">
                <a:ln>
                  <a:noFill/>
                </a:ln>
                <a:solidFill>
                  <a:schemeClr val="tx1"/>
                </a:solidFill>
                <a:effectLst/>
                <a:uLnTx/>
                <a:uFillTx/>
                <a:latin typeface="Varela Round" panose="00000500000000000000" pitchFamily="2" charset="-79"/>
                <a:cs typeface="Varela Round" panose="00000500000000000000" pitchFamily="2" charset="-79"/>
              </a:rPr>
              <a:t>" ושתיים ממזרח לנהר(</a:t>
            </a:r>
            <a:r>
              <a:rPr lang="he-IL" sz="2000" b="1" dirty="0">
                <a:latin typeface="Varela Round" panose="00000500000000000000" pitchFamily="2" charset="-79"/>
                <a:cs typeface="Varela Round" panose="00000500000000000000" pitchFamily="2" charset="-79"/>
              </a:rPr>
              <a:t>כל קבוצה מנתה בין 15-20 לוחמים):</a:t>
            </a: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Char char="•"/>
              <a:tabLst/>
              <a:defRPr/>
            </a:pPr>
            <a:r>
              <a:rPr lang="he-IL" sz="2000" b="1" dirty="0">
                <a:latin typeface="Varela Round" panose="00000500000000000000" pitchFamily="2" charset="-79"/>
                <a:cs typeface="Varela Round" panose="00000500000000000000" pitchFamily="2" charset="-79"/>
              </a:rPr>
              <a:t>פלוגת דוד </a:t>
            </a:r>
            <a:r>
              <a:rPr lang="he-IL" sz="2000" b="1" dirty="0" err="1">
                <a:latin typeface="Varela Round" panose="00000500000000000000" pitchFamily="2" charset="-79"/>
                <a:cs typeface="Varela Round" panose="00000500000000000000" pitchFamily="2" charset="-79"/>
              </a:rPr>
              <a:t>נובדבורסקי</a:t>
            </a:r>
            <a:r>
              <a:rPr lang="he-IL" sz="2000" b="1" dirty="0">
                <a:latin typeface="Varela Round" panose="00000500000000000000" pitchFamily="2" charset="-79"/>
                <a:cs typeface="Varela Round" panose="00000500000000000000" pitchFamily="2" charset="-79"/>
              </a:rPr>
              <a:t>, פלוגת מרדכי </a:t>
            </a:r>
            <a:r>
              <a:rPr lang="he-IL" sz="2000" b="1" dirty="0" err="1">
                <a:latin typeface="Varela Round" panose="00000500000000000000" pitchFamily="2" charset="-79"/>
                <a:cs typeface="Varela Round" panose="00000500000000000000" pitchFamily="2" charset="-79"/>
              </a:rPr>
              <a:t>גרובאס</a:t>
            </a:r>
            <a:r>
              <a:rPr lang="he-IL" sz="2000" b="1" dirty="0">
                <a:latin typeface="Varela Round" panose="00000500000000000000" pitchFamily="2" charset="-79"/>
                <a:cs typeface="Varela Round" panose="00000500000000000000" pitchFamily="2" charset="-79"/>
              </a:rPr>
              <a:t>, פלוגת (</a:t>
            </a:r>
            <a:r>
              <a:rPr lang="he-IL" sz="2000" b="1" dirty="0" err="1">
                <a:latin typeface="Varela Round" panose="00000500000000000000" pitchFamily="2" charset="-79"/>
                <a:cs typeface="Varela Round" panose="00000500000000000000" pitchFamily="2" charset="-79"/>
              </a:rPr>
              <a:t>יאנק</a:t>
            </a:r>
            <a:r>
              <a:rPr lang="he-IL" sz="2000" b="1" dirty="0">
                <a:latin typeface="Varela Round" panose="00000500000000000000" pitchFamily="2" charset="-79"/>
                <a:cs typeface="Varela Round" panose="00000500000000000000" pitchFamily="2" charset="-79"/>
              </a:rPr>
              <a:t>) אדם </a:t>
            </a:r>
            <a:r>
              <a:rPr lang="he-IL" sz="2000" b="1" dirty="0" err="1">
                <a:latin typeface="Varela Round" panose="00000500000000000000" pitchFamily="2" charset="-79"/>
                <a:cs typeface="Varela Round" panose="00000500000000000000" pitchFamily="2" charset="-79"/>
              </a:rPr>
              <a:t>שוורצפוס</a:t>
            </a:r>
            <a:r>
              <a:rPr lang="he-IL" sz="2000" b="1" dirty="0">
                <a:latin typeface="Varela Round" panose="00000500000000000000" pitchFamily="2" charset="-79"/>
                <a:cs typeface="Varela Round" panose="00000500000000000000" pitchFamily="2" charset="-79"/>
              </a:rPr>
              <a:t>, פלוגת דב </a:t>
            </a:r>
            <a:r>
              <a:rPr lang="he-IL" sz="2000" b="1" dirty="0" err="1">
                <a:latin typeface="Varela Round" panose="00000500000000000000" pitchFamily="2" charset="-79"/>
                <a:cs typeface="Varela Round" panose="00000500000000000000" pitchFamily="2" charset="-79"/>
              </a:rPr>
              <a:t>שניפר</a:t>
            </a:r>
            <a:endParaRPr lang="he-IL" sz="2000" b="1" dirty="0">
              <a:latin typeface="Varela Round" panose="00000500000000000000" pitchFamily="2" charset="-79"/>
              <a:cs typeface="Varela Round" panose="00000500000000000000" pitchFamily="2" charset="-79"/>
            </a:endParaRP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Char char="•"/>
              <a:tabLst/>
              <a:defRPr/>
            </a:pPr>
            <a:r>
              <a:rPr lang="he-IL" sz="2000" b="1" dirty="0">
                <a:latin typeface="Varela Round" panose="00000500000000000000" pitchFamily="2" charset="-79"/>
                <a:cs typeface="Varela Round" panose="00000500000000000000" pitchFamily="2" charset="-79"/>
              </a:rPr>
              <a:t>הם פעלו בחסות ה"ארמיה </a:t>
            </a:r>
            <a:r>
              <a:rPr lang="he-IL" sz="2000" b="1" dirty="0" err="1">
                <a:latin typeface="Varela Round" panose="00000500000000000000" pitchFamily="2" charset="-79"/>
                <a:cs typeface="Varela Round" panose="00000500000000000000" pitchFamily="2" charset="-79"/>
              </a:rPr>
              <a:t>לודובה</a:t>
            </a:r>
            <a:r>
              <a:rPr lang="he-IL" sz="2000" b="1" dirty="0">
                <a:latin typeface="Varela Round" panose="00000500000000000000" pitchFamily="2" charset="-79"/>
                <a:cs typeface="Varela Round" panose="00000500000000000000" pitchFamily="2" charset="-79"/>
              </a:rPr>
              <a:t>"- הקומוניסטית בשטח שבשליטת ה"ארמיה </a:t>
            </a:r>
            <a:r>
              <a:rPr lang="he-IL" sz="2000" b="1" dirty="0" err="1">
                <a:latin typeface="Varela Round" panose="00000500000000000000" pitchFamily="2" charset="-79"/>
                <a:cs typeface="Varela Round" panose="00000500000000000000" pitchFamily="2" charset="-79"/>
              </a:rPr>
              <a:t>קריובה</a:t>
            </a:r>
            <a:r>
              <a:rPr lang="he-IL" sz="2000" b="1" dirty="0">
                <a:latin typeface="Varela Round" panose="00000500000000000000" pitchFamily="2" charset="-79"/>
                <a:cs typeface="Varela Round" panose="00000500000000000000" pitchFamily="2" charset="-79"/>
              </a:rPr>
              <a:t>"</a:t>
            </a: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he-IL" sz="2000" b="1" i="0" u="none" strike="noStrike" kern="1200" cap="none" spc="0" normalizeH="0" noProof="0" dirty="0">
                <a:ln>
                  <a:noFill/>
                </a:ln>
                <a:solidFill>
                  <a:srgbClr val="FF0000"/>
                </a:solidFill>
                <a:effectLst/>
                <a:uLnTx/>
                <a:uFillTx/>
                <a:latin typeface="Varela Round" panose="00000500000000000000" pitchFamily="2" charset="-79"/>
                <a:ea typeface="+mn-ea"/>
                <a:cs typeface="Varela Round" panose="00000500000000000000" pitchFamily="2" charset="-79"/>
              </a:rPr>
              <a:t>לוחמים רבים נרצחו ע"י אנשי ה"ארמיה </a:t>
            </a:r>
            <a:r>
              <a:rPr kumimoji="0" lang="he-IL" sz="2000" b="1" i="0" u="none" strike="noStrike" kern="1200" cap="none" spc="0" normalizeH="0" noProof="0" dirty="0" err="1">
                <a:ln>
                  <a:noFill/>
                </a:ln>
                <a:solidFill>
                  <a:srgbClr val="FF0000"/>
                </a:solidFill>
                <a:effectLst/>
                <a:uLnTx/>
                <a:uFillTx/>
                <a:latin typeface="Varela Round" panose="00000500000000000000" pitchFamily="2" charset="-79"/>
                <a:ea typeface="+mn-ea"/>
                <a:cs typeface="Varela Round" panose="00000500000000000000" pitchFamily="2" charset="-79"/>
              </a:rPr>
              <a:t>קריובה</a:t>
            </a:r>
            <a:r>
              <a:rPr kumimoji="0" lang="he-IL" sz="2000" b="1" i="0" u="none" strike="noStrike" kern="1200" cap="none" spc="0" normalizeH="0" noProof="0" dirty="0">
                <a:ln>
                  <a:noFill/>
                </a:ln>
                <a:solidFill>
                  <a:srgbClr val="FF0000"/>
                </a:solidFill>
                <a:effectLst/>
                <a:uLnTx/>
                <a:uFillTx/>
                <a:latin typeface="Varela Round" panose="00000500000000000000" pitchFamily="2" charset="-79"/>
                <a:ea typeface="+mn-ea"/>
                <a:cs typeface="Varela Round" panose="00000500000000000000" pitchFamily="2" charset="-79"/>
              </a:rPr>
              <a:t>"(פלוגת מרדכי </a:t>
            </a:r>
            <a:r>
              <a:rPr kumimoji="0" lang="he-IL" sz="2000" b="1" i="0" u="none" strike="noStrike" kern="1200" cap="none" spc="0" normalizeH="0" noProof="0" dirty="0" err="1">
                <a:ln>
                  <a:noFill/>
                </a:ln>
                <a:solidFill>
                  <a:srgbClr val="FF0000"/>
                </a:solidFill>
                <a:effectLst/>
                <a:uLnTx/>
                <a:uFillTx/>
                <a:latin typeface="Varela Round" panose="00000500000000000000" pitchFamily="2" charset="-79"/>
                <a:ea typeface="+mn-ea"/>
                <a:cs typeface="Varela Round" panose="00000500000000000000" pitchFamily="2" charset="-79"/>
              </a:rPr>
              <a:t>גרובאס</a:t>
            </a:r>
            <a:r>
              <a:rPr kumimoji="0" lang="he-IL" sz="2000" b="1" i="0" u="none" strike="noStrike" kern="1200" cap="none" spc="0" normalizeH="0" noProof="0" dirty="0">
                <a:ln>
                  <a:noFill/>
                </a:ln>
                <a:solidFill>
                  <a:srgbClr val="FF0000"/>
                </a:solidFill>
                <a:effectLst/>
                <a:uLnTx/>
                <a:uFillTx/>
                <a:latin typeface="Varela Round" panose="00000500000000000000" pitchFamily="2" charset="-79"/>
                <a:ea typeface="+mn-ea"/>
                <a:cs typeface="Varela Round" panose="00000500000000000000" pitchFamily="2" charset="-79"/>
              </a:rPr>
              <a:t>)</a:t>
            </a: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Char char="•"/>
              <a:tabLst/>
              <a:defRPr/>
            </a:pPr>
            <a:endParaRPr kumimoji="0" lang="he-IL" sz="2000" b="1" i="0" u="none" strike="noStrike" kern="1200" cap="none" spc="0" normalizeH="0" noProof="0" dirty="0">
              <a:ln>
                <a:noFill/>
              </a:ln>
              <a:solidFill>
                <a:srgbClr val="FF0000"/>
              </a:solidFill>
              <a:effectLst/>
              <a:uLnTx/>
              <a:uFillTx/>
              <a:latin typeface="Varela Round" panose="00000500000000000000" pitchFamily="2" charset="-79"/>
              <a:ea typeface="+mn-ea"/>
              <a:cs typeface="Varela Round" panose="00000500000000000000" pitchFamily="2" charset="-79"/>
            </a:endParaRPr>
          </a:p>
        </p:txBody>
      </p:sp>
      <p:pic>
        <p:nvPicPr>
          <p:cNvPr id="6" name="Picture 2" descr="יערות וישקוב"/>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2446" y="5013176"/>
            <a:ext cx="2068151" cy="1970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מלבן 3"/>
          <p:cNvSpPr/>
          <p:nvPr/>
        </p:nvSpPr>
        <p:spPr>
          <a:xfrm>
            <a:off x="2857161" y="4826675"/>
            <a:ext cx="3749179" cy="2031325"/>
          </a:xfrm>
          <a:prstGeom prst="rect">
            <a:avLst/>
          </a:prstGeom>
        </p:spPr>
        <p:txBody>
          <a:bodyPr wrap="square">
            <a:spAutoFit/>
          </a:bodyPr>
          <a:lstStyle/>
          <a:p>
            <a:pPr lvl="0" algn="just">
              <a:spcBef>
                <a:spcPct val="20000"/>
              </a:spcBef>
              <a:defRPr/>
            </a:pPr>
            <a:r>
              <a:rPr lang="he-IL" b="1" dirty="0">
                <a:latin typeface="Varela Round" panose="00000500000000000000" pitchFamily="2" charset="-79"/>
                <a:cs typeface="Varela Round" panose="00000500000000000000" pitchFamily="2" charset="-79"/>
              </a:rPr>
              <a:t>לוחמי הפלוגה ביצעו מספר פעולות חבלה כנגד הכוחות הגרמנים ובכלל זה פיצוץ מסילות רכבת בהם הובילו תגבורות לחזית בבריה"מ וכן חיבלו בקן הרכבת בין וורשה </a:t>
            </a:r>
            <a:r>
              <a:rPr lang="he-IL" b="1" dirty="0" err="1">
                <a:latin typeface="Varela Round" panose="00000500000000000000" pitchFamily="2" charset="-79"/>
                <a:cs typeface="Varela Round" panose="00000500000000000000" pitchFamily="2" charset="-79"/>
              </a:rPr>
              <a:t>למלקיניה</a:t>
            </a:r>
            <a:r>
              <a:rPr lang="he-IL" b="1" dirty="0">
                <a:latin typeface="Varela Round" panose="00000500000000000000" pitchFamily="2" charset="-79"/>
                <a:cs typeface="Varela Round" panose="00000500000000000000" pitchFamily="2" charset="-79"/>
              </a:rPr>
              <a:t> שבו נעו המשלוחים למחנה ההשמדה "טרבלינקה".</a:t>
            </a:r>
          </a:p>
        </p:txBody>
      </p:sp>
      <p:pic>
        <p:nvPicPr>
          <p:cNvPr id="8" name="תמונה 7"/>
          <p:cNvPicPr>
            <a:picLocks noChangeAspect="1"/>
          </p:cNvPicPr>
          <p:nvPr/>
        </p:nvPicPr>
        <p:blipFill>
          <a:blip r:embed="rId3"/>
          <a:stretch>
            <a:fillRect/>
          </a:stretch>
        </p:blipFill>
        <p:spPr>
          <a:xfrm rot="16200000">
            <a:off x="213407" y="4365756"/>
            <a:ext cx="2309492" cy="273630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txBox="1">
            <a:spLocks/>
          </p:cNvSpPr>
          <p:nvPr/>
        </p:nvSpPr>
        <p:spPr>
          <a:xfrm>
            <a:off x="0" y="0"/>
            <a:ext cx="9144000" cy="803882"/>
          </a:xfrm>
          <a:prstGeom prst="rect">
            <a:avLst/>
          </a:prstGeom>
        </p:spPr>
        <p:txBody>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he-IL" sz="4400" b="1" i="0" u="none" strike="noStrike" kern="1200" cap="none" spc="0" normalizeH="0" baseline="0" noProof="0" dirty="0">
                <a:ln>
                  <a:noFill/>
                </a:ln>
                <a:solidFill>
                  <a:srgbClr val="FF0000"/>
                </a:solidFill>
                <a:effectLst/>
                <a:uLnTx/>
                <a:uFillTx/>
                <a:latin typeface="Varela Round" panose="00000500000000000000" pitchFamily="2" charset="-79"/>
                <a:ea typeface="+mj-ea"/>
                <a:cs typeface="Varela Round" panose="00000500000000000000" pitchFamily="2" charset="-79"/>
              </a:rPr>
              <a:t>יער </a:t>
            </a:r>
            <a:r>
              <a:rPr kumimoji="0" lang="he-IL" sz="4400" b="1" i="0" u="none" strike="noStrike" kern="1200" cap="none" spc="0" normalizeH="0" baseline="0" noProof="0" dirty="0" err="1">
                <a:ln>
                  <a:noFill/>
                </a:ln>
                <a:solidFill>
                  <a:srgbClr val="FF0000"/>
                </a:solidFill>
                <a:effectLst/>
                <a:uLnTx/>
                <a:uFillTx/>
                <a:latin typeface="Varela Round" panose="00000500000000000000" pitchFamily="2" charset="-79"/>
                <a:ea typeface="+mj-ea"/>
                <a:cs typeface="Varela Round" panose="00000500000000000000" pitchFamily="2" charset="-79"/>
              </a:rPr>
              <a:t>ווישקוב</a:t>
            </a:r>
            <a:endParaRPr kumimoji="0" lang="he-IL" sz="4400" b="1" i="0" u="none" strike="noStrike" kern="1200" cap="none" spc="0" normalizeH="0" baseline="0" noProof="0" dirty="0">
              <a:ln>
                <a:noFill/>
              </a:ln>
              <a:solidFill>
                <a:srgbClr val="FF0000"/>
              </a:solidFill>
              <a:effectLst/>
              <a:uLnTx/>
              <a:uFillTx/>
              <a:latin typeface="Varela Round" panose="00000500000000000000" pitchFamily="2" charset="-79"/>
              <a:ea typeface="+mj-ea"/>
              <a:cs typeface="Varela Round" panose="00000500000000000000" pitchFamily="2" charset="-79"/>
            </a:endParaRPr>
          </a:p>
        </p:txBody>
      </p:sp>
      <p:pic>
        <p:nvPicPr>
          <p:cNvPr id="6" name="תמונה 5"/>
          <p:cNvPicPr/>
          <p:nvPr/>
        </p:nvPicPr>
        <p:blipFill rotWithShape="1">
          <a:blip r:embed="rId2"/>
          <a:srcRect l="29256" t="23983" r="14761" b="11000"/>
          <a:stretch/>
        </p:blipFill>
        <p:spPr bwMode="auto">
          <a:xfrm>
            <a:off x="4551717" y="620688"/>
            <a:ext cx="4648200" cy="3373120"/>
          </a:xfrm>
          <a:prstGeom prst="rect">
            <a:avLst/>
          </a:prstGeom>
          <a:ln>
            <a:noFill/>
          </a:ln>
          <a:extLst>
            <a:ext uri="{53640926-AAD7-44D8-BBD7-CCE9431645EC}">
              <a14:shadowObscured xmlns:a14="http://schemas.microsoft.com/office/drawing/2010/main"/>
            </a:ext>
          </a:extLst>
        </p:spPr>
      </p:pic>
      <p:pic>
        <p:nvPicPr>
          <p:cNvPr id="8" name="תמונה 7"/>
          <p:cNvPicPr/>
          <p:nvPr/>
        </p:nvPicPr>
        <p:blipFill rotWithShape="1">
          <a:blip r:embed="rId3"/>
          <a:srcRect l="28534" t="23117" r="14399" b="9266"/>
          <a:stretch/>
        </p:blipFill>
        <p:spPr bwMode="auto">
          <a:xfrm>
            <a:off x="0" y="3212976"/>
            <a:ext cx="5364088" cy="3662366"/>
          </a:xfrm>
          <a:prstGeom prst="rect">
            <a:avLst/>
          </a:prstGeom>
          <a:ln>
            <a:noFill/>
          </a:ln>
          <a:extLst>
            <a:ext uri="{53640926-AAD7-44D8-BBD7-CCE9431645EC}">
              <a14:shadowObscured xmlns:a14="http://schemas.microsoft.com/office/drawing/2010/main"/>
            </a:ext>
          </a:extLst>
        </p:spPr>
      </p:pic>
      <p:sp>
        <p:nvSpPr>
          <p:cNvPr id="4" name="אליפסה 3"/>
          <p:cNvSpPr/>
          <p:nvPr/>
        </p:nvSpPr>
        <p:spPr>
          <a:xfrm>
            <a:off x="5868144" y="908720"/>
            <a:ext cx="1224136" cy="11521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אליפסה 9"/>
          <p:cNvSpPr/>
          <p:nvPr/>
        </p:nvSpPr>
        <p:spPr>
          <a:xfrm>
            <a:off x="3635896" y="3284984"/>
            <a:ext cx="1224136" cy="11521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1" name="תמונה 10"/>
          <p:cNvPicPr/>
          <p:nvPr/>
        </p:nvPicPr>
        <p:blipFill>
          <a:blip r:embed="rId4"/>
          <a:stretch>
            <a:fillRect/>
          </a:stretch>
        </p:blipFill>
        <p:spPr>
          <a:xfrm>
            <a:off x="32809" y="857505"/>
            <a:ext cx="4622586" cy="1939439"/>
          </a:xfrm>
          <a:prstGeom prst="rect">
            <a:avLst/>
          </a:prstGeom>
        </p:spPr>
      </p:pic>
      <p:pic>
        <p:nvPicPr>
          <p:cNvPr id="3" name="תמונה 2"/>
          <p:cNvPicPr>
            <a:picLocks noChangeAspect="1"/>
          </p:cNvPicPr>
          <p:nvPr/>
        </p:nvPicPr>
        <p:blipFill>
          <a:blip r:embed="rId5"/>
          <a:stretch>
            <a:fillRect/>
          </a:stretch>
        </p:blipFill>
        <p:spPr>
          <a:xfrm rot="16200000">
            <a:off x="5325301" y="2963734"/>
            <a:ext cx="4280646" cy="3482986"/>
          </a:xfrm>
          <a:prstGeom prst="rect">
            <a:avLst/>
          </a:prstGeom>
        </p:spPr>
      </p:pic>
    </p:spTree>
    <p:extLst>
      <p:ext uri="{BB962C8B-B14F-4D97-AF65-F5344CB8AC3E}">
        <p14:creationId xmlns:p14="http://schemas.microsoft.com/office/powerpoint/2010/main" val="3219606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4104" y="1484784"/>
            <a:ext cx="6192688" cy="5517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כותרת 1"/>
          <p:cNvSpPr txBox="1">
            <a:spLocks/>
          </p:cNvSpPr>
          <p:nvPr/>
        </p:nvSpPr>
        <p:spPr>
          <a:xfrm>
            <a:off x="2599427" y="77896"/>
            <a:ext cx="6149037" cy="586589"/>
          </a:xfrm>
          <a:prstGeom prst="rect">
            <a:avLst/>
          </a:prstGeom>
          <a:noFill/>
        </p:spPr>
        <p:txBody>
          <a:bodyPr>
            <a:normAutofit fontScale="47500" lnSpcReduction="20000"/>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sz="3600" b="1" dirty="0">
                <a:latin typeface="Varela Round" panose="00000500000000000000" pitchFamily="2" charset="-79"/>
                <a:ea typeface="+mj-ea"/>
                <a:cs typeface="Varela Round" panose="00000500000000000000" pitchFamily="2" charset="-79"/>
              </a:rPr>
              <a:t>קבר שרידי הלוחמים מפלוגת </a:t>
            </a:r>
            <a:r>
              <a:rPr lang="he-IL" sz="3600" b="1" dirty="0" err="1">
                <a:latin typeface="Varela Round" panose="00000500000000000000" pitchFamily="2" charset="-79"/>
                <a:ea typeface="+mj-ea"/>
                <a:cs typeface="Varela Round" panose="00000500000000000000" pitchFamily="2" charset="-79"/>
              </a:rPr>
              <a:t>יאנק</a:t>
            </a:r>
            <a:r>
              <a:rPr lang="he-IL" sz="3600" b="1" dirty="0">
                <a:latin typeface="Varela Round" panose="00000500000000000000" pitchFamily="2" charset="-79"/>
                <a:ea typeface="+mj-ea"/>
                <a:cs typeface="Varela Round" panose="00000500000000000000" pitchFamily="2" charset="-79"/>
              </a:rPr>
              <a:t> </a:t>
            </a:r>
            <a:r>
              <a:rPr lang="he-IL" sz="3600" b="1" dirty="0" err="1">
                <a:latin typeface="Varela Round" panose="00000500000000000000" pitchFamily="2" charset="-79"/>
                <a:ea typeface="+mj-ea"/>
                <a:cs typeface="Varela Round" panose="00000500000000000000" pitchFamily="2" charset="-79"/>
              </a:rPr>
              <a:t>שוורצפוס</a:t>
            </a:r>
            <a:r>
              <a:rPr lang="he-IL" sz="3600" b="1" dirty="0">
                <a:latin typeface="Varela Round" panose="00000500000000000000" pitchFamily="2" charset="-79"/>
                <a:ea typeface="+mj-ea"/>
                <a:cs typeface="Varela Round" panose="00000500000000000000" pitchFamily="2" charset="-79"/>
              </a:rPr>
              <a:t> שנהרגו בבית </a:t>
            </a:r>
            <a:r>
              <a:rPr lang="he-IL" sz="3600" b="1" dirty="0" err="1">
                <a:latin typeface="Varela Round" panose="00000500000000000000" pitchFamily="2" charset="-79"/>
                <a:ea typeface="+mj-ea"/>
                <a:cs typeface="Varela Round" panose="00000500000000000000" pitchFamily="2" charset="-79"/>
              </a:rPr>
              <a:t>היערן</a:t>
            </a:r>
            <a:r>
              <a:rPr lang="he-IL" sz="3600" b="1" dirty="0">
                <a:latin typeface="Varela Round" panose="00000500000000000000" pitchFamily="2" charset="-79"/>
                <a:ea typeface="+mj-ea"/>
                <a:cs typeface="Varela Round" panose="00000500000000000000" pitchFamily="2" charset="-79"/>
              </a:rPr>
              <a:t> ב 1/9/43 </a:t>
            </a:r>
            <a:endParaRPr kumimoji="0" lang="he-IL" sz="3600" b="1" i="0" u="none" strike="noStrike" kern="1200" cap="none" spc="0" normalizeH="0" baseline="0" noProof="0" dirty="0">
              <a:ln>
                <a:noFill/>
              </a:ln>
              <a:solidFill>
                <a:schemeClr val="tx1"/>
              </a:solidFill>
              <a:effectLst/>
              <a:uLnTx/>
              <a:uFillTx/>
              <a:latin typeface="Varela Round" panose="00000500000000000000" pitchFamily="2" charset="-79"/>
              <a:ea typeface="+mj-ea"/>
              <a:cs typeface="Varela Round" panose="00000500000000000000" pitchFamily="2" charset="-79"/>
            </a:endParaRPr>
          </a:p>
        </p:txBody>
      </p:sp>
      <p:pic>
        <p:nvPicPr>
          <p:cNvPr id="2057" name="Picture 9" descr="יענק שוורצפוס"/>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57200"/>
            <a:ext cx="1485900" cy="11144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מיכאל רוזנפלד"/>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87" y="1954363"/>
            <a:ext cx="1457325" cy="109537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יואל יונגר"/>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313307"/>
            <a:ext cx="1419225" cy="10668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אדק יענקלביץ'"/>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320" y="4581128"/>
            <a:ext cx="1485900" cy="111442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אוזיף"/>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2314" y="3486593"/>
            <a:ext cx="1344236" cy="98807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חיים, שמולק"/>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2314" y="2290864"/>
            <a:ext cx="1401789" cy="102244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סטפן"/>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196" y="5762624"/>
            <a:ext cx="1463421" cy="10953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רחלקה"/>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14925" y="4581128"/>
            <a:ext cx="1392508" cy="1053084"/>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descr="טולה, אדק,"/>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14925" y="1005101"/>
            <a:ext cx="1433241" cy="108107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e-IL"/>
          </a:p>
        </p:txBody>
      </p:sp>
      <p:sp>
        <p:nvSpPr>
          <p:cNvPr id="5" name="Rectangle 11"/>
          <p:cNvSpPr>
            <a:spLocks noChangeArrowheads="1"/>
          </p:cNvSpPr>
          <p:nvPr/>
        </p:nvSpPr>
        <p:spPr bwMode="auto">
          <a:xfrm>
            <a:off x="14287" y="160947"/>
            <a:ext cx="17933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he-IL" altLang="he-IL"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kumimoji="0" lang="he-IL" altLang="he-IL" sz="1400" b="1"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יאנק</a:t>
            </a:r>
            <a:r>
              <a:rPr kumimoji="0" lang="he-IL" altLang="he-IL"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אדם </a:t>
            </a:r>
            <a:r>
              <a:rPr kumimoji="0" lang="he-IL" altLang="he-IL" sz="1400" b="1"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שוורצפוס</a:t>
            </a:r>
            <a:r>
              <a:rPr kumimoji="0" lang="he-IL" altLang="he-IL"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he-IL" altLang="he-IL"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6" name="Rectangle 12"/>
          <p:cNvSpPr>
            <a:spLocks noChangeArrowheads="1"/>
          </p:cNvSpPr>
          <p:nvPr/>
        </p:nvSpPr>
        <p:spPr bwMode="auto">
          <a:xfrm>
            <a:off x="26226" y="1664875"/>
            <a:ext cx="132257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1" eaLnBrk="0" fontAlgn="base" latinLnBrk="0" hangingPunct="0">
              <a:lnSpc>
                <a:spcPct val="100000"/>
              </a:lnSpc>
              <a:spcBef>
                <a:spcPct val="0"/>
              </a:spcBef>
              <a:spcAft>
                <a:spcPct val="0"/>
              </a:spcAft>
              <a:buClrTx/>
              <a:buSzTx/>
              <a:buFontTx/>
              <a:buNone/>
              <a:tabLst/>
            </a:pPr>
            <a:r>
              <a:rPr kumimoji="0" lang="he-IL" altLang="he-IL"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מיכאל רוזנפלד</a:t>
            </a:r>
            <a:r>
              <a:rPr kumimoji="0" lang="he-IL" altLang="he-IL"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he-IL" sz="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7" name="Rectangle 13"/>
          <p:cNvSpPr>
            <a:spLocks noChangeArrowheads="1"/>
          </p:cNvSpPr>
          <p:nvPr/>
        </p:nvSpPr>
        <p:spPr bwMode="auto">
          <a:xfrm>
            <a:off x="179919" y="3030912"/>
            <a:ext cx="89959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1" eaLnBrk="0" fontAlgn="base" latinLnBrk="0" hangingPunct="0">
              <a:lnSpc>
                <a:spcPct val="100000"/>
              </a:lnSpc>
              <a:spcBef>
                <a:spcPct val="0"/>
              </a:spcBef>
              <a:spcAft>
                <a:spcPct val="0"/>
              </a:spcAft>
              <a:buClrTx/>
              <a:buSzTx/>
              <a:buFontTx/>
              <a:buNone/>
              <a:tabLst/>
            </a:pPr>
            <a:r>
              <a:rPr kumimoji="0" lang="en-US" altLang="he-IL"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he-IL" altLang="he-IL"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יואל </a:t>
            </a:r>
            <a:r>
              <a:rPr kumimoji="0" lang="he-IL" altLang="he-IL" sz="1400" b="1"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יונגר</a:t>
            </a:r>
            <a:endParaRPr kumimoji="0" lang="en-US" altLang="he-IL" sz="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he-IL"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8" name="Rectangle 14"/>
          <p:cNvSpPr>
            <a:spLocks noChangeArrowheads="1"/>
          </p:cNvSpPr>
          <p:nvPr/>
        </p:nvSpPr>
        <p:spPr bwMode="auto">
          <a:xfrm>
            <a:off x="58277" y="4505834"/>
            <a:ext cx="125847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he-IL"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he-IL" altLang="he-IL" sz="1400" b="1"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אדק</a:t>
            </a:r>
            <a:r>
              <a:rPr kumimoji="0" lang="he-IL" altLang="he-IL"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he-IL" altLang="he-IL" sz="1400" b="1"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יענקלביץ</a:t>
            </a:r>
            <a:r>
              <a:rPr kumimoji="0" lang="he-IL" altLang="he-IL"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kumimoji="0" lang="he-IL" altLang="he-IL"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he-IL" altLang="he-IL"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9" name="Rectangle 15"/>
          <p:cNvSpPr>
            <a:spLocks noChangeArrowheads="1"/>
          </p:cNvSpPr>
          <p:nvPr/>
        </p:nvSpPr>
        <p:spPr bwMode="auto">
          <a:xfrm>
            <a:off x="1807679" y="3221239"/>
            <a:ext cx="85632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en-US" altLang="he-IL"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he-IL" altLang="he-IL" sz="1400" b="1"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אוזיף</a:t>
            </a:r>
            <a:endParaRPr kumimoji="0" lang="en-US" altLang="he-IL" sz="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0" name="Rectangle 16"/>
          <p:cNvSpPr>
            <a:spLocks noChangeArrowheads="1"/>
          </p:cNvSpPr>
          <p:nvPr/>
        </p:nvSpPr>
        <p:spPr bwMode="auto">
          <a:xfrm>
            <a:off x="1510216" y="2017392"/>
            <a:ext cx="133082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en-US" altLang="he-IL"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he-IL" altLang="he-IL"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חיים, שמולק</a:t>
            </a:r>
            <a:r>
              <a:rPr kumimoji="0" lang="he-IL" altLang="he-IL"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he-IL" sz="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Rectangle 17"/>
          <p:cNvSpPr>
            <a:spLocks noChangeArrowheads="1"/>
          </p:cNvSpPr>
          <p:nvPr/>
        </p:nvSpPr>
        <p:spPr bwMode="auto">
          <a:xfrm>
            <a:off x="299401" y="5751100"/>
            <a:ext cx="683568" cy="310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he-IL"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he-IL" altLang="he-IL"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סטפן</a:t>
            </a:r>
            <a:r>
              <a:rPr kumimoji="0" lang="he-IL" altLang="he-IL"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he-IL" altLang="he-IL"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2" name="Rectangle 18"/>
          <p:cNvSpPr>
            <a:spLocks noChangeArrowheads="1"/>
          </p:cNvSpPr>
          <p:nvPr/>
        </p:nvSpPr>
        <p:spPr bwMode="auto">
          <a:xfrm>
            <a:off x="1591196" y="4365756"/>
            <a:ext cx="10082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he-IL"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he-IL" altLang="he-IL" sz="1400" b="1"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רחלקה</a:t>
            </a:r>
            <a:endParaRPr kumimoji="0" lang="en-US" altLang="he-IL" sz="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3" name="Rectangle 19"/>
          <p:cNvSpPr>
            <a:spLocks noChangeArrowheads="1"/>
          </p:cNvSpPr>
          <p:nvPr/>
        </p:nvSpPr>
        <p:spPr bwMode="auto">
          <a:xfrm>
            <a:off x="1555941" y="741023"/>
            <a:ext cx="144302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en-US" altLang="he-IL"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he-IL" altLang="he-IL"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טולה, </a:t>
            </a:r>
            <a:r>
              <a:rPr kumimoji="0" lang="he-IL" altLang="he-IL" sz="1400" b="1"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אדק</a:t>
            </a:r>
            <a:endParaRPr kumimoji="0" lang="he-IL" altLang="he-IL"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txBox="1">
            <a:spLocks/>
          </p:cNvSpPr>
          <p:nvPr/>
        </p:nvSpPr>
        <p:spPr>
          <a:xfrm>
            <a:off x="52513" y="0"/>
            <a:ext cx="9091487" cy="753082"/>
          </a:xfrm>
          <a:prstGeom prst="rect">
            <a:avLst/>
          </a:prstGeom>
        </p:spPr>
        <p:txBody>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he-IL" sz="4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arela Round" panose="00000500000000000000" pitchFamily="2" charset="-79"/>
                <a:ea typeface="+mj-ea"/>
                <a:cs typeface="Varela Round" panose="00000500000000000000" pitchFamily="2" charset="-79"/>
              </a:rPr>
              <a:t>דרכו האחרונה של דוד</a:t>
            </a:r>
          </a:p>
        </p:txBody>
      </p:sp>
      <p:sp>
        <p:nvSpPr>
          <p:cNvPr id="3" name="מציין מיקום תוכן 2"/>
          <p:cNvSpPr txBox="1">
            <a:spLocks/>
          </p:cNvSpPr>
          <p:nvPr/>
        </p:nvSpPr>
        <p:spPr>
          <a:xfrm>
            <a:off x="0" y="836712"/>
            <a:ext cx="9144000" cy="4608512"/>
          </a:xfrm>
          <a:prstGeom prst="rect">
            <a:avLst/>
          </a:prstGeom>
        </p:spPr>
        <p:txBody>
          <a:bodyPr>
            <a:noAutofit/>
            <a:scene3d>
              <a:camera prst="orthographicFront"/>
              <a:lightRig rig="balanced" dir="t">
                <a:rot lat="0" lon="0" rev="2100000"/>
              </a:lightRig>
            </a:scene3d>
            <a:sp3d extrusionH="57150" prstMaterial="metal">
              <a:bevelT w="38100" h="25400"/>
              <a:contourClr>
                <a:schemeClr val="bg2"/>
              </a:contourClr>
            </a:sp3d>
          </a:bodyPr>
          <a:lstStyle/>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he-IL" sz="2000" b="1" i="0" u="none" strike="noStrike" kern="1200" cap="none" spc="0" normalizeH="0" baseline="0" noProof="0" dirty="0">
                <a:ln w="50800"/>
                <a:effectLst/>
                <a:uLnTx/>
                <a:uFillTx/>
                <a:latin typeface="Varela Round" panose="00000500000000000000" pitchFamily="2" charset="-79"/>
                <a:ea typeface="+mn-ea"/>
                <a:cs typeface="Varela Round" panose="00000500000000000000" pitchFamily="2" charset="-79"/>
              </a:rPr>
              <a:t>שלהי חודש יולי 1943, הורע המצב של לוחמי הפלוגה הפרטיזנית, לאחר פעולות מוצלחות כנגד האויב הנאצי, שהבין שכל עוד הם נמצאים ושולטים על עורקי התחבורה הראשית לא תהיה להם מנוחה ושלח כוחות של הס.ס ויח' מובחרות לחיסולם ביערות </a:t>
            </a:r>
            <a:r>
              <a:rPr kumimoji="0" lang="he-IL" sz="2000" b="1" i="0" u="none" strike="noStrike" kern="1200" cap="none" spc="0" normalizeH="0" baseline="0" noProof="0" dirty="0" err="1">
                <a:ln w="50800"/>
                <a:effectLst/>
                <a:uLnTx/>
                <a:uFillTx/>
                <a:latin typeface="Varela Round" panose="00000500000000000000" pitchFamily="2" charset="-79"/>
                <a:ea typeface="+mn-ea"/>
                <a:cs typeface="Varela Round" panose="00000500000000000000" pitchFamily="2" charset="-79"/>
              </a:rPr>
              <a:t>ווישקוב</a:t>
            </a:r>
            <a:r>
              <a:rPr kumimoji="0" lang="he-IL" sz="2000" b="1" i="0" u="none" strike="noStrike" kern="1200" cap="none" spc="0" normalizeH="0" baseline="0" noProof="0" dirty="0">
                <a:ln w="50800"/>
                <a:effectLst/>
                <a:uLnTx/>
                <a:uFillTx/>
                <a:latin typeface="Varela Round" panose="00000500000000000000" pitchFamily="2" charset="-79"/>
                <a:ea typeface="+mn-ea"/>
                <a:cs typeface="Varela Round" panose="00000500000000000000" pitchFamily="2" charset="-79"/>
              </a:rPr>
              <a:t>.</a:t>
            </a:r>
          </a:p>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he-IL" sz="2000" b="1" i="0" u="none" strike="noStrike" kern="1200" cap="none" spc="0" normalizeH="0" baseline="0" noProof="0" dirty="0">
                <a:ln w="50800"/>
                <a:effectLst/>
                <a:uLnTx/>
                <a:uFillTx/>
                <a:latin typeface="Varela Round" panose="00000500000000000000" pitchFamily="2" charset="-79"/>
                <a:ea typeface="+mn-ea"/>
                <a:cs typeface="Varela Round" panose="00000500000000000000" pitchFamily="2" charset="-79"/>
              </a:rPr>
              <a:t>לאחר האירוע בבית </a:t>
            </a:r>
            <a:r>
              <a:rPr kumimoji="0" lang="he-IL" sz="2000" b="1" i="0" u="none" strike="noStrike" kern="1200" cap="none" spc="0" normalizeH="0" baseline="0" noProof="0" dirty="0" err="1">
                <a:ln w="50800"/>
                <a:effectLst/>
                <a:uLnTx/>
                <a:uFillTx/>
                <a:latin typeface="Varela Round" panose="00000500000000000000" pitchFamily="2" charset="-79"/>
                <a:ea typeface="+mn-ea"/>
                <a:cs typeface="Varela Round" panose="00000500000000000000" pitchFamily="2" charset="-79"/>
              </a:rPr>
              <a:t>היערן</a:t>
            </a:r>
            <a:r>
              <a:rPr kumimoji="0" lang="he-IL" sz="2000" b="1" i="0" u="none" strike="noStrike" kern="1200" cap="none" spc="0" normalizeH="0" baseline="0" noProof="0" dirty="0">
                <a:ln w="50800"/>
                <a:effectLst/>
                <a:uLnTx/>
                <a:uFillTx/>
                <a:latin typeface="Varela Round" panose="00000500000000000000" pitchFamily="2" charset="-79"/>
                <a:ea typeface="+mn-ea"/>
                <a:cs typeface="Varela Round" panose="00000500000000000000" pitchFamily="2" charset="-79"/>
              </a:rPr>
              <a:t>,</a:t>
            </a:r>
            <a:r>
              <a:rPr kumimoji="0" lang="he-IL" sz="2000" b="1" i="0" u="none" strike="noStrike" kern="1200" cap="none" spc="0" normalizeH="0" noProof="0" dirty="0">
                <a:ln w="50800"/>
                <a:effectLst/>
                <a:uLnTx/>
                <a:uFillTx/>
                <a:latin typeface="Varela Round" panose="00000500000000000000" pitchFamily="2" charset="-79"/>
                <a:ea typeface="+mn-ea"/>
                <a:cs typeface="Varela Round" panose="00000500000000000000" pitchFamily="2" charset="-79"/>
              </a:rPr>
              <a:t> שבו נהרגו כל הלוחמים מפלוגתו של </a:t>
            </a:r>
            <a:r>
              <a:rPr kumimoji="0" lang="he-IL" sz="2000" b="1" i="0" u="none" strike="noStrike" kern="1200" cap="none" spc="0" normalizeH="0" noProof="0" dirty="0" err="1">
                <a:ln w="50800"/>
                <a:effectLst/>
                <a:uLnTx/>
                <a:uFillTx/>
                <a:latin typeface="Varela Round" panose="00000500000000000000" pitchFamily="2" charset="-79"/>
                <a:ea typeface="+mn-ea"/>
                <a:cs typeface="Varela Round" panose="00000500000000000000" pitchFamily="2" charset="-79"/>
              </a:rPr>
              <a:t>שוורצפוס</a:t>
            </a:r>
            <a:r>
              <a:rPr kumimoji="0" lang="he-IL" sz="2000" b="1" i="0" u="none" strike="noStrike" kern="1200" cap="none" spc="0" normalizeH="0" noProof="0" dirty="0">
                <a:ln w="50800"/>
                <a:effectLst/>
                <a:uLnTx/>
                <a:uFillTx/>
                <a:latin typeface="Varela Round" panose="00000500000000000000" pitchFamily="2" charset="-79"/>
                <a:ea typeface="+mn-ea"/>
                <a:cs typeface="Varela Round" panose="00000500000000000000" pitchFamily="2" charset="-79"/>
              </a:rPr>
              <a:t>, מחליט דוד לרכז את שאר הלוחמים ולארגנם מחדש.</a:t>
            </a:r>
          </a:p>
          <a:p>
            <a:pPr marL="342900" lvl="0" indent="-342900" algn="just">
              <a:spcBef>
                <a:spcPct val="20000"/>
              </a:spcBef>
              <a:buFont typeface="Arial" pitchFamily="34" charset="0"/>
              <a:buChar char="•"/>
              <a:defRPr/>
            </a:pPr>
            <a:r>
              <a:rPr lang="he-IL" sz="2000" b="1" baseline="0" dirty="0">
                <a:ln w="50800"/>
                <a:latin typeface="Varela Round" panose="00000500000000000000" pitchFamily="2" charset="-79"/>
                <a:cs typeface="Varela Round" panose="00000500000000000000" pitchFamily="2" charset="-79"/>
              </a:rPr>
              <a:t>בתחילת יולי 1943, דוד מחליט לצאת עם אנשיו מיער</a:t>
            </a:r>
            <a:r>
              <a:rPr lang="he-IL" sz="2000" b="1" dirty="0">
                <a:ln w="50800"/>
                <a:latin typeface="Varela Round" panose="00000500000000000000" pitchFamily="2" charset="-79"/>
                <a:cs typeface="Varela Round" panose="00000500000000000000" pitchFamily="2" charset="-79"/>
              </a:rPr>
              <a:t> </a:t>
            </a:r>
            <a:r>
              <a:rPr lang="he-IL" sz="2000" b="1" dirty="0" err="1">
                <a:ln w="50800"/>
                <a:latin typeface="Varela Round" panose="00000500000000000000" pitchFamily="2" charset="-79"/>
                <a:cs typeface="Varela Round" panose="00000500000000000000" pitchFamily="2" charset="-79"/>
              </a:rPr>
              <a:t>ווישקוב</a:t>
            </a:r>
            <a:r>
              <a:rPr lang="he-IL" sz="2000" b="1" dirty="0">
                <a:ln w="50800"/>
                <a:latin typeface="Varela Round" panose="00000500000000000000" pitchFamily="2" charset="-79"/>
                <a:cs typeface="Varela Round" panose="00000500000000000000" pitchFamily="2" charset="-79"/>
              </a:rPr>
              <a:t> ולחזור לכיוון וורשה ושם לחבור מחדש לחבר הארמיה </a:t>
            </a:r>
            <a:r>
              <a:rPr lang="he-IL" sz="2000" b="1" dirty="0" err="1">
                <a:ln w="50800"/>
                <a:latin typeface="Varela Round" panose="00000500000000000000" pitchFamily="2" charset="-79"/>
                <a:cs typeface="Varela Round" panose="00000500000000000000" pitchFamily="2" charset="-79"/>
              </a:rPr>
              <a:t>קריובה</a:t>
            </a:r>
            <a:r>
              <a:rPr lang="he-IL" sz="2000" b="1" dirty="0">
                <a:ln w="50800"/>
                <a:latin typeface="Varela Round" panose="00000500000000000000" pitchFamily="2" charset="-79"/>
                <a:cs typeface="Varela Round" panose="00000500000000000000" pitchFamily="2" charset="-79"/>
              </a:rPr>
              <a:t> </a:t>
            </a:r>
            <a:r>
              <a:rPr lang="he-IL" sz="2000" b="1" dirty="0" err="1">
                <a:ln w="50800"/>
                <a:latin typeface="Varela Round" panose="00000500000000000000" pitchFamily="2" charset="-79"/>
                <a:cs typeface="Varela Round" panose="00000500000000000000" pitchFamily="2" charset="-79"/>
              </a:rPr>
              <a:t>ברוניסלאב</a:t>
            </a:r>
            <a:r>
              <a:rPr lang="he-IL" sz="2000" b="1" dirty="0">
                <a:ln w="50800"/>
                <a:latin typeface="Varela Round" panose="00000500000000000000" pitchFamily="2" charset="-79"/>
                <a:cs typeface="Varela Round" panose="00000500000000000000" pitchFamily="2" charset="-79"/>
              </a:rPr>
              <a:t> </a:t>
            </a:r>
            <a:r>
              <a:rPr lang="he-IL" sz="2000" b="1" dirty="0" err="1">
                <a:ln w="50800"/>
                <a:latin typeface="Varela Round" panose="00000500000000000000" pitchFamily="2" charset="-79"/>
                <a:cs typeface="Varela Round" panose="00000500000000000000" pitchFamily="2" charset="-79"/>
              </a:rPr>
              <a:t>קיישצ'ק</a:t>
            </a:r>
            <a:r>
              <a:rPr lang="he-IL" sz="2000" b="1" dirty="0">
                <a:ln w="50800"/>
                <a:latin typeface="Varela Round" panose="00000500000000000000" pitchFamily="2" charset="-79"/>
                <a:cs typeface="Varela Round" panose="00000500000000000000" pitchFamily="2" charset="-79"/>
              </a:rPr>
              <a:t> (</a:t>
            </a:r>
            <a:r>
              <a:rPr lang="en-US" sz="2000" dirty="0" err="1">
                <a:ea typeface="Calibri"/>
                <a:cs typeface="Arial"/>
              </a:rPr>
              <a:t>Bronisław</a:t>
            </a:r>
            <a:r>
              <a:rPr lang="en-US" sz="2000" dirty="0">
                <a:ea typeface="Calibri"/>
                <a:cs typeface="Arial"/>
              </a:rPr>
              <a:t> </a:t>
            </a:r>
            <a:r>
              <a:rPr lang="en-US" sz="2000" dirty="0" err="1">
                <a:ea typeface="Calibri"/>
                <a:cs typeface="Arial"/>
              </a:rPr>
              <a:t>Kajszczak</a:t>
            </a:r>
            <a:r>
              <a:rPr lang="he-IL" sz="2000" dirty="0">
                <a:ea typeface="Calibri"/>
              </a:rPr>
              <a:t>) </a:t>
            </a:r>
            <a:r>
              <a:rPr lang="he-IL" sz="2000" b="1" dirty="0">
                <a:ln w="50800"/>
                <a:latin typeface="Varela Round" panose="00000500000000000000" pitchFamily="2" charset="-79"/>
                <a:cs typeface="Varela Round" panose="00000500000000000000" pitchFamily="2" charset="-79"/>
              </a:rPr>
              <a:t>שסייע להם כשהתארגנו ביערות </a:t>
            </a:r>
            <a:r>
              <a:rPr lang="he-IL" sz="2000" b="1" dirty="0" err="1">
                <a:ln w="50800"/>
                <a:latin typeface="Varela Round" panose="00000500000000000000" pitchFamily="2" charset="-79"/>
                <a:cs typeface="Varela Round" panose="00000500000000000000" pitchFamily="2" charset="-79"/>
              </a:rPr>
              <a:t>לומיאנקי</a:t>
            </a:r>
            <a:r>
              <a:rPr lang="he-IL" sz="2000" b="1" dirty="0">
                <a:ln w="50800"/>
                <a:latin typeface="Varela Round" panose="00000500000000000000" pitchFamily="2" charset="-79"/>
                <a:cs typeface="Varela Round" panose="00000500000000000000" pitchFamily="2" charset="-79"/>
              </a:rPr>
              <a:t>, אחרי היציאה מהגטו.</a:t>
            </a:r>
            <a:endParaRPr kumimoji="0" lang="he-IL" sz="2000" b="1" i="0" u="none" strike="noStrike" kern="1200" cap="none" spc="0" normalizeH="0" baseline="0" noProof="0" dirty="0">
              <a:ln w="50800"/>
              <a:effectLst/>
              <a:uLnTx/>
              <a:uFillTx/>
              <a:latin typeface="Varela Round" panose="00000500000000000000" pitchFamily="2" charset="-79"/>
              <a:ea typeface="+mn-ea"/>
              <a:cs typeface="Varela Round" panose="00000500000000000000" pitchFamily="2" charset="-79"/>
            </a:endParaRPr>
          </a:p>
          <a:p>
            <a:pPr marL="342900" lvl="0" indent="-342900">
              <a:spcBef>
                <a:spcPct val="20000"/>
              </a:spcBef>
              <a:buFont typeface="Arial" pitchFamily="34" charset="0"/>
              <a:buChar char="•"/>
              <a:defRPr/>
            </a:pPr>
            <a:r>
              <a:rPr lang="he-IL" sz="2000" b="1" dirty="0">
                <a:ln w="50800"/>
                <a:latin typeface="Varela Round" panose="00000500000000000000" pitchFamily="2" charset="-79"/>
                <a:cs typeface="Varela Round" panose="00000500000000000000" pitchFamily="2" charset="-79"/>
              </a:rPr>
              <a:t>הכפר </a:t>
            </a:r>
            <a:r>
              <a:rPr kumimoji="0" lang="he-IL" sz="2000" b="1" i="0" u="none" strike="noStrike" kern="1200" cap="none" spc="0" normalizeH="0" baseline="0" noProof="0" dirty="0" err="1">
                <a:ln w="50800"/>
                <a:solidFill>
                  <a:srgbClr val="FF0000"/>
                </a:solidFill>
                <a:effectLst/>
                <a:uLnTx/>
                <a:uFillTx/>
                <a:latin typeface="Varela Round" panose="00000500000000000000" pitchFamily="2" charset="-79"/>
                <a:ea typeface="+mn-ea"/>
                <a:cs typeface="Varela Round" panose="00000500000000000000" pitchFamily="2" charset="-79"/>
              </a:rPr>
              <a:t>דאברובה</a:t>
            </a:r>
            <a:r>
              <a:rPr kumimoji="0" lang="he-IL" sz="2000" b="1" i="0" u="none" strike="noStrike" kern="1200" cap="none" spc="0" normalizeH="0" baseline="0" noProof="0" dirty="0">
                <a:ln w="50800"/>
                <a:solidFill>
                  <a:srgbClr val="FF0000"/>
                </a:solidFill>
                <a:effectLst/>
                <a:uLnTx/>
                <a:uFillTx/>
                <a:latin typeface="Varela Round" panose="00000500000000000000" pitchFamily="2" charset="-79"/>
                <a:ea typeface="+mn-ea"/>
                <a:cs typeface="Varela Round" panose="00000500000000000000" pitchFamily="2" charset="-79"/>
              </a:rPr>
              <a:t> (</a:t>
            </a:r>
            <a:r>
              <a:rPr lang="en-US" sz="2000" b="1" dirty="0">
                <a:ln w="50800"/>
                <a:solidFill>
                  <a:srgbClr val="FF0000"/>
                </a:solidFill>
                <a:latin typeface="Varela Round" panose="00000500000000000000" pitchFamily="2" charset="-79"/>
                <a:cs typeface="Varela Round" panose="00000500000000000000" pitchFamily="2" charset="-79"/>
              </a:rPr>
              <a:t>Dąbrowa</a:t>
            </a:r>
            <a:r>
              <a:rPr lang="he-IL" sz="2000" b="1" dirty="0">
                <a:ln w="50800"/>
                <a:solidFill>
                  <a:srgbClr val="FF0000"/>
                </a:solidFill>
                <a:latin typeface="Varela Round" panose="00000500000000000000" pitchFamily="2" charset="-79"/>
                <a:cs typeface="Varela Round" panose="00000500000000000000" pitchFamily="2" charset="-79"/>
              </a:rPr>
              <a:t>)</a:t>
            </a:r>
            <a:r>
              <a:rPr kumimoji="0" lang="he-IL" sz="2000" b="1" i="0" u="none" strike="noStrike" kern="1200" cap="none" spc="0" normalizeH="0" baseline="0" noProof="0" dirty="0">
                <a:ln w="50800"/>
                <a:solidFill>
                  <a:srgbClr val="FF0000"/>
                </a:solidFill>
                <a:effectLst/>
                <a:uLnTx/>
                <a:uFillTx/>
                <a:latin typeface="Varela Round" panose="00000500000000000000" pitchFamily="2" charset="-79"/>
                <a:ea typeface="+mn-ea"/>
                <a:cs typeface="Varela Round" panose="00000500000000000000" pitchFamily="2" charset="-79"/>
              </a:rPr>
              <a:t> </a:t>
            </a:r>
            <a:r>
              <a:rPr kumimoji="0" lang="he-IL" sz="2000" b="1" i="0" u="none" strike="noStrike" kern="1200" cap="none" spc="0" normalizeH="0" baseline="0" noProof="0" dirty="0">
                <a:ln w="50800"/>
                <a:effectLst/>
                <a:uLnTx/>
                <a:uFillTx/>
                <a:latin typeface="Varela Round" panose="00000500000000000000" pitchFamily="2" charset="-79"/>
                <a:ea typeface="+mn-ea"/>
                <a:cs typeface="Varela Round" panose="00000500000000000000" pitchFamily="2" charset="-79"/>
              </a:rPr>
              <a:t>שבו התגוררו כ-20 משפחות של </a:t>
            </a:r>
            <a:r>
              <a:rPr kumimoji="0" lang="he-IL" sz="2000" b="1" i="0" u="none" strike="noStrike" kern="1200" cap="none" spc="0" normalizeH="0" baseline="0" noProof="0" dirty="0" err="1">
                <a:ln w="50800"/>
                <a:effectLst/>
                <a:uLnTx/>
                <a:uFillTx/>
                <a:latin typeface="Varela Round" panose="00000500000000000000" pitchFamily="2" charset="-79"/>
                <a:ea typeface="+mn-ea"/>
                <a:cs typeface="Varela Round" panose="00000500000000000000" pitchFamily="2" charset="-79"/>
              </a:rPr>
              <a:t>פולקס-דויטשה</a:t>
            </a:r>
            <a:r>
              <a:rPr kumimoji="0" lang="he-IL" sz="2000" b="1" i="0" u="none" strike="noStrike" kern="1200" cap="none" spc="0" normalizeH="0" baseline="0" noProof="0" dirty="0">
                <a:ln w="50800"/>
                <a:effectLst/>
                <a:uLnTx/>
                <a:uFillTx/>
                <a:latin typeface="Varela Round" panose="00000500000000000000" pitchFamily="2" charset="-79"/>
                <a:ea typeface="+mn-ea"/>
                <a:cs typeface="Varela Round" panose="00000500000000000000" pitchFamily="2" charset="-79"/>
              </a:rPr>
              <a:t>, היה היעד</a:t>
            </a:r>
          </a:p>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he-IL" sz="2000" b="1" i="0" u="none" strike="noStrike" kern="1200" cap="none" spc="0" normalizeH="0" baseline="0" noProof="0" dirty="0">
                <a:ln w="50800"/>
                <a:effectLst/>
                <a:uLnTx/>
                <a:uFillTx/>
                <a:latin typeface="Varela Round" panose="00000500000000000000" pitchFamily="2" charset="-79"/>
                <a:ea typeface="+mn-ea"/>
                <a:cs typeface="Varela Round" panose="00000500000000000000" pitchFamily="2" charset="-79"/>
              </a:rPr>
              <a:t>ב 15/7/43, בשעה 04:00 הגיעה הקבוצה לכפר, אך התקשו לאתר את הבית של </a:t>
            </a:r>
            <a:r>
              <a:rPr kumimoji="0" lang="he-IL" sz="2000" b="1" i="0" u="none" strike="noStrike" kern="1200" cap="none" spc="0" normalizeH="0" baseline="0" noProof="0" dirty="0" err="1">
                <a:ln w="50800"/>
                <a:effectLst/>
                <a:uLnTx/>
                <a:uFillTx/>
                <a:latin typeface="Varela Round" panose="00000500000000000000" pitchFamily="2" charset="-79"/>
                <a:ea typeface="+mn-ea"/>
                <a:cs typeface="Varela Round" panose="00000500000000000000" pitchFamily="2" charset="-79"/>
              </a:rPr>
              <a:t>קיישצ'ק</a:t>
            </a:r>
            <a:r>
              <a:rPr kumimoji="0" lang="he-IL" sz="2000" b="1" i="0" u="none" strike="noStrike" kern="1200" cap="none" spc="0" normalizeH="0" baseline="0" noProof="0" dirty="0">
                <a:ln w="50800"/>
                <a:effectLst/>
                <a:uLnTx/>
                <a:uFillTx/>
                <a:latin typeface="Varela Round" panose="00000500000000000000" pitchFamily="2" charset="-79"/>
                <a:ea typeface="+mn-ea"/>
                <a:cs typeface="Varela Round" panose="00000500000000000000" pitchFamily="2" charset="-79"/>
              </a:rPr>
              <a:t>. הם נכנסו לבית משפחת </a:t>
            </a:r>
            <a:r>
              <a:rPr kumimoji="0" lang="he-IL" sz="2000" b="1" i="0" u="none" strike="noStrike" kern="1200" cap="none" spc="0" normalizeH="0" baseline="0" noProof="0" dirty="0" err="1">
                <a:ln w="50800"/>
                <a:effectLst/>
                <a:uLnTx/>
                <a:uFillTx/>
                <a:latin typeface="Varela Round" panose="00000500000000000000" pitchFamily="2" charset="-79"/>
                <a:ea typeface="+mn-ea"/>
                <a:cs typeface="Varela Round" panose="00000500000000000000" pitchFamily="2" charset="-79"/>
              </a:rPr>
              <a:t>שומכר</a:t>
            </a:r>
            <a:r>
              <a:rPr kumimoji="0" lang="he-IL" sz="2000" b="1" i="0" u="none" strike="noStrike" kern="1200" cap="none" spc="0" normalizeH="0" baseline="0" noProof="0" dirty="0">
                <a:ln w="50800"/>
                <a:effectLst/>
                <a:uLnTx/>
                <a:uFillTx/>
                <a:latin typeface="Varela Round" panose="00000500000000000000" pitchFamily="2" charset="-79"/>
                <a:ea typeface="+mn-ea"/>
                <a:cs typeface="Varela Round" panose="00000500000000000000" pitchFamily="2" charset="-79"/>
              </a:rPr>
              <a:t>,</a:t>
            </a:r>
            <a:r>
              <a:rPr kumimoji="0" lang="he-IL" sz="2000" b="1" i="0" u="none" strike="noStrike" kern="1200" cap="none" spc="0" normalizeH="0" noProof="0" dirty="0">
                <a:ln w="50800"/>
                <a:effectLst/>
                <a:uLnTx/>
                <a:uFillTx/>
                <a:latin typeface="Varela Round" panose="00000500000000000000" pitchFamily="2" charset="-79"/>
                <a:ea typeface="+mn-ea"/>
                <a:cs typeface="Varela Round" panose="00000500000000000000" pitchFamily="2" charset="-79"/>
              </a:rPr>
              <a:t> שם ביקשו סיוע ומשהו לאכול. הנריק </a:t>
            </a:r>
            <a:r>
              <a:rPr kumimoji="0" lang="he-IL" sz="2000" b="1" i="0" u="none" strike="noStrike" kern="1200" cap="none" spc="0" normalizeH="0" noProof="0" dirty="0" err="1">
                <a:ln w="50800"/>
                <a:effectLst/>
                <a:uLnTx/>
                <a:uFillTx/>
                <a:latin typeface="Varela Round" panose="00000500000000000000" pitchFamily="2" charset="-79"/>
                <a:ea typeface="+mn-ea"/>
                <a:cs typeface="Varela Round" panose="00000500000000000000" pitchFamily="2" charset="-79"/>
              </a:rPr>
              <a:t>שומכר</a:t>
            </a:r>
            <a:r>
              <a:rPr kumimoji="0" lang="he-IL" sz="2000" b="1" i="0" u="none" strike="noStrike" kern="1200" cap="none" spc="0" normalizeH="0" noProof="0" dirty="0">
                <a:ln w="50800"/>
                <a:effectLst/>
                <a:uLnTx/>
                <a:uFillTx/>
                <a:latin typeface="Varela Round" panose="00000500000000000000" pitchFamily="2" charset="-79"/>
                <a:ea typeface="+mn-ea"/>
                <a:cs typeface="Varela Round" panose="00000500000000000000" pitchFamily="2" charset="-79"/>
              </a:rPr>
              <a:t>, </a:t>
            </a:r>
            <a:r>
              <a:rPr kumimoji="0" lang="he-IL" sz="2000" b="1" i="0" u="none" strike="noStrike" kern="1200" cap="none" spc="0" normalizeH="0" noProof="0" dirty="0" err="1">
                <a:ln w="50800"/>
                <a:effectLst/>
                <a:uLnTx/>
                <a:uFillTx/>
                <a:latin typeface="Varela Round" panose="00000500000000000000" pitchFamily="2" charset="-79"/>
                <a:ea typeface="+mn-ea"/>
                <a:cs typeface="Varela Round" panose="00000500000000000000" pitchFamily="2" charset="-79"/>
              </a:rPr>
              <a:t>פולקסדוייצ'ה</a:t>
            </a:r>
            <a:r>
              <a:rPr kumimoji="0" lang="he-IL" sz="2000" b="1" i="0" u="none" strike="noStrike" kern="1200" cap="none" spc="0" normalizeH="0" noProof="0" dirty="0">
                <a:ln w="50800"/>
                <a:effectLst/>
                <a:uLnTx/>
                <a:uFillTx/>
                <a:latin typeface="Varela Round" panose="00000500000000000000" pitchFamily="2" charset="-79"/>
                <a:ea typeface="+mn-ea"/>
                <a:cs typeface="Varela Round" panose="00000500000000000000" pitchFamily="2" charset="-79"/>
              </a:rPr>
              <a:t> וחבר ארגון ה </a:t>
            </a:r>
            <a:r>
              <a:rPr kumimoji="0" lang="en-US" sz="2000" b="1" i="0" u="none" strike="noStrike" kern="1200" cap="none" spc="0" normalizeH="0" noProof="0" dirty="0">
                <a:ln w="50800"/>
                <a:effectLst/>
                <a:uLnTx/>
                <a:uFillTx/>
                <a:latin typeface="Varela Round" panose="00000500000000000000" pitchFamily="2" charset="-79"/>
                <a:ea typeface="+mn-ea"/>
                <a:cs typeface="Varela Round" panose="00000500000000000000" pitchFamily="2" charset="-79"/>
              </a:rPr>
              <a:t>SA</a:t>
            </a:r>
            <a:r>
              <a:rPr kumimoji="0" lang="he-IL" sz="2000" b="1" i="0" u="none" strike="noStrike" kern="1200" cap="none" spc="0" normalizeH="0" noProof="0" dirty="0">
                <a:ln w="50800"/>
                <a:effectLst/>
                <a:uLnTx/>
                <a:uFillTx/>
                <a:latin typeface="Varela Round" panose="00000500000000000000" pitchFamily="2" charset="-79"/>
                <a:ea typeface="+mn-ea"/>
                <a:cs typeface="Varela Round" panose="00000500000000000000" pitchFamily="2" charset="-79"/>
              </a:rPr>
              <a:t>, ארגן תושבים נוספים חמושים שרדפו אחריהם עד לביתו של </a:t>
            </a:r>
            <a:r>
              <a:rPr kumimoji="0" lang="he-IL" sz="2000" b="1" i="0" u="none" strike="noStrike" kern="1200" cap="none" spc="0" normalizeH="0" noProof="0" dirty="0" err="1">
                <a:ln w="50800"/>
                <a:effectLst/>
                <a:uLnTx/>
                <a:uFillTx/>
                <a:latin typeface="Varela Round" panose="00000500000000000000" pitchFamily="2" charset="-79"/>
                <a:ea typeface="+mn-ea"/>
                <a:cs typeface="Varela Round" panose="00000500000000000000" pitchFamily="2" charset="-79"/>
              </a:rPr>
              <a:t>קיישצ'ק</a:t>
            </a:r>
            <a:r>
              <a:rPr kumimoji="0" lang="he-IL" sz="2000" b="1" i="0" u="none" strike="noStrike" kern="1200" cap="none" spc="0" normalizeH="0" noProof="0" dirty="0">
                <a:ln w="50800"/>
                <a:effectLst/>
                <a:uLnTx/>
                <a:uFillTx/>
                <a:latin typeface="Varela Round" panose="00000500000000000000" pitchFamily="2" charset="-79"/>
                <a:ea typeface="+mn-ea"/>
                <a:cs typeface="Varela Round" panose="00000500000000000000" pitchFamily="2" charset="-79"/>
              </a:rPr>
              <a:t>.</a:t>
            </a:r>
            <a:r>
              <a:rPr kumimoji="0" lang="he-IL" sz="2000" b="1" i="0" u="none" strike="noStrike" kern="1200" cap="none" spc="0" normalizeH="0" baseline="0" noProof="0" dirty="0">
                <a:ln w="50800"/>
                <a:effectLst/>
                <a:uLnTx/>
                <a:uFillTx/>
                <a:latin typeface="Varela Round" panose="00000500000000000000" pitchFamily="2" charset="-79"/>
                <a:ea typeface="+mn-ea"/>
                <a:cs typeface="Varela Round" panose="00000500000000000000" pitchFamily="2" charset="-79"/>
              </a:rPr>
              <a:t> קרב הגבורה ההרואי היה קצר, ללוחמים היהודים לא היה סיכוי אך הם נלחמו עד הכדור האחרון. </a:t>
            </a:r>
            <a:r>
              <a:rPr kumimoji="0" lang="he-IL" sz="2000" b="1" i="0" u="none" strike="noStrike" kern="1200" cap="none" spc="0" normalizeH="0" baseline="0" noProof="0" dirty="0">
                <a:ln w="50800"/>
                <a:solidFill>
                  <a:srgbClr val="FF0000"/>
                </a:solidFill>
                <a:effectLst/>
                <a:uLnTx/>
                <a:uFillTx/>
                <a:latin typeface="Varela Round" panose="00000500000000000000" pitchFamily="2" charset="-79"/>
                <a:ea typeface="+mn-ea"/>
                <a:cs typeface="Varela Round" panose="00000500000000000000" pitchFamily="2" charset="-79"/>
              </a:rPr>
              <a:t>דוד נפל מתבוסס בדמו ליד ביתו של </a:t>
            </a:r>
            <a:r>
              <a:rPr kumimoji="0" lang="he-IL" sz="2000" b="1" i="0" u="none" strike="noStrike" kern="1200" cap="none" spc="0" normalizeH="0" baseline="0" noProof="0" dirty="0" err="1">
                <a:ln w="50800"/>
                <a:solidFill>
                  <a:srgbClr val="FF0000"/>
                </a:solidFill>
                <a:effectLst/>
                <a:uLnTx/>
                <a:uFillTx/>
                <a:latin typeface="Varela Round" panose="00000500000000000000" pitchFamily="2" charset="-79"/>
                <a:ea typeface="+mn-ea"/>
                <a:cs typeface="Varela Round" panose="00000500000000000000" pitchFamily="2" charset="-79"/>
              </a:rPr>
              <a:t>קיישצ'ק</a:t>
            </a:r>
            <a:r>
              <a:rPr kumimoji="0" lang="he-IL" sz="2000" b="1" i="0" u="none" strike="noStrike" kern="1200" cap="none" spc="0" normalizeH="0" baseline="0" noProof="0" dirty="0">
                <a:ln w="50800"/>
                <a:solidFill>
                  <a:srgbClr val="FF0000"/>
                </a:solidFill>
                <a:effectLst/>
                <a:uLnTx/>
                <a:uFillTx/>
                <a:latin typeface="Varela Round" panose="00000500000000000000" pitchFamily="2" charset="-79"/>
                <a:ea typeface="+mn-ea"/>
                <a:cs typeface="Varela Round" panose="00000500000000000000" pitchFamily="2" charset="-79"/>
              </a:rPr>
              <a:t> והוא בן 27 בלבד.</a:t>
            </a: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Char char="•"/>
              <a:tabLst/>
              <a:defRPr/>
            </a:pPr>
            <a:endParaRPr kumimoji="0" lang="he-IL" sz="2000" b="1" i="0" u="none" strike="noStrike" kern="1200" cap="none" spc="0" normalizeH="0" baseline="0" noProof="0" dirty="0">
              <a:ln w="50800"/>
              <a:effectLst/>
              <a:uLnTx/>
              <a:uFillTx/>
              <a:latin typeface="Varela Round" panose="00000500000000000000" pitchFamily="2" charset="-79"/>
              <a:ea typeface="+mn-ea"/>
              <a:cs typeface="Varela Round" panose="00000500000000000000" pitchFamily="2" charset="-79"/>
            </a:endParaRP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Char char="•"/>
              <a:tabLst/>
              <a:defRPr/>
            </a:pPr>
            <a:endParaRPr kumimoji="0" lang="he-IL" sz="2000" b="1" i="0" u="none" strike="noStrike" kern="1200" cap="none" spc="0" normalizeH="0" baseline="0" noProof="0" dirty="0">
              <a:ln w="50800"/>
              <a:effectLst/>
              <a:uLnTx/>
              <a:uFillTx/>
              <a:latin typeface="Varela Round" panose="00000500000000000000" pitchFamily="2" charset="-79"/>
              <a:ea typeface="+mn-ea"/>
              <a:cs typeface="Varela Round" panose="00000500000000000000" pitchFamily="2" charset="-79"/>
            </a:endParaRPr>
          </a:p>
        </p:txBody>
      </p:sp>
      <p:sp>
        <p:nvSpPr>
          <p:cNvPr id="4" name="TextBox 3"/>
          <p:cNvSpPr txBox="1"/>
          <p:nvPr/>
        </p:nvSpPr>
        <p:spPr>
          <a:xfrm>
            <a:off x="0" y="5657671"/>
            <a:ext cx="9144000" cy="1200329"/>
          </a:xfrm>
          <a:prstGeom prst="rect">
            <a:avLst/>
          </a:prstGeom>
          <a:solidFill>
            <a:schemeClr val="bg2">
              <a:lumMod val="90000"/>
            </a:schemeClr>
          </a:solidFill>
        </p:spPr>
        <p:txBody>
          <a:bodyPr wrap="square" rtlCol="1">
            <a:spAutoFit/>
          </a:bodyPr>
          <a:lstStyle/>
          <a:p>
            <a:pPr algn="just" rtl="1"/>
            <a:r>
              <a:rPr lang="he-IL" b="1" dirty="0">
                <a:latin typeface="Varela Round" panose="00000500000000000000" pitchFamily="2" charset="-79"/>
                <a:cs typeface="Varela Round" panose="00000500000000000000" pitchFamily="2" charset="-79"/>
              </a:rPr>
              <a:t>ב-23 למרץ 1953, בבית המשפט המחוזי של וורשה, מופיעים בזה אחר זה העדים, איכרים ופשוטי עם פולנים מהכפר </a:t>
            </a:r>
            <a:r>
              <a:rPr lang="he-IL" b="1" dirty="0" err="1">
                <a:latin typeface="Varela Round" panose="00000500000000000000" pitchFamily="2" charset="-79"/>
                <a:cs typeface="Varela Round" panose="00000500000000000000" pitchFamily="2" charset="-79"/>
              </a:rPr>
              <a:t>דברובה</a:t>
            </a:r>
            <a:r>
              <a:rPr lang="he-IL" b="1" dirty="0">
                <a:latin typeface="Varela Round" panose="00000500000000000000" pitchFamily="2" charset="-79"/>
                <a:cs typeface="Varela Round" panose="00000500000000000000" pitchFamily="2" charset="-79"/>
              </a:rPr>
              <a:t> שליד </a:t>
            </a:r>
            <a:r>
              <a:rPr lang="he-IL" b="1" dirty="0" err="1">
                <a:latin typeface="Varela Round" panose="00000500000000000000" pitchFamily="2" charset="-79"/>
                <a:cs typeface="Varela Round" panose="00000500000000000000" pitchFamily="2" charset="-79"/>
              </a:rPr>
              <a:t>לומיאנקי</a:t>
            </a:r>
            <a:r>
              <a:rPr lang="he-IL" b="1" dirty="0">
                <a:latin typeface="Varela Round" panose="00000500000000000000" pitchFamily="2" charset="-79"/>
                <a:cs typeface="Varela Round" panose="00000500000000000000" pitchFamily="2" charset="-79"/>
              </a:rPr>
              <a:t>. </a:t>
            </a:r>
          </a:p>
          <a:p>
            <a:pPr algn="just" rtl="1"/>
            <a:r>
              <a:rPr lang="he-IL" b="1" dirty="0">
                <a:latin typeface="Varela Round" panose="00000500000000000000" pitchFamily="2" charset="-79"/>
                <a:cs typeface="Varela Round" panose="00000500000000000000" pitchFamily="2" charset="-79"/>
              </a:rPr>
              <a:t>במשפט זה נגד הפושע הנבזה </a:t>
            </a:r>
            <a:r>
              <a:rPr lang="he-IL" b="1" dirty="0" err="1">
                <a:latin typeface="Varela Round" panose="00000500000000000000" pitchFamily="2" charset="-79"/>
                <a:cs typeface="Varela Round" panose="00000500000000000000" pitchFamily="2" charset="-79"/>
              </a:rPr>
              <a:t>הפולקס-דויטשה</a:t>
            </a:r>
            <a:r>
              <a:rPr lang="he-IL" b="1" dirty="0">
                <a:latin typeface="Varela Round" panose="00000500000000000000" pitchFamily="2" charset="-79"/>
                <a:cs typeface="Varela Round" panose="00000500000000000000" pitchFamily="2" charset="-79"/>
              </a:rPr>
              <a:t> הנריק שומאכר, מגוללים הם את פרשת רגעיהם האחרונים ומותם ההרואי של דוד </a:t>
            </a:r>
            <a:r>
              <a:rPr lang="he-IL" b="1" dirty="0" err="1">
                <a:latin typeface="Varela Round" panose="00000500000000000000" pitchFamily="2" charset="-79"/>
                <a:cs typeface="Varela Round" panose="00000500000000000000" pitchFamily="2" charset="-79"/>
              </a:rPr>
              <a:t>נובודבורסקי</a:t>
            </a:r>
            <a:r>
              <a:rPr lang="he-IL" b="1" dirty="0">
                <a:latin typeface="Varela Round" panose="00000500000000000000" pitchFamily="2" charset="-79"/>
                <a:cs typeface="Varela Round" panose="00000500000000000000" pitchFamily="2" charset="-79"/>
              </a:rPr>
              <a:t> וחבריו,  משרידי לוחמי גטו וורשה.</a:t>
            </a:r>
            <a:endParaRPr lang="he-IL" dirty="0">
              <a:latin typeface="Varela Round" panose="00000500000000000000" pitchFamily="2" charset="-79"/>
              <a:cs typeface="Varela Round" panose="00000500000000000000" pitchFamily="2" charset="-79"/>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txBox="1">
            <a:spLocks/>
          </p:cNvSpPr>
          <p:nvPr/>
        </p:nvSpPr>
        <p:spPr>
          <a:xfrm>
            <a:off x="0" y="0"/>
            <a:ext cx="9144000" cy="803882"/>
          </a:xfrm>
          <a:prstGeom prst="rect">
            <a:avLst/>
          </a:prstGeom>
        </p:spPr>
        <p:txBody>
          <a:bodyPr/>
          <a:lstStyle/>
          <a:p>
            <a:pPr lvl="0" algn="ctr">
              <a:spcBef>
                <a:spcPct val="0"/>
              </a:spcBef>
              <a:defRPr/>
            </a:pPr>
            <a:r>
              <a:rPr kumimoji="0" lang="he-IL" sz="4400" b="1" i="0" u="none" strike="noStrike" kern="1200" cap="none" spc="0" normalizeH="0" baseline="0" noProof="0" dirty="0">
                <a:ln>
                  <a:noFill/>
                </a:ln>
                <a:solidFill>
                  <a:srgbClr val="FF0000"/>
                </a:solidFill>
                <a:effectLst/>
                <a:uLnTx/>
                <a:uFillTx/>
                <a:latin typeface="Varela Round" panose="00000500000000000000" pitchFamily="2" charset="-79"/>
                <a:ea typeface="+mj-ea"/>
                <a:cs typeface="Varela Round" panose="00000500000000000000" pitchFamily="2" charset="-79"/>
              </a:rPr>
              <a:t>הלחימה בכפר </a:t>
            </a:r>
            <a:r>
              <a:rPr kumimoji="0" lang="he-IL" sz="4400" b="1" i="0" u="none" strike="noStrike" kern="1200" cap="none" spc="0" normalizeH="0" baseline="0" noProof="0" dirty="0" err="1">
                <a:ln>
                  <a:noFill/>
                </a:ln>
                <a:solidFill>
                  <a:srgbClr val="FF0000"/>
                </a:solidFill>
                <a:effectLst/>
                <a:uLnTx/>
                <a:uFillTx/>
                <a:latin typeface="Varela Round" panose="00000500000000000000" pitchFamily="2" charset="-79"/>
                <a:ea typeface="+mj-ea"/>
                <a:cs typeface="Varela Round" panose="00000500000000000000" pitchFamily="2" charset="-79"/>
              </a:rPr>
              <a:t>דברובה</a:t>
            </a:r>
            <a:r>
              <a:rPr kumimoji="0" lang="he-IL" sz="4400" b="1" i="0" u="none" strike="noStrike" kern="1200" cap="none" spc="0" normalizeH="0" baseline="0" noProof="0" dirty="0">
                <a:ln>
                  <a:noFill/>
                </a:ln>
                <a:solidFill>
                  <a:srgbClr val="FF0000"/>
                </a:solidFill>
                <a:effectLst/>
                <a:uLnTx/>
                <a:uFillTx/>
                <a:latin typeface="Varela Round" panose="00000500000000000000" pitchFamily="2" charset="-79"/>
                <a:ea typeface="+mj-ea"/>
                <a:cs typeface="Varela Round" panose="00000500000000000000" pitchFamily="2" charset="-79"/>
              </a:rPr>
              <a:t> (</a:t>
            </a:r>
            <a:r>
              <a:rPr lang="en-US" sz="4400" b="1" dirty="0" err="1">
                <a:solidFill>
                  <a:srgbClr val="FF0000"/>
                </a:solidFill>
                <a:latin typeface="Varela Round" panose="00000500000000000000" pitchFamily="2" charset="-79"/>
                <a:ea typeface="+mj-ea"/>
                <a:cs typeface="Varela Round" panose="00000500000000000000" pitchFamily="2" charset="-79"/>
              </a:rPr>
              <a:t>Dąbrowa</a:t>
            </a:r>
            <a:r>
              <a:rPr lang="he-IL" sz="4400" b="1" dirty="0">
                <a:solidFill>
                  <a:srgbClr val="FF0000"/>
                </a:solidFill>
                <a:latin typeface="Varela Round" panose="00000500000000000000" pitchFamily="2" charset="-79"/>
                <a:ea typeface="+mj-ea"/>
                <a:cs typeface="Varela Round" panose="00000500000000000000" pitchFamily="2" charset="-79"/>
              </a:rPr>
              <a:t>)</a:t>
            </a:r>
            <a:endParaRPr kumimoji="0" lang="he-IL" sz="4400" b="1" i="0" u="none" strike="noStrike" kern="1200" cap="none" spc="0" normalizeH="0" baseline="0" noProof="0" dirty="0">
              <a:ln>
                <a:noFill/>
              </a:ln>
              <a:solidFill>
                <a:srgbClr val="FF0000"/>
              </a:solidFill>
              <a:effectLst/>
              <a:uLnTx/>
              <a:uFillTx/>
              <a:latin typeface="Varela Round" panose="00000500000000000000" pitchFamily="2" charset="-79"/>
              <a:ea typeface="+mj-ea"/>
              <a:cs typeface="Varela Round" panose="00000500000000000000" pitchFamily="2" charset="-79"/>
            </a:endParaRPr>
          </a:p>
        </p:txBody>
      </p:sp>
      <p:pic>
        <p:nvPicPr>
          <p:cNvPr id="16" name="תמונה 15"/>
          <p:cNvPicPr>
            <a:picLocks noChangeAspect="1"/>
          </p:cNvPicPr>
          <p:nvPr/>
        </p:nvPicPr>
        <p:blipFill>
          <a:blip r:embed="rId3"/>
          <a:stretch>
            <a:fillRect/>
          </a:stretch>
        </p:blipFill>
        <p:spPr>
          <a:xfrm>
            <a:off x="4857570" y="3933056"/>
            <a:ext cx="4300437" cy="2924944"/>
          </a:xfrm>
          <a:prstGeom prst="rect">
            <a:avLst/>
          </a:prstGeom>
        </p:spPr>
      </p:pic>
      <p:sp>
        <p:nvSpPr>
          <p:cNvPr id="17" name="אליפסה 16"/>
          <p:cNvSpPr/>
          <p:nvPr/>
        </p:nvSpPr>
        <p:spPr>
          <a:xfrm>
            <a:off x="7092280" y="5589240"/>
            <a:ext cx="432048" cy="4265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אליפסה 17"/>
          <p:cNvSpPr/>
          <p:nvPr/>
        </p:nvSpPr>
        <p:spPr>
          <a:xfrm>
            <a:off x="6882717" y="6339353"/>
            <a:ext cx="360040" cy="264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4" name="קבוצה 3"/>
          <p:cNvGrpSpPr/>
          <p:nvPr/>
        </p:nvGrpSpPr>
        <p:grpSpPr>
          <a:xfrm>
            <a:off x="4852956" y="692696"/>
            <a:ext cx="4145083" cy="3176675"/>
            <a:chOff x="4852956" y="692696"/>
            <a:chExt cx="4145083" cy="3176675"/>
          </a:xfrm>
        </p:grpSpPr>
        <p:pic>
          <p:nvPicPr>
            <p:cNvPr id="22" name="תמונה 21"/>
            <p:cNvPicPr/>
            <p:nvPr/>
          </p:nvPicPr>
          <p:blipFill rotWithShape="1">
            <a:blip r:embed="rId4"/>
            <a:srcRect t="6443" r="24955" b="4625"/>
            <a:stretch/>
          </p:blipFill>
          <p:spPr bwMode="auto">
            <a:xfrm>
              <a:off x="4852956" y="692696"/>
              <a:ext cx="4145083" cy="3176675"/>
            </a:xfrm>
            <a:prstGeom prst="rect">
              <a:avLst/>
            </a:prstGeom>
            <a:ln>
              <a:noFill/>
            </a:ln>
            <a:extLst>
              <a:ext uri="{53640926-AAD7-44D8-BBD7-CCE9431645EC}">
                <a14:shadowObscured xmlns:a14="http://schemas.microsoft.com/office/drawing/2010/main"/>
              </a:ext>
            </a:extLst>
          </p:spPr>
        </p:pic>
        <p:sp>
          <p:nvSpPr>
            <p:cNvPr id="23" name="אליפסה 22"/>
            <p:cNvSpPr/>
            <p:nvPr/>
          </p:nvSpPr>
          <p:spPr>
            <a:xfrm>
              <a:off x="6378661" y="1881654"/>
              <a:ext cx="1728192"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 name="TextBox 23"/>
            <p:cNvSpPr txBox="1"/>
            <p:nvPr/>
          </p:nvSpPr>
          <p:spPr>
            <a:xfrm>
              <a:off x="6320204" y="914533"/>
              <a:ext cx="2478564" cy="369332"/>
            </a:xfrm>
            <a:prstGeom prst="rect">
              <a:avLst/>
            </a:prstGeom>
            <a:noFill/>
          </p:spPr>
          <p:txBody>
            <a:bodyPr wrap="none" rtlCol="1">
              <a:spAutoFit/>
            </a:bodyPr>
            <a:lstStyle/>
            <a:p>
              <a:r>
                <a:rPr lang="he-IL" dirty="0">
                  <a:solidFill>
                    <a:schemeClr val="bg1"/>
                  </a:solidFill>
                </a:rPr>
                <a:t>אזור בית החרושת לפרוות</a:t>
              </a:r>
            </a:p>
          </p:txBody>
        </p:sp>
      </p:grpSp>
      <p:grpSp>
        <p:nvGrpSpPr>
          <p:cNvPr id="3" name="קבוצה 2"/>
          <p:cNvGrpSpPr/>
          <p:nvPr/>
        </p:nvGrpSpPr>
        <p:grpSpPr>
          <a:xfrm>
            <a:off x="0" y="2820641"/>
            <a:ext cx="4852956" cy="2981895"/>
            <a:chOff x="0" y="2820641"/>
            <a:chExt cx="4852956" cy="2981895"/>
          </a:xfrm>
        </p:grpSpPr>
        <p:pic>
          <p:nvPicPr>
            <p:cNvPr id="19" name="תמונה 18"/>
            <p:cNvPicPr/>
            <p:nvPr/>
          </p:nvPicPr>
          <p:blipFill rotWithShape="1">
            <a:blip r:embed="rId5"/>
            <a:srcRect t="6357" r="13496" b="3487"/>
            <a:stretch/>
          </p:blipFill>
          <p:spPr bwMode="auto">
            <a:xfrm>
              <a:off x="0" y="2820641"/>
              <a:ext cx="4852956" cy="2981895"/>
            </a:xfrm>
            <a:prstGeom prst="rect">
              <a:avLst/>
            </a:prstGeom>
            <a:ln>
              <a:noFill/>
            </a:ln>
            <a:extLst>
              <a:ext uri="{53640926-AAD7-44D8-BBD7-CCE9431645EC}">
                <a14:shadowObscured xmlns:a14="http://schemas.microsoft.com/office/drawing/2010/main"/>
              </a:ext>
            </a:extLst>
          </p:spPr>
        </p:pic>
        <p:sp>
          <p:nvSpPr>
            <p:cNvPr id="20" name="אליפסה 19"/>
            <p:cNvSpPr/>
            <p:nvPr/>
          </p:nvSpPr>
          <p:spPr>
            <a:xfrm>
              <a:off x="1331640" y="4485889"/>
              <a:ext cx="1728192"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1" name="אליפסה 20"/>
            <p:cNvSpPr/>
            <p:nvPr/>
          </p:nvSpPr>
          <p:spPr>
            <a:xfrm>
              <a:off x="3059832" y="4057594"/>
              <a:ext cx="504825" cy="400050"/>
            </a:xfrm>
            <a:prstGeom prst="ellipse">
              <a:avLst/>
            </a:prstGeom>
            <a:noFill/>
            <a:ln w="38100" cap="flat" cmpd="sng" algn="ctr">
              <a:solidFill>
                <a:srgbClr val="00B0F0"/>
              </a:solidFill>
              <a:prstDash val="solid"/>
              <a:miter lim="800000"/>
            </a:ln>
            <a:effectLst/>
          </p:spPr>
          <p:txBody>
            <a:bodyPr rot="0" spcFirstLastPara="0" vert="horz" wrap="square" lIns="91440" tIns="45720" rIns="91440" bIns="45720" numCol="1" spcCol="0" rtlCol="1"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sysClr val="windowText" lastClr="000000"/>
                </a:solidFill>
                <a:effectLst/>
                <a:uLnTx/>
                <a:uFillTx/>
              </a:endParaRPr>
            </a:p>
          </p:txBody>
        </p:sp>
        <p:sp>
          <p:nvSpPr>
            <p:cNvPr id="25" name="TextBox 24"/>
            <p:cNvSpPr txBox="1"/>
            <p:nvPr/>
          </p:nvSpPr>
          <p:spPr>
            <a:xfrm>
              <a:off x="1205650" y="3454192"/>
              <a:ext cx="3190297" cy="369332"/>
            </a:xfrm>
            <a:prstGeom prst="rect">
              <a:avLst/>
            </a:prstGeom>
            <a:noFill/>
          </p:spPr>
          <p:txBody>
            <a:bodyPr wrap="none" rtlCol="1">
              <a:spAutoFit/>
            </a:bodyPr>
            <a:lstStyle/>
            <a:p>
              <a:r>
                <a:rPr lang="he-IL" dirty="0">
                  <a:solidFill>
                    <a:schemeClr val="bg1"/>
                  </a:solidFill>
                </a:rPr>
                <a:t>אזור הבית של </a:t>
              </a:r>
              <a:r>
                <a:rPr lang="he-IL" dirty="0" err="1">
                  <a:solidFill>
                    <a:schemeClr val="bg1"/>
                  </a:solidFill>
                </a:rPr>
                <a:t>ברוניסלאב</a:t>
              </a:r>
              <a:r>
                <a:rPr lang="he-IL" dirty="0">
                  <a:solidFill>
                    <a:schemeClr val="bg1"/>
                  </a:solidFill>
                </a:rPr>
                <a:t> </a:t>
              </a:r>
              <a:r>
                <a:rPr lang="he-IL" dirty="0" err="1">
                  <a:solidFill>
                    <a:schemeClr val="bg1"/>
                  </a:solidFill>
                </a:rPr>
                <a:t>קיישצ'ק</a:t>
              </a:r>
              <a:endParaRPr lang="he-IL" dirty="0">
                <a:solidFill>
                  <a:schemeClr val="bg1"/>
                </a:solidFill>
              </a:endParaRPr>
            </a:p>
          </p:txBody>
        </p:sp>
      </p:grpSp>
      <p:sp>
        <p:nvSpPr>
          <p:cNvPr id="11" name="מלבן 10"/>
          <p:cNvSpPr/>
          <p:nvPr/>
        </p:nvSpPr>
        <p:spPr>
          <a:xfrm>
            <a:off x="113185" y="5886130"/>
            <a:ext cx="4854282" cy="923330"/>
          </a:xfrm>
          <a:prstGeom prst="rect">
            <a:avLst/>
          </a:prstGeom>
          <a:ln w="19050">
            <a:solidFill>
              <a:srgbClr val="FF0000"/>
            </a:solidFill>
          </a:ln>
        </p:spPr>
        <p:txBody>
          <a:bodyPr wrap="square">
            <a:spAutoFit/>
          </a:bodyPr>
          <a:lstStyle/>
          <a:p>
            <a:r>
              <a:rPr lang="he-IL" dirty="0">
                <a:solidFill>
                  <a:srgbClr val="FF0000"/>
                </a:solidFill>
                <a:latin typeface="Arial" panose="020B0604020202020204" pitchFamily="34" charset="0"/>
              </a:rPr>
              <a:t>בקרב נהרגו כל הלוחמים: </a:t>
            </a:r>
            <a:r>
              <a:rPr lang="he-IL" dirty="0" err="1">
                <a:solidFill>
                  <a:srgbClr val="222222"/>
                </a:solidFill>
                <a:latin typeface="Arial" panose="020B0604020202020204" pitchFamily="34" charset="0"/>
              </a:rPr>
              <a:t>נובודבורסקי</a:t>
            </a:r>
            <a:r>
              <a:rPr lang="he-IL" dirty="0">
                <a:solidFill>
                  <a:srgbClr val="222222"/>
                </a:solidFill>
                <a:latin typeface="Arial" panose="020B0604020202020204" pitchFamily="34" charset="0"/>
              </a:rPr>
              <a:t> דוד, חברתו </a:t>
            </a:r>
            <a:r>
              <a:rPr lang="he-IL" dirty="0" err="1">
                <a:solidFill>
                  <a:srgbClr val="222222"/>
                </a:solidFill>
                <a:latin typeface="Arial" panose="020B0604020202020204" pitchFamily="34" charset="0"/>
              </a:rPr>
              <a:t>שפירשטיין</a:t>
            </a:r>
            <a:r>
              <a:rPr lang="he-IL" dirty="0">
                <a:solidFill>
                  <a:srgbClr val="222222"/>
                </a:solidFill>
                <a:latin typeface="Arial" panose="020B0604020202020204" pitchFamily="34" charset="0"/>
              </a:rPr>
              <a:t> רבקה, קובה, </a:t>
            </a:r>
            <a:r>
              <a:rPr lang="he-IL" dirty="0" err="1">
                <a:solidFill>
                  <a:srgbClr val="222222"/>
                </a:solidFill>
                <a:latin typeface="Arial" panose="020B0604020202020204" pitchFamily="34" charset="0"/>
              </a:rPr>
              <a:t>דמבינסקא</a:t>
            </a:r>
            <a:r>
              <a:rPr lang="he-IL" dirty="0">
                <a:solidFill>
                  <a:srgbClr val="222222"/>
                </a:solidFill>
                <a:latin typeface="Arial" panose="020B0604020202020204" pitchFamily="34" charset="0"/>
              </a:rPr>
              <a:t> </a:t>
            </a:r>
            <a:r>
              <a:rPr lang="he-IL" dirty="0" err="1">
                <a:solidFill>
                  <a:srgbClr val="222222"/>
                </a:solidFill>
                <a:latin typeface="Arial" panose="020B0604020202020204" pitchFamily="34" charset="0"/>
              </a:rPr>
              <a:t>דורקה</a:t>
            </a:r>
            <a:r>
              <a:rPr lang="he-IL" dirty="0">
                <a:solidFill>
                  <a:srgbClr val="222222"/>
                </a:solidFill>
                <a:latin typeface="Arial" panose="020B0604020202020204" pitchFamily="34" charset="0"/>
              </a:rPr>
              <a:t>, </a:t>
            </a:r>
            <a:r>
              <a:rPr lang="he-IL" dirty="0" err="1">
                <a:solidFill>
                  <a:srgbClr val="222222"/>
                </a:solidFill>
                <a:latin typeface="Arial" panose="020B0604020202020204" pitchFamily="34" charset="0"/>
              </a:rPr>
              <a:t>קליינוויס</a:t>
            </a:r>
            <a:r>
              <a:rPr lang="he-IL" dirty="0">
                <a:solidFill>
                  <a:srgbClr val="222222"/>
                </a:solidFill>
                <a:latin typeface="Arial" panose="020B0604020202020204" pitchFamily="34" charset="0"/>
              </a:rPr>
              <a:t> חנוך, </a:t>
            </a:r>
            <a:r>
              <a:rPr lang="he-IL" dirty="0" err="1">
                <a:solidFill>
                  <a:srgbClr val="222222"/>
                </a:solidFill>
                <a:latin typeface="Arial" panose="020B0604020202020204" pitchFamily="34" charset="0"/>
              </a:rPr>
              <a:t>רומנוביץ</a:t>
            </a:r>
            <a:r>
              <a:rPr lang="he-IL" dirty="0">
                <a:solidFill>
                  <a:srgbClr val="222222"/>
                </a:solidFill>
                <a:latin typeface="Arial" panose="020B0604020202020204" pitchFamily="34" charset="0"/>
              </a:rPr>
              <a:t>' ישראל </a:t>
            </a:r>
            <a:r>
              <a:rPr lang="he-IL" dirty="0" err="1">
                <a:solidFill>
                  <a:srgbClr val="222222"/>
                </a:solidFill>
                <a:latin typeface="Arial" panose="020B0604020202020204" pitchFamily="34" charset="0"/>
              </a:rPr>
              <a:t>ושימק</a:t>
            </a:r>
            <a:r>
              <a:rPr lang="he-IL" dirty="0">
                <a:solidFill>
                  <a:srgbClr val="222222"/>
                </a:solidFill>
                <a:latin typeface="Arial" panose="020B0604020202020204" pitchFamily="34" charset="0"/>
              </a:rPr>
              <a:t> שנטל.</a:t>
            </a:r>
            <a:endParaRPr lang="he-IL" dirty="0"/>
          </a:p>
        </p:txBody>
      </p:sp>
      <p:pic>
        <p:nvPicPr>
          <p:cNvPr id="26" name="תמונה 25"/>
          <p:cNvPicPr/>
          <p:nvPr/>
        </p:nvPicPr>
        <p:blipFill rotWithShape="1">
          <a:blip r:embed="rId6" cstate="print">
            <a:extLst>
              <a:ext uri="{28A0092B-C50C-407E-A947-70E740481C1C}">
                <a14:useLocalDpi xmlns:a14="http://schemas.microsoft.com/office/drawing/2010/main" val="0"/>
              </a:ext>
            </a:extLst>
          </a:blip>
          <a:srcRect r="4886" b="2955"/>
          <a:stretch/>
        </p:blipFill>
        <p:spPr bwMode="auto">
          <a:xfrm rot="16200000">
            <a:off x="2111460" y="530184"/>
            <a:ext cx="2748631" cy="28803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0096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0" y="277740"/>
            <a:ext cx="2430840" cy="331526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30180" y="2564904"/>
            <a:ext cx="4913820" cy="429309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7"/>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088993" y="0"/>
            <a:ext cx="3055007" cy="291649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כותרת 1"/>
          <p:cNvSpPr txBox="1">
            <a:spLocks/>
          </p:cNvSpPr>
          <p:nvPr/>
        </p:nvSpPr>
        <p:spPr>
          <a:xfrm>
            <a:off x="6156176" y="0"/>
            <a:ext cx="1512168" cy="491310"/>
          </a:xfrm>
          <a:prstGeom prst="rect">
            <a:avLst/>
          </a:prstGeom>
        </p:spPr>
        <p:txBody>
          <a:bodyPr>
            <a:no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he-IL" sz="2000" b="1" i="0" u="none" strike="noStrike" kern="1200" cap="none" spc="0" normalizeH="0" baseline="0" noProof="0" dirty="0">
                <a:ln>
                  <a:noFill/>
                </a:ln>
                <a:effectLst/>
                <a:uLnTx/>
                <a:uFillTx/>
                <a:latin typeface="Varela Round" panose="00000500000000000000" pitchFamily="2" charset="-79"/>
                <a:ea typeface="+mj-ea"/>
                <a:cs typeface="Varela Round" panose="00000500000000000000" pitchFamily="2" charset="-79"/>
              </a:rPr>
              <a:t>אותות הגבורה הפולנים</a:t>
            </a:r>
          </a:p>
        </p:txBody>
      </p:sp>
      <p:pic>
        <p:nvPicPr>
          <p:cNvPr id="6" name="Picture 8"/>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2483768" y="188640"/>
            <a:ext cx="1982226" cy="3160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9"/>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0" y="4149080"/>
            <a:ext cx="3436556" cy="255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09047" y="1916832"/>
            <a:ext cx="5707745" cy="508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כותרת 1"/>
          <p:cNvSpPr txBox="1">
            <a:spLocks/>
          </p:cNvSpPr>
          <p:nvPr/>
        </p:nvSpPr>
        <p:spPr>
          <a:xfrm>
            <a:off x="1" y="332656"/>
            <a:ext cx="9143999" cy="1478570"/>
          </a:xfrm>
          <a:prstGeom prst="rect">
            <a:avLst/>
          </a:prstGeom>
          <a:noFill/>
        </p:spPr>
        <p:txBody>
          <a:bodyPr>
            <a:norm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he-IL" sz="6600" b="1" i="0" u="none" strike="noStrike" kern="1200" cap="none" spc="0" normalizeH="0" baseline="0" noProof="0" dirty="0">
                <a:ln>
                  <a:noFill/>
                </a:ln>
                <a:solidFill>
                  <a:schemeClr val="tx1"/>
                </a:solidFill>
                <a:effectLst/>
                <a:uLnTx/>
                <a:uFillTx/>
                <a:latin typeface="Varela Round" panose="00000500000000000000" pitchFamily="2" charset="-79"/>
                <a:ea typeface="+mj-ea"/>
                <a:cs typeface="Varela Round" panose="00000500000000000000" pitchFamily="2" charset="-79"/>
              </a:rPr>
              <a:t>פרטים לקבלת חומרים</a:t>
            </a:r>
          </a:p>
        </p:txBody>
      </p:sp>
      <p:sp>
        <p:nvSpPr>
          <p:cNvPr id="3" name="מציין מיקום תוכן 2"/>
          <p:cNvSpPr txBox="1">
            <a:spLocks/>
          </p:cNvSpPr>
          <p:nvPr/>
        </p:nvSpPr>
        <p:spPr>
          <a:xfrm>
            <a:off x="-108520" y="1340768"/>
            <a:ext cx="3778883" cy="2160240"/>
          </a:xfrm>
          <a:prstGeom prst="rect">
            <a:avLst/>
          </a:prstGeom>
          <a:noFill/>
        </p:spPr>
        <p:txBody>
          <a:bodyPr>
            <a:normAutofit fontScale="85000" lnSpcReduction="10000"/>
          </a:bodyPr>
          <a:lstStyle/>
          <a:p>
            <a:pPr marL="342900" marR="0" lvl="0" indent="-342900" algn="ctr"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he-IL" sz="3200" b="0" i="0" u="none" strike="noStrike" kern="1200" cap="none" spc="0" normalizeH="0" baseline="0" noProof="0" dirty="0">
                <a:ln>
                  <a:noFill/>
                </a:ln>
                <a:solidFill>
                  <a:srgbClr val="FF0000"/>
                </a:solidFill>
                <a:effectLst/>
                <a:uLnTx/>
                <a:uFillTx/>
                <a:latin typeface="Varela Round" panose="00000500000000000000" pitchFamily="2" charset="-79"/>
                <a:ea typeface="+mn-ea"/>
                <a:cs typeface="Varela Round" panose="00000500000000000000" pitchFamily="2" charset="-79"/>
              </a:rPr>
              <a:t>איל פרידמן-מירב</a:t>
            </a:r>
          </a:p>
          <a:p>
            <a:pPr marL="342900" marR="0" lvl="0" indent="-342900" algn="ctr"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he-IL" sz="3200" b="0" i="0" u="none" strike="noStrike" kern="1200" cap="none" spc="0" normalizeH="0" baseline="0" noProof="0" dirty="0">
                <a:ln>
                  <a:noFill/>
                </a:ln>
                <a:solidFill>
                  <a:srgbClr val="FF0000"/>
                </a:solidFill>
                <a:effectLst/>
                <a:uLnTx/>
                <a:uFillTx/>
                <a:latin typeface="Varela Round" panose="00000500000000000000" pitchFamily="2" charset="-79"/>
                <a:ea typeface="+mn-ea"/>
                <a:cs typeface="Varela Round" panose="00000500000000000000" pitchFamily="2" charset="-79"/>
              </a:rPr>
              <a:t>פלפון- 0506282724</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a:ln>
                  <a:noFill/>
                </a:ln>
                <a:solidFill>
                  <a:srgbClr val="FF0000"/>
                </a:solidFill>
                <a:effectLst/>
                <a:uLnTx/>
                <a:uFillTx/>
                <a:latin typeface="Varela Round" panose="00000500000000000000" pitchFamily="2" charset="-79"/>
                <a:ea typeface="+mn-ea"/>
                <a:cs typeface="Varela Round" panose="00000500000000000000" pitchFamily="2" charset="-79"/>
              </a:rPr>
              <a:t>E-Mail</a:t>
            </a:r>
            <a:r>
              <a:rPr kumimoji="0" lang="he-IL" sz="3200" b="1" i="0" u="none" strike="noStrike" kern="1200" cap="none" spc="0" normalizeH="0" baseline="0" noProof="0" dirty="0">
                <a:ln>
                  <a:noFill/>
                </a:ln>
                <a:solidFill>
                  <a:srgbClr val="FF0000"/>
                </a:solidFill>
                <a:effectLst/>
                <a:uLnTx/>
                <a:uFillTx/>
                <a:latin typeface="Varela Round" panose="00000500000000000000" pitchFamily="2" charset="-79"/>
                <a:ea typeface="+mn-ea"/>
                <a:cs typeface="Varela Round" panose="00000500000000000000" pitchFamily="2" charset="-79"/>
              </a:rPr>
              <a:t> – </a:t>
            </a:r>
            <a:r>
              <a:rPr kumimoji="0" lang="en-US" sz="3200" b="1" i="0" u="none" strike="noStrike" kern="1200" cap="none" spc="0" normalizeH="0" baseline="0" noProof="0" dirty="0">
                <a:ln>
                  <a:noFill/>
                </a:ln>
                <a:solidFill>
                  <a:srgbClr val="FF0000"/>
                </a:solidFill>
                <a:effectLst/>
                <a:uLnTx/>
                <a:uFillTx/>
                <a:latin typeface="Varela Round" panose="00000500000000000000" pitchFamily="2" charset="-79"/>
                <a:ea typeface="+mn-ea"/>
                <a:cs typeface="Varela Round" panose="00000500000000000000" pitchFamily="2" charset="-79"/>
              </a:rPr>
              <a:t>eyalfm@gmail.com</a:t>
            </a:r>
            <a:endParaRPr kumimoji="0" lang="he-IL" sz="3200" b="1" i="0" u="none" strike="noStrike" kern="1200" cap="none" spc="0" normalizeH="0" baseline="0" noProof="0" dirty="0">
              <a:ln>
                <a:noFill/>
              </a:ln>
              <a:solidFill>
                <a:srgbClr val="FF0000"/>
              </a:solidFill>
              <a:effectLst/>
              <a:uLnTx/>
              <a:uFillTx/>
              <a:latin typeface="Varela Round" panose="00000500000000000000" pitchFamily="2" charset="-79"/>
              <a:ea typeface="+mn-ea"/>
              <a:cs typeface="Varela Round" panose="00000500000000000000" pitchFamily="2" charset="-79"/>
            </a:endParaRPr>
          </a:p>
        </p:txBody>
      </p:sp>
      <p:sp>
        <p:nvSpPr>
          <p:cNvPr id="5" name="מלבן 4"/>
          <p:cNvSpPr/>
          <p:nvPr/>
        </p:nvSpPr>
        <p:spPr>
          <a:xfrm>
            <a:off x="1" y="4675448"/>
            <a:ext cx="4355976" cy="2031325"/>
          </a:xfrm>
          <a:prstGeom prst="rect">
            <a:avLst/>
          </a:prstGeom>
          <a:solidFill>
            <a:srgbClr val="00B0F0"/>
          </a:solidFill>
        </p:spPr>
        <p:txBody>
          <a:bodyPr wrap="square">
            <a:spAutoFit/>
          </a:bodyPr>
          <a:lstStyle/>
          <a:p>
            <a:r>
              <a:rPr lang="he-IL" sz="1400" dirty="0">
                <a:solidFill>
                  <a:srgbClr val="222222"/>
                </a:solidFill>
                <a:latin typeface="Arial" panose="020B0604020202020204" pitchFamily="34" charset="0"/>
              </a:rPr>
              <a:t>מרבית הלוחמים נהרגו במהלך יולי-ספטמבר 1943 ביערות </a:t>
            </a:r>
            <a:r>
              <a:rPr lang="he-IL" sz="1400" dirty="0" err="1">
                <a:solidFill>
                  <a:srgbClr val="222222"/>
                </a:solidFill>
                <a:latin typeface="Arial" panose="020B0604020202020204" pitchFamily="34" charset="0"/>
              </a:rPr>
              <a:t>וישקוב</a:t>
            </a:r>
            <a:r>
              <a:rPr lang="he-IL" sz="1400" dirty="0">
                <a:solidFill>
                  <a:srgbClr val="222222"/>
                </a:solidFill>
                <a:latin typeface="Arial" panose="020B0604020202020204" pitchFamily="34" charset="0"/>
              </a:rPr>
              <a:t> בלחימה נגד חיילים גרמנים, שקיבלו סיוע מתושבים מקומיים </a:t>
            </a:r>
            <a:r>
              <a:rPr lang="he-IL" sz="1400" dirty="0" err="1">
                <a:solidFill>
                  <a:srgbClr val="222222"/>
                </a:solidFill>
                <a:latin typeface="Arial" panose="020B0604020202020204" pitchFamily="34" charset="0"/>
              </a:rPr>
              <a:t>ופולקסדויטשה</a:t>
            </a:r>
            <a:r>
              <a:rPr lang="he-IL" sz="1400" dirty="0">
                <a:solidFill>
                  <a:srgbClr val="222222"/>
                </a:solidFill>
                <a:latin typeface="Arial" panose="020B0604020202020204" pitchFamily="34" charset="0"/>
              </a:rPr>
              <a:t> שהסגירו את הלוחמים היהודים. חלקם נהרגו על ידי חברי המחתרת הפולנית הגדולה, </a:t>
            </a:r>
            <a:r>
              <a:rPr lang="he-IL" sz="1400" dirty="0" err="1">
                <a:solidFill>
                  <a:srgbClr val="222222"/>
                </a:solidFill>
                <a:latin typeface="Arial" panose="020B0604020202020204" pitchFamily="34" charset="0"/>
              </a:rPr>
              <a:t>ארמייה</a:t>
            </a:r>
            <a:r>
              <a:rPr lang="he-IL" sz="1400" dirty="0">
                <a:solidFill>
                  <a:srgbClr val="222222"/>
                </a:solidFill>
                <a:latin typeface="Arial" panose="020B0604020202020204" pitchFamily="34" charset="0"/>
              </a:rPr>
              <a:t> </a:t>
            </a:r>
            <a:r>
              <a:rPr lang="he-IL" sz="1400" dirty="0" err="1">
                <a:solidFill>
                  <a:srgbClr val="222222"/>
                </a:solidFill>
                <a:latin typeface="Arial" panose="020B0604020202020204" pitchFamily="34" charset="0"/>
              </a:rPr>
              <a:t>קריובה</a:t>
            </a:r>
            <a:r>
              <a:rPr lang="he-IL" sz="1400" dirty="0">
                <a:solidFill>
                  <a:srgbClr val="222222"/>
                </a:solidFill>
                <a:latin typeface="Arial" panose="020B0604020202020204" pitchFamily="34" charset="0"/>
              </a:rPr>
              <a:t>, שהתנגדו לפעילות של כוח פרטיזני חדש, שקשור </a:t>
            </a:r>
            <a:r>
              <a:rPr lang="he-IL" sz="1400" dirty="0" err="1">
                <a:solidFill>
                  <a:srgbClr val="222222"/>
                </a:solidFill>
                <a:latin typeface="Arial" panose="020B0604020202020204" pitchFamily="34" charset="0"/>
              </a:rPr>
              <a:t>לארמייה</a:t>
            </a:r>
            <a:r>
              <a:rPr lang="he-IL" sz="1400" dirty="0">
                <a:solidFill>
                  <a:srgbClr val="222222"/>
                </a:solidFill>
                <a:latin typeface="Arial" panose="020B0604020202020204" pitchFamily="34" charset="0"/>
              </a:rPr>
              <a:t> </a:t>
            </a:r>
            <a:r>
              <a:rPr lang="he-IL" sz="1400" dirty="0" err="1">
                <a:solidFill>
                  <a:srgbClr val="222222"/>
                </a:solidFill>
                <a:latin typeface="Arial" panose="020B0604020202020204" pitchFamily="34" charset="0"/>
              </a:rPr>
              <a:t>לודובה</a:t>
            </a:r>
            <a:r>
              <a:rPr lang="he-IL" sz="1400" dirty="0">
                <a:solidFill>
                  <a:srgbClr val="222222"/>
                </a:solidFill>
                <a:latin typeface="Arial" panose="020B0604020202020204" pitchFamily="34" charset="0"/>
              </a:rPr>
              <a:t>, באזור שנתון למרותה. לוחמים יהודים נוספים נהרגו עקב הלשנה במקום מסתור בוורשה(רח' </a:t>
            </a:r>
            <a:r>
              <a:rPr lang="he-IL" sz="1400" dirty="0" err="1">
                <a:solidFill>
                  <a:srgbClr val="222222"/>
                </a:solidFill>
                <a:latin typeface="Arial" panose="020B0604020202020204" pitchFamily="34" charset="0"/>
              </a:rPr>
              <a:t>פרוז'נה</a:t>
            </a:r>
            <a:r>
              <a:rPr lang="he-IL" sz="1400" dirty="0">
                <a:solidFill>
                  <a:srgbClr val="222222"/>
                </a:solidFill>
                <a:latin typeface="Arial" panose="020B0604020202020204" pitchFamily="34" charset="0"/>
              </a:rPr>
              <a:t> 14 פינת </a:t>
            </a:r>
            <a:r>
              <a:rPr lang="he-IL" sz="1400" dirty="0" err="1">
                <a:solidFill>
                  <a:srgbClr val="222222"/>
                </a:solidFill>
                <a:latin typeface="Arial" panose="020B0604020202020204" pitchFamily="34" charset="0"/>
              </a:rPr>
              <a:t>טוורדה</a:t>
            </a:r>
            <a:r>
              <a:rPr lang="he-IL" sz="1400" dirty="0">
                <a:solidFill>
                  <a:srgbClr val="222222"/>
                </a:solidFill>
                <a:latin typeface="Arial" panose="020B0604020202020204" pitchFamily="34" charset="0"/>
              </a:rPr>
              <a:t> 6). אחרים נהרגו בלחימה במרד הפולני ב-</a:t>
            </a:r>
            <a:r>
              <a:rPr lang="he-IL" sz="1400" dirty="0">
                <a:solidFill>
                  <a:srgbClr val="5A3696"/>
                </a:solidFill>
                <a:latin typeface="Arial" panose="020B0604020202020204" pitchFamily="34" charset="0"/>
                <a:hlinkClick r:id="rId3" tooltip="1944"/>
              </a:rPr>
              <a:t>1944</a:t>
            </a:r>
            <a:r>
              <a:rPr lang="he-IL" sz="1400" dirty="0">
                <a:solidFill>
                  <a:srgbClr val="222222"/>
                </a:solidFill>
                <a:latin typeface="Arial" panose="020B0604020202020204" pitchFamily="34" charset="0"/>
              </a:rPr>
              <a:t>. בסיום המלחמה נותרו 20-10 לוחמים מהיחידה.</a:t>
            </a:r>
            <a:endParaRPr lang="he-IL" sz="1400" dirty="0"/>
          </a:p>
        </p:txBody>
      </p:sp>
    </p:spTree>
    <p:extLst>
      <p:ext uri="{BB962C8B-B14F-4D97-AF65-F5344CB8AC3E}">
        <p14:creationId xmlns:p14="http://schemas.microsoft.com/office/powerpoint/2010/main" val="2399903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תמונה 1">
            <a:extLst>
              <a:ext uri="{FF2B5EF4-FFF2-40B4-BE49-F238E27FC236}">
                <a16:creationId xmlns:a16="http://schemas.microsoft.com/office/drawing/2014/main" id="{5CEDE1C8-E4AC-43E9-9AD9-2C074C9FCD80}"/>
              </a:ext>
            </a:extLst>
          </p:cNvPr>
          <p:cNvPicPr>
            <a:picLocks noChangeAspect="1"/>
          </p:cNvPicPr>
          <p:nvPr/>
        </p:nvPicPr>
        <p:blipFill>
          <a:blip r:embed="rId2">
            <a:extLst>
              <a:ext uri="{28A0092B-C50C-407E-A947-70E740481C1C}">
                <a14:useLocalDpi xmlns:a14="http://schemas.microsoft.com/office/drawing/2010/main" val="0"/>
              </a:ext>
            </a:extLst>
          </a:blip>
          <a:srcRect l="39172" r="34235" b="66411"/>
          <a:stretch>
            <a:fillRect/>
          </a:stretch>
        </p:blipFill>
        <p:spPr bwMode="auto">
          <a:xfrm>
            <a:off x="3582592" y="857250"/>
            <a:ext cx="2431256" cy="1378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תיבת טקסט 3">
            <a:extLst>
              <a:ext uri="{FF2B5EF4-FFF2-40B4-BE49-F238E27FC236}">
                <a16:creationId xmlns:a16="http://schemas.microsoft.com/office/drawing/2014/main" id="{5AB5745E-085A-4423-B719-C84830CE8F2F}"/>
              </a:ext>
            </a:extLst>
          </p:cNvPr>
          <p:cNvSpPr txBox="1">
            <a:spLocks noChangeArrowheads="1"/>
          </p:cNvSpPr>
          <p:nvPr/>
        </p:nvSpPr>
        <p:spPr bwMode="auto">
          <a:xfrm>
            <a:off x="1039416" y="3119438"/>
            <a:ext cx="7827169"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95350" algn="r" rtl="1">
              <a:spcBef>
                <a:spcPct val="20000"/>
              </a:spcBef>
              <a:buFont typeface="Arial" panose="020B0604020202020204" pitchFamily="34" charset="0"/>
              <a:buChar char="•"/>
              <a:defRPr sz="3200">
                <a:solidFill>
                  <a:schemeClr val="tx1"/>
                </a:solidFill>
                <a:latin typeface="Varela Round" panose="00000500000000000000" pitchFamily="2" charset="-79"/>
                <a:cs typeface="Varela Round" panose="00000500000000000000" pitchFamily="2" charset="-79"/>
              </a:defRPr>
            </a:lvl1pPr>
            <a:lvl2pPr marL="742950" indent="-285750" algn="r" rtl="1">
              <a:spcBef>
                <a:spcPct val="20000"/>
              </a:spcBef>
              <a:buFont typeface="Arial" panose="020B0604020202020204" pitchFamily="34" charset="0"/>
              <a:buChar char="–"/>
              <a:defRPr sz="2800">
                <a:solidFill>
                  <a:schemeClr val="tx1"/>
                </a:solidFill>
                <a:latin typeface="Varela Round" panose="00000500000000000000" pitchFamily="2" charset="-79"/>
                <a:cs typeface="Varela Round" panose="00000500000000000000" pitchFamily="2" charset="-79"/>
              </a:defRPr>
            </a:lvl2pPr>
            <a:lvl3pPr marL="1143000" indent="-228600" algn="r" rtl="1">
              <a:spcBef>
                <a:spcPct val="20000"/>
              </a:spcBef>
              <a:buFont typeface="Arial" panose="020B0604020202020204" pitchFamily="34" charset="0"/>
              <a:buChar char="•"/>
              <a:defRPr sz="2400">
                <a:solidFill>
                  <a:schemeClr val="tx1"/>
                </a:solidFill>
                <a:latin typeface="Varela Round" panose="00000500000000000000" pitchFamily="2" charset="-79"/>
                <a:cs typeface="Varela Round" panose="00000500000000000000" pitchFamily="2" charset="-79"/>
              </a:defRPr>
            </a:lvl3pPr>
            <a:lvl4pPr marL="1600200" indent="-228600" algn="r" rtl="1">
              <a:spcBef>
                <a:spcPct val="20000"/>
              </a:spcBef>
              <a:buFont typeface="Arial" panose="020B0604020202020204" pitchFamily="34" charset="0"/>
              <a:buChar char="–"/>
              <a:defRPr sz="2000">
                <a:solidFill>
                  <a:schemeClr val="tx1"/>
                </a:solidFill>
                <a:latin typeface="Varela Round" panose="00000500000000000000" pitchFamily="2" charset="-79"/>
                <a:cs typeface="Varela Round" panose="00000500000000000000" pitchFamily="2" charset="-79"/>
              </a:defRPr>
            </a:lvl4pPr>
            <a:lvl5pPr marL="2057400" indent="-228600" algn="r" rtl="1">
              <a:spcBef>
                <a:spcPct val="20000"/>
              </a:spcBef>
              <a:buFont typeface="Arial" panose="020B0604020202020204" pitchFamily="34" charset="0"/>
              <a:buChar char="»"/>
              <a:defRPr sz="2000">
                <a:solidFill>
                  <a:schemeClr val="tx1"/>
                </a:solidFill>
                <a:latin typeface="Varela Round" panose="00000500000000000000" pitchFamily="2" charset="-79"/>
                <a:cs typeface="Varela Round" panose="00000500000000000000" pitchFamily="2" charset="-79"/>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arela Round" panose="00000500000000000000" pitchFamily="2" charset="-79"/>
                <a:cs typeface="Varela Round" panose="00000500000000000000" pitchFamily="2" charset="-79"/>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arela Round" panose="00000500000000000000" pitchFamily="2" charset="-79"/>
                <a:cs typeface="Varela Round" panose="00000500000000000000" pitchFamily="2" charset="-79"/>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arela Round" panose="00000500000000000000" pitchFamily="2" charset="-79"/>
                <a:cs typeface="Varela Round" panose="00000500000000000000" pitchFamily="2" charset="-79"/>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arela Round" panose="00000500000000000000" pitchFamily="2" charset="-79"/>
                <a:cs typeface="Varela Round" panose="00000500000000000000" pitchFamily="2" charset="-79"/>
              </a:defRPr>
            </a:lvl9pPr>
          </a:lstStyle>
          <a:p>
            <a:pPr algn="just" eaLnBrk="1" hangingPunct="1">
              <a:spcBef>
                <a:spcPct val="0"/>
              </a:spcBef>
              <a:buFontTx/>
              <a:buNone/>
            </a:pPr>
            <a:r>
              <a:rPr lang="he-IL" altLang="he-IL" sz="2100">
                <a:solidFill>
                  <a:srgbClr val="192A72"/>
                </a:solidFill>
              </a:rPr>
              <a:t>השימוש ביצירות במהלך שידור זה נעשה לפי סעיף 27א לחוק זכות יוצרים, תשס"ח-2007. אם הינך בעל הזכויות באחת היצירות, באפשרותך לבקש מאיתנו לחדול מהשימוש ביצירה, זאת באמצעות פנייה לדוא"ל </a:t>
            </a:r>
            <a:r>
              <a:rPr lang="en-US" altLang="he-IL" sz="2100">
                <a:solidFill>
                  <a:srgbClr val="192A72"/>
                </a:solidFill>
              </a:rPr>
              <a:t>rights@education.gov.il</a:t>
            </a:r>
            <a:endParaRPr lang="he-IL" altLang="he-IL" sz="2100">
              <a:solidFill>
                <a:srgbClr val="192A72"/>
              </a:solidFill>
            </a:endParaRPr>
          </a:p>
        </p:txBody>
      </p:sp>
      <p:sp>
        <p:nvSpPr>
          <p:cNvPr id="58372" name="מלבן 4">
            <a:extLst>
              <a:ext uri="{FF2B5EF4-FFF2-40B4-BE49-F238E27FC236}">
                <a16:creationId xmlns:a16="http://schemas.microsoft.com/office/drawing/2014/main" id="{8BA70388-337C-49D1-B456-47B96C9502DE}"/>
              </a:ext>
            </a:extLst>
          </p:cNvPr>
          <p:cNvSpPr>
            <a:spLocks noChangeArrowheads="1"/>
          </p:cNvSpPr>
          <p:nvPr/>
        </p:nvSpPr>
        <p:spPr bwMode="auto">
          <a:xfrm>
            <a:off x="1191" y="2235994"/>
            <a:ext cx="9142809" cy="59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Varela Round" panose="00000500000000000000" pitchFamily="2" charset="-79"/>
                <a:cs typeface="Varela Round" panose="00000500000000000000" pitchFamily="2" charset="-79"/>
              </a:defRPr>
            </a:lvl1pPr>
            <a:lvl2pPr marL="742950" indent="-285750" algn="r" rtl="1">
              <a:spcBef>
                <a:spcPct val="20000"/>
              </a:spcBef>
              <a:buFont typeface="Arial" panose="020B0604020202020204" pitchFamily="34" charset="0"/>
              <a:buChar char="–"/>
              <a:defRPr sz="2800">
                <a:solidFill>
                  <a:schemeClr val="tx1"/>
                </a:solidFill>
                <a:latin typeface="Varela Round" panose="00000500000000000000" pitchFamily="2" charset="-79"/>
                <a:cs typeface="Varela Round" panose="00000500000000000000" pitchFamily="2" charset="-79"/>
              </a:defRPr>
            </a:lvl2pPr>
            <a:lvl3pPr marL="1143000" indent="-228600" algn="r" rtl="1">
              <a:spcBef>
                <a:spcPct val="20000"/>
              </a:spcBef>
              <a:buFont typeface="Arial" panose="020B0604020202020204" pitchFamily="34" charset="0"/>
              <a:buChar char="•"/>
              <a:defRPr sz="2400">
                <a:solidFill>
                  <a:schemeClr val="tx1"/>
                </a:solidFill>
                <a:latin typeface="Varela Round" panose="00000500000000000000" pitchFamily="2" charset="-79"/>
                <a:cs typeface="Varela Round" panose="00000500000000000000" pitchFamily="2" charset="-79"/>
              </a:defRPr>
            </a:lvl3pPr>
            <a:lvl4pPr marL="1600200" indent="-228600" algn="r" rtl="1">
              <a:spcBef>
                <a:spcPct val="20000"/>
              </a:spcBef>
              <a:buFont typeface="Arial" panose="020B0604020202020204" pitchFamily="34" charset="0"/>
              <a:buChar char="–"/>
              <a:defRPr sz="2000">
                <a:solidFill>
                  <a:schemeClr val="tx1"/>
                </a:solidFill>
                <a:latin typeface="Varela Round" panose="00000500000000000000" pitchFamily="2" charset="-79"/>
                <a:cs typeface="Varela Round" panose="00000500000000000000" pitchFamily="2" charset="-79"/>
              </a:defRPr>
            </a:lvl4pPr>
            <a:lvl5pPr marL="2057400" indent="-228600" algn="r" rtl="1">
              <a:spcBef>
                <a:spcPct val="20000"/>
              </a:spcBef>
              <a:buFont typeface="Arial" panose="020B0604020202020204" pitchFamily="34" charset="0"/>
              <a:buChar char="»"/>
              <a:defRPr sz="2000">
                <a:solidFill>
                  <a:schemeClr val="tx1"/>
                </a:solidFill>
                <a:latin typeface="Varela Round" panose="00000500000000000000" pitchFamily="2" charset="-79"/>
                <a:cs typeface="Varela Round" panose="00000500000000000000" pitchFamily="2" charset="-79"/>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arela Round" panose="00000500000000000000" pitchFamily="2" charset="-79"/>
                <a:cs typeface="Varela Round" panose="00000500000000000000" pitchFamily="2" charset="-79"/>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arela Round" panose="00000500000000000000" pitchFamily="2" charset="-79"/>
                <a:cs typeface="Varela Round" panose="00000500000000000000" pitchFamily="2" charset="-79"/>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arela Round" panose="00000500000000000000" pitchFamily="2" charset="-79"/>
                <a:cs typeface="Varela Round" panose="00000500000000000000" pitchFamily="2" charset="-79"/>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arela Round" panose="00000500000000000000" pitchFamily="2" charset="-79"/>
                <a:cs typeface="Varela Round" panose="00000500000000000000" pitchFamily="2" charset="-79"/>
              </a:defRPr>
            </a:lvl9pPr>
          </a:lstStyle>
          <a:p>
            <a:pPr algn="ctr" eaLnBrk="1" hangingPunct="1">
              <a:lnSpc>
                <a:spcPct val="150000"/>
              </a:lnSpc>
              <a:spcBef>
                <a:spcPct val="0"/>
              </a:spcBef>
              <a:buFontTx/>
              <a:buNone/>
            </a:pPr>
            <a:r>
              <a:rPr lang="he-IL" altLang="he-IL" sz="2400" b="1">
                <a:solidFill>
                  <a:srgbClr val="192A72"/>
                </a:solidFill>
              </a:rPr>
              <a:t>שימוש ביצירות מוגנות בזכויות יוצרים ואיתור בעלי זכויות </a:t>
            </a:r>
          </a:p>
        </p:txBody>
      </p:sp>
      <p:sp>
        <p:nvSpPr>
          <p:cNvPr id="6" name="Rectangle 2">
            <a:extLst>
              <a:ext uri="{FF2B5EF4-FFF2-40B4-BE49-F238E27FC236}">
                <a16:creationId xmlns:a16="http://schemas.microsoft.com/office/drawing/2014/main" id="{AC596277-DEE6-4700-B192-10B01AA41FA7}"/>
              </a:ext>
            </a:extLst>
          </p:cNvPr>
          <p:cNvSpPr/>
          <p:nvPr/>
        </p:nvSpPr>
        <p:spPr>
          <a:xfrm>
            <a:off x="9209485" y="1084660"/>
            <a:ext cx="1708547" cy="497681"/>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e-IL" sz="1350" dirty="0">
                <a:solidFill>
                  <a:srgbClr val="002060"/>
                </a:solidFill>
              </a:rPr>
              <a:t>שקופית זו היא חובה</a:t>
            </a:r>
            <a:endParaRPr lang="en-US" sz="1350" dirty="0">
              <a:solidFill>
                <a:srgbClr val="00206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 name="כותרת 4"/>
          <p:cNvSpPr>
            <a:spLocks noGrp="1"/>
          </p:cNvSpPr>
          <p:nvPr>
            <p:ph type="ctrTitle"/>
          </p:nvPr>
        </p:nvSpPr>
        <p:spPr>
          <a:xfrm>
            <a:off x="611560" y="2492896"/>
            <a:ext cx="8100000" cy="1260000"/>
          </a:xfrm>
        </p:spPr>
        <p:txBody>
          <a:bodyPr/>
          <a:lstStyle/>
          <a:p>
            <a:r>
              <a:rPr lang="he-IL" dirty="0"/>
              <a:t> </a:t>
            </a:r>
            <a:r>
              <a:rPr lang="he-IL" sz="5400" dirty="0">
                <a:ln/>
              </a:rPr>
              <a:t>דוד </a:t>
            </a:r>
            <a:r>
              <a:rPr lang="he-IL" sz="5400" dirty="0" err="1">
                <a:ln/>
              </a:rPr>
              <a:t>נובודבורסקי</a:t>
            </a:r>
            <a:br>
              <a:rPr lang="he-IL" sz="5400" dirty="0">
                <a:ln/>
              </a:rPr>
            </a:br>
            <a:r>
              <a:rPr lang="he-IL" sz="5400" dirty="0">
                <a:ln/>
              </a:rPr>
              <a:t>דמותו של לוחם</a:t>
            </a:r>
            <a:br>
              <a:rPr lang="he-IL" sz="5400" dirty="0">
                <a:ln/>
              </a:rPr>
            </a:br>
            <a:endParaRPr lang="he-IL" dirty="0"/>
          </a:p>
        </p:txBody>
      </p:sp>
      <p:sp>
        <p:nvSpPr>
          <p:cNvPr id="6" name="Rectangle 5">
            <a:extLst>
              <a:ext uri="{FF2B5EF4-FFF2-40B4-BE49-F238E27FC236}">
                <a16:creationId xmlns:a16="http://schemas.microsoft.com/office/drawing/2014/main" id="{B2280C11-EEDB-487A-98F6-634F6A554FCC}"/>
              </a:ext>
            </a:extLst>
          </p:cNvPr>
          <p:cNvSpPr/>
          <p:nvPr/>
        </p:nvSpPr>
        <p:spPr>
          <a:xfrm>
            <a:off x="9209549" y="1333066"/>
            <a:ext cx="1708309" cy="497900"/>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1350" dirty="0">
                <a:solidFill>
                  <a:srgbClr val="002060"/>
                </a:solidFill>
              </a:rPr>
              <a:t>שקופית זו היא חובה</a:t>
            </a:r>
            <a:endParaRPr lang="en-US" sz="1350" dirty="0">
              <a:solidFill>
                <a:srgbClr val="002060"/>
              </a:solidFill>
            </a:endParaRPr>
          </a:p>
        </p:txBody>
      </p:sp>
      <p:sp>
        <p:nvSpPr>
          <p:cNvPr id="8" name="Rectangle 7">
            <a:extLst>
              <a:ext uri="{FF2B5EF4-FFF2-40B4-BE49-F238E27FC236}">
                <a16:creationId xmlns:a16="http://schemas.microsoft.com/office/drawing/2014/main" id="{2C6F7BCA-4B13-4E9D-B292-F022F48139C2}"/>
              </a:ext>
            </a:extLst>
          </p:cNvPr>
          <p:cNvSpPr/>
          <p:nvPr/>
        </p:nvSpPr>
        <p:spPr>
          <a:xfrm>
            <a:off x="9209548" y="1907826"/>
            <a:ext cx="1708309" cy="2231298"/>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1350" dirty="0">
                <a:solidFill>
                  <a:srgbClr val="002060"/>
                </a:solidFill>
              </a:rPr>
              <a:t>מלאו את פרטי השיעור, המקצוע והמורה .</a:t>
            </a:r>
          </a:p>
          <a:p>
            <a:pPr algn="ctr"/>
            <a:r>
              <a:rPr lang="he-IL" sz="1350" dirty="0">
                <a:solidFill>
                  <a:srgbClr val="002060"/>
                </a:solidFill>
              </a:rPr>
              <a:t>(אין צורך להשאיר את הכיתובים "שם השיעור" , "המקצוע", מחקו אותם וכתבו רק את הפרטים עצמם). </a:t>
            </a:r>
            <a:endParaRPr lang="en-US" sz="1350" dirty="0">
              <a:solidFill>
                <a:srgbClr val="00206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55976" y="4797152"/>
            <a:ext cx="4788024" cy="1938992"/>
          </a:xfrm>
          <a:prstGeom prst="rect">
            <a:avLst/>
          </a:prstGeom>
          <a:noFill/>
        </p:spPr>
        <p:txBody>
          <a:bodyPr wrap="square" rtlCol="1">
            <a:spAutoFit/>
          </a:bodyPr>
          <a:lstStyle/>
          <a:p>
            <a:pPr algn="r" rtl="1"/>
            <a:r>
              <a:rPr lang="he-IL" sz="2000" b="1" dirty="0">
                <a:latin typeface="Varela Round" panose="00000500000000000000" pitchFamily="2" charset="-79"/>
                <a:cs typeface="Varela Round" panose="00000500000000000000" pitchFamily="2" charset="-79"/>
              </a:rPr>
              <a:t>"כל המצייר נפש חיה מישראל גורם הנאה לדורו.</a:t>
            </a:r>
          </a:p>
          <a:p>
            <a:pPr algn="r" rtl="1"/>
            <a:r>
              <a:rPr lang="he-IL" sz="2000" b="1" dirty="0">
                <a:latin typeface="Varela Round" panose="00000500000000000000" pitchFamily="2" charset="-79"/>
                <a:cs typeface="Varela Round" panose="00000500000000000000" pitchFamily="2" charset="-79"/>
              </a:rPr>
              <a:t>וכל המעמיד ציון לאלה הבריות המסתלקות</a:t>
            </a:r>
          </a:p>
          <a:p>
            <a:pPr algn="r" rtl="1"/>
            <a:r>
              <a:rPr lang="he-IL" sz="2000" b="1" dirty="0">
                <a:latin typeface="Varela Round" panose="00000500000000000000" pitchFamily="2" charset="-79"/>
                <a:cs typeface="Varela Round" panose="00000500000000000000" pitchFamily="2" charset="-79"/>
              </a:rPr>
              <a:t>כאילו קיים עולם מלא, עולם שהולך ונחרב</a:t>
            </a:r>
            <a:r>
              <a:rPr lang="he-IL" sz="2000" dirty="0">
                <a:latin typeface="Varela Round" panose="00000500000000000000" pitchFamily="2" charset="-79"/>
                <a:cs typeface="Varela Round" panose="00000500000000000000" pitchFamily="2" charset="-79"/>
              </a:rPr>
              <a:t>"</a:t>
            </a:r>
          </a:p>
          <a:p>
            <a:pPr algn="r" rtl="1"/>
            <a:endParaRPr lang="he-IL" sz="2000" dirty="0">
              <a:latin typeface="Varela Round" panose="00000500000000000000" pitchFamily="2" charset="-79"/>
              <a:cs typeface="Varela Round" panose="00000500000000000000" pitchFamily="2" charset="-79"/>
            </a:endParaRPr>
          </a:p>
          <a:p>
            <a:pPr rtl="1"/>
            <a:r>
              <a:rPr lang="he-IL" sz="2000" dirty="0">
                <a:latin typeface="Varela Round" panose="00000500000000000000" pitchFamily="2" charset="-79"/>
                <a:cs typeface="Varela Round" panose="00000500000000000000" pitchFamily="2" charset="-79"/>
              </a:rPr>
              <a:t>(שלום עליכם)</a:t>
            </a:r>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31291"/>
            <a:ext cx="4427984" cy="5197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כותרת משנה 2"/>
          <p:cNvSpPr txBox="1">
            <a:spLocks/>
          </p:cNvSpPr>
          <p:nvPr/>
        </p:nvSpPr>
        <p:spPr>
          <a:xfrm>
            <a:off x="658386" y="4653136"/>
            <a:ext cx="3111212" cy="501366"/>
          </a:xfrm>
          <a:prstGeom prst="rect">
            <a:avLst/>
          </a:prstGeom>
        </p:spPr>
        <p:txBody>
          <a:bodyPr vert="horz" lIns="91440" tIns="45720" rIns="91440" bIns="45720" rtlCol="1">
            <a:normAutofit fontScale="92500" lnSpcReduction="20000"/>
          </a:bodyPr>
          <a:lstStyle/>
          <a:p>
            <a:pPr marL="0" marR="0" lvl="0" indent="0" algn="ctr" defTabSz="914400" rtl="1" eaLnBrk="1" fontAlgn="auto" latinLnBrk="0" hangingPunct="1">
              <a:lnSpc>
                <a:spcPct val="100000"/>
              </a:lnSpc>
              <a:spcBef>
                <a:spcPct val="20000"/>
              </a:spcBef>
              <a:spcAft>
                <a:spcPts val="0"/>
              </a:spcAft>
              <a:buClrTx/>
              <a:buSzTx/>
              <a:buFont typeface="Arial" pitchFamily="34" charset="0"/>
              <a:buNone/>
              <a:tabLst/>
              <a:defRPr/>
            </a:pPr>
            <a:r>
              <a:rPr kumimoji="0" lang="he-IL" sz="32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rPr>
              <a:t>1916- 1943</a:t>
            </a:r>
          </a:p>
        </p:txBody>
      </p:sp>
      <p:pic>
        <p:nvPicPr>
          <p:cNvPr id="7" name="Picture 3"/>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6156176" y="1916832"/>
            <a:ext cx="1800200"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כותרת 1"/>
          <p:cNvSpPr txBox="1">
            <a:spLocks/>
          </p:cNvSpPr>
          <p:nvPr/>
        </p:nvSpPr>
        <p:spPr>
          <a:xfrm>
            <a:off x="4860032" y="332656"/>
            <a:ext cx="4104456" cy="1358386"/>
          </a:xfrm>
          <a:prstGeom prst="rect">
            <a:avLst/>
          </a:prstGeom>
        </p:spPr>
        <p:txBody>
          <a:bodyPr vert="horz" lIns="91440" tIns="45720" rIns="91440" bIns="45720" rtlCol="1" anchor="ctr">
            <a:normAutofit fontScale="97500" lnSpcReduction="10000"/>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he-IL" sz="4400" b="1" i="0" u="none" strike="noStrike" kern="1200" cap="none" spc="0" normalizeH="0" baseline="0" noProof="0" dirty="0">
                <a:ln/>
                <a:effectLst/>
                <a:uLnTx/>
                <a:uFillTx/>
                <a:latin typeface="Varela Round" panose="00000500000000000000" pitchFamily="2" charset="-79"/>
                <a:ea typeface="+mj-ea"/>
                <a:cs typeface="Varela Round" panose="00000500000000000000" pitchFamily="2" charset="-79"/>
              </a:rPr>
              <a:t>דוד </a:t>
            </a:r>
            <a:r>
              <a:rPr kumimoji="0" lang="he-IL" sz="4400" b="1" i="0" u="none" strike="noStrike" kern="1200" cap="none" spc="0" normalizeH="0" baseline="0" noProof="0" dirty="0" err="1">
                <a:ln/>
                <a:effectLst/>
                <a:uLnTx/>
                <a:uFillTx/>
                <a:latin typeface="Varela Round" panose="00000500000000000000" pitchFamily="2" charset="-79"/>
                <a:ea typeface="+mj-ea"/>
                <a:cs typeface="Varela Round" panose="00000500000000000000" pitchFamily="2" charset="-79"/>
              </a:rPr>
              <a:t>נובודבורסקי</a:t>
            </a:r>
            <a:br>
              <a:rPr kumimoji="0" lang="he-IL" sz="4400" b="1" i="0" u="none" strike="noStrike" kern="1200" cap="none" spc="0" normalizeH="0" baseline="0" noProof="0" dirty="0">
                <a:ln/>
                <a:effectLst/>
                <a:uLnTx/>
                <a:uFillTx/>
                <a:latin typeface="Varela Round" panose="00000500000000000000" pitchFamily="2" charset="-79"/>
                <a:ea typeface="+mj-ea"/>
                <a:cs typeface="Varela Round" panose="00000500000000000000" pitchFamily="2" charset="-79"/>
              </a:rPr>
            </a:br>
            <a:r>
              <a:rPr kumimoji="0" lang="he-IL" sz="4400" b="1" i="0" u="none" strike="noStrike" kern="1200" cap="none" spc="0" normalizeH="0" baseline="0" noProof="0" dirty="0">
                <a:ln/>
                <a:effectLst/>
                <a:uLnTx/>
                <a:uFillTx/>
                <a:latin typeface="Varela Round" panose="00000500000000000000" pitchFamily="2" charset="-79"/>
                <a:ea typeface="+mj-ea"/>
                <a:cs typeface="Varela Round" panose="00000500000000000000" pitchFamily="2" charset="-79"/>
              </a:rPr>
              <a:t>דמותו של לוחם</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txBox="1">
            <a:spLocks/>
          </p:cNvSpPr>
          <p:nvPr/>
        </p:nvSpPr>
        <p:spPr>
          <a:xfrm>
            <a:off x="1" y="44624"/>
            <a:ext cx="9143999" cy="763715"/>
          </a:xfrm>
          <a:prstGeom prst="rect">
            <a:avLst/>
          </a:prstGeom>
        </p:spPr>
        <p:txBody>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he-IL" sz="4400" b="1" i="0" u="none" strike="noStrike" kern="1200" cap="none" spc="0" normalizeH="0" baseline="0" noProof="0" dirty="0">
                <a:ln w="17780" cmpd="sng">
                  <a:solidFill>
                    <a:srgbClr val="FFFFFF"/>
                  </a:solidFill>
                  <a:prstDash val="solid"/>
                  <a:miter lim="800000"/>
                </a:ln>
                <a:effectLst>
                  <a:outerShdw blurRad="50800" algn="tl" rotWithShape="0">
                    <a:srgbClr val="000000"/>
                  </a:outerShdw>
                </a:effectLst>
                <a:uLnTx/>
                <a:uFillTx/>
                <a:latin typeface="Varela Round" panose="00000500000000000000" pitchFamily="2" charset="-79"/>
                <a:ea typeface="+mj-ea"/>
                <a:cs typeface="Varela Round" panose="00000500000000000000" pitchFamily="2" charset="-79"/>
              </a:rPr>
              <a:t>רקע - החיים עד המלחמה</a:t>
            </a:r>
          </a:p>
        </p:txBody>
      </p:sp>
      <p:pic>
        <p:nvPicPr>
          <p:cNvPr id="3"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1775" y="5021320"/>
            <a:ext cx="2721568" cy="175018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19639989">
            <a:off x="5325249" y="5584992"/>
            <a:ext cx="1747343" cy="113299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מציין מיקום תוכן 2"/>
          <p:cNvSpPr txBox="1">
            <a:spLocks/>
          </p:cNvSpPr>
          <p:nvPr/>
        </p:nvSpPr>
        <p:spPr>
          <a:xfrm>
            <a:off x="1" y="980728"/>
            <a:ext cx="9144000" cy="4737287"/>
          </a:xfrm>
          <a:prstGeom prst="rect">
            <a:avLst/>
          </a:prstGeom>
        </p:spPr>
        <p:txBody>
          <a:bodyPr>
            <a:noAutofit/>
            <a:scene3d>
              <a:camera prst="orthographicFront"/>
              <a:lightRig rig="balanced" dir="t">
                <a:rot lat="0" lon="0" rev="2100000"/>
              </a:lightRig>
            </a:scene3d>
            <a:sp3d extrusionH="57150" prstMaterial="metal">
              <a:bevelT w="38100" h="25400"/>
              <a:contourClr>
                <a:schemeClr val="bg2"/>
              </a:contourClr>
            </a:sp3d>
          </a:bodyPr>
          <a:lstStyle/>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he-IL" sz="2400" b="1" i="0" u="none" strike="noStrike" kern="1200" cap="none" spc="0" normalizeH="0" baseline="0" noProof="0" dirty="0">
                <a:ln w="50800"/>
                <a:effectLst/>
                <a:uLnTx/>
                <a:uFillTx/>
                <a:latin typeface="Varela Round" panose="00000500000000000000" pitchFamily="2" charset="-79"/>
                <a:ea typeface="+mn-ea"/>
                <a:cs typeface="Varela Round" panose="00000500000000000000" pitchFamily="2" charset="-79"/>
              </a:rPr>
              <a:t>דוד  נולד בוורשה ב-17 לנובמבר 1916, למשפחת פועלים שגרה ברובע היהודי ברח' מילא בוורשה</a:t>
            </a:r>
          </a:p>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he-IL" sz="2400" b="1" i="0" u="none" strike="noStrike" kern="1200" cap="none" spc="0" normalizeH="0" baseline="0" noProof="0" dirty="0">
                <a:ln w="50800"/>
                <a:effectLst/>
                <a:uLnTx/>
                <a:uFillTx/>
                <a:latin typeface="Varela Round" panose="00000500000000000000" pitchFamily="2" charset="-79"/>
                <a:ea typeface="+mn-ea"/>
                <a:cs typeface="Varela Round" panose="00000500000000000000" pitchFamily="2" charset="-79"/>
              </a:rPr>
              <a:t>אביו ברוך </a:t>
            </a:r>
            <a:r>
              <a:rPr kumimoji="0" lang="he-IL" sz="2400" b="1" i="0" u="none" strike="noStrike" kern="1200" cap="none" spc="0" normalizeH="0" baseline="0" noProof="0" dirty="0" err="1">
                <a:ln w="50800"/>
                <a:effectLst/>
                <a:uLnTx/>
                <a:uFillTx/>
                <a:latin typeface="Varela Round" panose="00000500000000000000" pitchFamily="2" charset="-79"/>
                <a:ea typeface="+mn-ea"/>
                <a:cs typeface="Varela Round" panose="00000500000000000000" pitchFamily="2" charset="-79"/>
              </a:rPr>
              <a:t>נובודבורסקי</a:t>
            </a:r>
            <a:r>
              <a:rPr kumimoji="0" lang="he-IL" sz="2400" b="1" i="0" u="none" strike="noStrike" kern="1200" cap="none" spc="0" normalizeH="0" baseline="0" noProof="0" dirty="0">
                <a:ln w="50800"/>
                <a:effectLst/>
                <a:uLnTx/>
                <a:uFillTx/>
                <a:latin typeface="Varela Round" panose="00000500000000000000" pitchFamily="2" charset="-79"/>
                <a:ea typeface="+mn-ea"/>
                <a:cs typeface="Varela Round" panose="00000500000000000000" pitchFamily="2" charset="-79"/>
              </a:rPr>
              <a:t> היה כורך ספרים, היה יהודי אדוק ואמו חיה הייתה מילדת במקצועה</a:t>
            </a:r>
          </a:p>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he-IL" sz="2400" b="1" i="0" u="none" strike="noStrike" kern="1200" cap="none" spc="0" normalizeH="0" baseline="0" noProof="0" dirty="0">
                <a:ln w="50800"/>
                <a:effectLst/>
                <a:uLnTx/>
                <a:uFillTx/>
                <a:latin typeface="Varela Round" panose="00000500000000000000" pitchFamily="2" charset="-79"/>
                <a:ea typeface="+mn-ea"/>
                <a:cs typeface="Varela Round" panose="00000500000000000000" pitchFamily="2" charset="-79"/>
              </a:rPr>
              <a:t>דוד היה האח האמצעי משלושת הילדים במשפחה (אחיו הגדול יוסף היה גדול ממנו ב-5 שנים ואחיו הקטן משה היה קטן ממנו ב-5</a:t>
            </a:r>
            <a:r>
              <a:rPr kumimoji="0" lang="he-IL" sz="2400" b="1" i="0" u="none" strike="noStrike" kern="1200" cap="none" spc="0" normalizeH="0" noProof="0" dirty="0">
                <a:ln w="50800"/>
                <a:effectLst/>
                <a:uLnTx/>
                <a:uFillTx/>
                <a:latin typeface="Varela Round" panose="00000500000000000000" pitchFamily="2" charset="-79"/>
                <a:ea typeface="+mn-ea"/>
                <a:cs typeface="Varela Round" panose="00000500000000000000" pitchFamily="2" charset="-79"/>
              </a:rPr>
              <a:t> שני</a:t>
            </a:r>
            <a:r>
              <a:rPr kumimoji="0" lang="he-IL" sz="2400" b="1" i="0" u="none" strike="noStrike" kern="1200" cap="none" spc="0" normalizeH="0" baseline="0" noProof="0" dirty="0">
                <a:ln w="50800"/>
                <a:effectLst/>
                <a:uLnTx/>
                <a:uFillTx/>
                <a:latin typeface="Varela Round" panose="00000500000000000000" pitchFamily="2" charset="-79"/>
                <a:ea typeface="+mn-ea"/>
                <a:cs typeface="Varela Round" panose="00000500000000000000" pitchFamily="2" charset="-79"/>
              </a:rPr>
              <a:t>ם)</a:t>
            </a:r>
          </a:p>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he-IL" sz="2400" b="1" i="0" u="none" strike="noStrike" kern="1200" cap="none" spc="0" normalizeH="0" baseline="0" noProof="0" dirty="0">
                <a:ln w="50800"/>
                <a:effectLst/>
                <a:uLnTx/>
                <a:uFillTx/>
                <a:latin typeface="Varela Round" panose="00000500000000000000" pitchFamily="2" charset="-79"/>
                <a:ea typeface="+mn-ea"/>
                <a:cs typeface="Varela Round" panose="00000500000000000000" pitchFamily="2" charset="-79"/>
              </a:rPr>
              <a:t>דוד היה חבר בתנועת "השומר הצעיר" בוורשה שם היה ידוע כדוד "עמלן" (ע"ש הקבוצה אליה השתייך, וגם דוד "גלעדי" ע"ש הגדוד)</a:t>
            </a:r>
          </a:p>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he-IL" sz="2400" b="1" i="0" u="none" strike="noStrike" kern="1200" cap="none" spc="0" normalizeH="0" baseline="0" noProof="0" dirty="0">
                <a:ln w="50800"/>
                <a:effectLst/>
                <a:uLnTx/>
                <a:uFillTx/>
                <a:latin typeface="Varela Round" panose="00000500000000000000" pitchFamily="2" charset="-79"/>
                <a:ea typeface="+mn-ea"/>
                <a:cs typeface="Varela Round" panose="00000500000000000000" pitchFamily="2" charset="-79"/>
              </a:rPr>
              <a:t>דוד שימש כגזבר של קן "השומר הצעיר" בוורשה ובגלל זה לא יצא עם שאר חבריו בגדוד "גלעדי" להכשרה בעירה סלונים שבמזרח פולין</a:t>
            </a:r>
          </a:p>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he-IL" sz="2400" b="1" i="0" u="none" strike="noStrike" kern="1200" cap="none" spc="0" normalizeH="0" baseline="0" noProof="0" dirty="0">
                <a:ln w="50800"/>
                <a:effectLst/>
                <a:uLnTx/>
                <a:uFillTx/>
                <a:latin typeface="Varela Round" panose="00000500000000000000" pitchFamily="2" charset="-79"/>
                <a:ea typeface="+mn-ea"/>
                <a:cs typeface="Varela Round" panose="00000500000000000000" pitchFamily="2" charset="-79"/>
              </a:rPr>
              <a:t>חברתו לחיים ובת זוגתו הייתה רבקה </a:t>
            </a:r>
            <a:r>
              <a:rPr kumimoji="0" lang="he-IL" sz="2400" b="1" i="0" u="none" strike="noStrike" kern="1200" cap="none" spc="0" normalizeH="0" baseline="0" noProof="0" dirty="0" err="1">
                <a:ln w="50800"/>
                <a:effectLst/>
                <a:uLnTx/>
                <a:uFillTx/>
                <a:latin typeface="Varela Round" panose="00000500000000000000" pitchFamily="2" charset="-79"/>
                <a:ea typeface="+mn-ea"/>
                <a:cs typeface="Varela Round" panose="00000500000000000000" pitchFamily="2" charset="-79"/>
              </a:rPr>
              <a:t>שפירשטיין</a:t>
            </a:r>
            <a:endParaRPr kumimoji="0" lang="he-IL" sz="2400" b="1" i="0" u="none" strike="noStrike" kern="1200" cap="none" spc="0" normalizeH="0" baseline="0" noProof="0" dirty="0">
              <a:ln w="50800"/>
              <a:effectLst/>
              <a:uLnTx/>
              <a:uFillTx/>
              <a:latin typeface="Varela Round" panose="00000500000000000000" pitchFamily="2" charset="-79"/>
              <a:ea typeface="+mn-ea"/>
              <a:cs typeface="Varela Round" panose="00000500000000000000" pitchFamily="2" charset="-79"/>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txBox="1">
            <a:spLocks/>
          </p:cNvSpPr>
          <p:nvPr/>
        </p:nvSpPr>
        <p:spPr>
          <a:xfrm>
            <a:off x="0" y="0"/>
            <a:ext cx="9144000" cy="563912"/>
          </a:xfrm>
          <a:prstGeom prst="rect">
            <a:avLst/>
          </a:prstGeom>
        </p:spPr>
        <p:txBody>
          <a:bodyPr>
            <a:normAutofit fontScale="82500" lnSpcReduction="20000"/>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he-IL" sz="4400" b="1" i="0" u="none" strike="noStrike" kern="1200" cap="none" spc="0" normalizeH="0" baseline="0" noProof="0" dirty="0">
                <a:ln>
                  <a:noFill/>
                </a:ln>
                <a:effectLst/>
                <a:uLnTx/>
                <a:uFillTx/>
                <a:latin typeface="Varela Round" panose="00000500000000000000" pitchFamily="2" charset="-79"/>
                <a:ea typeface="+mj-ea"/>
                <a:cs typeface="Varela Round" panose="00000500000000000000" pitchFamily="2" charset="-79"/>
              </a:rPr>
              <a:t>עם פרוץ מלחמת העולם השנייה</a:t>
            </a:r>
          </a:p>
        </p:txBody>
      </p:sp>
      <p:sp>
        <p:nvSpPr>
          <p:cNvPr id="3" name="מציין מיקום תוכן 2"/>
          <p:cNvSpPr txBox="1">
            <a:spLocks/>
          </p:cNvSpPr>
          <p:nvPr/>
        </p:nvSpPr>
        <p:spPr>
          <a:xfrm>
            <a:off x="179512" y="881008"/>
            <a:ext cx="4819208" cy="5835102"/>
          </a:xfrm>
          <a:prstGeom prst="rect">
            <a:avLst/>
          </a:prstGeom>
        </p:spPr>
        <p:txBody>
          <a:bodyPr>
            <a:normAutofit fontScale="70000" lnSpcReduction="20000"/>
          </a:bodyPr>
          <a:lstStyle/>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he-IL" sz="32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rPr>
              <a:t>התקפת הצבא הנאצי על פולין ב-1 בספטמבר 1939, משבשת את כל תכוניותיו וחלומותיו של דוד</a:t>
            </a:r>
          </a:p>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he-IL" sz="32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rPr>
              <a:t>ב-7 לספטמבר 1939, מיטב הנוער יוצא את וורשה מזרחה וביניהם גם דוד עם שני אחיו (רבקה חברתו של דוד נשארת בוורשה)</a:t>
            </a:r>
          </a:p>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he-IL" sz="32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rPr>
              <a:t>דוד נפרד משני אחיו ומצטרף לחבריו בעיר רובנו ושם מחכה להגעתה של רבקה </a:t>
            </a:r>
            <a:r>
              <a:rPr kumimoji="0" lang="he-IL" sz="3200" b="1" i="0" u="none" strike="noStrike" kern="1200" cap="none" spc="0" normalizeH="0" baseline="0" noProof="0" dirty="0" err="1">
                <a:ln>
                  <a:noFill/>
                </a:ln>
                <a:effectLst/>
                <a:uLnTx/>
                <a:uFillTx/>
                <a:latin typeface="Varela Round" panose="00000500000000000000" pitchFamily="2" charset="-79"/>
                <a:ea typeface="+mn-ea"/>
                <a:cs typeface="Varela Round" panose="00000500000000000000" pitchFamily="2" charset="-79"/>
              </a:rPr>
              <a:t>שפירשטיין</a:t>
            </a:r>
            <a:endParaRPr kumimoji="0" lang="he-IL" sz="32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endParaRPr>
          </a:p>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he-IL" sz="32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rPr>
              <a:t>בינואר 1940, מחליט דוד לחזור לוורשה</a:t>
            </a:r>
          </a:p>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he-IL" sz="32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rPr>
              <a:t>דוד פועל במחתרת במסגרת תנועת ה"שומר הצעיר" בוורשה המקימה "קיבוץ" ברחוב </a:t>
            </a:r>
            <a:r>
              <a:rPr kumimoji="0" lang="he-IL" sz="3200" b="1" i="0" u="none" strike="noStrike" kern="1200" cap="none" spc="0" normalizeH="0" baseline="0" noProof="0" dirty="0" err="1">
                <a:ln>
                  <a:noFill/>
                </a:ln>
                <a:effectLst/>
                <a:uLnTx/>
                <a:uFillTx/>
                <a:latin typeface="Varela Round" panose="00000500000000000000" pitchFamily="2" charset="-79"/>
                <a:ea typeface="+mn-ea"/>
                <a:cs typeface="Varela Round" panose="00000500000000000000" pitchFamily="2" charset="-79"/>
              </a:rPr>
              <a:t>נאלבקי</a:t>
            </a:r>
            <a:endParaRPr kumimoji="0" lang="he-IL" sz="32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endParaRPr>
          </a:p>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he-IL" sz="32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rPr>
              <a:t>דוד כותב לאחיו הצעיר משה, ומעדכן אותו על חובת סימון כל היהודים ועל הקמת הגטו ביום ה-15/11/40</a:t>
            </a:r>
          </a:p>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Char char="•"/>
              <a:tabLst/>
              <a:defRPr/>
            </a:pPr>
            <a:endParaRPr kumimoji="0" lang="he-IL" sz="32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endParaRP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930489" y="2636912"/>
            <a:ext cx="4213511" cy="31608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5" name="אליפסה 4"/>
          <p:cNvSpPr/>
          <p:nvPr/>
        </p:nvSpPr>
        <p:spPr>
          <a:xfrm>
            <a:off x="5868144" y="3212976"/>
            <a:ext cx="563880" cy="5943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n>
                <a:solidFill>
                  <a:schemeClr val="tx1"/>
                </a:solidFill>
              </a:ln>
            </a:endParaRPr>
          </a:p>
        </p:txBody>
      </p:sp>
      <p:cxnSp>
        <p:nvCxnSpPr>
          <p:cNvPr id="6" name="מחבר חץ ישר 5"/>
          <p:cNvCxnSpPr/>
          <p:nvPr/>
        </p:nvCxnSpPr>
        <p:spPr>
          <a:xfrm>
            <a:off x="5148064" y="3284984"/>
            <a:ext cx="868680" cy="18288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nvGrpSpPr>
          <p:cNvPr id="7" name="קבוצה 6"/>
          <p:cNvGrpSpPr/>
          <p:nvPr/>
        </p:nvGrpSpPr>
        <p:grpSpPr>
          <a:xfrm>
            <a:off x="4716016" y="4581128"/>
            <a:ext cx="2669016" cy="2276872"/>
            <a:chOff x="3057527" y="789782"/>
            <a:chExt cx="6170612" cy="5688012"/>
          </a:xfrm>
        </p:grpSpPr>
        <p:grpSp>
          <p:nvGrpSpPr>
            <p:cNvPr id="8" name="קבוצה 9"/>
            <p:cNvGrpSpPr/>
            <p:nvPr/>
          </p:nvGrpSpPr>
          <p:grpSpPr>
            <a:xfrm>
              <a:off x="3057527" y="789782"/>
              <a:ext cx="6170612" cy="5688012"/>
              <a:chOff x="4142582" y="589757"/>
              <a:chExt cx="6170612" cy="5688012"/>
            </a:xfrm>
          </p:grpSpPr>
          <p:pic>
            <p:nvPicPr>
              <p:cNvPr id="12" name="Picture 3" descr="פולין.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42582" y="589757"/>
                <a:ext cx="6170612"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מלבן 12"/>
              <p:cNvSpPr/>
              <p:nvPr/>
            </p:nvSpPr>
            <p:spPr>
              <a:xfrm>
                <a:off x="8382000" y="2636839"/>
                <a:ext cx="107950" cy="9048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hangingPunct="1">
                  <a:defRPr/>
                </a:pPr>
                <a:endParaRPr lang="he-IL"/>
              </a:p>
            </p:txBody>
          </p:sp>
          <p:sp>
            <p:nvSpPr>
              <p:cNvPr id="14" name="TextBox 3"/>
              <p:cNvSpPr txBox="1">
                <a:spLocks noChangeArrowheads="1"/>
              </p:cNvSpPr>
              <p:nvPr/>
            </p:nvSpPr>
            <p:spPr bwMode="auto">
              <a:xfrm>
                <a:off x="7117881" y="2441575"/>
                <a:ext cx="1549871" cy="576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he-IL" altLang="he-IL" sz="900" b="1" dirty="0">
                    <a:solidFill>
                      <a:srgbClr val="FF0000"/>
                    </a:solidFill>
                    <a:latin typeface="Varela Round" panose="00000500000000000000" pitchFamily="2" charset="-79"/>
                    <a:cs typeface="Varela Round" panose="00000500000000000000" pitchFamily="2" charset="-79"/>
                  </a:rPr>
                  <a:t>טרבלינקה</a:t>
                </a:r>
              </a:p>
            </p:txBody>
          </p:sp>
        </p:grpSp>
        <p:sp>
          <p:nvSpPr>
            <p:cNvPr id="9" name="חץ ימינה מקווקו 8"/>
            <p:cNvSpPr/>
            <p:nvPr/>
          </p:nvSpPr>
          <p:spPr>
            <a:xfrm rot="2949806">
              <a:off x="6893934" y="3802928"/>
              <a:ext cx="1134595" cy="182026"/>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חץ ימינה מקווקו 9"/>
            <p:cNvSpPr/>
            <p:nvPr/>
          </p:nvSpPr>
          <p:spPr>
            <a:xfrm rot="1899517">
              <a:off x="8022877" y="4511600"/>
              <a:ext cx="629011" cy="193828"/>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חץ ימינה מקווקו 10"/>
            <p:cNvSpPr/>
            <p:nvPr/>
          </p:nvSpPr>
          <p:spPr>
            <a:xfrm>
              <a:off x="8743942" y="4802609"/>
              <a:ext cx="391146" cy="214069"/>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5" name="TextBox 14"/>
          <p:cNvSpPr txBox="1"/>
          <p:nvPr/>
        </p:nvSpPr>
        <p:spPr>
          <a:xfrm>
            <a:off x="6578759" y="548680"/>
            <a:ext cx="2565241" cy="5632311"/>
          </a:xfrm>
          <a:prstGeom prst="rect">
            <a:avLst/>
          </a:prstGeom>
          <a:solidFill>
            <a:srgbClr val="FFFF00"/>
          </a:solidFill>
        </p:spPr>
        <p:txBody>
          <a:bodyPr wrap="square" rtlCol="1">
            <a:spAutoFit/>
          </a:bodyPr>
          <a:lstStyle/>
          <a:p>
            <a:pPr algn="r" rtl="1"/>
            <a:r>
              <a:rPr lang="he-IL" b="1" dirty="0">
                <a:latin typeface="Varela Round" panose="00000500000000000000" pitchFamily="2" charset="-79"/>
                <a:cs typeface="Varela Round" panose="00000500000000000000" pitchFamily="2" charset="-79"/>
              </a:rPr>
              <a:t>רובנו (</a:t>
            </a:r>
            <a:r>
              <a:rPr lang="en-US" b="1" dirty="0">
                <a:latin typeface="Varela Round" panose="00000500000000000000" pitchFamily="2" charset="-79"/>
                <a:cs typeface="Varela Round" panose="00000500000000000000" pitchFamily="2" charset="-79"/>
              </a:rPr>
              <a:t>ROVNO</a:t>
            </a:r>
            <a:r>
              <a:rPr lang="he-IL" b="1" dirty="0">
                <a:latin typeface="Varela Round" panose="00000500000000000000" pitchFamily="2" charset="-79"/>
                <a:cs typeface="Varela Round" panose="00000500000000000000" pitchFamily="2" charset="-79"/>
              </a:rPr>
              <a:t>), עיר בצפון מערב אוקראינה, </a:t>
            </a:r>
          </a:p>
          <a:p>
            <a:pPr algn="r" rtl="1"/>
            <a:r>
              <a:rPr lang="he-IL" b="1" dirty="0">
                <a:latin typeface="Varela Round" panose="00000500000000000000" pitchFamily="2" charset="-79"/>
                <a:cs typeface="Varela Round" panose="00000500000000000000" pitchFamily="2" charset="-79"/>
              </a:rPr>
              <a:t>בירת המחוז הקרוי על שמה.</a:t>
            </a:r>
          </a:p>
          <a:p>
            <a:pPr algn="r" rtl="1"/>
            <a:r>
              <a:rPr lang="he-IL" b="1" dirty="0">
                <a:latin typeface="Varela Round" panose="00000500000000000000" pitchFamily="2" charset="-79"/>
                <a:cs typeface="Varela Round" panose="00000500000000000000" pitchFamily="2" charset="-79"/>
              </a:rPr>
              <a:t>ערב </a:t>
            </a:r>
            <a:r>
              <a:rPr lang="he-IL" b="1" dirty="0" err="1">
                <a:latin typeface="Varela Round" panose="00000500000000000000" pitchFamily="2" charset="-79"/>
                <a:cs typeface="Varela Round" panose="00000500000000000000" pitchFamily="2" charset="-79"/>
              </a:rPr>
              <a:t>מלחה"ע</a:t>
            </a:r>
            <a:r>
              <a:rPr lang="he-IL" b="1" dirty="0">
                <a:latin typeface="Varela Round" panose="00000500000000000000" pitchFamily="2" charset="-79"/>
                <a:cs typeface="Varela Round" panose="00000500000000000000" pitchFamily="2" charset="-79"/>
              </a:rPr>
              <a:t> </a:t>
            </a:r>
            <a:r>
              <a:rPr lang="he-IL" b="1" dirty="0" err="1">
                <a:latin typeface="Varela Round" panose="00000500000000000000" pitchFamily="2" charset="-79"/>
                <a:cs typeface="Varela Round" panose="00000500000000000000" pitchFamily="2" charset="-79"/>
              </a:rPr>
              <a:t>השניה</a:t>
            </a:r>
            <a:r>
              <a:rPr lang="he-IL" b="1" dirty="0">
                <a:latin typeface="Varela Round" panose="00000500000000000000" pitchFamily="2" charset="-79"/>
                <a:cs typeface="Varela Round" panose="00000500000000000000" pitchFamily="2" charset="-79"/>
              </a:rPr>
              <a:t> היו בה 57,000 תושבים מהם כ-25,000 יהודים.</a:t>
            </a:r>
          </a:p>
          <a:p>
            <a:pPr algn="r" rtl="1"/>
            <a:r>
              <a:rPr lang="he-IL" b="1" dirty="0">
                <a:latin typeface="Varela Round" panose="00000500000000000000" pitchFamily="2" charset="-79"/>
                <a:cs typeface="Varela Round" panose="00000500000000000000" pitchFamily="2" charset="-79"/>
              </a:rPr>
              <a:t>בספט' 1939, נכבשה העיר ע"י בריה"מ ואליה מגיעים פליטים רבים </a:t>
            </a:r>
          </a:p>
          <a:p>
            <a:pPr algn="r" rtl="1"/>
            <a:r>
              <a:rPr lang="he-IL" b="1" dirty="0">
                <a:latin typeface="Varela Round" panose="00000500000000000000" pitchFamily="2" charset="-79"/>
                <a:cs typeface="Varela Round" panose="00000500000000000000" pitchFamily="2" charset="-79"/>
              </a:rPr>
              <a:t>מהשטחים שנכבשו ע"י הגרמנים.</a:t>
            </a:r>
          </a:p>
          <a:p>
            <a:pPr algn="r" rtl="1"/>
            <a:r>
              <a:rPr lang="he-IL" b="1" dirty="0">
                <a:latin typeface="Varela Round" panose="00000500000000000000" pitchFamily="2" charset="-79"/>
                <a:cs typeface="Varela Round" panose="00000500000000000000" pitchFamily="2" charset="-79"/>
              </a:rPr>
              <a:t>בנובמבר 1941, רוכזו כ- 21,000 יהודי רובנו. הובלו</a:t>
            </a:r>
          </a:p>
          <a:p>
            <a:pPr algn="r" rtl="1"/>
            <a:r>
              <a:rPr lang="he-IL" b="1" dirty="0">
                <a:latin typeface="Varela Round" panose="00000500000000000000" pitchFamily="2" charset="-79"/>
                <a:cs typeface="Varela Round" panose="00000500000000000000" pitchFamily="2" charset="-79"/>
              </a:rPr>
              <a:t>לחורשת </a:t>
            </a:r>
            <a:r>
              <a:rPr lang="he-IL" b="1" dirty="0" err="1">
                <a:latin typeface="Varela Round" panose="00000500000000000000" pitchFamily="2" charset="-79"/>
                <a:cs typeface="Varela Round" panose="00000500000000000000" pitchFamily="2" charset="-79"/>
              </a:rPr>
              <a:t>סוסנקי</a:t>
            </a:r>
            <a:r>
              <a:rPr lang="he-IL" b="1" dirty="0">
                <a:latin typeface="Varela Round" panose="00000500000000000000" pitchFamily="2" charset="-79"/>
                <a:cs typeface="Varela Round" panose="00000500000000000000" pitchFamily="2" charset="-79"/>
              </a:rPr>
              <a:t> (</a:t>
            </a:r>
            <a:r>
              <a:rPr lang="en-US" b="1" dirty="0">
                <a:latin typeface="Varela Round" panose="00000500000000000000" pitchFamily="2" charset="-79"/>
                <a:cs typeface="Varela Round" panose="00000500000000000000" pitchFamily="2" charset="-79"/>
              </a:rPr>
              <a:t>SOSENKI </a:t>
            </a:r>
            <a:r>
              <a:rPr lang="he-IL" b="1" dirty="0">
                <a:latin typeface="Varela Round" panose="00000500000000000000" pitchFamily="2" charset="-79"/>
                <a:cs typeface="Varela Round" panose="00000500000000000000" pitchFamily="2" charset="-79"/>
              </a:rPr>
              <a:t>), כשישה ק"מ מזרחית לעיר</a:t>
            </a:r>
          </a:p>
          <a:p>
            <a:pPr algn="r" rtl="1"/>
            <a:r>
              <a:rPr lang="he-IL" b="1" dirty="0">
                <a:latin typeface="Varela Round" panose="00000500000000000000" pitchFamily="2" charset="-79"/>
                <a:cs typeface="Varela Round" panose="00000500000000000000" pitchFamily="2" charset="-79"/>
              </a:rPr>
              <a:t>ונרצחו ביריות לבורות שהוכנו מראש</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20292" y="2025807"/>
            <a:ext cx="3163329" cy="4695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20521774">
            <a:off x="5197370" y="3330451"/>
            <a:ext cx="4008232" cy="2820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483768" y="2852936"/>
            <a:ext cx="4301104" cy="313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כותרת 1"/>
          <p:cNvSpPr txBox="1">
            <a:spLocks/>
          </p:cNvSpPr>
          <p:nvPr/>
        </p:nvSpPr>
        <p:spPr>
          <a:xfrm>
            <a:off x="0" y="-171400"/>
            <a:ext cx="9144000" cy="642396"/>
          </a:xfrm>
          <a:prstGeom prst="rect">
            <a:avLst/>
          </a:prstGeom>
        </p:spPr>
        <p:txBody>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he-IL" sz="4400" b="1" i="0" u="none" strike="noStrike" kern="1200" cap="none" spc="0" normalizeH="0" baseline="0" noProof="0"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uLnTx/>
                <a:uFillTx/>
                <a:latin typeface="Varela Round" panose="00000500000000000000" pitchFamily="2" charset="-79"/>
                <a:ea typeface="+mj-ea"/>
                <a:cs typeface="Varela Round" panose="00000500000000000000" pitchFamily="2" charset="-79"/>
              </a:rPr>
              <a:t>החיים בגטו </a:t>
            </a:r>
          </a:p>
        </p:txBody>
      </p:sp>
      <p:pic>
        <p:nvPicPr>
          <p:cNvPr id="6" name="תמונה 5"/>
          <p:cNvPicPr>
            <a:picLocks noChangeAspect="1"/>
          </p:cNvPicPr>
          <p:nvPr/>
        </p:nvPicPr>
        <p:blipFill>
          <a:blip r:embed="rId5" cstate="email"/>
          <a:stretch>
            <a:fillRect/>
          </a:stretch>
        </p:blipFill>
        <p:spPr>
          <a:xfrm>
            <a:off x="-10412890" y="-33655385"/>
            <a:ext cx="21014644" cy="29739365"/>
          </a:xfrm>
          <a:prstGeom prst="rect">
            <a:avLst/>
          </a:prstGeom>
        </p:spPr>
      </p:pic>
      <p:sp>
        <p:nvSpPr>
          <p:cNvPr id="7" name="מלבן 6"/>
          <p:cNvSpPr/>
          <p:nvPr/>
        </p:nvSpPr>
        <p:spPr>
          <a:xfrm>
            <a:off x="0" y="476672"/>
            <a:ext cx="9144000" cy="461665"/>
          </a:xfrm>
          <a:prstGeom prst="rect">
            <a:avLst/>
          </a:prstGeom>
        </p:spPr>
        <p:txBody>
          <a:bodyPr wrap="square">
            <a:spAutoFit/>
          </a:bodyPr>
          <a:lstStyle/>
          <a:p>
            <a:pPr algn="just" rtl="1"/>
            <a:r>
              <a:rPr lang="he-IL" sz="2400" dirty="0">
                <a:ln w="17780" cmpd="sng">
                  <a:solidFill>
                    <a:srgbClr val="FFFFFF"/>
                  </a:solidFill>
                  <a:prstDash val="solid"/>
                  <a:miter lim="800000"/>
                </a:ln>
                <a:latin typeface="Varela Round" panose="00000500000000000000" pitchFamily="2" charset="-79"/>
                <a:cs typeface="Varela Round" panose="00000500000000000000" pitchFamily="2" charset="-79"/>
              </a:rPr>
              <a:t>.</a:t>
            </a:r>
          </a:p>
        </p:txBody>
      </p:sp>
      <p:sp>
        <p:nvSpPr>
          <p:cNvPr id="8" name="מלבן 7"/>
          <p:cNvSpPr/>
          <p:nvPr/>
        </p:nvSpPr>
        <p:spPr>
          <a:xfrm>
            <a:off x="1" y="4365104"/>
            <a:ext cx="9144000" cy="1815882"/>
          </a:xfrm>
          <a:prstGeom prst="rect">
            <a:avLst/>
          </a:prstGeom>
          <a:solidFill>
            <a:schemeClr val="accent2">
              <a:alpha val="51000"/>
            </a:schemeClr>
          </a:solidFill>
        </p:spPr>
        <p:txBody>
          <a:bodyPr wrap="square">
            <a:spAutoFit/>
          </a:bodyPr>
          <a:lstStyle/>
          <a:p>
            <a:pPr algn="just" rtl="1"/>
            <a:r>
              <a:rPr lang="he-IL" sz="2800" b="1" dirty="0">
                <a:solidFill>
                  <a:schemeClr val="bg1"/>
                </a:solidFill>
                <a:latin typeface="Varela Round" panose="00000500000000000000" pitchFamily="2" charset="-79"/>
                <a:cs typeface="Varela Round" panose="00000500000000000000" pitchFamily="2" charset="-79"/>
              </a:rPr>
              <a:t>במכתביו של דוד מתוך הגטו אל אחיו משה הנמצא ברוסיה, הוא כותב, לפעמים ברמזים ולפעמים בשפת סתרים, על פעילות התנועה, על הקמת המחתרת ועל ייסוד הקיבוץ ברחוב </a:t>
            </a:r>
            <a:r>
              <a:rPr lang="he-IL" sz="2800" b="1" dirty="0" err="1">
                <a:solidFill>
                  <a:schemeClr val="bg1"/>
                </a:solidFill>
                <a:latin typeface="Varela Round" panose="00000500000000000000" pitchFamily="2" charset="-79"/>
                <a:cs typeface="Varela Round" panose="00000500000000000000" pitchFamily="2" charset="-79"/>
              </a:rPr>
              <a:t>נאלבקי</a:t>
            </a:r>
            <a:endParaRPr lang="he-IL" sz="2800" b="1" dirty="0">
              <a:solidFill>
                <a:schemeClr val="bg1"/>
              </a:solidFill>
              <a:latin typeface="Varela Round" panose="00000500000000000000" pitchFamily="2" charset="-79"/>
              <a:cs typeface="Varela Round" panose="00000500000000000000" pitchFamily="2" charset="-79"/>
            </a:endParaRPr>
          </a:p>
        </p:txBody>
      </p:sp>
      <p:sp>
        <p:nvSpPr>
          <p:cNvPr id="13" name="TextBox 12"/>
          <p:cNvSpPr txBox="1"/>
          <p:nvPr/>
        </p:nvSpPr>
        <p:spPr>
          <a:xfrm>
            <a:off x="323527" y="476672"/>
            <a:ext cx="8640961" cy="1938992"/>
          </a:xfrm>
          <a:prstGeom prst="rect">
            <a:avLst/>
          </a:prstGeom>
          <a:noFill/>
        </p:spPr>
        <p:txBody>
          <a:bodyPr wrap="square" rtlCol="1">
            <a:spAutoFit/>
          </a:bodyPr>
          <a:lstStyle/>
          <a:p>
            <a:pPr algn="just"/>
            <a:r>
              <a:rPr lang="he-IL" sz="2400" dirty="0">
                <a:latin typeface="Varela Round" panose="00000500000000000000" pitchFamily="2" charset="-79"/>
                <a:cs typeface="Varela Round" panose="00000500000000000000" pitchFamily="2" charset="-79"/>
              </a:rPr>
              <a:t>אחרי הקמת הגטו, עוברים דוד ורבקה לגור ברחוב לשנו 6, דירה 6- לשעבר הדירה ששימשה את ההנהגה הראשית של השומר הצעיר.</a:t>
            </a:r>
          </a:p>
          <a:p>
            <a:pPr algn="just"/>
            <a:r>
              <a:rPr lang="he-IL" sz="2400" dirty="0">
                <a:latin typeface="Varela Round" panose="00000500000000000000" pitchFamily="2" charset="-79"/>
                <a:cs typeface="Varela Round" panose="00000500000000000000" pitchFamily="2" charset="-79"/>
              </a:rPr>
              <a:t>דוד ורבקה הופכים את הדירה למרכז העצבים של המחתרת בגטו.</a:t>
            </a:r>
          </a:p>
          <a:p>
            <a:pPr algn="just"/>
            <a:r>
              <a:rPr lang="he-IL" sz="2400" dirty="0">
                <a:latin typeface="Varela Round" panose="00000500000000000000" pitchFamily="2" charset="-79"/>
                <a:cs typeface="Varela Round" panose="00000500000000000000" pitchFamily="2" charset="-79"/>
              </a:rPr>
              <a:t>דוד מרכיב בחשאי מכשיר רדיו ההופך לספק העיקרי של ידיעות מהעולם, המשמשות חומר לעיתונות המחתרתית בגטו.</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0" dur="1000" fill="hold"/>
                                        <p:tgtEl>
                                          <p:spTgt spid="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cstate="email"/>
          <a:stretch>
            <a:fillRect/>
          </a:stretch>
        </p:blipFill>
        <p:spPr>
          <a:xfrm>
            <a:off x="0" y="489557"/>
            <a:ext cx="9143999" cy="5429250"/>
          </a:xfrm>
          <a:prstGeom prst="rect">
            <a:avLst/>
          </a:prstGeom>
        </p:spPr>
      </p:pic>
      <p:sp>
        <p:nvSpPr>
          <p:cNvPr id="3" name="כותרת 1"/>
          <p:cNvSpPr txBox="1">
            <a:spLocks/>
          </p:cNvSpPr>
          <p:nvPr/>
        </p:nvSpPr>
        <p:spPr>
          <a:xfrm>
            <a:off x="88901" y="0"/>
            <a:ext cx="9055099" cy="526072"/>
          </a:xfrm>
          <a:prstGeom prst="rect">
            <a:avLst/>
          </a:prstGeom>
        </p:spPr>
        <p:txBody>
          <a:bodyPr>
            <a:normAutofit fontScale="75000" lnSpcReduction="20000"/>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he-IL" sz="4400" b="0" i="0" u="none" strike="noStrike" kern="1200" cap="none" spc="0" normalizeH="0" baseline="0" noProof="0" dirty="0">
                <a:ln>
                  <a:noFill/>
                </a:ln>
                <a:solidFill>
                  <a:srgbClr val="C00000"/>
                </a:solidFill>
                <a:effectLst/>
                <a:uLnTx/>
                <a:uFillTx/>
                <a:latin typeface="Varela Round" panose="00000500000000000000" pitchFamily="2" charset="-79"/>
                <a:ea typeface="+mj-ea"/>
                <a:cs typeface="Varela Round" panose="00000500000000000000" pitchFamily="2" charset="-79"/>
              </a:rPr>
              <a:t>הבריחה מטרבלינקה</a:t>
            </a:r>
          </a:p>
        </p:txBody>
      </p:sp>
      <p:sp>
        <p:nvSpPr>
          <p:cNvPr id="4" name="מציין מיקום תוכן 2"/>
          <p:cNvSpPr txBox="1">
            <a:spLocks/>
          </p:cNvSpPr>
          <p:nvPr/>
        </p:nvSpPr>
        <p:spPr>
          <a:xfrm>
            <a:off x="1" y="757545"/>
            <a:ext cx="9055100" cy="3541714"/>
          </a:xfrm>
          <a:prstGeom prst="rect">
            <a:avLst/>
          </a:prstGeom>
        </p:spPr>
        <p:txBody>
          <a:bodyPr>
            <a:normAutofit fontScale="62500" lnSpcReduction="20000"/>
          </a:bodyPr>
          <a:lstStyle/>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he-IL" sz="3200" b="1" i="0" u="none" strike="noStrike" kern="1200" cap="none" spc="0" normalizeH="0" baseline="0" noProof="0" dirty="0">
                <a:ln>
                  <a:noFill/>
                </a:ln>
                <a:solidFill>
                  <a:srgbClr val="FFFF00"/>
                </a:solidFill>
                <a:effectLst/>
                <a:uLnTx/>
                <a:uFillTx/>
                <a:latin typeface="Varela Round" panose="00000500000000000000" pitchFamily="2" charset="-79"/>
                <a:ea typeface="+mn-ea"/>
                <a:cs typeface="Varela Round" panose="00000500000000000000" pitchFamily="2" charset="-79"/>
              </a:rPr>
              <a:t>באוגוסט 1942, במהלך האקציה הגדולה נתפס דוד ומובל יחד עם רבים אחרים במשלוח למחנה ההשמדה בטרבלינקה (בשלב זה עוד איש בגטו לא ידע מה זה טרבלינקה).</a:t>
            </a:r>
          </a:p>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he-IL" sz="3200" b="1" i="0" u="none" strike="noStrike" kern="1200" cap="none" spc="0" normalizeH="0" baseline="0" noProof="0" dirty="0">
                <a:ln>
                  <a:noFill/>
                </a:ln>
                <a:solidFill>
                  <a:srgbClr val="FFFF00"/>
                </a:solidFill>
                <a:effectLst/>
                <a:uLnTx/>
                <a:uFillTx/>
                <a:latin typeface="Varela Round" panose="00000500000000000000" pitchFamily="2" charset="-79"/>
                <a:ea typeface="+mn-ea"/>
                <a:cs typeface="Varela Round" panose="00000500000000000000" pitchFamily="2" charset="-79"/>
              </a:rPr>
              <a:t>עם הגעתו למחנה הוא מוכנס לתוך פלוגת עבודה שתפקידה לטפל בחפצי הקורבנות.</a:t>
            </a:r>
          </a:p>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he-IL" sz="3200" b="1" i="0" u="none" strike="noStrike" kern="1200" cap="none" spc="0" normalizeH="0" baseline="0" noProof="0" dirty="0">
                <a:ln>
                  <a:noFill/>
                </a:ln>
                <a:solidFill>
                  <a:srgbClr val="FFFF00"/>
                </a:solidFill>
                <a:effectLst/>
                <a:uLnTx/>
                <a:uFillTx/>
                <a:latin typeface="Varela Round" panose="00000500000000000000" pitchFamily="2" charset="-79"/>
                <a:ea typeface="+mn-ea"/>
                <a:cs typeface="Varela Round" panose="00000500000000000000" pitchFamily="2" charset="-79"/>
              </a:rPr>
              <a:t>כעבור מספר ימים, תוך כדי סידור הבגדים באחד הקרונות, הסתתר בין ערימות הבגדים, עד שהרכבת יצאה את שערי המחנה והתרחקה. </a:t>
            </a:r>
          </a:p>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he-IL" sz="3200" b="1" i="0" u="none" strike="noStrike" kern="1200" cap="none" spc="0" normalizeH="0" baseline="0" noProof="0" dirty="0">
                <a:ln>
                  <a:noFill/>
                </a:ln>
                <a:solidFill>
                  <a:srgbClr val="FFFF00"/>
                </a:solidFill>
                <a:effectLst/>
                <a:uLnTx/>
                <a:uFillTx/>
                <a:latin typeface="Varela Round" panose="00000500000000000000" pitchFamily="2" charset="-79"/>
                <a:ea typeface="+mn-ea"/>
                <a:cs typeface="Varela Round" panose="00000500000000000000" pitchFamily="2" charset="-79"/>
              </a:rPr>
              <a:t>הוא הצליח לקפוץ מהרכבת ולהגיע לאחר מספר ימים חזרה לוורשה למרות פציעתו ע"מ לספר לכולם ולהזהירם שהמשלוחים היוצאים מוורשה הם למחנה השמדה ולא למחנה עבודה </a:t>
            </a:r>
          </a:p>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he-IL" sz="3200" b="1" i="0" u="none" strike="noStrike" kern="1200" cap="none" spc="0" normalizeH="0" baseline="0" noProof="0" dirty="0">
                <a:ln>
                  <a:noFill/>
                </a:ln>
                <a:solidFill>
                  <a:srgbClr val="FFFF00"/>
                </a:solidFill>
                <a:effectLst/>
                <a:uLnTx/>
                <a:uFillTx/>
                <a:latin typeface="Varela Round" panose="00000500000000000000" pitchFamily="2" charset="-79"/>
                <a:ea typeface="+mn-ea"/>
                <a:cs typeface="Varela Round" panose="00000500000000000000" pitchFamily="2" charset="-79"/>
              </a:rPr>
              <a:t>רבים מיהודי וורשה לא האמינו לתיאוריו מקפיאי הדם על אודות בית חרושת למוות שהקימו הגרמנים</a:t>
            </a:r>
          </a:p>
        </p:txBody>
      </p:sp>
      <p:pic>
        <p:nvPicPr>
          <p:cNvPr id="5" name="תמונה 4"/>
          <p:cNvPicPr>
            <a:picLocks noChangeAspect="1"/>
          </p:cNvPicPr>
          <p:nvPr/>
        </p:nvPicPr>
        <p:blipFill>
          <a:blip r:embed="rId3" cstate="email"/>
          <a:stretch>
            <a:fillRect/>
          </a:stretch>
        </p:blipFill>
        <p:spPr>
          <a:xfrm>
            <a:off x="6671231" y="4791075"/>
            <a:ext cx="2472769" cy="2066925"/>
          </a:xfrm>
          <a:prstGeom prst="rect">
            <a:avLst/>
          </a:prstGeom>
        </p:spPr>
      </p:pic>
      <p:pic>
        <p:nvPicPr>
          <p:cNvPr id="6" name="תמונה 5"/>
          <p:cNvPicPr>
            <a:picLocks noChangeAspect="1"/>
          </p:cNvPicPr>
          <p:nvPr/>
        </p:nvPicPr>
        <p:blipFill>
          <a:blip r:embed="rId4" cstate="email"/>
          <a:stretch>
            <a:fillRect/>
          </a:stretch>
        </p:blipFill>
        <p:spPr>
          <a:xfrm>
            <a:off x="0" y="4486276"/>
            <a:ext cx="3092251" cy="2371724"/>
          </a:xfrm>
          <a:prstGeom prst="rect">
            <a:avLst/>
          </a:prstGeom>
        </p:spPr>
      </p:pic>
      <p:pic>
        <p:nvPicPr>
          <p:cNvPr id="7" name="תמונה 6"/>
          <p:cNvPicPr>
            <a:picLocks noChangeAspect="1"/>
          </p:cNvPicPr>
          <p:nvPr/>
        </p:nvPicPr>
        <p:blipFill>
          <a:blip r:embed="rId5" cstate="email"/>
          <a:stretch>
            <a:fillRect/>
          </a:stretch>
        </p:blipFill>
        <p:spPr>
          <a:xfrm>
            <a:off x="3203848" y="4118810"/>
            <a:ext cx="3645385" cy="273919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txBox="1">
            <a:spLocks/>
          </p:cNvSpPr>
          <p:nvPr/>
        </p:nvSpPr>
        <p:spPr>
          <a:xfrm>
            <a:off x="2699792" y="0"/>
            <a:ext cx="6444208" cy="1484784"/>
          </a:xfrm>
          <a:prstGeom prst="rect">
            <a:avLst/>
          </a:prstGeom>
        </p:spPr>
        <p:txBody>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he-IL" sz="4400" b="0" i="0" u="none" strike="noStrike" kern="1200" cap="none" spc="0" normalizeH="0" baseline="0" noProof="0" dirty="0">
                <a:ln>
                  <a:noFill/>
                </a:ln>
                <a:solidFill>
                  <a:srgbClr val="C00000"/>
                </a:solidFill>
                <a:effectLst/>
                <a:uLnTx/>
                <a:uFillTx/>
                <a:latin typeface="Varela Round" panose="00000500000000000000" pitchFamily="2" charset="-79"/>
                <a:ea typeface="+mj-ea"/>
                <a:cs typeface="Varela Round" panose="00000500000000000000" pitchFamily="2" charset="-79"/>
              </a:rPr>
              <a:t>קטעים מדו"ח שחיבר </a:t>
            </a:r>
          </a:p>
          <a:p>
            <a:pPr marL="0" marR="0" lvl="0" indent="0" algn="ctr" defTabSz="914400" rtl="1" eaLnBrk="1" fontAlgn="auto" latinLnBrk="0" hangingPunct="1">
              <a:lnSpc>
                <a:spcPct val="100000"/>
              </a:lnSpc>
              <a:spcBef>
                <a:spcPct val="0"/>
              </a:spcBef>
              <a:spcAft>
                <a:spcPts val="0"/>
              </a:spcAft>
              <a:buClrTx/>
              <a:buSzTx/>
              <a:buFontTx/>
              <a:buNone/>
              <a:tabLst/>
              <a:defRPr/>
            </a:pPr>
            <a:r>
              <a:rPr kumimoji="0" lang="he-IL" sz="4400" b="0" i="0" u="none" strike="noStrike" kern="1200" cap="none" spc="0" normalizeH="0" baseline="0" noProof="0" dirty="0">
                <a:ln>
                  <a:noFill/>
                </a:ln>
                <a:solidFill>
                  <a:srgbClr val="C00000"/>
                </a:solidFill>
                <a:effectLst/>
                <a:uLnTx/>
                <a:uFillTx/>
                <a:latin typeface="Varela Round" panose="00000500000000000000" pitchFamily="2" charset="-79"/>
                <a:ea typeface="+mj-ea"/>
                <a:cs typeface="Varela Round" panose="00000500000000000000" pitchFamily="2" charset="-79"/>
              </a:rPr>
              <a:t>על המשלוחים לטרבלינקה</a:t>
            </a:r>
          </a:p>
        </p:txBody>
      </p:sp>
      <p:pic>
        <p:nvPicPr>
          <p:cNvPr id="3" name="תמונה 2"/>
          <p:cNvPicPr>
            <a:picLocks noChangeAspect="1"/>
          </p:cNvPicPr>
          <p:nvPr/>
        </p:nvPicPr>
        <p:blipFill>
          <a:blip r:embed="rId2" cstate="email">
            <a:lum bright="-20000" contrast="20000"/>
          </a:blip>
          <a:stretch>
            <a:fillRect/>
          </a:stretch>
        </p:blipFill>
        <p:spPr>
          <a:xfrm>
            <a:off x="4784018" y="1988840"/>
            <a:ext cx="4359982" cy="4869159"/>
          </a:xfrm>
          <a:prstGeom prst="rect">
            <a:avLst/>
          </a:prstGeom>
        </p:spPr>
      </p:pic>
      <p:pic>
        <p:nvPicPr>
          <p:cNvPr id="4" name="תמונה 3"/>
          <p:cNvPicPr>
            <a:picLocks noChangeAspect="1"/>
          </p:cNvPicPr>
          <p:nvPr/>
        </p:nvPicPr>
        <p:blipFill>
          <a:blip r:embed="rId3" cstate="email">
            <a:lum bright="-20000" contrast="20000"/>
          </a:blip>
          <a:stretch>
            <a:fillRect/>
          </a:stretch>
        </p:blipFill>
        <p:spPr>
          <a:xfrm>
            <a:off x="1" y="1988840"/>
            <a:ext cx="4870430" cy="4869160"/>
          </a:xfrm>
          <a:prstGeom prst="rect">
            <a:avLst/>
          </a:prstGeom>
        </p:spPr>
      </p:pic>
      <p:sp>
        <p:nvSpPr>
          <p:cNvPr id="5" name="כותרת 1"/>
          <p:cNvSpPr txBox="1">
            <a:spLocks/>
          </p:cNvSpPr>
          <p:nvPr/>
        </p:nvSpPr>
        <p:spPr>
          <a:xfrm rot="20545905">
            <a:off x="-359703" y="3680749"/>
            <a:ext cx="9905998" cy="820633"/>
          </a:xfrm>
          <a:prstGeom prst="rect">
            <a:avLst/>
          </a:prstGeom>
        </p:spPr>
        <p:txBody>
          <a:bodyPr vert="horz" lIns="91440" tIns="45720" rIns="91440" bIns="45720" rtlCol="0" anchor="ctr">
            <a:normAutofit fontScale="77500" lnSpcReduction="20000"/>
          </a:bodyPr>
          <a:lstStyle>
            <a:lvl1pPr algn="l" defTabSz="914400" rtl="1"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he-IL" b="1" dirty="0">
                <a:solidFill>
                  <a:srgbClr val="C00000"/>
                </a:solidFill>
              </a:rPr>
              <a:t>דו"ח זה נכתב ע"י דוד מספר ימים אחרי חזרתו לגטו בוורשה ונשמר באחד הכדים של ארכיון "עונג שבת" שנמצא אחרי השחרור של העיר</a:t>
            </a:r>
          </a:p>
        </p:txBody>
      </p:sp>
      <p:sp>
        <p:nvSpPr>
          <p:cNvPr id="6" name="אליפסה 5"/>
          <p:cNvSpPr/>
          <p:nvPr/>
        </p:nvSpPr>
        <p:spPr>
          <a:xfrm>
            <a:off x="7956376" y="3573017"/>
            <a:ext cx="770384"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7" name="אליפסה 6"/>
          <p:cNvSpPr/>
          <p:nvPr/>
        </p:nvSpPr>
        <p:spPr>
          <a:xfrm>
            <a:off x="3635896" y="2636912"/>
            <a:ext cx="1148121" cy="6620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8" name="תמונה 7"/>
          <p:cNvPicPr>
            <a:picLocks noChangeAspect="1"/>
          </p:cNvPicPr>
          <p:nvPr/>
        </p:nvPicPr>
        <p:blipFill>
          <a:blip r:embed="rId4"/>
          <a:stretch>
            <a:fillRect/>
          </a:stretch>
        </p:blipFill>
        <p:spPr>
          <a:xfrm>
            <a:off x="0" y="1988840"/>
            <a:ext cx="1895856" cy="26392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1"/>
          <p:cNvSpPr txBox="1">
            <a:spLocks/>
          </p:cNvSpPr>
          <p:nvPr/>
        </p:nvSpPr>
        <p:spPr>
          <a:xfrm>
            <a:off x="1763688" y="-137816"/>
            <a:ext cx="9144000" cy="784613"/>
          </a:xfrm>
          <a:prstGeom prst="rect">
            <a:avLst/>
          </a:prstGeom>
        </p:spPr>
        <p:txBody>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he-IL" sz="3600" b="1" i="0" u="none" strike="noStrike" kern="1200" cap="none" spc="0" normalizeH="0" baseline="0" noProof="0" dirty="0">
                <a:ln>
                  <a:noFill/>
                </a:ln>
                <a:solidFill>
                  <a:srgbClr val="C00000"/>
                </a:solidFill>
                <a:effectLst/>
                <a:uLnTx/>
                <a:uFillTx/>
                <a:latin typeface="Varela Round" panose="00000500000000000000" pitchFamily="2" charset="-79"/>
                <a:ea typeface="+mj-ea"/>
                <a:cs typeface="Varela Round" panose="00000500000000000000" pitchFamily="2" charset="-79"/>
              </a:rPr>
              <a:t>המאבק המזויין בגטו והקמת </a:t>
            </a:r>
          </a:p>
          <a:p>
            <a:pPr marL="0" marR="0" lvl="0" indent="0" algn="ctr" defTabSz="914400" rtl="1" eaLnBrk="1" fontAlgn="auto" latinLnBrk="0" hangingPunct="1">
              <a:lnSpc>
                <a:spcPct val="100000"/>
              </a:lnSpc>
              <a:spcBef>
                <a:spcPct val="0"/>
              </a:spcBef>
              <a:spcAft>
                <a:spcPts val="0"/>
              </a:spcAft>
              <a:buClrTx/>
              <a:buSzTx/>
              <a:buFontTx/>
              <a:buNone/>
              <a:tabLst/>
              <a:defRPr/>
            </a:pPr>
            <a:r>
              <a:rPr kumimoji="0" lang="he-IL" sz="3600" b="1" i="0" u="none" strike="noStrike" kern="1200" cap="none" spc="0" normalizeH="0" baseline="0" noProof="0" dirty="0">
                <a:ln>
                  <a:noFill/>
                </a:ln>
                <a:solidFill>
                  <a:srgbClr val="C00000"/>
                </a:solidFill>
                <a:effectLst/>
                <a:uLnTx/>
                <a:uFillTx/>
                <a:latin typeface="Varela Round" panose="00000500000000000000" pitchFamily="2" charset="-79"/>
                <a:ea typeface="+mj-ea"/>
                <a:cs typeface="Varela Round" panose="00000500000000000000" pitchFamily="2" charset="-79"/>
              </a:rPr>
              <a:t>הארגון היהודי הלוחם</a:t>
            </a:r>
          </a:p>
        </p:txBody>
      </p:sp>
      <p:sp>
        <p:nvSpPr>
          <p:cNvPr id="4" name="מציין מיקום תוכן 2"/>
          <p:cNvSpPr txBox="1">
            <a:spLocks/>
          </p:cNvSpPr>
          <p:nvPr/>
        </p:nvSpPr>
        <p:spPr>
          <a:xfrm>
            <a:off x="0" y="476672"/>
            <a:ext cx="4603530" cy="5846572"/>
          </a:xfrm>
          <a:prstGeom prst="rect">
            <a:avLst/>
          </a:prstGeom>
        </p:spPr>
        <p:txBody>
          <a:bodyPr>
            <a:noAutofit/>
          </a:bodyPr>
          <a:lstStyle/>
          <a:p>
            <a:pPr marL="342900" marR="0" lvl="0" indent="-342900" algn="r"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he-IL" sz="16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rPr>
              <a:t>דוד היה בין הראשונים שהגו ותמכו ברעיון הלחימה עם נשק והיה בין מנחי היסודות להקמתו של הארגון היהודי הלוחם (ה"איל"), הוא נבחר להיות אחד מבין 22 מפקדי הכוחות הלוחמים בגטו וורשה</a:t>
            </a: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he-IL" sz="16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rPr>
              <a:t>הכוח בפיקודו של דוד "עמלן" התמקמה בבית ברחוב </a:t>
            </a:r>
            <a:r>
              <a:rPr kumimoji="0" lang="he-IL" sz="1600" b="1" i="0" u="none" strike="noStrike" kern="1200" cap="none" spc="0" normalizeH="0" baseline="0" noProof="0" dirty="0">
                <a:ln>
                  <a:noFill/>
                </a:ln>
                <a:solidFill>
                  <a:srgbClr val="FF0000"/>
                </a:solidFill>
                <a:effectLst/>
                <a:uLnTx/>
                <a:uFillTx/>
                <a:latin typeface="Varela Round" panose="00000500000000000000" pitchFamily="2" charset="-79"/>
                <a:ea typeface="+mn-ea"/>
                <a:cs typeface="Varela Round" panose="00000500000000000000" pitchFamily="2" charset="-79"/>
              </a:rPr>
              <a:t>לשנו 56</a:t>
            </a:r>
            <a:r>
              <a:rPr kumimoji="0" lang="he-IL" sz="16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rPr>
              <a:t>, ששמש גם כצינוק בו הוחזקו לשם "ריכוך" עשירי הגטו שלא היו מוכנים לתרום מכספם לרכישת אמצעי לחימה.</a:t>
            </a: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he-IL" sz="16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rPr>
              <a:t>היו בכוח זה בפיקודו גם חברי תנועות חלוציות אחרות. הסגן שלו היה שלום </a:t>
            </a:r>
            <a:r>
              <a:rPr kumimoji="0" lang="he-IL" sz="1600" b="1" i="0" u="none" strike="noStrike" kern="1200" cap="none" spc="0" normalizeH="0" baseline="0" noProof="0" dirty="0" err="1">
                <a:ln>
                  <a:noFill/>
                </a:ln>
                <a:effectLst/>
                <a:uLnTx/>
                <a:uFillTx/>
                <a:latin typeface="Varela Round" panose="00000500000000000000" pitchFamily="2" charset="-79"/>
                <a:ea typeface="+mn-ea"/>
                <a:cs typeface="Varela Round" panose="00000500000000000000" pitchFamily="2" charset="-79"/>
              </a:rPr>
              <a:t>סופיט</a:t>
            </a:r>
            <a:r>
              <a:rPr kumimoji="0" lang="he-IL" sz="16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rPr>
              <a:t> מ"בני עקיבא".</a:t>
            </a: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he-IL" sz="16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rPr>
              <a:t>מדי בוקר היה יוצא מהמפקדה של הפלוגה </a:t>
            </a:r>
            <a:r>
              <a:rPr kumimoji="0" lang="he-IL" sz="1600" b="1" i="0" u="none" strike="noStrike" kern="1200" cap="none" spc="0" normalizeH="0" baseline="0" noProof="0" dirty="0">
                <a:ln>
                  <a:noFill/>
                </a:ln>
                <a:solidFill>
                  <a:srgbClr val="FF0000"/>
                </a:solidFill>
                <a:effectLst/>
                <a:uLnTx/>
                <a:uFillTx/>
                <a:latin typeface="Varela Round" panose="00000500000000000000" pitchFamily="2" charset="-79"/>
                <a:ea typeface="+mn-ea"/>
                <a:cs typeface="Varela Round" panose="00000500000000000000" pitchFamily="2" charset="-79"/>
              </a:rPr>
              <a:t>בלשנו 36</a:t>
            </a:r>
            <a:r>
              <a:rPr kumimoji="0" lang="he-IL" sz="16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rPr>
              <a:t>, לפגוש את אנשיו, לשאול מה מצבם ולעדכן על הנעשה בגטו.</a:t>
            </a: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he-IL" sz="16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rPr>
              <a:t>הם נערכו למערכה מזויינת וללחימה ע"י בניית עמדות רכישת נשק ואמצעי לחימה שהושגו ע"י פעולות שאורגנו למטרה זו </a:t>
            </a:r>
            <a:r>
              <a:rPr kumimoji="0" lang="he-IL" sz="1600" b="1" i="0" u="none" strike="noStrike" kern="1200" cap="none" spc="0" normalizeH="0" baseline="0" noProof="0" dirty="0">
                <a:ln>
                  <a:noFill/>
                </a:ln>
                <a:solidFill>
                  <a:srgbClr val="FF0000"/>
                </a:solidFill>
                <a:effectLst/>
                <a:uLnTx/>
                <a:uFillTx/>
                <a:latin typeface="Varela Round" panose="00000500000000000000" pitchFamily="2" charset="-79"/>
                <a:ea typeface="+mn-ea"/>
                <a:cs typeface="Varela Round" panose="00000500000000000000" pitchFamily="2" charset="-79"/>
              </a:rPr>
              <a:t>(כמו ההתנפלות החמושה על הבנק של </a:t>
            </a:r>
            <a:r>
              <a:rPr kumimoji="0" lang="he-IL" sz="1600" b="1" i="0" u="none" strike="noStrike" kern="1200" cap="none" spc="0" normalizeH="0" baseline="0" noProof="0" dirty="0" err="1">
                <a:ln>
                  <a:noFill/>
                </a:ln>
                <a:solidFill>
                  <a:srgbClr val="FF0000"/>
                </a:solidFill>
                <a:effectLst/>
                <a:uLnTx/>
                <a:uFillTx/>
                <a:latin typeface="Varela Round" panose="00000500000000000000" pitchFamily="2" charset="-79"/>
                <a:ea typeface="+mn-ea"/>
                <a:cs typeface="Varela Round" panose="00000500000000000000" pitchFamily="2" charset="-79"/>
              </a:rPr>
              <a:t>הגיטו</a:t>
            </a:r>
            <a:r>
              <a:rPr kumimoji="0" lang="he-IL" sz="1600" b="1" i="0" u="none" strike="noStrike" kern="1200" cap="none" spc="0" normalizeH="0" baseline="0" noProof="0" dirty="0">
                <a:ln>
                  <a:noFill/>
                </a:ln>
                <a:solidFill>
                  <a:srgbClr val="FF0000"/>
                </a:solidFill>
                <a:effectLst/>
                <a:uLnTx/>
                <a:uFillTx/>
                <a:latin typeface="Varela Round" panose="00000500000000000000" pitchFamily="2" charset="-79"/>
                <a:ea typeface="+mn-ea"/>
                <a:cs typeface="Varela Round" panose="00000500000000000000" pitchFamily="2" charset="-79"/>
              </a:rPr>
              <a:t> שהיה ברחוב </a:t>
            </a:r>
            <a:r>
              <a:rPr kumimoji="0" lang="he-IL" sz="1600" b="1" i="0" u="none" strike="noStrike" kern="1200" cap="none" spc="0" normalizeH="0" baseline="0" noProof="0" dirty="0" err="1">
                <a:ln>
                  <a:noFill/>
                </a:ln>
                <a:solidFill>
                  <a:srgbClr val="FF0000"/>
                </a:solidFill>
                <a:effectLst/>
                <a:uLnTx/>
                <a:uFillTx/>
                <a:latin typeface="Varela Round" panose="00000500000000000000" pitchFamily="2" charset="-79"/>
                <a:ea typeface="+mn-ea"/>
                <a:cs typeface="Varela Round" panose="00000500000000000000" pitchFamily="2" charset="-79"/>
              </a:rPr>
              <a:t>נלבקי</a:t>
            </a:r>
            <a:r>
              <a:rPr kumimoji="0" lang="he-IL" sz="1600" b="1" i="0" u="none" strike="noStrike" kern="1200" cap="none" spc="0" normalizeH="0" baseline="0" noProof="0" dirty="0">
                <a:ln>
                  <a:noFill/>
                </a:ln>
                <a:solidFill>
                  <a:srgbClr val="FF0000"/>
                </a:solidFill>
                <a:effectLst/>
                <a:uLnTx/>
                <a:uFillTx/>
                <a:latin typeface="Varela Round" panose="00000500000000000000" pitchFamily="2" charset="-79"/>
                <a:ea typeface="+mn-ea"/>
                <a:cs typeface="Varela Round" panose="00000500000000000000" pitchFamily="2" charset="-79"/>
              </a:rPr>
              <a:t> 37, בפברואר 43)</a:t>
            </a: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he-IL" sz="16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rPr>
              <a:t>הם הטמינו מוקש המופעל חשמלית מעמדתם ברחוב </a:t>
            </a:r>
            <a:r>
              <a:rPr kumimoji="0" lang="he-IL" sz="1600" b="1" i="0" u="none" strike="noStrike" kern="1200" cap="none" spc="0" normalizeH="0" baseline="0" noProof="0" dirty="0" err="1">
                <a:ln>
                  <a:noFill/>
                </a:ln>
                <a:effectLst/>
                <a:uLnTx/>
                <a:uFillTx/>
                <a:latin typeface="Varela Round" panose="00000500000000000000" pitchFamily="2" charset="-79"/>
                <a:ea typeface="+mn-ea"/>
                <a:cs typeface="Varela Round" panose="00000500000000000000" pitchFamily="2" charset="-79"/>
              </a:rPr>
              <a:t>נובוליפיה</a:t>
            </a:r>
            <a:r>
              <a:rPr kumimoji="0" lang="he-IL" sz="16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rPr>
              <a:t> 67, אך זה בזמן אמת לא התפוצץ בזמן הכניסה הראשונה של הגרמנים לגטו. אך הירי והרימונים שהטילו על הגרמנים גרמו לנפגעים ולנסיגתם של הגרמנים.</a:t>
            </a: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he-IL" sz="1600" b="1"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rPr>
              <a:t>גם הניסיון השני של הכוחות הגרמנים לפרוץ לתוך השטח של הגטו לא עלה בגלל ההתנגדות והירי המדויק שהפיל חללים רבים מקרבם.</a:t>
            </a: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Char char="•"/>
              <a:tabLst/>
              <a:defRPr/>
            </a:pPr>
            <a:endParaRPr kumimoji="0" lang="he-IL" sz="1600" b="0"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endParaRP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Char char="•"/>
              <a:tabLst/>
              <a:defRPr/>
            </a:pPr>
            <a:endParaRPr kumimoji="0" lang="he-IL" sz="1600" b="0"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endParaRP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Char char="•"/>
              <a:tabLst/>
              <a:defRPr/>
            </a:pPr>
            <a:endParaRPr kumimoji="0" lang="he-IL" sz="1600" b="0" i="0" u="none" strike="noStrike" kern="1200" cap="none" spc="0" normalizeH="0" baseline="0" noProof="0" dirty="0">
              <a:ln>
                <a:noFill/>
              </a:ln>
              <a:effectLst/>
              <a:uLnTx/>
              <a:uFillTx/>
              <a:latin typeface="Varela Round" panose="00000500000000000000" pitchFamily="2" charset="-79"/>
              <a:ea typeface="+mn-ea"/>
              <a:cs typeface="Varela Round" panose="00000500000000000000" pitchFamily="2" charset="-79"/>
            </a:endParaRPr>
          </a:p>
        </p:txBody>
      </p:sp>
      <p:grpSp>
        <p:nvGrpSpPr>
          <p:cNvPr id="19" name="קבוצה 18"/>
          <p:cNvGrpSpPr/>
          <p:nvPr/>
        </p:nvGrpSpPr>
        <p:grpSpPr>
          <a:xfrm>
            <a:off x="4283968" y="3068960"/>
            <a:ext cx="4788025" cy="3669120"/>
            <a:chOff x="4887315" y="1732950"/>
            <a:chExt cx="7292891" cy="5109280"/>
          </a:xfrm>
        </p:grpSpPr>
        <p:pic>
          <p:nvPicPr>
            <p:cNvPr id="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887315" y="1732950"/>
              <a:ext cx="7269705" cy="5109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מלבן 5"/>
            <p:cNvSpPr/>
            <p:nvPr/>
          </p:nvSpPr>
          <p:spPr>
            <a:xfrm>
              <a:off x="5834856" y="2073790"/>
              <a:ext cx="1684759" cy="5873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100" b="1" dirty="0">
                  <a:solidFill>
                    <a:srgbClr val="FF0000"/>
                  </a:solidFill>
                </a:rPr>
                <a:t>כניסה לתעלת הביוב</a:t>
              </a:r>
            </a:p>
          </p:txBody>
        </p:sp>
        <p:sp>
          <p:nvSpPr>
            <p:cNvPr id="7" name="מלבן 6"/>
            <p:cNvSpPr/>
            <p:nvPr/>
          </p:nvSpPr>
          <p:spPr>
            <a:xfrm>
              <a:off x="5435712" y="5999860"/>
              <a:ext cx="1294439" cy="5873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100" b="1" dirty="0">
                  <a:solidFill>
                    <a:srgbClr val="FF0000"/>
                  </a:solidFill>
                </a:rPr>
                <a:t>יציאה מהביוב</a:t>
              </a:r>
            </a:p>
          </p:txBody>
        </p:sp>
        <p:sp>
          <p:nvSpPr>
            <p:cNvPr id="8" name="מלבן 7"/>
            <p:cNvSpPr/>
            <p:nvPr/>
          </p:nvSpPr>
          <p:spPr>
            <a:xfrm>
              <a:off x="6964907" y="6009096"/>
              <a:ext cx="1212782" cy="5873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100" b="1" dirty="0">
                  <a:solidFill>
                    <a:srgbClr val="FF0000"/>
                  </a:solidFill>
                </a:rPr>
                <a:t>הדירה בלשנו 56</a:t>
              </a:r>
            </a:p>
          </p:txBody>
        </p:sp>
        <p:cxnSp>
          <p:nvCxnSpPr>
            <p:cNvPr id="9" name="מחבר חץ ישר 8"/>
            <p:cNvCxnSpPr/>
            <p:nvPr/>
          </p:nvCxnSpPr>
          <p:spPr>
            <a:xfrm>
              <a:off x="5659820" y="3144420"/>
              <a:ext cx="2222939" cy="1080739"/>
            </a:xfrm>
            <a:prstGeom prst="straightConnector1">
              <a:avLst/>
            </a:prstGeom>
            <a:ln w="38100">
              <a:tailEnd type="arrow"/>
            </a:ln>
          </p:spPr>
          <p:style>
            <a:lnRef idx="3">
              <a:schemeClr val="dk1"/>
            </a:lnRef>
            <a:fillRef idx="0">
              <a:schemeClr val="dk1"/>
            </a:fillRef>
            <a:effectRef idx="2">
              <a:schemeClr val="dk1"/>
            </a:effectRef>
            <a:fontRef idx="minor">
              <a:schemeClr val="tx1"/>
            </a:fontRef>
          </p:style>
        </p:cxnSp>
        <p:cxnSp>
          <p:nvCxnSpPr>
            <p:cNvPr id="10" name="מחבר חץ ישר 9"/>
            <p:cNvCxnSpPr/>
            <p:nvPr/>
          </p:nvCxnSpPr>
          <p:spPr>
            <a:xfrm flipV="1">
              <a:off x="6562020" y="4398579"/>
              <a:ext cx="835573" cy="1596800"/>
            </a:xfrm>
            <a:prstGeom prst="straightConnector1">
              <a:avLst/>
            </a:prstGeom>
            <a:ln w="38100">
              <a:tailEnd type="arrow"/>
            </a:ln>
          </p:spPr>
          <p:style>
            <a:lnRef idx="3">
              <a:schemeClr val="dk1"/>
            </a:lnRef>
            <a:fillRef idx="0">
              <a:schemeClr val="dk1"/>
            </a:fillRef>
            <a:effectRef idx="2">
              <a:schemeClr val="dk1"/>
            </a:effectRef>
            <a:fontRef idx="minor">
              <a:schemeClr val="tx1"/>
            </a:fontRef>
          </p:style>
        </p:cxnSp>
        <p:cxnSp>
          <p:nvCxnSpPr>
            <p:cNvPr id="11" name="מחבר חץ ישר 10"/>
            <p:cNvCxnSpPr/>
            <p:nvPr/>
          </p:nvCxnSpPr>
          <p:spPr>
            <a:xfrm flipV="1">
              <a:off x="7397593" y="4398579"/>
              <a:ext cx="485166" cy="1596800"/>
            </a:xfrm>
            <a:prstGeom prst="straightConnector1">
              <a:avLst/>
            </a:prstGeom>
            <a:ln w="38100">
              <a:tailEnd type="arrow"/>
            </a:ln>
          </p:spPr>
          <p:style>
            <a:lnRef idx="3">
              <a:schemeClr val="dk1"/>
            </a:lnRef>
            <a:fillRef idx="0">
              <a:schemeClr val="dk1"/>
            </a:fillRef>
            <a:effectRef idx="2">
              <a:schemeClr val="dk1"/>
            </a:effectRef>
            <a:fontRef idx="minor">
              <a:schemeClr val="tx1"/>
            </a:fontRef>
          </p:style>
        </p:cxnSp>
        <p:cxnSp>
          <p:nvCxnSpPr>
            <p:cNvPr id="12" name="מחבר חץ ישר 11"/>
            <p:cNvCxnSpPr>
              <a:stCxn id="6" idx="2"/>
            </p:cNvCxnSpPr>
            <p:nvPr/>
          </p:nvCxnSpPr>
          <p:spPr>
            <a:xfrm>
              <a:off x="6677235" y="2661151"/>
              <a:ext cx="1205525" cy="1737427"/>
            </a:xfrm>
            <a:prstGeom prst="straightConnector1">
              <a:avLst/>
            </a:prstGeom>
            <a:ln w="38100">
              <a:tailEnd type="arrow"/>
            </a:ln>
          </p:spPr>
          <p:style>
            <a:lnRef idx="3">
              <a:schemeClr val="dk1"/>
            </a:lnRef>
            <a:fillRef idx="0">
              <a:schemeClr val="dk1"/>
            </a:fillRef>
            <a:effectRef idx="2">
              <a:schemeClr val="dk1"/>
            </a:effectRef>
            <a:fontRef idx="minor">
              <a:schemeClr val="tx1"/>
            </a:fontRef>
          </p:style>
        </p:cxnSp>
        <p:cxnSp>
          <p:nvCxnSpPr>
            <p:cNvPr id="15" name="מחבר חץ ישר 14"/>
            <p:cNvCxnSpPr/>
            <p:nvPr/>
          </p:nvCxnSpPr>
          <p:spPr>
            <a:xfrm flipH="1">
              <a:off x="9979572" y="3144420"/>
              <a:ext cx="1566558" cy="1571296"/>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6" name="מחבר חץ ישר 15"/>
            <p:cNvCxnSpPr/>
            <p:nvPr/>
          </p:nvCxnSpPr>
          <p:spPr>
            <a:xfrm flipH="1">
              <a:off x="10330974" y="4705815"/>
              <a:ext cx="1051729" cy="491164"/>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5" name="מלבן 4"/>
            <p:cNvSpPr/>
            <p:nvPr/>
          </p:nvSpPr>
          <p:spPr>
            <a:xfrm>
              <a:off x="5025747" y="2850739"/>
              <a:ext cx="1506755" cy="5873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100" b="1" dirty="0">
                  <a:solidFill>
                    <a:srgbClr val="FF0000"/>
                  </a:solidFill>
                </a:rPr>
                <a:t>המוקש שלא התפוצץ</a:t>
              </a:r>
            </a:p>
          </p:txBody>
        </p:sp>
        <p:sp>
          <p:nvSpPr>
            <p:cNvPr id="14" name="מלבן 13"/>
            <p:cNvSpPr/>
            <p:nvPr/>
          </p:nvSpPr>
          <p:spPr>
            <a:xfrm>
              <a:off x="10809989" y="4422035"/>
              <a:ext cx="1370215" cy="5873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100" b="1" dirty="0">
                  <a:solidFill>
                    <a:srgbClr val="FF0000"/>
                  </a:solidFill>
                </a:rPr>
                <a:t>כיכר </a:t>
              </a:r>
              <a:r>
                <a:rPr lang="en-US" sz="1100" b="1" dirty="0">
                  <a:solidFill>
                    <a:srgbClr val="FF0000"/>
                  </a:solidFill>
                </a:rPr>
                <a:t> </a:t>
              </a:r>
              <a:r>
                <a:rPr lang="he-IL" sz="1100" b="1" dirty="0" err="1">
                  <a:solidFill>
                    <a:srgbClr val="FF0000"/>
                  </a:solidFill>
                </a:rPr>
                <a:t>מורנובסקי</a:t>
              </a:r>
              <a:r>
                <a:rPr lang="he-IL" sz="1100" b="1" dirty="0">
                  <a:solidFill>
                    <a:srgbClr val="FF0000"/>
                  </a:solidFill>
                </a:rPr>
                <a:t> </a:t>
              </a:r>
            </a:p>
          </p:txBody>
        </p:sp>
        <p:sp>
          <p:nvSpPr>
            <p:cNvPr id="13" name="מלבן 12"/>
            <p:cNvSpPr/>
            <p:nvPr/>
          </p:nvSpPr>
          <p:spPr>
            <a:xfrm>
              <a:off x="11248707" y="2790095"/>
              <a:ext cx="931499" cy="5873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100" b="1" dirty="0">
                  <a:solidFill>
                    <a:srgbClr val="FF0000"/>
                  </a:solidFill>
                </a:rPr>
                <a:t>מילא 18</a:t>
              </a:r>
            </a:p>
          </p:txBody>
        </p:sp>
      </p:grpSp>
      <p:sp>
        <p:nvSpPr>
          <p:cNvPr id="18" name="TextBox 17"/>
          <p:cNvSpPr txBox="1"/>
          <p:nvPr/>
        </p:nvSpPr>
        <p:spPr>
          <a:xfrm>
            <a:off x="67550" y="5034499"/>
            <a:ext cx="9144000" cy="1154162"/>
          </a:xfrm>
          <a:prstGeom prst="rect">
            <a:avLst/>
          </a:prstGeom>
          <a:solidFill>
            <a:schemeClr val="bg2">
              <a:lumMod val="90000"/>
            </a:schemeClr>
          </a:solidFill>
        </p:spPr>
        <p:txBody>
          <a:bodyPr wrap="square" rtlCol="1">
            <a:spAutoFit/>
          </a:bodyPr>
          <a:lstStyle/>
          <a:p>
            <a:pPr algn="r" rtl="1"/>
            <a:r>
              <a:rPr lang="he-IL" sz="2300" dirty="0">
                <a:latin typeface="Varela Round" panose="00000500000000000000" pitchFamily="2" charset="-79"/>
                <a:cs typeface="Varela Round" panose="00000500000000000000" pitchFamily="2" charset="-79"/>
              </a:rPr>
              <a:t>ביום ה-29/4/43 כותב גנרל </a:t>
            </a:r>
            <a:r>
              <a:rPr lang="he-IL" sz="2300" dirty="0" err="1">
                <a:latin typeface="Varela Round" panose="00000500000000000000" pitchFamily="2" charset="-79"/>
                <a:cs typeface="Varela Round" panose="00000500000000000000" pitchFamily="2" charset="-79"/>
              </a:rPr>
              <a:t>שטרופ</a:t>
            </a:r>
            <a:r>
              <a:rPr lang="he-IL" sz="2300" dirty="0">
                <a:latin typeface="Varela Round" panose="00000500000000000000" pitchFamily="2" charset="-79"/>
                <a:cs typeface="Varela Round" panose="00000500000000000000" pitchFamily="2" charset="-79"/>
              </a:rPr>
              <a:t> בדו"ח שלו כי הוא </a:t>
            </a:r>
            <a:r>
              <a:rPr lang="he-IL" sz="2300" dirty="0">
                <a:solidFill>
                  <a:srgbClr val="FF0000"/>
                </a:solidFill>
                <a:latin typeface="Varela Round" panose="00000500000000000000" pitchFamily="2" charset="-79"/>
                <a:cs typeface="Varela Round" panose="00000500000000000000" pitchFamily="2" charset="-79"/>
              </a:rPr>
              <a:t>"עדיין לא הצליח לכבוש עמדות רבות וכי הוא נאלץ לפוצץ בית אחרי בית ע"מ להגיע לעמדות המבוצרות"</a:t>
            </a:r>
            <a:endParaRPr lang="he-IL" sz="2300" dirty="0">
              <a:solidFill>
                <a:schemeClr val="bg1"/>
              </a:solidFill>
              <a:latin typeface="Varela Round" panose="00000500000000000000" pitchFamily="2" charset="-79"/>
              <a:cs typeface="Varela Round" panose="00000500000000000000" pitchFamily="2" charset="-79"/>
            </a:endParaRPr>
          </a:p>
        </p:txBody>
      </p:sp>
      <p:sp>
        <p:nvSpPr>
          <p:cNvPr id="23" name="מלבן 22"/>
          <p:cNvSpPr/>
          <p:nvPr/>
        </p:nvSpPr>
        <p:spPr>
          <a:xfrm rot="20426775">
            <a:off x="124924" y="2323134"/>
            <a:ext cx="8400648" cy="1200329"/>
          </a:xfrm>
          <a:prstGeom prst="rect">
            <a:avLst/>
          </a:prstGeom>
          <a:solidFill>
            <a:schemeClr val="bg2">
              <a:lumMod val="90000"/>
            </a:schemeClr>
          </a:solidFill>
        </p:spPr>
        <p:txBody>
          <a:bodyPr wrap="square">
            <a:spAutoFit/>
          </a:bodyPr>
          <a:lstStyle/>
          <a:p>
            <a:pPr algn="just"/>
            <a:r>
              <a:rPr lang="he-IL" sz="2400" dirty="0">
                <a:latin typeface="Varela Round" panose="00000500000000000000" pitchFamily="2" charset="-79"/>
                <a:cs typeface="Varela Round" panose="00000500000000000000" pitchFamily="2" charset="-79"/>
              </a:rPr>
              <a:t>את השיחה עם אנשיו היה מסיים במשפט: </a:t>
            </a:r>
            <a:r>
              <a:rPr lang="he-IL" sz="2400" dirty="0">
                <a:solidFill>
                  <a:srgbClr val="FF0000"/>
                </a:solidFill>
                <a:latin typeface="Varela Round" panose="00000500000000000000" pitchFamily="2" charset="-79"/>
                <a:cs typeface="Varela Round" panose="00000500000000000000" pitchFamily="2" charset="-79"/>
              </a:rPr>
              <a:t>כולנו הולכים למוות בטוח, לא ננצח אך ייתכן שנצליח להציל את כבוד היהודים.." </a:t>
            </a:r>
            <a:r>
              <a:rPr lang="he-IL" sz="2400" dirty="0">
                <a:latin typeface="Varela Round" panose="00000500000000000000" pitchFamily="2" charset="-79"/>
                <a:cs typeface="Varela Round" panose="00000500000000000000" pitchFamily="2" charset="-79"/>
              </a:rPr>
              <a:t>(משמר, תל אביב 19/4/46)</a:t>
            </a:r>
            <a:endParaRPr lang="he-IL"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plus(in)">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000"/>
                                        <p:tgtEl>
                                          <p:spTgt spid="18"/>
                                        </p:tgtEl>
                                      </p:cBhvr>
                                    </p:animEffect>
                                    <p:anim calcmode="lin" valueType="num">
                                      <p:cBhvr>
                                        <p:cTn id="13" dur="2000" fill="hold"/>
                                        <p:tgtEl>
                                          <p:spTgt spid="18"/>
                                        </p:tgtEl>
                                        <p:attrNameLst>
                                          <p:attrName>ppt_w</p:attrName>
                                        </p:attrNameLst>
                                      </p:cBhvr>
                                      <p:tavLst>
                                        <p:tav tm="0" fmla="#ppt_w*sin(2.5*pi*$)">
                                          <p:val>
                                            <p:fltVal val="0"/>
                                          </p:val>
                                        </p:tav>
                                        <p:tav tm="100000">
                                          <p:val>
                                            <p:fltVal val="1"/>
                                          </p:val>
                                        </p:tav>
                                      </p:tavLst>
                                    </p:anim>
                                    <p:anim calcmode="lin" valueType="num">
                                      <p:cBhvr>
                                        <p:cTn id="14" dur="20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441</TotalTime>
  <Words>1809</Words>
  <Application>Microsoft Office PowerPoint</Application>
  <PresentationFormat>‫הצגה על המסך (4:3)</PresentationFormat>
  <Paragraphs>125</Paragraphs>
  <Slides>18</Slides>
  <Notes>2</Notes>
  <HiddenSlides>0</HiddenSlides>
  <MMClips>0</MMClips>
  <ScaleCrop>false</ScaleCrop>
  <HeadingPairs>
    <vt:vector size="6" baseType="variant">
      <vt:variant>
        <vt:lpstr>גופנים בשימוש</vt:lpstr>
      </vt:variant>
      <vt:variant>
        <vt:i4>3</vt:i4>
      </vt:variant>
      <vt:variant>
        <vt:lpstr>ערכת נושא</vt:lpstr>
      </vt:variant>
      <vt:variant>
        <vt:i4>1</vt:i4>
      </vt:variant>
      <vt:variant>
        <vt:lpstr>כותרות שקופיות</vt:lpstr>
      </vt:variant>
      <vt:variant>
        <vt:i4>18</vt:i4>
      </vt:variant>
    </vt:vector>
  </HeadingPairs>
  <TitlesOfParts>
    <vt:vector size="22" baseType="lpstr">
      <vt:lpstr>Arial</vt:lpstr>
      <vt:lpstr>Calibri</vt:lpstr>
      <vt:lpstr>Varela Round</vt:lpstr>
      <vt:lpstr>ערכת נושא Office</vt:lpstr>
      <vt:lpstr>מערכת שידורים לאומית</vt:lpstr>
      <vt:lpstr> דוד נובודבורסקי דמותו של לוחם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שקופית 1</dc:title>
  <dc:creator>Gil Faran</dc:creator>
  <cp:lastModifiedBy>Anat Kaldaron</cp:lastModifiedBy>
  <cp:revision>63</cp:revision>
  <dcterms:created xsi:type="dcterms:W3CDTF">2016-07-20T08:33:26Z</dcterms:created>
  <dcterms:modified xsi:type="dcterms:W3CDTF">2020-05-25T14:08:12Z</dcterms:modified>
</cp:coreProperties>
</file>