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sldIdLst>
    <p:sldId id="257" r:id="rId2"/>
    <p:sldId id="262" r:id="rId3"/>
    <p:sldId id="263" r:id="rId4"/>
    <p:sldId id="288" r:id="rId5"/>
    <p:sldId id="306" r:id="rId6"/>
    <p:sldId id="301" r:id="rId7"/>
    <p:sldId id="307" r:id="rId8"/>
    <p:sldId id="302" r:id="rId9"/>
    <p:sldId id="308" r:id="rId10"/>
    <p:sldId id="309" r:id="rId11"/>
    <p:sldId id="303" r:id="rId12"/>
    <p:sldId id="310" r:id="rId13"/>
    <p:sldId id="311" r:id="rId14"/>
    <p:sldId id="316" r:id="rId15"/>
    <p:sldId id="304" r:id="rId16"/>
    <p:sldId id="312" r:id="rId17"/>
    <p:sldId id="313" r:id="rId18"/>
    <p:sldId id="314" r:id="rId19"/>
    <p:sldId id="305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00" r:id="rId33"/>
    <p:sldId id="328" r:id="rId34"/>
    <p:sldId id="329" r:id="rId35"/>
    <p:sldId id="346" r:id="rId36"/>
    <p:sldId id="347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E6E6E6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954" y="6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75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5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2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94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24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21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773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-EyRt7pmZU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aebbc8dc847f9a3452a1a015b078b4fa/9e7d9b4da38e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F3672658-1D43-4A54-8046-BD0C74D4BE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795" b="-1"/>
          <a:stretch/>
        </p:blipFill>
        <p:spPr>
          <a:xfrm>
            <a:off x="161147" y="964351"/>
            <a:ext cx="8483175" cy="5721551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CC31FB3-4A25-449B-9B1B-02123EA69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dirty="0"/>
              <a:t>סוגי המים בהשקיה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7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BD06E5-B534-40C4-B68D-CF138615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216ECA7-5230-4DC9-9A7E-DD9128989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מים מליחים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8B888F5-78D1-4546-8DE1-D3AFAC8766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מי תהום מלוחים ברמה נמוכה ביחס למי ים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711A90C-8C1E-43D8-B46D-A5342814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76" y="2364305"/>
            <a:ext cx="7901225" cy="399596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0530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114391-EFB5-45CA-87B8-23B964CE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6882F1-D9C6-4C8B-9F82-6CB1923A2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המרכז לחקלאות מדברית – רמת נגב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ED4C16F-8E55-4A4D-AB88-FA8D793B73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34409" y="1891503"/>
            <a:ext cx="8487858" cy="44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FC34B7-F60E-4161-84DD-0A3EAEF5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E99306-B6B7-4A90-B622-EC829A7CB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933094"/>
            <a:ext cx="8306992" cy="979927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השקיית עגבניות ב-</a:t>
            </a:r>
            <a:r>
              <a:rPr lang="he-IL" dirty="0"/>
              <a:t>מים מליחים </a:t>
            </a:r>
            <a:r>
              <a:rPr lang="he-IL" dirty="0">
                <a:solidFill>
                  <a:srgbClr val="FF0000"/>
                </a:solidFill>
              </a:rPr>
              <a:t>גורמת ל–</a:t>
            </a:r>
            <a:r>
              <a:rPr lang="he-IL" dirty="0"/>
              <a:t> טעם מתוק וצבע אדום עז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6B1379B-9966-476A-9762-07AFDB7980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76211" y="2084494"/>
            <a:ext cx="7994468" cy="414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706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7177A83-47E2-4B67-928B-1D6283BF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dirty="0"/>
              <a:t>סוגי המים בהשקיה</a:t>
            </a:r>
            <a:endParaRPr lang="en-US" dirty="0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7A8E3BA2-D158-406E-9235-ECC236DC3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2503"/>
              </p:ext>
            </p:extLst>
          </p:nvPr>
        </p:nvGraphicFramePr>
        <p:xfrm>
          <a:off x="892869" y="990523"/>
          <a:ext cx="10157724" cy="43998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41601">
                  <a:extLst>
                    <a:ext uri="{9D8B030D-6E8A-4147-A177-3AD203B41FA5}">
                      <a16:colId xmlns:a16="http://schemas.microsoft.com/office/drawing/2014/main" val="1241536998"/>
                    </a:ext>
                  </a:extLst>
                </a:gridCol>
                <a:gridCol w="7316123">
                  <a:extLst>
                    <a:ext uri="{9D8B030D-6E8A-4147-A177-3AD203B41FA5}">
                      <a16:colId xmlns:a16="http://schemas.microsoft.com/office/drawing/2014/main" val="3254764501"/>
                    </a:ext>
                  </a:extLst>
                </a:gridCol>
              </a:tblGrid>
              <a:tr h="843209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200">
                          <a:effectLst/>
                        </a:rPr>
                        <a:t>סיבות להמלחת הקרקע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tc>
                  <a:txBody>
                    <a:bodyPr/>
                    <a:lstStyle/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e-IL" sz="2200" dirty="0">
                          <a:effectLst/>
                        </a:rPr>
                        <a:t>דישון מרובה בדשנים כימיים</a:t>
                      </a:r>
                    </a:p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e-IL" sz="2200" dirty="0">
                          <a:effectLst/>
                        </a:rPr>
                        <a:t> השקיה במים מליחים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extLst>
                  <a:ext uri="{0D108BD9-81ED-4DB2-BD59-A6C34878D82A}">
                    <a16:rowId xmlns:a16="http://schemas.microsoft.com/office/drawing/2014/main" val="895412132"/>
                  </a:ext>
                </a:extLst>
              </a:tr>
              <a:tr h="1971212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הסכנה של מלחים בקרקע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tc>
                  <a:txBody>
                    <a:bodyPr/>
                    <a:lstStyle/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he-IL" sz="2200" dirty="0">
                          <a:effectLst/>
                        </a:rPr>
                        <a:t>מלח סופח מים מהקרקע ומהצמח, כתוצאה מכך הצמח נובל</a:t>
                      </a:r>
                    </a:p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he-IL" sz="2200" dirty="0">
                          <a:effectLst/>
                        </a:rPr>
                        <a:t> המלח פוגע במבנה התלכדי של הקרקע ומקשה את הקרקע</a:t>
                      </a:r>
                    </a:p>
                    <a:p>
                      <a:pPr marL="457200" indent="-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he-IL" sz="2200" dirty="0">
                          <a:effectLst/>
                        </a:rPr>
                        <a:t>המלח צורב את מערכת השורשים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extLst>
                  <a:ext uri="{0D108BD9-81ED-4DB2-BD59-A6C34878D82A}">
                    <a16:rowId xmlns:a16="http://schemas.microsoft.com/office/drawing/2014/main" val="2694109060"/>
                  </a:ext>
                </a:extLst>
              </a:tr>
              <a:tr h="1585427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effectLst/>
                        </a:rPr>
                        <a:t>פתרונות למניעת המלחת קרקע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he-IL" sz="2200" dirty="0">
                          <a:effectLst/>
                        </a:rPr>
                        <a:t> שטיפה של הקרקע עם מים לא מלוחים והדחת המלחים למי תהום</a:t>
                      </a: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he-IL" sz="1900" dirty="0">
                          <a:effectLst/>
                        </a:rPr>
                        <a:t> </a:t>
                      </a:r>
                      <a:r>
                        <a:rPr lang="he-IL" sz="2200" dirty="0">
                          <a:effectLst/>
                        </a:rPr>
                        <a:t>שימוש במחשבי השקיה להשקיה ולדישון מדויקת וחסכונית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5800" marR="125800" marT="0" marB="0"/>
                </a:tc>
                <a:extLst>
                  <a:ext uri="{0D108BD9-81ED-4DB2-BD59-A6C34878D82A}">
                    <a16:rowId xmlns:a16="http://schemas.microsoft.com/office/drawing/2014/main" val="1692002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72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D6C79C-94A5-4CDD-A6B1-79492C91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8D39BF-A802-433D-8E10-27416E87A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מים מותפלים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ED15176-E13E-488F-9CE4-7BF7A3F1CF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מי ים שעוברים תהליך במתקני התפלה בשיטת אוסמוזה הפוכה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7E30CB0-EF75-46CA-BB3A-AF30BADB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85" y="2540656"/>
            <a:ext cx="7584215" cy="355805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7842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EA58D8F-0C6F-4FB5-8CC5-13CD2030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/>
          <a:lstStyle/>
          <a:p>
            <a:r>
              <a:rPr lang="he-IL" dirty="0"/>
              <a:t>סוגי המים בהשקיה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73D74C-B171-4E8E-968E-62025C8E0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/>
          <a:lstStyle/>
          <a:p>
            <a:r>
              <a:rPr lang="he-IL" dirty="0"/>
              <a:t>מתקני התפלת מים בישראל (רשימה חלקית)</a:t>
            </a:r>
            <a:endParaRPr lang="en-US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EF0A546-54D9-438C-A2B3-058C7FA0B7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6842" y="1758881"/>
            <a:ext cx="8076081" cy="4212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873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A03BA0-8615-4402-9D65-24E2E5FC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716B8C-7614-4AC0-83B3-375E25DA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תהליך ההתפלה – אוסמוזה הפוכה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58FCE6F-C282-4B0C-9E0C-8CCD332810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399385" y="2056136"/>
            <a:ext cx="7486966" cy="42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דיה מקוונת 4" title="ￗﾔￗﾪￗﾤￗﾜￗﾪ ￗﾞￗﾙￗﾝ - ￗﾑￗﾙￗﾧￗﾕￗﾨ ￗﾑￗﾐￗﾪￗﾨ ￗﾔￗﾪￗﾤￗﾜￗﾪ ￗﾞￗﾙￗﾝ ￗﾞￗﾜￗﾙￗﾗￗﾙￗﾝ">
            <a:hlinkClick r:id="" action="ppaction://media"/>
            <a:extLst>
              <a:ext uri="{FF2B5EF4-FFF2-40B4-BE49-F238E27FC236}">
                <a16:creationId xmlns:a16="http://schemas.microsoft.com/office/drawing/2014/main" id="{A0D1CF08-13A6-4164-9FF5-A0F7B2733BBE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147" y="1439234"/>
            <a:ext cx="8483175" cy="4771785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DB0C0938-E43D-4C87-809C-92A453B9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</p:spPr>
        <p:txBody>
          <a:bodyPr/>
          <a:lstStyle/>
          <a:p>
            <a:r>
              <a:rPr lang="he-IL" dirty="0"/>
              <a:t>סוגי המים בהשקיה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43673E-E955-45B7-BE41-719C9627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97002FF-A658-4A54-BC8D-3A707DEA0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196" y="797349"/>
            <a:ext cx="8306992" cy="540000"/>
          </a:xfrm>
        </p:spPr>
        <p:txBody>
          <a:bodyPr/>
          <a:lstStyle/>
          <a:p>
            <a:r>
              <a:rPr lang="he-IL" dirty="0"/>
              <a:t>יתרונות וחסרונות </a:t>
            </a:r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2EE38E5B-B73D-4FA4-A564-99362B49696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42479325"/>
              </p:ext>
            </p:extLst>
          </p:nvPr>
        </p:nvGraphicFramePr>
        <p:xfrm>
          <a:off x="1547134" y="1463825"/>
          <a:ext cx="9770441" cy="464513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91191">
                  <a:extLst>
                    <a:ext uri="{9D8B030D-6E8A-4147-A177-3AD203B41FA5}">
                      <a16:colId xmlns:a16="http://schemas.microsoft.com/office/drawing/2014/main" val="2460186393"/>
                    </a:ext>
                  </a:extLst>
                </a:gridCol>
                <a:gridCol w="2093954">
                  <a:extLst>
                    <a:ext uri="{9D8B030D-6E8A-4147-A177-3AD203B41FA5}">
                      <a16:colId xmlns:a16="http://schemas.microsoft.com/office/drawing/2014/main" val="2299763255"/>
                    </a:ext>
                  </a:extLst>
                </a:gridCol>
                <a:gridCol w="2019225">
                  <a:extLst>
                    <a:ext uri="{9D8B030D-6E8A-4147-A177-3AD203B41FA5}">
                      <a16:colId xmlns:a16="http://schemas.microsoft.com/office/drawing/2014/main" val="645845639"/>
                    </a:ext>
                  </a:extLst>
                </a:gridCol>
                <a:gridCol w="2051176">
                  <a:extLst>
                    <a:ext uri="{9D8B030D-6E8A-4147-A177-3AD203B41FA5}">
                      <a16:colId xmlns:a16="http://schemas.microsoft.com/office/drawing/2014/main" val="4058206830"/>
                    </a:ext>
                  </a:extLst>
                </a:gridCol>
                <a:gridCol w="2114895">
                  <a:extLst>
                    <a:ext uri="{9D8B030D-6E8A-4147-A177-3AD203B41FA5}">
                      <a16:colId xmlns:a16="http://schemas.microsoft.com/office/drawing/2014/main" val="2323318191"/>
                    </a:ext>
                  </a:extLst>
                </a:gridCol>
              </a:tblGrid>
              <a:tr h="64890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מים שפירים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מי קולחין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מים מליחים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מים מותפלים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extLst>
                  <a:ext uri="{0D108BD9-81ED-4DB2-BD59-A6C34878D82A}">
                    <a16:rowId xmlns:a16="http://schemas.microsoft.com/office/drawing/2014/main" val="620826083"/>
                  </a:ext>
                </a:extLst>
              </a:tr>
              <a:tr h="214980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יתרונות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מים טובים ואיכותיים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חיסכון במים שפירים 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מחזור מי השופכין, יתרון אקולוגי.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חסכון במים שפירים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</a:t>
                      </a:r>
                      <a:r>
                        <a:rPr lang="he-IL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מעלה</a:t>
                      </a:r>
                      <a:r>
                        <a:rPr lang="he-IL" sz="2000" dirty="0">
                          <a:effectLst/>
                          <a:latin typeface="+mj-lt"/>
                        </a:rPr>
                        <a:t> את איכות היבול (זית, עגבנייה)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חיסכון במים שפירים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מי ים זמינים תמיד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extLst>
                  <a:ext uri="{0D108BD9-81ED-4DB2-BD59-A6C34878D82A}">
                    <a16:rowId xmlns:a16="http://schemas.microsoft.com/office/drawing/2014/main" val="341051214"/>
                  </a:ext>
                </a:extLst>
              </a:tr>
              <a:tr h="18464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חסרונות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משאב המים שלנו מוגבל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מחיר המים יקר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(1) טיפול יקר במים</a:t>
                      </a:r>
                      <a:endParaRPr lang="en-US" sz="200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>
                          <a:effectLst/>
                          <a:latin typeface="+mj-lt"/>
                        </a:rPr>
                        <a:t>(2) בעיות בתהליך הסינון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לא מתאים לכל גידול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מקצר את חיי הצמחים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(1) תהליך יקר מאוד</a:t>
                      </a:r>
                      <a:endParaRPr lang="en-US" sz="2000" dirty="0">
                        <a:effectLst/>
                        <a:latin typeface="+mj-lt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dirty="0">
                          <a:effectLst/>
                          <a:latin typeface="+mj-lt"/>
                        </a:rPr>
                        <a:t>(2) צריך להוסיף מינרלים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47" marR="65447" marT="0" marB="0"/>
                </a:tc>
                <a:extLst>
                  <a:ext uri="{0D108BD9-81ED-4DB2-BD59-A6C34878D82A}">
                    <a16:rowId xmlns:a16="http://schemas.microsoft.com/office/drawing/2014/main" val="263042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7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השקיה (שיעור ראשון)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544648"/>
            <a:ext cx="12192001" cy="720094"/>
          </a:xfrm>
        </p:spPr>
        <p:txBody>
          <a:bodyPr/>
          <a:lstStyle/>
          <a:p>
            <a:r>
              <a:rPr lang="he-IL" sz="3200">
                <a:sym typeface="Varela Round"/>
              </a:rPr>
              <a:t>יהודה קלוש</a:t>
            </a:r>
            <a:endParaRPr lang="he-IL" sz="32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814BD97-2D72-40B0-9014-43F8FA361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מדעי החקלאות כיתות יא-</a:t>
            </a:r>
            <a:r>
              <a:rPr lang="he-IL" dirty="0" err="1"/>
              <a:t>יב</a:t>
            </a:r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073A20-3532-4D33-A4FD-4F609E62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0D6BEA-0CA2-48EC-B7A6-E9BB320FD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משימה (משאלת בגרות)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991DE243-4F4D-4A0C-AA4A-179FF9FB97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50818" y="1725681"/>
            <a:ext cx="9119826" cy="36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השקיה (חלק שני)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544648"/>
            <a:ext cx="12192001" cy="720094"/>
          </a:xfrm>
        </p:spPr>
        <p:txBody>
          <a:bodyPr/>
          <a:lstStyle/>
          <a:p>
            <a:r>
              <a:rPr lang="he-IL" sz="3200">
                <a:sym typeface="Varela Round"/>
              </a:rPr>
              <a:t>יהודה קלוש</a:t>
            </a:r>
            <a:endParaRPr lang="he-IL" sz="3200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814BD97-2D72-40B0-9014-43F8FA361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מדעי החקלאות כיתות יא-</a:t>
            </a:r>
            <a:r>
              <a:rPr lang="he-IL" dirty="0" err="1"/>
              <a:t>יב</a:t>
            </a:r>
            <a:endParaRPr lang="he-I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סוגי המים להשקיה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  <a:highlight>
                  <a:srgbClr val="E6E6E6"/>
                </a:highlight>
              </a:rPr>
              <a:t>שיטות השקיה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  <a:highlight>
                  <a:srgbClr val="E6E6E6"/>
                </a:highlight>
              </a:rPr>
              <a:t>הגדרות מצבי ההשקיה בקרקע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  <a:highlight>
                  <a:srgbClr val="E6E6E6"/>
                </a:highlight>
              </a:rPr>
              <a:t>משטר ההשקיה בקרקע 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  <a:highlight>
                  <a:srgbClr val="E6E6E6"/>
                </a:highlight>
              </a:rPr>
              <a:t>מבנה ראש מערכת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2160222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שיטות השקיה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9749ED-8937-4C19-AA37-925ED572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8366A77-FE55-40B3-8FA1-49CE6A5FA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המטרה (שטח גדול), התזה(שטח קטן)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ECB8F41-C457-499F-BBD9-A894ACBEE2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7C7F5CD-721E-4FE2-9DBF-95FE99DD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6" y="1725682"/>
            <a:ext cx="3285428" cy="3973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9434275-1B9F-4C5A-8FCE-DB4B4D70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71" y="1819880"/>
            <a:ext cx="3285428" cy="3666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866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8C5FBF4-921B-47D9-89EB-55E05611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dirty="0"/>
              <a:t>שיטות השקיה</a:t>
            </a:r>
            <a:endParaRPr lang="en-US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980C1E6-C30C-4F74-B7FE-6F316F94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648" y="1460009"/>
            <a:ext cx="6867213" cy="43473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79305" y="2188564"/>
            <a:ext cx="319290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>
                <a:solidFill>
                  <a:srgbClr val="192A72"/>
                </a:solidFill>
              </a:rPr>
              <a:t>קונוע</a:t>
            </a:r>
            <a:endParaRPr lang="he-IL" sz="2400" b="1" dirty="0">
              <a:solidFill>
                <a:srgbClr val="192A72"/>
              </a:solidFill>
            </a:endParaRPr>
          </a:p>
          <a:p>
            <a:r>
              <a:rPr lang="he-IL" sz="2400" dirty="0">
                <a:solidFill>
                  <a:srgbClr val="192A72"/>
                </a:solidFill>
              </a:rPr>
              <a:t>צינור עילי הנע באופן סיבובי או קווי, ועליו </a:t>
            </a:r>
            <a:r>
              <a:rPr lang="he-IL" sz="2400" dirty="0" err="1">
                <a:solidFill>
                  <a:srgbClr val="192A72"/>
                </a:solidFill>
              </a:rPr>
              <a:t>ממטירונים</a:t>
            </a:r>
            <a:endParaRPr lang="he-IL" sz="2400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02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7131035-6F38-40F7-A18B-1A2B84EC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/>
          <a:lstStyle/>
          <a:p>
            <a:r>
              <a:rPr lang="he-IL" dirty="0"/>
              <a:t>שיטות השקיה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FA7C22-6851-4708-9B33-FCDD03A5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/>
          <a:lstStyle/>
          <a:p>
            <a:r>
              <a:rPr lang="he-IL" dirty="0"/>
              <a:t>טפטפות</a:t>
            </a:r>
            <a:endParaRPr lang="en-US" dirty="0"/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FBFA7E67-BBAD-4CE7-99B9-9499558C04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7182" y="2505872"/>
            <a:ext cx="4959187" cy="3258383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37AA99E-1A40-4F8C-97E7-58BAE257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21" y="900112"/>
            <a:ext cx="2381250" cy="16859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AE2FB72-A11D-4D02-AAD1-16AB80CD4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500" y="2329055"/>
            <a:ext cx="3104229" cy="353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551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BD0D8D-E9A8-407E-A08A-0B79F136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שיטות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3D6DA9-9A83-4187-8850-6DAA1E275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הצפה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7FC237F7-32AA-4809-9723-47AB6975BD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08996" y="1978268"/>
            <a:ext cx="7991331" cy="3765781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3448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ECED6D-2F5B-48FC-8BC6-0BD37A2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שיטות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52C273-9D48-4B5F-92BD-7FA0B2B8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הידרופוניקה – שיטת הצפה מודרנית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FCA8DA5A-6338-4FEA-8336-1844FC9880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14496" y="1725681"/>
            <a:ext cx="5146644" cy="342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65B56CD-03BB-4041-8945-383B4748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75" y="2529189"/>
            <a:ext cx="3762227" cy="3348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D92BA4-25D8-4A30-88B1-826A7838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886" y="30214"/>
            <a:ext cx="9642231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שיטות השקיה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CE17536-B777-4E0A-A172-F3D287B87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42341" y="120214"/>
            <a:ext cx="8306992" cy="540000"/>
          </a:xfrm>
        </p:spPr>
        <p:txBody>
          <a:bodyPr/>
          <a:lstStyle/>
          <a:p>
            <a:r>
              <a:rPr lang="he-IL" dirty="0"/>
              <a:t>יתרונות וחסרונות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F946CE-DB50-43E5-9FDE-47475FC1ACB5}"/>
              </a:ext>
            </a:extLst>
          </p:cNvPr>
          <p:cNvSpPr/>
          <p:nvPr/>
        </p:nvSpPr>
        <p:spPr>
          <a:xfrm>
            <a:off x="8932985" y="5008098"/>
            <a:ext cx="4346917" cy="1983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AC49FE66-944B-49FC-835E-8F270FD1A1D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1643772"/>
              </p:ext>
            </p:extLst>
          </p:nvPr>
        </p:nvGraphicFramePr>
        <p:xfrm>
          <a:off x="1561513" y="660214"/>
          <a:ext cx="10100603" cy="6113534"/>
        </p:xfrm>
        <a:graphic>
          <a:graphicData uri="http://schemas.openxmlformats.org/drawingml/2006/table">
            <a:tbl>
              <a:tblPr rtl="1" firstRow="1" firstCol="1" bandRow="1">
                <a:tableStyleId>{85BE263C-DBD7-4A20-BB59-AAB30ACAA65A}</a:tableStyleId>
              </a:tblPr>
              <a:tblGrid>
                <a:gridCol w="1597410">
                  <a:extLst>
                    <a:ext uri="{9D8B030D-6E8A-4147-A177-3AD203B41FA5}">
                      <a16:colId xmlns:a16="http://schemas.microsoft.com/office/drawing/2014/main" val="1494641947"/>
                    </a:ext>
                  </a:extLst>
                </a:gridCol>
                <a:gridCol w="4698448">
                  <a:extLst>
                    <a:ext uri="{9D8B030D-6E8A-4147-A177-3AD203B41FA5}">
                      <a16:colId xmlns:a16="http://schemas.microsoft.com/office/drawing/2014/main" val="3551380238"/>
                    </a:ext>
                  </a:extLst>
                </a:gridCol>
                <a:gridCol w="3804745">
                  <a:extLst>
                    <a:ext uri="{9D8B030D-6E8A-4147-A177-3AD203B41FA5}">
                      <a16:colId xmlns:a16="http://schemas.microsoft.com/office/drawing/2014/main" val="1595025787"/>
                    </a:ext>
                  </a:extLst>
                </a:gridCol>
              </a:tblGrid>
              <a:tr h="481528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שיטת השקיה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יתרונות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חסרונות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extLst>
                  <a:ext uri="{0D108BD9-81ED-4DB2-BD59-A6C34878D82A}">
                    <a16:rowId xmlns:a16="http://schemas.microsoft.com/office/drawing/2014/main" val="1890512966"/>
                  </a:ext>
                </a:extLst>
              </a:tr>
              <a:tr h="2095472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המטרה, </a:t>
                      </a:r>
                      <a:r>
                        <a:rPr lang="he-IL" sz="2000" dirty="0" err="1">
                          <a:effectLst/>
                        </a:rPr>
                        <a:t>המתזה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יעיל בשטחים נרחבים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גורם לניקוי צמחים מאבק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שטיפת קרקעות ממלחים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גידולים שצריכים לחות רבה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הורדת טמפרטורה בימים חמים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בזבוז מים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תנאי לחות  גורמים למחלות עלים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לא ניתן להשקות בשעות שיש רוחות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לא ניתן לדשן בשל סכנת צריבות בעלים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extLst>
                  <a:ext uri="{0D108BD9-81ED-4DB2-BD59-A6C34878D82A}">
                    <a16:rowId xmlns:a16="http://schemas.microsoft.com/office/drawing/2014/main" val="2121625250"/>
                  </a:ext>
                </a:extLst>
              </a:tr>
              <a:tr h="1794091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טפטפות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מנת מים מדויקת  ומיטבית לצמח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חסכון במים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מצטמצמת בעיית העשבים השוטים ועשבי הבר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יעיל בהשקיה במדרונות של הרים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אין חשש למחלות עלים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סתימות כתוצאה של אבנית ולכלוך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פגיעה פיסית  של בע"ח ובני אדם 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עלות יקרה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extLst>
                  <a:ext uri="{0D108BD9-81ED-4DB2-BD59-A6C34878D82A}">
                    <a16:rowId xmlns:a16="http://schemas.microsoft.com/office/drawing/2014/main" val="579062264"/>
                  </a:ext>
                </a:extLst>
              </a:tr>
              <a:tr h="1490963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הצפה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כיסוי של  שטחים נרחבים במהלך השקיה אחת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שיטה זולה מאוד (בעבר)</a:t>
                      </a: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כיום זו שיטה מתפתחת ומדויקת (הידרופוניקה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tc>
                  <a:txBody>
                    <a:bodyPr/>
                    <a:lstStyle/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עודף מים – </a:t>
                      </a:r>
                      <a:r>
                        <a:rPr lang="he-IL" sz="1800" dirty="0" err="1">
                          <a:effectLst/>
                        </a:rPr>
                        <a:t>ריקבונות</a:t>
                      </a:r>
                      <a:r>
                        <a:rPr lang="he-IL" sz="1800" dirty="0">
                          <a:effectLst/>
                        </a:rPr>
                        <a:t> ומחלות שורשים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2286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e-IL" sz="1800" dirty="0">
                          <a:effectLst/>
                        </a:rPr>
                        <a:t>גורם להעברת מחלות בין הרבה צמחים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5366" marR="75366" marT="0" marB="0"/>
                </a:tc>
                <a:extLst>
                  <a:ext uri="{0D108BD9-81ED-4DB2-BD59-A6C34878D82A}">
                    <a16:rowId xmlns:a16="http://schemas.microsoft.com/office/drawing/2014/main" val="250961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8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1725460"/>
            <a:ext cx="8306994" cy="41530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סוגי המים להשקיה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שיטות השקיה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הגדרות מצבי ההשקיה בקרקע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משטר ההשקיה בקרקע ובמצעים מנותקים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מבנה ראש מערכת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A59157-84A4-40A9-B272-06A0C7A06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מצבי ההשקיה בקרקע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907A671-B979-4B3B-9154-45494D4E9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778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AE3D87-39A1-4C91-A8AD-2DFB7EB6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1553EF6-881F-4E89-A8FB-6ADE93C57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הגדרות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D15A9D-2FFE-48FC-A696-CA2D9730F8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e-IL" b="1" dirty="0"/>
              <a:t>רוויה –  </a:t>
            </a:r>
            <a:r>
              <a:rPr lang="he-IL" dirty="0"/>
              <a:t>מצב בו הקרקע ספוגה במים ללא חללי אויר</a:t>
            </a:r>
          </a:p>
          <a:p>
            <a:pPr marL="96848" lvl="0" indent="0">
              <a:buNone/>
            </a:pPr>
            <a:endParaRPr lang="en-US" dirty="0"/>
          </a:p>
          <a:p>
            <a:pPr lvl="0"/>
            <a:r>
              <a:rPr lang="he-IL" b="1" dirty="0"/>
              <a:t>קיבול שדה – </a:t>
            </a:r>
            <a:r>
              <a:rPr lang="he-IL" dirty="0"/>
              <a:t>מצב בו הקרקע ספוגה במים ואויר הזמינים לצמח</a:t>
            </a:r>
          </a:p>
          <a:p>
            <a:pPr marL="96848" lvl="0" indent="0">
              <a:buNone/>
            </a:pPr>
            <a:endParaRPr lang="en-US" dirty="0"/>
          </a:p>
          <a:p>
            <a:pPr lvl="0"/>
            <a:r>
              <a:rPr lang="he-IL" b="1" dirty="0"/>
              <a:t>נקודת כמישה –  </a:t>
            </a:r>
            <a:r>
              <a:rPr lang="he-IL" dirty="0"/>
              <a:t>מצב בו המים לא </a:t>
            </a:r>
            <a:r>
              <a:rPr lang="he-IL"/>
              <a:t>זמינים לצמח.</a:t>
            </a:r>
            <a:endParaRPr lang="he-IL" dirty="0"/>
          </a:p>
          <a:p>
            <a:pPr lvl="0"/>
            <a:endParaRPr lang="he-IL" dirty="0"/>
          </a:p>
          <a:p>
            <a:r>
              <a:rPr lang="he-IL" b="1" dirty="0"/>
              <a:t>טנסיומטר –  </a:t>
            </a:r>
            <a:r>
              <a:rPr lang="he-IL" dirty="0"/>
              <a:t>מכשיר המודד את מתח המים בקרקע, כלומר מה המצב: רוויה, קיבול שדה או כמישה ומאפשר לחקלאי לדעת מתי צריך להשקות</a:t>
            </a:r>
            <a:endParaRPr lang="en-US" dirty="0"/>
          </a:p>
          <a:p>
            <a:pPr lvl="0"/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8625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פחית 30"/>
          <p:cNvSpPr/>
          <p:nvPr/>
        </p:nvSpPr>
        <p:spPr>
          <a:xfrm>
            <a:off x="5448301" y="1916113"/>
            <a:ext cx="576263" cy="3816350"/>
          </a:xfrm>
          <a:prstGeom prst="ca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126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00FF"/>
                </a:solidFill>
              </a:rPr>
              <a:t>תאור סכמתי של מצב המים בקרקע</a:t>
            </a:r>
          </a:p>
        </p:txBody>
      </p:sp>
      <p:sp>
        <p:nvSpPr>
          <p:cNvPr id="14" name="הסבר מלבני 13"/>
          <p:cNvSpPr/>
          <p:nvPr/>
        </p:nvSpPr>
        <p:spPr>
          <a:xfrm>
            <a:off x="6456363" y="1989139"/>
            <a:ext cx="1727200" cy="287337"/>
          </a:xfrm>
          <a:prstGeom prst="wedgeRectCallout">
            <a:avLst>
              <a:gd name="adj1" fmla="val -80571"/>
              <a:gd name="adj2" fmla="val -9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dirty="0">
                <a:solidFill>
                  <a:srgbClr val="192A72"/>
                </a:solidFill>
              </a:rPr>
              <a:t>מצב רוויה</a:t>
            </a:r>
          </a:p>
        </p:txBody>
      </p:sp>
      <p:sp>
        <p:nvSpPr>
          <p:cNvPr id="15" name="הסבר מלבני 14"/>
          <p:cNvSpPr/>
          <p:nvPr/>
        </p:nvSpPr>
        <p:spPr>
          <a:xfrm>
            <a:off x="6456363" y="2492376"/>
            <a:ext cx="1727200" cy="288925"/>
          </a:xfrm>
          <a:prstGeom prst="wedgeRectCallout">
            <a:avLst>
              <a:gd name="adj1" fmla="val -82278"/>
              <a:gd name="adj2" fmla="val -19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dirty="0">
                <a:solidFill>
                  <a:srgbClr val="192A72"/>
                </a:solidFill>
              </a:rPr>
              <a:t>קיבול שדה</a:t>
            </a:r>
          </a:p>
        </p:txBody>
      </p:sp>
      <p:sp>
        <p:nvSpPr>
          <p:cNvPr id="16" name="הסבר מלבני 15"/>
          <p:cNvSpPr/>
          <p:nvPr/>
        </p:nvSpPr>
        <p:spPr>
          <a:xfrm>
            <a:off x="6527800" y="4868864"/>
            <a:ext cx="1728788" cy="288925"/>
          </a:xfrm>
          <a:prstGeom prst="wedgeRectCallout">
            <a:avLst>
              <a:gd name="adj1" fmla="val -80571"/>
              <a:gd name="adj2" fmla="val -9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dirty="0">
                <a:solidFill>
                  <a:srgbClr val="192A72"/>
                </a:solidFill>
              </a:rPr>
              <a:t>נקודת כמישה</a:t>
            </a:r>
          </a:p>
        </p:txBody>
      </p:sp>
      <p:sp>
        <p:nvSpPr>
          <p:cNvPr id="17" name="הסבר מלבני 16"/>
          <p:cNvSpPr/>
          <p:nvPr/>
        </p:nvSpPr>
        <p:spPr>
          <a:xfrm>
            <a:off x="6527800" y="4035425"/>
            <a:ext cx="1728788" cy="546101"/>
          </a:xfrm>
          <a:prstGeom prst="wedgeRectCallout">
            <a:avLst>
              <a:gd name="adj1" fmla="val -80571"/>
              <a:gd name="adj2" fmla="val -9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he-IL" dirty="0">
                <a:solidFill>
                  <a:srgbClr val="192A72"/>
                </a:solidFill>
              </a:rPr>
              <a:t>נקודה קריטית</a:t>
            </a:r>
          </a:p>
        </p:txBody>
      </p:sp>
      <p:sp>
        <p:nvSpPr>
          <p:cNvPr id="27" name="קשת 26"/>
          <p:cNvSpPr/>
          <p:nvPr/>
        </p:nvSpPr>
        <p:spPr>
          <a:xfrm rot="8798714">
            <a:off x="5410200" y="1452563"/>
            <a:ext cx="865188" cy="647700"/>
          </a:xfrm>
          <a:prstGeom prst="arc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28" name="קשת 27"/>
          <p:cNvSpPr/>
          <p:nvPr/>
        </p:nvSpPr>
        <p:spPr>
          <a:xfrm rot="8798714">
            <a:off x="5410200" y="1957388"/>
            <a:ext cx="865188" cy="647700"/>
          </a:xfrm>
          <a:prstGeom prst="arc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29" name="קשת 28"/>
          <p:cNvSpPr/>
          <p:nvPr/>
        </p:nvSpPr>
        <p:spPr>
          <a:xfrm rot="8798714">
            <a:off x="5410200" y="3757613"/>
            <a:ext cx="865188" cy="647700"/>
          </a:xfrm>
          <a:prstGeom prst="arc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0" name="קשת 29"/>
          <p:cNvSpPr/>
          <p:nvPr/>
        </p:nvSpPr>
        <p:spPr>
          <a:xfrm rot="8798714">
            <a:off x="5410200" y="4333875"/>
            <a:ext cx="865188" cy="647700"/>
          </a:xfrm>
          <a:prstGeom prst="arc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rgbClr val="C00000"/>
              </a:solidFill>
            </a:endParaRPr>
          </a:p>
        </p:txBody>
      </p:sp>
      <p:sp>
        <p:nvSpPr>
          <p:cNvPr id="32" name="סוגר מסולסל שמאלי 31"/>
          <p:cNvSpPr/>
          <p:nvPr/>
        </p:nvSpPr>
        <p:spPr>
          <a:xfrm>
            <a:off x="4440239" y="2565400"/>
            <a:ext cx="719137" cy="237648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3" name="TextBox 32"/>
          <p:cNvSpPr txBox="1"/>
          <p:nvPr/>
        </p:nvSpPr>
        <p:spPr>
          <a:xfrm>
            <a:off x="2424113" y="3573463"/>
            <a:ext cx="1871662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400" dirty="0">
                <a:solidFill>
                  <a:schemeClr val="accent2">
                    <a:lumMod val="75000"/>
                  </a:schemeClr>
                </a:solidFill>
              </a:rPr>
              <a:t>מים זמינים</a:t>
            </a:r>
          </a:p>
        </p:txBody>
      </p:sp>
      <p:sp>
        <p:nvSpPr>
          <p:cNvPr id="18" name="סוגר מסולסל שמאלי 17"/>
          <p:cNvSpPr/>
          <p:nvPr/>
        </p:nvSpPr>
        <p:spPr>
          <a:xfrm>
            <a:off x="4511676" y="1989139"/>
            <a:ext cx="792163" cy="503237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3000376" y="1989138"/>
            <a:ext cx="1223963" cy="400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מי כובד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32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F907E7-E795-40AE-9823-52F3AD1B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השקיה בקרקע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2AA189-F3C1-4E04-A8E6-A2FE8C9C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err="1"/>
              <a:t>טנסיומטר</a:t>
            </a:r>
            <a:endParaRPr lang="he-IL" b="1" dirty="0"/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78DE39-669C-488B-9AF1-498CD411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10" y="963952"/>
            <a:ext cx="3598161" cy="26330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AC244D8-7DA8-4C20-85E4-9FA080465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356" y="3744351"/>
            <a:ext cx="4566369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5D88CF-CAD2-48B1-AFCA-F5AACF9C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7E8E52-754A-4428-8F00-0440308E8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בדיקת הבנה ושמיעה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CE483F2-D088-4C5C-A68A-BBF0F54C7B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46099" y="2522592"/>
            <a:ext cx="3559187" cy="35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97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58451" y="17080"/>
            <a:ext cx="9642231" cy="720000"/>
          </a:xfrm>
        </p:spPr>
        <p:txBody>
          <a:bodyPr/>
          <a:lstStyle/>
          <a:p>
            <a:r>
              <a:rPr lang="he-IL" dirty="0"/>
              <a:t>מצבי השקיה בקרקע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-1538377" y="197080"/>
            <a:ext cx="8306992" cy="540000"/>
          </a:xfrm>
        </p:spPr>
        <p:txBody>
          <a:bodyPr/>
          <a:lstStyle/>
          <a:p>
            <a:r>
              <a:rPr lang="he-IL" dirty="0" err="1"/>
              <a:t>מנטימטר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85008" y="917080"/>
            <a:ext cx="10313814" cy="57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2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השקיה בקרקע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גרף תוצאות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5275" y="1725613"/>
            <a:ext cx="8450595" cy="45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9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E7503A-E9C0-4575-B056-9B178982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B9D9006-FCB8-4A3F-AAE1-766D327B8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05D3FA9-8A42-4109-9A39-7BE1BF846F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גרף תוצאות</a:t>
            </a:r>
          </a:p>
          <a:p>
            <a:endParaRPr lang="he-IL" dirty="0"/>
          </a:p>
          <a:p>
            <a:r>
              <a:rPr lang="en-US" dirty="0">
                <a:hlinkClick r:id="rId2"/>
              </a:rPr>
              <a:t>https://www.mentimeter.com/s/aebbc8dc847f9a3452a1a015b078b4fa/9e7d9b4da38e#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86184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2B08F5-FC5D-4555-A31F-32EBCB16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מצבי 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F2BAF7-D092-4D4A-9546-3F48FD9EE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מועד ההשקיה תלוי גם בגורמים נוספים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0E34E4-18EF-4670-9B07-27878D115E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he-IL" dirty="0"/>
              <a:t>סוג הצמח</a:t>
            </a:r>
          </a:p>
          <a:p>
            <a:pPr algn="just">
              <a:lnSpc>
                <a:spcPct val="200000"/>
              </a:lnSpc>
            </a:pPr>
            <a:r>
              <a:rPr lang="he-IL" dirty="0"/>
              <a:t>סוג הקרקע</a:t>
            </a:r>
          </a:p>
          <a:p>
            <a:pPr algn="just">
              <a:lnSpc>
                <a:spcPct val="200000"/>
              </a:lnSpc>
            </a:pPr>
            <a:r>
              <a:rPr lang="he-IL" dirty="0"/>
              <a:t>תנאי האקלים (</a:t>
            </a:r>
            <a:r>
              <a:rPr lang="he-IL" dirty="0" err="1"/>
              <a:t>טמפ</a:t>
            </a:r>
            <a:r>
              <a:rPr lang="he-IL" dirty="0"/>
              <a:t>', לחות וקרינה)</a:t>
            </a:r>
          </a:p>
          <a:p>
            <a:pPr algn="just">
              <a:lnSpc>
                <a:spcPct val="200000"/>
              </a:lnSpc>
            </a:pPr>
            <a:r>
              <a:rPr lang="he-IL" dirty="0"/>
              <a:t>מקום הגידול (חשוף/ מוצל)</a:t>
            </a:r>
          </a:p>
        </p:txBody>
      </p:sp>
    </p:spTree>
    <p:extLst>
      <p:ext uri="{BB962C8B-B14F-4D97-AF65-F5344CB8AC3E}">
        <p14:creationId xmlns:p14="http://schemas.microsoft.com/office/powerpoint/2010/main" val="3417681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4B8003-E7F4-4906-91C3-5F3BCB1A2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משטר ההשקיה בקרקע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2A3D01F-685E-49D4-B28B-7145AE0614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תדירות השקיה</a:t>
            </a:r>
          </a:p>
        </p:txBody>
      </p:sp>
    </p:spTree>
    <p:extLst>
      <p:ext uri="{BB962C8B-B14F-4D97-AF65-F5344CB8AC3E}">
        <p14:creationId xmlns:p14="http://schemas.microsoft.com/office/powerpoint/2010/main" val="363435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2160222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סוגי המים בהשקיה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FE23B3-2522-497F-85F2-22BD2412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משטר 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EEC397F-E4B0-440C-9D32-1E55DDE3F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התדירות נקבעת בעיקר לפי יכולת אחיזת המים בקרקע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0265C13-95C6-4730-B8C5-DFE7405A51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כמות המים – קוב/ דונם, ליטר/ מ"ר</a:t>
            </a:r>
          </a:p>
          <a:p>
            <a:endParaRPr lang="he-IL" dirty="0"/>
          </a:p>
          <a:p>
            <a:r>
              <a:rPr lang="he-IL" dirty="0"/>
              <a:t>תדירות – מספר פעמים ליחידת זמן (יום, שבוע)</a:t>
            </a:r>
          </a:p>
          <a:p>
            <a:endParaRPr lang="he-IL" dirty="0"/>
          </a:p>
          <a:p>
            <a:r>
              <a:rPr lang="he-IL" dirty="0"/>
              <a:t>דוגמא: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B3A2F7F-DC9A-445E-B14B-7D3402DF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3" y="4649402"/>
            <a:ext cx="7405135" cy="2432075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58398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D83693-AB3C-40F1-9E0C-0D4BB4B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משטר השקיה בקרקע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B0230BE-B913-4E31-B5C2-1E105024D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התדירות מושפעת בנוסף לסוג הקרקע גם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D3D680-FB73-4BD9-8145-BCA2DA2383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6848" indent="0">
              <a:lnSpc>
                <a:spcPct val="200000"/>
              </a:lnSpc>
              <a:buNone/>
            </a:pPr>
            <a:r>
              <a:rPr lang="he-IL" dirty="0"/>
              <a:t>גודל הצמח (הנוף והשורשים)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dirty="0"/>
              <a:t>סוג הצמח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dirty="0"/>
              <a:t>תנאי סביבה</a:t>
            </a:r>
          </a:p>
          <a:p>
            <a:pPr marL="96848" indent="0">
              <a:lnSpc>
                <a:spcPct val="200000"/>
              </a:lnSpc>
              <a:buNone/>
            </a:pPr>
            <a:r>
              <a:rPr lang="he-IL" dirty="0"/>
              <a:t>תנאי אקלים (</a:t>
            </a:r>
            <a:r>
              <a:rPr lang="he-IL" dirty="0" err="1"/>
              <a:t>טמפ</a:t>
            </a:r>
            <a:r>
              <a:rPr lang="he-IL" dirty="0"/>
              <a:t>', לחות וקרינה)</a:t>
            </a:r>
          </a:p>
        </p:txBody>
      </p:sp>
    </p:spTree>
    <p:extLst>
      <p:ext uri="{BB962C8B-B14F-4D97-AF65-F5344CB8AC3E}">
        <p14:creationId xmlns:p14="http://schemas.microsoft.com/office/powerpoint/2010/main" val="4247772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039716-8004-4BBD-8A93-0885AAFD3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מבנה ראש מערכת השקיה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DDDB306-6E24-4290-BCB2-159BA2AD79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הדגמה חיה עם ראש מערכת אמיתי</a:t>
            </a:r>
          </a:p>
        </p:txBody>
      </p:sp>
    </p:spTree>
    <p:extLst>
      <p:ext uri="{BB962C8B-B14F-4D97-AF65-F5344CB8AC3E}">
        <p14:creationId xmlns:p14="http://schemas.microsoft.com/office/powerpoint/2010/main" val="2144073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C027ED-E373-43D5-9503-9118A4E8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ראש מערכת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23E4D89-D795-46DC-8826-30A18B59F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387" y="987125"/>
            <a:ext cx="8306992" cy="540000"/>
          </a:xfrm>
        </p:spPr>
        <p:txBody>
          <a:bodyPr/>
          <a:lstStyle/>
          <a:p>
            <a:r>
              <a:rPr lang="he-IL" dirty="0"/>
              <a:t>האביזרים מסודרים לפי הסדר הנכון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A6F4C37-5352-4ED9-923F-F61C9C9D9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2881" y="1725682"/>
            <a:ext cx="8364356" cy="49192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e-IL" sz="2600" b="1" dirty="0"/>
              <a:t>ברז שירות – </a:t>
            </a:r>
            <a:r>
              <a:rPr lang="he-IL" sz="2600" dirty="0"/>
              <a:t>ברז לרחיצת ידיים, מילוי מכלים </a:t>
            </a:r>
            <a:r>
              <a:rPr lang="he-IL" sz="2600" dirty="0" err="1"/>
              <a:t>וכו</a:t>
            </a:r>
            <a:r>
              <a:rPr lang="he-IL" sz="2600" dirty="0"/>
              <a:t>...</a:t>
            </a:r>
          </a:p>
          <a:p>
            <a:pPr lvl="0"/>
            <a:endParaRPr lang="he-IL" sz="2600" b="1" dirty="0"/>
          </a:p>
          <a:p>
            <a:pPr lvl="0"/>
            <a:r>
              <a:rPr lang="he-IL" sz="2600" b="1" dirty="0"/>
              <a:t>מסנן </a:t>
            </a:r>
            <a:r>
              <a:rPr lang="he-IL" sz="2600" dirty="0"/>
              <a:t>– מתקן סינון המונע מלכלוך להגיע לטפטפות</a:t>
            </a:r>
          </a:p>
          <a:p>
            <a:pPr marL="96848" lvl="0" indent="0">
              <a:buNone/>
            </a:pPr>
            <a:endParaRPr lang="en-US" sz="2600" dirty="0"/>
          </a:p>
          <a:p>
            <a:pPr lvl="0"/>
            <a:r>
              <a:rPr lang="he-IL" sz="2600" b="1" dirty="0"/>
              <a:t>ווסט לחץ</a:t>
            </a:r>
            <a:r>
              <a:rPr lang="he-IL" sz="2600" dirty="0"/>
              <a:t> – מתקן המקטין את לחץ המים המגיע לטפטפות</a:t>
            </a:r>
          </a:p>
          <a:p>
            <a:pPr marL="96848" lvl="0" indent="0">
              <a:buNone/>
            </a:pPr>
            <a:endParaRPr lang="en-US" sz="2600" dirty="0"/>
          </a:p>
          <a:p>
            <a:pPr lvl="0"/>
            <a:r>
              <a:rPr lang="he-IL" sz="2600" b="1" dirty="0"/>
              <a:t>מחשב השקיה</a:t>
            </a:r>
            <a:r>
              <a:rPr lang="he-IL" sz="2600" dirty="0"/>
              <a:t> – מחשב המאפשר </a:t>
            </a:r>
            <a:r>
              <a:rPr lang="he-IL" sz="2600" b="1" u="sng" dirty="0"/>
              <a:t>לקבוע</a:t>
            </a:r>
            <a:r>
              <a:rPr lang="he-IL" sz="2600" dirty="0"/>
              <a:t> את תוכנית ההשקיה השבועית   </a:t>
            </a:r>
            <a:r>
              <a:rPr lang="he-IL" sz="2600" b="1" u="sng" dirty="0"/>
              <a:t>ולבצע</a:t>
            </a:r>
            <a:r>
              <a:rPr lang="he-IL" sz="2600" dirty="0"/>
              <a:t> אותה</a:t>
            </a:r>
          </a:p>
          <a:p>
            <a:pPr lvl="0"/>
            <a:endParaRPr lang="en-US" sz="2600" dirty="0"/>
          </a:p>
          <a:p>
            <a:pPr lvl="0"/>
            <a:r>
              <a:rPr lang="he-IL" sz="2600" b="1" dirty="0"/>
              <a:t>ברז חשמלי</a:t>
            </a:r>
            <a:r>
              <a:rPr lang="he-IL" sz="2600" dirty="0"/>
              <a:t> – ברז המופעל על ידי המחשב בהתאם לתוכנית ההשקיה</a:t>
            </a:r>
          </a:p>
          <a:p>
            <a:pPr marL="96848" lvl="0" indent="0">
              <a:buNone/>
            </a:pP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82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E33B2B-AD55-4229-9768-315143D2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ראש מערכת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7B1EB91-61AB-4DB9-A716-F0E303402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12FC9E2-1F33-45E4-AF98-60F59DA87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5855" y="1725681"/>
            <a:ext cx="8411382" cy="4434761"/>
          </a:xfrm>
        </p:spPr>
        <p:txBody>
          <a:bodyPr>
            <a:normAutofit fontScale="25000" lnSpcReduction="20000"/>
          </a:bodyPr>
          <a:lstStyle/>
          <a:p>
            <a:pPr lvl="0"/>
            <a:endParaRPr lang="he-IL" b="1" dirty="0"/>
          </a:p>
          <a:p>
            <a:r>
              <a:rPr lang="he-IL" sz="9600" b="1" dirty="0" err="1"/>
              <a:t>מז״ח</a:t>
            </a:r>
            <a:r>
              <a:rPr lang="he-IL" sz="9600" b="1" dirty="0"/>
              <a:t> (מונע זרימה חוזרת) – </a:t>
            </a:r>
            <a:r>
              <a:rPr lang="he-IL" sz="9600" dirty="0"/>
              <a:t>אביזר המונע זרימה חוזרת של חומרי דשן למערכת מי השתייה</a:t>
            </a:r>
            <a:endParaRPr lang="en-US" sz="9600" dirty="0"/>
          </a:p>
          <a:p>
            <a:pPr lvl="0"/>
            <a:endParaRPr lang="he-IL" sz="9600" b="1" dirty="0"/>
          </a:p>
          <a:p>
            <a:pPr lvl="0"/>
            <a:r>
              <a:rPr lang="he-IL" sz="9600" b="1" dirty="0"/>
              <a:t>מדשנת –</a:t>
            </a:r>
            <a:r>
              <a:rPr lang="he-IL" sz="9600" dirty="0"/>
              <a:t> משאבת דישון המופעלת על ידי מחשב ההשקיה ומספקת דשן לצמחים</a:t>
            </a:r>
          </a:p>
          <a:p>
            <a:pPr marL="96848" lvl="0" indent="0">
              <a:buNone/>
            </a:pPr>
            <a:endParaRPr lang="en-US" sz="9600" dirty="0"/>
          </a:p>
          <a:p>
            <a:pPr lvl="0"/>
            <a:r>
              <a:rPr lang="he-IL" sz="9600" b="1" dirty="0"/>
              <a:t>צינור עיור</a:t>
            </a:r>
            <a:r>
              <a:rPr lang="he-IL" sz="9600" dirty="0"/>
              <a:t> – צינור להובלת מים  </a:t>
            </a:r>
            <a:r>
              <a:rPr lang="he-IL" sz="9600" b="1" i="1" u="sng" dirty="0"/>
              <a:t>ללא</a:t>
            </a:r>
            <a:r>
              <a:rPr lang="he-IL" sz="9600" dirty="0"/>
              <a:t> טפטפות</a:t>
            </a:r>
          </a:p>
          <a:p>
            <a:pPr lvl="0"/>
            <a:endParaRPr lang="en-US" sz="9600" dirty="0"/>
          </a:p>
          <a:p>
            <a:pPr lvl="0"/>
            <a:r>
              <a:rPr lang="he-IL" sz="9600" b="1" dirty="0"/>
              <a:t>צינור עם טפטפות</a:t>
            </a:r>
            <a:r>
              <a:rPr lang="he-IL" sz="9600" dirty="0"/>
              <a:t> – צינור המכיל בתוכו טפטפות</a:t>
            </a:r>
          </a:p>
          <a:p>
            <a:pPr lvl="0"/>
            <a:endParaRPr lang="en-US" sz="9600" dirty="0"/>
          </a:p>
          <a:p>
            <a:pPr lvl="0"/>
            <a:r>
              <a:rPr lang="he-IL" sz="9600" b="1" dirty="0"/>
              <a:t>טפטפת</a:t>
            </a:r>
            <a:r>
              <a:rPr lang="he-IL" sz="9600" dirty="0"/>
              <a:t> – אביזר השקיה המאפשר טפטוף איטי של מים לאזור שורשי הצמח</a:t>
            </a:r>
            <a:endParaRPr lang="en-US" sz="9600" dirty="0"/>
          </a:p>
          <a:p>
            <a:pPr marL="96848" indent="0">
              <a:buNone/>
            </a:pPr>
            <a:endParaRPr lang="en-US" sz="9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6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B77904-A618-4504-A42F-91776B43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ראש מערכת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E3DFAF-46EB-47C6-B50F-0E7D3DEDF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מסנן ווסת לחץ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9BA942D-0312-412A-BE15-E0F845ED96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0115" y="2461347"/>
            <a:ext cx="3278911" cy="2500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9264657-8409-4300-9682-E48BD46A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185" y="2962165"/>
            <a:ext cx="3013855" cy="2947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2874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8479FB-B323-49CD-81CC-7CEEBC6C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ראש מערכת 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C81A55-AB20-4862-8389-694BE2D32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מחשב השקיה וברז חשמלי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512403E-4B50-4163-B456-D34D0059FC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7119" y="2281529"/>
            <a:ext cx="4035902" cy="35664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AE40C07-131B-4FD4-9DC5-AE58964E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52" y="2145675"/>
            <a:ext cx="3310415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4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C06D15C-EE8F-4B7F-A216-FFA2A482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/>
          <a:lstStyle/>
          <a:p>
            <a:r>
              <a:rPr lang="he-IL" dirty="0"/>
              <a:t>מבנה ראש מערכת השקיה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298958-44FF-4702-8964-8201DECF8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rmAutofit/>
          </a:bodyPr>
          <a:lstStyle/>
          <a:p>
            <a:r>
              <a:rPr lang="he-IL" dirty="0"/>
              <a:t>משאבת דשן </a:t>
            </a:r>
            <a:r>
              <a:rPr lang="he-IL" dirty="0" err="1"/>
              <a:t>ומז"ח</a:t>
            </a:r>
            <a:r>
              <a:rPr lang="he-IL" dirty="0"/>
              <a:t> לפני המשאבה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364F894-F710-4F4F-B1D4-603DD5E21E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039589" y="1924238"/>
            <a:ext cx="5515967" cy="4152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33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A70DA8-D379-4E66-8C54-5499F3AE4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ראש מערכת ההשקיה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B72F65-8D7F-4CCD-95E3-440406812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צינור טפטוף בסוף המערכת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2D2A613-6F35-472D-8AAF-67AA11AA13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73415" y="2283474"/>
            <a:ext cx="3278331" cy="35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60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F4CA18-2A21-4B94-87AC-FA4AF569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D485129-3609-441B-8A2C-52DB834A7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89328" y="1153551"/>
            <a:ext cx="8684998" cy="4316685"/>
          </a:xfrm>
        </p:spPr>
        <p:txBody>
          <a:bodyPr/>
          <a:lstStyle/>
          <a:p>
            <a:endParaRPr lang="he-IL" dirty="0"/>
          </a:p>
          <a:p>
            <a:pPr marL="96848" indent="0">
              <a:buNone/>
            </a:pPr>
            <a:r>
              <a:rPr lang="he-IL" dirty="0"/>
              <a:t>1. </a:t>
            </a:r>
            <a:r>
              <a:rPr lang="he-IL" b="1" dirty="0"/>
              <a:t>בתכנון השקיה נלקחים בתכנון נתוני הקרקע והצמחים ואחרים</a:t>
            </a:r>
            <a:endParaRPr lang="en-US" dirty="0"/>
          </a:p>
          <a:p>
            <a:r>
              <a:rPr lang="he-IL" dirty="0"/>
              <a:t>א. מהם מצבי הרטיבות בקרקע, הסבר.</a:t>
            </a:r>
            <a:endParaRPr lang="en-US" dirty="0"/>
          </a:p>
          <a:p>
            <a:r>
              <a:rPr lang="he-IL" dirty="0"/>
              <a:t>ב. הסבר את המונח  ״תדירות השקיה״? </a:t>
            </a:r>
            <a:endParaRPr lang="en-US" dirty="0"/>
          </a:p>
          <a:p>
            <a:r>
              <a:rPr lang="he-IL" dirty="0"/>
              <a:t>ג. הסבר 3 סיבות להבדלים בתדירות ההשקיה בין צמחים? </a:t>
            </a:r>
            <a:endParaRPr lang="en-US" dirty="0"/>
          </a:p>
          <a:p>
            <a:r>
              <a:rPr lang="he-IL" dirty="0"/>
              <a:t>ד. למה משמש הטנסיומטר וכיצד הוא בנוי?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093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2E0729-8FC9-44D7-9A01-2995B44E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91B7B11-7711-47D6-817E-7B60C7D10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מדוע חשוב להבין מה סוג המים שאנו משקים בהם?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8C67B20-4A9D-4F78-BBA6-A303311887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מה מכילים המים? (מלחים, גורמי מחלות, מינרלים...)</a:t>
            </a:r>
          </a:p>
          <a:p>
            <a:pPr marL="96848" indent="0">
              <a:buNone/>
            </a:pPr>
            <a:endParaRPr lang="he-IL" dirty="0"/>
          </a:p>
          <a:p>
            <a:r>
              <a:rPr lang="he-IL" dirty="0"/>
              <a:t>סוג הצמח שאנו מגדלים (עגבנייה, זית ,רימון)</a:t>
            </a:r>
          </a:p>
          <a:p>
            <a:pPr marL="96848" indent="0">
              <a:buNone/>
            </a:pPr>
            <a:endParaRPr lang="he-IL" dirty="0"/>
          </a:p>
          <a:p>
            <a:r>
              <a:rPr lang="he-IL" dirty="0"/>
              <a:t>האם אני יכול להשתמש בכל סוג מים בשיטות השקיה שונות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18672B4-9E6D-4AF1-A8B1-58E0490B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028" y="5174327"/>
            <a:ext cx="3079183" cy="7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6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251173-0029-42BA-9747-583282A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F6A2AB0-0011-4708-B8C7-1264C1171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76787" y="1041010"/>
            <a:ext cx="8614659" cy="4443294"/>
          </a:xfrm>
        </p:spPr>
        <p:txBody>
          <a:bodyPr/>
          <a:lstStyle/>
          <a:p>
            <a:pPr marL="96848" indent="0">
              <a:buNone/>
            </a:pPr>
            <a:r>
              <a:rPr lang="he-IL" dirty="0"/>
              <a:t>2. </a:t>
            </a:r>
            <a:r>
              <a:rPr lang="he-IL" b="1" dirty="0"/>
              <a:t>שיטות השקיה:</a:t>
            </a:r>
            <a:endParaRPr lang="en-US" dirty="0"/>
          </a:p>
          <a:p>
            <a:r>
              <a:rPr lang="he-IL" dirty="0"/>
              <a:t>א. השווה (הסבר מדוע בחרת כך), בין שיטת ההשקיה בטפטוף להשקיה בהמטרה מבחינת:</a:t>
            </a:r>
            <a:endParaRPr lang="en-US" dirty="0"/>
          </a:p>
          <a:p>
            <a:r>
              <a:rPr lang="he-IL" dirty="0"/>
              <a:t>     הפצת מחלות עלים, שימוש בדשן נוזלי, יעילות ההשקיה, שימוש במים מליחים.</a:t>
            </a:r>
            <a:endParaRPr lang="en-US" dirty="0"/>
          </a:p>
          <a:p>
            <a:r>
              <a:rPr lang="he-IL" dirty="0"/>
              <a:t>ב. מהי שיטת ההשקיה המתאימה לתרחישים הבאים: מדשאה, הנבטת זרעים, ערוגת פרחים, חורשת עצים, גידול אורז בסין.</a:t>
            </a:r>
            <a:endParaRPr lang="en-US" dirty="0"/>
          </a:p>
          <a:p>
            <a:pPr marL="96848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092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2C256B-561D-43AD-8B5C-FAC8D938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FF8085-BFB9-4AB0-A28B-E20A2ABC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87802" y="1185681"/>
            <a:ext cx="8031963" cy="4152517"/>
          </a:xfrm>
        </p:spPr>
        <p:txBody>
          <a:bodyPr/>
          <a:lstStyle/>
          <a:p>
            <a:pPr marL="96848" indent="0">
              <a:buNone/>
            </a:pPr>
            <a:r>
              <a:rPr lang="he-IL" b="1" dirty="0"/>
              <a:t>3. ראש מערכת:</a:t>
            </a:r>
          </a:p>
          <a:p>
            <a:pPr marL="96848" indent="0">
              <a:buNone/>
            </a:pPr>
            <a:endParaRPr lang="en-US" dirty="0"/>
          </a:p>
          <a:p>
            <a:r>
              <a:rPr lang="he-IL" dirty="0"/>
              <a:t>א. ציין את 7 האביזרים שמרכיבים את ראש מערכת ההשקיה, סדר אותם על פי הסדר הנכון והסבר את תפקידם</a:t>
            </a:r>
          </a:p>
          <a:p>
            <a:pPr marL="96848" indent="0">
              <a:buNone/>
            </a:pPr>
            <a:endParaRPr lang="en-US" dirty="0"/>
          </a:p>
          <a:p>
            <a:r>
              <a:rPr lang="he-IL" dirty="0"/>
              <a:t>ב. כיצד פועל הברז החשמלי במערכת הזו</a:t>
            </a:r>
          </a:p>
          <a:p>
            <a:endParaRPr lang="he-IL" dirty="0"/>
          </a:p>
          <a:p>
            <a:pPr algn="l"/>
            <a:r>
              <a:rPr lang="he-IL" dirty="0"/>
              <a:t>בהצלחה!!!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6995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87486" y="3663537"/>
            <a:ext cx="111744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x-none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sz="1400" b="0" i="0" u="none" strike="noStrike" cap="none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1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9749ED-8937-4C19-AA37-925ED572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8366A77-FE55-40B3-8FA1-49CE6A5FA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מים שפירים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ECB8F41-C457-499F-BBD9-A894ACBEE2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מים שמתאימים לשתייה ולהשקיה, מופקים מבארות, מי תהום או מסופקים מהמוביל הארצי.</a:t>
            </a: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5AF99C9-8F89-49CC-B9DB-578A9DAC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88" y="3128042"/>
            <a:ext cx="5335212" cy="2600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1191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7131035-6F38-40F7-A18B-1A2B84EC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/>
          <a:lstStyle/>
          <a:p>
            <a:r>
              <a:rPr lang="he-IL" dirty="0"/>
              <a:t>סוגי המים בהשקיה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BFA7C22-6851-4708-9B33-FCDD03A5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/>
          <a:lstStyle/>
          <a:p>
            <a:r>
              <a:rPr lang="he-IL" dirty="0"/>
              <a:t>הכינרת ומי התהום</a:t>
            </a:r>
            <a:endParaRPr lang="en-US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C6CD530-7777-4FE1-AAEE-36E2F14EEC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83948" y="2018291"/>
            <a:ext cx="4284824" cy="40288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2E00A57-E85B-4794-8034-BCA97235C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486" y="1838904"/>
            <a:ext cx="3783114" cy="4450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21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AE3D87-39A1-4C91-A8AD-2DFB7EB6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1553EF6-881F-4E89-A8FB-6ADE93C57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מי קולחים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2D15A9D-2FFE-48FC-A696-CA2D9730F8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מי ביוב מטוהרים – מי ביוב שעברו טיפול במתקן לטיהור שפכים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03C169A-DD59-4ABB-B465-5188DBC4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0" y="2557462"/>
            <a:ext cx="7689043" cy="332073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2094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BD0D8D-E9A8-407E-A08A-0B79F136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 המים בהשקיה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3D6DA9-9A83-4187-8850-6DAA1E275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תהליך טיהור השפכים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59DD3FFB-BC5C-408D-B707-17F40E266B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6440" y="1838999"/>
            <a:ext cx="8123509" cy="41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029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1180</Words>
  <Application>Microsoft Office PowerPoint</Application>
  <PresentationFormat>Widescreen</PresentationFormat>
  <Paragraphs>244</Paragraphs>
  <Slides>52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Varela Round</vt:lpstr>
      <vt:lpstr>ערכת נושא Office</vt:lpstr>
      <vt:lpstr>מערכת שידורים לאומית</vt:lpstr>
      <vt:lpstr>השקיה (שיעור ראשון)</vt:lpstr>
      <vt:lpstr>מה נלמד היום 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סוגי המים בהשקיה</vt:lpstr>
      <vt:lpstr>השקיה (חלק שני)</vt:lpstr>
      <vt:lpstr>מה נלמד היום </vt:lpstr>
      <vt:lpstr>שיטות השקיה</vt:lpstr>
      <vt:lpstr>שיטת השקיה</vt:lpstr>
      <vt:lpstr>שיטות השקיה</vt:lpstr>
      <vt:lpstr>שיטות השקיה</vt:lpstr>
      <vt:lpstr>שיטות השקיה</vt:lpstr>
      <vt:lpstr>שיטות השקיה</vt:lpstr>
      <vt:lpstr>שיטות השקיה</vt:lpstr>
      <vt:lpstr>מצבי ההשקיה בקרקע</vt:lpstr>
      <vt:lpstr>מצבי ההשקיה בקרקע</vt:lpstr>
      <vt:lpstr>תאור סכמתי של מצב המים בקרקע</vt:lpstr>
      <vt:lpstr>מצבי השקיה בקרקע</vt:lpstr>
      <vt:lpstr>מצבי ההשקיה בקרקע</vt:lpstr>
      <vt:lpstr>מצבי השקיה בקרקע</vt:lpstr>
      <vt:lpstr>מצבי השקיה בקרקע </vt:lpstr>
      <vt:lpstr>מצבי השקיה בקרקע</vt:lpstr>
      <vt:lpstr>מצבי השקיה בקרקע</vt:lpstr>
      <vt:lpstr>משטר ההשקיה בקרקע</vt:lpstr>
      <vt:lpstr>משטר השקיה בקרקע</vt:lpstr>
      <vt:lpstr>משטר השקיה בקרקע</vt:lpstr>
      <vt:lpstr>מבנה ראש מערכת השקיה</vt:lpstr>
      <vt:lpstr>מבנה ראש מערכת השקיה</vt:lpstr>
      <vt:lpstr>מבנה ראש מערכת השקיה</vt:lpstr>
      <vt:lpstr>מבנה ראש מערכת השקיה</vt:lpstr>
      <vt:lpstr>מבנה ראש מערכת השקיה</vt:lpstr>
      <vt:lpstr>מבנה ראש מערכת השקיה</vt:lpstr>
      <vt:lpstr>מבנה ראש מערכת ההשקיה</vt:lpstr>
      <vt:lpstr>משימה</vt:lpstr>
      <vt:lpstr>משימה</vt:lpstr>
      <vt:lpstr>משימה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יהודה קלוש</dc:creator>
  <cp:lastModifiedBy>Anat</cp:lastModifiedBy>
  <cp:revision>18</cp:revision>
  <dcterms:created xsi:type="dcterms:W3CDTF">2020-04-28T05:27:31Z</dcterms:created>
  <dcterms:modified xsi:type="dcterms:W3CDTF">2020-04-29T12:50:00Z</dcterms:modified>
</cp:coreProperties>
</file>