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50"/>
  </p:notesMasterIdLst>
  <p:sldIdLst>
    <p:sldId id="257" r:id="rId5"/>
    <p:sldId id="262" r:id="rId6"/>
    <p:sldId id="339" r:id="rId7"/>
    <p:sldId id="340" r:id="rId8"/>
    <p:sldId id="268" r:id="rId9"/>
    <p:sldId id="342" r:id="rId10"/>
    <p:sldId id="343" r:id="rId11"/>
    <p:sldId id="345" r:id="rId12"/>
    <p:sldId id="311" r:id="rId13"/>
    <p:sldId id="292" r:id="rId14"/>
    <p:sldId id="346" r:id="rId15"/>
    <p:sldId id="347" r:id="rId16"/>
    <p:sldId id="289" r:id="rId17"/>
    <p:sldId id="293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8" r:id="rId26"/>
    <p:sldId id="357" r:id="rId27"/>
    <p:sldId id="356" r:id="rId28"/>
    <p:sldId id="359" r:id="rId29"/>
    <p:sldId id="360" r:id="rId30"/>
    <p:sldId id="361" r:id="rId31"/>
    <p:sldId id="365" r:id="rId32"/>
    <p:sldId id="366" r:id="rId33"/>
    <p:sldId id="368" r:id="rId34"/>
    <p:sldId id="367" r:id="rId35"/>
    <p:sldId id="369" r:id="rId36"/>
    <p:sldId id="362" r:id="rId37"/>
    <p:sldId id="370" r:id="rId38"/>
    <p:sldId id="371" r:id="rId39"/>
    <p:sldId id="372" r:id="rId40"/>
    <p:sldId id="373" r:id="rId41"/>
    <p:sldId id="363" r:id="rId42"/>
    <p:sldId id="374" r:id="rId43"/>
    <p:sldId id="375" r:id="rId44"/>
    <p:sldId id="364" r:id="rId45"/>
    <p:sldId id="376" r:id="rId46"/>
    <p:sldId id="377" r:id="rId47"/>
    <p:sldId id="348" r:id="rId48"/>
    <p:sldId id="291" r:id="rId4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12B4B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830" y="53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י"ג/סיון/תשפ"ב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431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231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859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5962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431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257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3346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3690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25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84719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40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י"ג/סיון/תשפ"ב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6" r:id="rId6"/>
    <p:sldLayoutId id="2147483663" r:id="rId7"/>
    <p:sldLayoutId id="2147483669" r:id="rId8"/>
    <p:sldLayoutId id="2147483671" r:id="rId9"/>
    <p:sldLayoutId id="2147483668" r:id="rId10"/>
    <p:sldLayoutId id="2147483670" r:id="rId11"/>
    <p:sldLayoutId id="2147483672" r:id="rId12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4pxFzl9maig?rel=0&amp;start=0&amp;end=45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4pxFzl9maig?feature=oembed" TargetMode="Externa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מעברות _ קו העוני - מאחורי השיר 0s - 26.5s (HQPupQow9Og) 2400">
            <a:hlinkClick r:id="" action="ppaction://media"/>
            <a:extLst>
              <a:ext uri="{FF2B5EF4-FFF2-40B4-BE49-F238E27FC236}">
                <a16:creationId xmlns:a16="http://schemas.microsoft.com/office/drawing/2014/main" id="{ECCB23E0-5BDB-4072-9444-8146CFA5887A}"/>
              </a:ext>
            </a:extLst>
          </p:cNvPr>
          <p:cNvPicPr>
            <a:picLocks noGrp="1" noChangeAspect="1"/>
          </p:cNvPicPr>
          <p:nvPr>
            <p:ph type="media" sz="quarter" idx="10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92287" y="1175302"/>
            <a:ext cx="7951306" cy="4479723"/>
          </a:xfr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7481418-2074-4054-B6B9-0698C1307B9A}"/>
              </a:ext>
            </a:extLst>
          </p:cNvPr>
          <p:cNvSpPr txBox="1"/>
          <p:nvPr/>
        </p:nvSpPr>
        <p:spPr>
          <a:xfrm>
            <a:off x="1675938" y="272809"/>
            <a:ext cx="69905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dirty="0"/>
              <a:t>מעברות | קו העוני – מאחורי השיר</a:t>
            </a:r>
          </a:p>
          <a:p>
            <a:pPr algn="ctr"/>
            <a:r>
              <a:rPr lang="he-IL" sz="2000" dirty="0"/>
              <a:t>מתוך ערוץ ה </a:t>
            </a:r>
            <a:r>
              <a:rPr lang="en-US" sz="2000" dirty="0" err="1"/>
              <a:t>youtube</a:t>
            </a:r>
            <a:r>
              <a:rPr lang="he-IL" sz="2000" dirty="0"/>
              <a:t> של כאן – תאגיד השידור הישראלי</a:t>
            </a:r>
            <a:endParaRPr lang="he-IL" sz="2400" dirty="0"/>
          </a:p>
          <a:p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223014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20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4400" b="1" dirty="0"/>
              <a:t>קו העוני / רוני סומק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68BC1ADF-92F4-4CB8-8771-7FB2BAA5B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01"/>
          <a:stretch/>
        </p:blipFill>
        <p:spPr>
          <a:xfrm>
            <a:off x="4130115" y="1144686"/>
            <a:ext cx="5071107" cy="5472811"/>
          </a:xfrm>
          <a:prstGeom prst="rect">
            <a:avLst/>
          </a:prstGeom>
        </p:spPr>
      </p:pic>
      <p:sp>
        <p:nvSpPr>
          <p:cNvPr id="11" name="תרשים זרימה: מסיים 5">
            <a:extLst>
              <a:ext uri="{FF2B5EF4-FFF2-40B4-BE49-F238E27FC236}">
                <a16:creationId xmlns:a16="http://schemas.microsoft.com/office/drawing/2014/main" id="{10586899-ADAD-4179-B56B-39DE04F8D885}"/>
              </a:ext>
            </a:extLst>
          </p:cNvPr>
          <p:cNvSpPr/>
          <p:nvPr/>
        </p:nvSpPr>
        <p:spPr>
          <a:xfrm>
            <a:off x="576471" y="2146852"/>
            <a:ext cx="3925955" cy="1734240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הסבירו את השיר ברמה המילולית. חשבו, מה הדובר "אומר" לכם בשפה שלכם?</a:t>
            </a:r>
          </a:p>
        </p:txBody>
      </p:sp>
    </p:spTree>
    <p:extLst>
      <p:ext uri="{BB962C8B-B14F-4D97-AF65-F5344CB8AC3E}">
        <p14:creationId xmlns:p14="http://schemas.microsoft.com/office/powerpoint/2010/main" val="339212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74D2C5-2A76-499C-8F10-80E30B4174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2B4BC"/>
                </a:solidFill>
              </a:rPr>
              <a:t>תוכן: מה השיר "אומר"?</a:t>
            </a:r>
            <a:endParaRPr lang="en-I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C3FBC0-3B09-41DC-9297-3A81A7CEFA89}"/>
              </a:ext>
            </a:extLst>
          </p:cNvPr>
          <p:cNvSpPr/>
          <p:nvPr/>
        </p:nvSpPr>
        <p:spPr>
          <a:xfrm>
            <a:off x="0" y="1114320"/>
            <a:ext cx="11837503" cy="369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he-IL" sz="3200" dirty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</a:pPr>
            <a:r>
              <a:rPr lang="he-IL" sz="3200" dirty="0">
                <a:solidFill>
                  <a:srgbClr val="002060"/>
                </a:solidFill>
              </a:rPr>
              <a:t>קו העוני הוא מדד סוציו-אקונומי (חברתי-כלכלי) המתייחס לרמות ההכנסה של אדם או משפחה.</a:t>
            </a:r>
          </a:p>
          <a:p>
            <a:pPr lvl="0">
              <a:lnSpc>
                <a:spcPct val="150000"/>
              </a:lnSpc>
            </a:pPr>
            <a:r>
              <a:rPr lang="he-IL" sz="3200" dirty="0">
                <a:solidFill>
                  <a:srgbClr val="002060"/>
                </a:solidFill>
              </a:rPr>
              <a:t>לפי המדד, משפחה נחשבת לעניה אם סך הכנסותיה הכספיות נמוך באופן קבוע מרמת ההכנסה שנקבעה ע"י המדינה כ"קו העוני".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986CC8-AADD-457F-8B70-38EEA3FEF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295" y="1287345"/>
            <a:ext cx="5676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85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573" y="190537"/>
            <a:ext cx="10872592" cy="808533"/>
          </a:xfrm>
        </p:spPr>
        <p:txBody>
          <a:bodyPr/>
          <a:lstStyle/>
          <a:p>
            <a:r>
              <a:rPr lang="he-IL" sz="4400" b="1" dirty="0">
                <a:solidFill>
                  <a:srgbClr val="12B4BC"/>
                </a:solidFill>
              </a:rPr>
              <a:t>סליחה על השאלה עונה 2 | מתחת לקו העוני</a:t>
            </a:r>
            <a:endParaRPr lang="en-US" sz="1800" b="1" dirty="0">
              <a:solidFill>
                <a:srgbClr val="12B4BC"/>
              </a:solidFill>
            </a:endParaRPr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>
            <a:off x="6392251" y="2436722"/>
            <a:ext cx="3492500" cy="3124868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2166439" y="5561590"/>
            <a:ext cx="25843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695DB7-14B0-445E-B7DC-54E221B80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800" y="999070"/>
            <a:ext cx="45529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97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3E404D-3882-4410-AEBB-7395B63DA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622" y="26211"/>
            <a:ext cx="7214361" cy="22597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B17BC9-DCDD-4618-897B-F7F33B56B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05" y="4042870"/>
            <a:ext cx="8204945" cy="20375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1D9439-9DF4-4C22-BB4D-F1D8DFD4216A}"/>
              </a:ext>
            </a:extLst>
          </p:cNvPr>
          <p:cNvSpPr txBox="1"/>
          <p:nvPr/>
        </p:nvSpPr>
        <p:spPr>
          <a:xfrm>
            <a:off x="1363110" y="2973460"/>
            <a:ext cx="9972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200" dirty="0"/>
              <a:t>מה ההבדל בין צורת ההגשה שלמעלה לבין זו שלמטה?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4A7218-2078-4EEA-A8CB-D05A3F231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30" y="1304408"/>
            <a:ext cx="3319670" cy="14662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8C9EBE-CEFE-4EDC-A965-F20C1D279D8D}"/>
              </a:ext>
            </a:extLst>
          </p:cNvPr>
          <p:cNvSpPr txBox="1"/>
          <p:nvPr/>
        </p:nvSpPr>
        <p:spPr>
          <a:xfrm>
            <a:off x="6784374" y="777608"/>
            <a:ext cx="481131" cy="2338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857420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2B4BC"/>
                </a:solidFill>
              </a:rPr>
              <a:t>תוכן: מה השיר "אומר"?</a:t>
            </a:r>
            <a:endParaRPr lang="he-IL" sz="4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2AF616-AFB9-4160-B2D2-00A3A4D94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482" y="1051677"/>
            <a:ext cx="3893035" cy="17194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94CA1A-E42D-4444-84AA-F9ECFA899FB9}"/>
              </a:ext>
            </a:extLst>
          </p:cNvPr>
          <p:cNvSpPr/>
          <p:nvPr/>
        </p:nvSpPr>
        <p:spPr>
          <a:xfrm>
            <a:off x="89453" y="1051677"/>
            <a:ext cx="11892146" cy="371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he-IL" sz="3200" dirty="0"/>
          </a:p>
          <a:p>
            <a:pPr>
              <a:lnSpc>
                <a:spcPct val="150000"/>
              </a:lnSpc>
            </a:pPr>
            <a:endParaRPr lang="he-IL" sz="3200" dirty="0"/>
          </a:p>
          <a:p>
            <a:pPr>
              <a:lnSpc>
                <a:spcPct val="150000"/>
              </a:lnSpc>
            </a:pPr>
            <a:endParaRPr lang="he-IL" sz="3200" dirty="0"/>
          </a:p>
          <a:p>
            <a:pPr>
              <a:lnSpc>
                <a:spcPct val="150000"/>
              </a:lnSpc>
            </a:pPr>
            <a:r>
              <a:rPr lang="he-IL" sz="3200" dirty="0"/>
              <a:t>צורת ההגשה האסתטית מעידה על מאמץ רב לטשטש את ההמציאות של דלות וחוסר דרך אווירה נעימה. </a:t>
            </a:r>
          </a:p>
        </p:txBody>
      </p:sp>
    </p:spTree>
    <p:extLst>
      <p:ext uri="{BB962C8B-B14F-4D97-AF65-F5344CB8AC3E}">
        <p14:creationId xmlns:p14="http://schemas.microsoft.com/office/powerpoint/2010/main" val="4289880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2B4BC"/>
                </a:solidFill>
              </a:rPr>
              <a:t>תוכן: מה השיר "אומר"?</a:t>
            </a:r>
            <a:endParaRPr lang="he-IL" sz="4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2AF616-AFB9-4160-B2D2-00A3A4D94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548" y="912396"/>
            <a:ext cx="3319670" cy="14662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94CA1A-E42D-4444-84AA-F9ECFA899FB9}"/>
              </a:ext>
            </a:extLst>
          </p:cNvPr>
          <p:cNvSpPr/>
          <p:nvPr/>
        </p:nvSpPr>
        <p:spPr>
          <a:xfrm>
            <a:off x="89452" y="2485416"/>
            <a:ext cx="11892146" cy="371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200" dirty="0"/>
              <a:t>לחם שחור זוהה כמאכל עניים מכיוון שמחירו אחיד וזול. צבעי האיפור הזולים מייצגים אמצעי שמטרתו להסוות ולייפות את המציאות.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200" dirty="0"/>
              <a:t>ובגזירה שווה, הגשת הלחם האסתטית מסווה את הדלות והמחסור. אלא שכשם שהאיפור ייתפוגג, כך גם האשליה של השובע.</a:t>
            </a:r>
          </a:p>
        </p:txBody>
      </p:sp>
    </p:spTree>
    <p:extLst>
      <p:ext uri="{BB962C8B-B14F-4D97-AF65-F5344CB8AC3E}">
        <p14:creationId xmlns:p14="http://schemas.microsoft.com/office/powerpoint/2010/main" val="2686063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2B4BC"/>
                </a:solidFill>
              </a:rPr>
              <a:t>תוכן: מה השיר "אומר"?</a:t>
            </a:r>
            <a:endParaRPr lang="he-IL" sz="4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2AF616-AFB9-4160-B2D2-00A3A4D94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252" y="823611"/>
            <a:ext cx="3319670" cy="14662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94CA1A-E42D-4444-84AA-F9ECFA899FB9}"/>
              </a:ext>
            </a:extLst>
          </p:cNvPr>
          <p:cNvSpPr/>
          <p:nvPr/>
        </p:nvSpPr>
        <p:spPr>
          <a:xfrm>
            <a:off x="-81986" y="2287967"/>
            <a:ext cx="11892146" cy="369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200" dirty="0"/>
              <a:t>הזיתים שנפוצים מאוד בישראל ולכן גם זולים, גם כן מוגשים באופן אסתטי, אך מצד שני – הכמות שלהם קצובה לצלוחית.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200" dirty="0"/>
              <a:t>השולחן מכוסה במפה, שאולי מכסה את דלותו, אך גם יוצרת אווירה חמימה ונעימה.</a:t>
            </a:r>
          </a:p>
          <a:p>
            <a:pPr>
              <a:lnSpc>
                <a:spcPct val="150000"/>
              </a:lnSpc>
            </a:pP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578220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2B4BC"/>
                </a:solidFill>
              </a:rPr>
              <a:t>תוכן: מה השיר "אומר"?</a:t>
            </a:r>
            <a:endParaRPr lang="he-IL" sz="4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94CA1A-E42D-4444-84AA-F9ECFA899FB9}"/>
              </a:ext>
            </a:extLst>
          </p:cNvPr>
          <p:cNvSpPr/>
          <p:nvPr/>
        </p:nvSpPr>
        <p:spPr>
          <a:xfrm>
            <a:off x="149927" y="2988919"/>
            <a:ext cx="11892146" cy="224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200" dirty="0"/>
              <a:t>יוצאים מהבית החמים החוצה, צופים בשלוש תמונות ואף שומעים שלושה קולות. הפרספקטיבה נעה בהדרגה מלמעלה למטה:</a:t>
            </a:r>
          </a:p>
          <a:p>
            <a:pPr>
              <a:lnSpc>
                <a:spcPct val="150000"/>
              </a:lnSpc>
            </a:pPr>
            <a:endParaRPr lang="he-IL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E3EE2-FC04-4C0E-A64E-EB54CDDF7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956" y="1037256"/>
            <a:ext cx="6630499" cy="1403175"/>
          </a:xfrm>
          <a:prstGeom prst="rect">
            <a:avLst/>
          </a:prstGeom>
        </p:spPr>
      </p:pic>
      <p:pic>
        <p:nvPicPr>
          <p:cNvPr id="1026" name="Picture 2" descr="Red Boots, Raindrop, Rubber Boots">
            <a:extLst>
              <a:ext uri="{FF2B5EF4-FFF2-40B4-BE49-F238E27FC236}">
                <a16:creationId xmlns:a16="http://schemas.microsoft.com/office/drawing/2014/main" id="{09FB10C9-7F10-442E-AD25-B2736149F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13"/>
          <a:stretch/>
        </p:blipFill>
        <p:spPr bwMode="auto">
          <a:xfrm>
            <a:off x="812616" y="4510420"/>
            <a:ext cx="4314825" cy="224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410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2B4BC"/>
                </a:solidFill>
              </a:rPr>
              <a:t>תוכן: מה השיר "אומר"?</a:t>
            </a:r>
            <a:endParaRPr lang="he-IL" sz="4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6659B3-69F8-4597-9B8C-60CB28FA4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433" y="1552712"/>
            <a:ext cx="2609262" cy="39374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73478B-3B98-4DCD-A635-74DF1B8A9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810" y="2053532"/>
            <a:ext cx="2789052" cy="4208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113472-8B6E-43F6-8D8E-E6A24DCE6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858" y="2395329"/>
            <a:ext cx="2884020" cy="41070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260611-298A-4350-86CD-4552904C8661}"/>
              </a:ext>
            </a:extLst>
          </p:cNvPr>
          <p:cNvSpPr txBox="1"/>
          <p:nvPr/>
        </p:nvSpPr>
        <p:spPr>
          <a:xfrm>
            <a:off x="8140148" y="844826"/>
            <a:ext cx="2957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/>
              <a:t>יונים במטס הצדעה, המעורר תחושה חגיגית</a:t>
            </a:r>
            <a:endParaRPr lang="en-IL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ECF6C-C5CA-4891-B89A-95A2DC6E4B28}"/>
              </a:ext>
            </a:extLst>
          </p:cNvPr>
          <p:cNvSpPr txBox="1"/>
          <p:nvPr/>
        </p:nvSpPr>
        <p:spPr>
          <a:xfrm>
            <a:off x="3870430" y="1255527"/>
            <a:ext cx="4140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/>
              <a:t>צלילי הפעמון הנעימים מבשרים על בואו המשמח של מוכר הנפט</a:t>
            </a:r>
            <a:endParaRPr lang="en-IL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3D6EF2-432C-406C-B855-027045DB9230}"/>
              </a:ext>
            </a:extLst>
          </p:cNvPr>
          <p:cNvSpPr txBox="1"/>
          <p:nvPr/>
        </p:nvSpPr>
        <p:spPr>
          <a:xfrm>
            <a:off x="534959" y="1687443"/>
            <a:ext cx="3021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/>
              <a:t>שקיעת מגפי הגומי בבוץ מפיקה צליל לא נעים.</a:t>
            </a:r>
            <a:endParaRPr lang="en-IL" sz="2000" dirty="0"/>
          </a:p>
        </p:txBody>
      </p:sp>
    </p:spTree>
    <p:extLst>
      <p:ext uri="{BB962C8B-B14F-4D97-AF65-F5344CB8AC3E}">
        <p14:creationId xmlns:p14="http://schemas.microsoft.com/office/powerpoint/2010/main" val="412714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r>
              <a:rPr lang="he-IL" sz="8000" dirty="0">
                <a:solidFill>
                  <a:schemeClr val="tx1"/>
                </a:solidFill>
              </a:rPr>
              <a:t>קו העוני / </a:t>
            </a:r>
            <a:r>
              <a:rPr lang="he-IL" sz="6600" dirty="0">
                <a:solidFill>
                  <a:schemeClr val="tx1"/>
                </a:solidFill>
              </a:rPr>
              <a:t>רוני סומק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803497"/>
            <a:ext cx="12192001" cy="7652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ספרות, כיתה ט'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655861"/>
            <a:ext cx="12192001" cy="720094"/>
          </a:xfrm>
        </p:spPr>
        <p:txBody>
          <a:bodyPr/>
          <a:lstStyle/>
          <a:p>
            <a:r>
              <a:rPr lang="he-IL" dirty="0">
                <a:sym typeface="Varela Round"/>
              </a:rPr>
              <a:t>עדי צור מידליק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2B4BC"/>
                </a:solidFill>
              </a:rPr>
              <a:t>תוכן: מה השיר "אומר"?</a:t>
            </a:r>
            <a:endParaRPr lang="he-IL" sz="4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94CA1A-E42D-4444-84AA-F9ECFA899FB9}"/>
              </a:ext>
            </a:extLst>
          </p:cNvPr>
          <p:cNvSpPr/>
          <p:nvPr/>
        </p:nvSpPr>
        <p:spPr>
          <a:xfrm>
            <a:off x="89452" y="2690877"/>
            <a:ext cx="11892146" cy="297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dirty="0"/>
              <a:t>רק כעת מתברר שהדובר הבוגר מתייחס למראות וקולות המרכיבים את הזכרונות מימי ילדותו. הוא מצביע על פער בין מה שהוא ראה לבין המונחים בהם משתמשים המבוגרים.</a:t>
            </a:r>
          </a:p>
          <a:p>
            <a:pPr>
              <a:lnSpc>
                <a:spcPct val="150000"/>
              </a:lnSpc>
            </a:pPr>
            <a:endParaRPr lang="he-IL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772FCB-F744-497E-989B-ADA4EF3F7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248" y="1187846"/>
            <a:ext cx="5167804" cy="102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9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2B4BC"/>
                </a:solidFill>
              </a:rPr>
              <a:t>תוכן: מה השיר "אומר"?</a:t>
            </a:r>
            <a:endParaRPr lang="he-IL" sz="4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94CA1A-E42D-4444-84AA-F9ECFA899FB9}"/>
              </a:ext>
            </a:extLst>
          </p:cNvPr>
          <p:cNvSpPr/>
          <p:nvPr/>
        </p:nvSpPr>
        <p:spPr>
          <a:xfrm>
            <a:off x="89452" y="2690877"/>
            <a:ext cx="11892146" cy="297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dirty="0">
                <a:solidFill>
                  <a:srgbClr val="92D050"/>
                </a:solidFill>
              </a:rPr>
              <a:t>הבית</a:t>
            </a:r>
            <a:r>
              <a:rPr lang="he-IL" sz="3200" dirty="0"/>
              <a:t> שלו זוכה לכינוי </a:t>
            </a:r>
            <a:r>
              <a:rPr lang="he-IL" sz="3200" dirty="0">
                <a:solidFill>
                  <a:srgbClr val="92D050"/>
                </a:solidFill>
              </a:rPr>
              <a:t>"צריף"</a:t>
            </a:r>
            <a:r>
              <a:rPr lang="he-IL" sz="3200" dirty="0"/>
              <a:t>, ואילו </a:t>
            </a:r>
            <a:r>
              <a:rPr lang="he-IL" sz="3200" dirty="0">
                <a:solidFill>
                  <a:srgbClr val="12B4BC"/>
                </a:solidFill>
              </a:rPr>
              <a:t>השכונה</a:t>
            </a:r>
            <a:r>
              <a:rPr lang="he-IL" sz="3200" dirty="0"/>
              <a:t> שלו נקראית </a:t>
            </a:r>
            <a:r>
              <a:rPr lang="he-IL" sz="3200" dirty="0">
                <a:solidFill>
                  <a:srgbClr val="12B4BC"/>
                </a:solidFill>
              </a:rPr>
              <a:t>"מעברה".</a:t>
            </a:r>
          </a:p>
          <a:p>
            <a:pPr>
              <a:lnSpc>
                <a:spcPct val="150000"/>
              </a:lnSpc>
            </a:pPr>
            <a:endParaRPr lang="he-IL" sz="3200" dirty="0"/>
          </a:p>
          <a:p>
            <a:pPr>
              <a:lnSpc>
                <a:spcPct val="150000"/>
              </a:lnSpc>
            </a:pPr>
            <a:r>
              <a:rPr lang="he-IL" sz="3200" dirty="0"/>
              <a:t>אם כן, מה ההבדל בין </a:t>
            </a:r>
            <a:r>
              <a:rPr lang="he-IL" sz="3200" dirty="0">
                <a:solidFill>
                  <a:srgbClr val="192A72"/>
                </a:solidFill>
              </a:rPr>
              <a:t>בית בשכונה לצריף במעברה?</a:t>
            </a:r>
          </a:p>
          <a:p>
            <a:pPr>
              <a:lnSpc>
                <a:spcPct val="150000"/>
              </a:lnSpc>
            </a:pPr>
            <a:endParaRPr lang="he-IL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772FCB-F744-497E-989B-ADA4EF3F7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248" y="1187846"/>
            <a:ext cx="5167804" cy="102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66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2B4BC"/>
                </a:solidFill>
              </a:rPr>
              <a:t>תוכן: מה השיר "אומר"?</a:t>
            </a:r>
            <a:endParaRPr lang="he-IL" sz="4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94CA1A-E42D-4444-84AA-F9ECFA899FB9}"/>
              </a:ext>
            </a:extLst>
          </p:cNvPr>
          <p:cNvSpPr/>
          <p:nvPr/>
        </p:nvSpPr>
        <p:spPr>
          <a:xfrm>
            <a:off x="149927" y="1985199"/>
            <a:ext cx="11892146" cy="39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00" dirty="0"/>
              <a:t>מעברה הוא כינוי לאוהלים, פחונים וצריפים שבהם שיכנו את העולים החדשים בשנות החמישים.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00" dirty="0"/>
              <a:t> זה היה אמור להיות מקום מעבר זמני עד למגורי הקבע, אך בפועל השהייה שם התארכה, והעולים חיו בתנאים פיזים קשים.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00" dirty="0"/>
              <a:t>המעברה הפכה לשם נרדף לשכונת מצוקה.</a:t>
            </a:r>
          </a:p>
          <a:p>
            <a:pPr>
              <a:lnSpc>
                <a:spcPct val="150000"/>
              </a:lnSpc>
            </a:pPr>
            <a:endParaRPr lang="he-IL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772FCB-F744-497E-989B-ADA4EF3F7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248" y="828700"/>
            <a:ext cx="5167804" cy="102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64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9B78F9A-FE2C-4302-8A5B-C853065E46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81315" y="754568"/>
            <a:ext cx="8074879" cy="400050"/>
          </a:xfrm>
        </p:spPr>
        <p:txBody>
          <a:bodyPr/>
          <a:lstStyle/>
          <a:p>
            <a:pPr algn="ctr"/>
            <a:r>
              <a:rPr lang="he-IL" sz="3600" b="1" dirty="0"/>
              <a:t>מעברות  </a:t>
            </a:r>
          </a:p>
          <a:p>
            <a:pPr algn="ctr"/>
            <a:r>
              <a:rPr lang="he-IL" dirty="0"/>
              <a:t>מתוך סוכן תרבות (כאן11)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7EB3AA-6A6B-41C0-B359-F1831BF47BBE}"/>
              </a:ext>
            </a:extLst>
          </p:cNvPr>
          <p:cNvSpPr/>
          <p:nvPr/>
        </p:nvSpPr>
        <p:spPr>
          <a:xfrm>
            <a:off x="9766754" y="2011452"/>
            <a:ext cx="2076209" cy="8852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>
                <a:highlight>
                  <a:srgbClr val="FFFF00"/>
                </a:highlight>
                <a:hlinkClick r:id="rId3"/>
              </a:rPr>
              <a:t>על הסדרה מעברות</a:t>
            </a:r>
          </a:p>
          <a:p>
            <a:pPr algn="ctr">
              <a:lnSpc>
                <a:spcPct val="150000"/>
              </a:lnSpc>
            </a:pPr>
            <a:r>
              <a:rPr lang="he-IL" dirty="0">
                <a:highlight>
                  <a:srgbClr val="FFFF00"/>
                </a:highlight>
                <a:hlinkClick r:id="rId3"/>
              </a:rPr>
              <a:t>עד 00:45</a:t>
            </a:r>
            <a:endParaRPr lang="en-IL" dirty="0">
              <a:highlight>
                <a:srgbClr val="FFFF00"/>
              </a:highlight>
            </a:endParaRPr>
          </a:p>
        </p:txBody>
      </p:sp>
      <p:pic>
        <p:nvPicPr>
          <p:cNvPr id="2" name="מדיה מקוונת 1" title="ￗﾞￗﾢￗﾑￗﾨￗﾕￗﾪ | &quot;ￗﾐￗﾨￗﾥ ￗﾖￗﾑￗﾪ ￗﾤￗﾨￗﾢￗﾕￗﾩￗﾙￗﾝ&quot;">
            <a:hlinkClick r:id="" action="ppaction://media"/>
            <a:extLst>
              <a:ext uri="{FF2B5EF4-FFF2-40B4-BE49-F238E27FC236}">
                <a16:creationId xmlns:a16="http://schemas.microsoft.com/office/drawing/2014/main" id="{4B67E0B6-60E8-4386-9B3B-7EEC698DD7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670754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0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2B4BC"/>
                </a:solidFill>
              </a:rPr>
              <a:t>תוכן: מה השיר "אומר"?</a:t>
            </a:r>
            <a:endParaRPr lang="he-IL" sz="4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94CA1A-E42D-4444-84AA-F9ECFA899FB9}"/>
              </a:ext>
            </a:extLst>
          </p:cNvPr>
          <p:cNvSpPr/>
          <p:nvPr/>
        </p:nvSpPr>
        <p:spPr>
          <a:xfrm>
            <a:off x="89452" y="2402643"/>
            <a:ext cx="11892146" cy="297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dirty="0"/>
              <a:t>הדובר בשיר חי תחת ההגדרה ה"רשמית" של עוני, אך הוא לא נכלא תחת הגדרה זו, אלא ראה את קו האופק, המייצג שאיפות והיחלצות מהמצוקה.</a:t>
            </a:r>
          </a:p>
          <a:p>
            <a:pPr>
              <a:lnSpc>
                <a:spcPct val="150000"/>
              </a:lnSpc>
            </a:pPr>
            <a:endParaRPr lang="he-IL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625661-EFB3-455C-9438-CA2FDAC46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460" y="1292088"/>
            <a:ext cx="7289079" cy="842248"/>
          </a:xfrm>
          <a:prstGeom prst="rect">
            <a:avLst/>
          </a:prstGeom>
        </p:spPr>
      </p:pic>
      <p:pic>
        <p:nvPicPr>
          <p:cNvPr id="3074" name="Picture 2" descr="Field, Clouds, Sky, Agriculture, Horizon">
            <a:extLst>
              <a:ext uri="{FF2B5EF4-FFF2-40B4-BE49-F238E27FC236}">
                <a16:creationId xmlns:a16="http://schemas.microsoft.com/office/drawing/2014/main" id="{3679D57C-977E-4502-A5A1-67FE3E97D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499" y="4146698"/>
            <a:ext cx="3922869" cy="263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120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2B4BC"/>
                </a:solidFill>
              </a:rPr>
              <a:t>מבנה: למה השיר מתכוון?</a:t>
            </a:r>
            <a:endParaRPr lang="he-IL" sz="4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94CA1A-E42D-4444-84AA-F9ECFA899FB9}"/>
              </a:ext>
            </a:extLst>
          </p:cNvPr>
          <p:cNvSpPr/>
          <p:nvPr/>
        </p:nvSpPr>
        <p:spPr>
          <a:xfrm>
            <a:off x="489098" y="1200697"/>
            <a:ext cx="11403048" cy="445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dirty="0"/>
              <a:t>הדובר בשיר מוביל אותנו להתבוננות ביקורתית על </a:t>
            </a:r>
            <a:r>
              <a:rPr lang="he-IL" sz="3200" u="sng" dirty="0"/>
              <a:t>הפער</a:t>
            </a:r>
            <a:r>
              <a:rPr lang="he-IL" sz="3200" dirty="0"/>
              <a:t> בין עולם המונחים המקטלג של המבוגרים, לבין הראייה הבריאה של הילד.</a:t>
            </a:r>
          </a:p>
          <a:p>
            <a:pPr>
              <a:lnSpc>
                <a:spcPct val="150000"/>
              </a:lnSpc>
            </a:pPr>
            <a:endParaRPr lang="he-IL" sz="3200" dirty="0"/>
          </a:p>
          <a:p>
            <a:pPr>
              <a:lnSpc>
                <a:spcPct val="150000"/>
              </a:lnSpc>
            </a:pPr>
            <a:r>
              <a:rPr lang="he-IL" sz="3200" dirty="0"/>
              <a:t>בעיני המבוגרים, זהו ילד מקופח שמוגבל לצריף דל במעברה בוצית. תחת קו העוני.</a:t>
            </a:r>
          </a:p>
          <a:p>
            <a:pPr>
              <a:lnSpc>
                <a:spcPct val="150000"/>
              </a:lnSpc>
            </a:pP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89641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2B4BC"/>
                </a:solidFill>
              </a:rPr>
              <a:t>מבנה: למה השיר מתכוון?</a:t>
            </a:r>
            <a:endParaRPr lang="he-IL" sz="4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94CA1A-E42D-4444-84AA-F9ECFA899FB9}"/>
              </a:ext>
            </a:extLst>
          </p:cNvPr>
          <p:cNvSpPr/>
          <p:nvPr/>
        </p:nvSpPr>
        <p:spPr>
          <a:xfrm>
            <a:off x="0" y="1200697"/>
            <a:ext cx="11892146" cy="371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dirty="0"/>
              <a:t>לעומת זאת, בעיני הילד הוא גדל בשכונה עניה, עם קו אופק. </a:t>
            </a:r>
          </a:p>
          <a:p>
            <a:pPr>
              <a:lnSpc>
                <a:spcPct val="150000"/>
              </a:lnSpc>
            </a:pPr>
            <a:r>
              <a:rPr lang="he-IL" sz="3200" dirty="0"/>
              <a:t>הבית שלו מטופח וחם.</a:t>
            </a:r>
          </a:p>
          <a:p>
            <a:pPr>
              <a:lnSpc>
                <a:spcPct val="150000"/>
              </a:lnSpc>
            </a:pPr>
            <a:r>
              <a:rPr lang="he-IL" sz="3200" dirty="0"/>
              <a:t>הוא נהנה מפעמון מוכר הנפט ומטס הציפורים. </a:t>
            </a:r>
          </a:p>
          <a:p>
            <a:pPr>
              <a:lnSpc>
                <a:spcPct val="150000"/>
              </a:lnSpc>
            </a:pPr>
            <a:r>
              <a:rPr lang="he-IL" sz="3200" dirty="0"/>
              <a:t>העתיד שלו לא מקופח ומוגבל, אלא שאפתני ומבטיח.</a:t>
            </a:r>
          </a:p>
          <a:p>
            <a:pPr>
              <a:lnSpc>
                <a:spcPct val="150000"/>
              </a:lnSpc>
            </a:pPr>
            <a:endParaRPr lang="he-IL" sz="3200" dirty="0"/>
          </a:p>
        </p:txBody>
      </p:sp>
      <p:pic>
        <p:nvPicPr>
          <p:cNvPr id="4098" name="Picture 2" descr="Freedom, Justice, Peace, Birds, Flight">
            <a:extLst>
              <a:ext uri="{FF2B5EF4-FFF2-40B4-BE49-F238E27FC236}">
                <a16:creationId xmlns:a16="http://schemas.microsoft.com/office/drawing/2014/main" id="{231281DE-6BCC-419E-A712-3EB04E412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54" y="3975652"/>
            <a:ext cx="2562236" cy="256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928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-2" y="1980069"/>
            <a:ext cx="12192001" cy="1260164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שפת השיר</a:t>
            </a:r>
            <a:br>
              <a:rPr lang="he-IL" dirty="0">
                <a:sym typeface="Varela Round"/>
              </a:rPr>
            </a:b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918426"/>
            <a:ext cx="12192001" cy="642174"/>
          </a:xfrm>
        </p:spPr>
        <p:txBody>
          <a:bodyPr/>
          <a:lstStyle/>
          <a:p>
            <a:r>
              <a:rPr lang="he-IL" dirty="0">
                <a:sym typeface="Varela Round"/>
              </a:rPr>
              <a:t>כיצד שפת השיר משרתת את התוכן שלו?</a:t>
            </a:r>
          </a:p>
        </p:txBody>
      </p:sp>
    </p:spTree>
    <p:extLst>
      <p:ext uri="{BB962C8B-B14F-4D97-AF65-F5344CB8AC3E}">
        <p14:creationId xmlns:p14="http://schemas.microsoft.com/office/powerpoint/2010/main" val="4133496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315466"/>
            <a:ext cx="10247689" cy="637353"/>
          </a:xfrm>
        </p:spPr>
        <p:txBody>
          <a:bodyPr/>
          <a:lstStyle/>
          <a:p>
            <a:br>
              <a:rPr lang="he-IL" dirty="0">
                <a:solidFill>
                  <a:srgbClr val="12B4BC"/>
                </a:solidFill>
              </a:rPr>
            </a:br>
            <a:r>
              <a:rPr lang="he-IL" dirty="0">
                <a:solidFill>
                  <a:srgbClr val="12B4BC"/>
                </a:solidFill>
              </a:rPr>
              <a:t>שפה</a:t>
            </a:r>
            <a:br>
              <a:rPr lang="he-IL" dirty="0">
                <a:solidFill>
                  <a:srgbClr val="12B4BC"/>
                </a:solidFill>
              </a:rPr>
            </a:br>
            <a:r>
              <a:rPr lang="he-IL" dirty="0">
                <a:solidFill>
                  <a:srgbClr val="12B4BC"/>
                </a:solidFill>
              </a:rPr>
              <a:t> </a:t>
            </a:r>
            <a:r>
              <a:rPr lang="he-IL" sz="3600" dirty="0">
                <a:solidFill>
                  <a:srgbClr val="12B4BC"/>
                </a:solidFill>
              </a:rPr>
              <a:t>כיצד שפת השיר משרתת את התוכן שלו?</a:t>
            </a:r>
            <a:br>
              <a:rPr lang="he-IL" dirty="0">
                <a:solidFill>
                  <a:srgbClr val="12B4BC"/>
                </a:solidFill>
              </a:rPr>
            </a:br>
            <a:endParaRPr lang="he-IL" sz="4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94CA1A-E42D-4444-84AA-F9ECFA899FB9}"/>
              </a:ext>
            </a:extLst>
          </p:cNvPr>
          <p:cNvSpPr/>
          <p:nvPr/>
        </p:nvSpPr>
        <p:spPr>
          <a:xfrm>
            <a:off x="0" y="1200697"/>
            <a:ext cx="11892146" cy="297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he-IL" sz="3200" dirty="0"/>
          </a:p>
          <a:p>
            <a:pPr>
              <a:lnSpc>
                <a:spcPct val="150000"/>
              </a:lnSpc>
            </a:pPr>
            <a:r>
              <a:rPr lang="he-IL" sz="3200" dirty="0"/>
              <a:t>שפת השיר מבוססת על צירוף של ניגודים.</a:t>
            </a:r>
          </a:p>
          <a:p>
            <a:pPr>
              <a:lnSpc>
                <a:spcPct val="150000"/>
              </a:lnSpc>
            </a:pPr>
            <a:r>
              <a:rPr lang="he-IL" sz="3200" dirty="0"/>
              <a:t>בואו נתבונן על מבנה הניגודים בשיר.</a:t>
            </a:r>
          </a:p>
          <a:p>
            <a:pPr>
              <a:lnSpc>
                <a:spcPct val="150000"/>
              </a:lnSpc>
            </a:pPr>
            <a:endParaRPr lang="he-IL" sz="3200" dirty="0"/>
          </a:p>
        </p:txBody>
      </p:sp>
      <p:pic>
        <p:nvPicPr>
          <p:cNvPr id="5122" name="Picture 2" descr="Arrow, Directory, Signposts, Direction">
            <a:extLst>
              <a:ext uri="{FF2B5EF4-FFF2-40B4-BE49-F238E27FC236}">
                <a16:creationId xmlns:a16="http://schemas.microsoft.com/office/drawing/2014/main" id="{49624044-6155-451E-96A2-62DAF248D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23" y="3429000"/>
            <a:ext cx="48577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172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2BA832D5-5019-4D1F-9C26-A9FBB987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2B4BC"/>
                </a:solidFill>
              </a:rPr>
              <a:t>מבנה הניגודים בשיר</a:t>
            </a:r>
            <a:endParaRPr lang="he-IL" sz="4400" dirty="0">
              <a:solidFill>
                <a:srgbClr val="12B4BC"/>
              </a:solidFill>
            </a:endParaRPr>
          </a:p>
        </p:txBody>
      </p:sp>
      <p:graphicFrame>
        <p:nvGraphicFramePr>
          <p:cNvPr id="2" name="טבלה 18">
            <a:extLst>
              <a:ext uri="{FF2B5EF4-FFF2-40B4-BE49-F238E27FC236}">
                <a16:creationId xmlns:a16="http://schemas.microsoft.com/office/drawing/2014/main" id="{76404933-E0C9-4EB6-9FB4-EF57A5FC2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286752"/>
              </p:ext>
            </p:extLst>
          </p:nvPr>
        </p:nvGraphicFramePr>
        <p:xfrm>
          <a:off x="2206487" y="1053548"/>
          <a:ext cx="7167887" cy="44946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609678">
                  <a:extLst>
                    <a:ext uri="{9D8B030D-6E8A-4147-A177-3AD203B41FA5}">
                      <a16:colId xmlns:a16="http://schemas.microsoft.com/office/drawing/2014/main" val="1456415834"/>
                    </a:ext>
                  </a:extLst>
                </a:gridCol>
                <a:gridCol w="3558209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</a:tblGrid>
              <a:tr h="383367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שלילי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חיובי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he-IL" sz="2800" dirty="0"/>
                        <a:t>קו העוני</a:t>
                      </a:r>
                      <a:endParaRPr lang="en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he-IL" sz="2800" dirty="0"/>
                        <a:t>קו האופק</a:t>
                      </a:r>
                      <a:endParaRPr lang="en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he-IL" sz="2800" dirty="0"/>
                        <a:t>צבעי איפור זולים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800" dirty="0"/>
                        <a:t>לחם שחור </a:t>
                      </a:r>
                      <a:endParaRPr lang="en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he-IL" sz="2800" dirty="0"/>
                        <a:t>צלחת קטנה</a:t>
                      </a:r>
                      <a:endParaRPr lang="en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he-IL" sz="2800" dirty="0"/>
                        <a:t>שפע</a:t>
                      </a:r>
                      <a:endParaRPr lang="en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094457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800" dirty="0"/>
                        <a:t>מטס הצדעה בשמים</a:t>
                      </a:r>
                      <a:endParaRPr lang="en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he-IL" sz="2800" dirty="0"/>
                        <a:t>צעידה באדמה בוצית</a:t>
                      </a:r>
                      <a:endParaRPr lang="en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255262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he-IL" sz="2800" dirty="0"/>
                        <a:t>צריף</a:t>
                      </a:r>
                      <a:endParaRPr lang="en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he-IL" sz="2800" dirty="0"/>
                        <a:t>בית</a:t>
                      </a:r>
                      <a:endParaRPr lang="en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032467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he-IL" sz="2800" dirty="0"/>
                        <a:t>מעברה</a:t>
                      </a:r>
                      <a:endParaRPr lang="en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he-IL" sz="2800" dirty="0"/>
                        <a:t>שכונה</a:t>
                      </a:r>
                      <a:endParaRPr lang="en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335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65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2659099" y="-15506"/>
            <a:ext cx="9642231" cy="720000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1230890" y="633405"/>
            <a:ext cx="8537543" cy="540070"/>
          </a:xfrm>
        </p:spPr>
        <p:txBody>
          <a:bodyPr/>
          <a:lstStyle/>
          <a:p>
            <a:r>
              <a:rPr lang="he-IL" dirty="0">
                <a:sym typeface="Varela Round"/>
              </a:rPr>
              <a:t>השיר קו העוני/ רוני סומק</a:t>
            </a:r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438112" y="923981"/>
            <a:ext cx="9330321" cy="5505530"/>
          </a:xfrm>
        </p:spPr>
        <p:txBody>
          <a:bodyPr>
            <a:normAutofit lnSpcReduction="10000"/>
          </a:bodyPr>
          <a:lstStyle/>
          <a:p>
            <a:pPr marL="96848" indent="0">
              <a:lnSpc>
                <a:spcPct val="200000"/>
              </a:lnSpc>
              <a:buNone/>
            </a:pPr>
            <a:r>
              <a:rPr lang="he-IL" sz="2800" b="1" dirty="0">
                <a:solidFill>
                  <a:schemeClr val="tx1"/>
                </a:solidFill>
              </a:rPr>
              <a:t>א. רוני סומק: היכרות ראשונית</a:t>
            </a:r>
          </a:p>
          <a:p>
            <a:pPr marL="96848" indent="0">
              <a:lnSpc>
                <a:spcPct val="200000"/>
              </a:lnSpc>
              <a:buNone/>
            </a:pPr>
            <a:r>
              <a:rPr lang="he-IL" sz="2800" b="1" dirty="0">
                <a:solidFill>
                  <a:schemeClr val="tx1"/>
                </a:solidFill>
              </a:rPr>
              <a:t>ב. תוכן השיר "קו העוני" </a:t>
            </a:r>
            <a:r>
              <a:rPr lang="he-IL" sz="2800" dirty="0">
                <a:solidFill>
                  <a:schemeClr val="tx1"/>
                </a:solidFill>
              </a:rPr>
              <a:t> </a:t>
            </a:r>
            <a:r>
              <a:rPr lang="he-IL" sz="2000" dirty="0">
                <a:solidFill>
                  <a:schemeClr val="tx1"/>
                </a:solidFill>
              </a:rPr>
              <a:t>מה השיר "אומר"? למה השיר "מתכוון"?</a:t>
            </a:r>
          </a:p>
          <a:p>
            <a:pPr marL="96848" indent="0">
              <a:lnSpc>
                <a:spcPct val="200000"/>
              </a:lnSpc>
              <a:buNone/>
            </a:pPr>
            <a:r>
              <a:rPr lang="he-IL" sz="2800" b="1" dirty="0">
                <a:solidFill>
                  <a:schemeClr val="tx1"/>
                </a:solidFill>
              </a:rPr>
              <a:t>ג. שפת השיר </a:t>
            </a:r>
            <a:r>
              <a:rPr lang="he-IL" sz="2000" dirty="0">
                <a:solidFill>
                  <a:schemeClr val="tx1"/>
                </a:solidFill>
              </a:rPr>
              <a:t>כיצד שפת השיר משרתת את התוכן שלו?</a:t>
            </a:r>
          </a:p>
          <a:p>
            <a:pPr marL="96848" indent="0">
              <a:lnSpc>
                <a:spcPct val="200000"/>
              </a:lnSpc>
              <a:buNone/>
            </a:pPr>
            <a:r>
              <a:rPr lang="he-IL" sz="2800" b="1" dirty="0">
                <a:solidFill>
                  <a:schemeClr val="tx1"/>
                </a:solidFill>
              </a:rPr>
              <a:t>ד. מבנה השיר </a:t>
            </a:r>
            <a:r>
              <a:rPr lang="he-IL" sz="2000" dirty="0">
                <a:solidFill>
                  <a:schemeClr val="tx1"/>
                </a:solidFill>
              </a:rPr>
              <a:t>כיצד מבנה השיר משרת את התוכן שלו?</a:t>
            </a:r>
          </a:p>
          <a:p>
            <a:pPr marL="96848" indent="0">
              <a:lnSpc>
                <a:spcPct val="200000"/>
              </a:lnSpc>
              <a:buNone/>
            </a:pPr>
            <a:r>
              <a:rPr lang="he-IL" sz="2600" b="1" dirty="0">
                <a:solidFill>
                  <a:schemeClr val="tx1"/>
                </a:solidFill>
              </a:rPr>
              <a:t>ה. לסיכום</a:t>
            </a:r>
          </a:p>
          <a:p>
            <a:pPr marL="96848" indent="0">
              <a:lnSpc>
                <a:spcPct val="200000"/>
              </a:lnSpc>
              <a:buNone/>
            </a:pPr>
            <a:r>
              <a:rPr lang="he-IL" sz="2600" b="1" dirty="0">
                <a:solidFill>
                  <a:schemeClr val="tx1"/>
                </a:solidFill>
              </a:rPr>
              <a:t>ו. חומר למחשבה</a:t>
            </a:r>
          </a:p>
          <a:p>
            <a:pPr marL="96848" indent="0">
              <a:lnSpc>
                <a:spcPct val="200000"/>
              </a:lnSpc>
              <a:buNone/>
            </a:pPr>
            <a:endParaRPr lang="he-IL" sz="2600" b="1" dirty="0">
              <a:solidFill>
                <a:schemeClr val="tx1"/>
              </a:solidFill>
            </a:endParaRPr>
          </a:p>
          <a:p>
            <a:pPr marL="96848" indent="0">
              <a:lnSpc>
                <a:spcPct val="200000"/>
              </a:lnSpc>
              <a:buNone/>
            </a:pPr>
            <a:endParaRPr lang="he-IL" sz="2600" b="1" dirty="0">
              <a:solidFill>
                <a:schemeClr val="tx1"/>
              </a:solidFill>
            </a:endParaRPr>
          </a:p>
          <a:p>
            <a:pPr marL="96848" indent="0">
              <a:lnSpc>
                <a:spcPct val="200000"/>
              </a:lnSpc>
              <a:buNone/>
            </a:pPr>
            <a:endParaRPr lang="he-IL" sz="2000" dirty="0">
              <a:solidFill>
                <a:schemeClr val="tx1"/>
              </a:solidFill>
            </a:endParaRPr>
          </a:p>
          <a:p>
            <a:pPr marL="96848" indent="0">
              <a:lnSpc>
                <a:spcPct val="200000"/>
              </a:lnSpc>
              <a:buNone/>
            </a:pPr>
            <a:endParaRPr lang="he-IL" sz="2800" b="1" dirty="0">
              <a:solidFill>
                <a:schemeClr val="tx1"/>
              </a:solidFill>
            </a:endParaRPr>
          </a:p>
          <a:p>
            <a:pPr marL="96848" indent="0">
              <a:lnSpc>
                <a:spcPct val="200000"/>
              </a:lnSpc>
              <a:buNone/>
            </a:pPr>
            <a:endParaRPr lang="he-IL" sz="2800" dirty="0">
              <a:solidFill>
                <a:schemeClr val="tx1"/>
              </a:solidFill>
            </a:endParaRPr>
          </a:p>
          <a:p>
            <a:pPr marL="96848" indent="0">
              <a:lnSpc>
                <a:spcPct val="200000"/>
              </a:lnSpc>
              <a:buNone/>
            </a:pPr>
            <a:endParaRPr lang="he-IL" sz="2800" dirty="0">
              <a:solidFill>
                <a:schemeClr val="tx1"/>
              </a:solidFill>
            </a:endParaRPr>
          </a:p>
          <a:p>
            <a:pPr marL="96848" indent="0">
              <a:lnSpc>
                <a:spcPct val="200000"/>
              </a:lnSpc>
              <a:buNone/>
            </a:pPr>
            <a:endParaRPr lang="he-IL" sz="2800" dirty="0">
              <a:solidFill>
                <a:schemeClr val="tx1"/>
              </a:solidFill>
            </a:endParaRPr>
          </a:p>
          <a:p>
            <a:pPr marL="96848" indent="0">
              <a:lnSpc>
                <a:spcPct val="200000"/>
              </a:lnSpc>
              <a:buNone/>
            </a:pP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64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295588"/>
            <a:ext cx="10247689" cy="637353"/>
          </a:xfrm>
        </p:spPr>
        <p:txBody>
          <a:bodyPr/>
          <a:lstStyle/>
          <a:p>
            <a:r>
              <a:rPr lang="he-IL" dirty="0">
                <a:solidFill>
                  <a:srgbClr val="12B4BC"/>
                </a:solidFill>
              </a:rPr>
              <a:t>שפה</a:t>
            </a:r>
            <a:br>
              <a:rPr lang="he-IL" dirty="0">
                <a:solidFill>
                  <a:srgbClr val="12B4BC"/>
                </a:solidFill>
              </a:rPr>
            </a:br>
            <a:r>
              <a:rPr lang="he-IL" dirty="0">
                <a:solidFill>
                  <a:srgbClr val="12B4BC"/>
                </a:solidFill>
              </a:rPr>
              <a:t> </a:t>
            </a:r>
            <a:r>
              <a:rPr lang="he-IL" sz="3600" dirty="0">
                <a:solidFill>
                  <a:srgbClr val="12B4BC"/>
                </a:solidFill>
              </a:rPr>
              <a:t>כיצד שפת השיר משרתת את התוכן שלו?</a:t>
            </a:r>
            <a:endParaRPr lang="he-IL" sz="4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94CA1A-E42D-4444-84AA-F9ECFA899FB9}"/>
              </a:ext>
            </a:extLst>
          </p:cNvPr>
          <p:cNvSpPr/>
          <p:nvPr/>
        </p:nvSpPr>
        <p:spPr>
          <a:xfrm>
            <a:off x="597188" y="1250393"/>
            <a:ext cx="10997624" cy="39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מבנה הניגודים בשיר מחדד את הביקורת המופנית כלפי הפער בין התפיסה המקטלגת והמקרבנת של המבוגרים, לבין התפיסה הבונה של הילד. 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המבוגרים כולאים את הילד תחת קו העוני, המוחק ומגביל את הזהות שלו כ"עני", בעוד הילד שובר את גבולות ההגדרה כשהוא שואף לקו האופק.</a:t>
            </a:r>
          </a:p>
          <a:p>
            <a:pPr>
              <a:lnSpc>
                <a:spcPct val="150000"/>
              </a:lnSpc>
            </a:pP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04048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267042"/>
            <a:ext cx="10247689" cy="637353"/>
          </a:xfrm>
        </p:spPr>
        <p:txBody>
          <a:bodyPr/>
          <a:lstStyle/>
          <a:p>
            <a:r>
              <a:rPr lang="he-IL" dirty="0">
                <a:solidFill>
                  <a:srgbClr val="12B4BC"/>
                </a:solidFill>
              </a:rPr>
              <a:t>שפה</a:t>
            </a:r>
            <a:br>
              <a:rPr lang="he-IL" dirty="0">
                <a:solidFill>
                  <a:srgbClr val="12B4BC"/>
                </a:solidFill>
              </a:rPr>
            </a:br>
            <a:r>
              <a:rPr lang="he-IL" dirty="0">
                <a:solidFill>
                  <a:srgbClr val="12B4BC"/>
                </a:solidFill>
              </a:rPr>
              <a:t> </a:t>
            </a:r>
            <a:r>
              <a:rPr lang="he-IL" sz="3200" dirty="0">
                <a:solidFill>
                  <a:srgbClr val="12B4BC"/>
                </a:solidFill>
              </a:rPr>
              <a:t>כיצד שפת השיר משרתת את התוכן שלו?</a:t>
            </a:r>
            <a:endParaRPr lang="he-IL" sz="4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9C4BA-E0B2-44CD-A7FD-5C474F206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45" y="1244166"/>
            <a:ext cx="5127527" cy="5254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8107DC-2A4E-47D6-9CFA-6313AE1DA910}"/>
              </a:ext>
            </a:extLst>
          </p:cNvPr>
          <p:cNvSpPr txBox="1"/>
          <p:nvPr/>
        </p:nvSpPr>
        <p:spPr>
          <a:xfrm>
            <a:off x="5705061" y="1441174"/>
            <a:ext cx="6185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e-IL" sz="2800" dirty="0"/>
          </a:p>
          <a:p>
            <a:r>
              <a:rPr lang="he-IL" sz="2800" dirty="0"/>
              <a:t>מהן שתי המטפורות המרכזיות בשיר?</a:t>
            </a:r>
          </a:p>
        </p:txBody>
      </p:sp>
      <p:sp>
        <p:nvSpPr>
          <p:cNvPr id="7" name="תרשים זרימה: מסיים 5">
            <a:extLst>
              <a:ext uri="{FF2B5EF4-FFF2-40B4-BE49-F238E27FC236}">
                <a16:creationId xmlns:a16="http://schemas.microsoft.com/office/drawing/2014/main" id="{A1256DC0-9B65-43DB-A93D-45F03F4406DF}"/>
              </a:ext>
            </a:extLst>
          </p:cNvPr>
          <p:cNvSpPr/>
          <p:nvPr/>
        </p:nvSpPr>
        <p:spPr>
          <a:xfrm>
            <a:off x="6096000" y="2529373"/>
            <a:ext cx="4363279" cy="2912066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sz="24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מטפורה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היא השוואה בין שני תחומי מושגים שונים על בסיס מכנה משותף.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ההשוואה מסייעת להרחיב את הבנת המושג אותו מסבירים.</a:t>
            </a:r>
          </a:p>
        </p:txBody>
      </p:sp>
    </p:spTree>
    <p:extLst>
      <p:ext uri="{BB962C8B-B14F-4D97-AF65-F5344CB8AC3E}">
        <p14:creationId xmlns:p14="http://schemas.microsoft.com/office/powerpoint/2010/main" val="2747734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404318"/>
            <a:ext cx="10247689" cy="637353"/>
          </a:xfrm>
        </p:spPr>
        <p:txBody>
          <a:bodyPr/>
          <a:lstStyle/>
          <a:p>
            <a:r>
              <a:rPr lang="he-IL" dirty="0">
                <a:solidFill>
                  <a:srgbClr val="12B4BC"/>
                </a:solidFill>
              </a:rPr>
              <a:t>שפה</a:t>
            </a:r>
            <a:br>
              <a:rPr lang="he-IL" dirty="0">
                <a:solidFill>
                  <a:srgbClr val="12B4BC"/>
                </a:solidFill>
              </a:rPr>
            </a:br>
            <a:r>
              <a:rPr lang="he-IL" sz="3600" dirty="0">
                <a:solidFill>
                  <a:srgbClr val="12B4BC"/>
                </a:solidFill>
              </a:rPr>
              <a:t> כיצד שפת השיר משרתת את התוכן שלו?</a:t>
            </a:r>
            <a:endParaRPr lang="he-IL" sz="4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94CA1A-E42D-4444-84AA-F9ECFA899FB9}"/>
              </a:ext>
            </a:extLst>
          </p:cNvPr>
          <p:cNvSpPr/>
          <p:nvPr/>
        </p:nvSpPr>
        <p:spPr>
          <a:xfrm>
            <a:off x="597188" y="1041671"/>
            <a:ext cx="10997624" cy="445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he-IL" sz="3200" dirty="0"/>
          </a:p>
          <a:p>
            <a:pPr>
              <a:lnSpc>
                <a:spcPct val="150000"/>
              </a:lnSpc>
            </a:pPr>
            <a:r>
              <a:rPr lang="he-IL" sz="3200" dirty="0"/>
              <a:t>שתי המטפורות המרכזיות בשיר הן קו העוני וקו האופק. </a:t>
            </a:r>
          </a:p>
          <a:p>
            <a:pPr>
              <a:lnSpc>
                <a:spcPct val="150000"/>
              </a:lnSpc>
            </a:pPr>
            <a:endParaRPr lang="he-IL" sz="3200" dirty="0"/>
          </a:p>
          <a:p>
            <a:pPr>
              <a:lnSpc>
                <a:spcPct val="150000"/>
              </a:lnSpc>
            </a:pPr>
            <a:r>
              <a:rPr lang="he-IL" sz="3200" dirty="0"/>
              <a:t>אילו אינם קווים ממשיים אלא ייצוג גרפי דמיוני למצב חברתי-כלכלי (קו העוני) או טבעי-רגשי (קו האופק) </a:t>
            </a:r>
          </a:p>
          <a:p>
            <a:pPr>
              <a:lnSpc>
                <a:spcPct val="150000"/>
              </a:lnSpc>
            </a:pP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073175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-2" y="1980069"/>
            <a:ext cx="12192001" cy="1260164"/>
          </a:xfrm>
        </p:spPr>
        <p:txBody>
          <a:bodyPr/>
          <a:lstStyle/>
          <a:p>
            <a:r>
              <a:rPr lang="he-IL" dirty="0">
                <a:sym typeface="Varela Round"/>
              </a:rPr>
              <a:t>מבנה השיר</a:t>
            </a:r>
            <a:br>
              <a:rPr lang="he-IL" dirty="0">
                <a:sym typeface="Varela Round"/>
              </a:rPr>
            </a:b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918426"/>
            <a:ext cx="12192001" cy="642174"/>
          </a:xfrm>
        </p:spPr>
        <p:txBody>
          <a:bodyPr/>
          <a:lstStyle/>
          <a:p>
            <a:r>
              <a:rPr lang="he-IL" dirty="0">
                <a:sym typeface="Varela Round"/>
              </a:rPr>
              <a:t>כיצד מבנה השיר משרת את התוכן שלו?</a:t>
            </a:r>
          </a:p>
        </p:txBody>
      </p:sp>
    </p:spTree>
    <p:extLst>
      <p:ext uri="{BB962C8B-B14F-4D97-AF65-F5344CB8AC3E}">
        <p14:creationId xmlns:p14="http://schemas.microsoft.com/office/powerpoint/2010/main" val="1049944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267042"/>
            <a:ext cx="10247689" cy="637353"/>
          </a:xfrm>
        </p:spPr>
        <p:txBody>
          <a:bodyPr/>
          <a:lstStyle/>
          <a:p>
            <a:r>
              <a:rPr lang="he-IL" dirty="0">
                <a:solidFill>
                  <a:srgbClr val="12B4BC"/>
                </a:solidFill>
              </a:rPr>
              <a:t>מבנה</a:t>
            </a:r>
            <a:br>
              <a:rPr lang="he-IL" dirty="0">
                <a:solidFill>
                  <a:srgbClr val="12B4BC"/>
                </a:solidFill>
              </a:rPr>
            </a:br>
            <a:r>
              <a:rPr lang="he-IL" dirty="0">
                <a:solidFill>
                  <a:srgbClr val="12B4BC"/>
                </a:solidFill>
              </a:rPr>
              <a:t> </a:t>
            </a:r>
            <a:r>
              <a:rPr lang="he-IL" sz="3200" dirty="0">
                <a:solidFill>
                  <a:srgbClr val="12B4BC"/>
                </a:solidFill>
              </a:rPr>
              <a:t>כיצד מבנה השיר משרת את התוכן שלו?</a:t>
            </a:r>
            <a:endParaRPr lang="he-IL" sz="4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9C4BA-E0B2-44CD-A7FD-5C474F206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45" y="1244166"/>
            <a:ext cx="5127527" cy="5254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8107DC-2A4E-47D6-9CFA-6313AE1DA910}"/>
              </a:ext>
            </a:extLst>
          </p:cNvPr>
          <p:cNvSpPr txBox="1"/>
          <p:nvPr/>
        </p:nvSpPr>
        <p:spPr>
          <a:xfrm>
            <a:off x="5486400" y="1908263"/>
            <a:ext cx="6185281" cy="167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600" dirty="0"/>
              <a:t>כמה שורות בשיר?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600" dirty="0"/>
              <a:t>כמה משפטים בשיר? </a:t>
            </a:r>
          </a:p>
        </p:txBody>
      </p:sp>
    </p:spTree>
    <p:extLst>
      <p:ext uri="{BB962C8B-B14F-4D97-AF65-F5344CB8AC3E}">
        <p14:creationId xmlns:p14="http://schemas.microsoft.com/office/powerpoint/2010/main" val="1331393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267042"/>
            <a:ext cx="10247689" cy="637353"/>
          </a:xfrm>
        </p:spPr>
        <p:txBody>
          <a:bodyPr/>
          <a:lstStyle/>
          <a:p>
            <a:r>
              <a:rPr lang="he-IL" dirty="0">
                <a:solidFill>
                  <a:srgbClr val="12B4BC"/>
                </a:solidFill>
              </a:rPr>
              <a:t>מבנה</a:t>
            </a:r>
            <a:br>
              <a:rPr lang="he-IL" dirty="0">
                <a:solidFill>
                  <a:srgbClr val="12B4BC"/>
                </a:solidFill>
              </a:rPr>
            </a:br>
            <a:r>
              <a:rPr lang="he-IL" dirty="0">
                <a:solidFill>
                  <a:srgbClr val="12B4BC"/>
                </a:solidFill>
              </a:rPr>
              <a:t> </a:t>
            </a:r>
            <a:r>
              <a:rPr lang="he-IL" sz="3200" dirty="0">
                <a:solidFill>
                  <a:srgbClr val="12B4BC"/>
                </a:solidFill>
              </a:rPr>
              <a:t>כיצד מבנה השיר משרת את התוכן שלו?</a:t>
            </a:r>
            <a:endParaRPr lang="he-IL" sz="4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9C4BA-E0B2-44CD-A7FD-5C474F206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45" y="1244166"/>
            <a:ext cx="5127527" cy="5254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8107DC-2A4E-47D6-9CFA-6313AE1DA910}"/>
              </a:ext>
            </a:extLst>
          </p:cNvPr>
          <p:cNvSpPr txBox="1"/>
          <p:nvPr/>
        </p:nvSpPr>
        <p:spPr>
          <a:xfrm>
            <a:off x="5665304" y="1520637"/>
            <a:ext cx="6185281" cy="445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dirty="0"/>
              <a:t>בשיר 12 שורות. </a:t>
            </a:r>
          </a:p>
          <a:p>
            <a:pPr>
              <a:lnSpc>
                <a:spcPct val="150000"/>
              </a:lnSpc>
            </a:pPr>
            <a:r>
              <a:rPr lang="he-IL" sz="3200" dirty="0"/>
              <a:t>חמישה משפטים.</a:t>
            </a:r>
          </a:p>
          <a:p>
            <a:pPr>
              <a:lnSpc>
                <a:spcPct val="150000"/>
              </a:lnSpc>
            </a:pPr>
            <a:r>
              <a:rPr lang="he-IL" sz="3200" dirty="0"/>
              <a:t>אין ההתאמה בין משפט לשורה.</a:t>
            </a:r>
          </a:p>
          <a:p>
            <a:pPr>
              <a:lnSpc>
                <a:spcPct val="150000"/>
              </a:lnSpc>
            </a:pPr>
            <a:r>
              <a:rPr lang="he-IL" sz="3200" dirty="0"/>
              <a:t>מה מייצגת אי ההתאמה בין משפט לשורה? </a:t>
            </a:r>
          </a:p>
          <a:p>
            <a:pPr>
              <a:lnSpc>
                <a:spcPct val="150000"/>
              </a:lnSpc>
            </a:pP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484573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404318"/>
            <a:ext cx="10247689" cy="637353"/>
          </a:xfrm>
        </p:spPr>
        <p:txBody>
          <a:bodyPr/>
          <a:lstStyle/>
          <a:p>
            <a:r>
              <a:rPr lang="he-IL" dirty="0">
                <a:solidFill>
                  <a:srgbClr val="12B4BC"/>
                </a:solidFill>
              </a:rPr>
              <a:t>מבנה</a:t>
            </a:r>
            <a:br>
              <a:rPr lang="he-IL" dirty="0">
                <a:solidFill>
                  <a:srgbClr val="12B4BC"/>
                </a:solidFill>
              </a:rPr>
            </a:br>
            <a:r>
              <a:rPr lang="he-IL" sz="3600" dirty="0">
                <a:solidFill>
                  <a:srgbClr val="12B4BC"/>
                </a:solidFill>
              </a:rPr>
              <a:t> כיצד מבנה השיר משרת את התוכן שלו?</a:t>
            </a:r>
            <a:endParaRPr lang="he-IL" sz="4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94CA1A-E42D-4444-84AA-F9ECFA899FB9}"/>
              </a:ext>
            </a:extLst>
          </p:cNvPr>
          <p:cNvSpPr/>
          <p:nvPr/>
        </p:nvSpPr>
        <p:spPr>
          <a:xfrm>
            <a:off x="597188" y="1041671"/>
            <a:ext cx="10997624" cy="741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he-IL" sz="3200" dirty="0"/>
          </a:p>
          <a:p>
            <a:pPr>
              <a:lnSpc>
                <a:spcPct val="150000"/>
              </a:lnSpc>
            </a:pPr>
            <a:r>
              <a:rPr lang="he-IL" sz="3200" dirty="0"/>
              <a:t>אי ההתאמה מתבטאת, למשל, בשתי השורות האחרונות, המילה עוני "תופסת" שורה שלמה, בדיוק כפי שסטריאוטיפ העוני והנחשלות משתלט על תושבי המעברות ומסתיר את עושרם התרבותי ואת אילו שראו את קו האופק. </a:t>
            </a:r>
          </a:p>
          <a:p>
            <a:pPr>
              <a:lnSpc>
                <a:spcPct val="150000"/>
              </a:lnSpc>
            </a:pPr>
            <a:endParaRPr lang="he-IL" sz="3200" dirty="0"/>
          </a:p>
          <a:p>
            <a:pPr>
              <a:lnSpc>
                <a:spcPct val="150000"/>
              </a:lnSpc>
            </a:pPr>
            <a:r>
              <a:rPr lang="he-IL" sz="3200" dirty="0"/>
              <a:t> </a:t>
            </a:r>
          </a:p>
          <a:p>
            <a:pPr>
              <a:lnSpc>
                <a:spcPct val="150000"/>
              </a:lnSpc>
            </a:pPr>
            <a:endParaRPr lang="he-IL" sz="3200" dirty="0"/>
          </a:p>
          <a:p>
            <a:pPr>
              <a:lnSpc>
                <a:spcPct val="150000"/>
              </a:lnSpc>
            </a:pPr>
            <a:r>
              <a:rPr lang="he-IL" sz="3200" dirty="0"/>
              <a:t> </a:t>
            </a:r>
          </a:p>
          <a:p>
            <a:pPr>
              <a:lnSpc>
                <a:spcPct val="150000"/>
              </a:lnSpc>
            </a:pP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576907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404318"/>
            <a:ext cx="10247689" cy="637353"/>
          </a:xfrm>
        </p:spPr>
        <p:txBody>
          <a:bodyPr/>
          <a:lstStyle/>
          <a:p>
            <a:r>
              <a:rPr lang="he-IL" dirty="0">
                <a:solidFill>
                  <a:srgbClr val="12B4BC"/>
                </a:solidFill>
              </a:rPr>
              <a:t>מבנה</a:t>
            </a:r>
            <a:br>
              <a:rPr lang="he-IL" dirty="0">
                <a:solidFill>
                  <a:srgbClr val="12B4BC"/>
                </a:solidFill>
              </a:rPr>
            </a:br>
            <a:r>
              <a:rPr lang="he-IL" sz="3600" dirty="0">
                <a:solidFill>
                  <a:srgbClr val="12B4BC"/>
                </a:solidFill>
              </a:rPr>
              <a:t> כיצד מבנה השיר משרת את התוכן שלו?</a:t>
            </a:r>
            <a:endParaRPr lang="he-IL" sz="4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94CA1A-E42D-4444-84AA-F9ECFA899FB9}"/>
              </a:ext>
            </a:extLst>
          </p:cNvPr>
          <p:cNvSpPr/>
          <p:nvPr/>
        </p:nvSpPr>
        <p:spPr>
          <a:xfrm>
            <a:off x="597188" y="1041671"/>
            <a:ext cx="10997624" cy="664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he-IL" sz="3200" dirty="0"/>
          </a:p>
          <a:p>
            <a:pPr>
              <a:lnSpc>
                <a:spcPct val="150000"/>
              </a:lnSpc>
            </a:pPr>
            <a:r>
              <a:rPr lang="he-IL" sz="3200" dirty="0"/>
              <a:t>אי ההתאמה בין המשפט לשורה מייצג במידה רבה את המחאה של הדובר כלפי הסיווג השרירותי של החברה למי שחי תחת קו העוני. </a:t>
            </a:r>
          </a:p>
          <a:p>
            <a:pPr>
              <a:lnSpc>
                <a:spcPct val="150000"/>
              </a:lnSpc>
            </a:pPr>
            <a:r>
              <a:rPr lang="he-IL" sz="3200" dirty="0"/>
              <a:t>סיווג זה עשוי להגביר רגשות קיפוח ולהנציח סטריאוטיפים.</a:t>
            </a:r>
          </a:p>
          <a:p>
            <a:pPr>
              <a:lnSpc>
                <a:spcPct val="150000"/>
              </a:lnSpc>
            </a:pPr>
            <a:endParaRPr lang="he-IL" sz="3200" dirty="0"/>
          </a:p>
          <a:p>
            <a:pPr>
              <a:lnSpc>
                <a:spcPct val="150000"/>
              </a:lnSpc>
            </a:pPr>
            <a:r>
              <a:rPr lang="he-IL" sz="3200" dirty="0"/>
              <a:t> </a:t>
            </a:r>
          </a:p>
          <a:p>
            <a:pPr>
              <a:lnSpc>
                <a:spcPct val="150000"/>
              </a:lnSpc>
            </a:pPr>
            <a:endParaRPr lang="he-IL" sz="3200" dirty="0"/>
          </a:p>
          <a:p>
            <a:pPr>
              <a:lnSpc>
                <a:spcPct val="150000"/>
              </a:lnSpc>
            </a:pPr>
            <a:r>
              <a:rPr lang="he-IL" sz="3200" dirty="0"/>
              <a:t> </a:t>
            </a:r>
          </a:p>
          <a:p>
            <a:pPr>
              <a:lnSpc>
                <a:spcPct val="150000"/>
              </a:lnSpc>
            </a:pP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153684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-2" y="2486965"/>
            <a:ext cx="12192001" cy="1260164"/>
          </a:xfrm>
        </p:spPr>
        <p:txBody>
          <a:bodyPr/>
          <a:lstStyle/>
          <a:p>
            <a:r>
              <a:rPr lang="he-IL" dirty="0">
                <a:sym typeface="Varela Round"/>
              </a:rPr>
              <a:t>לסיכום</a:t>
            </a:r>
            <a:br>
              <a:rPr lang="he-IL" dirty="0">
                <a:sym typeface="Varela Round"/>
              </a:rPr>
            </a:br>
            <a:endParaRPr lang="he-IL" dirty="0">
              <a:solidFill>
                <a:srgbClr val="192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232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404318"/>
            <a:ext cx="10247689" cy="637353"/>
          </a:xfrm>
        </p:spPr>
        <p:txBody>
          <a:bodyPr/>
          <a:lstStyle/>
          <a:p>
            <a:r>
              <a:rPr lang="he-IL" dirty="0">
                <a:solidFill>
                  <a:srgbClr val="12B4BC"/>
                </a:solidFill>
              </a:rPr>
              <a:t>לסיכום</a:t>
            </a:r>
            <a:br>
              <a:rPr lang="he-IL" dirty="0">
                <a:solidFill>
                  <a:srgbClr val="12B4BC"/>
                </a:solidFill>
              </a:rPr>
            </a:br>
            <a:endParaRPr lang="he-IL" sz="4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94CA1A-E42D-4444-84AA-F9ECFA899FB9}"/>
              </a:ext>
            </a:extLst>
          </p:cNvPr>
          <p:cNvSpPr/>
          <p:nvPr/>
        </p:nvSpPr>
        <p:spPr>
          <a:xfrm>
            <a:off x="597188" y="722994"/>
            <a:ext cx="10997624" cy="814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dirty="0"/>
              <a:t>המעברות הן סמל טעון בהיסטוריה של ישראל. </a:t>
            </a:r>
          </a:p>
          <a:p>
            <a:pPr>
              <a:lnSpc>
                <a:spcPct val="150000"/>
              </a:lnSpc>
            </a:pPr>
            <a:r>
              <a:rPr lang="he-IL" sz="3200" dirty="0"/>
              <a:t>יש מי שעבורם זהו פצע פתוח ויש מי שמתבוננים עליהן בחמלה וגעגוע. </a:t>
            </a:r>
          </a:p>
          <a:p>
            <a:pPr>
              <a:lnSpc>
                <a:spcPct val="150000"/>
              </a:lnSpc>
            </a:pPr>
            <a:r>
              <a:rPr lang="he-IL" sz="3200" dirty="0"/>
              <a:t>השיר "קו העוני" משלב את שתי הפרספקטיבות הללו: זהו שיר מחאה, של דובר המציג את ילדותו מתוך פריזמה של זיכרון ילדות לצד זיכרון נרכש. </a:t>
            </a:r>
          </a:p>
          <a:p>
            <a:pPr>
              <a:lnSpc>
                <a:spcPct val="150000"/>
              </a:lnSpc>
            </a:pPr>
            <a:endParaRPr lang="he-IL" sz="3200" dirty="0"/>
          </a:p>
          <a:p>
            <a:pPr>
              <a:lnSpc>
                <a:spcPct val="150000"/>
              </a:lnSpc>
            </a:pPr>
            <a:r>
              <a:rPr lang="he-IL" sz="3200" dirty="0"/>
              <a:t> </a:t>
            </a:r>
          </a:p>
          <a:p>
            <a:pPr>
              <a:lnSpc>
                <a:spcPct val="150000"/>
              </a:lnSpc>
            </a:pPr>
            <a:endParaRPr lang="he-IL" sz="3200" dirty="0"/>
          </a:p>
          <a:p>
            <a:pPr>
              <a:lnSpc>
                <a:spcPct val="150000"/>
              </a:lnSpc>
            </a:pPr>
            <a:r>
              <a:rPr lang="he-IL" sz="3200" dirty="0"/>
              <a:t> </a:t>
            </a:r>
          </a:p>
          <a:p>
            <a:pPr>
              <a:lnSpc>
                <a:spcPct val="150000"/>
              </a:lnSpc>
            </a:pP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538860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רוני סומק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918426"/>
            <a:ext cx="12192001" cy="642174"/>
          </a:xfrm>
        </p:spPr>
        <p:txBody>
          <a:bodyPr/>
          <a:lstStyle/>
          <a:p>
            <a:r>
              <a:rPr lang="he-IL" dirty="0">
                <a:sym typeface="Varela Round"/>
              </a:rPr>
              <a:t>היכרות ראשונית</a:t>
            </a:r>
            <a:endParaRPr lang="he-IL" dirty="0">
              <a:solidFill>
                <a:srgbClr val="192A72"/>
              </a:solidFill>
              <a:sym typeface="Varela Rou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0519ED-88A2-40A4-AB86-1492DC8B1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888" y="1693799"/>
            <a:ext cx="1697521" cy="226336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404318"/>
            <a:ext cx="10247689" cy="637353"/>
          </a:xfrm>
        </p:spPr>
        <p:txBody>
          <a:bodyPr/>
          <a:lstStyle/>
          <a:p>
            <a:r>
              <a:rPr lang="he-IL" dirty="0">
                <a:solidFill>
                  <a:srgbClr val="12B4BC"/>
                </a:solidFill>
              </a:rPr>
              <a:t>לסיכום</a:t>
            </a:r>
            <a:br>
              <a:rPr lang="he-IL" dirty="0">
                <a:solidFill>
                  <a:srgbClr val="12B4BC"/>
                </a:solidFill>
              </a:rPr>
            </a:br>
            <a:endParaRPr lang="he-IL" sz="4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94CA1A-E42D-4444-84AA-F9ECFA899FB9}"/>
              </a:ext>
            </a:extLst>
          </p:cNvPr>
          <p:cNvSpPr/>
          <p:nvPr/>
        </p:nvSpPr>
        <p:spPr>
          <a:xfrm>
            <a:off x="1013790" y="754505"/>
            <a:ext cx="10656751" cy="455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דובר זה טוען כי קו העוני החומרי אינו בהכרח קו עוני רגשי: הוא מבקר את הקטלוג השגוי של תושבי המעברות כאוכלוסיה נחשלת. 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דלותם של תושבי המעברות היא דלות חומרית בלבד, אך אין בה בכדי להעיד על עולמם, העשיר בשפה, תרבות, אסתטיקה ושאיפות לקו אופק.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הקו שמוחק את תושבי המעברות אינו קו העוני, אלא גדר                                  הסטריאוטיפיזציה.</a:t>
            </a:r>
          </a:p>
        </p:txBody>
      </p:sp>
    </p:spTree>
    <p:extLst>
      <p:ext uri="{BB962C8B-B14F-4D97-AF65-F5344CB8AC3E}">
        <p14:creationId xmlns:p14="http://schemas.microsoft.com/office/powerpoint/2010/main" val="39722571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-2" y="2486965"/>
            <a:ext cx="12192001" cy="1260164"/>
          </a:xfrm>
        </p:spPr>
        <p:txBody>
          <a:bodyPr/>
          <a:lstStyle/>
          <a:p>
            <a:r>
              <a:rPr lang="he-IL" dirty="0">
                <a:sym typeface="Varela Round"/>
              </a:rPr>
              <a:t>חומר למחשבה</a:t>
            </a:r>
            <a:br>
              <a:rPr lang="he-IL" dirty="0">
                <a:sym typeface="Varela Round"/>
              </a:rPr>
            </a:br>
            <a:endParaRPr lang="he-IL" dirty="0">
              <a:solidFill>
                <a:srgbClr val="192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086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573" y="190537"/>
            <a:ext cx="10872592" cy="808533"/>
          </a:xfrm>
        </p:spPr>
        <p:txBody>
          <a:bodyPr/>
          <a:lstStyle/>
          <a:p>
            <a:r>
              <a:rPr lang="he-IL" sz="5400" dirty="0">
                <a:solidFill>
                  <a:srgbClr val="192A72"/>
                </a:solidFill>
              </a:rPr>
              <a:t>רמה קלה</a:t>
            </a:r>
            <a:endParaRPr lang="en-US" sz="2400" dirty="0">
              <a:solidFill>
                <a:srgbClr val="192A72"/>
              </a:solidFill>
            </a:endParaRPr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>
            <a:off x="5634137" y="3206163"/>
            <a:ext cx="3492500" cy="3124868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2166439" y="5561590"/>
            <a:ext cx="25843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5886EA-67A2-45AB-A4A9-928CBC1BD51A}"/>
              </a:ext>
            </a:extLst>
          </p:cNvPr>
          <p:cNvSpPr/>
          <p:nvPr/>
        </p:nvSpPr>
        <p:spPr>
          <a:xfrm>
            <a:off x="5693712" y="1165587"/>
            <a:ext cx="6096000" cy="26184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לפניכם מספר עובדות על המעברות. קראו אותן. בחרו שלוש עובדות שמשכו את תשומת לבכם והסבירו מדוע בחרתם אותן.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062F1D-BDE4-41AA-BE09-FED8B1705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43" y="999070"/>
            <a:ext cx="477202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18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573" y="190537"/>
            <a:ext cx="10872592" cy="808533"/>
          </a:xfrm>
        </p:spPr>
        <p:txBody>
          <a:bodyPr/>
          <a:lstStyle/>
          <a:p>
            <a:r>
              <a:rPr lang="he-IL" sz="5400" dirty="0">
                <a:solidFill>
                  <a:srgbClr val="192A72"/>
                </a:solidFill>
              </a:rPr>
              <a:t>רמה בינונית</a:t>
            </a:r>
            <a:endParaRPr lang="en-US" sz="2400" dirty="0">
              <a:solidFill>
                <a:srgbClr val="192A72"/>
              </a:solidFill>
            </a:endParaRPr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>
            <a:off x="4806837" y="3542595"/>
            <a:ext cx="3492500" cy="3124868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1552732" y="5554587"/>
            <a:ext cx="25843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03A105-7D2E-494A-B82C-0362301912DA}"/>
              </a:ext>
            </a:extLst>
          </p:cNvPr>
          <p:cNvSpPr txBox="1"/>
          <p:nvPr/>
        </p:nvSpPr>
        <p:spPr>
          <a:xfrm>
            <a:off x="5132756" y="999070"/>
            <a:ext cx="6976152" cy="455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המוזיקאים שי צברי ודודש קלמס הלחינו את השיר. 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האם הייצוג של השיר בצלילים מתאים, לפי דעתכם, לתכניו? 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התייחסו לקשר בין מילות 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השיר לבין הלחן, 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העיבוד והביצוע שלו</a:t>
            </a:r>
            <a:r>
              <a:rPr lang="he-IL" dirty="0"/>
              <a:t>.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C94959-4218-4D06-BEFD-3EA6D17DD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35" y="924630"/>
            <a:ext cx="46291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628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רמה מאתגרת</a:t>
            </a:r>
            <a:endParaRPr lang="he-IL" sz="4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0FED5F-2B38-424B-B1B2-11111C0CBA79}"/>
              </a:ext>
            </a:extLst>
          </p:cNvPr>
          <p:cNvSpPr/>
          <p:nvPr/>
        </p:nvSpPr>
        <p:spPr>
          <a:xfrm>
            <a:off x="357809" y="1324386"/>
            <a:ext cx="11444331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המשורר נתן אלתרמן כתב את השיר "הצריפון האחרון" בעקבות פרסום תוכנית משרד השיכון לבנות 20 אלף יחידות דיור, שיחליפו את המבנים הרעועים במעברות. 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קראו את הציטוט הבא מהשיר והסבירו אם לדעתכם הוא עולה בקנה אחד עם ההתייחסות למעברות ב"קו העוני".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71698-1863-42D7-BCF5-6843218BD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0" y="5064563"/>
            <a:ext cx="7590084" cy="179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948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4DC0-75AD-4AF7-A673-E3F9330E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376" y="134207"/>
            <a:ext cx="7343481" cy="603315"/>
          </a:xfrm>
        </p:spPr>
        <p:txBody>
          <a:bodyPr>
            <a:normAutofit fontScale="90000"/>
          </a:bodyPr>
          <a:lstStyle/>
          <a:p>
            <a:r>
              <a:rPr lang="he-IL" dirty="0"/>
              <a:t>רוני סומק</a:t>
            </a:r>
            <a:endParaRPr lang="en-IL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5A833-311F-4C78-8303-E1B1D439E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98" y="737522"/>
            <a:ext cx="11241052" cy="6219499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200" dirty="0"/>
              <a:t>יוצר ישראלי בולט, מקורי וסוחף. העולם בשיריו ממגנט פנימה. 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he-IL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he-IL" sz="3200" dirty="0"/>
              <a:t>מצליח כל פעם מחדש להציג מראות שכיחים באופן מרענן ומפתה:</a:t>
            </a:r>
          </a:p>
          <a:p>
            <a:pPr marL="0" indent="0">
              <a:buNone/>
            </a:pPr>
            <a:r>
              <a:rPr lang="he-IL" sz="3200" dirty="0"/>
              <a:t>"הַמִּלִּים לָהֲטוּ כְּעַרְמוֹנִים עַל מְדוּרַת שְׂפָתֶיהָ/ שֶׁהֻבְעֲרוּ שׁוּב וְשׁוּב בַּלִּיפְּסְטִיק עִם מַדְבֵּקַת הַהֲנָחָה."</a:t>
            </a:r>
          </a:p>
        </p:txBody>
      </p:sp>
    </p:spTree>
    <p:extLst>
      <p:ext uri="{BB962C8B-B14F-4D97-AF65-F5344CB8AC3E}">
        <p14:creationId xmlns:p14="http://schemas.microsoft.com/office/powerpoint/2010/main" val="310850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4DC0-75AD-4AF7-A673-E3F9330E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652" y="120027"/>
            <a:ext cx="7343481" cy="603315"/>
          </a:xfrm>
        </p:spPr>
        <p:txBody>
          <a:bodyPr>
            <a:normAutofit fontScale="90000"/>
          </a:bodyPr>
          <a:lstStyle/>
          <a:p>
            <a:r>
              <a:rPr lang="he-IL" dirty="0"/>
              <a:t>רוני סומק</a:t>
            </a:r>
            <a:endParaRPr lang="en-IL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5A833-311F-4C78-8303-E1B1D439E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97" y="737522"/>
            <a:ext cx="11667241" cy="62194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e-IL" sz="3200" dirty="0"/>
              <a:t>יליד בגדד (1951) עבר בגיל ההתבגרות ממגרש הכדורסל, הישר אל מגרש השירה, אחרי שכתב שיר ראשון לנערה בה התאהב.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3200" dirty="0"/>
              <a:t>החל מ-1976 פרסם ספרי שירה, שתורגמו לשפות רבות.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3200" dirty="0"/>
              <a:t>מעיד על עצמו שהוא "קאובוי" שמפיץ שירה, הוא "תופר חלום על חולצות היום־יום".</a:t>
            </a:r>
          </a:p>
        </p:txBody>
      </p:sp>
    </p:spTree>
    <p:extLst>
      <p:ext uri="{BB962C8B-B14F-4D97-AF65-F5344CB8AC3E}">
        <p14:creationId xmlns:p14="http://schemas.microsoft.com/office/powerpoint/2010/main" val="112299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4DC0-75AD-4AF7-A673-E3F9330E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652" y="120027"/>
            <a:ext cx="7343481" cy="603315"/>
          </a:xfrm>
        </p:spPr>
        <p:txBody>
          <a:bodyPr>
            <a:normAutofit fontScale="90000"/>
          </a:bodyPr>
          <a:lstStyle/>
          <a:p>
            <a:r>
              <a:rPr lang="he-IL" dirty="0"/>
              <a:t>רוני סומק</a:t>
            </a:r>
            <a:endParaRPr lang="en-IL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5A833-311F-4C78-8303-E1B1D439E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97" y="638501"/>
            <a:ext cx="11667241" cy="62194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e-IL" sz="3200" dirty="0"/>
              <a:t>מצייר ומרבה לשתף פעולה עם מוזיקאים ויוצרים אחרים.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3200" dirty="0"/>
              <a:t>במפגשיו עם תלמידים הוא מספר כיצד המשורר, הופך לצייד ה"אורב" לרגע בו השיר "נלכד" ברשת הציידים.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3200" dirty="0"/>
              <a:t>חושב וכותב בשפה וירטואוזית: הוא יוצר מפגשים מפתיעים בין שדות סמנטיים שונים. הַלָּשׁוֹן הִיא שָׁטִיחַ אָדֹם / הַנִּפְרָשׂ מִתַּחַת לְנַעֲלֵי מִלִּים / שֶׁצֻּחְצְחוּ בַּגָּרוֹן.</a:t>
            </a:r>
          </a:p>
          <a:p>
            <a:pPr>
              <a:buFont typeface="Wingdings" panose="05000000000000000000" pitchFamily="2" charset="2"/>
              <a:buChar char="ü"/>
            </a:pPr>
            <a:endParaRPr lang="he-IL" sz="3200" dirty="0"/>
          </a:p>
          <a:p>
            <a:pPr>
              <a:buFont typeface="Wingdings" panose="05000000000000000000" pitchFamily="2" charset="2"/>
              <a:buChar char="ü"/>
            </a:pP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419461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4DC0-75AD-4AF7-A673-E3F9330E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652" y="120027"/>
            <a:ext cx="7343481" cy="603315"/>
          </a:xfrm>
        </p:spPr>
        <p:txBody>
          <a:bodyPr>
            <a:normAutofit fontScale="90000"/>
          </a:bodyPr>
          <a:lstStyle/>
          <a:p>
            <a:r>
              <a:rPr lang="he-IL" dirty="0"/>
              <a:t>רוני סומק</a:t>
            </a:r>
            <a:endParaRPr lang="en-IL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5A833-311F-4C78-8303-E1B1D439E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97" y="518474"/>
            <a:ext cx="11444467" cy="6219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800" dirty="0"/>
              <a:t>תחומי ההתעניינות ומושאי הכתיבה שלו יוצרים קולאז' מסחרר של ציטוטים מקולנוע, קומיקס, פופ, רוק ותרבות רחוב. השירים שלו הם תמצית הישראליות, הם מבוססים על גשרים בין תרבויות, למשל:</a:t>
            </a:r>
          </a:p>
          <a:p>
            <a:r>
              <a:rPr lang="he-IL" sz="2800" dirty="0"/>
              <a:t>מזרח-מערב</a:t>
            </a:r>
          </a:p>
          <a:p>
            <a:r>
              <a:rPr lang="he-IL" sz="2800" dirty="0"/>
              <a:t>גיבורי תרבות-גיבורי רחוב</a:t>
            </a:r>
          </a:p>
          <a:p>
            <a:r>
              <a:rPr lang="he-IL" sz="2800" dirty="0"/>
              <a:t>מרכז-פריפריה</a:t>
            </a:r>
          </a:p>
          <a:p>
            <a:r>
              <a:rPr lang="he-IL" sz="2800" dirty="0"/>
              <a:t>מחאה בועטת-הכלה, אמפתיה</a:t>
            </a:r>
          </a:p>
          <a:p>
            <a:pPr>
              <a:buFont typeface="Wingdings" panose="05000000000000000000" pitchFamily="2" charset="2"/>
              <a:buChar char="ü"/>
            </a:pP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97280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-2" y="1980069"/>
            <a:ext cx="12192001" cy="1260164"/>
          </a:xfrm>
        </p:spPr>
        <p:txBody>
          <a:bodyPr/>
          <a:lstStyle/>
          <a:p>
            <a:r>
              <a:rPr lang="he-IL" dirty="0">
                <a:sym typeface="Varela Round"/>
              </a:rPr>
              <a:t>הבנת תוכן השיר</a:t>
            </a:r>
            <a:br>
              <a:rPr lang="he-IL" dirty="0">
                <a:sym typeface="Varela Round"/>
              </a:rPr>
            </a:b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918426"/>
            <a:ext cx="12192001" cy="64217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מה השיר "אומר"? למה הוא "מתכוון"?</a:t>
            </a:r>
          </a:p>
        </p:txBody>
      </p:sp>
    </p:spTree>
    <p:extLst>
      <p:ext uri="{BB962C8B-B14F-4D97-AF65-F5344CB8AC3E}">
        <p14:creationId xmlns:p14="http://schemas.microsoft.com/office/powerpoint/2010/main" val="99086072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D405C3C5E2144991A82FB03AD36A29" ma:contentTypeVersion="12" ma:contentTypeDescription="Create a new document." ma:contentTypeScope="" ma:versionID="e4f0827a931059b31765ed3d04ced2b4">
  <xsd:schema xmlns:xsd="http://www.w3.org/2001/XMLSchema" xmlns:xs="http://www.w3.org/2001/XMLSchema" xmlns:p="http://schemas.microsoft.com/office/2006/metadata/properties" xmlns:ns3="3fb18b26-9745-44e6-b802-7b00fa7a1430" xmlns:ns4="e3d15af0-53cc-4fdd-8ebf-c94b218c505a" targetNamespace="http://schemas.microsoft.com/office/2006/metadata/properties" ma:root="true" ma:fieldsID="4b78d8332063f637b049228e2d456018" ns3:_="" ns4:_="">
    <xsd:import namespace="3fb18b26-9745-44e6-b802-7b00fa7a1430"/>
    <xsd:import namespace="e3d15af0-53cc-4fdd-8ebf-c94b218c50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18b26-9745-44e6-b802-7b00fa7a1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15af0-53cc-4fdd-8ebf-c94b218c505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8FC17C-AC50-4EB7-8F08-6F75A9866C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b18b26-9745-44e6-b802-7b00fa7a1430"/>
    <ds:schemaRef ds:uri="e3d15af0-53cc-4fdd-8ebf-c94b218c50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BF58E1-D62D-420F-82AD-9F9C9367C4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5F71C6-90D0-4C91-93CD-6FE1AA78808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fb18b26-9745-44e6-b802-7b00fa7a1430"/>
    <ds:schemaRef ds:uri="e3d15af0-53cc-4fdd-8ebf-c94b218c505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5544</TotalTime>
  <Words>1487</Words>
  <Application>Microsoft Office PowerPoint</Application>
  <PresentationFormat>מסך רחב</PresentationFormat>
  <Paragraphs>186</Paragraphs>
  <Slides>45</Slides>
  <Notes>11</Notes>
  <HiddenSlides>0</HiddenSlides>
  <MMClips>2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45</vt:i4>
      </vt:variant>
    </vt:vector>
  </HeadingPairs>
  <TitlesOfParts>
    <vt:vector size="50" baseType="lpstr">
      <vt:lpstr>Arial</vt:lpstr>
      <vt:lpstr>Calibri</vt:lpstr>
      <vt:lpstr>Varela Round</vt:lpstr>
      <vt:lpstr>Wingdings</vt:lpstr>
      <vt:lpstr>ערכת נושא Office</vt:lpstr>
      <vt:lpstr>מערכת שידורים לאומית</vt:lpstr>
      <vt:lpstr>קו העוני / רוני סומק</vt:lpstr>
      <vt:lpstr>מה נלמד היום </vt:lpstr>
      <vt:lpstr>רוני סומק</vt:lpstr>
      <vt:lpstr>רוני סומק</vt:lpstr>
      <vt:lpstr>רוני סומק</vt:lpstr>
      <vt:lpstr>רוני סומק</vt:lpstr>
      <vt:lpstr>רוני סומק</vt:lpstr>
      <vt:lpstr>הבנת תוכן השיר </vt:lpstr>
      <vt:lpstr>מצגת של PowerPoint‏</vt:lpstr>
      <vt:lpstr>קו העוני / רוני סומק</vt:lpstr>
      <vt:lpstr>תוכן: מה השיר "אומר"?</vt:lpstr>
      <vt:lpstr>סליחה על השאלה עונה 2 | מתחת לקו העוני</vt:lpstr>
      <vt:lpstr>מצגת של PowerPoint‏</vt:lpstr>
      <vt:lpstr>תוכן: מה השיר "אומר"?</vt:lpstr>
      <vt:lpstr>תוכן: מה השיר "אומר"?</vt:lpstr>
      <vt:lpstr>תוכן: מה השיר "אומר"?</vt:lpstr>
      <vt:lpstr>תוכן: מה השיר "אומר"?</vt:lpstr>
      <vt:lpstr>תוכן: מה השיר "אומר"?</vt:lpstr>
      <vt:lpstr>תוכן: מה השיר "אומר"?</vt:lpstr>
      <vt:lpstr>תוכן: מה השיר "אומר"?</vt:lpstr>
      <vt:lpstr>תוכן: מה השיר "אומר"?</vt:lpstr>
      <vt:lpstr>מצגת של PowerPoint‏</vt:lpstr>
      <vt:lpstr>תוכן: מה השיר "אומר"?</vt:lpstr>
      <vt:lpstr>מבנה: למה השיר מתכוון?</vt:lpstr>
      <vt:lpstr>מבנה: למה השיר מתכוון?</vt:lpstr>
      <vt:lpstr>שפת השיר </vt:lpstr>
      <vt:lpstr> שפה  כיצד שפת השיר משרתת את התוכן שלו? </vt:lpstr>
      <vt:lpstr>מבנה הניגודים בשיר</vt:lpstr>
      <vt:lpstr>שפה  כיצד שפת השיר משרתת את התוכן שלו?</vt:lpstr>
      <vt:lpstr>שפה  כיצד שפת השיר משרתת את התוכן שלו?</vt:lpstr>
      <vt:lpstr>שפה  כיצד שפת השיר משרתת את התוכן שלו?</vt:lpstr>
      <vt:lpstr>מבנה השיר </vt:lpstr>
      <vt:lpstr>מבנה  כיצד מבנה השיר משרת את התוכן שלו?</vt:lpstr>
      <vt:lpstr>מבנה  כיצד מבנה השיר משרת את התוכן שלו?</vt:lpstr>
      <vt:lpstr>מבנה  כיצד מבנה השיר משרת את התוכן שלו?</vt:lpstr>
      <vt:lpstr>מבנה  כיצד מבנה השיר משרת את התוכן שלו?</vt:lpstr>
      <vt:lpstr>לסיכום </vt:lpstr>
      <vt:lpstr>לסיכום </vt:lpstr>
      <vt:lpstr>לסיכום </vt:lpstr>
      <vt:lpstr>חומר למחשבה </vt:lpstr>
      <vt:lpstr>רמה קלה</vt:lpstr>
      <vt:lpstr>רמה בינונית</vt:lpstr>
      <vt:lpstr>רמה מאתגרת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שני שמלה/Shani Chemla</cp:lastModifiedBy>
  <cp:revision>133</cp:revision>
  <dcterms:created xsi:type="dcterms:W3CDTF">2020-03-15T19:13:03Z</dcterms:created>
  <dcterms:modified xsi:type="dcterms:W3CDTF">2022-06-12T11:32:13Z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0x01010033D405C3C5E2144991A82FB03AD36A29</vt:lpwstr>
  </property>
</Properties>
</file>