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7" r:id="rId2"/>
    <p:sldId id="262" r:id="rId3"/>
    <p:sldId id="263" r:id="rId4"/>
    <p:sldId id="289" r:id="rId5"/>
    <p:sldId id="306" r:id="rId6"/>
    <p:sldId id="320" r:id="rId7"/>
    <p:sldId id="293" r:id="rId8"/>
    <p:sldId id="304" r:id="rId9"/>
    <p:sldId id="303" r:id="rId10"/>
    <p:sldId id="316" r:id="rId11"/>
    <p:sldId id="308" r:id="rId12"/>
    <p:sldId id="321" r:id="rId13"/>
    <p:sldId id="309" r:id="rId14"/>
    <p:sldId id="310" r:id="rId15"/>
    <p:sldId id="311" r:id="rId16"/>
    <p:sldId id="312" r:id="rId17"/>
    <p:sldId id="313" r:id="rId18"/>
    <p:sldId id="317" r:id="rId19"/>
    <p:sldId id="318" r:id="rId20"/>
    <p:sldId id="319" r:id="rId21"/>
    <p:sldId id="314" r:id="rId22"/>
    <p:sldId id="291"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53" autoAdjust="0"/>
    <p:restoredTop sz="84564" autoAdjust="0"/>
  </p:normalViewPr>
  <p:slideViewPr>
    <p:cSldViewPr snapToGrid="0" snapToObjects="1">
      <p:cViewPr varScale="1">
        <p:scale>
          <a:sx n="57" d="100"/>
          <a:sy n="57" d="100"/>
        </p:scale>
        <p:origin x="1016" y="3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09EFA-0745-40BA-9392-49AECBDC848C}" type="doc">
      <dgm:prSet loTypeId="urn:microsoft.com/office/officeart/2005/8/layout/venn1" loCatId="relationship" qsTypeId="urn:microsoft.com/office/officeart/2005/8/quickstyle/simple1" qsCatId="simple" csTypeId="urn:microsoft.com/office/officeart/2005/8/colors/accent3_1" csCatId="accent3" phldr="1"/>
      <dgm:spPr/>
      <dgm:t>
        <a:bodyPr/>
        <a:lstStyle/>
        <a:p>
          <a:pPr rtl="1"/>
          <a:endParaRPr lang="he-IL"/>
        </a:p>
      </dgm:t>
    </dgm:pt>
    <dgm:pt modelId="{C9161E0A-2F56-4A2B-9FC1-0842B4957718}">
      <dgm:prSet phldrT="[טקסט]" custT="1"/>
      <dgm:spPr/>
      <dgm:t>
        <a:bodyPr/>
        <a:lstStyle/>
        <a:p>
          <a:pPr rtl="1"/>
          <a:r>
            <a:rPr lang="he-IL" sz="3200" b="1" kern="1200" dirty="0">
              <a:latin typeface="Varela Round" panose="00000500000000000000" pitchFamily="2" charset="-79"/>
              <a:cs typeface="Varela Round" panose="00000500000000000000" pitchFamily="2" charset="-79"/>
              <a:hlinkClick xmlns:r="http://schemas.openxmlformats.org/officeDocument/2006/relationships" r:id="rId1" action="ppaction://hlinksldjump"/>
            </a:rPr>
            <a:t>1</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hlinkClick xmlns:r="http://schemas.openxmlformats.org/officeDocument/2006/relationships" r:id="rId1" action="ppaction://hlinksldjump">
                <a:extLst>
                  <a:ext uri="{A12FA001-AC4F-418D-AE19-62706E023703}">
                    <ahyp:hlinkClr xmlns:ahyp="http://schemas.microsoft.com/office/drawing/2018/hyperlinkcolor" val="tx"/>
                  </a:ext>
                </a:extLst>
              </a:hlinkClick>
            </a:rPr>
            <a:t>. ודאות מלאה</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t>- סיכוי גבוה להצלחה</a:t>
          </a:r>
        </a:p>
      </dgm:t>
    </dgm:pt>
    <dgm:pt modelId="{DDBE5500-7D68-468F-A6E9-FAC47B6C4EB2}" type="parTrans" cxnId="{58E89ECC-3FEF-4760-ABE2-EFD5FEBEB3ED}">
      <dgm:prSet/>
      <dgm:spPr/>
      <dgm:t>
        <a:bodyPr/>
        <a:lstStyle/>
        <a:p>
          <a:pPr rtl="1"/>
          <a:endParaRPr lang="he-IL" sz="5400" b="1">
            <a:latin typeface="David" panose="020E0502060401010101" pitchFamily="34" charset="-79"/>
            <a:cs typeface="David" panose="020E0502060401010101" pitchFamily="34" charset="-79"/>
          </a:endParaRPr>
        </a:p>
      </dgm:t>
    </dgm:pt>
    <dgm:pt modelId="{6CB65271-9096-4458-BD89-B3385882C78E}" type="sibTrans" cxnId="{58E89ECC-3FEF-4760-ABE2-EFD5FEBEB3ED}">
      <dgm:prSet/>
      <dgm:spPr/>
      <dgm:t>
        <a:bodyPr/>
        <a:lstStyle/>
        <a:p>
          <a:pPr rtl="1"/>
          <a:endParaRPr lang="he-IL" sz="5400" b="1">
            <a:latin typeface="David" panose="020E0502060401010101" pitchFamily="34" charset="-79"/>
            <a:cs typeface="David" panose="020E0502060401010101" pitchFamily="34" charset="-79"/>
          </a:endParaRPr>
        </a:p>
      </dgm:t>
    </dgm:pt>
    <dgm:pt modelId="{3750A610-73DF-4639-839A-D6104D314A53}">
      <dgm:prSet phldrT="[טקסט]" custT="1"/>
      <dgm:spPr/>
      <dgm:t>
        <a:bodyPr/>
        <a:lstStyle/>
        <a:p>
          <a:pPr rtl="1"/>
          <a:r>
            <a:rPr lang="he-IL" sz="3200" b="1" kern="1200" dirty="0">
              <a:latin typeface="Varela Round" panose="00000500000000000000" pitchFamily="2" charset="-79"/>
              <a:cs typeface="Varela Round" panose="00000500000000000000" pitchFamily="2" charset="-79"/>
              <a:hlinkClick xmlns:r="http://schemas.openxmlformats.org/officeDocument/2006/relationships" r:id="rId2" action="ppaction://hlinksldjump"/>
            </a:rPr>
            <a:t>2</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hlinkClick xmlns:r="http://schemas.openxmlformats.org/officeDocument/2006/relationships" r:id="rId2" action="ppaction://hlinksldjump">
                <a:extLst>
                  <a:ext uri="{A12FA001-AC4F-418D-AE19-62706E023703}">
                    <ahyp:hlinkClr xmlns:ahyp="http://schemas.microsoft.com/office/drawing/2018/hyperlinkcolor" val="tx"/>
                  </a:ext>
                </a:extLst>
              </a:hlinkClick>
            </a:rPr>
            <a:t>. אי – ודאות</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t>- </a:t>
          </a:r>
          <a:br>
            <a:rPr kumimoji="0" lang="en-US"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b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t>סיכוי לא ידוע להצלחה</a:t>
          </a:r>
        </a:p>
      </dgm:t>
    </dgm:pt>
    <dgm:pt modelId="{6B2D1E49-2F36-4187-8C8C-C86808FC2DB3}" type="parTrans" cxnId="{0E9FB8AF-DEEE-483D-987E-4EB95BE687E0}">
      <dgm:prSet/>
      <dgm:spPr/>
      <dgm:t>
        <a:bodyPr/>
        <a:lstStyle/>
        <a:p>
          <a:pPr rtl="1"/>
          <a:endParaRPr lang="he-IL" sz="5400" b="1">
            <a:latin typeface="David" panose="020E0502060401010101" pitchFamily="34" charset="-79"/>
            <a:cs typeface="David" panose="020E0502060401010101" pitchFamily="34" charset="-79"/>
          </a:endParaRPr>
        </a:p>
      </dgm:t>
    </dgm:pt>
    <dgm:pt modelId="{EA30334D-4480-48B5-AC01-35E636125252}" type="sibTrans" cxnId="{0E9FB8AF-DEEE-483D-987E-4EB95BE687E0}">
      <dgm:prSet/>
      <dgm:spPr/>
      <dgm:t>
        <a:bodyPr/>
        <a:lstStyle/>
        <a:p>
          <a:pPr rtl="1"/>
          <a:endParaRPr lang="he-IL" sz="5400" b="1">
            <a:latin typeface="David" panose="020E0502060401010101" pitchFamily="34" charset="-79"/>
            <a:cs typeface="David" panose="020E0502060401010101" pitchFamily="34" charset="-79"/>
          </a:endParaRPr>
        </a:p>
      </dgm:t>
    </dgm:pt>
    <dgm:pt modelId="{CE522730-B4A4-4B8C-ABE8-206B7AF54494}">
      <dgm:prSet phldrT="[טקסט]" custT="1"/>
      <dgm:spPr/>
      <dgm:t>
        <a:bodyPr/>
        <a:lstStyle/>
        <a:p>
          <a:pPr rtl="1"/>
          <a:r>
            <a:rPr lang="he-IL" sz="3200" b="1" kern="1200" dirty="0">
              <a:latin typeface="Varela Round" panose="00000500000000000000" pitchFamily="2" charset="-79"/>
              <a:cs typeface="Varela Round" panose="00000500000000000000" pitchFamily="2" charset="-79"/>
              <a:hlinkClick xmlns:r="http://schemas.openxmlformats.org/officeDocument/2006/relationships" r:id="rId1" action="ppaction://hlinksldjump"/>
            </a:rPr>
            <a:t>3</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hlinkClick xmlns:r="http://schemas.openxmlformats.org/officeDocument/2006/relationships" r:id="rId1" action="ppaction://hlinksldjump">
                <a:extLst>
                  <a:ext uri="{A12FA001-AC4F-418D-AE19-62706E023703}">
                    <ahyp:hlinkClr xmlns:ahyp="http://schemas.microsoft.com/office/drawing/2018/hyperlinkcolor" val="tx"/>
                  </a:ext>
                </a:extLst>
              </a:hlinkClick>
            </a:rPr>
            <a:t>. סיכון</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t> – סיכוי נמוך להצלחה</a:t>
          </a:r>
        </a:p>
      </dgm:t>
    </dgm:pt>
    <dgm:pt modelId="{7E104C2C-867E-4563-B121-67EF7FEED8CD}" type="parTrans" cxnId="{86B0BBAB-5F3C-4E51-87BE-057286233D82}">
      <dgm:prSet/>
      <dgm:spPr/>
      <dgm:t>
        <a:bodyPr/>
        <a:lstStyle/>
        <a:p>
          <a:pPr rtl="1"/>
          <a:endParaRPr lang="he-IL" sz="5400" b="1">
            <a:latin typeface="David" panose="020E0502060401010101" pitchFamily="34" charset="-79"/>
            <a:cs typeface="David" panose="020E0502060401010101" pitchFamily="34" charset="-79"/>
          </a:endParaRPr>
        </a:p>
      </dgm:t>
    </dgm:pt>
    <dgm:pt modelId="{A557D37B-CDFF-400D-BEC4-3213FC13508F}" type="sibTrans" cxnId="{86B0BBAB-5F3C-4E51-87BE-057286233D82}">
      <dgm:prSet/>
      <dgm:spPr/>
      <dgm:t>
        <a:bodyPr/>
        <a:lstStyle/>
        <a:p>
          <a:pPr rtl="1"/>
          <a:endParaRPr lang="he-IL" sz="5400" b="1">
            <a:latin typeface="David" panose="020E0502060401010101" pitchFamily="34" charset="-79"/>
            <a:cs typeface="David" panose="020E0502060401010101" pitchFamily="34" charset="-79"/>
          </a:endParaRPr>
        </a:p>
      </dgm:t>
    </dgm:pt>
    <dgm:pt modelId="{0A02B7D7-D068-4219-B822-2F3A9D9B9B5A}" type="pres">
      <dgm:prSet presAssocID="{7A509EFA-0745-40BA-9392-49AECBDC848C}" presName="compositeShape" presStyleCnt="0">
        <dgm:presLayoutVars>
          <dgm:chMax val="7"/>
          <dgm:dir/>
          <dgm:resizeHandles val="exact"/>
        </dgm:presLayoutVars>
      </dgm:prSet>
      <dgm:spPr/>
    </dgm:pt>
    <dgm:pt modelId="{BC1B1D80-43F5-49FB-BFB7-A331BC51366E}" type="pres">
      <dgm:prSet presAssocID="{C9161E0A-2F56-4A2B-9FC1-0842B4957718}" presName="circ1" presStyleLbl="vennNode1" presStyleIdx="0" presStyleCnt="3" custScaleX="100992" custScaleY="75282" custLinFactNeighborX="6825" custLinFactNeighborY="-7872"/>
      <dgm:spPr/>
    </dgm:pt>
    <dgm:pt modelId="{0E922160-E38C-4EC7-98E8-E045AED56154}" type="pres">
      <dgm:prSet presAssocID="{C9161E0A-2F56-4A2B-9FC1-0842B4957718}" presName="circ1Tx" presStyleLbl="revTx" presStyleIdx="0" presStyleCnt="0">
        <dgm:presLayoutVars>
          <dgm:chMax val="0"/>
          <dgm:chPref val="0"/>
          <dgm:bulletEnabled val="1"/>
        </dgm:presLayoutVars>
      </dgm:prSet>
      <dgm:spPr/>
    </dgm:pt>
    <dgm:pt modelId="{81981FB4-A6C0-4DFA-8F35-4BF303A10EB3}" type="pres">
      <dgm:prSet presAssocID="{3750A610-73DF-4639-839A-D6104D314A53}" presName="circ2" presStyleLbl="vennNode1" presStyleIdx="1" presStyleCnt="3" custScaleX="114853" custScaleY="85902" custLinFactNeighborX="13459" custLinFactNeighborY="6204"/>
      <dgm:spPr/>
    </dgm:pt>
    <dgm:pt modelId="{60B2BA02-1B20-4076-B792-8C1A5D743A65}" type="pres">
      <dgm:prSet presAssocID="{3750A610-73DF-4639-839A-D6104D314A53}" presName="circ2Tx" presStyleLbl="revTx" presStyleIdx="0" presStyleCnt="0">
        <dgm:presLayoutVars>
          <dgm:chMax val="0"/>
          <dgm:chPref val="0"/>
          <dgm:bulletEnabled val="1"/>
        </dgm:presLayoutVars>
      </dgm:prSet>
      <dgm:spPr/>
    </dgm:pt>
    <dgm:pt modelId="{9045EBDB-9EAE-4B9D-92F5-372D050A46B8}" type="pres">
      <dgm:prSet presAssocID="{CE522730-B4A4-4B8C-ABE8-206B7AF54494}" presName="circ3" presStyleLbl="vennNode1" presStyleIdx="2" presStyleCnt="3" custScaleX="123067" custScaleY="89456" custLinFactNeighborX="-4205" custLinFactNeighborY="5868"/>
      <dgm:spPr/>
    </dgm:pt>
    <dgm:pt modelId="{21B79369-F1A3-44DD-A6E1-AA1B543CD170}" type="pres">
      <dgm:prSet presAssocID="{CE522730-B4A4-4B8C-ABE8-206B7AF54494}" presName="circ3Tx" presStyleLbl="revTx" presStyleIdx="0" presStyleCnt="0">
        <dgm:presLayoutVars>
          <dgm:chMax val="0"/>
          <dgm:chPref val="0"/>
          <dgm:bulletEnabled val="1"/>
        </dgm:presLayoutVars>
      </dgm:prSet>
      <dgm:spPr/>
    </dgm:pt>
  </dgm:ptLst>
  <dgm:cxnLst>
    <dgm:cxn modelId="{AFBD0D1E-1C52-4764-A4FF-843C8C3A0720}" type="presOf" srcId="{C9161E0A-2F56-4A2B-9FC1-0842B4957718}" destId="{0E922160-E38C-4EC7-98E8-E045AED56154}" srcOrd="1" destOrd="0" presId="urn:microsoft.com/office/officeart/2005/8/layout/venn1"/>
    <dgm:cxn modelId="{80C6DD38-58C1-4108-9E36-A40B6EE34B73}" type="presOf" srcId="{CE522730-B4A4-4B8C-ABE8-206B7AF54494}" destId="{9045EBDB-9EAE-4B9D-92F5-372D050A46B8}" srcOrd="0" destOrd="0" presId="urn:microsoft.com/office/officeart/2005/8/layout/venn1"/>
    <dgm:cxn modelId="{E4AED55A-562E-40C7-BCBB-B7B8E9D6697F}" type="presOf" srcId="{C9161E0A-2F56-4A2B-9FC1-0842B4957718}" destId="{BC1B1D80-43F5-49FB-BFB7-A331BC51366E}" srcOrd="0" destOrd="0" presId="urn:microsoft.com/office/officeart/2005/8/layout/venn1"/>
    <dgm:cxn modelId="{C384AD81-A6ED-4E79-94D4-9ACB9AEF0801}" type="presOf" srcId="{3750A610-73DF-4639-839A-D6104D314A53}" destId="{81981FB4-A6C0-4DFA-8F35-4BF303A10EB3}" srcOrd="0" destOrd="0" presId="urn:microsoft.com/office/officeart/2005/8/layout/venn1"/>
    <dgm:cxn modelId="{86B0BBAB-5F3C-4E51-87BE-057286233D82}" srcId="{7A509EFA-0745-40BA-9392-49AECBDC848C}" destId="{CE522730-B4A4-4B8C-ABE8-206B7AF54494}" srcOrd="2" destOrd="0" parTransId="{7E104C2C-867E-4563-B121-67EF7FEED8CD}" sibTransId="{A557D37B-CDFF-400D-BEC4-3213FC13508F}"/>
    <dgm:cxn modelId="{1E3140AE-51C5-4BBC-9683-320B623F45F3}" type="presOf" srcId="{3750A610-73DF-4639-839A-D6104D314A53}" destId="{60B2BA02-1B20-4076-B792-8C1A5D743A65}" srcOrd="1" destOrd="0" presId="urn:microsoft.com/office/officeart/2005/8/layout/venn1"/>
    <dgm:cxn modelId="{0E9FB8AF-DEEE-483D-987E-4EB95BE687E0}" srcId="{7A509EFA-0745-40BA-9392-49AECBDC848C}" destId="{3750A610-73DF-4639-839A-D6104D314A53}" srcOrd="1" destOrd="0" parTransId="{6B2D1E49-2F36-4187-8C8C-C86808FC2DB3}" sibTransId="{EA30334D-4480-48B5-AC01-35E636125252}"/>
    <dgm:cxn modelId="{58E89ECC-3FEF-4760-ABE2-EFD5FEBEB3ED}" srcId="{7A509EFA-0745-40BA-9392-49AECBDC848C}" destId="{C9161E0A-2F56-4A2B-9FC1-0842B4957718}" srcOrd="0" destOrd="0" parTransId="{DDBE5500-7D68-468F-A6E9-FAC47B6C4EB2}" sibTransId="{6CB65271-9096-4458-BD89-B3385882C78E}"/>
    <dgm:cxn modelId="{25ED41D9-D506-44FE-AEAF-57EB62767A03}" type="presOf" srcId="{7A509EFA-0745-40BA-9392-49AECBDC848C}" destId="{0A02B7D7-D068-4219-B822-2F3A9D9B9B5A}" srcOrd="0" destOrd="0" presId="urn:microsoft.com/office/officeart/2005/8/layout/venn1"/>
    <dgm:cxn modelId="{9CD3FBF1-D2DD-4C17-9238-2A7817A3FAED}" type="presOf" srcId="{CE522730-B4A4-4B8C-ABE8-206B7AF54494}" destId="{21B79369-F1A3-44DD-A6E1-AA1B543CD170}" srcOrd="1" destOrd="0" presId="urn:microsoft.com/office/officeart/2005/8/layout/venn1"/>
    <dgm:cxn modelId="{4EF4A614-C8F4-4AE2-BB5F-29ED366FFB4B}" type="presParOf" srcId="{0A02B7D7-D068-4219-B822-2F3A9D9B9B5A}" destId="{BC1B1D80-43F5-49FB-BFB7-A331BC51366E}" srcOrd="0" destOrd="0" presId="urn:microsoft.com/office/officeart/2005/8/layout/venn1"/>
    <dgm:cxn modelId="{CD102ACC-5B69-40E2-96D7-F31CF346FE56}" type="presParOf" srcId="{0A02B7D7-D068-4219-B822-2F3A9D9B9B5A}" destId="{0E922160-E38C-4EC7-98E8-E045AED56154}" srcOrd="1" destOrd="0" presId="urn:microsoft.com/office/officeart/2005/8/layout/venn1"/>
    <dgm:cxn modelId="{CD2DC283-51AF-459F-9F4B-C456B2406673}" type="presParOf" srcId="{0A02B7D7-D068-4219-B822-2F3A9D9B9B5A}" destId="{81981FB4-A6C0-4DFA-8F35-4BF303A10EB3}" srcOrd="2" destOrd="0" presId="urn:microsoft.com/office/officeart/2005/8/layout/venn1"/>
    <dgm:cxn modelId="{F18AED38-0697-4C80-BB02-5A2354B1200B}" type="presParOf" srcId="{0A02B7D7-D068-4219-B822-2F3A9D9B9B5A}" destId="{60B2BA02-1B20-4076-B792-8C1A5D743A65}" srcOrd="3" destOrd="0" presId="urn:microsoft.com/office/officeart/2005/8/layout/venn1"/>
    <dgm:cxn modelId="{CE03D4A8-DCA1-48A7-A6E5-F2BA1548FE72}" type="presParOf" srcId="{0A02B7D7-D068-4219-B822-2F3A9D9B9B5A}" destId="{9045EBDB-9EAE-4B9D-92F5-372D050A46B8}" srcOrd="4" destOrd="0" presId="urn:microsoft.com/office/officeart/2005/8/layout/venn1"/>
    <dgm:cxn modelId="{FB934417-951B-4749-8609-8AF9F536DDFA}" type="presParOf" srcId="{0A02B7D7-D068-4219-B822-2F3A9D9B9B5A}" destId="{21B79369-F1A3-44DD-A6E1-AA1B543CD17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B1D80-43F5-49FB-BFB7-A331BC51366E}">
      <dsp:nvSpPr>
        <dsp:cNvPr id="0" name=""/>
        <dsp:cNvSpPr/>
      </dsp:nvSpPr>
      <dsp:spPr>
        <a:xfrm>
          <a:off x="4282658" y="185447"/>
          <a:ext cx="3242039" cy="2416698"/>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r>
            <a:rPr lang="he-IL" sz="3200" b="1" kern="1200" dirty="0">
              <a:latin typeface="Varela Round" panose="00000500000000000000" pitchFamily="2" charset="-79"/>
              <a:cs typeface="Varela Round" panose="00000500000000000000" pitchFamily="2" charset="-79"/>
              <a:hlinkClick xmlns:r="http://schemas.openxmlformats.org/officeDocument/2006/relationships" r:id="" action="ppaction://hlinksldjump"/>
            </a:rPr>
            <a:t>1</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hlinkClick xmlns:r="http://schemas.openxmlformats.org/officeDocument/2006/relationships" r:id="" action="ppaction://hlinksldjump">
                <a:extLst>
                  <a:ext uri="{A12FA001-AC4F-418D-AE19-62706E023703}">
                    <ahyp:hlinkClr xmlns:ahyp="http://schemas.microsoft.com/office/drawing/2018/hyperlinkcolor" val="tx"/>
                  </a:ext>
                </a:extLst>
              </a:hlinkClick>
            </a:rPr>
            <a:t>. ודאות מלאה</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t>- סיכוי גבוה להצלחה</a:t>
          </a:r>
        </a:p>
      </dsp:txBody>
      <dsp:txXfrm>
        <a:off x="4714930" y="608369"/>
        <a:ext cx="2377495" cy="1087514"/>
      </dsp:txXfrm>
    </dsp:sp>
    <dsp:sp modelId="{81981FB4-A6C0-4DFA-8F35-4BF303A10EB3}">
      <dsp:nvSpPr>
        <dsp:cNvPr id="0" name=""/>
        <dsp:cNvSpPr/>
      </dsp:nvSpPr>
      <dsp:spPr>
        <a:xfrm>
          <a:off x="5431485" y="2473224"/>
          <a:ext cx="3687004" cy="2757621"/>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r>
            <a:rPr lang="he-IL" sz="3200" b="1" kern="1200" dirty="0">
              <a:latin typeface="Varela Round" panose="00000500000000000000" pitchFamily="2" charset="-79"/>
              <a:cs typeface="Varela Round" panose="00000500000000000000" pitchFamily="2" charset="-79"/>
              <a:hlinkClick xmlns:r="http://schemas.openxmlformats.org/officeDocument/2006/relationships" r:id="" action="ppaction://hlinksldjump"/>
            </a:rPr>
            <a:t>2</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hlinkClick xmlns:r="http://schemas.openxmlformats.org/officeDocument/2006/relationships" r:id="" action="ppaction://hlinksldjump">
                <a:extLst>
                  <a:ext uri="{A12FA001-AC4F-418D-AE19-62706E023703}">
                    <ahyp:hlinkClr xmlns:ahyp="http://schemas.microsoft.com/office/drawing/2018/hyperlinkcolor" val="tx"/>
                  </a:ext>
                </a:extLst>
              </a:hlinkClick>
            </a:rPr>
            <a:t>. אי – ודאות</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t>- </a:t>
          </a:r>
          <a:br>
            <a:rPr kumimoji="0" lang="en-US"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b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t>סיכוי לא ידוע להצלחה</a:t>
          </a:r>
        </a:p>
      </dsp:txBody>
      <dsp:txXfrm>
        <a:off x="6559094" y="3185610"/>
        <a:ext cx="2212202" cy="1516691"/>
      </dsp:txXfrm>
    </dsp:sp>
    <dsp:sp modelId="{9045EBDB-9EAE-4B9D-92F5-372D050A46B8}">
      <dsp:nvSpPr>
        <dsp:cNvPr id="0" name=""/>
        <dsp:cNvSpPr/>
      </dsp:nvSpPr>
      <dsp:spPr>
        <a:xfrm>
          <a:off x="2415903" y="2405393"/>
          <a:ext cx="3950690" cy="2871711"/>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r>
            <a:rPr lang="he-IL" sz="3200" b="1" kern="1200" dirty="0">
              <a:latin typeface="Varela Round" panose="00000500000000000000" pitchFamily="2" charset="-79"/>
              <a:cs typeface="Varela Round" panose="00000500000000000000" pitchFamily="2" charset="-79"/>
              <a:hlinkClick xmlns:r="http://schemas.openxmlformats.org/officeDocument/2006/relationships" r:id="" action="ppaction://hlinksldjump"/>
            </a:rPr>
            <a:t>3</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hlinkClick xmlns:r="http://schemas.openxmlformats.org/officeDocument/2006/relationships" r:id="" action="ppaction://hlinksldjump">
                <a:extLst>
                  <a:ext uri="{A12FA001-AC4F-418D-AE19-62706E023703}">
                    <ahyp:hlinkClr xmlns:ahyp="http://schemas.microsoft.com/office/drawing/2018/hyperlinkcolor" val="tx"/>
                  </a:ext>
                </a:extLst>
              </a:hlinkClick>
            </a:rPr>
            <a:t>. סיכון</a:t>
          </a:r>
          <a:r>
            <a:rPr kumimoji="0" lang="he-IL" sz="2800" b="1" i="0" u="none" strike="noStrike" kern="1200" cap="none" spc="0" normalizeH="0" baseline="0" noProof="0" dirty="0">
              <a:ln>
                <a:noFill/>
              </a:ln>
              <a:solidFill>
                <a:srgbClr val="002060"/>
              </a:solidFill>
              <a:effectLst/>
              <a:uLnTx/>
              <a:uFillTx/>
              <a:latin typeface="Varela Round" pitchFamily="2" charset="-79"/>
              <a:ea typeface="+mj-ea"/>
              <a:cs typeface="Varela Round" pitchFamily="2" charset="-79"/>
            </a:rPr>
            <a:t> – סיכוי נמוך להצלחה</a:t>
          </a:r>
        </a:p>
      </dsp:txBody>
      <dsp:txXfrm>
        <a:off x="2787927" y="3147252"/>
        <a:ext cx="2370414" cy="15794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י"ב/ניסן/תש"פ</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1497;&#1491;&#1506;.com/wiki/%d7%9e%d7%95%d7%a9%d7%92%d7%99%d7%9d-%d7%91%d7%9e%d7%95%d7%a8%d7%9b%d7%91%d7%95%d7%aa-%d7%95%d7%91%d7%a0%d7%99%d7%94%d7%95%d7%9c-wiki/%d7%97%d7%99%d7%96%d7%95%d7%9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he-IL" dirty="0"/>
              <a:t>2-3 דקות</a:t>
            </a:r>
          </a:p>
          <a:p>
            <a:r>
              <a:rPr lang="he-IL" dirty="0"/>
              <a:t>לתת דוגמאות – תפריט במסעדה, ללמוד למבחן, כמה ללמוד?, בחירת מגמה, בחירת חוגים, בחירת צבא</a:t>
            </a:r>
            <a:endParaRPr dirty="0"/>
          </a:p>
        </p:txBody>
      </p:sp>
    </p:spTree>
    <p:extLst>
      <p:ext uri="{BB962C8B-B14F-4D97-AF65-F5344CB8AC3E}">
        <p14:creationId xmlns:p14="http://schemas.microsoft.com/office/powerpoint/2010/main" val="268113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70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he-IL" sz="1200" b="0" i="0" u="none" strike="noStrike" kern="1200" baseline="0" dirty="0">
              <a:solidFill>
                <a:schemeClr val="tx1"/>
              </a:solidFill>
              <a:latin typeface="+mn-lt"/>
              <a:ea typeface="+mn-ea"/>
              <a:cs typeface="+mn-cs"/>
            </a:endParaRPr>
          </a:p>
          <a:p>
            <a:r>
              <a:rPr lang="he-IL" sz="1200" b="0" i="0" u="none" strike="noStrike" kern="1200" baseline="0" dirty="0">
                <a:solidFill>
                  <a:schemeClr val="tx1"/>
                </a:solidFill>
                <a:latin typeface="+mn-lt"/>
                <a:ea typeface="+mn-ea"/>
                <a:cs typeface="+mn-cs"/>
              </a:rPr>
              <a:t>אי ודאות – מצב של העדר ודאות, כלומר אני לא יודעת מה יהיה. אין בהכרח קשר בין סיבה לתוצאה</a:t>
            </a:r>
          </a:p>
          <a:p>
            <a:r>
              <a:rPr lang="he-IL" sz="1200" b="0" i="0" kern="1200" dirty="0">
                <a:solidFill>
                  <a:schemeClr val="tx1"/>
                </a:solidFill>
                <a:effectLst/>
                <a:latin typeface="+mn-lt"/>
                <a:ea typeface="+mn-ea"/>
                <a:cs typeface="+mn-cs"/>
              </a:rPr>
              <a:t>אחד הקשיים העיקריים שיוצרת </a:t>
            </a:r>
            <a:r>
              <a:rPr lang="he-IL" sz="1200" b="1" i="0" kern="1200" dirty="0">
                <a:solidFill>
                  <a:schemeClr val="tx1"/>
                </a:solidFill>
                <a:effectLst/>
                <a:latin typeface="+mn-lt"/>
                <a:ea typeface="+mn-ea"/>
                <a:cs typeface="+mn-cs"/>
              </a:rPr>
              <a:t>אי הוודאות</a:t>
            </a:r>
            <a:r>
              <a:rPr lang="he-IL" sz="1200" b="0" i="0" kern="1200" dirty="0">
                <a:solidFill>
                  <a:schemeClr val="tx1"/>
                </a:solidFill>
                <a:effectLst/>
                <a:latin typeface="+mn-lt"/>
                <a:ea typeface="+mn-ea"/>
                <a:cs typeface="+mn-cs"/>
              </a:rPr>
              <a:t> בחיינו הוא חוסר היכולת </a:t>
            </a:r>
            <a:r>
              <a:rPr lang="he-IL" sz="1200" b="0" i="0" kern="1200" dirty="0">
                <a:solidFill>
                  <a:schemeClr val="tx1"/>
                </a:solidFill>
                <a:effectLst/>
                <a:latin typeface="+mn-lt"/>
                <a:ea typeface="+mn-ea"/>
                <a:cs typeface="+mn-cs"/>
                <a:hlinkClick r:id="rId3"/>
              </a:rPr>
              <a:t>לחזות</a:t>
            </a:r>
            <a:r>
              <a:rPr lang="he-IL" sz="1200" b="0" i="0" kern="1200" dirty="0">
                <a:solidFill>
                  <a:schemeClr val="tx1"/>
                </a:solidFill>
                <a:effectLst/>
                <a:latin typeface="+mn-lt"/>
                <a:ea typeface="+mn-ea"/>
                <a:cs typeface="+mn-cs"/>
              </a:rPr>
              <a:t> את העתיד, גם לא כשאנחנו מבצעים מהלכים מתוכננים. </a:t>
            </a:r>
          </a:p>
          <a:p>
            <a:endParaRPr lang="he-IL" sz="1200" b="0" i="0" u="none" strike="noStrike" kern="1200" baseline="0" dirty="0">
              <a:solidFill>
                <a:schemeClr val="tx1"/>
              </a:solidFill>
              <a:latin typeface="+mn-lt"/>
              <a:ea typeface="+mn-ea"/>
              <a:cs typeface="+mn-cs"/>
            </a:endParaRPr>
          </a:p>
          <a:p>
            <a:r>
              <a:rPr lang="he-IL" sz="1200" b="0" i="0" u="none" strike="noStrike" kern="1200" baseline="0" dirty="0">
                <a:solidFill>
                  <a:schemeClr val="tx1"/>
                </a:solidFill>
                <a:latin typeface="+mn-lt"/>
                <a:ea typeface="+mn-ea"/>
                <a:cs typeface="+mn-cs"/>
              </a:rPr>
              <a:t>אנו חיים במציאות משתנה וככל שמתקדם הזמן היא משתנה יותר ויותר מהר.</a:t>
            </a:r>
          </a:p>
          <a:p>
            <a:r>
              <a:rPr lang="he-IL" sz="1200" b="0" i="0" u="none" strike="noStrike" kern="1200" baseline="0" dirty="0">
                <a:solidFill>
                  <a:schemeClr val="tx1"/>
                </a:solidFill>
                <a:latin typeface="+mn-lt"/>
                <a:ea typeface="+mn-ea"/>
                <a:cs typeface="+mn-cs"/>
              </a:rPr>
              <a:t>מקצועות ותפקידים משתנים, שווקים משתנים.</a:t>
            </a:r>
          </a:p>
          <a:p>
            <a:r>
              <a:rPr lang="he-IL" sz="1200" b="0" i="0" u="none" strike="noStrike" kern="1200" baseline="0" dirty="0">
                <a:solidFill>
                  <a:schemeClr val="tx1"/>
                </a:solidFill>
                <a:latin typeface="+mn-lt"/>
                <a:ea typeface="+mn-ea"/>
                <a:cs typeface="+mn-cs"/>
              </a:rPr>
              <a:t>איזה דברים מתריעים שהם עומדים להשתנות? רכב ללא נהג, בלי קופאים בסופר, התפקיד של המורה</a:t>
            </a:r>
          </a:p>
          <a:p>
            <a:r>
              <a:rPr lang="he-IL" sz="1200" b="0" i="0" u="none" strike="noStrike" kern="1200" baseline="0" dirty="0">
                <a:solidFill>
                  <a:schemeClr val="tx1"/>
                </a:solidFill>
                <a:latin typeface="+mn-lt"/>
                <a:ea typeface="+mn-ea"/>
                <a:cs typeface="+mn-cs"/>
              </a:rPr>
              <a:t>אנחנו נאלצים ללמוד להתמודד עם המציאות הזו שאנחנו מקבלים החלטות במצב של אי וודאות</a:t>
            </a:r>
          </a:p>
          <a:p>
            <a:endParaRPr lang="he-IL" sz="1200" b="0" i="0" u="none" strike="noStrike" kern="1200" baseline="0" dirty="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a:t>הכרה זו נוגעת לחלק גדול מהסוגיות העומדות לדיון אצל מקבלי </a:t>
            </a:r>
            <a:r>
              <a:rPr lang="he-IL" sz="1200" b="1" dirty="0"/>
              <a:t>ההחלטות האסטרטגיות </a:t>
            </a:r>
            <a:r>
              <a:rPr lang="he-IL" sz="1200" dirty="0"/>
              <a:t>הם נאלצים לפעול בתנאי האי- ודאות עמוקה. </a:t>
            </a:r>
          </a:p>
          <a:p>
            <a:endParaRPr lang="he-IL" sz="1200" b="0" i="0" u="none" strike="noStrike" kern="1200" baseline="0" dirty="0">
              <a:solidFill>
                <a:schemeClr val="tx1"/>
              </a:solidFill>
              <a:latin typeface="+mn-lt"/>
              <a:ea typeface="+mn-ea"/>
              <a:cs typeface="+mn-cs"/>
            </a:endParaRPr>
          </a:p>
          <a:p>
            <a:r>
              <a:rPr lang="he-IL" sz="1200" b="0" i="0" u="none" strike="noStrike" kern="1200" baseline="0" dirty="0">
                <a:solidFill>
                  <a:schemeClr val="tx1"/>
                </a:solidFill>
                <a:latin typeface="+mn-lt"/>
                <a:ea typeface="+mn-ea"/>
                <a:cs typeface="+mn-cs"/>
              </a:rPr>
              <a:t>החלטה אסטרטגית בחיים האישיים – ללכת ללמוד מקצוע, האם בעוד 3-4 שנים שאסיים ללמוד תהיה דרישה לעובדים במקצוע הזה ?</a:t>
            </a:r>
          </a:p>
          <a:p>
            <a:endParaRPr lang="he-IL" sz="1200" b="0" i="0" u="none" strike="noStrike" kern="1200" baseline="0" dirty="0">
              <a:solidFill>
                <a:schemeClr val="tx1"/>
              </a:solidFill>
              <a:latin typeface="+mn-lt"/>
              <a:ea typeface="+mn-ea"/>
              <a:cs typeface="+mn-cs"/>
            </a:endParaRPr>
          </a:p>
          <a:p>
            <a:r>
              <a:rPr lang="he-IL" sz="1200" b="0" i="0" u="none" strike="noStrike" kern="1200" baseline="0" dirty="0">
                <a:solidFill>
                  <a:schemeClr val="tx1"/>
                </a:solidFill>
                <a:latin typeface="+mn-lt"/>
                <a:ea typeface="+mn-ea"/>
                <a:cs typeface="+mn-cs"/>
              </a:rPr>
              <a:t>חוברת</a:t>
            </a:r>
          </a:p>
          <a:p>
            <a:r>
              <a:rPr lang="he-IL" sz="1200" b="0" i="0" u="none" strike="noStrike" kern="1200" baseline="0" dirty="0">
                <a:solidFill>
                  <a:schemeClr val="tx1"/>
                </a:solidFill>
                <a:latin typeface="+mn-lt"/>
                <a:ea typeface="+mn-ea"/>
                <a:cs typeface="+mn-cs"/>
              </a:rPr>
              <a:t>בשנים האחרונות השתרשה, אף יותר </a:t>
            </a:r>
            <a:r>
              <a:rPr lang="he-IL" sz="1200" b="0" i="0" u="none" strike="noStrike" kern="1200" baseline="0" dirty="0" err="1">
                <a:solidFill>
                  <a:schemeClr val="tx1"/>
                </a:solidFill>
                <a:latin typeface="+mn-lt"/>
                <a:ea typeface="+mn-ea"/>
                <a:cs typeface="+mn-cs"/>
              </a:rPr>
              <a:t>מבעבר</a:t>
            </a:r>
            <a:r>
              <a:rPr lang="he-IL" sz="1200" b="0" i="0" u="none" strike="noStrike" kern="1200" baseline="0" dirty="0">
                <a:solidFill>
                  <a:schemeClr val="tx1"/>
                </a:solidFill>
                <a:latin typeface="+mn-lt"/>
                <a:ea typeface="+mn-ea"/>
                <a:cs typeface="+mn-cs"/>
              </a:rPr>
              <a:t>, ההכרה שהמציאות הנחקרת בתחומי החברה והכלכלה מתאפיינת</a:t>
            </a:r>
          </a:p>
          <a:p>
            <a:r>
              <a:rPr lang="he-IL" sz="1200" b="0" i="0" u="none" strike="noStrike" kern="1200" baseline="0" dirty="0">
                <a:solidFill>
                  <a:schemeClr val="tx1"/>
                </a:solidFill>
                <a:latin typeface="+mn-lt"/>
                <a:ea typeface="+mn-ea"/>
                <a:cs typeface="+mn-cs"/>
              </a:rPr>
              <a:t>במורכבות רבה ובאי-ודאות קיצונית, ולכן היכולת לחזות תהליכים עתידיים מוגבלת ביותר. הכרה זו נוגעת למעשה</a:t>
            </a:r>
          </a:p>
          <a:p>
            <a:r>
              <a:rPr lang="he-IL" sz="1200" b="0" i="0" u="none" strike="noStrike" kern="1200" baseline="0" dirty="0">
                <a:solidFill>
                  <a:schemeClr val="tx1"/>
                </a:solidFill>
                <a:latin typeface="+mn-lt"/>
                <a:ea typeface="+mn-ea"/>
                <a:cs typeface="+mn-cs"/>
              </a:rPr>
              <a:t>לחלק גדול מהסוגיות העומדות לדיון אצל ???</a:t>
            </a:r>
            <a:r>
              <a:rPr lang="he-IL" sz="1200" b="1" i="0" u="none" strike="noStrike" kern="1200" baseline="0" dirty="0">
                <a:solidFill>
                  <a:schemeClr val="tx1"/>
                </a:solidFill>
                <a:latin typeface="+mn-lt"/>
                <a:ea typeface="+mn-ea"/>
                <a:cs typeface="+mn-cs"/>
              </a:rPr>
              <a:t>קובעי המדיניות בתחום החברתי-כלכלי???</a:t>
            </a:r>
            <a:r>
              <a:rPr lang="he-IL" sz="1200" b="0" i="0" u="none" strike="noStrike" kern="1200" baseline="0" dirty="0">
                <a:solidFill>
                  <a:schemeClr val="tx1"/>
                </a:solidFill>
                <a:latin typeface="+mn-lt"/>
                <a:ea typeface="+mn-ea"/>
                <a:cs typeface="+mn-cs"/>
              </a:rPr>
              <a:t>, והם נאלצים לפעול בתנאי האי-</a:t>
            </a:r>
          </a:p>
          <a:p>
            <a:r>
              <a:rPr lang="he-IL" sz="1200" b="0" i="0" u="none" strike="noStrike" kern="1200" baseline="0" dirty="0">
                <a:solidFill>
                  <a:schemeClr val="tx1"/>
                </a:solidFill>
                <a:latin typeface="+mn-lt"/>
                <a:ea typeface="+mn-ea"/>
                <a:cs typeface="+mn-cs"/>
              </a:rPr>
              <a:t>ודאות העמוקה המאפיינת בין השאר את הסביבה הדמוגרפית, הכלכלית והפיננסית .</a:t>
            </a:r>
          </a:p>
          <a:p>
            <a:endParaRPr lang="he-IL" sz="1200" b="0" i="0" u="none" strike="noStrike" kern="1200" baseline="0" dirty="0">
              <a:solidFill>
                <a:schemeClr val="tx1"/>
              </a:solidFill>
              <a:latin typeface="+mn-lt"/>
              <a:ea typeface="+mn-ea"/>
              <a:cs typeface="+mn-cs"/>
            </a:endParaRPr>
          </a:p>
          <a:p>
            <a:r>
              <a:rPr lang="he-IL" dirty="0"/>
              <a:t>א. ודאות מלאה</a:t>
            </a:r>
            <a:r>
              <a:rPr lang="he-IL" baseline="0" dirty="0"/>
              <a:t> – </a:t>
            </a:r>
            <a:r>
              <a:rPr lang="he-IL" b="1" baseline="0" dirty="0"/>
              <a:t>מקרים נדירים, </a:t>
            </a:r>
            <a:r>
              <a:rPr lang="he-IL" dirty="0"/>
              <a:t>החלטה נטולת סיכון, מקבל ההחלטה יודע מראש מה יקרה בכל חלופה שיבחר.</a:t>
            </a:r>
          </a:p>
          <a:p>
            <a:r>
              <a:rPr lang="he-IL" dirty="0"/>
              <a:t>ב.</a:t>
            </a:r>
            <a:r>
              <a:rPr lang="he-IL" baseline="0" dirty="0"/>
              <a:t> אי ודאות -  </a:t>
            </a:r>
            <a:r>
              <a:rPr lang="he-IL" b="1" baseline="0" dirty="0"/>
              <a:t>קיים במרבית ההחלטות</a:t>
            </a:r>
            <a:r>
              <a:rPr lang="he-IL" baseline="0" dirty="0"/>
              <a:t>, ככל שאי הודאות גדול יותר כך יותר קשה לקבל את ההחלטה. קבלת החלטה  על בסיס של היעדר מידע או על בסיס מידע חלקי או לקוי.</a:t>
            </a:r>
          </a:p>
          <a:p>
            <a:r>
              <a:rPr lang="he-IL" baseline="0" dirty="0"/>
              <a:t>ג. סיכון – הימור ?</a:t>
            </a:r>
            <a:endParaRPr lang="he-IL" dirty="0"/>
          </a:p>
          <a:p>
            <a:endParaRPr lang="he-IL" dirty="0"/>
          </a:p>
          <a:p>
            <a:endParaRPr lang="he-IL" dirty="0"/>
          </a:p>
          <a:p>
            <a:endParaRPr lang="he-IL" dirty="0"/>
          </a:p>
          <a:p>
            <a:endParaRPr lang="he-IL" dirty="0"/>
          </a:p>
          <a:p>
            <a:r>
              <a:rPr lang="he-IL" dirty="0"/>
              <a:t>הגדרות א  ו-ג</a:t>
            </a:r>
            <a:r>
              <a:rPr lang="he-IL" baseline="0" dirty="0"/>
              <a:t> שונו במצגת !!!</a:t>
            </a:r>
            <a:endParaRPr lang="he-IL" dirty="0"/>
          </a:p>
          <a:p>
            <a:r>
              <a:rPr lang="he-IL" dirty="0"/>
              <a:t>. א </a:t>
            </a:r>
            <a:r>
              <a:rPr lang="he-IL" b="1" dirty="0"/>
              <a:t>החלטות בתנאים של ודאות מלאה – </a:t>
            </a:r>
            <a:r>
              <a:rPr lang="he-IL" dirty="0"/>
              <a:t>מצב שבו מטרת מקבל ההחלטה היא לשלוט במשתנים רבים ככל האפשר</a:t>
            </a:r>
          </a:p>
          <a:p>
            <a:r>
              <a:rPr lang="he-IL" dirty="0"/>
              <a:t>המשפיעים על התוצאה, כדי שרמת הוודאות הגבוהה תישמר.</a:t>
            </a:r>
          </a:p>
          <a:p>
            <a:r>
              <a:rPr lang="he-IL" dirty="0"/>
              <a:t>. ב </a:t>
            </a:r>
            <a:r>
              <a:rPr lang="he-IL" b="1" dirty="0"/>
              <a:t>החלטות בתנאי אי ודאות – </a:t>
            </a:r>
            <a:r>
              <a:rPr lang="he-IL" dirty="0"/>
              <a:t>מצב שבו מקבל ההחלטה אינו יודע להעריך מראש את שיעור הסיכוי להצלחה או</a:t>
            </a:r>
          </a:p>
          <a:p>
            <a:r>
              <a:rPr lang="he-IL" dirty="0"/>
              <a:t>לכישלון, וברוב המקרים מדובר בבחירה בין שתי חלופות או יותר. </a:t>
            </a:r>
            <a:r>
              <a:rPr lang="he-IL" b="1" dirty="0"/>
              <a:t>לדוגמה, מנהל צריך לקבל החלטה אם להשקיע</a:t>
            </a:r>
          </a:p>
          <a:p>
            <a:r>
              <a:rPr lang="he-IL" b="1" dirty="0"/>
              <a:t>סכום מסוים בקידוח לחיפושי נפט. המנהל יודע שמציאת נפט תניב רווח גדול ושאם לא יימצא נפט – ההפסד</a:t>
            </a:r>
          </a:p>
          <a:p>
            <a:r>
              <a:rPr lang="he-IL" b="1" dirty="0"/>
              <a:t>יסתכם בעלות הקידוח. אבל ההסתברות למצוא נפט אינה ידועה למנהל.</a:t>
            </a:r>
          </a:p>
          <a:p>
            <a:r>
              <a:rPr lang="he-IL" dirty="0"/>
              <a:t>. ג </a:t>
            </a:r>
            <a:r>
              <a:rPr lang="he-IL" b="1" dirty="0"/>
              <a:t>החלטות בתנאים של סיכון – </a:t>
            </a:r>
            <a:r>
              <a:rPr lang="he-IL" dirty="0"/>
              <a:t>מצב שבו ההסתברות להשיג את התוצאה הרצויה נמוכה מאוד וידועה מראש, כלומר</a:t>
            </a:r>
          </a:p>
          <a:p>
            <a:r>
              <a:rPr lang="he-IL" dirty="0"/>
              <a:t>אפילו יבחר מקבל ההחלטה בכל החלופות המתאימות להשגת התוצאה – אין זה בטוח שאכן ישיג אותה. </a:t>
            </a:r>
            <a:r>
              <a:rPr lang="he-IL" b="1" dirty="0"/>
              <a:t>למשל,</a:t>
            </a:r>
          </a:p>
          <a:p>
            <a:r>
              <a:rPr lang="he-IL" b="1" dirty="0"/>
              <a:t>אם צריך להחליט על הדרך הטובה ביותר להגיב לטכנולוגיה חדשה שהושקה זה עתה על ידי מתחרה, על מקבל</a:t>
            </a:r>
          </a:p>
          <a:p>
            <a:r>
              <a:rPr lang="he-IL" b="1" dirty="0"/>
              <a:t>ההחלטה לבחור מכלל החלופות בחלופה שקיים בה הסיכוי הגבוה ביותר להצלחה, וגם אז הוא נוטל סיכון מחושב</a:t>
            </a:r>
          </a:p>
          <a:p>
            <a:r>
              <a:rPr lang="he-IL" b="1" dirty="0"/>
              <a:t>ונערך בהתאם אך אינו יכול להבטיח הצלחה ודאית</a:t>
            </a:r>
          </a:p>
          <a:p>
            <a:endParaRPr lang="he-IL" dirty="0"/>
          </a:p>
          <a:p>
            <a:endParaRPr lang="he-IL" sz="1200" b="0" i="0" u="none" strike="noStrike" kern="1200" baseline="0" dirty="0">
              <a:solidFill>
                <a:schemeClr val="tx1"/>
              </a:solidFill>
              <a:latin typeface="+mn-lt"/>
              <a:ea typeface="+mn-ea"/>
              <a:cs typeface="+mn-cs"/>
            </a:endParaRPr>
          </a:p>
          <a:p>
            <a:endParaRPr lang="he-I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8309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ודאות מלאה- מזמין מנה שאוהב במסעדה, קונה ארטיק, כשרון </a:t>
            </a:r>
            <a:r>
              <a:rPr lang="he-IL" dirty="0" err="1"/>
              <a:t>ספיצפי</a:t>
            </a:r>
            <a:r>
              <a:rPr lang="he-IL" dirty="0"/>
              <a:t> למשהו- לנגן / לתקן </a:t>
            </a:r>
          </a:p>
          <a:p>
            <a:pPr marL="0" lvl="0" indent="0" algn="r" rtl="0">
              <a:spcBef>
                <a:spcPts val="0"/>
              </a:spcBef>
              <a:spcAft>
                <a:spcPts val="0"/>
              </a:spcAft>
              <a:buNone/>
            </a:pPr>
            <a:r>
              <a:rPr lang="he-IL" dirty="0"/>
              <a:t>אי ודאות – האם לעשות טיול אחרי צבא שעולה הרבה כסף, לאן להתגייס בצבא, ממה ללמוד </a:t>
            </a:r>
            <a:r>
              <a:rPr lang="he-IL" dirty="0" err="1"/>
              <a:t>באונ</a:t>
            </a:r>
            <a:r>
              <a:rPr lang="he-IL" dirty="0"/>
              <a:t>', לצאת מהבית בתקופת הקורונה </a:t>
            </a:r>
          </a:p>
          <a:p>
            <a:pPr marL="0" lvl="0" indent="0" algn="r" rtl="0">
              <a:spcBef>
                <a:spcPts val="0"/>
              </a:spcBef>
              <a:spcAft>
                <a:spcPts val="0"/>
              </a:spcAft>
              <a:buNone/>
            </a:pPr>
            <a:r>
              <a:rPr lang="he-IL" dirty="0"/>
              <a:t>סיכון – הימורים – לוטו, קזינו, בורסה </a:t>
            </a:r>
            <a:endParaRPr dirty="0"/>
          </a:p>
        </p:txBody>
      </p:sp>
    </p:spTree>
    <p:extLst>
      <p:ext uri="{BB962C8B-B14F-4D97-AF65-F5344CB8AC3E}">
        <p14:creationId xmlns:p14="http://schemas.microsoft.com/office/powerpoint/2010/main" val="104035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40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499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7345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7398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975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910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משפט קונקרטי</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מהי החלטה – בחירה בין שתי אפשרויות או יותר</a:t>
            </a:r>
          </a:p>
          <a:p>
            <a:r>
              <a:rPr lang="he-IL" dirty="0"/>
              <a:t>קבלת החלטות – תהליך </a:t>
            </a:r>
            <a:r>
              <a:rPr lang="he-IL" dirty="0" err="1"/>
              <a:t>קוגנטיבי</a:t>
            </a:r>
            <a:r>
              <a:rPr lang="he-IL" dirty="0"/>
              <a:t> </a:t>
            </a:r>
          </a:p>
          <a:p>
            <a:endParaRPr lang="he-IL" dirty="0"/>
          </a:p>
          <a:p>
            <a:r>
              <a:rPr lang="he-IL" dirty="0"/>
              <a:t>אי ודאות – שלושה סיווגים</a:t>
            </a:r>
          </a:p>
          <a:p>
            <a:r>
              <a:rPr lang="he-IL" dirty="0"/>
              <a:t>הפחתת אי ודאות – 5 קריטריונים</a:t>
            </a:r>
          </a:p>
          <a:p>
            <a:r>
              <a:rPr lang="he-IL" dirty="0"/>
              <a:t>קבלת החלטות אפקטיבית </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21</a:t>
            </a:fld>
            <a:endParaRPr lang="he-IL"/>
          </a:p>
        </p:txBody>
      </p:sp>
    </p:spTree>
    <p:extLst>
      <p:ext uri="{BB962C8B-B14F-4D97-AF65-F5344CB8AC3E}">
        <p14:creationId xmlns:p14="http://schemas.microsoft.com/office/powerpoint/2010/main" val="1959954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22</a:t>
            </a:fld>
            <a:endParaRPr lang="he-IL"/>
          </a:p>
        </p:txBody>
      </p:sp>
    </p:spTree>
    <p:extLst>
      <p:ext uri="{BB962C8B-B14F-4D97-AF65-F5344CB8AC3E}">
        <p14:creationId xmlns:p14="http://schemas.microsoft.com/office/powerpoint/2010/main" val="358210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62340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lang="he-IL" dirty="0"/>
          </a:p>
          <a:p>
            <a:pPr marL="0" lvl="0" indent="0" algn="r" rtl="0">
              <a:spcBef>
                <a:spcPts val="0"/>
              </a:spcBef>
              <a:spcAft>
                <a:spcPts val="0"/>
              </a:spcAft>
              <a:buNone/>
            </a:pPr>
            <a:r>
              <a:rPr lang="he-IL" dirty="0"/>
              <a:t>עד דקה.</a:t>
            </a:r>
            <a:endParaRPr dirty="0"/>
          </a:p>
        </p:txBody>
      </p:sp>
    </p:spTree>
    <p:extLst>
      <p:ext uri="{BB962C8B-B14F-4D97-AF65-F5344CB8AC3E}">
        <p14:creationId xmlns:p14="http://schemas.microsoft.com/office/powerpoint/2010/main" val="177991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מכירים את התחושה שהצלחנו כי עשינו את הבחירה נכונה, לחילופין את תחושת הכשלון כאשר טעינו בשיקול הדעת.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הדרך </a:t>
            </a:r>
            <a:r>
              <a:rPr lang="he-IL" dirty="0" err="1"/>
              <a:t>לכשלון</a:t>
            </a:r>
            <a:r>
              <a:rPr lang="he-IL" dirty="0"/>
              <a:t> או להצלחה כרוכה בהמון החלטות קטנות שמובילות להצלחה או </a:t>
            </a:r>
            <a:r>
              <a:rPr lang="he-IL" dirty="0" err="1"/>
              <a:t>לכשלון</a:t>
            </a:r>
            <a:endParaRPr lang="he-IL" dirty="0"/>
          </a:p>
          <a:p>
            <a:r>
              <a:rPr lang="en-US" dirty="0">
                <a:hlinkClick r:id="rId3"/>
              </a:rPr>
              <a:t>https://www.pexels.com/</a:t>
            </a:r>
            <a:endParaRPr lang="en-US"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7</a:t>
            </a:fld>
            <a:endParaRPr lang="he-IL"/>
          </a:p>
        </p:txBody>
      </p:sp>
    </p:spTree>
    <p:extLst>
      <p:ext uri="{BB962C8B-B14F-4D97-AF65-F5344CB8AC3E}">
        <p14:creationId xmlns:p14="http://schemas.microsoft.com/office/powerpoint/2010/main" val="406931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כל פעילות ארגונית מחייבת קבלת החלטות – בדרך כלל בשאלות כמו מה לעשות, כיצד לעשות ומי יעשה. להחלטות המתקבלות בארגון יש כמובן השלכות על הדרך שבה מתפקד הארגון, אך לא רק זאת. הן משליכות גם על חייהם ועל ביטחונם הפיזי והכלכלי של אנשים רבים. החלטה נכונה יכולה להביא את הארגון לידי שגשוג, והחלטה שגויה עלולה להסב לו כישלון והפסדים.</a:t>
            </a:r>
            <a:endParaRPr lang="he-IL" sz="1600" dirty="0"/>
          </a:p>
          <a:p>
            <a:pPr marL="0" lvl="0" indent="0" algn="r" rtl="0">
              <a:spcBef>
                <a:spcPts val="0"/>
              </a:spcBef>
              <a:spcAft>
                <a:spcPts val="0"/>
              </a:spcAft>
              <a:buNone/>
            </a:pPr>
            <a:endParaRPr dirty="0"/>
          </a:p>
        </p:txBody>
      </p:sp>
    </p:spTree>
    <p:extLst>
      <p:ext uri="{BB962C8B-B14F-4D97-AF65-F5344CB8AC3E}">
        <p14:creationId xmlns:p14="http://schemas.microsoft.com/office/powerpoint/2010/main" val="367861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he-IL" sz="1200" b="0" i="0" u="none" strike="noStrike" kern="1200" baseline="0" dirty="0">
                <a:solidFill>
                  <a:schemeClr val="tx1"/>
                </a:solidFill>
                <a:latin typeface="+mn-lt"/>
                <a:ea typeface="+mn-ea"/>
                <a:cs typeface="+mn-cs"/>
              </a:rPr>
              <a:t>האדם מקבל בחיי היום-יום החלטות רבות ובהן החלטות שגרתיות כגון איזו חולצה ללבוש, האם ללכת למסיבה, והחלטות</a:t>
            </a:r>
          </a:p>
          <a:p>
            <a:r>
              <a:rPr lang="he-IL" sz="1200" b="0" i="0" u="none" strike="noStrike" kern="1200" baseline="0" dirty="0">
                <a:solidFill>
                  <a:schemeClr val="tx1"/>
                </a:solidFill>
                <a:latin typeface="+mn-lt"/>
                <a:ea typeface="+mn-ea"/>
                <a:cs typeface="+mn-cs"/>
              </a:rPr>
              <a:t>משמעותיות שעשויות להשפיע על עתידו – איזה תפקיד למלא בצבא, מה ללמוד באוניברסיטה וכדומה )רביב וכצנלסון(.</a:t>
            </a:r>
          </a:p>
          <a:p>
            <a:endParaRPr lang="he-IL" sz="1200" b="0" i="0" u="none" strike="noStrike" kern="1200" baseline="0" dirty="0">
              <a:solidFill>
                <a:schemeClr val="tx1"/>
              </a:solidFill>
              <a:latin typeface="+mn-lt"/>
              <a:ea typeface="+mn-ea"/>
              <a:cs typeface="+mn-cs"/>
            </a:endParaRPr>
          </a:p>
          <a:p>
            <a:r>
              <a:rPr lang="he-IL" dirty="0"/>
              <a:t>כל עובד בארגון צריך לקבל החלטות במהלך עבודתו.</a:t>
            </a:r>
          </a:p>
          <a:p>
            <a:r>
              <a:rPr lang="he-IL" dirty="0"/>
              <a:t>אך ככל שהוא נמצא בדרג ניהולי גבוה יותר, ההחלטות המתקבלות על ידו הן </a:t>
            </a:r>
            <a:r>
              <a:rPr lang="he-IL" b="1" dirty="0"/>
              <a:t>משמעותיות יותר</a:t>
            </a:r>
          </a:p>
          <a:p>
            <a:endParaRPr dirty="0"/>
          </a:p>
        </p:txBody>
      </p:sp>
    </p:spTree>
    <p:extLst>
      <p:ext uri="{BB962C8B-B14F-4D97-AF65-F5344CB8AC3E}">
        <p14:creationId xmlns:p14="http://schemas.microsoft.com/office/powerpoint/2010/main" val="126631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י"ב/ניסן/תש"פ</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5" r:id="rId5"/>
    <p:sldLayoutId id="2147483666" r:id="rId6"/>
    <p:sldLayoutId id="2147483663" r:id="rId7"/>
    <p:sldLayoutId id="2147483669" r:id="rId8"/>
    <p:sldLayoutId id="2147483671" r:id="rId9"/>
    <p:sldLayoutId id="2147483668" r:id="rId10"/>
    <p:sldLayoutId id="2147483670" r:id="rId11"/>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www.pexels.com/photo/three-unpaired-multicolored-leather-sneakers-on-display-2300334/?utm_content=attributionCopyText&amp;utm_medium=referral&amp;utm_source=pexels" TargetMode="External"/><Relationship Id="rId4" Type="http://schemas.openxmlformats.org/officeDocument/2006/relationships/hyperlink" Target="https://www.pexels.com/@adrian-dorobantu-989175?utm_content=attributionCopyText&amp;utm_medium=referral&amp;utm_source=pexe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VaHghMZweuQ?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hyperlink" Target="https://www.pexels.com/photo/man-jumping-on-top-of-a-stairs-3931238/?utm_content=attributionCopyText&amp;utm_medium=referral&amp;utm_source=pexels" TargetMode="External"/><Relationship Id="rId3" Type="http://schemas.openxmlformats.org/officeDocument/2006/relationships/image" Target="../media/image6.png"/><Relationship Id="rId7" Type="http://schemas.openxmlformats.org/officeDocument/2006/relationships/hyperlink" Target="https://www.pexels.com/@aslihan-aslan-2247058?utm_content=attributionCopyText&amp;utm_medium=referral&amp;utm_source=pexel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www.pexels.com/photo/man-in-blue-and-brown-plaid-dress-shirt-touching-his-hair-897817/?utm_content=attributionCopyText&amp;utm_medium=referral&amp;utm_source=pexels" TargetMode="External"/><Relationship Id="rId5" Type="http://schemas.openxmlformats.org/officeDocument/2006/relationships/hyperlink" Target="https://www.pexels.com/@mastercowley?utm_content=attributionCopyText&amp;utm_medium=referral&amp;utm_source=pexels" TargetMode="External"/><Relationship Id="rId4" Type="http://schemas.openxmlformats.org/officeDocument/2006/relationships/image" Target="../media/image7.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02060"/>
              </a:buClr>
              <a:buSzPts val="4400"/>
              <a:buFont typeface="Varela Round"/>
              <a:buNone/>
            </a:pPr>
            <a:r>
              <a:rPr lang="he-IL" sz="3200" dirty="0"/>
              <a:t>מה ההבדל בין קבלת החלטות אישית קבלת החלטות בארגונים?</a:t>
            </a:r>
            <a:endParaRPr sz="3600" dirty="0"/>
          </a:p>
        </p:txBody>
      </p:sp>
      <p:graphicFrame>
        <p:nvGraphicFramePr>
          <p:cNvPr id="172" name="Google Shape;172;p7"/>
          <p:cNvGraphicFramePr/>
          <p:nvPr>
            <p:extLst>
              <p:ext uri="{D42A27DB-BD31-4B8C-83A1-F6EECF244321}">
                <p14:modId xmlns:p14="http://schemas.microsoft.com/office/powerpoint/2010/main" val="309887201"/>
              </p:ext>
            </p:extLst>
          </p:nvPr>
        </p:nvGraphicFramePr>
        <p:xfrm>
          <a:off x="372356" y="1108168"/>
          <a:ext cx="10446835" cy="2948290"/>
        </p:xfrm>
        <a:graphic>
          <a:graphicData uri="http://schemas.openxmlformats.org/drawingml/2006/table">
            <a:tbl>
              <a:tblPr firstRow="1" bandRow="1">
                <a:noFill/>
              </a:tblPr>
              <a:tblGrid>
                <a:gridCol w="3960548">
                  <a:extLst>
                    <a:ext uri="{9D8B030D-6E8A-4147-A177-3AD203B41FA5}">
                      <a16:colId xmlns:a16="http://schemas.microsoft.com/office/drawing/2014/main" val="20001"/>
                    </a:ext>
                  </a:extLst>
                </a:gridCol>
                <a:gridCol w="3665029">
                  <a:extLst>
                    <a:ext uri="{9D8B030D-6E8A-4147-A177-3AD203B41FA5}">
                      <a16:colId xmlns:a16="http://schemas.microsoft.com/office/drawing/2014/main" val="20002"/>
                    </a:ext>
                  </a:extLst>
                </a:gridCol>
                <a:gridCol w="2821258">
                  <a:extLst>
                    <a:ext uri="{9D8B030D-6E8A-4147-A177-3AD203B41FA5}">
                      <a16:colId xmlns:a16="http://schemas.microsoft.com/office/drawing/2014/main" val="20003"/>
                    </a:ext>
                  </a:extLst>
                </a:gridCol>
              </a:tblGrid>
              <a:tr h="589658">
                <a:tc>
                  <a:txBody>
                    <a:bodyPr/>
                    <a:lstStyle/>
                    <a:p>
                      <a:pPr marL="0" marR="0" lvl="0" indent="0" algn="ctr" rtl="1">
                        <a:spcBef>
                          <a:spcPts val="0"/>
                        </a:spcBef>
                        <a:spcAft>
                          <a:spcPts val="0"/>
                        </a:spcAft>
                        <a:buNone/>
                      </a:pPr>
                      <a:r>
                        <a:rPr lang="he-IL" sz="2400" u="none" strike="noStrike" cap="none" dirty="0">
                          <a:solidFill>
                            <a:schemeClr val="lt1"/>
                          </a:solidFill>
                          <a:latin typeface="Varela Round"/>
                          <a:ea typeface="Varela Round"/>
                          <a:cs typeface="Varela Round"/>
                          <a:sym typeface="Varela Round"/>
                        </a:rPr>
                        <a:t>קבלת החלטות אישית</a:t>
                      </a:r>
                      <a:endParaRPr dirty="0"/>
                    </a:p>
                  </a:txBody>
                  <a:tcPr marL="91450" marR="91450" marT="45725" marB="45725" anchor="ctr">
                    <a:solidFill>
                      <a:srgbClr val="12B4BC"/>
                    </a:solidFill>
                  </a:tcPr>
                </a:tc>
                <a:tc>
                  <a:txBody>
                    <a:bodyPr/>
                    <a:lstStyle/>
                    <a:p>
                      <a:pPr marL="0" marR="0" lvl="0" indent="0" algn="ctr" rtl="1">
                        <a:lnSpc>
                          <a:spcPct val="100000"/>
                        </a:lnSpc>
                        <a:spcBef>
                          <a:spcPts val="0"/>
                        </a:spcBef>
                        <a:spcAft>
                          <a:spcPts val="0"/>
                        </a:spcAft>
                        <a:buClr>
                          <a:schemeClr val="lt1"/>
                        </a:buClr>
                        <a:buSzPts val="2400"/>
                        <a:buFont typeface="Varela Round"/>
                        <a:buNone/>
                      </a:pPr>
                      <a:r>
                        <a:rPr lang="he-IL" sz="2400" u="none" strike="noStrike" cap="none" dirty="0">
                          <a:solidFill>
                            <a:schemeClr val="lt1"/>
                          </a:solidFill>
                          <a:latin typeface="Varela Round"/>
                          <a:ea typeface="Varela Round"/>
                          <a:cs typeface="Varela Round"/>
                          <a:sym typeface="Varela Round"/>
                        </a:rPr>
                        <a:t>קבלת החלטות בארגונים</a:t>
                      </a:r>
                      <a:endParaRPr dirty="0"/>
                    </a:p>
                  </a:txBody>
                  <a:tcPr marL="91450" marR="91450" marT="45725" marB="45725" anchor="ctr">
                    <a:solidFill>
                      <a:srgbClr val="12B4BC"/>
                    </a:solidFill>
                  </a:tcPr>
                </a:tc>
                <a:tc>
                  <a:txBody>
                    <a:bodyPr/>
                    <a:lstStyle/>
                    <a:p>
                      <a:pPr marL="0" marR="0" lvl="0" indent="0" algn="ctr" rtl="1">
                        <a:spcBef>
                          <a:spcPts val="0"/>
                        </a:spcBef>
                        <a:spcAft>
                          <a:spcPts val="0"/>
                        </a:spcAft>
                        <a:buNone/>
                      </a:pPr>
                      <a:r>
                        <a:rPr lang="he-IL" sz="2400" u="none" strike="noStrike" cap="none" dirty="0">
                          <a:solidFill>
                            <a:schemeClr val="lt1"/>
                          </a:solidFill>
                          <a:latin typeface="Varela Round"/>
                          <a:cs typeface="Varela Round"/>
                          <a:sym typeface="Varela Round"/>
                        </a:rPr>
                        <a:t>התכונה</a:t>
                      </a:r>
                      <a:endParaRPr dirty="0"/>
                    </a:p>
                  </a:txBody>
                  <a:tcPr marL="91450" marR="91450" marT="45725" marB="45725" anchor="ctr">
                    <a:solidFill>
                      <a:srgbClr val="12B4BC"/>
                    </a:solidFill>
                  </a:tcPr>
                </a:tc>
                <a:extLst>
                  <a:ext uri="{0D108BD9-81ED-4DB2-BD59-A6C34878D82A}">
                    <a16:rowId xmlns:a16="http://schemas.microsoft.com/office/drawing/2014/main" val="10000"/>
                  </a:ext>
                </a:extLst>
              </a:tr>
              <a:tr h="589658">
                <a:tc>
                  <a:txBody>
                    <a:bodyPr/>
                    <a:lstStyle/>
                    <a:p>
                      <a:pPr marL="0" marR="0" lvl="0" indent="0" algn="ctr" rtl="1">
                        <a:spcBef>
                          <a:spcPts val="0"/>
                        </a:spcBef>
                        <a:spcAft>
                          <a:spcPts val="0"/>
                        </a:spcAft>
                        <a:buNone/>
                      </a:pPr>
                      <a:r>
                        <a:rPr lang="he-IL" sz="2000" u="none" strike="noStrike" cap="none" dirty="0">
                          <a:latin typeface="Varela Round" panose="00000500000000000000" pitchFamily="2" charset="-79"/>
                          <a:ea typeface="Varela Round"/>
                          <a:cs typeface="Varela Round" panose="00000500000000000000" pitchFamily="2" charset="-79"/>
                          <a:sym typeface="Varela Round"/>
                        </a:rPr>
                        <a:t>פחות נחקר ובא בחשבון בחקר</a:t>
                      </a:r>
                      <a:endParaRPr sz="2000" dirty="0">
                        <a:latin typeface="Varela Round" panose="00000500000000000000" pitchFamily="2" charset="-79"/>
                        <a:cs typeface="Varela Round" panose="00000500000000000000" pitchFamily="2" charset="-79"/>
                      </a:endParaRPr>
                    </a:p>
                  </a:txBody>
                  <a:tcPr marL="91450" marR="91450" marT="45725" marB="45725" anchor="ctr"/>
                </a:tc>
                <a:tc>
                  <a:txBody>
                    <a:bodyPr/>
                    <a:lstStyle/>
                    <a:p>
                      <a:pPr marL="0" marR="0" lvl="0" indent="0" algn="ctr" rtl="1">
                        <a:lnSpc>
                          <a:spcPct val="100000"/>
                        </a:lnSpc>
                        <a:spcBef>
                          <a:spcPts val="0"/>
                        </a:spcBef>
                        <a:spcAft>
                          <a:spcPts val="0"/>
                        </a:spcAft>
                        <a:buClr>
                          <a:schemeClr val="dk1"/>
                        </a:buClr>
                        <a:buSzPts val="2000"/>
                        <a:buFont typeface="Varela Round"/>
                        <a:buNone/>
                      </a:pPr>
                      <a:r>
                        <a:rPr lang="he-IL" sz="2000" u="none" strike="noStrike" cap="none" dirty="0">
                          <a:latin typeface="Varela Round"/>
                          <a:cs typeface="Varela Round"/>
                          <a:sym typeface="Varela Round"/>
                        </a:rPr>
                        <a:t>תכונה בולטת</a:t>
                      </a:r>
                      <a:endParaRPr dirty="0"/>
                    </a:p>
                  </a:txBody>
                  <a:tcPr marL="91450" marR="91450" marT="45725" marB="45725" anchor="ctr"/>
                </a:tc>
                <a:tc>
                  <a:txBody>
                    <a:bodyPr/>
                    <a:lstStyle/>
                    <a:p>
                      <a:pPr marL="0" marR="0" lvl="0" indent="0" algn="ctr" rtl="1">
                        <a:spcBef>
                          <a:spcPts val="0"/>
                        </a:spcBef>
                        <a:spcAft>
                          <a:spcPts val="0"/>
                        </a:spcAft>
                        <a:buNone/>
                      </a:pPr>
                      <a:r>
                        <a:rPr lang="he-IL" sz="2000" b="1" u="none" strike="noStrike" cap="none" dirty="0">
                          <a:latin typeface="Varela Round"/>
                          <a:ea typeface="Varela Round"/>
                          <a:cs typeface="Varela Round"/>
                          <a:sym typeface="Varela Round"/>
                        </a:rPr>
                        <a:t>עמימות</a:t>
                      </a:r>
                      <a:endParaRPr b="1" dirty="0"/>
                    </a:p>
                  </a:txBody>
                  <a:tcPr marL="91450" marR="91450" marT="45725" marB="45725" anchor="ctr"/>
                </a:tc>
                <a:extLst>
                  <a:ext uri="{0D108BD9-81ED-4DB2-BD59-A6C34878D82A}">
                    <a16:rowId xmlns:a16="http://schemas.microsoft.com/office/drawing/2014/main" val="10001"/>
                  </a:ext>
                </a:extLst>
              </a:tr>
              <a:tr h="589658">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2000" dirty="0">
                          <a:latin typeface="Varela Round" panose="00000500000000000000" pitchFamily="2" charset="-79"/>
                          <a:cs typeface="Varela Round" panose="00000500000000000000" pitchFamily="2" charset="-79"/>
                        </a:rPr>
                        <a:t>כמעט ולא קיים</a:t>
                      </a:r>
                      <a:endParaRPr sz="2000" dirty="0">
                        <a:latin typeface="Varela Round" panose="00000500000000000000" pitchFamily="2" charset="-79"/>
                        <a:cs typeface="Varela Round" panose="00000500000000000000" pitchFamily="2" charset="-79"/>
                      </a:endParaRPr>
                    </a:p>
                  </a:txBody>
                  <a:tcPr marL="91450" marR="91450" marT="45725" marB="45725" anchor="ctr"/>
                </a:tc>
                <a:tc>
                  <a:txBody>
                    <a:bodyPr/>
                    <a:lstStyle/>
                    <a:p>
                      <a:pPr marL="0" marR="0" lvl="0" indent="0" algn="ctr" rtl="1">
                        <a:lnSpc>
                          <a:spcPct val="100000"/>
                        </a:lnSpc>
                        <a:spcBef>
                          <a:spcPts val="0"/>
                        </a:spcBef>
                        <a:spcAft>
                          <a:spcPts val="0"/>
                        </a:spcAft>
                        <a:buClr>
                          <a:schemeClr val="dk1"/>
                        </a:buClr>
                        <a:buSzPts val="2000"/>
                        <a:buFont typeface="Varela Round"/>
                        <a:buNone/>
                      </a:pPr>
                      <a:r>
                        <a:rPr lang="he-IL" sz="2000" u="none" strike="noStrike" cap="none" dirty="0">
                          <a:latin typeface="Varela Round"/>
                          <a:cs typeface="Varela Round"/>
                          <a:sym typeface="Varela Round"/>
                        </a:rPr>
                        <a:t>קריטי</a:t>
                      </a:r>
                      <a:endParaRPr dirty="0"/>
                    </a:p>
                  </a:txBody>
                  <a:tcPr marL="91450" marR="91450" marT="45725" marB="45725" anchor="ctr"/>
                </a:tc>
                <a:tc>
                  <a:txBody>
                    <a:bodyPr/>
                    <a:lstStyle/>
                    <a:p>
                      <a:pPr marL="0" marR="0" lvl="0" indent="0" algn="ctr" rtl="1">
                        <a:spcBef>
                          <a:spcPts val="0"/>
                        </a:spcBef>
                        <a:spcAft>
                          <a:spcPts val="0"/>
                        </a:spcAft>
                        <a:buNone/>
                      </a:pPr>
                      <a:r>
                        <a:rPr lang="he-IL" sz="2000" b="1" u="none" strike="noStrike" cap="none" dirty="0">
                          <a:latin typeface="Varela Round"/>
                          <a:cs typeface="Varela Round"/>
                          <a:sym typeface="Varela Round"/>
                        </a:rPr>
                        <a:t>סדר הפעולות</a:t>
                      </a:r>
                      <a:endParaRPr b="1" dirty="0"/>
                    </a:p>
                  </a:txBody>
                  <a:tcPr marL="91450" marR="91450" marT="45725" marB="45725" anchor="ctr"/>
                </a:tc>
                <a:extLst>
                  <a:ext uri="{0D108BD9-81ED-4DB2-BD59-A6C34878D82A}">
                    <a16:rowId xmlns:a16="http://schemas.microsoft.com/office/drawing/2014/main" val="10002"/>
                  </a:ext>
                </a:extLst>
              </a:tr>
              <a:tr h="589658">
                <a:tc>
                  <a:txBody>
                    <a:bodyPr/>
                    <a:lstStyle/>
                    <a:p>
                      <a:pPr marL="0" marR="0" lvl="0" indent="0" algn="ctr" rtl="1">
                        <a:spcBef>
                          <a:spcPts val="0"/>
                        </a:spcBef>
                        <a:spcAft>
                          <a:spcPts val="0"/>
                        </a:spcAft>
                        <a:buNone/>
                      </a:pPr>
                      <a:r>
                        <a:rPr lang="he-IL" sz="2000" u="none" strike="noStrike" cap="none" dirty="0">
                          <a:latin typeface="Varela Round" panose="00000500000000000000" pitchFamily="2" charset="-79"/>
                          <a:ea typeface="Varela Round"/>
                          <a:cs typeface="Varela Round" panose="00000500000000000000" pitchFamily="2" charset="-79"/>
                          <a:sym typeface="Varela Round"/>
                        </a:rPr>
                        <a:t>כמעט ולא קיים</a:t>
                      </a:r>
                      <a:endParaRPr sz="2000" dirty="0">
                        <a:latin typeface="Varela Round" panose="00000500000000000000" pitchFamily="2" charset="-79"/>
                        <a:cs typeface="Varela Round" panose="00000500000000000000" pitchFamily="2" charset="-79"/>
                      </a:endParaRPr>
                    </a:p>
                  </a:txBody>
                  <a:tcPr marL="91450" marR="91450" marT="45725" marB="45725" anchor="ctr"/>
                </a:tc>
                <a:tc>
                  <a:txBody>
                    <a:bodyPr/>
                    <a:lstStyle/>
                    <a:p>
                      <a:pPr marL="0" marR="0" lvl="0" indent="0" algn="ctr" rtl="1">
                        <a:lnSpc>
                          <a:spcPct val="100000"/>
                        </a:lnSpc>
                        <a:spcBef>
                          <a:spcPts val="0"/>
                        </a:spcBef>
                        <a:spcAft>
                          <a:spcPts val="0"/>
                        </a:spcAft>
                        <a:buClr>
                          <a:schemeClr val="dk1"/>
                        </a:buClr>
                        <a:buSzPts val="2000"/>
                        <a:buFont typeface="Varela Round"/>
                        <a:buNone/>
                      </a:pPr>
                      <a:r>
                        <a:rPr lang="he-IL" sz="2000" u="none" strike="noStrike" cap="none" dirty="0">
                          <a:latin typeface="Varela Round"/>
                          <a:ea typeface="Varela Round"/>
                          <a:cs typeface="Varela Round"/>
                          <a:sym typeface="Varela Round"/>
                        </a:rPr>
                        <a:t>קיים  כמעט תמיד</a:t>
                      </a:r>
                      <a:endParaRPr dirty="0"/>
                    </a:p>
                  </a:txBody>
                  <a:tcPr marL="91450" marR="91450" marT="45725" marB="45725" anchor="ctr"/>
                </a:tc>
                <a:tc>
                  <a:txBody>
                    <a:bodyPr/>
                    <a:lstStyle/>
                    <a:p>
                      <a:pPr marL="0" marR="0" lvl="0" indent="0" algn="ctr" rtl="1">
                        <a:spcBef>
                          <a:spcPts val="0"/>
                        </a:spcBef>
                        <a:spcAft>
                          <a:spcPts val="0"/>
                        </a:spcAft>
                        <a:buNone/>
                      </a:pPr>
                      <a:r>
                        <a:rPr lang="he-IL" sz="2000" b="1" u="none" strike="noStrike" kern="1200" cap="none" dirty="0">
                          <a:solidFill>
                            <a:schemeClr val="tx1"/>
                          </a:solidFill>
                          <a:latin typeface="Varela Round"/>
                          <a:ea typeface="+mn-ea"/>
                          <a:cs typeface="Varela Round"/>
                        </a:rPr>
                        <a:t>מערכת כללים ונהלים</a:t>
                      </a:r>
                      <a:endParaRPr sz="2000" b="1" u="none" strike="noStrike" kern="1200" cap="none" dirty="0">
                        <a:solidFill>
                          <a:schemeClr val="tx1"/>
                        </a:solidFill>
                        <a:latin typeface="Varela Round"/>
                        <a:ea typeface="+mn-ea"/>
                        <a:cs typeface="Varela Round"/>
                      </a:endParaRPr>
                    </a:p>
                  </a:txBody>
                  <a:tcPr marL="91450" marR="91450" marT="45725" marB="45725" anchor="ctr"/>
                </a:tc>
                <a:extLst>
                  <a:ext uri="{0D108BD9-81ED-4DB2-BD59-A6C34878D82A}">
                    <a16:rowId xmlns:a16="http://schemas.microsoft.com/office/drawing/2014/main" val="10003"/>
                  </a:ext>
                </a:extLst>
              </a:tr>
              <a:tr h="589658">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2000" dirty="0">
                          <a:latin typeface="Varela Round" panose="00000500000000000000" pitchFamily="2" charset="-79"/>
                          <a:cs typeface="Varela Round" panose="00000500000000000000" pitchFamily="2" charset="-79"/>
                        </a:rPr>
                        <a:t>כמעט ואינם קיימים</a:t>
                      </a:r>
                      <a:endParaRPr sz="2000" dirty="0">
                        <a:latin typeface="Varela Round" panose="00000500000000000000" pitchFamily="2" charset="-79"/>
                        <a:cs typeface="Varela Round" panose="00000500000000000000" pitchFamily="2" charset="-79"/>
                      </a:endParaRPr>
                    </a:p>
                  </a:txBody>
                  <a:tcPr marL="91450" marR="91450" marT="45725" marB="45725" anchor="ctr"/>
                </a:tc>
                <a:tc>
                  <a:txBody>
                    <a:bodyPr/>
                    <a:lstStyle/>
                    <a:p>
                      <a:pPr marL="0" marR="0" lvl="0" indent="0" algn="ctr" rtl="1">
                        <a:lnSpc>
                          <a:spcPct val="100000"/>
                        </a:lnSpc>
                        <a:spcBef>
                          <a:spcPts val="0"/>
                        </a:spcBef>
                        <a:spcAft>
                          <a:spcPts val="0"/>
                        </a:spcAft>
                        <a:buClr>
                          <a:schemeClr val="dk1"/>
                        </a:buClr>
                        <a:buSzPts val="2000"/>
                        <a:buFont typeface="Varela Round"/>
                        <a:buNone/>
                      </a:pPr>
                      <a:r>
                        <a:rPr lang="he-IL" sz="2000" u="none" strike="noStrike" cap="none" dirty="0">
                          <a:latin typeface="Varela Round"/>
                          <a:ea typeface="Varela Round"/>
                          <a:cs typeface="Varela Round"/>
                          <a:sym typeface="Varela Round"/>
                        </a:rPr>
                        <a:t>גורם דומיננטי ומשפיע</a:t>
                      </a:r>
                      <a:endParaRPr dirty="0"/>
                    </a:p>
                  </a:txBody>
                  <a:tcPr marL="91450" marR="91450" marT="45725" marB="45725" anchor="ctr"/>
                </a:tc>
                <a:tc>
                  <a:txBody>
                    <a:bodyPr/>
                    <a:lstStyle/>
                    <a:p>
                      <a:pPr rtl="1"/>
                      <a:r>
                        <a:rPr lang="he-IL" sz="2000" b="1" dirty="0">
                          <a:latin typeface="Varela Round" panose="00000500000000000000" pitchFamily="2" charset="-79"/>
                          <a:cs typeface="Varela Round" panose="00000500000000000000" pitchFamily="2" charset="-79"/>
                        </a:rPr>
                        <a:t>קונפליקטים ויחסי כוחות</a:t>
                      </a:r>
                    </a:p>
                  </a:txBody>
                  <a:tcPr marL="91450" marR="91450" marT="45725" marB="45725" anchor="ctr"/>
                </a:tc>
                <a:extLst>
                  <a:ext uri="{0D108BD9-81ED-4DB2-BD59-A6C34878D82A}">
                    <a16:rowId xmlns:a16="http://schemas.microsoft.com/office/drawing/2014/main" val="10004"/>
                  </a:ext>
                </a:extLst>
              </a:tr>
            </a:tbl>
          </a:graphicData>
        </a:graphic>
      </p:graphicFrame>
      <p:sp>
        <p:nvSpPr>
          <p:cNvPr id="4" name="מלבן 3">
            <a:extLst>
              <a:ext uri="{FF2B5EF4-FFF2-40B4-BE49-F238E27FC236}">
                <a16:creationId xmlns:a16="http://schemas.microsoft.com/office/drawing/2014/main" id="{5181C4A5-957E-4A2F-8AC7-F798C2C20A5E}"/>
              </a:ext>
            </a:extLst>
          </p:cNvPr>
          <p:cNvSpPr/>
          <p:nvPr/>
        </p:nvSpPr>
        <p:spPr>
          <a:xfrm>
            <a:off x="473446" y="4518662"/>
            <a:ext cx="8099054" cy="461665"/>
          </a:xfrm>
          <a:prstGeom prst="rect">
            <a:avLst/>
          </a:prstGeom>
        </p:spPr>
        <p:txBody>
          <a:bodyPr wrap="square">
            <a:spAutoFit/>
          </a:bodyPr>
          <a:lstStyle/>
          <a:p>
            <a:pPr algn="r" rtl="1"/>
            <a:r>
              <a:rPr lang="he-IL" sz="2400" b="1" dirty="0">
                <a:latin typeface="Varela Round" panose="00000500000000000000" pitchFamily="2" charset="-79"/>
                <a:cs typeface="Varela Round" panose="00000500000000000000" pitchFamily="2" charset="-79"/>
              </a:rPr>
              <a:t>כל אחד בארגון מקבל החלטות - ההחלטות בהתאם לתפקידו!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תרגיל - מהי החלטה</a:t>
            </a:r>
          </a:p>
        </p:txBody>
      </p:sp>
      <p:sp>
        <p:nvSpPr>
          <p:cNvPr id="11" name="מציין מיקום תוכן 10"/>
          <p:cNvSpPr>
            <a:spLocks noGrp="1"/>
          </p:cNvSpPr>
          <p:nvPr>
            <p:ph sz="quarter" idx="4"/>
          </p:nvPr>
        </p:nvSpPr>
        <p:spPr>
          <a:xfrm>
            <a:off x="515273" y="907348"/>
            <a:ext cx="10996007" cy="4153058"/>
          </a:xfrm>
        </p:spPr>
        <p:txBody>
          <a:bodyPr>
            <a:normAutofit/>
          </a:bodyPr>
          <a:lstStyle/>
          <a:p>
            <a:pPr marL="0" indent="0" algn="ctr">
              <a:buNone/>
            </a:pPr>
            <a:br>
              <a:rPr lang="he-IL" sz="3200" dirty="0"/>
            </a:br>
            <a:r>
              <a:rPr lang="he-IL" sz="2800" dirty="0"/>
              <a:t>שכל אחד יחשוב על החלטה "מורכבת" שקיבל </a:t>
            </a:r>
            <a:br>
              <a:rPr lang="en-US" sz="2800" dirty="0"/>
            </a:br>
            <a:r>
              <a:rPr lang="he-IL" sz="2800" dirty="0"/>
              <a:t>ויתאר כיצד קיבל את ההחלטה?</a:t>
            </a:r>
          </a:p>
          <a:p>
            <a:pPr marL="0" indent="0" algn="ctr">
              <a:buNone/>
            </a:pPr>
            <a:r>
              <a:rPr lang="he-IL" sz="2800" b="1" dirty="0"/>
              <a:t>דוגמאות: </a:t>
            </a:r>
            <a:r>
              <a:rPr lang="he-IL" sz="2800" dirty="0"/>
              <a:t>תפריט במסעדה, ללמוד למבחן, להגיע לבית ספר, כמה ללמוד, בחירת מגמה, בחירת חוגים, בחירת צבא, לעשות חיסון לפני טיסה לחו"ל</a:t>
            </a:r>
          </a:p>
          <a:p>
            <a:pPr marL="0" indent="0" algn="ctr">
              <a:buNone/>
            </a:pPr>
            <a:endParaRPr lang="he-IL" sz="3200" dirty="0"/>
          </a:p>
        </p:txBody>
      </p:sp>
      <p:pic>
        <p:nvPicPr>
          <p:cNvPr id="5122" name="Picture 2" descr="Fingers note report journalist filling Free Photo">
            <a:extLst>
              <a:ext uri="{FF2B5EF4-FFF2-40B4-BE49-F238E27FC236}">
                <a16:creationId xmlns:a16="http://schemas.microsoft.com/office/drawing/2014/main" id="{394833AD-F0E7-4B13-8467-1F43248E1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45" y="3842761"/>
            <a:ext cx="3915993" cy="260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7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br>
              <a:rPr lang="he-IL" sz="6000" dirty="0"/>
            </a:br>
            <a:r>
              <a:rPr lang="he-IL" sz="6000" dirty="0"/>
              <a:t>אי ודאות</a:t>
            </a:r>
            <a:endParaRPr lang="he-IL" sz="6000" dirty="0">
              <a:solidFill>
                <a:srgbClr val="192A72"/>
              </a:solidFill>
            </a:endParaRPr>
          </a:p>
        </p:txBody>
      </p:sp>
    </p:spTree>
    <p:extLst>
      <p:ext uri="{BB962C8B-B14F-4D97-AF65-F5344CB8AC3E}">
        <p14:creationId xmlns:p14="http://schemas.microsoft.com/office/powerpoint/2010/main" val="354944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אי ודאות</a:t>
            </a:r>
          </a:p>
        </p:txBody>
      </p:sp>
      <p:sp>
        <p:nvSpPr>
          <p:cNvPr id="2" name="מלבן 1">
            <a:extLst>
              <a:ext uri="{FF2B5EF4-FFF2-40B4-BE49-F238E27FC236}">
                <a16:creationId xmlns:a16="http://schemas.microsoft.com/office/drawing/2014/main" id="{A6420E75-F582-406B-B0A9-B905F8F9C74A}"/>
              </a:ext>
            </a:extLst>
          </p:cNvPr>
          <p:cNvSpPr/>
          <p:nvPr/>
        </p:nvSpPr>
        <p:spPr>
          <a:xfrm>
            <a:off x="537692" y="1832712"/>
            <a:ext cx="8837340" cy="3416320"/>
          </a:xfrm>
          <a:prstGeom prst="rect">
            <a:avLst/>
          </a:prstGeom>
        </p:spPr>
        <p:txBody>
          <a:bodyPr wrap="square">
            <a:spAutoFit/>
          </a:bodyPr>
          <a:lstStyle/>
          <a:p>
            <a:r>
              <a:rPr lang="he-IL" sz="2400" dirty="0">
                <a:solidFill>
                  <a:srgbClr val="002060"/>
                </a:solidFill>
                <a:cs typeface="Varela Round" pitchFamily="2" charset="-79"/>
              </a:rPr>
              <a:t>ניתן לסווג את רמת הוודאות לשלוש רמות:</a:t>
            </a:r>
          </a:p>
          <a:p>
            <a:r>
              <a:rPr lang="he-IL" sz="2400" dirty="0">
                <a:solidFill>
                  <a:srgbClr val="002060"/>
                </a:solidFill>
                <a:cs typeface="Varela Round" pitchFamily="2" charset="-79"/>
              </a:rPr>
              <a:t>1</a:t>
            </a:r>
            <a:r>
              <a:rPr lang="he-IL" sz="2400" b="1" dirty="0">
                <a:solidFill>
                  <a:srgbClr val="002060"/>
                </a:solidFill>
                <a:cs typeface="Varela Round" pitchFamily="2" charset="-79"/>
              </a:rPr>
              <a:t>. ודאות מלאה </a:t>
            </a:r>
            <a:r>
              <a:rPr lang="he-IL" sz="2400" dirty="0">
                <a:solidFill>
                  <a:srgbClr val="002060"/>
                </a:solidFill>
                <a:cs typeface="Varela Round" pitchFamily="2" charset="-79"/>
              </a:rPr>
              <a:t>– מצב שבו מקבל ההחלטה יודע להעריך מראש את שיעורי הסיכוי להצלחה או כישלון. </a:t>
            </a:r>
          </a:p>
          <a:p>
            <a:r>
              <a:rPr lang="he-IL" sz="2400" dirty="0">
                <a:solidFill>
                  <a:srgbClr val="002060"/>
                </a:solidFill>
                <a:cs typeface="Varela Round" pitchFamily="2" charset="-79"/>
              </a:rPr>
              <a:t>2</a:t>
            </a:r>
            <a:r>
              <a:rPr lang="he-IL" sz="2400" b="1" dirty="0">
                <a:solidFill>
                  <a:srgbClr val="002060"/>
                </a:solidFill>
                <a:cs typeface="Varela Round" pitchFamily="2" charset="-79"/>
              </a:rPr>
              <a:t>. אי ודאות </a:t>
            </a:r>
            <a:r>
              <a:rPr lang="he-IL" sz="2400" dirty="0">
                <a:solidFill>
                  <a:srgbClr val="002060"/>
                </a:solidFill>
                <a:cs typeface="Varela Round" pitchFamily="2" charset="-79"/>
              </a:rPr>
              <a:t>– מצב שבו מקבל ההחלטה אינו יודע להעריך מראש את שיעור הסיכוי להצלחה או לכישלון. </a:t>
            </a:r>
          </a:p>
          <a:p>
            <a:r>
              <a:rPr lang="he-IL" sz="2400" dirty="0">
                <a:solidFill>
                  <a:srgbClr val="002060"/>
                </a:solidFill>
                <a:cs typeface="Varela Round" pitchFamily="2" charset="-79"/>
              </a:rPr>
              <a:t>3. </a:t>
            </a:r>
            <a:r>
              <a:rPr lang="he-IL" sz="2400" b="1" dirty="0">
                <a:solidFill>
                  <a:srgbClr val="002060"/>
                </a:solidFill>
                <a:cs typeface="Varela Round" pitchFamily="2" charset="-79"/>
              </a:rPr>
              <a:t>סיכון</a:t>
            </a:r>
            <a:r>
              <a:rPr lang="he-IL" sz="2400" dirty="0">
                <a:solidFill>
                  <a:srgbClr val="002060"/>
                </a:solidFill>
                <a:cs typeface="Varela Round" pitchFamily="2" charset="-79"/>
              </a:rPr>
              <a:t> – מצב שבו ידוע שהסיכוי להשיג הצלחה נמוך מאוד, כלומר אפילו יבחר מקבל ההחלטה בחלופה הטובה ביותר להשגת התוצאה – הסיכוי שישיג אותה נמוך. </a:t>
            </a:r>
          </a:p>
          <a:p>
            <a:endParaRPr lang="he-IL" sz="2400" dirty="0"/>
          </a:p>
        </p:txBody>
      </p:sp>
      <p:sp>
        <p:nvSpPr>
          <p:cNvPr id="5" name="מלבן 4">
            <a:extLst>
              <a:ext uri="{FF2B5EF4-FFF2-40B4-BE49-F238E27FC236}">
                <a16:creationId xmlns:a16="http://schemas.microsoft.com/office/drawing/2014/main" id="{32BDA3B8-2419-4375-A08F-BBD7070729C3}"/>
              </a:ext>
            </a:extLst>
          </p:cNvPr>
          <p:cNvSpPr/>
          <p:nvPr/>
        </p:nvSpPr>
        <p:spPr>
          <a:xfrm>
            <a:off x="157680" y="957483"/>
            <a:ext cx="10032275" cy="830997"/>
          </a:xfrm>
          <a:prstGeom prst="rect">
            <a:avLst/>
          </a:prstGeom>
        </p:spPr>
        <p:txBody>
          <a:bodyPr wrap="square">
            <a:spAutoFit/>
          </a:bodyPr>
          <a:lstStyle/>
          <a:p>
            <a:r>
              <a:rPr lang="he-IL" sz="2400" dirty="0">
                <a:solidFill>
                  <a:srgbClr val="002060"/>
                </a:solidFill>
                <a:cs typeface="Varela Round" pitchFamily="2" charset="-79"/>
              </a:rPr>
              <a:t>המציאות בה אנו חיים מתאפיינת במורכבות רבה ובאי-ודאות קיצונית, ולכן היכולת לחזות את תוצאות ההחלטה מוגבלת ביותר. </a:t>
            </a:r>
          </a:p>
        </p:txBody>
      </p:sp>
      <p:pic>
        <p:nvPicPr>
          <p:cNvPr id="6" name="Picture 3">
            <a:extLst>
              <a:ext uri="{FF2B5EF4-FFF2-40B4-BE49-F238E27FC236}">
                <a16:creationId xmlns:a16="http://schemas.microsoft.com/office/drawing/2014/main" id="{D48B97CB-20E9-4C80-9900-E9989F7CB4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300" y="3747597"/>
            <a:ext cx="1641310" cy="113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2E83A979-780D-4C0F-868B-6BF6525094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261" y="2643393"/>
            <a:ext cx="1573119" cy="104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תמונה 8">
            <a:extLst>
              <a:ext uri="{FF2B5EF4-FFF2-40B4-BE49-F238E27FC236}">
                <a16:creationId xmlns:a16="http://schemas.microsoft.com/office/drawing/2014/main" id="{065F9B1F-B42C-4EDC-8219-C4FBEDEB083A}"/>
              </a:ext>
            </a:extLst>
          </p:cNvPr>
          <p:cNvPicPr>
            <a:picLocks noChangeAspect="1"/>
          </p:cNvPicPr>
          <p:nvPr/>
        </p:nvPicPr>
        <p:blipFill>
          <a:blip r:embed="rId5"/>
          <a:stretch>
            <a:fillRect/>
          </a:stretch>
        </p:blipFill>
        <p:spPr>
          <a:xfrm>
            <a:off x="10241996" y="1159727"/>
            <a:ext cx="1701996" cy="1299629"/>
          </a:xfrm>
          <a:prstGeom prst="rect">
            <a:avLst/>
          </a:prstGeom>
        </p:spPr>
      </p:pic>
    </p:spTree>
    <p:extLst>
      <p:ext uri="{BB962C8B-B14F-4D97-AF65-F5344CB8AC3E}">
        <p14:creationId xmlns:p14="http://schemas.microsoft.com/office/powerpoint/2010/main" val="264774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240974" y="212675"/>
            <a:ext cx="12191999" cy="720094"/>
          </a:xfrm>
        </p:spPr>
        <p:txBody>
          <a:bodyPr/>
          <a:lstStyle/>
          <a:p>
            <a:r>
              <a:rPr lang="he-IL" dirty="0"/>
              <a:t>ההבדל בין תנאי אי-ודאות ובין תנאי סיכון</a:t>
            </a:r>
            <a:endParaRPr lang="he-IL" dirty="0">
              <a:cs typeface="Varela Round"/>
            </a:endParaRPr>
          </a:p>
        </p:txBody>
      </p:sp>
      <p:graphicFrame>
        <p:nvGraphicFramePr>
          <p:cNvPr id="5" name="מציין מיקום תוכן 3">
            <a:extLst>
              <a:ext uri="{FF2B5EF4-FFF2-40B4-BE49-F238E27FC236}">
                <a16:creationId xmlns:a16="http://schemas.microsoft.com/office/drawing/2014/main" id="{AC54F0FC-2F03-40EF-8C78-5DA4456045E7}"/>
              </a:ext>
            </a:extLst>
          </p:cNvPr>
          <p:cNvGraphicFramePr>
            <a:graphicFrameLocks/>
          </p:cNvGraphicFramePr>
          <p:nvPr>
            <p:extLst>
              <p:ext uri="{D42A27DB-BD31-4B8C-83A1-F6EECF244321}">
                <p14:modId xmlns:p14="http://schemas.microsoft.com/office/powerpoint/2010/main" val="2723086851"/>
              </p:ext>
            </p:extLst>
          </p:nvPr>
        </p:nvGraphicFramePr>
        <p:xfrm>
          <a:off x="244928" y="983724"/>
          <a:ext cx="11237323" cy="552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2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1B1D80-43F5-49FB-BFB7-A331BC51366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1981FB4-A6C0-4DFA-8F35-4BF303A10EB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9045EBDB-9EAE-4B9D-92F5-372D050A46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326574" y="212675"/>
            <a:ext cx="12191999" cy="720094"/>
          </a:xfrm>
        </p:spPr>
        <p:txBody>
          <a:bodyPr/>
          <a:lstStyle/>
          <a:p>
            <a:r>
              <a:rPr lang="he-IL" dirty="0"/>
              <a:t>הפחתת אי ודאות</a:t>
            </a:r>
          </a:p>
        </p:txBody>
      </p:sp>
      <p:sp>
        <p:nvSpPr>
          <p:cNvPr id="4" name="מלבן 3">
            <a:extLst>
              <a:ext uri="{FF2B5EF4-FFF2-40B4-BE49-F238E27FC236}">
                <a16:creationId xmlns:a16="http://schemas.microsoft.com/office/drawing/2014/main" id="{D15E15A2-D966-4704-8D78-05CD4412BAB2}"/>
              </a:ext>
            </a:extLst>
          </p:cNvPr>
          <p:cNvSpPr/>
          <p:nvPr/>
        </p:nvSpPr>
        <p:spPr>
          <a:xfrm>
            <a:off x="500337" y="2025985"/>
            <a:ext cx="7476259" cy="3119572"/>
          </a:xfrm>
          <a:prstGeom prst="rect">
            <a:avLst/>
          </a:prstGeom>
        </p:spPr>
        <p:txBody>
          <a:bodyPr wrap="square">
            <a:spAutoFit/>
          </a:bodyPr>
          <a:lstStyle/>
          <a:p>
            <a:pPr lvl="0" algn="r" defTabSz="914400" rtl="1">
              <a:lnSpc>
                <a:spcPct val="94000"/>
              </a:lnSpc>
              <a:spcBef>
                <a:spcPts val="1000"/>
              </a:spcBef>
              <a:spcAft>
                <a:spcPts val="200"/>
              </a:spcAft>
            </a:pPr>
            <a:r>
              <a:rPr lang="he-IL" sz="2600" u="sng" dirty="0">
                <a:solidFill>
                  <a:srgbClr val="002060"/>
                </a:solidFill>
                <a:latin typeface="David" panose="020E0502060401010101" pitchFamily="34" charset="-79"/>
                <a:cs typeface="Varela Round"/>
              </a:rPr>
              <a:t>הדרכים להפחתת קבלת החלטות באי ודאות</a:t>
            </a:r>
            <a:r>
              <a:rPr lang="he-IL" sz="2600" dirty="0">
                <a:solidFill>
                  <a:srgbClr val="002060"/>
                </a:solidFill>
                <a:latin typeface="David" panose="020E0502060401010101" pitchFamily="34" charset="-79"/>
                <a:cs typeface="Varela Round"/>
              </a:rPr>
              <a:t>:</a:t>
            </a:r>
          </a:p>
          <a:p>
            <a:pPr marL="457200" lvl="0" indent="-457200" algn="r" defTabSz="914400" rtl="1">
              <a:lnSpc>
                <a:spcPct val="94000"/>
              </a:lnSpc>
              <a:spcBef>
                <a:spcPts val="1000"/>
              </a:spcBef>
              <a:spcAft>
                <a:spcPts val="200"/>
              </a:spcAft>
              <a:buFont typeface="Wingdings" panose="05000000000000000000" pitchFamily="2" charset="2"/>
              <a:buChar char="q"/>
            </a:pPr>
            <a:r>
              <a:rPr lang="he-IL" sz="2600" dirty="0">
                <a:solidFill>
                  <a:srgbClr val="002060"/>
                </a:solidFill>
                <a:latin typeface="David" panose="020E0502060401010101" pitchFamily="34" charset="-79"/>
                <a:cs typeface="Varela Round"/>
              </a:rPr>
              <a:t>התייעצות עם מומחים</a:t>
            </a:r>
          </a:p>
          <a:p>
            <a:pPr marL="457200" lvl="0" indent="-457200" algn="r" defTabSz="914400" rtl="1">
              <a:lnSpc>
                <a:spcPct val="94000"/>
              </a:lnSpc>
              <a:spcBef>
                <a:spcPts val="1000"/>
              </a:spcBef>
              <a:spcAft>
                <a:spcPts val="200"/>
              </a:spcAft>
              <a:buFont typeface="Wingdings" panose="05000000000000000000" pitchFamily="2" charset="2"/>
              <a:buChar char="q"/>
            </a:pPr>
            <a:r>
              <a:rPr lang="he-IL" sz="2600" dirty="0">
                <a:solidFill>
                  <a:srgbClr val="002060"/>
                </a:solidFill>
                <a:latin typeface="David" panose="020E0502060401010101" pitchFamily="34" charset="-79"/>
                <a:cs typeface="Varela Round"/>
              </a:rPr>
              <a:t>היצמדות לנוהלי הארגון</a:t>
            </a:r>
          </a:p>
          <a:p>
            <a:pPr marL="457200" lvl="0" indent="-457200" algn="r" defTabSz="914400" rtl="1">
              <a:lnSpc>
                <a:spcPct val="94000"/>
              </a:lnSpc>
              <a:spcBef>
                <a:spcPts val="1000"/>
              </a:spcBef>
              <a:spcAft>
                <a:spcPts val="200"/>
              </a:spcAft>
              <a:buFont typeface="Wingdings" panose="05000000000000000000" pitchFamily="2" charset="2"/>
              <a:buChar char="q"/>
            </a:pPr>
            <a:r>
              <a:rPr lang="he-IL" sz="2600" dirty="0">
                <a:solidFill>
                  <a:srgbClr val="002060"/>
                </a:solidFill>
                <a:latin typeface="David" panose="020E0502060401010101" pitchFamily="34" charset="-79"/>
                <a:cs typeface="Varela Round"/>
              </a:rPr>
              <a:t>היצמדות לסטטוס - קוו, (המצב כפי שהוא).</a:t>
            </a:r>
          </a:p>
          <a:p>
            <a:pPr marL="457200" lvl="0" indent="-457200" algn="r" defTabSz="914400" rtl="1">
              <a:lnSpc>
                <a:spcPct val="94000"/>
              </a:lnSpc>
              <a:spcBef>
                <a:spcPts val="1000"/>
              </a:spcBef>
              <a:spcAft>
                <a:spcPts val="200"/>
              </a:spcAft>
              <a:buFont typeface="Wingdings" panose="05000000000000000000" pitchFamily="2" charset="2"/>
              <a:buChar char="q"/>
            </a:pPr>
            <a:r>
              <a:rPr lang="he-IL" sz="2600" dirty="0">
                <a:solidFill>
                  <a:srgbClr val="002060"/>
                </a:solidFill>
                <a:latin typeface="David" panose="020E0502060401010101" pitchFamily="34" charset="-79"/>
                <a:cs typeface="Varela Round"/>
              </a:rPr>
              <a:t>לימוד מניסיון העבר ויישום הלקחים.</a:t>
            </a:r>
          </a:p>
          <a:p>
            <a:pPr marL="457200" lvl="0" indent="-457200" algn="r" defTabSz="914400" rtl="1">
              <a:lnSpc>
                <a:spcPct val="94000"/>
              </a:lnSpc>
              <a:spcBef>
                <a:spcPts val="1000"/>
              </a:spcBef>
              <a:spcAft>
                <a:spcPts val="200"/>
              </a:spcAft>
              <a:buFont typeface="Wingdings" panose="05000000000000000000" pitchFamily="2" charset="2"/>
              <a:buChar char="q"/>
            </a:pPr>
            <a:r>
              <a:rPr lang="he-IL" sz="2600" dirty="0">
                <a:solidFill>
                  <a:srgbClr val="002060"/>
                </a:solidFill>
                <a:latin typeface="David" panose="020E0502060401010101" pitchFamily="34" charset="-79"/>
                <a:cs typeface="Varela Round"/>
              </a:rPr>
              <a:t>הקמת צוות ייעודי לטיפול בבעיית אי הוודאות.</a:t>
            </a:r>
          </a:p>
        </p:txBody>
      </p:sp>
      <p:sp>
        <p:nvSpPr>
          <p:cNvPr id="2" name="מלבן 1">
            <a:extLst>
              <a:ext uri="{FF2B5EF4-FFF2-40B4-BE49-F238E27FC236}">
                <a16:creationId xmlns:a16="http://schemas.microsoft.com/office/drawing/2014/main" id="{7435C6D2-E2D1-4FF2-9D46-930D4FA1FABE}"/>
              </a:ext>
            </a:extLst>
          </p:cNvPr>
          <p:cNvSpPr/>
          <p:nvPr/>
        </p:nvSpPr>
        <p:spPr>
          <a:xfrm>
            <a:off x="-2972074" y="1071878"/>
            <a:ext cx="11338560" cy="892552"/>
          </a:xfrm>
          <a:prstGeom prst="rect">
            <a:avLst/>
          </a:prstGeom>
        </p:spPr>
        <p:txBody>
          <a:bodyPr wrap="square">
            <a:spAutoFit/>
          </a:bodyPr>
          <a:lstStyle/>
          <a:p>
            <a:pPr algn="just"/>
            <a:r>
              <a:rPr lang="he-IL" sz="2600" dirty="0">
                <a:solidFill>
                  <a:srgbClr val="002060"/>
                </a:solidFill>
                <a:latin typeface="David" panose="020E0502060401010101" pitchFamily="34" charset="-79"/>
                <a:cs typeface="Varela Round"/>
              </a:rPr>
              <a:t>קבלת החלטות בתנאי אי ודאות היא מצב מורכב </a:t>
            </a:r>
          </a:p>
          <a:p>
            <a:pPr algn="just"/>
            <a:r>
              <a:rPr lang="he-IL" sz="2600" dirty="0">
                <a:solidFill>
                  <a:srgbClr val="002060"/>
                </a:solidFill>
                <a:latin typeface="David" panose="020E0502060401010101" pitchFamily="34" charset="-79"/>
                <a:cs typeface="Varela Round"/>
              </a:rPr>
              <a:t>שמצריך היערכות והתארגנות מיוחדת. </a:t>
            </a:r>
          </a:p>
        </p:txBody>
      </p:sp>
      <p:pic>
        <p:nvPicPr>
          <p:cNvPr id="3" name="תמונה 2">
            <a:extLst>
              <a:ext uri="{FF2B5EF4-FFF2-40B4-BE49-F238E27FC236}">
                <a16:creationId xmlns:a16="http://schemas.microsoft.com/office/drawing/2014/main" id="{706F2263-344C-488B-8D34-676CD97446F4}"/>
              </a:ext>
            </a:extLst>
          </p:cNvPr>
          <p:cNvPicPr>
            <a:picLocks noChangeAspect="1"/>
          </p:cNvPicPr>
          <p:nvPr/>
        </p:nvPicPr>
        <p:blipFill>
          <a:blip r:embed="rId3"/>
          <a:stretch>
            <a:fillRect/>
          </a:stretch>
        </p:blipFill>
        <p:spPr>
          <a:xfrm>
            <a:off x="8789966" y="2642575"/>
            <a:ext cx="3121179" cy="1923273"/>
          </a:xfrm>
          <a:prstGeom prst="rect">
            <a:avLst/>
          </a:prstGeom>
        </p:spPr>
      </p:pic>
      <p:sp>
        <p:nvSpPr>
          <p:cNvPr id="6" name="מלבן 5">
            <a:extLst>
              <a:ext uri="{FF2B5EF4-FFF2-40B4-BE49-F238E27FC236}">
                <a16:creationId xmlns:a16="http://schemas.microsoft.com/office/drawing/2014/main" id="{D4A28B8E-E6E3-4589-B591-3016F3BD6CD7}"/>
              </a:ext>
            </a:extLst>
          </p:cNvPr>
          <p:cNvSpPr/>
          <p:nvPr/>
        </p:nvSpPr>
        <p:spPr>
          <a:xfrm>
            <a:off x="410558" y="6404499"/>
            <a:ext cx="3952492" cy="369332"/>
          </a:xfrm>
          <a:prstGeom prst="rect">
            <a:avLst/>
          </a:prstGeom>
        </p:spPr>
        <p:txBody>
          <a:bodyPr wrap="none">
            <a:spAutoFit/>
          </a:bodyPr>
          <a:lstStyle/>
          <a:p>
            <a:r>
              <a:rPr lang="en-US" dirty="0">
                <a:solidFill>
                  <a:srgbClr val="1A1A1A"/>
                </a:solidFill>
                <a:latin typeface="-apple-system"/>
              </a:rPr>
              <a:t>Photo by </a:t>
            </a:r>
            <a:r>
              <a:rPr lang="en-US" b="1" dirty="0">
                <a:solidFill>
                  <a:srgbClr val="1A1A1A"/>
                </a:solidFill>
                <a:latin typeface="-apple-system"/>
                <a:hlinkClick r:id="rId4"/>
              </a:rPr>
              <a:t>Adrian </a:t>
            </a:r>
            <a:r>
              <a:rPr lang="en-US" b="1" dirty="0" err="1">
                <a:solidFill>
                  <a:srgbClr val="1A1A1A"/>
                </a:solidFill>
                <a:latin typeface="-apple-system"/>
                <a:hlinkClick r:id="rId4"/>
              </a:rPr>
              <a:t>Dorobantu</a:t>
            </a:r>
            <a:r>
              <a:rPr lang="en-US" dirty="0">
                <a:solidFill>
                  <a:srgbClr val="1A1A1A"/>
                </a:solidFill>
                <a:latin typeface="-apple-system"/>
              </a:rPr>
              <a:t> from </a:t>
            </a:r>
            <a:r>
              <a:rPr lang="en-US" b="1" dirty="0" err="1">
                <a:solidFill>
                  <a:srgbClr val="1A1A1A"/>
                </a:solidFill>
                <a:latin typeface="-apple-system"/>
                <a:hlinkClick r:id="rId5"/>
              </a:rPr>
              <a:t>Pexels</a:t>
            </a:r>
            <a:endParaRPr lang="he-IL" dirty="0"/>
          </a:p>
        </p:txBody>
      </p:sp>
      <p:pic>
        <p:nvPicPr>
          <p:cNvPr id="9" name="תמונה 8">
            <a:extLst>
              <a:ext uri="{FF2B5EF4-FFF2-40B4-BE49-F238E27FC236}">
                <a16:creationId xmlns:a16="http://schemas.microsoft.com/office/drawing/2014/main" id="{71DAD6AA-81CE-4126-BDD2-BC603904B2FD}"/>
              </a:ext>
            </a:extLst>
          </p:cNvPr>
          <p:cNvPicPr>
            <a:picLocks noChangeAspect="1"/>
          </p:cNvPicPr>
          <p:nvPr/>
        </p:nvPicPr>
        <p:blipFill>
          <a:blip r:embed="rId6"/>
          <a:stretch>
            <a:fillRect/>
          </a:stretch>
        </p:blipFill>
        <p:spPr>
          <a:xfrm flipH="1">
            <a:off x="8777331" y="556517"/>
            <a:ext cx="3088095" cy="1923273"/>
          </a:xfrm>
          <a:prstGeom prst="rect">
            <a:avLst/>
          </a:prstGeom>
        </p:spPr>
      </p:pic>
    </p:spTree>
    <p:extLst>
      <p:ext uri="{BB962C8B-B14F-4D97-AF65-F5344CB8AC3E}">
        <p14:creationId xmlns:p14="http://schemas.microsoft.com/office/powerpoint/2010/main" val="16089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240974" y="212675"/>
            <a:ext cx="12191999" cy="720094"/>
          </a:xfrm>
        </p:spPr>
        <p:txBody>
          <a:bodyPr/>
          <a:lstStyle/>
          <a:p>
            <a:r>
              <a:rPr lang="he-IL" dirty="0">
                <a:latin typeface="David" panose="020E0502060401010101" pitchFamily="34" charset="-79"/>
                <a:cs typeface="Varela Round"/>
              </a:rPr>
              <a:t>קבלת החלטות אפקטיבית</a:t>
            </a:r>
            <a:endParaRPr lang="he-IL" dirty="0">
              <a:cs typeface="Varela Round"/>
            </a:endParaRPr>
          </a:p>
        </p:txBody>
      </p:sp>
      <p:sp>
        <p:nvSpPr>
          <p:cNvPr id="4" name="מלבן 3">
            <a:extLst>
              <a:ext uri="{FF2B5EF4-FFF2-40B4-BE49-F238E27FC236}">
                <a16:creationId xmlns:a16="http://schemas.microsoft.com/office/drawing/2014/main" id="{4EC3D21E-80CA-4FB3-887A-D8DC9833E2B9}"/>
              </a:ext>
            </a:extLst>
          </p:cNvPr>
          <p:cNvSpPr/>
          <p:nvPr/>
        </p:nvSpPr>
        <p:spPr>
          <a:xfrm>
            <a:off x="834964" y="1258965"/>
            <a:ext cx="11014123" cy="2677656"/>
          </a:xfrm>
          <a:prstGeom prst="rect">
            <a:avLst/>
          </a:prstGeom>
        </p:spPr>
        <p:txBody>
          <a:bodyPr wrap="square">
            <a:spAutoFit/>
          </a:bodyPr>
          <a:lstStyle/>
          <a:p>
            <a:pPr rtl="1"/>
            <a:r>
              <a:rPr lang="he-IL" sz="2800" dirty="0">
                <a:latin typeface="David" panose="020E0502060401010101" pitchFamily="34" charset="-79"/>
                <a:cs typeface="Varela Round"/>
              </a:rPr>
              <a:t>א</a:t>
            </a:r>
            <a:r>
              <a:rPr lang="he-IL" sz="2800" b="1" dirty="0">
                <a:latin typeface="David" panose="020E0502060401010101" pitchFamily="34" charset="-79"/>
                <a:cs typeface="Varela Round"/>
              </a:rPr>
              <a:t>. </a:t>
            </a:r>
            <a:r>
              <a:rPr lang="he-IL" sz="2800" dirty="0">
                <a:latin typeface="David" panose="020E0502060401010101" pitchFamily="34" charset="-79"/>
                <a:cs typeface="Varela Round"/>
              </a:rPr>
              <a:t>המנהל עוסק בקבלת ההחלטות החשובות ביותר,</a:t>
            </a:r>
          </a:p>
          <a:p>
            <a:pPr rtl="1"/>
            <a:r>
              <a:rPr lang="he-IL" sz="2800" dirty="0">
                <a:latin typeface="David" panose="020E0502060401010101" pitchFamily="34" charset="-79"/>
                <a:cs typeface="Varela Round"/>
              </a:rPr>
              <a:t>     את ההחלטות שדרגת חשיבותן נמוכה יותר מאציל המנהל לעובדים.</a:t>
            </a:r>
          </a:p>
          <a:p>
            <a:pPr rtl="1"/>
            <a:endParaRPr lang="he-IL" sz="2800" dirty="0">
              <a:latin typeface="David" panose="020E0502060401010101" pitchFamily="34" charset="-79"/>
              <a:cs typeface="Varela Round"/>
            </a:endParaRPr>
          </a:p>
          <a:p>
            <a:r>
              <a:rPr lang="he-IL" sz="2800" dirty="0">
                <a:latin typeface="David" panose="020E0502060401010101" pitchFamily="34" charset="-79"/>
                <a:cs typeface="Varela Round"/>
              </a:rPr>
              <a:t>ב. קבלת ההחלטות נעשית על פי מטרות, מידע ושיקולים המשקפים</a:t>
            </a:r>
            <a:r>
              <a:rPr lang="en-US" sz="2800" dirty="0">
                <a:latin typeface="David" panose="020E0502060401010101" pitchFamily="34" charset="-79"/>
                <a:cs typeface="Varela Round"/>
              </a:rPr>
              <a:t>  </a:t>
            </a:r>
          </a:p>
          <a:p>
            <a:r>
              <a:rPr lang="en-US" sz="2800" dirty="0">
                <a:latin typeface="David" panose="020E0502060401010101" pitchFamily="34" charset="-79"/>
                <a:cs typeface="Varela Round"/>
              </a:rPr>
              <a:t>  </a:t>
            </a:r>
            <a:r>
              <a:rPr lang="he-IL" sz="2800" dirty="0">
                <a:latin typeface="David" panose="020E0502060401010101" pitchFamily="34" charset="-79"/>
                <a:cs typeface="Varela Round"/>
              </a:rPr>
              <a:t>  </a:t>
            </a:r>
            <a:r>
              <a:rPr lang="en-US" sz="2800" dirty="0">
                <a:latin typeface="David" panose="020E0502060401010101" pitchFamily="34" charset="-79"/>
                <a:cs typeface="Varela Round"/>
              </a:rPr>
              <a:t> </a:t>
            </a:r>
            <a:r>
              <a:rPr lang="he-IL" sz="2800" dirty="0">
                <a:latin typeface="David" panose="020E0502060401010101" pitchFamily="34" charset="-79"/>
                <a:cs typeface="Varela Round"/>
              </a:rPr>
              <a:t>תוצאות ארגוניות רצויות.</a:t>
            </a:r>
          </a:p>
          <a:p>
            <a:pPr rtl="1"/>
            <a:endParaRPr lang="he-IL" sz="2800" dirty="0">
              <a:latin typeface="David" panose="020E0502060401010101" pitchFamily="34" charset="-79"/>
              <a:cs typeface="Varela Round"/>
            </a:endParaRPr>
          </a:p>
        </p:txBody>
      </p:sp>
      <p:pic>
        <p:nvPicPr>
          <p:cNvPr id="6146" name="Picture 2" descr="Two confident business man shaking hands during a meeting in the office, success, dealing, greeting and partner concept Free Photo">
            <a:extLst>
              <a:ext uri="{FF2B5EF4-FFF2-40B4-BE49-F238E27FC236}">
                <a16:creationId xmlns:a16="http://schemas.microsoft.com/office/drawing/2014/main" id="{E2711E2A-40AF-4BAD-8DF0-CACBB0B4E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26" y="3757717"/>
            <a:ext cx="4064601" cy="270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4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74142" y="212675"/>
            <a:ext cx="12191999" cy="720094"/>
          </a:xfrm>
        </p:spPr>
        <p:txBody>
          <a:bodyPr/>
          <a:lstStyle/>
          <a:p>
            <a:pPr algn="just"/>
            <a:r>
              <a:rPr lang="he-IL" sz="3600" dirty="0">
                <a:latin typeface="David" panose="020E0502060401010101" pitchFamily="34" charset="-79"/>
                <a:cs typeface="Varela Round"/>
              </a:rPr>
              <a:t>להלן מספר עקרונות לקבלת החלטות אפקטיבית</a:t>
            </a:r>
          </a:p>
        </p:txBody>
      </p:sp>
      <p:sp>
        <p:nvSpPr>
          <p:cNvPr id="3" name="מלבן 2">
            <a:extLst>
              <a:ext uri="{FF2B5EF4-FFF2-40B4-BE49-F238E27FC236}">
                <a16:creationId xmlns:a16="http://schemas.microsoft.com/office/drawing/2014/main" id="{21862A21-BE15-4163-B76A-0D409AB3C0FB}"/>
              </a:ext>
            </a:extLst>
          </p:cNvPr>
          <p:cNvSpPr/>
          <p:nvPr/>
        </p:nvSpPr>
        <p:spPr>
          <a:xfrm>
            <a:off x="199106" y="932769"/>
            <a:ext cx="11251579" cy="3375155"/>
          </a:xfrm>
          <a:prstGeom prst="rect">
            <a:avLst/>
          </a:prstGeom>
        </p:spPr>
        <p:txBody>
          <a:bodyPr wrap="square">
            <a:spAutoFit/>
          </a:bodyPr>
          <a:lstStyle/>
          <a:p>
            <a:pPr lvl="0"/>
            <a:r>
              <a:rPr lang="he-IL" sz="2600" b="1" dirty="0">
                <a:solidFill>
                  <a:srgbClr val="002060"/>
                </a:solidFill>
                <a:latin typeface="Varela Round" panose="00000500000000000000" pitchFamily="2" charset="-79"/>
                <a:cs typeface="Varela Round" panose="00000500000000000000" pitchFamily="2" charset="-79"/>
              </a:rPr>
              <a:t>1. התמקדות המנהל בהחלטות החשובות </a:t>
            </a:r>
            <a:r>
              <a:rPr lang="he-IL" sz="2600" dirty="0">
                <a:solidFill>
                  <a:srgbClr val="002060"/>
                </a:solidFill>
                <a:latin typeface="Varela Round" panose="00000500000000000000" pitchFamily="2" charset="-79"/>
                <a:cs typeface="Varela Round" panose="00000500000000000000" pitchFamily="2" charset="-79"/>
              </a:rPr>
              <a:t>- החלטה יכולה להיחשב חשובה אם המשמעות הארגונית שלה גדלוה: תקציב משמעותי, יש לה השפעה מהותית על כוח אדם, יש לה השפעה על פרויקט חשוב, ועוד</a:t>
            </a:r>
          </a:p>
          <a:p>
            <a:pPr>
              <a:lnSpc>
                <a:spcPct val="94000"/>
              </a:lnSpc>
              <a:spcBef>
                <a:spcPts val="1000"/>
              </a:spcBef>
              <a:spcAft>
                <a:spcPts val="200"/>
              </a:spcAft>
            </a:pPr>
            <a:r>
              <a:rPr lang="he-IL" sz="2600" b="1" dirty="0">
                <a:solidFill>
                  <a:srgbClr val="002060"/>
                </a:solidFill>
                <a:latin typeface="Varela Round" panose="00000500000000000000" pitchFamily="2" charset="-79"/>
                <a:cs typeface="Varela Round" panose="00000500000000000000" pitchFamily="2" charset="-79"/>
              </a:rPr>
              <a:t>2. הקפדה על דיון פתוח בשלב בחינת החלופות </a:t>
            </a:r>
            <a:r>
              <a:rPr lang="he-IL" sz="2600" dirty="0">
                <a:solidFill>
                  <a:srgbClr val="002060"/>
                </a:solidFill>
                <a:latin typeface="Varela Round" panose="00000500000000000000" pitchFamily="2" charset="-79"/>
                <a:cs typeface="Varela Round" panose="00000500000000000000" pitchFamily="2" charset="-79"/>
              </a:rPr>
              <a:t>- דיון פתוח משמעותו שכל אחד מרגיש בנוח להעלות חלופה בלי שיחשוש משיפוטיות ומביקורת שלילית. </a:t>
            </a:r>
            <a:r>
              <a:rPr lang="he-IL" sz="2600" b="1" dirty="0">
                <a:solidFill>
                  <a:srgbClr val="002060"/>
                </a:solidFill>
                <a:latin typeface="Varela Round" panose="00000500000000000000" pitchFamily="2" charset="-79"/>
                <a:cs typeface="Varela Round" panose="00000500000000000000" pitchFamily="2" charset="-79"/>
              </a:rPr>
              <a:t>חשוב</a:t>
            </a:r>
            <a:r>
              <a:rPr lang="he-IL" sz="2600" dirty="0">
                <a:solidFill>
                  <a:srgbClr val="002060"/>
                </a:solidFill>
                <a:latin typeface="Varela Round" panose="00000500000000000000" pitchFamily="2" charset="-79"/>
                <a:cs typeface="Varela Round" panose="00000500000000000000" pitchFamily="2" charset="-79"/>
              </a:rPr>
              <a:t> שלא להתעלם משום חלופה, גם מאלו שאינן נראות הגיוניות בשלב הראשון.</a:t>
            </a:r>
          </a:p>
          <a:p>
            <a:pPr lvl="0" algn="ctr"/>
            <a:endParaRPr lang="he-IL" sz="2600" dirty="0">
              <a:solidFill>
                <a:srgbClr val="002060"/>
              </a:solidFill>
              <a:latin typeface="Varela Round" panose="00000500000000000000" pitchFamily="2" charset="-79"/>
              <a:cs typeface="Varela Round" panose="00000500000000000000" pitchFamily="2" charset="-79"/>
            </a:endParaRPr>
          </a:p>
          <a:p>
            <a:pPr lvl="0"/>
            <a:r>
              <a:rPr lang="he-IL" sz="2600" dirty="0">
                <a:solidFill>
                  <a:srgbClr val="002060"/>
                </a:solidFill>
                <a:latin typeface="Varela Round" panose="00000500000000000000" pitchFamily="2" charset="-79"/>
                <a:cs typeface="Varela Round" panose="00000500000000000000" pitchFamily="2" charset="-79"/>
              </a:rPr>
              <a:t>   </a:t>
            </a:r>
          </a:p>
        </p:txBody>
      </p:sp>
      <p:pic>
        <p:nvPicPr>
          <p:cNvPr id="7170" name="Picture 2" descr="A person's hand inserting coin in white piggybank on desk Free Photo">
            <a:extLst>
              <a:ext uri="{FF2B5EF4-FFF2-40B4-BE49-F238E27FC236}">
                <a16:creationId xmlns:a16="http://schemas.microsoft.com/office/drawing/2014/main" id="{968DBC71-0DFD-4D26-B715-4F8C6A42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430"/>
          <a:stretch/>
        </p:blipFill>
        <p:spPr bwMode="auto">
          <a:xfrm>
            <a:off x="282358" y="3739510"/>
            <a:ext cx="2560354" cy="27257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workers team brainstorming Free Photo">
            <a:extLst>
              <a:ext uri="{FF2B5EF4-FFF2-40B4-BE49-F238E27FC236}">
                <a16:creationId xmlns:a16="http://schemas.microsoft.com/office/drawing/2014/main" id="{9A39E654-84B8-4C4C-A1AE-01F525C9E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964" y="3760979"/>
            <a:ext cx="4809366" cy="270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8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476499" y="142187"/>
            <a:ext cx="12191999" cy="720094"/>
          </a:xfrm>
        </p:spPr>
        <p:txBody>
          <a:bodyPr/>
          <a:lstStyle/>
          <a:p>
            <a:pPr algn="just"/>
            <a:r>
              <a:rPr lang="he-IL" sz="3600" dirty="0">
                <a:latin typeface="David" panose="020E0502060401010101" pitchFamily="34" charset="-79"/>
                <a:cs typeface="Varela Round"/>
              </a:rPr>
              <a:t>תרגיל לדוגמא</a:t>
            </a:r>
          </a:p>
        </p:txBody>
      </p:sp>
      <p:sp>
        <p:nvSpPr>
          <p:cNvPr id="3" name="מלבן 2">
            <a:extLst>
              <a:ext uri="{FF2B5EF4-FFF2-40B4-BE49-F238E27FC236}">
                <a16:creationId xmlns:a16="http://schemas.microsoft.com/office/drawing/2014/main" id="{21862A21-BE15-4163-B76A-0D409AB3C0FB}"/>
              </a:ext>
            </a:extLst>
          </p:cNvPr>
          <p:cNvSpPr/>
          <p:nvPr/>
        </p:nvSpPr>
        <p:spPr>
          <a:xfrm>
            <a:off x="169647" y="932769"/>
            <a:ext cx="8702503" cy="5099922"/>
          </a:xfrm>
          <a:prstGeom prst="rect">
            <a:avLst/>
          </a:prstGeom>
        </p:spPr>
        <p:txBody>
          <a:bodyPr wrap="square">
            <a:spAutoFit/>
          </a:bodyPr>
          <a:lstStyle/>
          <a:p>
            <a:pPr lvl="0">
              <a:lnSpc>
                <a:spcPts val="3000"/>
              </a:lnSpc>
            </a:pPr>
            <a:r>
              <a:rPr lang="he-IL" sz="2400" dirty="0">
                <a:latin typeface="Varela Round" panose="00000500000000000000" pitchFamily="2" charset="-79"/>
                <a:cs typeface="Varela Round" panose="00000500000000000000" pitchFamily="2" charset="-79"/>
              </a:rPr>
              <a:t>בצפון הנגב – השטח המכונה עוטף עזה – פועלות מסעדות ייחודיות, אשר בזמן "רגוע" מופעלות בכל ימות השבוע בזמן הסלמה מקווים הבעלים שבכל מקרה יגיעו סועדים המכירים את המקום כדי ליהנות מהתפריט המגוון. לאחרונה החליטה אחת המסעדות לסגור את המקום, משום שלטענת הבעלים המצב קשה ומאופיין באי-ודאות. אחד הבעלים סיפר כי בימים של התראות נכנסים מעט מאוד אנשים למסעדה, ואפילו הזמנות של מקומות מראש מתבטלות לפתע</a:t>
            </a:r>
            <a:r>
              <a:rPr lang="en-US" sz="2400" dirty="0">
                <a:latin typeface="Varela Round" panose="00000500000000000000" pitchFamily="2" charset="-79"/>
                <a:cs typeface="Varela Round" panose="00000500000000000000" pitchFamily="2" charset="-79"/>
              </a:rPr>
              <a:t>.</a:t>
            </a:r>
          </a:p>
          <a:p>
            <a:pPr lvl="0">
              <a:lnSpc>
                <a:spcPts val="3000"/>
              </a:lnSpc>
            </a:pPr>
            <a:r>
              <a:rPr lang="he-IL" sz="2400" b="1" dirty="0">
                <a:latin typeface="Varela Round" panose="00000500000000000000" pitchFamily="2" charset="-79"/>
                <a:cs typeface="Varela Round" panose="00000500000000000000" pitchFamily="2" charset="-79"/>
              </a:rPr>
              <a:t>א. </a:t>
            </a:r>
            <a:r>
              <a:rPr lang="he-IL" sz="2400" dirty="0">
                <a:latin typeface="Varela Round" panose="00000500000000000000" pitchFamily="2" charset="-79"/>
                <a:cs typeface="Varela Round" panose="00000500000000000000" pitchFamily="2" charset="-79"/>
              </a:rPr>
              <a:t>מהו מצב של אי-ודאות בארגון</a:t>
            </a:r>
            <a:r>
              <a:rPr lang="en-US" sz="2400" dirty="0">
                <a:latin typeface="Varela Round" panose="00000500000000000000" pitchFamily="2" charset="-79"/>
                <a:cs typeface="Varela Round" panose="00000500000000000000" pitchFamily="2" charset="-79"/>
              </a:rPr>
              <a:t>?</a:t>
            </a:r>
          </a:p>
          <a:p>
            <a:pPr>
              <a:lnSpc>
                <a:spcPts val="3000"/>
              </a:lnSpc>
            </a:pPr>
            <a:r>
              <a:rPr lang="he-IL" sz="2400" b="1" dirty="0">
                <a:latin typeface="Varela Round" panose="00000500000000000000" pitchFamily="2" charset="-79"/>
                <a:cs typeface="Varela Round" panose="00000500000000000000" pitchFamily="2" charset="-79"/>
              </a:rPr>
              <a:t>ב. </a:t>
            </a:r>
            <a:r>
              <a:rPr lang="he-IL" sz="2400" dirty="0">
                <a:latin typeface="Varela Round" panose="00000500000000000000" pitchFamily="2" charset="-79"/>
                <a:cs typeface="Varela Round" panose="00000500000000000000" pitchFamily="2" charset="-79"/>
              </a:rPr>
              <a:t>האם בעל המסעדה צריך לקבל את ההחלטה במצב של אי-ודאות? נמקו את תשובתכם והסבירו מה עליו לעשות בכדי לצמצם את אי הוודאות</a:t>
            </a:r>
            <a:endParaRPr lang="he-IL" sz="2400" dirty="0">
              <a:solidFill>
                <a:srgbClr val="191B0E"/>
              </a:solidFill>
              <a:latin typeface="Varela Round" panose="00000500000000000000" pitchFamily="2" charset="-79"/>
              <a:cs typeface="Varela Round" panose="00000500000000000000" pitchFamily="2" charset="-79"/>
            </a:endParaRPr>
          </a:p>
          <a:p>
            <a:pPr lvl="0">
              <a:lnSpc>
                <a:spcPts val="3000"/>
              </a:lnSpc>
            </a:pPr>
            <a:r>
              <a:rPr lang="he-IL" sz="2800" dirty="0">
                <a:solidFill>
                  <a:srgbClr val="191B0E"/>
                </a:solidFill>
                <a:latin typeface="Varela Round" panose="00000500000000000000" pitchFamily="2" charset="-79"/>
                <a:cs typeface="Varela Round" panose="00000500000000000000" pitchFamily="2" charset="-79"/>
              </a:rPr>
              <a:t>   </a:t>
            </a:r>
            <a:endParaRPr lang="he-IL" sz="2800" dirty="0">
              <a:latin typeface="Varela Round" panose="00000500000000000000" pitchFamily="2" charset="-79"/>
              <a:cs typeface="Varela Round" panose="00000500000000000000" pitchFamily="2" charset="-79"/>
            </a:endParaRPr>
          </a:p>
        </p:txBody>
      </p:sp>
      <p:pic>
        <p:nvPicPr>
          <p:cNvPr id="8194" name="Picture 2" descr="Questions concept illustration Free Vector">
            <a:extLst>
              <a:ext uri="{FF2B5EF4-FFF2-40B4-BE49-F238E27FC236}">
                <a16:creationId xmlns:a16="http://schemas.microsoft.com/office/drawing/2014/main" id="{813EF52B-48B2-487F-BF5F-5AE14347F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069632"/>
            <a:ext cx="2606503" cy="260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2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56478" y="373315"/>
            <a:ext cx="12191999" cy="720094"/>
          </a:xfrm>
        </p:spPr>
        <p:txBody>
          <a:bodyPr/>
          <a:lstStyle/>
          <a:p>
            <a:pPr algn="just"/>
            <a:r>
              <a:rPr lang="he-IL" sz="3600" dirty="0">
                <a:latin typeface="David" panose="020E0502060401010101" pitchFamily="34" charset="-79"/>
                <a:cs typeface="Varela Round"/>
              </a:rPr>
              <a:t>פתרון תרגיל לדוגמא – סעיף א'</a:t>
            </a:r>
          </a:p>
        </p:txBody>
      </p:sp>
      <p:sp>
        <p:nvSpPr>
          <p:cNvPr id="3" name="מלבן 2">
            <a:extLst>
              <a:ext uri="{FF2B5EF4-FFF2-40B4-BE49-F238E27FC236}">
                <a16:creationId xmlns:a16="http://schemas.microsoft.com/office/drawing/2014/main" id="{21862A21-BE15-4163-B76A-0D409AB3C0FB}"/>
              </a:ext>
            </a:extLst>
          </p:cNvPr>
          <p:cNvSpPr/>
          <p:nvPr/>
        </p:nvSpPr>
        <p:spPr>
          <a:xfrm>
            <a:off x="535259" y="1271240"/>
            <a:ext cx="11251579" cy="1870512"/>
          </a:xfrm>
          <a:prstGeom prst="rect">
            <a:avLst/>
          </a:prstGeom>
        </p:spPr>
        <p:txBody>
          <a:bodyPr wrap="square">
            <a:spAutoFit/>
          </a:bodyPr>
          <a:lstStyle/>
          <a:p>
            <a:pPr>
              <a:lnSpc>
                <a:spcPts val="3500"/>
              </a:lnSpc>
            </a:pPr>
            <a:r>
              <a:rPr lang="he-IL" sz="2600" dirty="0">
                <a:latin typeface="Varela Round" panose="00000500000000000000" pitchFamily="2" charset="-79"/>
                <a:cs typeface="Varela Round" panose="00000500000000000000" pitchFamily="2" charset="-79"/>
              </a:rPr>
              <a:t>א. אי-ודאות היא מצב מורכב בו לא מתאפשרת תחזית של תהליכים ארגוניים עתידיים. המידע הזמין נוגד את ההיגיון ואת הניסיון והידע שנצברו ועומדים לרשות מקבלי ההחלטות. במצב כזה אין להם ידיעה ברורה ואף לא חלקית על התנהגות השוק, ועל כן קבלת החלטות במצב זה היא בגדר הימור.</a:t>
            </a:r>
          </a:p>
        </p:txBody>
      </p:sp>
      <p:pic>
        <p:nvPicPr>
          <p:cNvPr id="9220" name="Picture 4" descr="Diverse people with creative inspiration speech bubbles Free Photo">
            <a:extLst>
              <a:ext uri="{FF2B5EF4-FFF2-40B4-BE49-F238E27FC236}">
                <a16:creationId xmlns:a16="http://schemas.microsoft.com/office/drawing/2014/main" id="{2B826FA6-DCBE-41FA-AC32-3154F0727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62" y="3784668"/>
            <a:ext cx="4006200" cy="286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0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3186097"/>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sz="6000" dirty="0"/>
              <a:t>קבלת החלטות –</a:t>
            </a:r>
            <a:br>
              <a:rPr lang="en-US" sz="6000" dirty="0"/>
            </a:br>
            <a:r>
              <a:rPr lang="he-IL" sz="6000" dirty="0"/>
              <a:t>מהי החלטה ואי ודאות</a:t>
            </a:r>
            <a:endParaRPr lang="he-IL" sz="6000" dirty="0">
              <a:solidFill>
                <a:srgbClr val="192A72"/>
              </a:solidFill>
            </a:endParaRPr>
          </a:p>
        </p:txBody>
      </p:sp>
      <p:sp>
        <p:nvSpPr>
          <p:cNvPr id="7" name="כותרת משנה 6"/>
          <p:cNvSpPr>
            <a:spLocks noGrp="1"/>
          </p:cNvSpPr>
          <p:nvPr>
            <p:ph type="subTitle" idx="1"/>
          </p:nvPr>
        </p:nvSpPr>
        <p:spPr>
          <a:xfrm>
            <a:off x="1" y="2518804"/>
            <a:ext cx="12192001" cy="1334587"/>
          </a:xfrm>
        </p:spPr>
        <p:txBody>
          <a:bodyPr/>
          <a:lstStyle/>
          <a:p>
            <a:endParaRPr lang="he-IL" dirty="0">
              <a:sym typeface="Varela Round"/>
            </a:endParaRPr>
          </a:p>
          <a:p>
            <a:r>
              <a:rPr lang="he-IL" dirty="0">
                <a:sym typeface="Varela Round"/>
              </a:rPr>
              <a:t>מנהל וכלכלה</a:t>
            </a:r>
          </a:p>
        </p:txBody>
      </p:sp>
      <p:sp>
        <p:nvSpPr>
          <p:cNvPr id="4" name="מציין מיקום תוכן 3"/>
          <p:cNvSpPr>
            <a:spLocks noGrp="1"/>
          </p:cNvSpPr>
          <p:nvPr>
            <p:ph idx="10"/>
          </p:nvPr>
        </p:nvSpPr>
        <p:spPr>
          <a:xfrm>
            <a:off x="1" y="3655861"/>
            <a:ext cx="12192001" cy="720094"/>
          </a:xfrm>
        </p:spPr>
        <p:txBody>
          <a:bodyPr/>
          <a:lstStyle/>
          <a:p>
            <a:r>
              <a:rPr lang="he-IL" dirty="0">
                <a:sym typeface="Varela Round"/>
              </a:rPr>
              <a:t>שם המורה: צחי אפרתי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56478" y="212675"/>
            <a:ext cx="12191999" cy="720094"/>
          </a:xfrm>
        </p:spPr>
        <p:txBody>
          <a:bodyPr/>
          <a:lstStyle/>
          <a:p>
            <a:pPr algn="just"/>
            <a:r>
              <a:rPr lang="he-IL" sz="3600" dirty="0">
                <a:latin typeface="David" panose="020E0502060401010101" pitchFamily="34" charset="-79"/>
                <a:cs typeface="Varela Round"/>
              </a:rPr>
              <a:t>פתרון תרגיל לדוגמא – סעיף ב'</a:t>
            </a:r>
          </a:p>
        </p:txBody>
      </p:sp>
      <p:sp>
        <p:nvSpPr>
          <p:cNvPr id="3" name="מלבן 2">
            <a:extLst>
              <a:ext uri="{FF2B5EF4-FFF2-40B4-BE49-F238E27FC236}">
                <a16:creationId xmlns:a16="http://schemas.microsoft.com/office/drawing/2014/main" id="{21862A21-BE15-4163-B76A-0D409AB3C0FB}"/>
              </a:ext>
            </a:extLst>
          </p:cNvPr>
          <p:cNvSpPr/>
          <p:nvPr/>
        </p:nvSpPr>
        <p:spPr>
          <a:xfrm>
            <a:off x="535259" y="1011747"/>
            <a:ext cx="11251579" cy="3217035"/>
          </a:xfrm>
          <a:prstGeom prst="rect">
            <a:avLst/>
          </a:prstGeom>
        </p:spPr>
        <p:txBody>
          <a:bodyPr wrap="square">
            <a:spAutoFit/>
          </a:bodyPr>
          <a:lstStyle/>
          <a:p>
            <a:pPr>
              <a:lnSpc>
                <a:spcPts val="3500"/>
              </a:lnSpc>
            </a:pPr>
            <a:r>
              <a:rPr lang="he-IL" sz="2600" dirty="0">
                <a:latin typeface="Varela Round" panose="00000500000000000000" pitchFamily="2" charset="-79"/>
                <a:cs typeface="Varela Round" panose="00000500000000000000" pitchFamily="2" charset="-79"/>
              </a:rPr>
              <a:t>ב. על הבעלים לקבוע מדיניות ואסטרטגיה של קבלת החלטות במצב של אי-ודאות. כדי לקבל החלטה אפקטיבית ולצמצם במידת האפשר את אי-הוודאות, יש לבצע את הפעולות הבאות:</a:t>
            </a:r>
          </a:p>
          <a:p>
            <a:pPr>
              <a:lnSpc>
                <a:spcPts val="3500"/>
              </a:lnSpc>
            </a:pPr>
            <a:r>
              <a:rPr lang="he-IL" sz="2600" dirty="0">
                <a:latin typeface="Varela Round" panose="00000500000000000000" pitchFamily="2" charset="-79"/>
                <a:cs typeface="Varela Round" panose="00000500000000000000" pitchFamily="2" charset="-79"/>
              </a:rPr>
              <a:t>•התייעצות עם מומחים בתחום המסעדנות.</a:t>
            </a:r>
          </a:p>
          <a:p>
            <a:pPr>
              <a:lnSpc>
                <a:spcPts val="3500"/>
              </a:lnSpc>
            </a:pPr>
            <a:r>
              <a:rPr lang="he-IL" sz="2600" dirty="0">
                <a:latin typeface="Varela Round" panose="00000500000000000000" pitchFamily="2" charset="-79"/>
                <a:cs typeface="Varela Round" panose="00000500000000000000" pitchFamily="2" charset="-79"/>
              </a:rPr>
              <a:t>•היצמדות לסטטוס-קוו. אף שהוא עצמו יכול להיות מקור הבעיה</a:t>
            </a:r>
          </a:p>
          <a:p>
            <a:pPr>
              <a:lnSpc>
                <a:spcPts val="3500"/>
              </a:lnSpc>
            </a:pPr>
            <a:r>
              <a:rPr lang="he-IL" sz="2600" dirty="0">
                <a:latin typeface="Varela Round" panose="00000500000000000000" pitchFamily="2" charset="-79"/>
                <a:cs typeface="Varela Round" panose="00000500000000000000" pitchFamily="2" charset="-79"/>
              </a:rPr>
              <a:t>•לימוד מניסיון העבר ויישום הלקחים.</a:t>
            </a:r>
          </a:p>
          <a:p>
            <a:pPr>
              <a:lnSpc>
                <a:spcPts val="3500"/>
              </a:lnSpc>
            </a:pPr>
            <a:r>
              <a:rPr lang="he-IL" sz="2600" dirty="0">
                <a:latin typeface="Varela Round" panose="00000500000000000000" pitchFamily="2" charset="-79"/>
                <a:cs typeface="Varela Round" panose="00000500000000000000" pitchFamily="2" charset="-79"/>
              </a:rPr>
              <a:t>•הקמת צוות ייעודי לטיפול בבעיית אי-הוודאות.</a:t>
            </a:r>
          </a:p>
        </p:txBody>
      </p:sp>
      <p:pic>
        <p:nvPicPr>
          <p:cNvPr id="5" name="Picture 4" descr="Diverse people with creative inspiration speech bubbles Free Photo">
            <a:extLst>
              <a:ext uri="{FF2B5EF4-FFF2-40B4-BE49-F238E27FC236}">
                <a16:creationId xmlns:a16="http://schemas.microsoft.com/office/drawing/2014/main" id="{7C147814-2311-4672-BB7F-6B96C90F4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62" y="3784668"/>
            <a:ext cx="4006200" cy="286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5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3944F8-C38E-4536-B852-178E4CBBD9B3}"/>
              </a:ext>
            </a:extLst>
          </p:cNvPr>
          <p:cNvSpPr>
            <a:spLocks noGrp="1"/>
          </p:cNvSpPr>
          <p:nvPr>
            <p:ph type="title"/>
          </p:nvPr>
        </p:nvSpPr>
        <p:spPr/>
        <p:txBody>
          <a:bodyPr/>
          <a:lstStyle/>
          <a:p>
            <a:r>
              <a:rPr lang="he-IL" dirty="0"/>
              <a:t>סיכום</a:t>
            </a:r>
          </a:p>
        </p:txBody>
      </p:sp>
      <p:pic>
        <p:nvPicPr>
          <p:cNvPr id="10242" name="Picture 2" descr="Bulb drawing with yellow paperclip as light Free Photo">
            <a:extLst>
              <a:ext uri="{FF2B5EF4-FFF2-40B4-BE49-F238E27FC236}">
                <a16:creationId xmlns:a16="http://schemas.microsoft.com/office/drawing/2014/main" id="{3414297A-78A7-4387-81EE-8A5DC0DA7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70" t="15146" r="12586" b="13418"/>
          <a:stretch/>
        </p:blipFill>
        <p:spPr bwMode="auto">
          <a:xfrm>
            <a:off x="1233565" y="1263704"/>
            <a:ext cx="5622325" cy="383059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723E735A-375C-435E-B207-41C412D2DC6D}"/>
              </a:ext>
            </a:extLst>
          </p:cNvPr>
          <p:cNvSpPr/>
          <p:nvPr/>
        </p:nvSpPr>
        <p:spPr>
          <a:xfrm>
            <a:off x="5846956" y="1334228"/>
            <a:ext cx="6096000" cy="3188180"/>
          </a:xfrm>
          <a:prstGeom prst="rect">
            <a:avLst/>
          </a:prstGeom>
        </p:spPr>
        <p:txBody>
          <a:bodyPr>
            <a:spAutoFit/>
          </a:bodyPr>
          <a:lstStyle/>
          <a:p>
            <a:pPr marL="457200" indent="-457200">
              <a:lnSpc>
                <a:spcPct val="200000"/>
              </a:lnSpc>
              <a:buFont typeface="Wingdings" panose="05000000000000000000" pitchFamily="2" charset="2"/>
              <a:buChar char="ü"/>
            </a:pPr>
            <a:r>
              <a:rPr lang="he-IL" sz="2600" dirty="0">
                <a:latin typeface="Varela Round" panose="00000500000000000000" pitchFamily="2" charset="-79"/>
                <a:cs typeface="Varela Round" panose="00000500000000000000" pitchFamily="2" charset="-79"/>
              </a:rPr>
              <a:t>רקע לקבלת החלטות</a:t>
            </a:r>
          </a:p>
          <a:p>
            <a:pPr marL="457200" indent="-457200">
              <a:lnSpc>
                <a:spcPct val="200000"/>
              </a:lnSpc>
              <a:buFont typeface="Wingdings" panose="05000000000000000000" pitchFamily="2" charset="2"/>
              <a:buChar char="ü"/>
            </a:pPr>
            <a:r>
              <a:rPr lang="he-IL" sz="2600" dirty="0">
                <a:latin typeface="Varela Round" panose="00000500000000000000" pitchFamily="2" charset="-79"/>
                <a:cs typeface="Varela Round" panose="00000500000000000000" pitchFamily="2" charset="-79"/>
              </a:rPr>
              <a:t>מהי ההחלטה  </a:t>
            </a:r>
          </a:p>
          <a:p>
            <a:pPr marL="457200" indent="-457200">
              <a:lnSpc>
                <a:spcPct val="200000"/>
              </a:lnSpc>
              <a:buFont typeface="Wingdings" panose="05000000000000000000" pitchFamily="2" charset="2"/>
              <a:buChar char="ü"/>
            </a:pPr>
            <a:r>
              <a:rPr lang="he-IL" sz="2600" dirty="0">
                <a:latin typeface="Varela Round" panose="00000500000000000000" pitchFamily="2" charset="-79"/>
                <a:cs typeface="Varela Round" panose="00000500000000000000" pitchFamily="2" charset="-79"/>
              </a:rPr>
              <a:t>אי ודאות בקבלת החלטות</a:t>
            </a:r>
          </a:p>
          <a:p>
            <a:pPr marL="457200" indent="-457200">
              <a:lnSpc>
                <a:spcPct val="200000"/>
              </a:lnSpc>
              <a:buFont typeface="Wingdings" panose="05000000000000000000" pitchFamily="2" charset="2"/>
              <a:buChar char="ü"/>
            </a:pPr>
            <a:r>
              <a:rPr lang="he-IL" sz="2600" dirty="0">
                <a:latin typeface="Varela Round" panose="00000500000000000000" pitchFamily="2" charset="-79"/>
                <a:cs typeface="Varela Round" panose="00000500000000000000" pitchFamily="2" charset="-79"/>
              </a:rPr>
              <a:t>קבלת החלטות באופן אפקטיבי</a:t>
            </a:r>
          </a:p>
        </p:txBody>
      </p:sp>
    </p:spTree>
    <p:extLst>
      <p:ext uri="{BB962C8B-B14F-4D97-AF65-F5344CB8AC3E}">
        <p14:creationId xmlns:p14="http://schemas.microsoft.com/office/powerpoint/2010/main" val="150548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3"/>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340" y="3016112"/>
            <a:ext cx="11174412" cy="2618474"/>
          </a:xfrm>
          <a:prstGeom prst="rect">
            <a:avLst/>
          </a:prstGeom>
          <a:noFill/>
        </p:spPr>
        <p:txBody>
          <a:bodyPr wrap="square" rtlCol="1">
            <a:spAutoFit/>
          </a:bodyPr>
          <a:lstStyle/>
          <a:p>
            <a:pPr marL="89535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8" name="מציין מיקום תוכן 7"/>
          <p:cNvSpPr>
            <a:spLocks noGrp="1"/>
          </p:cNvSpPr>
          <p:nvPr>
            <p:ph sz="quarter" idx="4"/>
          </p:nvPr>
        </p:nvSpPr>
        <p:spPr>
          <a:xfrm>
            <a:off x="-135000" y="933094"/>
            <a:ext cx="10721686" cy="4153058"/>
          </a:xfrm>
        </p:spPr>
        <p:txBody>
          <a:bodyPr>
            <a:normAutofit/>
          </a:bodyPr>
          <a:lstStyle/>
          <a:p>
            <a:pPr>
              <a:lnSpc>
                <a:spcPct val="200000"/>
              </a:lnSpc>
            </a:pPr>
            <a:r>
              <a:rPr lang="he-IL" sz="2800" dirty="0">
                <a:solidFill>
                  <a:schemeClr val="tx1"/>
                </a:solidFill>
              </a:rPr>
              <a:t>רקע לקבלת החלטות</a:t>
            </a:r>
          </a:p>
          <a:p>
            <a:pPr>
              <a:lnSpc>
                <a:spcPct val="200000"/>
              </a:lnSpc>
            </a:pPr>
            <a:r>
              <a:rPr lang="he-IL" sz="2800" dirty="0">
                <a:solidFill>
                  <a:schemeClr val="tx1"/>
                </a:solidFill>
              </a:rPr>
              <a:t>מהי ההחלטה – בעולם האישי והעסקי </a:t>
            </a:r>
          </a:p>
          <a:p>
            <a:pPr>
              <a:lnSpc>
                <a:spcPct val="200000"/>
              </a:lnSpc>
            </a:pPr>
            <a:r>
              <a:rPr lang="he-IL" sz="2800" dirty="0">
                <a:solidFill>
                  <a:schemeClr val="tx1"/>
                </a:solidFill>
              </a:rPr>
              <a:t>אי ודאות בקבלת החלטות ואיך ניתן להתמודד איתה</a:t>
            </a:r>
          </a:p>
          <a:p>
            <a:pPr>
              <a:lnSpc>
                <a:spcPct val="200000"/>
              </a:lnSpc>
            </a:pPr>
            <a:r>
              <a:rPr lang="he-IL" sz="2800" dirty="0"/>
              <a:t>איך ניתן לקבל החלטות באופן אפקטיבי</a:t>
            </a:r>
            <a:endParaRPr lang="he-IL" sz="2800" dirty="0">
              <a:solidFill>
                <a:schemeClr val="tx1"/>
              </a:solidFill>
            </a:endParaRPr>
          </a:p>
        </p:txBody>
      </p:sp>
      <p:pic>
        <p:nvPicPr>
          <p:cNvPr id="1026" name="Picture 2" descr="Businessmen hands on white table with documents and drafts Free Photo">
            <a:extLst>
              <a:ext uri="{FF2B5EF4-FFF2-40B4-BE49-F238E27FC236}">
                <a16:creationId xmlns:a16="http://schemas.microsoft.com/office/drawing/2014/main" id="{D1412AC0-3605-45D3-8D7E-63DCE9B10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45" y="4152838"/>
            <a:ext cx="3508547" cy="2337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מבוא לקבלת החלטות</a:t>
            </a:r>
          </a:p>
        </p:txBody>
      </p:sp>
      <p:sp>
        <p:nvSpPr>
          <p:cNvPr id="11" name="מציין מיקום תוכן 10"/>
          <p:cNvSpPr>
            <a:spLocks noGrp="1"/>
          </p:cNvSpPr>
          <p:nvPr>
            <p:ph sz="quarter" idx="4"/>
          </p:nvPr>
        </p:nvSpPr>
        <p:spPr>
          <a:xfrm>
            <a:off x="515273" y="1206476"/>
            <a:ext cx="10996007" cy="4153058"/>
          </a:xfrm>
        </p:spPr>
        <p:txBody>
          <a:bodyPr>
            <a:normAutofit/>
          </a:bodyPr>
          <a:lstStyle/>
          <a:p>
            <a:pPr marL="96848" indent="0" algn="ctr">
              <a:buNone/>
            </a:pPr>
            <a:r>
              <a:rPr lang="he-IL" sz="3200" dirty="0"/>
              <a:t>מה זה קבלת החלטות?</a:t>
            </a:r>
            <a:br>
              <a:rPr lang="he-IL" sz="3200" dirty="0"/>
            </a:br>
            <a:r>
              <a:rPr lang="he-IL" sz="3200" dirty="0"/>
              <a:t>קבלת החלטות האם זה משמעותי לכם?</a:t>
            </a:r>
            <a:br>
              <a:rPr lang="he-IL" sz="3200" dirty="0"/>
            </a:br>
            <a:r>
              <a:rPr lang="he-IL" sz="3200" dirty="0"/>
              <a:t>מה הדרך הנכונה לקבל החלטות?</a:t>
            </a:r>
            <a:br>
              <a:rPr lang="he-IL" sz="3200" dirty="0"/>
            </a:br>
            <a:endParaRPr lang="he-IL" sz="3200" dirty="0"/>
          </a:p>
        </p:txBody>
      </p:sp>
      <p:pic>
        <p:nvPicPr>
          <p:cNvPr id="2050" name="Picture 2">
            <a:extLst>
              <a:ext uri="{FF2B5EF4-FFF2-40B4-BE49-F238E27FC236}">
                <a16:creationId xmlns:a16="http://schemas.microsoft.com/office/drawing/2014/main" id="{C348CF70-7045-4F99-9263-9239014C3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044" y="3039549"/>
            <a:ext cx="6903308" cy="255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מבוא לקבלת החלטות</a:t>
            </a:r>
          </a:p>
        </p:txBody>
      </p:sp>
      <p:sp>
        <p:nvSpPr>
          <p:cNvPr id="11" name="מציין מיקום תוכן 10"/>
          <p:cNvSpPr>
            <a:spLocks noGrp="1"/>
          </p:cNvSpPr>
          <p:nvPr>
            <p:ph sz="quarter" idx="4"/>
          </p:nvPr>
        </p:nvSpPr>
        <p:spPr>
          <a:xfrm>
            <a:off x="515273" y="1352471"/>
            <a:ext cx="10996007" cy="4153058"/>
          </a:xfrm>
        </p:spPr>
        <p:txBody>
          <a:bodyPr>
            <a:normAutofit/>
          </a:bodyPr>
          <a:lstStyle/>
          <a:p>
            <a:r>
              <a:rPr lang="he-IL" sz="3200" dirty="0"/>
              <a:t>אמר הרמב"ם: "רשות כל אדם נתונה: אם רצה להטות עצמו לדרך טובה ולהיות צדיק – הרשות בידו; ואם רצה להטות עצמו לדרך רעה ולהיות רשע – הרשות בידו. הוא שכתוב בתורה: 'הן האדם היה כאחד ממנו, לדעת טוב ורע'" (משנה תורה, הלכות תשובה ה, א)</a:t>
            </a:r>
          </a:p>
        </p:txBody>
      </p:sp>
      <p:pic>
        <p:nvPicPr>
          <p:cNvPr id="2" name="תמונה 1">
            <a:extLst>
              <a:ext uri="{FF2B5EF4-FFF2-40B4-BE49-F238E27FC236}">
                <a16:creationId xmlns:a16="http://schemas.microsoft.com/office/drawing/2014/main" id="{81856756-F858-4B50-9B8F-2B83807EDAE2}"/>
              </a:ext>
            </a:extLst>
          </p:cNvPr>
          <p:cNvPicPr>
            <a:picLocks noChangeAspect="1"/>
          </p:cNvPicPr>
          <p:nvPr/>
        </p:nvPicPr>
        <p:blipFill>
          <a:blip r:embed="rId3"/>
          <a:stretch>
            <a:fillRect/>
          </a:stretch>
        </p:blipFill>
        <p:spPr>
          <a:xfrm>
            <a:off x="840847" y="4001983"/>
            <a:ext cx="2838846" cy="2669225"/>
          </a:xfrm>
          <a:prstGeom prst="rect">
            <a:avLst/>
          </a:prstGeom>
        </p:spPr>
      </p:pic>
    </p:spTree>
    <p:extLst>
      <p:ext uri="{BB962C8B-B14F-4D97-AF65-F5344CB8AC3E}">
        <p14:creationId xmlns:p14="http://schemas.microsoft.com/office/powerpoint/2010/main" val="307288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Rectangle 1">
            <a:extLst>
              <a:ext uri="{FF2B5EF4-FFF2-40B4-BE49-F238E27FC236}">
                <a16:creationId xmlns:a16="http://schemas.microsoft.com/office/drawing/2014/main" id="{05648816-AD3C-4878-A5D7-6474EF82E4BB}"/>
              </a:ext>
            </a:extLst>
          </p:cNvPr>
          <p:cNvSpPr/>
          <p:nvPr/>
        </p:nvSpPr>
        <p:spPr>
          <a:xfrm>
            <a:off x="0" y="4794422"/>
            <a:ext cx="12192001" cy="2063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כותרת 7"/>
          <p:cNvSpPr>
            <a:spLocks noGrp="1"/>
          </p:cNvSpPr>
          <p:nvPr>
            <p:ph type="title"/>
          </p:nvPr>
        </p:nvSpPr>
        <p:spPr>
          <a:xfrm>
            <a:off x="2" y="212675"/>
            <a:ext cx="12191999" cy="720094"/>
          </a:xfrm>
        </p:spPr>
        <p:txBody>
          <a:bodyPr/>
          <a:lstStyle/>
          <a:p>
            <a:r>
              <a:rPr lang="he-IL" dirty="0"/>
              <a:t>מבוא לקבלת החלטות</a:t>
            </a:r>
          </a:p>
        </p:txBody>
      </p:sp>
      <p:pic>
        <p:nvPicPr>
          <p:cNvPr id="5" name="מדיה מקוונת 4" title="ￗﾘￗﾕￗﾠￗﾙ ￗﾨￗﾕￗﾑￗﾙￗﾠￗﾡ - ￗﾧￗﾑￗﾜￗﾪ ￗﾔￗﾗￗﾜￗﾘￗﾕￗﾪ">
            <a:hlinkClick r:id="" action="ppaction://media"/>
            <a:extLst>
              <a:ext uri="{FF2B5EF4-FFF2-40B4-BE49-F238E27FC236}">
                <a16:creationId xmlns:a16="http://schemas.microsoft.com/office/drawing/2014/main" id="{1FA11DE3-8356-49B2-A3DF-3FBE45C8526F}"/>
              </a:ext>
            </a:extLst>
          </p:cNvPr>
          <p:cNvPicPr>
            <a:picLocks noGrp="1" noRot="1" noChangeAspect="1"/>
          </p:cNvPicPr>
          <p:nvPr>
            <p:ph sz="quarter" idx="4"/>
            <a:videoFile r:link="rId1"/>
          </p:nvPr>
        </p:nvPicPr>
        <p:blipFill>
          <a:blip r:embed="rId4"/>
          <a:stretch>
            <a:fillRect/>
          </a:stretch>
        </p:blipFill>
        <p:spPr>
          <a:xfrm>
            <a:off x="386374" y="1056779"/>
            <a:ext cx="11266048" cy="5484321"/>
          </a:xfrm>
          <a:prstGeom prst="rect">
            <a:avLst/>
          </a:prstGeom>
        </p:spPr>
      </p:pic>
    </p:spTree>
    <p:extLst>
      <p:ext uri="{BB962C8B-B14F-4D97-AF65-F5344CB8AC3E}">
        <p14:creationId xmlns:p14="http://schemas.microsoft.com/office/powerpoint/2010/main" val="410011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p:txBody>
          <a:bodyPr/>
          <a:lstStyle/>
          <a:p>
            <a:r>
              <a:rPr lang="he-IL" b="1" dirty="0"/>
              <a:t>קבלת החלטות</a:t>
            </a:r>
          </a:p>
        </p:txBody>
      </p:sp>
      <p:pic>
        <p:nvPicPr>
          <p:cNvPr id="5" name="תמונה 4">
            <a:extLst>
              <a:ext uri="{FF2B5EF4-FFF2-40B4-BE49-F238E27FC236}">
                <a16:creationId xmlns:a16="http://schemas.microsoft.com/office/drawing/2014/main" id="{AB127CA6-0537-4041-9CEA-21C4E7FD707E}"/>
              </a:ext>
            </a:extLst>
          </p:cNvPr>
          <p:cNvPicPr>
            <a:picLocks noChangeAspect="1"/>
          </p:cNvPicPr>
          <p:nvPr/>
        </p:nvPicPr>
        <p:blipFill>
          <a:blip r:embed="rId3"/>
          <a:stretch>
            <a:fillRect/>
          </a:stretch>
        </p:blipFill>
        <p:spPr>
          <a:xfrm>
            <a:off x="210402" y="1393328"/>
            <a:ext cx="5503182" cy="4569898"/>
          </a:xfrm>
          <a:prstGeom prst="rect">
            <a:avLst/>
          </a:prstGeom>
        </p:spPr>
      </p:pic>
      <p:pic>
        <p:nvPicPr>
          <p:cNvPr id="7" name="תמונה 6">
            <a:extLst>
              <a:ext uri="{FF2B5EF4-FFF2-40B4-BE49-F238E27FC236}">
                <a16:creationId xmlns:a16="http://schemas.microsoft.com/office/drawing/2014/main" id="{DCE34B1F-EC87-4478-96C0-FD4D765F8FB0}"/>
              </a:ext>
            </a:extLst>
          </p:cNvPr>
          <p:cNvPicPr>
            <a:picLocks noChangeAspect="1"/>
          </p:cNvPicPr>
          <p:nvPr/>
        </p:nvPicPr>
        <p:blipFill>
          <a:blip r:embed="rId4"/>
          <a:stretch>
            <a:fillRect/>
          </a:stretch>
        </p:blipFill>
        <p:spPr>
          <a:xfrm>
            <a:off x="210402" y="946519"/>
            <a:ext cx="5503182" cy="5016707"/>
          </a:xfrm>
          <a:prstGeom prst="rect">
            <a:avLst/>
          </a:prstGeom>
        </p:spPr>
      </p:pic>
      <p:sp>
        <p:nvSpPr>
          <p:cNvPr id="9" name="מלבן 8">
            <a:extLst>
              <a:ext uri="{FF2B5EF4-FFF2-40B4-BE49-F238E27FC236}">
                <a16:creationId xmlns:a16="http://schemas.microsoft.com/office/drawing/2014/main" id="{F2BFFA6F-0013-4B8C-9220-C01F2E30742E}"/>
              </a:ext>
            </a:extLst>
          </p:cNvPr>
          <p:cNvSpPr/>
          <p:nvPr/>
        </p:nvSpPr>
        <p:spPr>
          <a:xfrm>
            <a:off x="210402" y="5982820"/>
            <a:ext cx="3680238" cy="369332"/>
          </a:xfrm>
          <a:prstGeom prst="rect">
            <a:avLst/>
          </a:prstGeom>
        </p:spPr>
        <p:txBody>
          <a:bodyPr wrap="none">
            <a:spAutoFit/>
          </a:bodyPr>
          <a:lstStyle/>
          <a:p>
            <a:r>
              <a:rPr lang="en-US" dirty="0">
                <a:solidFill>
                  <a:srgbClr val="1A1A1A"/>
                </a:solidFill>
                <a:latin typeface="-apple-system"/>
              </a:rPr>
              <a:t>Photo by </a:t>
            </a:r>
            <a:r>
              <a:rPr lang="en-US" b="1" dirty="0">
                <a:solidFill>
                  <a:srgbClr val="1A1A1A"/>
                </a:solidFill>
                <a:latin typeface="-apple-system"/>
                <a:hlinkClick r:id="rId5"/>
              </a:rPr>
              <a:t>Nathan Cowley</a:t>
            </a:r>
            <a:r>
              <a:rPr lang="en-US" dirty="0">
                <a:solidFill>
                  <a:srgbClr val="1A1A1A"/>
                </a:solidFill>
                <a:latin typeface="-apple-system"/>
              </a:rPr>
              <a:t> from </a:t>
            </a:r>
            <a:r>
              <a:rPr lang="en-US" b="1" dirty="0" err="1">
                <a:solidFill>
                  <a:srgbClr val="1A1A1A"/>
                </a:solidFill>
                <a:latin typeface="-apple-system"/>
                <a:hlinkClick r:id="rId6"/>
              </a:rPr>
              <a:t>Pexels</a:t>
            </a:r>
            <a:endParaRPr lang="he-IL" dirty="0"/>
          </a:p>
        </p:txBody>
      </p:sp>
      <p:sp>
        <p:nvSpPr>
          <p:cNvPr id="10" name="מלבן 9">
            <a:extLst>
              <a:ext uri="{FF2B5EF4-FFF2-40B4-BE49-F238E27FC236}">
                <a16:creationId xmlns:a16="http://schemas.microsoft.com/office/drawing/2014/main" id="{1AD84173-2480-4235-8841-135F18B9340E}"/>
              </a:ext>
            </a:extLst>
          </p:cNvPr>
          <p:cNvSpPr/>
          <p:nvPr/>
        </p:nvSpPr>
        <p:spPr>
          <a:xfrm>
            <a:off x="5995016" y="6030872"/>
            <a:ext cx="3508588" cy="369332"/>
          </a:xfrm>
          <a:prstGeom prst="rect">
            <a:avLst/>
          </a:prstGeom>
        </p:spPr>
        <p:txBody>
          <a:bodyPr wrap="none">
            <a:spAutoFit/>
          </a:bodyPr>
          <a:lstStyle/>
          <a:p>
            <a:r>
              <a:rPr lang="en-US" dirty="0">
                <a:solidFill>
                  <a:srgbClr val="1A1A1A"/>
                </a:solidFill>
                <a:latin typeface="-apple-system"/>
              </a:rPr>
              <a:t>Photo by </a:t>
            </a:r>
            <a:r>
              <a:rPr lang="en-US" b="1" dirty="0" err="1">
                <a:solidFill>
                  <a:srgbClr val="1A1A1A"/>
                </a:solidFill>
                <a:latin typeface="-apple-system"/>
                <a:hlinkClick r:id="rId7"/>
              </a:rPr>
              <a:t>Aslıhan</a:t>
            </a:r>
            <a:r>
              <a:rPr lang="en-US" b="1" dirty="0">
                <a:solidFill>
                  <a:srgbClr val="1A1A1A"/>
                </a:solidFill>
                <a:latin typeface="-apple-system"/>
                <a:hlinkClick r:id="rId7"/>
              </a:rPr>
              <a:t> Aslan</a:t>
            </a:r>
            <a:r>
              <a:rPr lang="en-US" dirty="0">
                <a:solidFill>
                  <a:srgbClr val="1A1A1A"/>
                </a:solidFill>
                <a:latin typeface="-apple-system"/>
              </a:rPr>
              <a:t> from </a:t>
            </a:r>
            <a:r>
              <a:rPr lang="en-US" b="1" dirty="0" err="1">
                <a:solidFill>
                  <a:srgbClr val="1A1A1A"/>
                </a:solidFill>
                <a:latin typeface="-apple-system"/>
                <a:hlinkClick r:id="rId8"/>
              </a:rPr>
              <a:t>Pexels</a:t>
            </a:r>
            <a:endParaRPr lang="he-IL" dirty="0"/>
          </a:p>
        </p:txBody>
      </p:sp>
      <p:pic>
        <p:nvPicPr>
          <p:cNvPr id="11" name="תמונה 10">
            <a:extLst>
              <a:ext uri="{FF2B5EF4-FFF2-40B4-BE49-F238E27FC236}">
                <a16:creationId xmlns:a16="http://schemas.microsoft.com/office/drawing/2014/main" id="{314E8157-D051-4282-BAD3-379D38599ADA}"/>
              </a:ext>
            </a:extLst>
          </p:cNvPr>
          <p:cNvPicPr>
            <a:picLocks noChangeAspect="1"/>
          </p:cNvPicPr>
          <p:nvPr/>
        </p:nvPicPr>
        <p:blipFill>
          <a:blip r:embed="rId9"/>
          <a:stretch>
            <a:fillRect/>
          </a:stretch>
        </p:blipFill>
        <p:spPr>
          <a:xfrm>
            <a:off x="5995016" y="946518"/>
            <a:ext cx="5617863" cy="5016707"/>
          </a:xfrm>
          <a:prstGeom prst="rect">
            <a:avLst/>
          </a:prstGeom>
        </p:spPr>
      </p:pic>
    </p:spTree>
    <p:extLst>
      <p:ext uri="{BB962C8B-B14F-4D97-AF65-F5344CB8AC3E}">
        <p14:creationId xmlns:p14="http://schemas.microsoft.com/office/powerpoint/2010/main" val="85742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דוגמאות לקבלת החלטות</a:t>
            </a:r>
          </a:p>
        </p:txBody>
      </p:sp>
      <p:sp>
        <p:nvSpPr>
          <p:cNvPr id="11" name="מציין מיקום תוכן 10"/>
          <p:cNvSpPr>
            <a:spLocks noGrp="1"/>
          </p:cNvSpPr>
          <p:nvPr>
            <p:ph sz="quarter" idx="4"/>
          </p:nvPr>
        </p:nvSpPr>
        <p:spPr>
          <a:xfrm>
            <a:off x="-1907887" y="1542580"/>
            <a:ext cx="10996007" cy="4153058"/>
          </a:xfrm>
        </p:spPr>
        <p:txBody>
          <a:bodyPr>
            <a:normAutofit/>
          </a:bodyPr>
          <a:lstStyle/>
          <a:p>
            <a:r>
              <a:rPr lang="he-IL" sz="3200" dirty="0"/>
              <a:t>נגיף הקורונה – ברמה גלובאלית ופרטית </a:t>
            </a:r>
          </a:p>
          <a:p>
            <a:r>
              <a:rPr lang="he-IL" sz="3200" dirty="0"/>
              <a:t>חברת תרופות גדולה</a:t>
            </a:r>
          </a:p>
          <a:p>
            <a:endParaRPr lang="he-IL" sz="3200" dirty="0"/>
          </a:p>
        </p:txBody>
      </p:sp>
      <p:pic>
        <p:nvPicPr>
          <p:cNvPr id="3074" name="Picture 2" descr="Microscopic coronavirus illness with copy space Free Photo">
            <a:extLst>
              <a:ext uri="{FF2B5EF4-FFF2-40B4-BE49-F238E27FC236}">
                <a16:creationId xmlns:a16="http://schemas.microsoft.com/office/drawing/2014/main" id="{6AE963DC-4B6F-4C35-85C1-FD991694FA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64599" y="2915725"/>
            <a:ext cx="59626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מהי החלטה</a:t>
            </a:r>
          </a:p>
        </p:txBody>
      </p:sp>
      <p:sp>
        <p:nvSpPr>
          <p:cNvPr id="11" name="מציין מיקום תוכן 10"/>
          <p:cNvSpPr>
            <a:spLocks noGrp="1"/>
          </p:cNvSpPr>
          <p:nvPr>
            <p:ph sz="quarter" idx="4"/>
          </p:nvPr>
        </p:nvSpPr>
        <p:spPr>
          <a:xfrm>
            <a:off x="109288" y="1007558"/>
            <a:ext cx="11420338" cy="4604572"/>
          </a:xfrm>
        </p:spPr>
        <p:txBody>
          <a:bodyPr>
            <a:normAutofit/>
          </a:bodyPr>
          <a:lstStyle/>
          <a:p>
            <a:pPr marL="0" indent="0">
              <a:buNone/>
            </a:pPr>
            <a:r>
              <a:rPr lang="he-IL" sz="2600" b="1" dirty="0"/>
              <a:t>החלטה: </a:t>
            </a:r>
            <a:r>
              <a:rPr lang="he-IL" sz="2600" dirty="0"/>
              <a:t>בחירת אפשרות אחת לפתרון בעיה מתוך מספר אפשרויות</a:t>
            </a:r>
          </a:p>
          <a:p>
            <a:pPr marL="0" indent="0">
              <a:buNone/>
            </a:pPr>
            <a:r>
              <a:rPr lang="he-IL" sz="2600" b="1" dirty="0"/>
              <a:t>קבלת החלטות: </a:t>
            </a:r>
            <a:r>
              <a:rPr lang="he-IL" sz="2600" dirty="0"/>
              <a:t>תהליך קוגניטיבי של בחירה מבין אפשרויות.</a:t>
            </a:r>
          </a:p>
          <a:p>
            <a:pPr marL="0" indent="0">
              <a:buNone/>
            </a:pPr>
            <a:endParaRPr lang="he-IL" sz="1000" dirty="0"/>
          </a:p>
          <a:p>
            <a:pPr marL="96848" indent="0">
              <a:buNone/>
            </a:pPr>
            <a:r>
              <a:rPr lang="he-IL" sz="2600" b="1" dirty="0"/>
              <a:t>החלטות משמעותיות </a:t>
            </a:r>
            <a:r>
              <a:rPr lang="he-IL" sz="2600" dirty="0"/>
              <a:t>- האדם ניצב לפני החלטות שונות -חלקן פשוטות וחלקן מורכבות. </a:t>
            </a:r>
          </a:p>
          <a:p>
            <a:pPr marL="0" indent="0">
              <a:buNone/>
            </a:pPr>
            <a:r>
              <a:rPr lang="he-IL" sz="2600" dirty="0"/>
              <a:t>החלטות משמעותיות הן אלה שיש להן השפעה </a:t>
            </a:r>
            <a:r>
              <a:rPr lang="he-IL" sz="2600" u="sng" dirty="0"/>
              <a:t>ארוכת טווח </a:t>
            </a:r>
            <a:r>
              <a:rPr lang="he-IL" sz="2600" dirty="0"/>
              <a:t>ולעתים קרובות הן </a:t>
            </a:r>
            <a:r>
              <a:rPr lang="he-IL" sz="2600" u="sng" dirty="0"/>
              <a:t>בלתי הפיכות </a:t>
            </a:r>
            <a:r>
              <a:rPr lang="he-IL" sz="2600" dirty="0"/>
              <a:t>או הפיכות באופן חלקי בלבד. </a:t>
            </a:r>
          </a:p>
          <a:p>
            <a:pPr marL="0" indent="0">
              <a:buNone/>
            </a:pPr>
            <a:r>
              <a:rPr lang="he-IL" sz="2600" dirty="0"/>
              <a:t>לחלקן יש השפעה נרחבת גם על </a:t>
            </a:r>
            <a:r>
              <a:rPr lang="he-IL" sz="2600" u="sng" dirty="0"/>
              <a:t>אנשים אחרים</a:t>
            </a:r>
            <a:r>
              <a:rPr lang="he-IL" sz="2600" dirty="0"/>
              <a:t>.</a:t>
            </a:r>
          </a:p>
          <a:p>
            <a:endParaRPr lang="he-IL" sz="2600" dirty="0"/>
          </a:p>
        </p:txBody>
      </p:sp>
      <p:pic>
        <p:nvPicPr>
          <p:cNvPr id="4098" name="Picture 2" descr="Wood labels with sky Free Photo">
            <a:extLst>
              <a:ext uri="{FF2B5EF4-FFF2-40B4-BE49-F238E27FC236}">
                <a16:creationId xmlns:a16="http://schemas.microsoft.com/office/drawing/2014/main" id="{F495D2E2-C583-4527-A9E4-183305C2C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88" y="4084295"/>
            <a:ext cx="2839735" cy="235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additive="base">
                                        <p:cTn id="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anim calcmode="lin" valueType="num">
                                      <p:cBhvr additive="base">
                                        <p:cTn id="1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anim calcmode="lin" valueType="num">
                                      <p:cBhvr additive="base">
                                        <p:cTn id="1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10770</TotalTime>
  <Words>1168</Words>
  <Application>Microsoft Office PowerPoint</Application>
  <PresentationFormat>מסך רחב</PresentationFormat>
  <Paragraphs>168</Paragraphs>
  <Slides>22</Slides>
  <Notes>21</Notes>
  <HiddenSlides>0</HiddenSlides>
  <MMClips>1</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22</vt:i4>
      </vt:variant>
    </vt:vector>
  </HeadingPairs>
  <TitlesOfParts>
    <vt:vector size="29" baseType="lpstr">
      <vt:lpstr>-apple-system</vt:lpstr>
      <vt:lpstr>Arial</vt:lpstr>
      <vt:lpstr>Calibri</vt:lpstr>
      <vt:lpstr>David</vt:lpstr>
      <vt:lpstr>Varela Round</vt:lpstr>
      <vt:lpstr>Wingdings</vt:lpstr>
      <vt:lpstr>ערכת נושא Office</vt:lpstr>
      <vt:lpstr>מערכת שידורים לאומית</vt:lpstr>
      <vt:lpstr>קבלת החלטות – מהי החלטה ואי ודאות</vt:lpstr>
      <vt:lpstr>מה נלמד היום </vt:lpstr>
      <vt:lpstr>מבוא לקבלת החלטות</vt:lpstr>
      <vt:lpstr>מבוא לקבלת החלטות</vt:lpstr>
      <vt:lpstr>מבוא לקבלת החלטות</vt:lpstr>
      <vt:lpstr>קבלת החלטות</vt:lpstr>
      <vt:lpstr>דוגמאות לקבלת החלטות</vt:lpstr>
      <vt:lpstr>מהי החלטה</vt:lpstr>
      <vt:lpstr>מה ההבדל בין קבלת החלטות אישית קבלת החלטות בארגונים?</vt:lpstr>
      <vt:lpstr>תרגיל - מהי החלטה</vt:lpstr>
      <vt:lpstr> אי ודאות</vt:lpstr>
      <vt:lpstr>אי ודאות</vt:lpstr>
      <vt:lpstr>ההבדל בין תנאי אי-ודאות ובין תנאי סיכון</vt:lpstr>
      <vt:lpstr>הפחתת אי ודאות</vt:lpstr>
      <vt:lpstr>קבלת החלטות אפקטיבית</vt:lpstr>
      <vt:lpstr>להלן מספר עקרונות לקבלת החלטות אפקטיבית</vt:lpstr>
      <vt:lpstr>תרגיל לדוגמא</vt:lpstr>
      <vt:lpstr>פתרון תרגיל לדוגמא – סעיף א'</vt:lpstr>
      <vt:lpstr>פתרון תרגיל לדוגמא – סעיף ב'</vt:lpstr>
      <vt:lpstr>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צחי אפרתי</cp:lastModifiedBy>
  <cp:revision>120</cp:revision>
  <dcterms:created xsi:type="dcterms:W3CDTF">2020-03-15T19:13:03Z</dcterms:created>
  <dcterms:modified xsi:type="dcterms:W3CDTF">2020-04-06T19:04:26Z</dcterms:modified>
</cp:coreProperties>
</file>