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6"/>
  </p:notesMasterIdLst>
  <p:sldIdLst>
    <p:sldId id="257" r:id="rId5"/>
    <p:sldId id="262" r:id="rId6"/>
    <p:sldId id="263" r:id="rId7"/>
    <p:sldId id="325" r:id="rId8"/>
    <p:sldId id="391" r:id="rId9"/>
    <p:sldId id="393" r:id="rId10"/>
    <p:sldId id="392" r:id="rId11"/>
    <p:sldId id="326" r:id="rId12"/>
    <p:sldId id="375" r:id="rId13"/>
    <p:sldId id="394" r:id="rId14"/>
    <p:sldId id="395" r:id="rId15"/>
    <p:sldId id="347" r:id="rId16"/>
    <p:sldId id="358" r:id="rId17"/>
    <p:sldId id="399" r:id="rId18"/>
    <p:sldId id="396" r:id="rId19"/>
    <p:sldId id="400" r:id="rId20"/>
    <p:sldId id="401" r:id="rId21"/>
    <p:sldId id="402" r:id="rId22"/>
    <p:sldId id="403" r:id="rId23"/>
    <p:sldId id="324" r:id="rId24"/>
    <p:sldId id="291"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000000"/>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76878" autoAdjust="0"/>
  </p:normalViewPr>
  <p:slideViewPr>
    <p:cSldViewPr snapToGrid="0" snapToObjects="1">
      <p:cViewPr varScale="1">
        <p:scale>
          <a:sx n="63" d="100"/>
          <a:sy n="63" d="100"/>
        </p:scale>
        <p:origin x="1411" y="6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י"ג/סיון/תשפ"ב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139658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נושא השיר</a:t>
            </a:r>
          </a:p>
          <a:p>
            <a:r>
              <a:rPr lang="he-IL" dirty="0"/>
              <a:t>השיר אחדים אוהבים שירה הוא שיר ארספואטי, הבודק את יחסם של אנשים לשירה כתוצר סופי. אין כאן תיאור של תהליך היצירה בשיר הזה יש מצד אחד בדיקה של המצב שרק אחדים אוהבים שירה, ומצד שני ניתן למצוא בו מעין תשובה מדוע קיים המצב הזה.</a:t>
            </a:r>
          </a:p>
          <a:p>
            <a:r>
              <a:rPr lang="he-IL" b="1" i="0" dirty="0">
                <a:solidFill>
                  <a:srgbClr val="C9830A"/>
                </a:solidFill>
                <a:effectLst/>
                <a:latin typeface="Arial" panose="020B0604020202020204" pitchFamily="34" charset="0"/>
              </a:rPr>
              <a:t>הקשר בין כותרת השיר לשיר</a:t>
            </a:r>
            <a:br>
              <a:rPr lang="he-IL" b="1" i="0" dirty="0">
                <a:solidFill>
                  <a:srgbClr val="C9830A"/>
                </a:solidFill>
                <a:effectLst/>
                <a:latin typeface="Arial" panose="020B0604020202020204" pitchFamily="34" charset="0"/>
              </a:rPr>
            </a:br>
            <a:r>
              <a:rPr lang="he-IL" b="0" i="0" dirty="0">
                <a:solidFill>
                  <a:srgbClr val="000000"/>
                </a:solidFill>
                <a:effectLst/>
                <a:latin typeface="Arial" panose="020B0604020202020204" pitchFamily="34" charset="0"/>
              </a:rPr>
              <a:t>כותרת השיר כוללת בתוכה הצהרה "אחדים אוהבים שירה". ניתן להבין אותה בכמה הקשרים. ההקשר הראשון הקשר של ניגוד: אחדים אוהבים שירה לעומת רבים, האוהבים סיפורים או </a:t>
            </a:r>
            <a:r>
              <a:rPr lang="he-IL" b="0" i="0" dirty="0" err="1">
                <a:solidFill>
                  <a:srgbClr val="000000"/>
                </a:solidFill>
                <a:effectLst/>
                <a:latin typeface="Arial" panose="020B0604020202020204" pitchFamily="34" charset="0"/>
              </a:rPr>
              <a:t>רומאנים</a:t>
            </a:r>
            <a:r>
              <a:rPr lang="he-IL" b="0" i="0" dirty="0">
                <a:solidFill>
                  <a:srgbClr val="000000"/>
                </a:solidFill>
                <a:effectLst/>
                <a:latin typeface="Arial" panose="020B0604020202020204" pitchFamily="34" charset="0"/>
              </a:rPr>
              <a:t> או טלנובלות.</a:t>
            </a:r>
            <a:br>
              <a:rPr lang="he-IL" dirty="0"/>
            </a:br>
            <a:r>
              <a:rPr lang="he-IL" b="0" i="0" dirty="0">
                <a:solidFill>
                  <a:srgbClr val="000000"/>
                </a:solidFill>
                <a:effectLst/>
                <a:latin typeface="Arial" panose="020B0604020202020204" pitchFamily="34" charset="0"/>
              </a:rPr>
              <a:t>אפשר להבין את הכותרת גם בהקשר של נחמה פורתא: יכול להיות, שהמשפט הזה הושמע באוזני המשוררת, (או המורים לספרות, הנרמזים בבית הראשון) שהתלוננה, שאין קוראים רבים לשירה. האמירה "אחדים אוהבים שירה" נועדה לנחם- מה איתך, יש בכל זאת אחדים שאוהבים שירה.</a:t>
            </a:r>
            <a:br>
              <a:rPr lang="he-IL" dirty="0"/>
            </a:br>
            <a:r>
              <a:rPr lang="he-IL" b="0" i="0" dirty="0">
                <a:solidFill>
                  <a:srgbClr val="000000"/>
                </a:solidFill>
                <a:effectLst/>
                <a:latin typeface="Arial" panose="020B0604020202020204" pitchFamily="34" charset="0"/>
              </a:rPr>
              <a:t>כך או כך, באה המשוררת לבדוק בשלושת בתי השיר את המשמעות של כל אחד מן המרכיבים של המשפט הזה.</a:t>
            </a:r>
            <a:br>
              <a:rPr lang="he-IL" dirty="0"/>
            </a:br>
            <a:r>
              <a:rPr lang="he-IL" b="0" i="0" dirty="0">
                <a:solidFill>
                  <a:srgbClr val="000000"/>
                </a:solidFill>
                <a:effectLst/>
                <a:latin typeface="Arial" panose="020B0604020202020204" pitchFamily="34" charset="0"/>
              </a:rPr>
              <a:t>כפי שנראה, סיום השיר גם מסביר את המצב: מדוע רק אחדים אוהבים שירה.</a:t>
            </a:r>
            <a:br>
              <a:rPr lang="he-IL" dirty="0"/>
            </a:b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76547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i="0" dirty="0">
                <a:solidFill>
                  <a:srgbClr val="C9830A"/>
                </a:solidFill>
                <a:effectLst/>
                <a:latin typeface="Arial" panose="020B0604020202020204" pitchFamily="34" charset="0"/>
              </a:rPr>
              <a:t>תוכן השיר</a:t>
            </a:r>
            <a:br>
              <a:rPr lang="he-IL" b="1" i="0" dirty="0">
                <a:solidFill>
                  <a:srgbClr val="C9830A"/>
                </a:solidFill>
                <a:effectLst/>
                <a:latin typeface="Arial" panose="020B0604020202020204" pitchFamily="34" charset="0"/>
              </a:rPr>
            </a:br>
            <a:r>
              <a:rPr lang="he-IL" b="0" i="0" dirty="0">
                <a:solidFill>
                  <a:srgbClr val="000000"/>
                </a:solidFill>
                <a:effectLst/>
                <a:latin typeface="Arial" panose="020B0604020202020204" pitchFamily="34" charset="0"/>
              </a:rPr>
              <a:t>המהלך המשמעי - מן הקונקרטי למופשט וצירוף של שניהם - מעצב את תוכן השיר.</a:t>
            </a:r>
            <a:br>
              <a:rPr lang="he-IL" dirty="0"/>
            </a:br>
            <a:r>
              <a:rPr lang="he-IL" b="0" i="0" dirty="0">
                <a:solidFill>
                  <a:srgbClr val="000000"/>
                </a:solidFill>
                <a:effectLst/>
                <a:latin typeface="Arial" panose="020B0604020202020204" pitchFamily="34" charset="0"/>
              </a:rPr>
              <a:t>הבית הראשון עוסק בבירורו של מושג קונקרטי ומוחשי: כמה זה "אחדים". שורות 2 ו- 3 מכמתות את המושג הזה על דרך השלילה "זאת אומרת שלא כולם/ אפילו לא הרוב..." שורות 4 ו-5 מציינות רשימה </a:t>
            </a:r>
            <a:r>
              <a:rPr lang="he-IL" b="0" i="0" dirty="0" err="1">
                <a:solidFill>
                  <a:srgbClr val="000000"/>
                </a:solidFill>
                <a:effectLst/>
                <a:latin typeface="Arial" panose="020B0604020202020204" pitchFamily="34" charset="0"/>
              </a:rPr>
              <a:t>קטלוגית</a:t>
            </a:r>
            <a:r>
              <a:rPr lang="he-IL" b="0" i="0" dirty="0">
                <a:solidFill>
                  <a:srgbClr val="000000"/>
                </a:solidFill>
                <a:effectLst/>
                <a:latin typeface="Arial" panose="020B0604020202020204" pitchFamily="34" charset="0"/>
              </a:rPr>
              <a:t> של מי שנכלל במספר הזה א-</a:t>
            </a:r>
            <a:r>
              <a:rPr lang="he-IL" b="0" i="0" dirty="0" err="1">
                <a:solidFill>
                  <a:srgbClr val="000000"/>
                </a:solidFill>
                <a:effectLst/>
                <a:latin typeface="Arial" panose="020B0604020202020204" pitchFamily="34" charset="0"/>
              </a:rPr>
              <a:t>פריאורי</a:t>
            </a:r>
            <a:r>
              <a:rPr lang="he-IL" b="0" i="0" dirty="0">
                <a:solidFill>
                  <a:srgbClr val="000000"/>
                </a:solidFill>
                <a:effectLst/>
                <a:latin typeface="Arial" panose="020B0604020202020204" pitchFamily="34" charset="0"/>
              </a:rPr>
              <a:t>- בתי הספר והמשוררים:</a:t>
            </a:r>
            <a:br>
              <a:rPr lang="he-IL" dirty="0"/>
            </a:br>
            <a:r>
              <a:rPr lang="he-IL" dirty="0"/>
              <a:t>"בלי להביא בחשבון את בתי הספר, ששם מוכרחים / ואת המשוררים עצמם".</a:t>
            </a:r>
            <a:br>
              <a:rPr lang="he-IL" dirty="0"/>
            </a:br>
            <a:r>
              <a:rPr lang="he-IL" b="0" i="0" dirty="0">
                <a:solidFill>
                  <a:srgbClr val="000000"/>
                </a:solidFill>
                <a:effectLst/>
                <a:latin typeface="Arial" panose="020B0604020202020204" pitchFamily="34" charset="0"/>
              </a:rPr>
              <a:t>הכללת בתי הספר בכמות זו של אוהבי שירה היא מסויגת –"ששם מוכרחים"- ואין היא מפרטת, מי מוכרח המורים או התלמידים. כך או כך, "המוכרחים" הזה הופך את הכמות המועטה של אוהבי שירה למעוררת רחמים. וכך, בשורה השישית, מגיעה הדוברת לתוצאה:</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15</a:t>
            </a:fld>
            <a:endParaRPr lang="he-IL"/>
          </a:p>
        </p:txBody>
      </p:sp>
    </p:spTree>
    <p:extLst>
      <p:ext uri="{BB962C8B-B14F-4D97-AF65-F5344CB8AC3E}">
        <p14:creationId xmlns:p14="http://schemas.microsoft.com/office/powerpoint/2010/main" val="18985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000000"/>
                </a:solidFill>
                <a:effectLst/>
                <a:latin typeface="Arial" panose="020B0604020202020204" pitchFamily="34" charset="0"/>
              </a:rPr>
              <a:t>הבית השני עוסק בבירורו של מושג מופשט: מהי אהבה. השימוש </a:t>
            </a:r>
            <a:r>
              <a:rPr lang="he-IL" b="0" i="0" dirty="0" err="1">
                <a:solidFill>
                  <a:srgbClr val="000000"/>
                </a:solidFill>
                <a:effectLst/>
                <a:latin typeface="Arial" panose="020B0604020202020204" pitchFamily="34" charset="0"/>
              </a:rPr>
              <a:t>באנאנפורה</a:t>
            </a:r>
            <a:r>
              <a:rPr lang="he-IL" b="0" i="0" dirty="0">
                <a:solidFill>
                  <a:srgbClr val="000000"/>
                </a:solidFill>
                <a:effectLst/>
                <a:latin typeface="Arial" panose="020B0604020202020204" pitchFamily="34" charset="0"/>
              </a:rPr>
              <a:t> "אוהבים" בשורות 3-4-5-6 הופכת את האהבה להמונית ומפחיתה מחד- הפעמיות שלה.</a:t>
            </a:r>
            <a:br>
              <a:rPr lang="he-IL" dirty="0"/>
            </a:br>
            <a:r>
              <a:rPr lang="he-IL" dirty="0" err="1"/>
              <a:t>אָנָאפוֹרָה</a:t>
            </a:r>
            <a:r>
              <a:rPr lang="he-IL" dirty="0"/>
              <a:t> (ביטוי חוזר) היא אמצעי ספרותי, המאופיין בחזרה על מילה או ביטוי בתחילת שורה, פיסקה או בתים רצופים. מטרת השימוש </a:t>
            </a:r>
            <a:r>
              <a:rPr lang="he-IL" dirty="0" err="1"/>
              <a:t>באנאפורה</a:t>
            </a:r>
            <a:r>
              <a:rPr lang="he-IL" dirty="0"/>
              <a:t> היא הבלטה והדגשה של מסר כלשהו. בנוסף </a:t>
            </a:r>
            <a:r>
              <a:rPr lang="he-IL" dirty="0" err="1"/>
              <a:t>האנאפורה</a:t>
            </a:r>
            <a:r>
              <a:rPr lang="he-IL" dirty="0"/>
              <a:t> היא אמצעי אסתטי וצורני, כלומר היא גם קישוט של הטקסט.</a:t>
            </a:r>
          </a:p>
          <a:p>
            <a:r>
              <a:rPr lang="he-IL" b="0" i="0" dirty="0">
                <a:solidFill>
                  <a:srgbClr val="000000"/>
                </a:solidFill>
                <a:effectLst/>
                <a:latin typeface="Arial" panose="020B0604020202020204" pitchFamily="34" charset="0"/>
              </a:rPr>
              <a:t>גם הרשימה של הפריטים, שאנשים אוהבים, הופכת את המושג אהבה כמבטא רגשות שונים: העדפות חושיות: מרק עוף וצבע תכלת; העדפות רגשיות: מחמאות, צעיף ישן, ליטוף כלב; והעדפות התנהגותיות: לעמוד על שלהם. אם המילה אהבה היא כל כך כוללנית, וכל כך משומשת בדיבור היום יומי, קשה להגדיר באמצעותה את היחס לשירה.</a:t>
            </a:r>
            <a:br>
              <a:rPr lang="he-IL" dirty="0"/>
            </a:br>
            <a:r>
              <a:rPr lang="he-IL" b="0" i="0" dirty="0">
                <a:solidFill>
                  <a:srgbClr val="000000"/>
                </a:solidFill>
                <a:effectLst/>
                <a:latin typeface="Arial" panose="020B0604020202020204" pitchFamily="34" charset="0"/>
              </a:rPr>
              <a:t>הבית השלישי בודק את המושג שירה, שהוא גם קונקרטי, מוחשי וגם מופשט. שירה היא גם כלל יצירה המודפסת הנקראת בתוך ספרים וכתבי עת. היצירות שהן שירה ניתנות לקריאה-חוש הראיה, לשמיעה ואף למישוש - הדפדוף בספר שירה. השורות של רחל- "וְאֶת תּוּגָתוֹ שֶׁל הַלֵּב הַכּוֹרֵעַ יַד כֹּל בִּמְנוּחָה תְּמַשֵּׁשׁ" - מזדעקות כאן.</a:t>
            </a:r>
            <a:br>
              <a:rPr lang="he-IL" dirty="0"/>
            </a:b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748867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000000"/>
                </a:solidFill>
                <a:effectLst/>
                <a:latin typeface="Arial" panose="020B0604020202020204" pitchFamily="34" charset="0"/>
              </a:rPr>
              <a:t>אך שירה היא גם דבר מה מופשט ובלתי ניתן להגדרה, כפי שמתאר נתן זך בשירו "הצייר מצייר":</a:t>
            </a:r>
            <a:br>
              <a:rPr lang="he-IL" dirty="0"/>
            </a:br>
            <a:r>
              <a:rPr lang="he-IL" dirty="0"/>
              <a:t>הצייר מצייר, הסופר מספר, הפסל מפסל,</a:t>
            </a:r>
            <a:br>
              <a:rPr lang="he-IL" dirty="0"/>
            </a:br>
            <a:r>
              <a:rPr lang="he-IL" dirty="0"/>
              <a:t>אך המשורר אינו שר,</a:t>
            </a:r>
            <a:br>
              <a:rPr lang="he-IL" dirty="0"/>
            </a:br>
            <a:r>
              <a:rPr lang="he-IL" dirty="0"/>
              <a:t>[....]משהו שמשאיר משהו".</a:t>
            </a:r>
            <a:br>
              <a:rPr lang="he-IL" dirty="0"/>
            </a:br>
            <a:r>
              <a:rPr lang="he-IL" b="0" i="0" dirty="0">
                <a:solidFill>
                  <a:srgbClr val="000000"/>
                </a:solidFill>
                <a:effectLst/>
                <a:latin typeface="Arial" panose="020B0604020202020204" pitchFamily="34" charset="0"/>
              </a:rPr>
              <a:t>המשוררת עצמה מודה, שקשה לה להגדיר מהי שירה: "אבל מה זאת בעצם שירה" (שורה 2). וחוזרת פעמיים על הצירוף "אינני יודעת" בשורה 5 על מנת להדגיש כמה קשה המונח הזה להגדרה: "ואני אינני יודעת ואינני יודעת..."</a:t>
            </a:r>
            <a:br>
              <a:rPr lang="he-IL" dirty="0"/>
            </a:br>
            <a:r>
              <a:rPr lang="he-IL" b="0" i="0" dirty="0">
                <a:solidFill>
                  <a:srgbClr val="000000"/>
                </a:solidFill>
                <a:effectLst/>
                <a:latin typeface="Arial" panose="020B0604020202020204" pitchFamily="34" charset="0"/>
              </a:rPr>
              <a:t>הבית הזה - וכל השיר- מסתיים בהפתעה- חוסר הידיעה הוא מעקה גואל: "ואני אינני יודעת ואינני יודעת ונאחזת בזה / כבמעקה גואל". הדימוי של חוסר ידיעה למעקה גואל הוא מפתיע: תפקידו של מעקה (על אחד כמה וכמה מעקה </a:t>
            </a:r>
            <a:r>
              <a:rPr lang="he-IL" b="1" i="0" dirty="0">
                <a:solidFill>
                  <a:srgbClr val="000000"/>
                </a:solidFill>
                <a:effectLst/>
                <a:latin typeface="Arial" panose="020B0604020202020204" pitchFamily="34" charset="0"/>
              </a:rPr>
              <a:t>גואל</a:t>
            </a:r>
            <a:r>
              <a:rPr lang="he-IL" b="0" i="0" dirty="0">
                <a:solidFill>
                  <a:srgbClr val="000000"/>
                </a:solidFill>
                <a:effectLst/>
                <a:latin typeface="Arial" panose="020B0604020202020204" pitchFamily="34" charset="0"/>
              </a:rPr>
              <a:t>) הוא לספק אחיזה ויציבות, ולמנוע נפילה, למנוע מצב של חוסר וודאות. דווקא חוסר ידיעה שהיא מצב של חוסר וודאות והעדר יציבות מספקת יציבות וגאולה. הדימוי המוזר והמפתיע הזה יכול לשמש כהגדרה של שירה: שירה זה משהו שקטגוריות רגילות אינן חלות עליה. צורת החשיבה של שירה שונה מצורת החשיבה המציאותיות. ואולי לכן רק "אחדים אוהבים שירה".</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299643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106573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ראיתי אתמול תוכנית בערוץ 23, חינוכית ועשו שם סקר איזה מקצוע הכי מיותר בבית הספר ותלמידים רבים חושבים שמקצועות מדעי הרוח הם פחות שימושיים. </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23479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מקווה שהפקתם את </a:t>
            </a:r>
            <a:r>
              <a:rPr lang="he-IL"/>
              <a:t>המירב מהשיעור</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20</a:t>
            </a:fld>
            <a:endParaRPr lang="he-IL"/>
          </a:p>
        </p:txBody>
      </p:sp>
    </p:spTree>
    <p:extLst>
      <p:ext uri="{BB962C8B-B14F-4D97-AF65-F5344CB8AC3E}">
        <p14:creationId xmlns:p14="http://schemas.microsoft.com/office/powerpoint/2010/main" val="106674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אומנות, אמצעים אומנותיים.</a:t>
            </a:r>
          </a:p>
          <a:p>
            <a:r>
              <a:rPr lang="he-IL" dirty="0"/>
              <a:t>פרשנות – אפשר להנות בדרכים שונות.</a:t>
            </a:r>
          </a:p>
          <a:p>
            <a:r>
              <a:rPr lang="he-IL" dirty="0"/>
              <a:t>עובד על המח ועל הלב</a:t>
            </a:r>
          </a:p>
          <a:p>
            <a:r>
              <a:rPr lang="he-IL" dirty="0" err="1"/>
              <a:t>אסוסיאציה</a:t>
            </a:r>
            <a:r>
              <a:rPr lang="he-IL" dirty="0"/>
              <a:t> וקונוטציה. </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4</a:t>
            </a:fld>
            <a:endParaRPr lang="he-IL"/>
          </a:p>
        </p:txBody>
      </p:sp>
    </p:spTree>
    <p:extLst>
      <p:ext uri="{BB962C8B-B14F-4D97-AF65-F5344CB8AC3E}">
        <p14:creationId xmlns:p14="http://schemas.microsoft.com/office/powerpoint/2010/main" val="22875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פילוסוף צרפתי</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12468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a:lnSpc>
                <a:spcPct val="250000"/>
              </a:lnSpc>
            </a:pPr>
            <a:r>
              <a:rPr lang="he-IL" sz="1200" dirty="0" err="1"/>
              <a:t>וויסלבה</a:t>
            </a:r>
            <a:r>
              <a:rPr lang="he-IL" sz="1200" dirty="0"/>
              <a:t> </a:t>
            </a:r>
            <a:r>
              <a:rPr lang="he-IL" sz="1200" dirty="0" err="1"/>
              <a:t>שימברובסקה</a:t>
            </a:r>
            <a:r>
              <a:rPr lang="he-IL" sz="1200" dirty="0"/>
              <a:t> - משוררת פולניה - נולדה ב- 2/07/1923. למדה באוניברסיטת קראקוב לשון וספרות פולנית וסוציולוגיה. ב- 1949 נפסל לפרסום קובץ שיריה הראשון בגלל אי התאמה לדרישות הסוציאליות של המשטר. יחד עם זאת, בראשית הקריירה הספרותית שלה היא נשארה נאמנה לקו המפלגתי הן ביצירתה והן בפעילותה הציבורית. </a:t>
            </a:r>
            <a:r>
              <a:rPr lang="he-IL" sz="1200" dirty="0" err="1"/>
              <a:t>שימברובקה</a:t>
            </a:r>
            <a:r>
              <a:rPr lang="he-IL" sz="1200" dirty="0"/>
              <a:t> זכתה בכמה פרסים ספרותיים יוקרתיים, כגון: פרס גתה לשנת 1991, פרס </a:t>
            </a:r>
            <a:r>
              <a:rPr lang="he-IL" sz="1200" dirty="0" err="1"/>
              <a:t>הרדר</a:t>
            </a:r>
            <a:r>
              <a:rPr lang="he-IL" sz="1200" dirty="0"/>
              <a:t> לשנת 1994' פרס נובל לספרות לשנת 1996. אפשר לקרוא את נאומה (באנגלית) של המשוררת בטקס באתר של פרס נובל. בשנת 2004 ביקרה </a:t>
            </a:r>
            <a:r>
              <a:rPr lang="he-IL" sz="1200" dirty="0" err="1"/>
              <a:t>שימברובסקה</a:t>
            </a:r>
            <a:r>
              <a:rPr lang="he-IL" sz="1200" dirty="0"/>
              <a:t> בירושלים לרגל כנס בינלאומי לציון 1000 שנות יהדות פולין ו- 700 שנות יהדות קרקוב. אפשר לקרוא את הראיון (בעברית) עם המשוררת לרגל ביקורה זה באתר</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391372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השיר כתוב רגיל אני סידרתי אותו ככה בצורה מדורגת.</a:t>
            </a:r>
          </a:p>
          <a:p>
            <a:r>
              <a:rPr lang="he-IL" dirty="0"/>
              <a:t>לכל בית כותרת, שם השיר. </a:t>
            </a:r>
          </a:p>
          <a:p>
            <a:pPr algn="r" fontAlgn="base"/>
            <a:r>
              <a:rPr lang="he-IL" b="0" i="0" dirty="0">
                <a:solidFill>
                  <a:srgbClr val="444444"/>
                </a:solidFill>
                <a:effectLst/>
                <a:latin typeface="meodedsans"/>
              </a:rPr>
              <a:t>נתבונן במבנה הצורני של השיר: המבנה הגרפי משייך את השיר לשירה מודרנית: לא מסודר, שורות קצרות וארוכות - מעיד על חוויה של חוסר סדר ובהירות.</a:t>
            </a:r>
          </a:p>
          <a:p>
            <a:pPr algn="r" fontAlgn="base"/>
            <a:r>
              <a:rPr lang="he-IL" b="0" i="0" dirty="0">
                <a:solidFill>
                  <a:srgbClr val="444444"/>
                </a:solidFill>
                <a:effectLst/>
                <a:latin typeface="meodedsans"/>
              </a:rPr>
              <a:t>נשים לב שכל אחד מבתי השיר מתחיל באחת מן המלים המרכיבות את הקביעה שבכותרת, מסביר ומפרט אותה.</a:t>
            </a: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49293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השיר כתוב רגיל אני סידרתי אותו ככה בצורה מדורגת.</a:t>
            </a:r>
          </a:p>
          <a:p>
            <a:r>
              <a:rPr lang="he-IL" dirty="0"/>
              <a:t>לכל בית כותרת, שם השיר. </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10230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לשון המוסבת כלפי עצמה. שיר ארס פואטי חשוף לעיתים באופן גלוי, ולעיתים מתגלה תוך קריאה ופירוש. מקור המונח לקוח מספרו של אריסטו "פואטיקה". ספר שדן באומנות הכתובה.</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11</a:t>
            </a:fld>
            <a:endParaRPr lang="he-IL"/>
          </a:p>
        </p:txBody>
      </p:sp>
    </p:spTree>
    <p:extLst>
      <p:ext uri="{BB962C8B-B14F-4D97-AF65-F5344CB8AC3E}">
        <p14:creationId xmlns:p14="http://schemas.microsoft.com/office/powerpoint/2010/main" val="64065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12</a:t>
            </a:fld>
            <a:endParaRPr lang="he-IL"/>
          </a:p>
        </p:txBody>
      </p:sp>
    </p:spTree>
    <p:extLst>
      <p:ext uri="{BB962C8B-B14F-4D97-AF65-F5344CB8AC3E}">
        <p14:creationId xmlns:p14="http://schemas.microsoft.com/office/powerpoint/2010/main" val="2615783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he-IL"/>
              <a:t>לחץ כדי לערוך סגנון כותרת משנה של תבנית בסיס</a:t>
            </a:r>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a:p>
            <a:pPr lvl="1"/>
            <a:r>
              <a:rPr lang="he-IL"/>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a:t>לחץ כדי לערוך סגנונות טקסט של תבנית בסיס</a:t>
            </a:r>
          </a:p>
          <a:p>
            <a:pPr marL="342934" lvl="1" indent="-342934" algn="r" defTabSz="914491" rtl="1" eaLnBrk="1" latinLnBrk="0" hangingPunct="1">
              <a:lnSpc>
                <a:spcPct val="150000"/>
              </a:lnSpc>
              <a:spcBef>
                <a:spcPct val="20000"/>
              </a:spcBef>
              <a:buFont typeface="Arial" pitchFamily="34" charset="0"/>
              <a:buChar char="•"/>
            </a:pPr>
            <a:r>
              <a:rPr lang="he-IL"/>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י"ג/סיון/תשפ"ב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5" r:id="rId5"/>
    <p:sldLayoutId id="2147483666" r:id="rId6"/>
    <p:sldLayoutId id="2147483663" r:id="rId7"/>
    <p:sldLayoutId id="2147483669" r:id="rId8"/>
    <p:sldLayoutId id="2147483671" r:id="rId9"/>
    <p:sldLayoutId id="2147483668" r:id="rId10"/>
    <p:sldLayoutId id="2147483670"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7" name="תיבת טקסט 6">
            <a:extLst>
              <a:ext uri="{FF2B5EF4-FFF2-40B4-BE49-F238E27FC236}">
                <a16:creationId xmlns:a16="http://schemas.microsoft.com/office/drawing/2014/main" id="{0884C613-B6F6-4A32-9FBC-4812AC99F790}"/>
              </a:ext>
            </a:extLst>
          </p:cNvPr>
          <p:cNvSpPr txBox="1"/>
          <p:nvPr/>
        </p:nvSpPr>
        <p:spPr>
          <a:xfrm>
            <a:off x="4558394" y="1565817"/>
            <a:ext cx="7462156" cy="1754326"/>
          </a:xfrm>
          <a:prstGeom prst="rect">
            <a:avLst/>
          </a:prstGeom>
          <a:noFill/>
        </p:spPr>
        <p:txBody>
          <a:bodyPr wrap="square">
            <a:spAutoFit/>
          </a:bodyPr>
          <a:lstStyle/>
          <a:p>
            <a:r>
              <a:rPr lang="he-IL" dirty="0"/>
              <a:t>אֲחָדִים -</a:t>
            </a:r>
          </a:p>
          <a:p>
            <a:r>
              <a:rPr lang="he-IL" dirty="0"/>
              <a:t>זֹאת אוֹמֶרֶת שֶׁלֹּא כּוּלָם.</a:t>
            </a:r>
          </a:p>
          <a:p>
            <a:r>
              <a:rPr lang="he-IL" dirty="0"/>
              <a:t>אֲפִילוּ לֹא הָרוֹב אֶלָא הַמִיעוּט.</a:t>
            </a:r>
          </a:p>
          <a:p>
            <a:r>
              <a:rPr lang="he-IL" dirty="0"/>
              <a:t>בְּלִי לְהָבִיא בֶּחֶשְׁבּון אֶת בָּתֵּי הַסֵּפֶר, שֶׁשָם מֻכְרָחִים</a:t>
            </a:r>
          </a:p>
          <a:p>
            <a:r>
              <a:rPr lang="he-IL" dirty="0"/>
              <a:t>וְאֶת הַמְּשׁוֹרְרִים עַצְמָם,</a:t>
            </a:r>
          </a:p>
          <a:p>
            <a:r>
              <a:rPr lang="he-IL" dirty="0"/>
              <a:t>אֲנָשִים אֵלֶּה הֵם שְׁנַיִם לְאֶלֶף.</a:t>
            </a:r>
          </a:p>
        </p:txBody>
      </p:sp>
      <p:sp>
        <p:nvSpPr>
          <p:cNvPr id="9" name="תיבת טקסט 8">
            <a:extLst>
              <a:ext uri="{FF2B5EF4-FFF2-40B4-BE49-F238E27FC236}">
                <a16:creationId xmlns:a16="http://schemas.microsoft.com/office/drawing/2014/main" id="{F7132F25-4DE5-48B6-977C-BAD5C2046A76}"/>
              </a:ext>
            </a:extLst>
          </p:cNvPr>
          <p:cNvSpPr txBox="1"/>
          <p:nvPr/>
        </p:nvSpPr>
        <p:spPr>
          <a:xfrm>
            <a:off x="4278086" y="3345445"/>
            <a:ext cx="7742464" cy="1754326"/>
          </a:xfrm>
          <a:prstGeom prst="rect">
            <a:avLst/>
          </a:prstGeom>
          <a:noFill/>
        </p:spPr>
        <p:txBody>
          <a:bodyPr wrap="square">
            <a:spAutoFit/>
          </a:bodyPr>
          <a:lstStyle/>
          <a:p>
            <a:r>
              <a:rPr lang="he-IL" dirty="0"/>
              <a:t>אוֹהֲבִים -</a:t>
            </a:r>
          </a:p>
          <a:p>
            <a:r>
              <a:rPr lang="he-IL" dirty="0"/>
              <a:t>אַך אֶפְשָר לֶאֱהוֹב גַּם מְרַק עוֹף עִם אִטְרִיּוֹת</a:t>
            </a:r>
          </a:p>
          <a:p>
            <a:r>
              <a:rPr lang="he-IL" dirty="0"/>
              <a:t>אוֹהֲבִים גַם מַחֲמָאוֹת וְצֶבַע תְּכֵלֶת,</a:t>
            </a:r>
          </a:p>
          <a:p>
            <a:r>
              <a:rPr lang="he-IL" dirty="0"/>
              <a:t>אוֹהֲבִים צָעִיף יָשָן,</a:t>
            </a:r>
          </a:p>
          <a:p>
            <a:r>
              <a:rPr lang="he-IL" dirty="0"/>
              <a:t>אוֹהֲבִים לַעֲמוֹד עַל שֶׁלָהֶם,</a:t>
            </a:r>
          </a:p>
          <a:p>
            <a:r>
              <a:rPr lang="he-IL" dirty="0"/>
              <a:t>אוֹהֲבִים לְלַטֵּף כֶּלֶב.</a:t>
            </a:r>
          </a:p>
        </p:txBody>
      </p:sp>
      <p:sp>
        <p:nvSpPr>
          <p:cNvPr id="11" name="תיבת טקסט 10">
            <a:extLst>
              <a:ext uri="{FF2B5EF4-FFF2-40B4-BE49-F238E27FC236}">
                <a16:creationId xmlns:a16="http://schemas.microsoft.com/office/drawing/2014/main" id="{E1EFBB07-00D1-4BD6-AC7F-649A19DBF0C4}"/>
              </a:ext>
            </a:extLst>
          </p:cNvPr>
          <p:cNvSpPr txBox="1"/>
          <p:nvPr/>
        </p:nvSpPr>
        <p:spPr>
          <a:xfrm>
            <a:off x="-1196924" y="1584350"/>
            <a:ext cx="7462156" cy="2031325"/>
          </a:xfrm>
          <a:prstGeom prst="rect">
            <a:avLst/>
          </a:prstGeom>
          <a:noFill/>
        </p:spPr>
        <p:txBody>
          <a:bodyPr wrap="square">
            <a:spAutoFit/>
          </a:bodyPr>
          <a:lstStyle/>
          <a:p>
            <a:r>
              <a:rPr lang="he-IL" dirty="0"/>
              <a:t>שִׁירָה -   </a:t>
            </a:r>
          </a:p>
          <a:p>
            <a:r>
              <a:rPr lang="he-IL" dirty="0"/>
              <a:t>אֲבָל מַה זֹּאת בְּעֶצֶם שִירָה.</a:t>
            </a:r>
          </a:p>
          <a:p>
            <a:r>
              <a:rPr lang="he-IL" dirty="0"/>
              <a:t>לֹא אַחָת נִתְּנָה לְכָך</a:t>
            </a:r>
          </a:p>
          <a:p>
            <a:r>
              <a:rPr lang="he-IL" dirty="0"/>
              <a:t>תְּשוּבָה רְעוּעָה.</a:t>
            </a:r>
          </a:p>
          <a:p>
            <a:r>
              <a:rPr lang="he-IL" dirty="0"/>
              <a:t>וַאֲנִי אֵינֶנִּי יוֹדַעַת וְאֵינֶנִּי יוֹדַעַת</a:t>
            </a:r>
          </a:p>
          <a:p>
            <a:r>
              <a:rPr lang="he-IL" dirty="0"/>
              <a:t>וְנֶאֱחֶזֶת בָּזֶה</a:t>
            </a:r>
          </a:p>
          <a:p>
            <a:r>
              <a:rPr lang="he-IL" dirty="0"/>
              <a:t>כִּבְמַעֲקֶה גּוֹאֵל.</a:t>
            </a:r>
          </a:p>
        </p:txBody>
      </p:sp>
      <p:sp>
        <p:nvSpPr>
          <p:cNvPr id="13" name="תיבת טקסט 12">
            <a:extLst>
              <a:ext uri="{FF2B5EF4-FFF2-40B4-BE49-F238E27FC236}">
                <a16:creationId xmlns:a16="http://schemas.microsoft.com/office/drawing/2014/main" id="{2EFE9A1D-B5A1-4215-AF95-4FC745A8290C}"/>
              </a:ext>
            </a:extLst>
          </p:cNvPr>
          <p:cNvSpPr txBox="1"/>
          <p:nvPr/>
        </p:nvSpPr>
        <p:spPr>
          <a:xfrm>
            <a:off x="3266018" y="1215018"/>
            <a:ext cx="8754532" cy="369332"/>
          </a:xfrm>
          <a:prstGeom prst="rect">
            <a:avLst/>
          </a:prstGeom>
          <a:noFill/>
        </p:spPr>
        <p:txBody>
          <a:bodyPr wrap="square">
            <a:spAutoFit/>
          </a:bodyPr>
          <a:lstStyle/>
          <a:p>
            <a:r>
              <a:rPr lang="he-IL" dirty="0">
                <a:solidFill>
                  <a:srgbClr val="12B4BC"/>
                </a:solidFill>
              </a:rPr>
              <a:t>מחשבות ראשונות</a:t>
            </a:r>
          </a:p>
        </p:txBody>
      </p:sp>
      <p:sp>
        <p:nvSpPr>
          <p:cNvPr id="8" name="תיבת טקסט 7">
            <a:extLst>
              <a:ext uri="{FF2B5EF4-FFF2-40B4-BE49-F238E27FC236}">
                <a16:creationId xmlns:a16="http://schemas.microsoft.com/office/drawing/2014/main" id="{4E98CF1A-2FF5-4102-8C18-D350F8AD9C63}"/>
              </a:ext>
            </a:extLst>
          </p:cNvPr>
          <p:cNvSpPr txBox="1"/>
          <p:nvPr/>
        </p:nvSpPr>
        <p:spPr>
          <a:xfrm>
            <a:off x="316088" y="4219272"/>
            <a:ext cx="4617155" cy="523220"/>
          </a:xfrm>
          <a:prstGeom prst="rect">
            <a:avLst/>
          </a:prstGeom>
          <a:noFill/>
        </p:spPr>
        <p:txBody>
          <a:bodyPr wrap="square">
            <a:spAutoFit/>
          </a:bodyPr>
          <a:lstStyle/>
          <a:p>
            <a:r>
              <a:rPr lang="he-IL" sz="2800" dirty="0">
                <a:solidFill>
                  <a:srgbClr val="C00000"/>
                </a:solidFill>
              </a:rPr>
              <a:t>על מה השיר?</a:t>
            </a:r>
          </a:p>
        </p:txBody>
      </p:sp>
      <p:pic>
        <p:nvPicPr>
          <p:cNvPr id="3" name="תמונה 2">
            <a:extLst>
              <a:ext uri="{FF2B5EF4-FFF2-40B4-BE49-F238E27FC236}">
                <a16:creationId xmlns:a16="http://schemas.microsoft.com/office/drawing/2014/main" id="{8BA1E1EF-EEA8-48CF-8D5A-87EFEDE4C544}"/>
              </a:ext>
            </a:extLst>
          </p:cNvPr>
          <p:cNvPicPr>
            <a:picLocks noChangeAspect="1"/>
          </p:cNvPicPr>
          <p:nvPr/>
        </p:nvPicPr>
        <p:blipFill>
          <a:blip r:embed="rId3"/>
          <a:stretch>
            <a:fillRect/>
          </a:stretch>
        </p:blipFill>
        <p:spPr>
          <a:xfrm>
            <a:off x="2534154" y="4742492"/>
            <a:ext cx="2333625" cy="1952625"/>
          </a:xfrm>
          <a:prstGeom prst="rect">
            <a:avLst/>
          </a:prstGeom>
        </p:spPr>
      </p:pic>
    </p:spTree>
    <p:extLst>
      <p:ext uri="{BB962C8B-B14F-4D97-AF65-F5344CB8AC3E}">
        <p14:creationId xmlns:p14="http://schemas.microsoft.com/office/powerpoint/2010/main" val="42897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6605B9-C351-437B-A2C1-CEAE79EB3144}"/>
              </a:ext>
            </a:extLst>
          </p:cNvPr>
          <p:cNvSpPr>
            <a:spLocks noGrp="1"/>
          </p:cNvSpPr>
          <p:nvPr>
            <p:ph type="title"/>
          </p:nvPr>
        </p:nvSpPr>
        <p:spPr/>
        <p:txBody>
          <a:bodyPr/>
          <a:lstStyle/>
          <a:p>
            <a:r>
              <a:rPr lang="he-IL" dirty="0"/>
              <a:t>שירה ארספואטית</a:t>
            </a:r>
          </a:p>
        </p:txBody>
      </p:sp>
      <p:sp>
        <p:nvSpPr>
          <p:cNvPr id="4" name="מציין מיקום תוכן 3">
            <a:extLst>
              <a:ext uri="{FF2B5EF4-FFF2-40B4-BE49-F238E27FC236}">
                <a16:creationId xmlns:a16="http://schemas.microsoft.com/office/drawing/2014/main" id="{FA73527B-4882-4FC9-9CA0-95980693E8C5}"/>
              </a:ext>
            </a:extLst>
          </p:cNvPr>
          <p:cNvSpPr>
            <a:spLocks noGrp="1"/>
          </p:cNvSpPr>
          <p:nvPr>
            <p:ph sz="quarter" idx="4"/>
          </p:nvPr>
        </p:nvSpPr>
        <p:spPr>
          <a:xfrm>
            <a:off x="1219201" y="1019544"/>
            <a:ext cx="8472034" cy="4152517"/>
          </a:xfrm>
        </p:spPr>
        <p:txBody>
          <a:bodyPr>
            <a:normAutofit/>
          </a:bodyPr>
          <a:lstStyle/>
          <a:p>
            <a:r>
              <a:rPr lang="he-IL" dirty="0"/>
              <a:t>ארס פואטיקה (בלטינית: </a:t>
            </a:r>
            <a:r>
              <a:rPr lang="en-US" dirty="0" err="1"/>
              <a:t>ars</a:t>
            </a:r>
            <a:r>
              <a:rPr lang="en-US" dirty="0"/>
              <a:t> </a:t>
            </a:r>
            <a:r>
              <a:rPr lang="en-US" dirty="0" err="1"/>
              <a:t>poetica</a:t>
            </a:r>
            <a:r>
              <a:rPr lang="en-US" dirty="0"/>
              <a:t> "</a:t>
            </a:r>
            <a:r>
              <a:rPr lang="he-IL" dirty="0"/>
              <a:t> אמנות השירה") היא תופעה שבה אמנות עוסקת באמנות וביצירתה. הארס פואטיקה מפותחת בעיקר בתחום הכתיבה והספרות, אך מופיעה גם בתחומי אמנות שונים.</a:t>
            </a:r>
          </a:p>
          <a:p>
            <a:r>
              <a:rPr lang="he-IL" dirty="0"/>
              <a:t>כלומר – נושא השיר "אחדים אוהבים שירה" הוא שירה. השיר מדבר על שיר ולכן הוא מכונה שיר ארספואטי.</a:t>
            </a:r>
          </a:p>
          <a:p>
            <a:r>
              <a:rPr lang="he-IL" dirty="0"/>
              <a:t>שירה שעוסקת בשירה. שירה שמנסחת אמירה על לשון השיר, על אומנות השיר, על סוגי השירה, על תהליך הכתיבה או על היוצר עצמו. זוהי לשון שעושה שימוש במילים כדי לומר משהו על לשון השיר עצמה. </a:t>
            </a:r>
          </a:p>
        </p:txBody>
      </p:sp>
      <p:pic>
        <p:nvPicPr>
          <p:cNvPr id="6" name="תמונה 5">
            <a:extLst>
              <a:ext uri="{FF2B5EF4-FFF2-40B4-BE49-F238E27FC236}">
                <a16:creationId xmlns:a16="http://schemas.microsoft.com/office/drawing/2014/main" id="{4EAD1BA7-3DF4-483F-9AA0-8E24E81DC389}"/>
              </a:ext>
            </a:extLst>
          </p:cNvPr>
          <p:cNvPicPr>
            <a:picLocks noChangeAspect="1"/>
          </p:cNvPicPr>
          <p:nvPr/>
        </p:nvPicPr>
        <p:blipFill>
          <a:blip r:embed="rId3"/>
          <a:stretch>
            <a:fillRect/>
          </a:stretch>
        </p:blipFill>
        <p:spPr>
          <a:xfrm>
            <a:off x="0" y="5034899"/>
            <a:ext cx="1219200" cy="1823102"/>
          </a:xfrm>
          <a:prstGeom prst="rect">
            <a:avLst/>
          </a:prstGeom>
        </p:spPr>
      </p:pic>
      <p:pic>
        <p:nvPicPr>
          <p:cNvPr id="7" name="תמונה 6">
            <a:extLst>
              <a:ext uri="{FF2B5EF4-FFF2-40B4-BE49-F238E27FC236}">
                <a16:creationId xmlns:a16="http://schemas.microsoft.com/office/drawing/2014/main" id="{48722165-EA3E-4985-B2EB-917861995CBD}"/>
              </a:ext>
            </a:extLst>
          </p:cNvPr>
          <p:cNvPicPr>
            <a:picLocks noChangeAspect="1"/>
          </p:cNvPicPr>
          <p:nvPr/>
        </p:nvPicPr>
        <p:blipFill>
          <a:blip r:embed="rId4"/>
          <a:stretch>
            <a:fillRect/>
          </a:stretch>
        </p:blipFill>
        <p:spPr>
          <a:xfrm>
            <a:off x="9602356" y="578686"/>
            <a:ext cx="2589644" cy="5155746"/>
          </a:xfrm>
          <a:prstGeom prst="rect">
            <a:avLst/>
          </a:prstGeom>
        </p:spPr>
      </p:pic>
    </p:spTree>
    <p:extLst>
      <p:ext uri="{BB962C8B-B14F-4D97-AF65-F5344CB8AC3E}">
        <p14:creationId xmlns:p14="http://schemas.microsoft.com/office/powerpoint/2010/main" val="264877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867233" y="472565"/>
            <a:ext cx="11324767" cy="720000"/>
          </a:xfrm>
        </p:spPr>
        <p:txBody>
          <a:bodyPr/>
          <a:lstStyle/>
          <a:p>
            <a:pPr algn="r"/>
            <a:r>
              <a:rPr lang="he-IL" dirty="0"/>
              <a:t>משימה</a:t>
            </a:r>
          </a:p>
        </p:txBody>
      </p:sp>
      <p:sp>
        <p:nvSpPr>
          <p:cNvPr id="22" name="מציין מיקום תוכן 10">
            <a:extLst>
              <a:ext uri="{FF2B5EF4-FFF2-40B4-BE49-F238E27FC236}">
                <a16:creationId xmlns:a16="http://schemas.microsoft.com/office/drawing/2014/main" id="{DB10E3C7-DB92-46CB-8A48-12888A602387}"/>
              </a:ext>
            </a:extLst>
          </p:cNvPr>
          <p:cNvSpPr txBox="1">
            <a:spLocks/>
          </p:cNvSpPr>
          <p:nvPr/>
        </p:nvSpPr>
        <p:spPr>
          <a:xfrm>
            <a:off x="953729" y="2142054"/>
            <a:ext cx="11028721" cy="1917101"/>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848" indent="0">
              <a:lnSpc>
                <a:spcPct val="150000"/>
              </a:lnSpc>
              <a:buNone/>
            </a:pPr>
            <a:r>
              <a:rPr lang="he-IL" sz="2800" dirty="0">
                <a:solidFill>
                  <a:srgbClr val="12B4BC"/>
                </a:solidFill>
              </a:rPr>
              <a:t>היזכרו בהגדרות השונות לשירה שראינו.</a:t>
            </a:r>
          </a:p>
          <a:p>
            <a:r>
              <a:rPr lang="he-IL" sz="2800" dirty="0"/>
              <a:t>"השירה איננה רק דרך ביטוי, אלא דרך ביטוי למשהו,</a:t>
            </a:r>
            <a:br>
              <a:rPr lang="en-US" sz="2800" dirty="0"/>
            </a:br>
            <a:r>
              <a:rPr lang="he-IL" sz="2800" dirty="0"/>
              <a:t> שהוא ביסודו שירה"</a:t>
            </a:r>
          </a:p>
          <a:p>
            <a:pPr marL="96848" indent="0">
              <a:lnSpc>
                <a:spcPct val="150000"/>
              </a:lnSpc>
              <a:buNone/>
            </a:pPr>
            <a:r>
              <a:rPr lang="he-IL" sz="2800" dirty="0">
                <a:solidFill>
                  <a:srgbClr val="12B4BC"/>
                </a:solidFill>
              </a:rPr>
              <a:t> כתבו בצורה שירית את ההגדרה שלכם </a:t>
            </a:r>
            <a:br>
              <a:rPr lang="en-US" sz="2800" dirty="0">
                <a:solidFill>
                  <a:srgbClr val="12B4BC"/>
                </a:solidFill>
              </a:rPr>
            </a:br>
            <a:r>
              <a:rPr lang="he-IL" sz="2800" dirty="0">
                <a:solidFill>
                  <a:srgbClr val="12B4BC"/>
                </a:solidFill>
              </a:rPr>
              <a:t>מה היא שירה בעיניכם. הקפידו על שימוש נכון בשפה.</a:t>
            </a:r>
          </a:p>
          <a:p>
            <a:pPr marL="96848" indent="0">
              <a:lnSpc>
                <a:spcPct val="150000"/>
              </a:lnSpc>
              <a:buNone/>
            </a:pPr>
            <a:r>
              <a:rPr lang="he-IL" sz="2800" dirty="0">
                <a:solidFill>
                  <a:srgbClr val="12B4BC"/>
                </a:solidFill>
              </a:rPr>
              <a:t> </a:t>
            </a:r>
          </a:p>
          <a:p>
            <a:pPr marL="96848" indent="0">
              <a:lnSpc>
                <a:spcPct val="150000"/>
              </a:lnSpc>
              <a:buNone/>
            </a:pPr>
            <a:endParaRPr lang="he-IL" sz="2800" dirty="0">
              <a:latin typeface="Varela Round" panose="00000500000000000000" pitchFamily="2" charset="-79"/>
              <a:cs typeface="Varela Round" panose="00000500000000000000" pitchFamily="2" charset="-79"/>
            </a:endParaRPr>
          </a:p>
          <a:p>
            <a:pPr marL="96848" indent="0">
              <a:lnSpc>
                <a:spcPct val="150000"/>
              </a:lnSpc>
              <a:buNone/>
            </a:pPr>
            <a:endParaRPr lang="he-IL" sz="2800" dirty="0">
              <a:latin typeface="Varela Round" panose="00000500000000000000" pitchFamily="2" charset="-79"/>
              <a:cs typeface="Varela Round" panose="00000500000000000000" pitchFamily="2" charset="-79"/>
            </a:endParaRPr>
          </a:p>
        </p:txBody>
      </p:sp>
      <p:sp>
        <p:nvSpPr>
          <p:cNvPr id="32" name="כותרת 3">
            <a:extLst>
              <a:ext uri="{FF2B5EF4-FFF2-40B4-BE49-F238E27FC236}">
                <a16:creationId xmlns:a16="http://schemas.microsoft.com/office/drawing/2014/main" id="{62E07C82-E3A0-465A-92CD-EE4BE1A2A3F1}"/>
              </a:ext>
            </a:extLst>
          </p:cNvPr>
          <p:cNvSpPr txBox="1">
            <a:spLocks/>
          </p:cNvSpPr>
          <p:nvPr/>
        </p:nvSpPr>
        <p:spPr>
          <a:xfrm>
            <a:off x="1227248" y="1043087"/>
            <a:ext cx="10764329" cy="1164153"/>
          </a:xfrm>
          <a:prstGeom prst="rect">
            <a:avLst/>
          </a:prstGeom>
          <a:noFill/>
        </p:spPr>
        <p:txBody>
          <a:bodyPr vert="horz" lIns="91440" tIns="45720" rIns="91440" bIns="45720" rtlCol="1" anchor="ctr">
            <a:noAutofit/>
          </a:bodyPr>
          <a:lstStyle>
            <a:lvl1pPr algn="ctr" defTabSz="914491" rtl="1"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r"/>
            <a:r>
              <a:rPr lang="he-IL" sz="2400" dirty="0">
                <a:solidFill>
                  <a:srgbClr val="12B4BC"/>
                </a:solidFill>
              </a:rPr>
              <a:t>במשימה זו, נתמקד בארספואטיקה.</a:t>
            </a:r>
          </a:p>
        </p:txBody>
      </p:sp>
      <p:sp>
        <p:nvSpPr>
          <p:cNvPr id="19" name="כותרת 3">
            <a:extLst>
              <a:ext uri="{FF2B5EF4-FFF2-40B4-BE49-F238E27FC236}">
                <a16:creationId xmlns:a16="http://schemas.microsoft.com/office/drawing/2014/main" id="{B7CB7348-9E9A-4256-88AE-38126DCAA825}"/>
              </a:ext>
            </a:extLst>
          </p:cNvPr>
          <p:cNvSpPr txBox="1">
            <a:spLocks/>
          </p:cNvSpPr>
          <p:nvPr/>
        </p:nvSpPr>
        <p:spPr>
          <a:xfrm>
            <a:off x="953729" y="6355379"/>
            <a:ext cx="6666272" cy="429525"/>
          </a:xfrm>
          <a:prstGeom prst="rect">
            <a:avLst/>
          </a:prstGeom>
          <a:noFill/>
        </p:spPr>
        <p:txBody>
          <a:bodyPr vert="horz" lIns="91440" tIns="45720" rIns="91440" bIns="45720" rtlCol="1" anchor="ctr">
            <a:noAutofit/>
          </a:bodyPr>
          <a:lstStyle>
            <a:lvl1pPr algn="ctr" defTabSz="914491" rtl="1"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r"/>
            <a:r>
              <a:rPr lang="he-IL" sz="2400" dirty="0">
                <a:solidFill>
                  <a:schemeClr val="bg1"/>
                </a:solidFill>
              </a:rPr>
              <a:t>10 דקות...</a:t>
            </a:r>
          </a:p>
        </p:txBody>
      </p:sp>
      <p:pic>
        <p:nvPicPr>
          <p:cNvPr id="3" name="תמונה 2">
            <a:hlinkClick r:id="rId3" action="ppaction://hlinksldjump"/>
            <a:extLst>
              <a:ext uri="{FF2B5EF4-FFF2-40B4-BE49-F238E27FC236}">
                <a16:creationId xmlns:a16="http://schemas.microsoft.com/office/drawing/2014/main" id="{7C3BC89C-DFE0-4413-BF5A-73B2A3CF2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32" y="1831432"/>
            <a:ext cx="2990850" cy="2616994"/>
          </a:xfrm>
          <a:prstGeom prst="rect">
            <a:avLst/>
          </a:prstGeom>
        </p:spPr>
      </p:pic>
      <p:pic>
        <p:nvPicPr>
          <p:cNvPr id="2" name="תמונה 1">
            <a:extLst>
              <a:ext uri="{FF2B5EF4-FFF2-40B4-BE49-F238E27FC236}">
                <a16:creationId xmlns:a16="http://schemas.microsoft.com/office/drawing/2014/main" id="{C960F467-1F2D-4B94-8D08-723FFECE9896}"/>
              </a:ext>
            </a:extLst>
          </p:cNvPr>
          <p:cNvPicPr>
            <a:picLocks noChangeAspect="1"/>
          </p:cNvPicPr>
          <p:nvPr/>
        </p:nvPicPr>
        <p:blipFill>
          <a:blip r:embed="rId5"/>
          <a:stretch>
            <a:fillRect/>
          </a:stretch>
        </p:blipFill>
        <p:spPr>
          <a:xfrm>
            <a:off x="10071609" y="5083795"/>
            <a:ext cx="2120391" cy="1774205"/>
          </a:xfrm>
          <a:prstGeom prst="rect">
            <a:avLst/>
          </a:prstGeom>
        </p:spPr>
      </p:pic>
    </p:spTree>
    <p:extLst>
      <p:ext uri="{BB962C8B-B14F-4D97-AF65-F5344CB8AC3E}">
        <p14:creationId xmlns:p14="http://schemas.microsoft.com/office/powerpoint/2010/main" val="9390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5D125A-3424-45A6-AB06-F3034EF7FEEC}"/>
              </a:ext>
            </a:extLst>
          </p:cNvPr>
          <p:cNvSpPr>
            <a:spLocks noGrp="1"/>
          </p:cNvSpPr>
          <p:nvPr>
            <p:ph type="title"/>
          </p:nvPr>
        </p:nvSpPr>
        <p:spPr/>
        <p:txBody>
          <a:bodyPr/>
          <a:lstStyle/>
          <a:p>
            <a:r>
              <a:rPr lang="he-IL" dirty="0"/>
              <a:t>לאחר המשימה</a:t>
            </a:r>
          </a:p>
        </p:txBody>
      </p:sp>
      <p:sp>
        <p:nvSpPr>
          <p:cNvPr id="3" name="מציין מיקום טקסט 2">
            <a:extLst>
              <a:ext uri="{FF2B5EF4-FFF2-40B4-BE49-F238E27FC236}">
                <a16:creationId xmlns:a16="http://schemas.microsoft.com/office/drawing/2014/main" id="{15614BA3-E755-4BB9-9E22-412DE764295A}"/>
              </a:ext>
            </a:extLst>
          </p:cNvPr>
          <p:cNvSpPr>
            <a:spLocks noGrp="1"/>
          </p:cNvSpPr>
          <p:nvPr>
            <p:ph type="body" sz="quarter" idx="3"/>
          </p:nvPr>
        </p:nvSpPr>
        <p:spPr>
          <a:xfrm>
            <a:off x="3885008" y="1012011"/>
            <a:ext cx="8306992" cy="540000"/>
          </a:xfrm>
        </p:spPr>
        <p:txBody>
          <a:bodyPr/>
          <a:lstStyle/>
          <a:p>
            <a:r>
              <a:rPr lang="he-IL" dirty="0"/>
              <a:t>נראה עוד הגדרות מעניינות על שירה</a:t>
            </a:r>
          </a:p>
        </p:txBody>
      </p:sp>
      <p:pic>
        <p:nvPicPr>
          <p:cNvPr id="6" name="תמונה 5">
            <a:extLst>
              <a:ext uri="{FF2B5EF4-FFF2-40B4-BE49-F238E27FC236}">
                <a16:creationId xmlns:a16="http://schemas.microsoft.com/office/drawing/2014/main" id="{4209536F-3147-48BC-9821-2A81D22E83B9}"/>
              </a:ext>
            </a:extLst>
          </p:cNvPr>
          <p:cNvPicPr>
            <a:picLocks noChangeAspect="1"/>
          </p:cNvPicPr>
          <p:nvPr/>
        </p:nvPicPr>
        <p:blipFill>
          <a:blip r:embed="rId3"/>
          <a:stretch>
            <a:fillRect/>
          </a:stretch>
        </p:blipFill>
        <p:spPr>
          <a:xfrm>
            <a:off x="327378" y="1168101"/>
            <a:ext cx="2143125" cy="2143125"/>
          </a:xfrm>
          <a:prstGeom prst="rect">
            <a:avLst/>
          </a:prstGeom>
        </p:spPr>
      </p:pic>
      <p:sp>
        <p:nvSpPr>
          <p:cNvPr id="11" name="תיבת טקסט 10">
            <a:extLst>
              <a:ext uri="{FF2B5EF4-FFF2-40B4-BE49-F238E27FC236}">
                <a16:creationId xmlns:a16="http://schemas.microsoft.com/office/drawing/2014/main" id="{CA347C9B-E32F-4156-ACDE-FC50D3FF00A3}"/>
              </a:ext>
            </a:extLst>
          </p:cNvPr>
          <p:cNvSpPr txBox="1"/>
          <p:nvPr/>
        </p:nvSpPr>
        <p:spPr>
          <a:xfrm>
            <a:off x="1" y="1630929"/>
            <a:ext cx="12017022" cy="4938660"/>
          </a:xfrm>
          <a:prstGeom prst="rect">
            <a:avLst/>
          </a:prstGeom>
          <a:noFill/>
        </p:spPr>
        <p:txBody>
          <a:bodyPr wrap="square">
            <a:spAutoFit/>
          </a:bodyPr>
          <a:lstStyle/>
          <a:p>
            <a:pPr marL="457200" indent="-457200">
              <a:lnSpc>
                <a:spcPct val="250000"/>
              </a:lnSpc>
              <a:buFont typeface="Arial" panose="020B0604020202020204" pitchFamily="34" charset="0"/>
              <a:buChar char="•"/>
            </a:pPr>
            <a:r>
              <a:rPr lang="he-IL" sz="2600" dirty="0"/>
              <a:t>"שיר הוא אדם עירום." בוב דילן</a:t>
            </a:r>
          </a:p>
          <a:p>
            <a:pPr marL="457200" indent="-457200">
              <a:lnSpc>
                <a:spcPct val="250000"/>
              </a:lnSpc>
              <a:buFont typeface="Arial" panose="020B0604020202020204" pitchFamily="34" charset="0"/>
              <a:buChar char="•"/>
            </a:pPr>
            <a:r>
              <a:rPr lang="he-IL" sz="2600" dirty="0"/>
              <a:t>"גם המשורר ממצוקה, לא משפע הוא שר."  נתן זך</a:t>
            </a:r>
          </a:p>
          <a:p>
            <a:pPr marL="457200" indent="-457200">
              <a:lnSpc>
                <a:spcPct val="250000"/>
              </a:lnSpc>
              <a:buFont typeface="Arial" panose="020B0604020202020204" pitchFamily="34" charset="0"/>
              <a:buChar char="•"/>
            </a:pPr>
            <a:r>
              <a:rPr lang="he-IL" sz="2600" dirty="0"/>
              <a:t>"שיר הוא דבר שאני קובע שהוא שיר."  דוד אבידן</a:t>
            </a:r>
          </a:p>
          <a:p>
            <a:pPr marL="457200" indent="-457200">
              <a:lnSpc>
                <a:spcPct val="250000"/>
              </a:lnSpc>
              <a:buFont typeface="Arial" panose="020B0604020202020204" pitchFamily="34" charset="0"/>
              <a:buChar char="•"/>
            </a:pPr>
            <a:r>
              <a:rPr lang="he-IL" sz="2600" dirty="0"/>
              <a:t>"המשורר מקבל מן הטבע את התכונה המציינת אותו כגאון: הדמיון." דני </a:t>
            </a:r>
            <a:r>
              <a:rPr lang="he-IL" sz="2600" dirty="0" err="1"/>
              <a:t>דידרו</a:t>
            </a:r>
            <a:endParaRPr lang="he-IL" sz="2600" dirty="0"/>
          </a:p>
          <a:p>
            <a:pPr marL="457200" indent="-457200">
              <a:lnSpc>
                <a:spcPct val="250000"/>
              </a:lnSpc>
              <a:buFont typeface="Arial" panose="020B0604020202020204" pitchFamily="34" charset="0"/>
              <a:buChar char="•"/>
            </a:pPr>
            <a:endParaRPr lang="he-IL" sz="2600" dirty="0"/>
          </a:p>
        </p:txBody>
      </p:sp>
    </p:spTree>
    <p:extLst>
      <p:ext uri="{BB962C8B-B14F-4D97-AF65-F5344CB8AC3E}">
        <p14:creationId xmlns:p14="http://schemas.microsoft.com/office/powerpoint/2010/main" val="11974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7" name="תיבת טקסט 6">
            <a:extLst>
              <a:ext uri="{FF2B5EF4-FFF2-40B4-BE49-F238E27FC236}">
                <a16:creationId xmlns:a16="http://schemas.microsoft.com/office/drawing/2014/main" id="{0884C613-B6F6-4A32-9FBC-4812AC99F790}"/>
              </a:ext>
            </a:extLst>
          </p:cNvPr>
          <p:cNvSpPr txBox="1"/>
          <p:nvPr/>
        </p:nvSpPr>
        <p:spPr>
          <a:xfrm>
            <a:off x="4558394" y="1565817"/>
            <a:ext cx="7462156" cy="1754326"/>
          </a:xfrm>
          <a:prstGeom prst="rect">
            <a:avLst/>
          </a:prstGeom>
          <a:noFill/>
        </p:spPr>
        <p:txBody>
          <a:bodyPr wrap="square">
            <a:spAutoFit/>
          </a:bodyPr>
          <a:lstStyle/>
          <a:p>
            <a:r>
              <a:rPr lang="he-IL" dirty="0"/>
              <a:t>אֲחָדִים -</a:t>
            </a:r>
          </a:p>
          <a:p>
            <a:r>
              <a:rPr lang="he-IL" dirty="0"/>
              <a:t>זֹאת אוֹמֶרֶת שֶׁלֹּא כּוּלָם.</a:t>
            </a:r>
          </a:p>
          <a:p>
            <a:r>
              <a:rPr lang="he-IL" dirty="0"/>
              <a:t>אֲפִילוּ לֹא הָרוֹב אֶלָא הַמִיעוּט.</a:t>
            </a:r>
          </a:p>
          <a:p>
            <a:r>
              <a:rPr lang="he-IL" dirty="0"/>
              <a:t>בְּלִי לְהָבִיא בֶּחֶשְׁבּון אֶת בָּתֵּי הַסֵּפֶר, שֶׁשָם מֻכְרָחִים</a:t>
            </a:r>
          </a:p>
          <a:p>
            <a:r>
              <a:rPr lang="he-IL" dirty="0"/>
              <a:t>וְאֶת הַמְּשׁוֹרְרִים עַצְמָם,</a:t>
            </a:r>
          </a:p>
          <a:p>
            <a:r>
              <a:rPr lang="he-IL" dirty="0"/>
              <a:t>אֲנָשִים אֵלֶּה הֵם שְׁנַיִם לְאֶלֶף.</a:t>
            </a:r>
          </a:p>
        </p:txBody>
      </p:sp>
      <p:sp>
        <p:nvSpPr>
          <p:cNvPr id="9" name="תיבת טקסט 8">
            <a:extLst>
              <a:ext uri="{FF2B5EF4-FFF2-40B4-BE49-F238E27FC236}">
                <a16:creationId xmlns:a16="http://schemas.microsoft.com/office/drawing/2014/main" id="{F7132F25-4DE5-48B6-977C-BAD5C2046A76}"/>
              </a:ext>
            </a:extLst>
          </p:cNvPr>
          <p:cNvSpPr txBox="1"/>
          <p:nvPr/>
        </p:nvSpPr>
        <p:spPr>
          <a:xfrm>
            <a:off x="4278086" y="3345445"/>
            <a:ext cx="7742464" cy="1754326"/>
          </a:xfrm>
          <a:prstGeom prst="rect">
            <a:avLst/>
          </a:prstGeom>
          <a:noFill/>
        </p:spPr>
        <p:txBody>
          <a:bodyPr wrap="square">
            <a:spAutoFit/>
          </a:bodyPr>
          <a:lstStyle/>
          <a:p>
            <a:r>
              <a:rPr lang="he-IL" dirty="0"/>
              <a:t>אוֹהֲבִים -</a:t>
            </a:r>
          </a:p>
          <a:p>
            <a:r>
              <a:rPr lang="he-IL" dirty="0"/>
              <a:t>אַך אֶפְשָר לֶאֱהוֹב גַּם מְרַק עוֹף עִם אִטְרִיּוֹת</a:t>
            </a:r>
          </a:p>
          <a:p>
            <a:r>
              <a:rPr lang="he-IL" dirty="0"/>
              <a:t>אוֹהֲבִים גַם מַחֲמָאוֹת וְצֶבַע תְּכֵלֶת,</a:t>
            </a:r>
          </a:p>
          <a:p>
            <a:r>
              <a:rPr lang="he-IL" dirty="0"/>
              <a:t>אוֹהֲבִים צָעִיף יָשָן,</a:t>
            </a:r>
          </a:p>
          <a:p>
            <a:r>
              <a:rPr lang="he-IL" dirty="0"/>
              <a:t>אוֹהֲבִים לַעֲמוֹד עַל שֶׁלָהֶם,</a:t>
            </a:r>
          </a:p>
          <a:p>
            <a:r>
              <a:rPr lang="he-IL" dirty="0"/>
              <a:t>אוֹהֲבִים לְלַטֵּף כֶּלֶב.</a:t>
            </a:r>
          </a:p>
        </p:txBody>
      </p:sp>
      <p:sp>
        <p:nvSpPr>
          <p:cNvPr id="11" name="תיבת טקסט 10">
            <a:extLst>
              <a:ext uri="{FF2B5EF4-FFF2-40B4-BE49-F238E27FC236}">
                <a16:creationId xmlns:a16="http://schemas.microsoft.com/office/drawing/2014/main" id="{E1EFBB07-00D1-4BD6-AC7F-649A19DBF0C4}"/>
              </a:ext>
            </a:extLst>
          </p:cNvPr>
          <p:cNvSpPr txBox="1"/>
          <p:nvPr/>
        </p:nvSpPr>
        <p:spPr>
          <a:xfrm>
            <a:off x="-1196924" y="1584350"/>
            <a:ext cx="7462156" cy="2031325"/>
          </a:xfrm>
          <a:prstGeom prst="rect">
            <a:avLst/>
          </a:prstGeom>
          <a:noFill/>
        </p:spPr>
        <p:txBody>
          <a:bodyPr wrap="square">
            <a:spAutoFit/>
          </a:bodyPr>
          <a:lstStyle/>
          <a:p>
            <a:r>
              <a:rPr lang="he-IL" dirty="0"/>
              <a:t>שִׁירָה -   </a:t>
            </a:r>
          </a:p>
          <a:p>
            <a:r>
              <a:rPr lang="he-IL" dirty="0"/>
              <a:t>אֲבָל מַה זֹּאת בְּעֶצֶם שִירָה.</a:t>
            </a:r>
          </a:p>
          <a:p>
            <a:r>
              <a:rPr lang="he-IL" dirty="0"/>
              <a:t>לֹא אַחָת נִתְּנָה לְכָך</a:t>
            </a:r>
          </a:p>
          <a:p>
            <a:r>
              <a:rPr lang="he-IL" dirty="0"/>
              <a:t>תְּשוּבָה רְעוּעָה.</a:t>
            </a:r>
          </a:p>
          <a:p>
            <a:r>
              <a:rPr lang="he-IL" dirty="0"/>
              <a:t>וַאֲנִי אֵינֶנִּי יוֹדַעַת וְאֵינֶנִּי יוֹדַעַת</a:t>
            </a:r>
          </a:p>
          <a:p>
            <a:r>
              <a:rPr lang="he-IL" dirty="0"/>
              <a:t>וְנֶאֱחֶזֶת בָּזֶה</a:t>
            </a:r>
          </a:p>
          <a:p>
            <a:r>
              <a:rPr lang="he-IL" dirty="0"/>
              <a:t>כִּבְמַעֲקֶה גּוֹאֵל.</a:t>
            </a:r>
          </a:p>
        </p:txBody>
      </p:sp>
      <p:sp>
        <p:nvSpPr>
          <p:cNvPr id="13" name="תיבת טקסט 12">
            <a:extLst>
              <a:ext uri="{FF2B5EF4-FFF2-40B4-BE49-F238E27FC236}">
                <a16:creationId xmlns:a16="http://schemas.microsoft.com/office/drawing/2014/main" id="{2EFE9A1D-B5A1-4215-AF95-4FC745A8290C}"/>
              </a:ext>
            </a:extLst>
          </p:cNvPr>
          <p:cNvSpPr txBox="1"/>
          <p:nvPr/>
        </p:nvSpPr>
        <p:spPr>
          <a:xfrm>
            <a:off x="3266018" y="1215018"/>
            <a:ext cx="8754532" cy="369332"/>
          </a:xfrm>
          <a:prstGeom prst="rect">
            <a:avLst/>
          </a:prstGeom>
          <a:noFill/>
        </p:spPr>
        <p:txBody>
          <a:bodyPr wrap="square">
            <a:spAutoFit/>
          </a:bodyPr>
          <a:lstStyle/>
          <a:p>
            <a:r>
              <a:rPr lang="he-IL" dirty="0">
                <a:solidFill>
                  <a:srgbClr val="12B4BC"/>
                </a:solidFill>
              </a:rPr>
              <a:t>ניזכר בשיר</a:t>
            </a:r>
          </a:p>
        </p:txBody>
      </p:sp>
      <p:sp>
        <p:nvSpPr>
          <p:cNvPr id="8" name="תיבת טקסט 7">
            <a:extLst>
              <a:ext uri="{FF2B5EF4-FFF2-40B4-BE49-F238E27FC236}">
                <a16:creationId xmlns:a16="http://schemas.microsoft.com/office/drawing/2014/main" id="{4E98CF1A-2FF5-4102-8C18-D350F8AD9C63}"/>
              </a:ext>
            </a:extLst>
          </p:cNvPr>
          <p:cNvSpPr txBox="1"/>
          <p:nvPr/>
        </p:nvSpPr>
        <p:spPr>
          <a:xfrm>
            <a:off x="316088" y="4219272"/>
            <a:ext cx="4617155" cy="954107"/>
          </a:xfrm>
          <a:prstGeom prst="rect">
            <a:avLst/>
          </a:prstGeom>
          <a:noFill/>
        </p:spPr>
        <p:txBody>
          <a:bodyPr wrap="square">
            <a:spAutoFit/>
          </a:bodyPr>
          <a:lstStyle/>
          <a:p>
            <a:r>
              <a:rPr lang="he-IL" sz="2800" dirty="0">
                <a:solidFill>
                  <a:srgbClr val="C00000"/>
                </a:solidFill>
              </a:rPr>
              <a:t>שיר ארספואטי – נושא השיר הוא שירה</a:t>
            </a:r>
          </a:p>
        </p:txBody>
      </p:sp>
    </p:spTree>
    <p:extLst>
      <p:ext uri="{BB962C8B-B14F-4D97-AF65-F5344CB8AC3E}">
        <p14:creationId xmlns:p14="http://schemas.microsoft.com/office/powerpoint/2010/main" val="31937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7" name="תיבת טקסט 6">
            <a:extLst>
              <a:ext uri="{FF2B5EF4-FFF2-40B4-BE49-F238E27FC236}">
                <a16:creationId xmlns:a16="http://schemas.microsoft.com/office/drawing/2014/main" id="{0884C613-B6F6-4A32-9FBC-4812AC99F790}"/>
              </a:ext>
            </a:extLst>
          </p:cNvPr>
          <p:cNvSpPr txBox="1"/>
          <p:nvPr/>
        </p:nvSpPr>
        <p:spPr>
          <a:xfrm>
            <a:off x="4729844" y="1808759"/>
            <a:ext cx="7462156" cy="3108543"/>
          </a:xfrm>
          <a:prstGeom prst="rect">
            <a:avLst/>
          </a:prstGeom>
          <a:noFill/>
        </p:spPr>
        <p:txBody>
          <a:bodyPr wrap="square">
            <a:spAutoFit/>
          </a:bodyPr>
          <a:lstStyle/>
          <a:p>
            <a:r>
              <a:rPr lang="he-IL" sz="2800" dirty="0"/>
              <a:t>אֲחָדִים -</a:t>
            </a:r>
          </a:p>
          <a:p>
            <a:r>
              <a:rPr lang="he-IL" sz="2800" dirty="0"/>
              <a:t>זֹאת אוֹמֶרֶת שֶׁלֹּא כּוּלָם.</a:t>
            </a:r>
          </a:p>
          <a:p>
            <a:r>
              <a:rPr lang="he-IL" sz="2800" dirty="0"/>
              <a:t>אֲפִילוּ לֹא הָרוֹב אֶלָא הַמִיעוּט.</a:t>
            </a:r>
          </a:p>
          <a:p>
            <a:r>
              <a:rPr lang="he-IL" sz="2800" dirty="0"/>
              <a:t>בְּלִי לְהָבִיא בֶּחֶשְׁבּון אֶת בָּתֵּי הַסֵּפֶר, שֶׁשָם מֻכְרָחִים</a:t>
            </a:r>
          </a:p>
          <a:p>
            <a:r>
              <a:rPr lang="he-IL" sz="2800" dirty="0"/>
              <a:t>וְאֶת הַמְּשׁוֹרְרִים עַצְמָם,</a:t>
            </a:r>
          </a:p>
          <a:p>
            <a:r>
              <a:rPr lang="he-IL" sz="2800" dirty="0"/>
              <a:t>אֲנָשִים אֵלֶּה הֵם שְׁנַיִם לְאֶלֶף.</a:t>
            </a:r>
          </a:p>
        </p:txBody>
      </p:sp>
      <p:sp>
        <p:nvSpPr>
          <p:cNvPr id="13" name="תיבת טקסט 12">
            <a:extLst>
              <a:ext uri="{FF2B5EF4-FFF2-40B4-BE49-F238E27FC236}">
                <a16:creationId xmlns:a16="http://schemas.microsoft.com/office/drawing/2014/main" id="{2EFE9A1D-B5A1-4215-AF95-4FC745A8290C}"/>
              </a:ext>
            </a:extLst>
          </p:cNvPr>
          <p:cNvSpPr txBox="1"/>
          <p:nvPr/>
        </p:nvSpPr>
        <p:spPr>
          <a:xfrm>
            <a:off x="3266018" y="1215018"/>
            <a:ext cx="8754532" cy="369332"/>
          </a:xfrm>
          <a:prstGeom prst="rect">
            <a:avLst/>
          </a:prstGeom>
          <a:noFill/>
        </p:spPr>
        <p:txBody>
          <a:bodyPr wrap="square">
            <a:spAutoFit/>
          </a:bodyPr>
          <a:lstStyle/>
          <a:p>
            <a:r>
              <a:rPr lang="he-IL" dirty="0">
                <a:solidFill>
                  <a:srgbClr val="12B4BC"/>
                </a:solidFill>
              </a:rPr>
              <a:t>אחדים</a:t>
            </a:r>
          </a:p>
        </p:txBody>
      </p:sp>
      <p:pic>
        <p:nvPicPr>
          <p:cNvPr id="3" name="תמונה 2">
            <a:extLst>
              <a:ext uri="{FF2B5EF4-FFF2-40B4-BE49-F238E27FC236}">
                <a16:creationId xmlns:a16="http://schemas.microsoft.com/office/drawing/2014/main" id="{B40D20A1-CDFE-4A53-ACBF-75FEFC33BE8D}"/>
              </a:ext>
            </a:extLst>
          </p:cNvPr>
          <p:cNvPicPr>
            <a:picLocks noChangeAspect="1"/>
          </p:cNvPicPr>
          <p:nvPr/>
        </p:nvPicPr>
        <p:blipFill>
          <a:blip r:embed="rId3"/>
          <a:stretch>
            <a:fillRect/>
          </a:stretch>
        </p:blipFill>
        <p:spPr>
          <a:xfrm>
            <a:off x="5917747" y="5071601"/>
            <a:ext cx="2543175" cy="1800225"/>
          </a:xfrm>
          <a:prstGeom prst="rect">
            <a:avLst/>
          </a:prstGeom>
        </p:spPr>
      </p:pic>
      <p:pic>
        <p:nvPicPr>
          <p:cNvPr id="4" name="תמונה 3">
            <a:extLst>
              <a:ext uri="{FF2B5EF4-FFF2-40B4-BE49-F238E27FC236}">
                <a16:creationId xmlns:a16="http://schemas.microsoft.com/office/drawing/2014/main" id="{E8E7C235-B8B9-496C-9F3D-FC79E0FFB0C4}"/>
              </a:ext>
            </a:extLst>
          </p:cNvPr>
          <p:cNvPicPr>
            <a:picLocks noChangeAspect="1"/>
          </p:cNvPicPr>
          <p:nvPr/>
        </p:nvPicPr>
        <p:blipFill>
          <a:blip r:embed="rId4"/>
          <a:stretch>
            <a:fillRect/>
          </a:stretch>
        </p:blipFill>
        <p:spPr>
          <a:xfrm>
            <a:off x="0" y="4776326"/>
            <a:ext cx="4438650" cy="2095500"/>
          </a:xfrm>
          <a:prstGeom prst="rect">
            <a:avLst/>
          </a:prstGeom>
        </p:spPr>
      </p:pic>
      <p:pic>
        <p:nvPicPr>
          <p:cNvPr id="5" name="תמונה 4">
            <a:extLst>
              <a:ext uri="{FF2B5EF4-FFF2-40B4-BE49-F238E27FC236}">
                <a16:creationId xmlns:a16="http://schemas.microsoft.com/office/drawing/2014/main" id="{76730107-19D9-4605-B684-11F0FE8AF4D6}"/>
              </a:ext>
            </a:extLst>
          </p:cNvPr>
          <p:cNvPicPr>
            <a:picLocks noChangeAspect="1"/>
          </p:cNvPicPr>
          <p:nvPr/>
        </p:nvPicPr>
        <p:blipFill>
          <a:blip r:embed="rId5"/>
          <a:stretch>
            <a:fillRect/>
          </a:stretch>
        </p:blipFill>
        <p:spPr>
          <a:xfrm>
            <a:off x="17741" y="874734"/>
            <a:ext cx="3102680" cy="1868050"/>
          </a:xfrm>
          <a:prstGeom prst="rect">
            <a:avLst/>
          </a:prstGeom>
        </p:spPr>
      </p:pic>
    </p:spTree>
    <p:extLst>
      <p:ext uri="{BB962C8B-B14F-4D97-AF65-F5344CB8AC3E}">
        <p14:creationId xmlns:p14="http://schemas.microsoft.com/office/powerpoint/2010/main" val="344414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9" name="תיבת טקסט 8">
            <a:extLst>
              <a:ext uri="{FF2B5EF4-FFF2-40B4-BE49-F238E27FC236}">
                <a16:creationId xmlns:a16="http://schemas.microsoft.com/office/drawing/2014/main" id="{F7132F25-4DE5-48B6-977C-BAD5C2046A76}"/>
              </a:ext>
            </a:extLst>
          </p:cNvPr>
          <p:cNvSpPr txBox="1"/>
          <p:nvPr/>
        </p:nvSpPr>
        <p:spPr>
          <a:xfrm>
            <a:off x="2588079" y="1694548"/>
            <a:ext cx="7742464" cy="2677656"/>
          </a:xfrm>
          <a:prstGeom prst="rect">
            <a:avLst/>
          </a:prstGeom>
          <a:noFill/>
        </p:spPr>
        <p:txBody>
          <a:bodyPr wrap="square">
            <a:spAutoFit/>
          </a:bodyPr>
          <a:lstStyle/>
          <a:p>
            <a:r>
              <a:rPr lang="he-IL" sz="2800" dirty="0"/>
              <a:t>אוֹהֲבִים -</a:t>
            </a:r>
          </a:p>
          <a:p>
            <a:r>
              <a:rPr lang="he-IL" sz="2800" dirty="0"/>
              <a:t>אַך אֶפְשָר לֶאֱהוֹב גַּם מְרַק עוֹף עִם אִטְרִיּוֹת</a:t>
            </a:r>
          </a:p>
          <a:p>
            <a:r>
              <a:rPr lang="he-IL" sz="2800" dirty="0"/>
              <a:t>אוֹהֲבִים גַם מַחֲמָאוֹת </a:t>
            </a:r>
            <a:r>
              <a:rPr lang="he-IL" sz="2800" dirty="0">
                <a:solidFill>
                  <a:schemeClr val="tx1">
                    <a:lumMod val="50000"/>
                    <a:lumOff val="50000"/>
                  </a:schemeClr>
                </a:solidFill>
              </a:rPr>
              <a:t>וְצֶבַע תְּכֵלֶת</a:t>
            </a:r>
            <a:r>
              <a:rPr lang="he-IL" sz="2800" dirty="0"/>
              <a:t>,</a:t>
            </a:r>
          </a:p>
          <a:p>
            <a:r>
              <a:rPr lang="he-IL" sz="2800" dirty="0"/>
              <a:t>אוֹהֲבִים צָעִיף יָשָן,</a:t>
            </a:r>
          </a:p>
          <a:p>
            <a:r>
              <a:rPr lang="he-IL" sz="2800" dirty="0"/>
              <a:t>אוֹהֲבִים לַעֲמוֹד עַל שֶׁלָהֶם,</a:t>
            </a:r>
          </a:p>
          <a:p>
            <a:r>
              <a:rPr lang="he-IL" sz="2800" dirty="0"/>
              <a:t>אוֹהֲבִים לְלַטֵּף כֶּלֶב.</a:t>
            </a:r>
          </a:p>
        </p:txBody>
      </p:sp>
      <p:sp>
        <p:nvSpPr>
          <p:cNvPr id="13" name="תיבת טקסט 12">
            <a:extLst>
              <a:ext uri="{FF2B5EF4-FFF2-40B4-BE49-F238E27FC236}">
                <a16:creationId xmlns:a16="http://schemas.microsoft.com/office/drawing/2014/main" id="{2EFE9A1D-B5A1-4215-AF95-4FC745A8290C}"/>
              </a:ext>
            </a:extLst>
          </p:cNvPr>
          <p:cNvSpPr txBox="1"/>
          <p:nvPr/>
        </p:nvSpPr>
        <p:spPr>
          <a:xfrm>
            <a:off x="3266018" y="1215018"/>
            <a:ext cx="8754532" cy="646331"/>
          </a:xfrm>
          <a:prstGeom prst="rect">
            <a:avLst/>
          </a:prstGeom>
          <a:noFill/>
        </p:spPr>
        <p:txBody>
          <a:bodyPr wrap="square">
            <a:spAutoFit/>
          </a:bodyPr>
          <a:lstStyle/>
          <a:p>
            <a:r>
              <a:rPr lang="he-IL" dirty="0">
                <a:solidFill>
                  <a:srgbClr val="12B4BC"/>
                </a:solidFill>
              </a:rPr>
              <a:t>אוהבים</a:t>
            </a:r>
          </a:p>
          <a:p>
            <a:endParaRPr lang="he-IL" dirty="0">
              <a:solidFill>
                <a:srgbClr val="12B4BC"/>
              </a:solidFill>
            </a:endParaRPr>
          </a:p>
        </p:txBody>
      </p:sp>
      <p:pic>
        <p:nvPicPr>
          <p:cNvPr id="3" name="תמונה 2">
            <a:extLst>
              <a:ext uri="{FF2B5EF4-FFF2-40B4-BE49-F238E27FC236}">
                <a16:creationId xmlns:a16="http://schemas.microsoft.com/office/drawing/2014/main" id="{8F7D910A-910C-41A6-B423-582ADC031FA4}"/>
              </a:ext>
            </a:extLst>
          </p:cNvPr>
          <p:cNvPicPr>
            <a:picLocks noChangeAspect="1"/>
          </p:cNvPicPr>
          <p:nvPr/>
        </p:nvPicPr>
        <p:blipFill>
          <a:blip r:embed="rId3"/>
          <a:stretch>
            <a:fillRect/>
          </a:stretch>
        </p:blipFill>
        <p:spPr>
          <a:xfrm>
            <a:off x="0" y="962024"/>
            <a:ext cx="1847850" cy="2466975"/>
          </a:xfrm>
          <a:prstGeom prst="rect">
            <a:avLst/>
          </a:prstGeom>
        </p:spPr>
      </p:pic>
      <p:sp>
        <p:nvSpPr>
          <p:cNvPr id="10" name="תיבת טקסט 9">
            <a:extLst>
              <a:ext uri="{FF2B5EF4-FFF2-40B4-BE49-F238E27FC236}">
                <a16:creationId xmlns:a16="http://schemas.microsoft.com/office/drawing/2014/main" id="{80AC9A3F-D031-4067-9480-673EAB3C0D62}"/>
              </a:ext>
            </a:extLst>
          </p:cNvPr>
          <p:cNvSpPr txBox="1"/>
          <p:nvPr/>
        </p:nvSpPr>
        <p:spPr>
          <a:xfrm rot="16200000">
            <a:off x="10095679" y="3515613"/>
            <a:ext cx="1950185" cy="492443"/>
          </a:xfrm>
          <a:prstGeom prst="rect">
            <a:avLst/>
          </a:prstGeom>
          <a:noFill/>
        </p:spPr>
        <p:txBody>
          <a:bodyPr wrap="square">
            <a:spAutoFit/>
          </a:bodyPr>
          <a:lstStyle/>
          <a:p>
            <a:r>
              <a:rPr lang="he-IL" sz="2600" dirty="0" err="1">
                <a:solidFill>
                  <a:srgbClr val="FF0000"/>
                </a:solidFill>
              </a:rPr>
              <a:t>אנאנפורה</a:t>
            </a:r>
            <a:endParaRPr lang="he-IL" sz="2600" dirty="0">
              <a:solidFill>
                <a:srgbClr val="FF0000"/>
              </a:solidFill>
            </a:endParaRPr>
          </a:p>
        </p:txBody>
      </p:sp>
      <p:pic>
        <p:nvPicPr>
          <p:cNvPr id="5" name="תמונה 4">
            <a:extLst>
              <a:ext uri="{FF2B5EF4-FFF2-40B4-BE49-F238E27FC236}">
                <a16:creationId xmlns:a16="http://schemas.microsoft.com/office/drawing/2014/main" id="{8003F916-349A-4D75-A862-30813AD889B1}"/>
              </a:ext>
            </a:extLst>
          </p:cNvPr>
          <p:cNvPicPr>
            <a:picLocks noChangeAspect="1"/>
          </p:cNvPicPr>
          <p:nvPr/>
        </p:nvPicPr>
        <p:blipFill>
          <a:blip r:embed="rId4"/>
          <a:stretch>
            <a:fillRect/>
          </a:stretch>
        </p:blipFill>
        <p:spPr>
          <a:xfrm>
            <a:off x="1861457" y="2786742"/>
            <a:ext cx="1847850" cy="2466975"/>
          </a:xfrm>
          <a:prstGeom prst="rect">
            <a:avLst/>
          </a:prstGeom>
        </p:spPr>
      </p:pic>
      <p:pic>
        <p:nvPicPr>
          <p:cNvPr id="6" name="תמונה 5">
            <a:extLst>
              <a:ext uri="{FF2B5EF4-FFF2-40B4-BE49-F238E27FC236}">
                <a16:creationId xmlns:a16="http://schemas.microsoft.com/office/drawing/2014/main" id="{F897A89C-C374-4A27-AC05-9685042600A3}"/>
              </a:ext>
            </a:extLst>
          </p:cNvPr>
          <p:cNvPicPr>
            <a:picLocks noChangeAspect="1"/>
          </p:cNvPicPr>
          <p:nvPr/>
        </p:nvPicPr>
        <p:blipFill>
          <a:blip r:embed="rId5"/>
          <a:stretch>
            <a:fillRect/>
          </a:stretch>
        </p:blipFill>
        <p:spPr>
          <a:xfrm>
            <a:off x="0" y="5178764"/>
            <a:ext cx="2342093" cy="1679236"/>
          </a:xfrm>
          <a:prstGeom prst="rect">
            <a:avLst/>
          </a:prstGeom>
        </p:spPr>
      </p:pic>
      <p:pic>
        <p:nvPicPr>
          <p:cNvPr id="8" name="תמונה 7">
            <a:extLst>
              <a:ext uri="{FF2B5EF4-FFF2-40B4-BE49-F238E27FC236}">
                <a16:creationId xmlns:a16="http://schemas.microsoft.com/office/drawing/2014/main" id="{CA91BF29-C78F-4D15-B7CD-F4C8D38340C5}"/>
              </a:ext>
            </a:extLst>
          </p:cNvPr>
          <p:cNvPicPr>
            <a:picLocks noChangeAspect="1"/>
          </p:cNvPicPr>
          <p:nvPr/>
        </p:nvPicPr>
        <p:blipFill rotWithShape="1">
          <a:blip r:embed="rId6"/>
          <a:srcRect l="16810" t="19161" r="39466"/>
          <a:stretch/>
        </p:blipFill>
        <p:spPr>
          <a:xfrm>
            <a:off x="6337770" y="4680597"/>
            <a:ext cx="2493569" cy="2177403"/>
          </a:xfrm>
          <a:prstGeom prst="rect">
            <a:avLst/>
          </a:prstGeom>
        </p:spPr>
      </p:pic>
    </p:spTree>
    <p:extLst>
      <p:ext uri="{BB962C8B-B14F-4D97-AF65-F5344CB8AC3E}">
        <p14:creationId xmlns:p14="http://schemas.microsoft.com/office/powerpoint/2010/main" val="2446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11" name="תיבת טקסט 10">
            <a:extLst>
              <a:ext uri="{FF2B5EF4-FFF2-40B4-BE49-F238E27FC236}">
                <a16:creationId xmlns:a16="http://schemas.microsoft.com/office/drawing/2014/main" id="{E1EFBB07-00D1-4BD6-AC7F-649A19DBF0C4}"/>
              </a:ext>
            </a:extLst>
          </p:cNvPr>
          <p:cNvSpPr txBox="1"/>
          <p:nvPr/>
        </p:nvSpPr>
        <p:spPr>
          <a:xfrm>
            <a:off x="4391378" y="1709031"/>
            <a:ext cx="7800622" cy="2462213"/>
          </a:xfrm>
          <a:prstGeom prst="rect">
            <a:avLst/>
          </a:prstGeom>
          <a:noFill/>
        </p:spPr>
        <p:txBody>
          <a:bodyPr wrap="square">
            <a:spAutoFit/>
          </a:bodyPr>
          <a:lstStyle/>
          <a:p>
            <a:r>
              <a:rPr lang="he-IL" sz="2200">
                <a:solidFill>
                  <a:srgbClr val="192A72"/>
                </a:solidFill>
              </a:rPr>
              <a:t>שִׁירָה -   </a:t>
            </a:r>
          </a:p>
          <a:p>
            <a:r>
              <a:rPr lang="he-IL" sz="2200">
                <a:solidFill>
                  <a:srgbClr val="192A72"/>
                </a:solidFill>
              </a:rPr>
              <a:t>אֲבָל מַה זֹּאת בְּעֶצֶם שִירָה.</a:t>
            </a:r>
          </a:p>
          <a:p>
            <a:r>
              <a:rPr lang="he-IL" sz="2200">
                <a:solidFill>
                  <a:srgbClr val="192A72"/>
                </a:solidFill>
              </a:rPr>
              <a:t>לֹא אַחָת נִתְּנָה לְכָך</a:t>
            </a:r>
          </a:p>
          <a:p>
            <a:r>
              <a:rPr lang="he-IL" sz="2200">
                <a:solidFill>
                  <a:srgbClr val="192A72"/>
                </a:solidFill>
              </a:rPr>
              <a:t>תְּשוּבָה רְעוּעָה.</a:t>
            </a:r>
          </a:p>
          <a:p>
            <a:r>
              <a:rPr lang="he-IL" sz="2200">
                <a:solidFill>
                  <a:srgbClr val="192A72"/>
                </a:solidFill>
              </a:rPr>
              <a:t>וַאֲנִי אֵינֶנִּי יוֹדַעַת וְאֵינֶנִּי יוֹדַעַת</a:t>
            </a:r>
          </a:p>
          <a:p>
            <a:r>
              <a:rPr lang="he-IL" sz="2200">
                <a:solidFill>
                  <a:srgbClr val="192A72"/>
                </a:solidFill>
              </a:rPr>
              <a:t>וְנֶאֱחֶזֶת בָּזֶה</a:t>
            </a:r>
          </a:p>
          <a:p>
            <a:r>
              <a:rPr lang="he-IL" sz="2200">
                <a:solidFill>
                  <a:srgbClr val="192A72"/>
                </a:solidFill>
              </a:rPr>
              <a:t>כִּבְמַעֲקֶה גּוֹאֵל.</a:t>
            </a:r>
            <a:endParaRPr lang="he-IL" sz="2200" dirty="0">
              <a:solidFill>
                <a:srgbClr val="192A72"/>
              </a:solidFill>
            </a:endParaRPr>
          </a:p>
        </p:txBody>
      </p:sp>
      <p:pic>
        <p:nvPicPr>
          <p:cNvPr id="4" name="תמונה 3">
            <a:extLst>
              <a:ext uri="{FF2B5EF4-FFF2-40B4-BE49-F238E27FC236}">
                <a16:creationId xmlns:a16="http://schemas.microsoft.com/office/drawing/2014/main" id="{312E5AE7-425D-4D52-BC09-5E3EB6B81629}"/>
              </a:ext>
            </a:extLst>
          </p:cNvPr>
          <p:cNvPicPr>
            <a:picLocks noChangeAspect="1"/>
          </p:cNvPicPr>
          <p:nvPr/>
        </p:nvPicPr>
        <p:blipFill>
          <a:blip r:embed="rId3"/>
          <a:stretch>
            <a:fillRect/>
          </a:stretch>
        </p:blipFill>
        <p:spPr>
          <a:xfrm>
            <a:off x="0" y="1941688"/>
            <a:ext cx="3962577" cy="2651324"/>
          </a:xfrm>
          <a:prstGeom prst="rect">
            <a:avLst/>
          </a:prstGeom>
        </p:spPr>
      </p:pic>
      <p:sp>
        <p:nvSpPr>
          <p:cNvPr id="12" name="תיבת טקסט 11">
            <a:extLst>
              <a:ext uri="{FF2B5EF4-FFF2-40B4-BE49-F238E27FC236}">
                <a16:creationId xmlns:a16="http://schemas.microsoft.com/office/drawing/2014/main" id="{C95A4882-8B07-44DC-AA86-A7C4AE145ED5}"/>
              </a:ext>
            </a:extLst>
          </p:cNvPr>
          <p:cNvSpPr txBox="1"/>
          <p:nvPr/>
        </p:nvSpPr>
        <p:spPr>
          <a:xfrm rot="19039922">
            <a:off x="1495865" y="3877768"/>
            <a:ext cx="7456310" cy="369332"/>
          </a:xfrm>
          <a:prstGeom prst="rect">
            <a:avLst/>
          </a:prstGeom>
          <a:noFill/>
        </p:spPr>
        <p:txBody>
          <a:bodyPr wrap="square">
            <a:spAutoFit/>
          </a:bodyPr>
          <a:lstStyle/>
          <a:p>
            <a:r>
              <a:rPr lang="he-IL" sz="1800" dirty="0">
                <a:solidFill>
                  <a:srgbClr val="FF0000"/>
                </a:solidFill>
              </a:rPr>
              <a:t>אֵינֶנִּי יוֹדַעַת</a:t>
            </a:r>
            <a:endParaRPr lang="he-IL" dirty="0">
              <a:solidFill>
                <a:srgbClr val="FF0000"/>
              </a:solidFill>
            </a:endParaRPr>
          </a:p>
        </p:txBody>
      </p:sp>
      <p:sp>
        <p:nvSpPr>
          <p:cNvPr id="14" name="תיבת טקסט 13">
            <a:extLst>
              <a:ext uri="{FF2B5EF4-FFF2-40B4-BE49-F238E27FC236}">
                <a16:creationId xmlns:a16="http://schemas.microsoft.com/office/drawing/2014/main" id="{8989D367-57C4-495D-807A-5FE2BEE85BFF}"/>
              </a:ext>
            </a:extLst>
          </p:cNvPr>
          <p:cNvSpPr txBox="1"/>
          <p:nvPr/>
        </p:nvSpPr>
        <p:spPr>
          <a:xfrm rot="19076034">
            <a:off x="815623" y="4923379"/>
            <a:ext cx="7456310" cy="369332"/>
          </a:xfrm>
          <a:prstGeom prst="rect">
            <a:avLst/>
          </a:prstGeom>
          <a:noFill/>
        </p:spPr>
        <p:txBody>
          <a:bodyPr wrap="square">
            <a:spAutoFit/>
          </a:bodyPr>
          <a:lstStyle/>
          <a:p>
            <a:r>
              <a:rPr lang="he-IL" sz="1800" dirty="0">
                <a:solidFill>
                  <a:srgbClr val="192A72"/>
                </a:solidFill>
              </a:rPr>
              <a:t>וְאֵינֶנִּי יוֹדַעַת</a:t>
            </a:r>
            <a:endParaRPr lang="he-IL" dirty="0"/>
          </a:p>
        </p:txBody>
      </p:sp>
      <p:sp>
        <p:nvSpPr>
          <p:cNvPr id="15" name="תיבת טקסט 14">
            <a:extLst>
              <a:ext uri="{FF2B5EF4-FFF2-40B4-BE49-F238E27FC236}">
                <a16:creationId xmlns:a16="http://schemas.microsoft.com/office/drawing/2014/main" id="{14B51D85-6539-4448-916D-BAB2A8B4D565}"/>
              </a:ext>
            </a:extLst>
          </p:cNvPr>
          <p:cNvSpPr txBox="1"/>
          <p:nvPr/>
        </p:nvSpPr>
        <p:spPr>
          <a:xfrm rot="19076034">
            <a:off x="-827824" y="5710344"/>
            <a:ext cx="7456310" cy="369332"/>
          </a:xfrm>
          <a:prstGeom prst="rect">
            <a:avLst/>
          </a:prstGeom>
          <a:noFill/>
        </p:spPr>
        <p:txBody>
          <a:bodyPr wrap="square">
            <a:spAutoFit/>
          </a:bodyPr>
          <a:lstStyle/>
          <a:p>
            <a:r>
              <a:rPr lang="he-IL" sz="1800" dirty="0">
                <a:solidFill>
                  <a:srgbClr val="192A72"/>
                </a:solidFill>
              </a:rPr>
              <a:t>וְאֵינֶנִּי יוֹדַעַת</a:t>
            </a:r>
            <a:endParaRPr lang="he-IL" dirty="0"/>
          </a:p>
        </p:txBody>
      </p:sp>
      <p:sp>
        <p:nvSpPr>
          <p:cNvPr id="16" name="תיבת טקסט 15">
            <a:extLst>
              <a:ext uri="{FF2B5EF4-FFF2-40B4-BE49-F238E27FC236}">
                <a16:creationId xmlns:a16="http://schemas.microsoft.com/office/drawing/2014/main" id="{E05B32BB-7F42-4234-9B4C-AB9C0DFA9ED4}"/>
              </a:ext>
            </a:extLst>
          </p:cNvPr>
          <p:cNvSpPr txBox="1"/>
          <p:nvPr/>
        </p:nvSpPr>
        <p:spPr>
          <a:xfrm rot="19076034">
            <a:off x="1120423" y="5228179"/>
            <a:ext cx="7456310" cy="369332"/>
          </a:xfrm>
          <a:prstGeom prst="rect">
            <a:avLst/>
          </a:prstGeom>
          <a:noFill/>
        </p:spPr>
        <p:txBody>
          <a:bodyPr wrap="square">
            <a:spAutoFit/>
          </a:bodyPr>
          <a:lstStyle/>
          <a:p>
            <a:r>
              <a:rPr lang="he-IL" sz="1800" dirty="0">
                <a:solidFill>
                  <a:srgbClr val="192A72"/>
                </a:solidFill>
              </a:rPr>
              <a:t>וְאֵינֶנִּי יוֹדַעַת</a:t>
            </a:r>
            <a:endParaRPr lang="he-IL" dirty="0"/>
          </a:p>
        </p:txBody>
      </p:sp>
      <p:sp>
        <p:nvSpPr>
          <p:cNvPr id="17" name="תיבת טקסט 16">
            <a:extLst>
              <a:ext uri="{FF2B5EF4-FFF2-40B4-BE49-F238E27FC236}">
                <a16:creationId xmlns:a16="http://schemas.microsoft.com/office/drawing/2014/main" id="{6F8A3E58-91C0-418A-AFDA-8BDBE98EE9D4}"/>
              </a:ext>
            </a:extLst>
          </p:cNvPr>
          <p:cNvSpPr txBox="1"/>
          <p:nvPr/>
        </p:nvSpPr>
        <p:spPr>
          <a:xfrm rot="19076034">
            <a:off x="2238823" y="4591359"/>
            <a:ext cx="7456310" cy="369332"/>
          </a:xfrm>
          <a:prstGeom prst="rect">
            <a:avLst/>
          </a:prstGeom>
          <a:noFill/>
        </p:spPr>
        <p:txBody>
          <a:bodyPr wrap="square">
            <a:spAutoFit/>
          </a:bodyPr>
          <a:lstStyle/>
          <a:p>
            <a:r>
              <a:rPr lang="he-IL" sz="1800" dirty="0">
                <a:solidFill>
                  <a:srgbClr val="192A72"/>
                </a:solidFill>
              </a:rPr>
              <a:t>וְאֵינֶנִּי יוֹדַעַת</a:t>
            </a:r>
            <a:endParaRPr lang="he-IL" dirty="0"/>
          </a:p>
        </p:txBody>
      </p:sp>
      <p:sp>
        <p:nvSpPr>
          <p:cNvPr id="18" name="תיבת טקסט 17">
            <a:extLst>
              <a:ext uri="{FF2B5EF4-FFF2-40B4-BE49-F238E27FC236}">
                <a16:creationId xmlns:a16="http://schemas.microsoft.com/office/drawing/2014/main" id="{3E225BE0-6C18-4688-A46E-CB18E2F78628}"/>
              </a:ext>
            </a:extLst>
          </p:cNvPr>
          <p:cNvSpPr txBox="1"/>
          <p:nvPr/>
        </p:nvSpPr>
        <p:spPr>
          <a:xfrm rot="19076034">
            <a:off x="982382" y="6974786"/>
            <a:ext cx="7456310" cy="369332"/>
          </a:xfrm>
          <a:prstGeom prst="rect">
            <a:avLst/>
          </a:prstGeom>
          <a:noFill/>
        </p:spPr>
        <p:txBody>
          <a:bodyPr wrap="square">
            <a:spAutoFit/>
          </a:bodyPr>
          <a:lstStyle/>
          <a:p>
            <a:r>
              <a:rPr lang="he-IL" sz="1800" dirty="0">
                <a:solidFill>
                  <a:srgbClr val="FF0000"/>
                </a:solidFill>
              </a:rPr>
              <a:t>וְאֵינֶנִּי יוֹדַעַת</a:t>
            </a:r>
            <a:endParaRPr lang="he-IL" dirty="0">
              <a:solidFill>
                <a:srgbClr val="FF0000"/>
              </a:solidFill>
            </a:endParaRPr>
          </a:p>
        </p:txBody>
      </p:sp>
      <p:sp>
        <p:nvSpPr>
          <p:cNvPr id="19" name="תיבת טקסט 18">
            <a:extLst>
              <a:ext uri="{FF2B5EF4-FFF2-40B4-BE49-F238E27FC236}">
                <a16:creationId xmlns:a16="http://schemas.microsoft.com/office/drawing/2014/main" id="{D2BD54D1-D196-44DD-BA9C-2BE473BDD89E}"/>
              </a:ext>
            </a:extLst>
          </p:cNvPr>
          <p:cNvSpPr txBox="1"/>
          <p:nvPr/>
        </p:nvSpPr>
        <p:spPr>
          <a:xfrm rot="19076034">
            <a:off x="1577623" y="5685379"/>
            <a:ext cx="7456310" cy="369332"/>
          </a:xfrm>
          <a:prstGeom prst="rect">
            <a:avLst/>
          </a:prstGeom>
          <a:noFill/>
        </p:spPr>
        <p:txBody>
          <a:bodyPr wrap="square">
            <a:spAutoFit/>
          </a:bodyPr>
          <a:lstStyle/>
          <a:p>
            <a:r>
              <a:rPr lang="he-IL" sz="1800" dirty="0">
                <a:solidFill>
                  <a:srgbClr val="192A72"/>
                </a:solidFill>
              </a:rPr>
              <a:t>וְאֵינֶנִּי יוֹדַעַת</a:t>
            </a:r>
            <a:endParaRPr lang="he-IL" dirty="0"/>
          </a:p>
        </p:txBody>
      </p:sp>
      <p:sp>
        <p:nvSpPr>
          <p:cNvPr id="20" name="תיבת טקסט 19">
            <a:extLst>
              <a:ext uri="{FF2B5EF4-FFF2-40B4-BE49-F238E27FC236}">
                <a16:creationId xmlns:a16="http://schemas.microsoft.com/office/drawing/2014/main" id="{9CA0A4B7-835D-4A43-ADCE-A87F777AA155}"/>
              </a:ext>
            </a:extLst>
          </p:cNvPr>
          <p:cNvSpPr txBox="1"/>
          <p:nvPr/>
        </p:nvSpPr>
        <p:spPr>
          <a:xfrm rot="19076034">
            <a:off x="-823659" y="6954509"/>
            <a:ext cx="7456310" cy="369332"/>
          </a:xfrm>
          <a:prstGeom prst="rect">
            <a:avLst/>
          </a:prstGeom>
          <a:noFill/>
        </p:spPr>
        <p:txBody>
          <a:bodyPr wrap="square">
            <a:spAutoFit/>
          </a:bodyPr>
          <a:lstStyle/>
          <a:p>
            <a:r>
              <a:rPr lang="he-IL" sz="1800" dirty="0">
                <a:solidFill>
                  <a:srgbClr val="FF0000"/>
                </a:solidFill>
              </a:rPr>
              <a:t>וְאֵינֶנִּי יוֹדַעַת</a:t>
            </a:r>
            <a:endParaRPr lang="he-IL" dirty="0">
              <a:solidFill>
                <a:srgbClr val="FF0000"/>
              </a:solidFill>
            </a:endParaRPr>
          </a:p>
        </p:txBody>
      </p:sp>
      <p:sp>
        <p:nvSpPr>
          <p:cNvPr id="21" name="תיבת טקסט 20">
            <a:extLst>
              <a:ext uri="{FF2B5EF4-FFF2-40B4-BE49-F238E27FC236}">
                <a16:creationId xmlns:a16="http://schemas.microsoft.com/office/drawing/2014/main" id="{577B7C11-3136-49D0-B48A-3EF97FD9145A}"/>
              </a:ext>
            </a:extLst>
          </p:cNvPr>
          <p:cNvSpPr txBox="1"/>
          <p:nvPr/>
        </p:nvSpPr>
        <p:spPr>
          <a:xfrm rot="19076034">
            <a:off x="-25013" y="3850140"/>
            <a:ext cx="7456310" cy="369332"/>
          </a:xfrm>
          <a:prstGeom prst="rect">
            <a:avLst/>
          </a:prstGeom>
          <a:noFill/>
        </p:spPr>
        <p:txBody>
          <a:bodyPr wrap="square">
            <a:spAutoFit/>
          </a:bodyPr>
          <a:lstStyle/>
          <a:p>
            <a:r>
              <a:rPr lang="he-IL" sz="1800" dirty="0">
                <a:solidFill>
                  <a:srgbClr val="192A72"/>
                </a:solidFill>
              </a:rPr>
              <a:t>וְאֵינֶנִּי יוֹדַעַת</a:t>
            </a:r>
            <a:endParaRPr lang="he-IL" dirty="0"/>
          </a:p>
        </p:txBody>
      </p:sp>
    </p:spTree>
    <p:extLst>
      <p:ext uri="{BB962C8B-B14F-4D97-AF65-F5344CB8AC3E}">
        <p14:creationId xmlns:p14="http://schemas.microsoft.com/office/powerpoint/2010/main" val="312219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anim calcmode="lin" valueType="num">
                                      <p:cBhvr>
                                        <p:cTn id="22" dur="2000" fill="hold"/>
                                        <p:tgtEl>
                                          <p:spTgt spid="15"/>
                                        </p:tgtEl>
                                        <p:attrNameLst>
                                          <p:attrName>ppt_w</p:attrName>
                                        </p:attrNameLst>
                                      </p:cBhvr>
                                      <p:tavLst>
                                        <p:tav tm="0" fmla="#ppt_w*sin(2.5*pi*$)">
                                          <p:val>
                                            <p:fltVal val="0"/>
                                          </p:val>
                                        </p:tav>
                                        <p:tav tm="100000">
                                          <p:val>
                                            <p:fltVal val="1"/>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anim calcmode="lin" valueType="num">
                                      <p:cBhvr>
                                        <p:cTn id="36" dur="2000" fill="hold"/>
                                        <p:tgtEl>
                                          <p:spTgt spid="17"/>
                                        </p:tgtEl>
                                        <p:attrNameLst>
                                          <p:attrName>ppt_w</p:attrName>
                                        </p:attrNameLst>
                                      </p:cBhvr>
                                      <p:tavLst>
                                        <p:tav tm="0" fmla="#ppt_w*sin(2.5*pi*$)">
                                          <p:val>
                                            <p:fltVal val="0"/>
                                          </p:val>
                                        </p:tav>
                                        <p:tav tm="100000">
                                          <p:val>
                                            <p:fltVal val="1"/>
                                          </p:val>
                                        </p:tav>
                                      </p:tavLst>
                                    </p:anim>
                                    <p:anim calcmode="lin" valueType="num">
                                      <p:cBhvr>
                                        <p:cTn id="3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anim calcmode="lin" valueType="num">
                                      <p:cBhvr>
                                        <p:cTn id="50" dur="2000" fill="hold"/>
                                        <p:tgtEl>
                                          <p:spTgt spid="19"/>
                                        </p:tgtEl>
                                        <p:attrNameLst>
                                          <p:attrName>ppt_w</p:attrName>
                                        </p:attrNameLst>
                                      </p:cBhvr>
                                      <p:tavLst>
                                        <p:tav tm="0" fmla="#ppt_w*sin(2.5*pi*$)">
                                          <p:val>
                                            <p:fltVal val="0"/>
                                          </p:val>
                                        </p:tav>
                                        <p:tav tm="100000">
                                          <p:val>
                                            <p:fltVal val="1"/>
                                          </p:val>
                                        </p:tav>
                                      </p:tavLst>
                                    </p:anim>
                                    <p:anim calcmode="lin" valueType="num">
                                      <p:cBhvr>
                                        <p:cTn id="51"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2000"/>
                                        <p:tgtEl>
                                          <p:spTgt spid="20"/>
                                        </p:tgtEl>
                                      </p:cBhvr>
                                    </p:animEffect>
                                    <p:anim calcmode="lin" valueType="num">
                                      <p:cBhvr>
                                        <p:cTn id="57" dur="2000" fill="hold"/>
                                        <p:tgtEl>
                                          <p:spTgt spid="20"/>
                                        </p:tgtEl>
                                        <p:attrNameLst>
                                          <p:attrName>ppt_w</p:attrName>
                                        </p:attrNameLst>
                                      </p:cBhvr>
                                      <p:tavLst>
                                        <p:tav tm="0" fmla="#ppt_w*sin(2.5*pi*$)">
                                          <p:val>
                                            <p:fltVal val="0"/>
                                          </p:val>
                                        </p:tav>
                                        <p:tav tm="100000">
                                          <p:val>
                                            <p:fltVal val="1"/>
                                          </p:val>
                                        </p:tav>
                                      </p:tavLst>
                                    </p:anim>
                                    <p:anim calcmode="lin" valueType="num">
                                      <p:cBhvr>
                                        <p:cTn id="5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anim calcmode="lin" valueType="num">
                                      <p:cBhvr>
                                        <p:cTn id="64" dur="2000" fill="hold"/>
                                        <p:tgtEl>
                                          <p:spTgt spid="21"/>
                                        </p:tgtEl>
                                        <p:attrNameLst>
                                          <p:attrName>ppt_w</p:attrName>
                                        </p:attrNameLst>
                                      </p:cBhvr>
                                      <p:tavLst>
                                        <p:tav tm="0" fmla="#ppt_w*sin(2.5*pi*$)">
                                          <p:val>
                                            <p:fltVal val="0"/>
                                          </p:val>
                                        </p:tav>
                                        <p:tav tm="100000">
                                          <p:val>
                                            <p:fltVal val="1"/>
                                          </p:val>
                                        </p:tav>
                                      </p:tavLst>
                                    </p:anim>
                                    <p:anim calcmode="lin" valueType="num">
                                      <p:cBhvr>
                                        <p:cTn id="65"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7" name="תיבת טקסט 6">
            <a:extLst>
              <a:ext uri="{FF2B5EF4-FFF2-40B4-BE49-F238E27FC236}">
                <a16:creationId xmlns:a16="http://schemas.microsoft.com/office/drawing/2014/main" id="{0884C613-B6F6-4A32-9FBC-4812AC99F790}"/>
              </a:ext>
            </a:extLst>
          </p:cNvPr>
          <p:cNvSpPr txBox="1"/>
          <p:nvPr/>
        </p:nvSpPr>
        <p:spPr>
          <a:xfrm>
            <a:off x="316089" y="1565817"/>
            <a:ext cx="11704461" cy="363830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he-IL" sz="2600" b="0" i="0" dirty="0">
                <a:solidFill>
                  <a:srgbClr val="192A72"/>
                </a:solidFill>
                <a:effectLst/>
                <a:latin typeface="Arial" panose="020B0604020202020204" pitchFamily="34" charset="0"/>
              </a:rPr>
              <a:t>השיר אחדים אוהבים שירה הוא שיר ארספואטי, הבודק את יחסם של אנשים לשירה כתוצר סופי. היא לא כותבת את הסיבות לכך שאחדים אוהבים שירה או את הסיבה שהיא אוהבת.</a:t>
            </a:r>
          </a:p>
          <a:p>
            <a:pPr marL="457200" indent="-457200">
              <a:lnSpc>
                <a:spcPct val="150000"/>
              </a:lnSpc>
              <a:buFont typeface="Arial" panose="020B0604020202020204" pitchFamily="34" charset="0"/>
              <a:buChar char="•"/>
            </a:pPr>
            <a:r>
              <a:rPr lang="he-IL" sz="2600" dirty="0">
                <a:solidFill>
                  <a:srgbClr val="192A72"/>
                </a:solidFill>
                <a:latin typeface="Arial" panose="020B0604020202020204" pitchFamily="34" charset="0"/>
              </a:rPr>
              <a:t>הדימוי בבית השלישי "ונאחזת בזה כבמעקה גואל". (שורות 5-6) מדגים לנו את גישתה של הדוברת בשיר לשירה, בעיניה - השירה היא צורך ואהבת לשירה היא לא מבוססת על הגיון. </a:t>
            </a:r>
            <a:endParaRPr lang="he-IL" sz="2600" dirty="0">
              <a:solidFill>
                <a:srgbClr val="192A72"/>
              </a:solidFill>
            </a:endParaRPr>
          </a:p>
        </p:txBody>
      </p:sp>
      <p:sp>
        <p:nvSpPr>
          <p:cNvPr id="13" name="תיבת טקסט 12">
            <a:extLst>
              <a:ext uri="{FF2B5EF4-FFF2-40B4-BE49-F238E27FC236}">
                <a16:creationId xmlns:a16="http://schemas.microsoft.com/office/drawing/2014/main" id="{2EFE9A1D-B5A1-4215-AF95-4FC745A8290C}"/>
              </a:ext>
            </a:extLst>
          </p:cNvPr>
          <p:cNvSpPr txBox="1"/>
          <p:nvPr/>
        </p:nvSpPr>
        <p:spPr>
          <a:xfrm>
            <a:off x="3266018" y="1215018"/>
            <a:ext cx="8754532" cy="369332"/>
          </a:xfrm>
          <a:prstGeom prst="rect">
            <a:avLst/>
          </a:prstGeom>
          <a:noFill/>
        </p:spPr>
        <p:txBody>
          <a:bodyPr wrap="square">
            <a:spAutoFit/>
          </a:bodyPr>
          <a:lstStyle/>
          <a:p>
            <a:r>
              <a:rPr lang="he-IL" dirty="0">
                <a:solidFill>
                  <a:srgbClr val="12B4BC"/>
                </a:solidFill>
              </a:rPr>
              <a:t>סיכום השיר</a:t>
            </a:r>
          </a:p>
        </p:txBody>
      </p:sp>
    </p:spTree>
    <p:extLst>
      <p:ext uri="{BB962C8B-B14F-4D97-AF65-F5344CB8AC3E}">
        <p14:creationId xmlns:p14="http://schemas.microsoft.com/office/powerpoint/2010/main" val="1191154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4691C8-AA0F-49CC-8D65-3D416702BA9E}"/>
              </a:ext>
            </a:extLst>
          </p:cNvPr>
          <p:cNvSpPr>
            <a:spLocks noGrp="1"/>
          </p:cNvSpPr>
          <p:nvPr>
            <p:ph type="title"/>
          </p:nvPr>
        </p:nvSpPr>
        <p:spPr/>
        <p:txBody>
          <a:bodyPr/>
          <a:lstStyle/>
          <a:p>
            <a:r>
              <a:rPr lang="he-IL" dirty="0"/>
              <a:t>מי אוהב שירה?</a:t>
            </a:r>
          </a:p>
        </p:txBody>
      </p:sp>
      <p:sp>
        <p:nvSpPr>
          <p:cNvPr id="3" name="מציין מיקום טקסט 2">
            <a:extLst>
              <a:ext uri="{FF2B5EF4-FFF2-40B4-BE49-F238E27FC236}">
                <a16:creationId xmlns:a16="http://schemas.microsoft.com/office/drawing/2014/main" id="{8602E5E3-C247-4110-BCFD-0BC74FA1C442}"/>
              </a:ext>
            </a:extLst>
          </p:cNvPr>
          <p:cNvSpPr>
            <a:spLocks noGrp="1"/>
          </p:cNvSpPr>
          <p:nvPr>
            <p:ph type="body" sz="quarter" idx="3"/>
          </p:nvPr>
        </p:nvSpPr>
        <p:spPr>
          <a:xfrm>
            <a:off x="3885008" y="1185681"/>
            <a:ext cx="8306992" cy="540000"/>
          </a:xfrm>
        </p:spPr>
        <p:txBody>
          <a:bodyPr/>
          <a:lstStyle/>
          <a:p>
            <a:r>
              <a:rPr lang="he-IL" dirty="0"/>
              <a:t>למה בכלל ללמוד ספרות?</a:t>
            </a:r>
          </a:p>
        </p:txBody>
      </p:sp>
      <p:sp>
        <p:nvSpPr>
          <p:cNvPr id="4" name="מציין מיקום תוכן 3">
            <a:extLst>
              <a:ext uri="{FF2B5EF4-FFF2-40B4-BE49-F238E27FC236}">
                <a16:creationId xmlns:a16="http://schemas.microsoft.com/office/drawing/2014/main" id="{0196B8E0-415C-4273-B3DB-08FA75BBF5E8}"/>
              </a:ext>
            </a:extLst>
          </p:cNvPr>
          <p:cNvSpPr>
            <a:spLocks noGrp="1"/>
          </p:cNvSpPr>
          <p:nvPr>
            <p:ph sz="quarter" idx="4"/>
          </p:nvPr>
        </p:nvSpPr>
        <p:spPr/>
        <p:txBody>
          <a:bodyPr>
            <a:normAutofit fontScale="92500" lnSpcReduction="20000"/>
          </a:bodyPr>
          <a:lstStyle/>
          <a:p>
            <a:r>
              <a:rPr lang="he-IL" dirty="0"/>
              <a:t>דימיון.</a:t>
            </a:r>
          </a:p>
          <a:p>
            <a:r>
              <a:rPr lang="he-IL" dirty="0"/>
              <a:t>רגש.</a:t>
            </a:r>
          </a:p>
          <a:p>
            <a:r>
              <a:rPr lang="he-IL" dirty="0"/>
              <a:t>מחשבה.</a:t>
            </a:r>
          </a:p>
          <a:p>
            <a:r>
              <a:rPr lang="he-IL" dirty="0"/>
              <a:t>צורך אנושי.</a:t>
            </a:r>
          </a:p>
          <a:p>
            <a:r>
              <a:rPr lang="he-IL" dirty="0"/>
              <a:t>הנאה.</a:t>
            </a:r>
          </a:p>
          <a:p>
            <a:r>
              <a:rPr lang="he-IL" dirty="0"/>
              <a:t>שמירה על האנושיות והחופש.</a:t>
            </a:r>
          </a:p>
          <a:p>
            <a:r>
              <a:rPr lang="he-IL" dirty="0"/>
              <a:t>אתגר מחשבתי.</a:t>
            </a:r>
          </a:p>
          <a:p>
            <a:r>
              <a:rPr lang="he-IL" dirty="0"/>
              <a:t>שריר האמפטיה – רגישות לסובב אותנו.</a:t>
            </a:r>
          </a:p>
          <a:p>
            <a:r>
              <a:rPr lang="he-IL" dirty="0"/>
              <a:t>דרך לתאר את הבלתי ניתן לתיאור.</a:t>
            </a:r>
          </a:p>
          <a:p>
            <a:r>
              <a:rPr lang="he-IL" dirty="0"/>
              <a:t>משהו מעבר לשפה הגלויה.</a:t>
            </a:r>
          </a:p>
          <a:p>
            <a:r>
              <a:rPr lang="he-IL" dirty="0"/>
              <a:t>הבנה של העולם.</a:t>
            </a:r>
          </a:p>
        </p:txBody>
      </p:sp>
      <p:pic>
        <p:nvPicPr>
          <p:cNvPr id="5" name="תמונה 4">
            <a:extLst>
              <a:ext uri="{FF2B5EF4-FFF2-40B4-BE49-F238E27FC236}">
                <a16:creationId xmlns:a16="http://schemas.microsoft.com/office/drawing/2014/main" id="{74D70CC0-2CAF-43BD-AFEE-0E0BEAF34FBC}"/>
              </a:ext>
            </a:extLst>
          </p:cNvPr>
          <p:cNvPicPr>
            <a:picLocks noChangeAspect="1"/>
          </p:cNvPicPr>
          <p:nvPr/>
        </p:nvPicPr>
        <p:blipFill>
          <a:blip r:embed="rId3"/>
          <a:stretch>
            <a:fillRect/>
          </a:stretch>
        </p:blipFill>
        <p:spPr>
          <a:xfrm>
            <a:off x="9161689" y="1814512"/>
            <a:ext cx="2686050" cy="1704975"/>
          </a:xfrm>
          <a:prstGeom prst="rect">
            <a:avLst/>
          </a:prstGeom>
        </p:spPr>
      </p:pic>
      <p:pic>
        <p:nvPicPr>
          <p:cNvPr id="6" name="תמונה 5">
            <a:extLst>
              <a:ext uri="{FF2B5EF4-FFF2-40B4-BE49-F238E27FC236}">
                <a16:creationId xmlns:a16="http://schemas.microsoft.com/office/drawing/2014/main" id="{847D7EA1-9B76-453F-9783-D19047FB7EF2}"/>
              </a:ext>
            </a:extLst>
          </p:cNvPr>
          <p:cNvPicPr>
            <a:picLocks noChangeAspect="1"/>
          </p:cNvPicPr>
          <p:nvPr/>
        </p:nvPicPr>
        <p:blipFill>
          <a:blip r:embed="rId4"/>
          <a:stretch>
            <a:fillRect/>
          </a:stretch>
        </p:blipFill>
        <p:spPr>
          <a:xfrm>
            <a:off x="0" y="933094"/>
            <a:ext cx="3076575" cy="1485900"/>
          </a:xfrm>
          <a:prstGeom prst="rect">
            <a:avLst/>
          </a:prstGeom>
        </p:spPr>
      </p:pic>
      <p:pic>
        <p:nvPicPr>
          <p:cNvPr id="7" name="תמונה 6">
            <a:extLst>
              <a:ext uri="{FF2B5EF4-FFF2-40B4-BE49-F238E27FC236}">
                <a16:creationId xmlns:a16="http://schemas.microsoft.com/office/drawing/2014/main" id="{29490162-9863-465F-B08B-8B065C905F6F}"/>
              </a:ext>
            </a:extLst>
          </p:cNvPr>
          <p:cNvPicPr>
            <a:picLocks noChangeAspect="1"/>
          </p:cNvPicPr>
          <p:nvPr/>
        </p:nvPicPr>
        <p:blipFill>
          <a:blip r:embed="rId5"/>
          <a:stretch>
            <a:fillRect/>
          </a:stretch>
        </p:blipFill>
        <p:spPr>
          <a:xfrm>
            <a:off x="133350" y="4565762"/>
            <a:ext cx="2171700" cy="2105025"/>
          </a:xfrm>
          <a:prstGeom prst="rect">
            <a:avLst/>
          </a:prstGeom>
        </p:spPr>
      </p:pic>
    </p:spTree>
    <p:extLst>
      <p:ext uri="{BB962C8B-B14F-4D97-AF65-F5344CB8AC3E}">
        <p14:creationId xmlns:p14="http://schemas.microsoft.com/office/powerpoint/2010/main" val="254615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a:t>
            </a:r>
            <a:r>
              <a:rPr lang="he-IL" dirty="0"/>
              <a:t>אחדים אוהבים שירה</a:t>
            </a:r>
            <a:r>
              <a:rPr lang="he-IL" dirty="0">
                <a:solidFill>
                  <a:srgbClr val="192A72"/>
                </a:solidFill>
              </a:rPr>
              <a:t>" </a:t>
            </a:r>
            <a:br>
              <a:rPr lang="en-US" dirty="0">
                <a:solidFill>
                  <a:srgbClr val="192A72"/>
                </a:solidFill>
              </a:rPr>
            </a:br>
            <a:r>
              <a:rPr lang="he-IL" dirty="0" err="1">
                <a:solidFill>
                  <a:srgbClr val="192A72"/>
                </a:solidFill>
              </a:rPr>
              <a:t>ויסלבה</a:t>
            </a:r>
            <a:r>
              <a:rPr lang="he-IL" dirty="0">
                <a:solidFill>
                  <a:srgbClr val="192A72"/>
                </a:solidFill>
              </a:rPr>
              <a:t> </a:t>
            </a:r>
            <a:r>
              <a:rPr lang="he-IL" dirty="0" err="1">
                <a:solidFill>
                  <a:srgbClr val="192A72"/>
                </a:solidFill>
              </a:rPr>
              <a:t>שימבורסקה</a:t>
            </a:r>
            <a:endParaRPr lang="he-IL" dirty="0">
              <a:solidFill>
                <a:srgbClr val="192A72"/>
              </a:solidFill>
            </a:endParaRPr>
          </a:p>
        </p:txBody>
      </p:sp>
      <p:sp>
        <p:nvSpPr>
          <p:cNvPr id="7" name="כותרת משנה 6"/>
          <p:cNvSpPr>
            <a:spLocks noGrp="1"/>
          </p:cNvSpPr>
          <p:nvPr>
            <p:ph type="subTitle" idx="1"/>
          </p:nvPr>
        </p:nvSpPr>
        <p:spPr>
          <a:xfrm>
            <a:off x="-2" y="3163846"/>
            <a:ext cx="12192001" cy="765200"/>
          </a:xfrm>
        </p:spPr>
        <p:txBody>
          <a:bodyPr/>
          <a:lstStyle/>
          <a:p>
            <a:r>
              <a:rPr lang="he-IL" sz="4000" dirty="0">
                <a:sym typeface="Varela Round"/>
              </a:rPr>
              <a:t>ספרות לחטיבת הביניים</a:t>
            </a:r>
          </a:p>
        </p:txBody>
      </p:sp>
      <p:sp>
        <p:nvSpPr>
          <p:cNvPr id="4" name="מציין מיקום תוכן 3"/>
          <p:cNvSpPr>
            <a:spLocks noGrp="1"/>
          </p:cNvSpPr>
          <p:nvPr>
            <p:ph idx="10"/>
          </p:nvPr>
        </p:nvSpPr>
        <p:spPr>
          <a:xfrm>
            <a:off x="1" y="3667143"/>
            <a:ext cx="12192001" cy="720094"/>
          </a:xfrm>
        </p:spPr>
        <p:txBody>
          <a:bodyPr/>
          <a:lstStyle/>
          <a:p>
            <a:r>
              <a:rPr lang="he-IL" sz="3200" dirty="0">
                <a:sym typeface="Varela Round"/>
              </a:rPr>
              <a:t>בן טרגן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391379-0DA2-4E30-AE2B-84DA77B223BE}"/>
              </a:ext>
            </a:extLst>
          </p:cNvPr>
          <p:cNvSpPr>
            <a:spLocks noGrp="1"/>
          </p:cNvSpPr>
          <p:nvPr>
            <p:ph type="title"/>
          </p:nvPr>
        </p:nvSpPr>
        <p:spPr/>
        <p:txBody>
          <a:bodyPr/>
          <a:lstStyle/>
          <a:p>
            <a:r>
              <a:rPr lang="he-IL" dirty="0"/>
              <a:t>נסכם מה למדנו היום</a:t>
            </a:r>
          </a:p>
        </p:txBody>
      </p:sp>
      <p:sp>
        <p:nvSpPr>
          <p:cNvPr id="3" name="מציין מיקום טקסט 2">
            <a:extLst>
              <a:ext uri="{FF2B5EF4-FFF2-40B4-BE49-F238E27FC236}">
                <a16:creationId xmlns:a16="http://schemas.microsoft.com/office/drawing/2014/main" id="{CA93C06F-637D-429E-ABDD-98018F4971EE}"/>
              </a:ext>
            </a:extLst>
          </p:cNvPr>
          <p:cNvSpPr>
            <a:spLocks noGrp="1"/>
          </p:cNvSpPr>
          <p:nvPr>
            <p:ph type="body" sz="quarter" idx="3"/>
          </p:nvPr>
        </p:nvSpPr>
        <p:spPr>
          <a:xfrm>
            <a:off x="3885008" y="1080298"/>
            <a:ext cx="8306992" cy="540000"/>
          </a:xfrm>
        </p:spPr>
        <p:txBody>
          <a:bodyPr/>
          <a:lstStyle/>
          <a:p>
            <a:r>
              <a:rPr lang="he-IL" dirty="0"/>
              <a:t>עסקנו בשירה אומנותית.</a:t>
            </a:r>
          </a:p>
        </p:txBody>
      </p:sp>
      <p:sp>
        <p:nvSpPr>
          <p:cNvPr id="7" name="מציין מיקום תוכן 7">
            <a:extLst>
              <a:ext uri="{FF2B5EF4-FFF2-40B4-BE49-F238E27FC236}">
                <a16:creationId xmlns:a16="http://schemas.microsoft.com/office/drawing/2014/main" id="{AE01DCC0-4DAA-456E-A202-881B604FFC53}"/>
              </a:ext>
            </a:extLst>
          </p:cNvPr>
          <p:cNvSpPr txBox="1">
            <a:spLocks/>
          </p:cNvSpPr>
          <p:nvPr/>
        </p:nvSpPr>
        <p:spPr>
          <a:xfrm>
            <a:off x="2968978" y="1725460"/>
            <a:ext cx="9223022" cy="4153058"/>
          </a:xfrm>
          <a:prstGeom prst="rect">
            <a:avLst/>
          </a:prstGeom>
        </p:spPr>
        <p:txBody>
          <a:bodyPr vert="horz" lIns="91440" tIns="45720" rIns="91440" bIns="45720" rtlCol="1">
            <a:norm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200000"/>
              </a:lnSpc>
            </a:pPr>
            <a:r>
              <a:rPr lang="he-IL" dirty="0">
                <a:solidFill>
                  <a:schemeClr val="tx1"/>
                </a:solidFill>
              </a:rPr>
              <a:t>שאלנו מהי שירה ומה סימני הביטוי היסודיים שלה.</a:t>
            </a:r>
          </a:p>
          <a:p>
            <a:pPr>
              <a:lnSpc>
                <a:spcPct val="200000"/>
              </a:lnSpc>
            </a:pPr>
            <a:r>
              <a:rPr lang="he-IL" dirty="0">
                <a:solidFill>
                  <a:schemeClr val="tx1"/>
                </a:solidFill>
              </a:rPr>
              <a:t>קראנו את השיר "אחדים אוהבים שירה" של המשוררת הפולניה </a:t>
            </a:r>
            <a:r>
              <a:rPr lang="he-IL" dirty="0" err="1">
                <a:solidFill>
                  <a:schemeClr val="tx1"/>
                </a:solidFill>
              </a:rPr>
              <a:t>ויסלבה</a:t>
            </a:r>
            <a:r>
              <a:rPr lang="he-IL" dirty="0">
                <a:solidFill>
                  <a:schemeClr val="tx1"/>
                </a:solidFill>
              </a:rPr>
              <a:t> </a:t>
            </a:r>
            <a:r>
              <a:rPr lang="he-IL" dirty="0" err="1">
                <a:solidFill>
                  <a:schemeClr val="tx1"/>
                </a:solidFill>
              </a:rPr>
              <a:t>שימבורסקה</a:t>
            </a:r>
            <a:r>
              <a:rPr lang="he-IL" dirty="0"/>
              <a:t>.</a:t>
            </a:r>
          </a:p>
          <a:p>
            <a:pPr>
              <a:lnSpc>
                <a:spcPct val="200000"/>
              </a:lnSpc>
            </a:pPr>
            <a:r>
              <a:rPr lang="he-IL" dirty="0"/>
              <a:t>ניתחנו את השיר בכלים ספרותיים והכרנו את המושג "</a:t>
            </a:r>
            <a:r>
              <a:rPr lang="he-IL" dirty="0" err="1"/>
              <a:t>ארספוטיקה</a:t>
            </a:r>
            <a:r>
              <a:rPr lang="he-IL" dirty="0"/>
              <a:t>".</a:t>
            </a:r>
          </a:p>
          <a:p>
            <a:pPr>
              <a:lnSpc>
                <a:spcPct val="200000"/>
              </a:lnSpc>
            </a:pPr>
            <a:r>
              <a:rPr lang="he-IL" dirty="0">
                <a:solidFill>
                  <a:schemeClr val="tx1"/>
                </a:solidFill>
              </a:rPr>
              <a:t>האם הגענו לתובנות בנוגע לצורך שהשירה ממלאת בחיינו?</a:t>
            </a:r>
          </a:p>
          <a:p>
            <a:pPr marL="96848" indent="0">
              <a:lnSpc>
                <a:spcPct val="200000"/>
              </a:lnSpc>
              <a:buFont typeface="Arial" pitchFamily="34" charset="0"/>
              <a:buNone/>
            </a:pPr>
            <a:endParaRPr lang="he-IL" dirty="0">
              <a:solidFill>
                <a:schemeClr val="tx1"/>
              </a:solidFill>
            </a:endParaRPr>
          </a:p>
          <a:p>
            <a:pPr>
              <a:lnSpc>
                <a:spcPct val="200000"/>
              </a:lnSpc>
            </a:pPr>
            <a:endParaRPr lang="he-IL" dirty="0">
              <a:solidFill>
                <a:schemeClr val="tx1"/>
              </a:solidFill>
            </a:endParaRPr>
          </a:p>
        </p:txBody>
      </p:sp>
      <p:pic>
        <p:nvPicPr>
          <p:cNvPr id="8" name="תמונה 7">
            <a:extLst>
              <a:ext uri="{FF2B5EF4-FFF2-40B4-BE49-F238E27FC236}">
                <a16:creationId xmlns:a16="http://schemas.microsoft.com/office/drawing/2014/main" id="{DB2F9117-A46D-4FD1-8669-B01A49907945}"/>
              </a:ext>
            </a:extLst>
          </p:cNvPr>
          <p:cNvPicPr>
            <a:picLocks noChangeAspect="1"/>
          </p:cNvPicPr>
          <p:nvPr/>
        </p:nvPicPr>
        <p:blipFill>
          <a:blip r:embed="rId3"/>
          <a:stretch>
            <a:fillRect/>
          </a:stretch>
        </p:blipFill>
        <p:spPr>
          <a:xfrm>
            <a:off x="-1" y="4528989"/>
            <a:ext cx="1557867" cy="2329011"/>
          </a:xfrm>
          <a:prstGeom prst="rect">
            <a:avLst/>
          </a:prstGeom>
        </p:spPr>
      </p:pic>
      <p:pic>
        <p:nvPicPr>
          <p:cNvPr id="9" name="תמונה 8">
            <a:extLst>
              <a:ext uri="{FF2B5EF4-FFF2-40B4-BE49-F238E27FC236}">
                <a16:creationId xmlns:a16="http://schemas.microsoft.com/office/drawing/2014/main" id="{F87C9A88-F748-4E1A-BF21-66EFB9C58838}"/>
              </a:ext>
            </a:extLst>
          </p:cNvPr>
          <p:cNvPicPr>
            <a:picLocks noChangeAspect="1"/>
          </p:cNvPicPr>
          <p:nvPr/>
        </p:nvPicPr>
        <p:blipFill>
          <a:blip r:embed="rId4"/>
          <a:stretch>
            <a:fillRect/>
          </a:stretch>
        </p:blipFill>
        <p:spPr>
          <a:xfrm>
            <a:off x="0" y="840846"/>
            <a:ext cx="1847850" cy="2466975"/>
          </a:xfrm>
          <a:prstGeom prst="rect">
            <a:avLst/>
          </a:prstGeom>
        </p:spPr>
      </p:pic>
    </p:spTree>
    <p:extLst>
      <p:ext uri="{BB962C8B-B14F-4D97-AF65-F5344CB8AC3E}">
        <p14:creationId xmlns:p14="http://schemas.microsoft.com/office/powerpoint/2010/main" val="33340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3654457" y="1195122"/>
            <a:ext cx="8537543" cy="540070"/>
          </a:xfrm>
        </p:spPr>
        <p:txBody>
          <a:bodyPr/>
          <a:lstStyle/>
          <a:p>
            <a:r>
              <a:rPr lang="he-IL" dirty="0">
                <a:sym typeface="Varela Round"/>
              </a:rPr>
              <a:t>נעסוק בשירה אומנותית</a:t>
            </a:r>
            <a:endParaRPr lang="he-IL" dirty="0"/>
          </a:p>
        </p:txBody>
      </p:sp>
      <p:sp>
        <p:nvSpPr>
          <p:cNvPr id="8" name="מציין מיקום תוכן 7"/>
          <p:cNvSpPr>
            <a:spLocks noGrp="1"/>
          </p:cNvSpPr>
          <p:nvPr>
            <p:ph sz="quarter" idx="4"/>
          </p:nvPr>
        </p:nvSpPr>
        <p:spPr>
          <a:xfrm>
            <a:off x="642257" y="1725460"/>
            <a:ext cx="11549743" cy="4153058"/>
          </a:xfrm>
        </p:spPr>
        <p:txBody>
          <a:bodyPr>
            <a:normAutofit/>
          </a:bodyPr>
          <a:lstStyle/>
          <a:p>
            <a:pPr>
              <a:lnSpc>
                <a:spcPct val="200000"/>
              </a:lnSpc>
            </a:pPr>
            <a:r>
              <a:rPr lang="he-IL" dirty="0">
                <a:solidFill>
                  <a:schemeClr val="tx1"/>
                </a:solidFill>
              </a:rPr>
              <a:t>נשאל מהי שירה ומה הם סימני הביטוי היסודיים שלה.</a:t>
            </a:r>
          </a:p>
          <a:p>
            <a:pPr>
              <a:lnSpc>
                <a:spcPct val="200000"/>
              </a:lnSpc>
            </a:pPr>
            <a:r>
              <a:rPr lang="he-IL" dirty="0">
                <a:solidFill>
                  <a:schemeClr val="tx1"/>
                </a:solidFill>
              </a:rPr>
              <a:t>נקרא את השיר "אחדים אוהבים שירה" של המשוררת הפולניה </a:t>
            </a:r>
            <a:r>
              <a:rPr lang="he-IL" dirty="0" err="1">
                <a:solidFill>
                  <a:schemeClr val="tx1"/>
                </a:solidFill>
              </a:rPr>
              <a:t>ויסלבה</a:t>
            </a:r>
            <a:r>
              <a:rPr lang="he-IL" dirty="0">
                <a:solidFill>
                  <a:schemeClr val="tx1"/>
                </a:solidFill>
              </a:rPr>
              <a:t> </a:t>
            </a:r>
            <a:r>
              <a:rPr lang="he-IL" dirty="0" err="1">
                <a:solidFill>
                  <a:schemeClr val="tx1"/>
                </a:solidFill>
              </a:rPr>
              <a:t>שימבורסקה</a:t>
            </a:r>
            <a:r>
              <a:rPr lang="he-IL" dirty="0"/>
              <a:t>.</a:t>
            </a:r>
          </a:p>
          <a:p>
            <a:pPr>
              <a:lnSpc>
                <a:spcPct val="200000"/>
              </a:lnSpc>
            </a:pPr>
            <a:r>
              <a:rPr lang="he-IL" dirty="0"/>
              <a:t>ננתח את השיר בכלים ספרותיים.</a:t>
            </a:r>
          </a:p>
          <a:p>
            <a:pPr>
              <a:lnSpc>
                <a:spcPct val="200000"/>
              </a:lnSpc>
            </a:pPr>
            <a:r>
              <a:rPr lang="he-IL" dirty="0">
                <a:solidFill>
                  <a:schemeClr val="tx1"/>
                </a:solidFill>
              </a:rPr>
              <a:t>נגיע לתובנות בנוגע לצורך שהשירה ממלאת בחיינו.</a:t>
            </a:r>
          </a:p>
          <a:p>
            <a:pPr marL="96848" indent="0">
              <a:lnSpc>
                <a:spcPct val="200000"/>
              </a:lnSpc>
              <a:buNone/>
            </a:pPr>
            <a:endParaRPr lang="he-IL" dirty="0">
              <a:solidFill>
                <a:schemeClr val="tx1"/>
              </a:solidFill>
            </a:endParaRPr>
          </a:p>
          <a:p>
            <a:pPr>
              <a:lnSpc>
                <a:spcPct val="200000"/>
              </a:lnSpc>
            </a:pPr>
            <a:endParaRPr lang="he-IL" dirty="0">
              <a:solidFill>
                <a:schemeClr val="tx1"/>
              </a:solidFill>
            </a:endParaRPr>
          </a:p>
        </p:txBody>
      </p:sp>
      <p:pic>
        <p:nvPicPr>
          <p:cNvPr id="2" name="תמונה 1">
            <a:extLst>
              <a:ext uri="{FF2B5EF4-FFF2-40B4-BE49-F238E27FC236}">
                <a16:creationId xmlns:a16="http://schemas.microsoft.com/office/drawing/2014/main" id="{C8A6A433-4537-4EAE-B31D-C212B83E11C3}"/>
              </a:ext>
            </a:extLst>
          </p:cNvPr>
          <p:cNvPicPr>
            <a:picLocks noChangeAspect="1"/>
          </p:cNvPicPr>
          <p:nvPr/>
        </p:nvPicPr>
        <p:blipFill>
          <a:blip r:embed="rId3"/>
          <a:stretch>
            <a:fillRect/>
          </a:stretch>
        </p:blipFill>
        <p:spPr>
          <a:xfrm>
            <a:off x="1074283" y="3241901"/>
            <a:ext cx="1930174" cy="3659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57AB16-C84A-4B58-9610-ED26FE761552}"/>
              </a:ext>
            </a:extLst>
          </p:cNvPr>
          <p:cNvSpPr>
            <a:spLocks noGrp="1"/>
          </p:cNvSpPr>
          <p:nvPr>
            <p:ph type="title"/>
          </p:nvPr>
        </p:nvSpPr>
        <p:spPr/>
        <p:txBody>
          <a:bodyPr/>
          <a:lstStyle/>
          <a:p>
            <a:pPr>
              <a:lnSpc>
                <a:spcPct val="250000"/>
              </a:lnSpc>
            </a:pPr>
            <a:r>
              <a:rPr lang="he-IL" dirty="0"/>
              <a:t>מהי ספרות?</a:t>
            </a:r>
          </a:p>
        </p:txBody>
      </p:sp>
      <p:sp>
        <p:nvSpPr>
          <p:cNvPr id="3" name="מציין מיקום טקסט 2">
            <a:extLst>
              <a:ext uri="{FF2B5EF4-FFF2-40B4-BE49-F238E27FC236}">
                <a16:creationId xmlns:a16="http://schemas.microsoft.com/office/drawing/2014/main" id="{6C792105-A06D-428C-B63D-2CBDCF743632}"/>
              </a:ext>
            </a:extLst>
          </p:cNvPr>
          <p:cNvSpPr>
            <a:spLocks noGrp="1"/>
          </p:cNvSpPr>
          <p:nvPr>
            <p:ph type="body" sz="quarter" idx="3"/>
          </p:nvPr>
        </p:nvSpPr>
        <p:spPr>
          <a:xfrm>
            <a:off x="3885008" y="1058526"/>
            <a:ext cx="8306992" cy="540000"/>
          </a:xfrm>
        </p:spPr>
        <p:txBody>
          <a:bodyPr/>
          <a:lstStyle/>
          <a:p>
            <a:pPr>
              <a:lnSpc>
                <a:spcPct val="250000"/>
              </a:lnSpc>
            </a:pPr>
            <a:r>
              <a:rPr lang="he-IL" dirty="0"/>
              <a:t>יצירת אומנות במילים כתובות</a:t>
            </a:r>
          </a:p>
        </p:txBody>
      </p:sp>
      <p:sp>
        <p:nvSpPr>
          <p:cNvPr id="4" name="מציין מיקום תוכן 3">
            <a:extLst>
              <a:ext uri="{FF2B5EF4-FFF2-40B4-BE49-F238E27FC236}">
                <a16:creationId xmlns:a16="http://schemas.microsoft.com/office/drawing/2014/main" id="{A0D74A23-D7E9-4E0D-A593-A44970219B93}"/>
              </a:ext>
            </a:extLst>
          </p:cNvPr>
          <p:cNvSpPr>
            <a:spLocks noGrp="1"/>
          </p:cNvSpPr>
          <p:nvPr>
            <p:ph sz="quarter" idx="4"/>
          </p:nvPr>
        </p:nvSpPr>
        <p:spPr>
          <a:xfrm>
            <a:off x="3635829" y="1661859"/>
            <a:ext cx="8556171" cy="3944284"/>
          </a:xfrm>
        </p:spPr>
        <p:txBody>
          <a:bodyPr>
            <a:normAutofit fontScale="92500" lnSpcReduction="20000"/>
          </a:bodyPr>
          <a:lstStyle/>
          <a:p>
            <a:pPr>
              <a:lnSpc>
                <a:spcPct val="250000"/>
              </a:lnSpc>
            </a:pPr>
            <a:r>
              <a:rPr lang="he-IL" sz="2800" dirty="0"/>
              <a:t>הבעה של משהו שהוא מעבר לשפה הגלויה.</a:t>
            </a:r>
          </a:p>
          <a:p>
            <a:pPr>
              <a:lnSpc>
                <a:spcPct val="250000"/>
              </a:lnSpc>
            </a:pPr>
            <a:r>
              <a:rPr lang="he-IL" sz="2800" dirty="0"/>
              <a:t>יש קשר בין צורה ותוכן.</a:t>
            </a:r>
          </a:p>
          <a:p>
            <a:pPr>
              <a:lnSpc>
                <a:spcPct val="250000"/>
              </a:lnSpc>
            </a:pPr>
            <a:r>
              <a:rPr lang="he-IL" sz="2800" dirty="0"/>
              <a:t>מפעילה את המחשבה ואת הרגש.</a:t>
            </a:r>
          </a:p>
          <a:p>
            <a:pPr>
              <a:lnSpc>
                <a:spcPct val="250000"/>
              </a:lnSpc>
            </a:pPr>
            <a:r>
              <a:rPr lang="he-IL" sz="2800" dirty="0"/>
              <a:t>פרוזה, שירה ומחזה.</a:t>
            </a:r>
          </a:p>
        </p:txBody>
      </p:sp>
      <p:pic>
        <p:nvPicPr>
          <p:cNvPr id="6" name="תמונה 5" descr="תמונה שמכילה מזון, ציפור&#10;&#10;התיאור נוצר באופן אוטומטי">
            <a:extLst>
              <a:ext uri="{FF2B5EF4-FFF2-40B4-BE49-F238E27FC236}">
                <a16:creationId xmlns:a16="http://schemas.microsoft.com/office/drawing/2014/main" id="{B1BD4578-7925-4EA8-9CC0-D45C9F8C5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123"/>
            <a:ext cx="4273714" cy="2431596"/>
          </a:xfrm>
          <a:prstGeom prst="rect">
            <a:avLst/>
          </a:prstGeom>
        </p:spPr>
      </p:pic>
      <p:pic>
        <p:nvPicPr>
          <p:cNvPr id="8" name="תמונה 7" descr="תמונה שמכילה ישיבה, שולחן&#10;&#10;התיאור נוצר באופן אוטומטי">
            <a:extLst>
              <a:ext uri="{FF2B5EF4-FFF2-40B4-BE49-F238E27FC236}">
                <a16:creationId xmlns:a16="http://schemas.microsoft.com/office/drawing/2014/main" id="{9C03503C-33C1-4B63-B3CF-5FBDCAAD1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983" y="3787547"/>
            <a:ext cx="2867025" cy="1590675"/>
          </a:xfrm>
          <a:prstGeom prst="rect">
            <a:avLst/>
          </a:prstGeom>
        </p:spPr>
      </p:pic>
    </p:spTree>
    <p:extLst>
      <p:ext uri="{BB962C8B-B14F-4D97-AF65-F5344CB8AC3E}">
        <p14:creationId xmlns:p14="http://schemas.microsoft.com/office/powerpoint/2010/main" val="32525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BF071B-913A-4A45-8093-40A8E315F05E}"/>
              </a:ext>
            </a:extLst>
          </p:cNvPr>
          <p:cNvSpPr>
            <a:spLocks noGrp="1"/>
          </p:cNvSpPr>
          <p:nvPr>
            <p:ph type="title"/>
          </p:nvPr>
        </p:nvSpPr>
        <p:spPr/>
        <p:txBody>
          <a:bodyPr/>
          <a:lstStyle/>
          <a:p>
            <a:r>
              <a:rPr lang="he-IL" dirty="0"/>
              <a:t>מהי שירה?</a:t>
            </a:r>
          </a:p>
        </p:txBody>
      </p:sp>
      <p:sp>
        <p:nvSpPr>
          <p:cNvPr id="3" name="מציין מיקום טקסט 2">
            <a:extLst>
              <a:ext uri="{FF2B5EF4-FFF2-40B4-BE49-F238E27FC236}">
                <a16:creationId xmlns:a16="http://schemas.microsoft.com/office/drawing/2014/main" id="{187360FA-5C85-49B6-BB3B-311AA028FB5B}"/>
              </a:ext>
            </a:extLst>
          </p:cNvPr>
          <p:cNvSpPr>
            <a:spLocks noGrp="1"/>
          </p:cNvSpPr>
          <p:nvPr>
            <p:ph type="body" sz="quarter" idx="3"/>
          </p:nvPr>
        </p:nvSpPr>
        <p:spPr>
          <a:xfrm>
            <a:off x="3885008" y="975775"/>
            <a:ext cx="8306992" cy="540000"/>
          </a:xfrm>
        </p:spPr>
        <p:txBody>
          <a:bodyPr/>
          <a:lstStyle/>
          <a:p>
            <a:r>
              <a:rPr lang="he-IL" dirty="0"/>
              <a:t>שירה אומנותית כמו שלומדים בבית הספר</a:t>
            </a:r>
          </a:p>
        </p:txBody>
      </p:sp>
      <p:sp>
        <p:nvSpPr>
          <p:cNvPr id="4" name="מציין מיקום תוכן 3">
            <a:extLst>
              <a:ext uri="{FF2B5EF4-FFF2-40B4-BE49-F238E27FC236}">
                <a16:creationId xmlns:a16="http://schemas.microsoft.com/office/drawing/2014/main" id="{B3AECCEF-1745-4868-8903-877D33141415}"/>
              </a:ext>
            </a:extLst>
          </p:cNvPr>
          <p:cNvSpPr>
            <a:spLocks noGrp="1"/>
          </p:cNvSpPr>
          <p:nvPr>
            <p:ph sz="quarter" idx="4"/>
          </p:nvPr>
        </p:nvSpPr>
        <p:spPr>
          <a:xfrm>
            <a:off x="2884715" y="1558456"/>
            <a:ext cx="9307286" cy="4152517"/>
          </a:xfrm>
        </p:spPr>
        <p:txBody>
          <a:bodyPr>
            <a:normAutofit fontScale="92500" lnSpcReduction="10000"/>
          </a:bodyPr>
          <a:lstStyle/>
          <a:p>
            <a:r>
              <a:rPr lang="he-IL" dirty="0"/>
              <a:t>הגדרה מילונית – מתוך ויקיפדיה:</a:t>
            </a:r>
            <a:r>
              <a:rPr lang="en-US" dirty="0"/>
              <a:t> </a:t>
            </a:r>
            <a:r>
              <a:rPr lang="he-IL" dirty="0"/>
              <a:t>שִׁירָה היא צורה של אמנות - כתיבת יצירה ספרותית, בה נעשה שימוש בתכונותיה האסתטיות של השפה בנוסף למשמעות המילולית או במקומה. שימוש זה עשוי לכלול כתיבה בשורות קצוצות (בניגוד לפרוזה); עיסוק במצלול, במשקל, פזמון חוזר וחריזה; כתיבה בשפה ציורית (פיגורטיבית); וטכניקות ספרותיות נוספות, שאינן נפוצות בפרוזה ובסוגים אחרים של ספרות.</a:t>
            </a:r>
          </a:p>
          <a:p>
            <a:r>
              <a:rPr lang="he-IL" dirty="0"/>
              <a:t>מתוך מילון אבן שושן:</a:t>
            </a:r>
            <a:r>
              <a:rPr lang="en-US" dirty="0"/>
              <a:t> </a:t>
            </a:r>
            <a:r>
              <a:rPr lang="he-IL" dirty="0"/>
              <a:t>שִׁירָה   נ'  1. שיר, יצירה פיוטית שקולה וקצובה שתכנה דברי רגש נעלים. 2. [בתורת הספרות] שם כולל לכל סוגי היצירה הספרותית האמנותית שעיקרם הרגש והדמיון, להבדיל מן ה'פרוזה' שביסודה השכל וההגיון. 3. [בתולדות הספרות] שם כולל ליצירות הפיוטיות שנוצרו בתקופה מסוימת או על ידי משורר מסוים. 4. זמרה, השמעת דברי שירה בקול ובניגון.</a:t>
            </a:r>
          </a:p>
        </p:txBody>
      </p:sp>
      <p:pic>
        <p:nvPicPr>
          <p:cNvPr id="7" name="תמונה 6">
            <a:extLst>
              <a:ext uri="{FF2B5EF4-FFF2-40B4-BE49-F238E27FC236}">
                <a16:creationId xmlns:a16="http://schemas.microsoft.com/office/drawing/2014/main" id="{99B1AB07-AC6E-429A-A3C1-49F583DFA59E}"/>
              </a:ext>
            </a:extLst>
          </p:cNvPr>
          <p:cNvPicPr>
            <a:picLocks noChangeAspect="1"/>
          </p:cNvPicPr>
          <p:nvPr/>
        </p:nvPicPr>
        <p:blipFill>
          <a:blip r:embed="rId2"/>
          <a:stretch>
            <a:fillRect/>
          </a:stretch>
        </p:blipFill>
        <p:spPr>
          <a:xfrm>
            <a:off x="366032" y="1421947"/>
            <a:ext cx="1771650" cy="1771650"/>
          </a:xfrm>
          <a:prstGeom prst="rect">
            <a:avLst/>
          </a:prstGeom>
        </p:spPr>
      </p:pic>
      <p:pic>
        <p:nvPicPr>
          <p:cNvPr id="8" name="תמונה 7">
            <a:extLst>
              <a:ext uri="{FF2B5EF4-FFF2-40B4-BE49-F238E27FC236}">
                <a16:creationId xmlns:a16="http://schemas.microsoft.com/office/drawing/2014/main" id="{862E7E47-FA45-4ED7-B063-5D76B5B7F115}"/>
              </a:ext>
            </a:extLst>
          </p:cNvPr>
          <p:cNvPicPr>
            <a:picLocks noChangeAspect="1"/>
          </p:cNvPicPr>
          <p:nvPr/>
        </p:nvPicPr>
        <p:blipFill>
          <a:blip r:embed="rId3"/>
          <a:stretch>
            <a:fillRect/>
          </a:stretch>
        </p:blipFill>
        <p:spPr>
          <a:xfrm>
            <a:off x="327932" y="3664404"/>
            <a:ext cx="1847850" cy="2476500"/>
          </a:xfrm>
          <a:prstGeom prst="rect">
            <a:avLst/>
          </a:prstGeom>
        </p:spPr>
      </p:pic>
    </p:spTree>
    <p:extLst>
      <p:ext uri="{BB962C8B-B14F-4D97-AF65-F5344CB8AC3E}">
        <p14:creationId xmlns:p14="http://schemas.microsoft.com/office/powerpoint/2010/main" val="377588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BF071B-913A-4A45-8093-40A8E315F05E}"/>
              </a:ext>
            </a:extLst>
          </p:cNvPr>
          <p:cNvSpPr>
            <a:spLocks noGrp="1"/>
          </p:cNvSpPr>
          <p:nvPr>
            <p:ph type="title"/>
          </p:nvPr>
        </p:nvSpPr>
        <p:spPr/>
        <p:txBody>
          <a:bodyPr/>
          <a:lstStyle/>
          <a:p>
            <a:r>
              <a:rPr lang="he-IL" dirty="0"/>
              <a:t>מהי שירה?</a:t>
            </a:r>
          </a:p>
        </p:txBody>
      </p:sp>
      <p:sp>
        <p:nvSpPr>
          <p:cNvPr id="3" name="מציין מיקום טקסט 2">
            <a:extLst>
              <a:ext uri="{FF2B5EF4-FFF2-40B4-BE49-F238E27FC236}">
                <a16:creationId xmlns:a16="http://schemas.microsoft.com/office/drawing/2014/main" id="{187360FA-5C85-49B6-BB3B-311AA028FB5B}"/>
              </a:ext>
            </a:extLst>
          </p:cNvPr>
          <p:cNvSpPr>
            <a:spLocks noGrp="1"/>
          </p:cNvSpPr>
          <p:nvPr>
            <p:ph type="body" sz="quarter" idx="3"/>
          </p:nvPr>
        </p:nvSpPr>
        <p:spPr>
          <a:xfrm>
            <a:off x="3885008" y="975775"/>
            <a:ext cx="8306992" cy="540000"/>
          </a:xfrm>
        </p:spPr>
        <p:txBody>
          <a:bodyPr/>
          <a:lstStyle/>
          <a:p>
            <a:r>
              <a:rPr lang="he-IL" dirty="0"/>
              <a:t>הגדרות אומנותיות</a:t>
            </a:r>
          </a:p>
        </p:txBody>
      </p:sp>
      <p:sp>
        <p:nvSpPr>
          <p:cNvPr id="4" name="מציין מיקום תוכן 3">
            <a:extLst>
              <a:ext uri="{FF2B5EF4-FFF2-40B4-BE49-F238E27FC236}">
                <a16:creationId xmlns:a16="http://schemas.microsoft.com/office/drawing/2014/main" id="{B3AECCEF-1745-4868-8903-877D33141415}"/>
              </a:ext>
            </a:extLst>
          </p:cNvPr>
          <p:cNvSpPr>
            <a:spLocks noGrp="1"/>
          </p:cNvSpPr>
          <p:nvPr>
            <p:ph sz="quarter" idx="4"/>
          </p:nvPr>
        </p:nvSpPr>
        <p:spPr>
          <a:xfrm>
            <a:off x="1712701" y="1575167"/>
            <a:ext cx="8031963" cy="4319743"/>
          </a:xfrm>
        </p:spPr>
        <p:txBody>
          <a:bodyPr>
            <a:normAutofit fontScale="92500" lnSpcReduction="20000"/>
          </a:bodyPr>
          <a:lstStyle/>
          <a:p>
            <a:pPr>
              <a:lnSpc>
                <a:spcPct val="150000"/>
              </a:lnSpc>
            </a:pPr>
            <a:r>
              <a:rPr lang="he-IL" dirty="0"/>
              <a:t>"השירה היא אש אשר מדבירים אותה בידיים הלובשות כפפות של היגיון". ז'אק </a:t>
            </a:r>
            <a:r>
              <a:rPr lang="he-IL" dirty="0" err="1"/>
              <a:t>מאריטן</a:t>
            </a:r>
            <a:r>
              <a:rPr lang="he-IL" dirty="0"/>
              <a:t> – פילוסוף צרפתי.</a:t>
            </a:r>
            <a:br>
              <a:rPr lang="en-US" dirty="0"/>
            </a:br>
            <a:endParaRPr lang="he-IL" dirty="0"/>
          </a:p>
          <a:p>
            <a:pPr>
              <a:lnSpc>
                <a:spcPct val="150000"/>
              </a:lnSpc>
            </a:pPr>
            <a:r>
              <a:rPr lang="he-IL" dirty="0"/>
              <a:t>אמילי </a:t>
            </a:r>
            <a:r>
              <a:rPr lang="he-IL" dirty="0" err="1"/>
              <a:t>דיקנסון</a:t>
            </a:r>
            <a:r>
              <a:rPr lang="he-IL" dirty="0"/>
              <a:t>, המשוררת האמריקאית בת המאה ה-19, תיארה כיצד היא מזהה שיר:</a:t>
            </a:r>
          </a:p>
          <a:p>
            <a:pPr marL="96848" indent="0">
              <a:lnSpc>
                <a:spcPct val="150000"/>
              </a:lnSpc>
              <a:buNone/>
            </a:pPr>
            <a:r>
              <a:rPr lang="he-IL" dirty="0"/>
              <a:t>"אם אני קוראת ספר ומרגישה כפור בכל גופי עד כי שום אש לא תוכל לחממני, אני יודעת שזהו שיר. אם אני חשה תחושה פיזית, כאילו הסירו ממני את קדקודי, אני יודעת שזהו שיר. האם יש דרך אחרת להגדיר שיר"? (תרגום: לאה גולדברג).</a:t>
            </a:r>
          </a:p>
        </p:txBody>
      </p:sp>
      <p:pic>
        <p:nvPicPr>
          <p:cNvPr id="5" name="תמונה 4">
            <a:extLst>
              <a:ext uri="{FF2B5EF4-FFF2-40B4-BE49-F238E27FC236}">
                <a16:creationId xmlns:a16="http://schemas.microsoft.com/office/drawing/2014/main" id="{0B9579D7-454B-44AA-A3D4-181275C22DD5}"/>
              </a:ext>
            </a:extLst>
          </p:cNvPr>
          <p:cNvPicPr>
            <a:picLocks noChangeAspect="1"/>
          </p:cNvPicPr>
          <p:nvPr/>
        </p:nvPicPr>
        <p:blipFill>
          <a:blip r:embed="rId3"/>
          <a:stretch>
            <a:fillRect/>
          </a:stretch>
        </p:blipFill>
        <p:spPr>
          <a:xfrm>
            <a:off x="9946821" y="1558456"/>
            <a:ext cx="2095500" cy="2714625"/>
          </a:xfrm>
          <a:prstGeom prst="rect">
            <a:avLst/>
          </a:prstGeom>
        </p:spPr>
      </p:pic>
      <p:pic>
        <p:nvPicPr>
          <p:cNvPr id="8" name="תמונה 7">
            <a:extLst>
              <a:ext uri="{FF2B5EF4-FFF2-40B4-BE49-F238E27FC236}">
                <a16:creationId xmlns:a16="http://schemas.microsoft.com/office/drawing/2014/main" id="{7AE030C1-8E78-4090-83F4-5E39EA94930D}"/>
              </a:ext>
            </a:extLst>
          </p:cNvPr>
          <p:cNvPicPr>
            <a:picLocks noChangeAspect="1"/>
          </p:cNvPicPr>
          <p:nvPr/>
        </p:nvPicPr>
        <p:blipFill>
          <a:blip r:embed="rId4"/>
          <a:stretch>
            <a:fillRect/>
          </a:stretch>
        </p:blipFill>
        <p:spPr>
          <a:xfrm>
            <a:off x="0" y="4505325"/>
            <a:ext cx="1943100" cy="2352675"/>
          </a:xfrm>
          <a:prstGeom prst="rect">
            <a:avLst/>
          </a:prstGeom>
        </p:spPr>
      </p:pic>
    </p:spTree>
    <p:extLst>
      <p:ext uri="{BB962C8B-B14F-4D97-AF65-F5344CB8AC3E}">
        <p14:creationId xmlns:p14="http://schemas.microsoft.com/office/powerpoint/2010/main" val="27398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BF071B-913A-4A45-8093-40A8E315F05E}"/>
              </a:ext>
            </a:extLst>
          </p:cNvPr>
          <p:cNvSpPr>
            <a:spLocks noGrp="1"/>
          </p:cNvSpPr>
          <p:nvPr>
            <p:ph type="title"/>
          </p:nvPr>
        </p:nvSpPr>
        <p:spPr/>
        <p:txBody>
          <a:bodyPr/>
          <a:lstStyle/>
          <a:p>
            <a:r>
              <a:rPr lang="he-IL" dirty="0"/>
              <a:t>מהי שירה?</a:t>
            </a:r>
          </a:p>
        </p:txBody>
      </p:sp>
      <p:sp>
        <p:nvSpPr>
          <p:cNvPr id="3" name="מציין מיקום טקסט 2">
            <a:extLst>
              <a:ext uri="{FF2B5EF4-FFF2-40B4-BE49-F238E27FC236}">
                <a16:creationId xmlns:a16="http://schemas.microsoft.com/office/drawing/2014/main" id="{187360FA-5C85-49B6-BB3B-311AA028FB5B}"/>
              </a:ext>
            </a:extLst>
          </p:cNvPr>
          <p:cNvSpPr>
            <a:spLocks noGrp="1"/>
          </p:cNvSpPr>
          <p:nvPr>
            <p:ph type="body" sz="quarter" idx="3"/>
          </p:nvPr>
        </p:nvSpPr>
        <p:spPr>
          <a:xfrm>
            <a:off x="3885008" y="975775"/>
            <a:ext cx="8306992" cy="540000"/>
          </a:xfrm>
        </p:spPr>
        <p:txBody>
          <a:bodyPr/>
          <a:lstStyle/>
          <a:p>
            <a:r>
              <a:rPr lang="he-IL" dirty="0"/>
              <a:t>קשה להגדיר שירה</a:t>
            </a:r>
          </a:p>
        </p:txBody>
      </p:sp>
      <p:sp>
        <p:nvSpPr>
          <p:cNvPr id="4" name="מציין מיקום תוכן 3">
            <a:extLst>
              <a:ext uri="{FF2B5EF4-FFF2-40B4-BE49-F238E27FC236}">
                <a16:creationId xmlns:a16="http://schemas.microsoft.com/office/drawing/2014/main" id="{B3AECCEF-1745-4868-8903-877D33141415}"/>
              </a:ext>
            </a:extLst>
          </p:cNvPr>
          <p:cNvSpPr>
            <a:spLocks noGrp="1"/>
          </p:cNvSpPr>
          <p:nvPr>
            <p:ph sz="quarter" idx="4"/>
          </p:nvPr>
        </p:nvSpPr>
        <p:spPr/>
        <p:txBody>
          <a:bodyPr/>
          <a:lstStyle/>
          <a:p>
            <a:r>
              <a:rPr lang="he-IL" dirty="0"/>
              <a:t>..."לא הצד הטכני של עריכת מילים בשורות קצרות ובחרוז קובע את מהות השירה...לצורות השיריות יש הצדקה אך ורק אם הן חופפות את התוכן המיוחד של השיר. השירה איננה רק דרך ביטוי, אלא דרך ביטוי למשהו, שהוא ביסודו שירה"</a:t>
            </a:r>
          </a:p>
          <a:p>
            <a:r>
              <a:rPr lang="he-IL" dirty="0"/>
              <a:t>( לאה גולדברג, חמישה פרקים ביסודות השירה, </a:t>
            </a:r>
          </a:p>
          <a:p>
            <a:r>
              <a:rPr lang="he-IL" dirty="0"/>
              <a:t>עיונים כ"ה, ירושלים תשכ"ו)</a:t>
            </a:r>
          </a:p>
          <a:p>
            <a:r>
              <a:rPr lang="he-IL" dirty="0"/>
              <a:t>כלומר – מבנה, תוכן ורגש. </a:t>
            </a:r>
          </a:p>
        </p:txBody>
      </p:sp>
      <p:pic>
        <p:nvPicPr>
          <p:cNvPr id="6" name="תמונה 5">
            <a:extLst>
              <a:ext uri="{FF2B5EF4-FFF2-40B4-BE49-F238E27FC236}">
                <a16:creationId xmlns:a16="http://schemas.microsoft.com/office/drawing/2014/main" id="{9BBF8210-C14B-462A-9701-4A1500D456AD}"/>
              </a:ext>
            </a:extLst>
          </p:cNvPr>
          <p:cNvPicPr>
            <a:picLocks noChangeAspect="1"/>
          </p:cNvPicPr>
          <p:nvPr/>
        </p:nvPicPr>
        <p:blipFill>
          <a:blip r:embed="rId2"/>
          <a:stretch>
            <a:fillRect/>
          </a:stretch>
        </p:blipFill>
        <p:spPr>
          <a:xfrm>
            <a:off x="10081618" y="1558456"/>
            <a:ext cx="2110382" cy="3768539"/>
          </a:xfrm>
          <a:prstGeom prst="rect">
            <a:avLst/>
          </a:prstGeom>
        </p:spPr>
      </p:pic>
    </p:spTree>
    <p:extLst>
      <p:ext uri="{BB962C8B-B14F-4D97-AF65-F5344CB8AC3E}">
        <p14:creationId xmlns:p14="http://schemas.microsoft.com/office/powerpoint/2010/main" val="233324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57AB16-C84A-4B58-9610-ED26FE761552}"/>
              </a:ext>
            </a:extLst>
          </p:cNvPr>
          <p:cNvSpPr>
            <a:spLocks noGrp="1"/>
          </p:cNvSpPr>
          <p:nvPr>
            <p:ph type="title"/>
          </p:nvPr>
        </p:nvSpPr>
        <p:spPr/>
        <p:txBody>
          <a:bodyPr/>
          <a:lstStyle/>
          <a:p>
            <a:pPr>
              <a:lnSpc>
                <a:spcPct val="250000"/>
              </a:lnSpc>
            </a:pPr>
            <a:r>
              <a:rPr lang="he-IL" dirty="0" err="1"/>
              <a:t>ויסלבה</a:t>
            </a:r>
            <a:r>
              <a:rPr lang="he-IL" dirty="0"/>
              <a:t> </a:t>
            </a:r>
            <a:r>
              <a:rPr lang="he-IL" dirty="0" err="1"/>
              <a:t>שימבורסקה</a:t>
            </a:r>
            <a:endParaRPr lang="he-IL" dirty="0"/>
          </a:p>
        </p:txBody>
      </p:sp>
      <p:sp>
        <p:nvSpPr>
          <p:cNvPr id="3" name="מציין מיקום טקסט 2">
            <a:extLst>
              <a:ext uri="{FF2B5EF4-FFF2-40B4-BE49-F238E27FC236}">
                <a16:creationId xmlns:a16="http://schemas.microsoft.com/office/drawing/2014/main" id="{6C792105-A06D-428C-B63D-2CBDCF743632}"/>
              </a:ext>
            </a:extLst>
          </p:cNvPr>
          <p:cNvSpPr>
            <a:spLocks noGrp="1"/>
          </p:cNvSpPr>
          <p:nvPr>
            <p:ph type="body" sz="quarter" idx="3"/>
          </p:nvPr>
        </p:nvSpPr>
        <p:spPr>
          <a:xfrm>
            <a:off x="3885008" y="1058526"/>
            <a:ext cx="8306992" cy="540000"/>
          </a:xfrm>
        </p:spPr>
        <p:txBody>
          <a:bodyPr/>
          <a:lstStyle/>
          <a:p>
            <a:pPr>
              <a:lnSpc>
                <a:spcPct val="250000"/>
              </a:lnSpc>
            </a:pPr>
            <a:r>
              <a:rPr lang="he-IL" dirty="0"/>
              <a:t>משוררת שזכתה בפרס נובל לספרות.</a:t>
            </a:r>
          </a:p>
        </p:txBody>
      </p:sp>
      <p:sp>
        <p:nvSpPr>
          <p:cNvPr id="4" name="מציין מיקום תוכן 3">
            <a:extLst>
              <a:ext uri="{FF2B5EF4-FFF2-40B4-BE49-F238E27FC236}">
                <a16:creationId xmlns:a16="http://schemas.microsoft.com/office/drawing/2014/main" id="{A0D74A23-D7E9-4E0D-A593-A44970219B93}"/>
              </a:ext>
            </a:extLst>
          </p:cNvPr>
          <p:cNvSpPr>
            <a:spLocks noGrp="1"/>
          </p:cNvSpPr>
          <p:nvPr>
            <p:ph sz="quarter" idx="4"/>
          </p:nvPr>
        </p:nvSpPr>
        <p:spPr>
          <a:xfrm>
            <a:off x="2656114" y="1641673"/>
            <a:ext cx="9453092" cy="4370718"/>
          </a:xfrm>
        </p:spPr>
        <p:txBody>
          <a:bodyPr>
            <a:noAutofit/>
          </a:bodyPr>
          <a:lstStyle/>
          <a:p>
            <a:pPr>
              <a:lnSpc>
                <a:spcPct val="150000"/>
              </a:lnSpc>
            </a:pPr>
            <a:r>
              <a:rPr lang="he-IL" sz="2800" dirty="0"/>
              <a:t>1923 - 2012 הייתה משוררת פולנייה, כלת פרס נובל לספרות לשנת 1996.</a:t>
            </a:r>
          </a:p>
          <a:p>
            <a:pPr>
              <a:lnSpc>
                <a:spcPct val="150000"/>
              </a:lnSpc>
            </a:pPr>
            <a:r>
              <a:rPr lang="he-IL" sz="2800" dirty="0"/>
              <a:t>חוותה את מאורעות מלחמת העולם השנייה כאישה צעירה.</a:t>
            </a:r>
          </a:p>
          <a:p>
            <a:pPr>
              <a:lnSpc>
                <a:spcPct val="150000"/>
              </a:lnSpc>
            </a:pPr>
            <a:r>
              <a:rPr lang="he-IL" sz="2800" dirty="0"/>
              <a:t>סגנונה של </a:t>
            </a:r>
            <a:r>
              <a:rPr lang="he-IL" sz="2800" dirty="0" err="1"/>
              <a:t>שימבורסקה</a:t>
            </a:r>
            <a:r>
              <a:rPr lang="he-IL" sz="2800" dirty="0"/>
              <a:t> מקורי ואיננו חלק מזרם כלשהו.</a:t>
            </a:r>
          </a:p>
          <a:p>
            <a:pPr>
              <a:lnSpc>
                <a:spcPct val="150000"/>
              </a:lnSpc>
            </a:pPr>
            <a:r>
              <a:rPr lang="he-IL" sz="2800" dirty="0"/>
              <a:t>זכתה להערכה רבה על יצירתה ושיריה אהובים</a:t>
            </a:r>
            <a:br>
              <a:rPr lang="en-US" sz="2800" dirty="0"/>
            </a:br>
            <a:r>
              <a:rPr lang="he-IL" sz="2800" dirty="0"/>
              <a:t> על רבים בכל רחבי העולם.</a:t>
            </a:r>
          </a:p>
        </p:txBody>
      </p:sp>
      <p:pic>
        <p:nvPicPr>
          <p:cNvPr id="5" name="תמונה 4">
            <a:extLst>
              <a:ext uri="{FF2B5EF4-FFF2-40B4-BE49-F238E27FC236}">
                <a16:creationId xmlns:a16="http://schemas.microsoft.com/office/drawing/2014/main" id="{AB73533C-E60F-43D8-B4C6-CAF871D8CAD6}"/>
              </a:ext>
            </a:extLst>
          </p:cNvPr>
          <p:cNvPicPr>
            <a:picLocks noChangeAspect="1"/>
          </p:cNvPicPr>
          <p:nvPr/>
        </p:nvPicPr>
        <p:blipFill>
          <a:blip r:embed="rId3"/>
          <a:stretch>
            <a:fillRect/>
          </a:stretch>
        </p:blipFill>
        <p:spPr>
          <a:xfrm>
            <a:off x="0" y="1328526"/>
            <a:ext cx="2143125" cy="2133600"/>
          </a:xfrm>
          <a:prstGeom prst="rect">
            <a:avLst/>
          </a:prstGeom>
        </p:spPr>
      </p:pic>
      <p:pic>
        <p:nvPicPr>
          <p:cNvPr id="6" name="תמונה 5">
            <a:extLst>
              <a:ext uri="{FF2B5EF4-FFF2-40B4-BE49-F238E27FC236}">
                <a16:creationId xmlns:a16="http://schemas.microsoft.com/office/drawing/2014/main" id="{8B2B325B-98A1-4353-94CF-CE471D9BBF5E}"/>
              </a:ext>
            </a:extLst>
          </p:cNvPr>
          <p:cNvPicPr>
            <a:picLocks noChangeAspect="1"/>
          </p:cNvPicPr>
          <p:nvPr/>
        </p:nvPicPr>
        <p:blipFill>
          <a:blip r:embed="rId4"/>
          <a:stretch>
            <a:fillRect/>
          </a:stretch>
        </p:blipFill>
        <p:spPr>
          <a:xfrm>
            <a:off x="0" y="4676531"/>
            <a:ext cx="3537856" cy="2181469"/>
          </a:xfrm>
          <a:prstGeom prst="rect">
            <a:avLst/>
          </a:prstGeom>
        </p:spPr>
      </p:pic>
    </p:spTree>
    <p:extLst>
      <p:ext uri="{BB962C8B-B14F-4D97-AF65-F5344CB8AC3E}">
        <p14:creationId xmlns:p14="http://schemas.microsoft.com/office/powerpoint/2010/main" val="39160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798F60-860F-4E15-8DC6-C0BBA9B11EF2}"/>
              </a:ext>
            </a:extLst>
          </p:cNvPr>
          <p:cNvSpPr>
            <a:spLocks noGrp="1"/>
          </p:cNvSpPr>
          <p:nvPr>
            <p:ph type="title"/>
          </p:nvPr>
        </p:nvSpPr>
        <p:spPr>
          <a:xfrm>
            <a:off x="1828800" y="270609"/>
            <a:ext cx="10363200" cy="720000"/>
          </a:xfrm>
        </p:spPr>
        <p:txBody>
          <a:bodyPr/>
          <a:lstStyle/>
          <a:p>
            <a:r>
              <a:rPr lang="he-IL" dirty="0"/>
              <a:t>אֲחָדִים אוֹהֲבִים שִירָה /</a:t>
            </a:r>
            <a:br>
              <a:rPr lang="en-US" dirty="0"/>
            </a:br>
            <a:r>
              <a:rPr lang="he-IL" dirty="0"/>
              <a:t> </a:t>
            </a:r>
            <a:r>
              <a:rPr lang="he-IL" dirty="0" err="1"/>
              <a:t>ויסלבה</a:t>
            </a:r>
            <a:r>
              <a:rPr lang="he-IL" dirty="0"/>
              <a:t> </a:t>
            </a:r>
            <a:r>
              <a:rPr lang="he-IL" dirty="0" err="1"/>
              <a:t>שימבורסקה</a:t>
            </a:r>
            <a:endParaRPr lang="he-IL" dirty="0"/>
          </a:p>
        </p:txBody>
      </p:sp>
      <p:sp>
        <p:nvSpPr>
          <p:cNvPr id="7" name="תיבת טקסט 6">
            <a:extLst>
              <a:ext uri="{FF2B5EF4-FFF2-40B4-BE49-F238E27FC236}">
                <a16:creationId xmlns:a16="http://schemas.microsoft.com/office/drawing/2014/main" id="{0884C613-B6F6-4A32-9FBC-4812AC99F790}"/>
              </a:ext>
            </a:extLst>
          </p:cNvPr>
          <p:cNvSpPr txBox="1"/>
          <p:nvPr/>
        </p:nvSpPr>
        <p:spPr>
          <a:xfrm>
            <a:off x="4558394" y="1565817"/>
            <a:ext cx="7462156" cy="2123658"/>
          </a:xfrm>
          <a:prstGeom prst="rect">
            <a:avLst/>
          </a:prstGeom>
          <a:noFill/>
        </p:spPr>
        <p:txBody>
          <a:bodyPr wrap="square">
            <a:spAutoFit/>
          </a:bodyPr>
          <a:lstStyle/>
          <a:p>
            <a:r>
              <a:rPr lang="he-IL" sz="2200" dirty="0"/>
              <a:t>אֲחָדִים -</a:t>
            </a:r>
          </a:p>
          <a:p>
            <a:r>
              <a:rPr lang="he-IL" sz="2200" dirty="0"/>
              <a:t>זֹאת אוֹמֶרֶת שֶׁלֹּא כּוּלָם.</a:t>
            </a:r>
          </a:p>
          <a:p>
            <a:r>
              <a:rPr lang="he-IL" sz="2200" dirty="0"/>
              <a:t>אֲפִילוּ לֹא הָרוֹב אֶלָא הַמִיעוּט.</a:t>
            </a:r>
          </a:p>
          <a:p>
            <a:r>
              <a:rPr lang="he-IL" sz="2200" dirty="0"/>
              <a:t>בְּלִי לְהָבִיא בֶּחֶשְׁבּון אֶת בָּתֵּי הַסֵּפֶר, שֶׁשָם מֻכְרָחִים</a:t>
            </a:r>
          </a:p>
          <a:p>
            <a:r>
              <a:rPr lang="he-IL" sz="2200" dirty="0"/>
              <a:t>וְאֶת הַמְּשׁוֹרְרִים עַצְמָם,</a:t>
            </a:r>
          </a:p>
          <a:p>
            <a:r>
              <a:rPr lang="he-IL" sz="2200" dirty="0"/>
              <a:t>אֲנָשִים אֵלֶּה הֵם שְׁנַיִם לְאֶלֶף.</a:t>
            </a:r>
          </a:p>
        </p:txBody>
      </p:sp>
      <p:sp>
        <p:nvSpPr>
          <p:cNvPr id="9" name="תיבת טקסט 8">
            <a:extLst>
              <a:ext uri="{FF2B5EF4-FFF2-40B4-BE49-F238E27FC236}">
                <a16:creationId xmlns:a16="http://schemas.microsoft.com/office/drawing/2014/main" id="{F7132F25-4DE5-48B6-977C-BAD5C2046A76}"/>
              </a:ext>
            </a:extLst>
          </p:cNvPr>
          <p:cNvSpPr txBox="1"/>
          <p:nvPr/>
        </p:nvSpPr>
        <p:spPr>
          <a:xfrm>
            <a:off x="1689302" y="3716769"/>
            <a:ext cx="7742464" cy="2123658"/>
          </a:xfrm>
          <a:prstGeom prst="rect">
            <a:avLst/>
          </a:prstGeom>
          <a:noFill/>
        </p:spPr>
        <p:txBody>
          <a:bodyPr wrap="square">
            <a:spAutoFit/>
          </a:bodyPr>
          <a:lstStyle/>
          <a:p>
            <a:r>
              <a:rPr lang="he-IL" sz="2200" dirty="0"/>
              <a:t>אוֹהֲבִים -</a:t>
            </a:r>
          </a:p>
          <a:p>
            <a:r>
              <a:rPr lang="he-IL" sz="2200" dirty="0"/>
              <a:t>אַך אֶפְשָר לֶאֱהוֹב גַּם מְרַק עוֹף עִם אִטְרִיּוֹת</a:t>
            </a:r>
          </a:p>
          <a:p>
            <a:r>
              <a:rPr lang="he-IL" sz="2200" dirty="0"/>
              <a:t>אוֹהֲבִים גַם מַחֲמָאוֹת וְצֶבַע תְּכֵלֶת,</a:t>
            </a:r>
          </a:p>
          <a:p>
            <a:r>
              <a:rPr lang="he-IL" sz="2200" dirty="0"/>
              <a:t>אוֹהֲבִים צָעִיף יָשָן,</a:t>
            </a:r>
          </a:p>
          <a:p>
            <a:r>
              <a:rPr lang="he-IL" sz="2200" dirty="0"/>
              <a:t>אוֹהֲבִים לַעֲמוֹד עַל שֶׁלָהֶם,</a:t>
            </a:r>
          </a:p>
          <a:p>
            <a:r>
              <a:rPr lang="he-IL" sz="2200" dirty="0"/>
              <a:t>אוֹהֲבִים לְלַטֵּף כֶּלֶב.</a:t>
            </a:r>
          </a:p>
        </p:txBody>
      </p:sp>
      <p:sp>
        <p:nvSpPr>
          <p:cNvPr id="11" name="תיבת טקסט 10">
            <a:extLst>
              <a:ext uri="{FF2B5EF4-FFF2-40B4-BE49-F238E27FC236}">
                <a16:creationId xmlns:a16="http://schemas.microsoft.com/office/drawing/2014/main" id="{E1EFBB07-00D1-4BD6-AC7F-649A19DBF0C4}"/>
              </a:ext>
            </a:extLst>
          </p:cNvPr>
          <p:cNvSpPr txBox="1"/>
          <p:nvPr/>
        </p:nvSpPr>
        <p:spPr>
          <a:xfrm>
            <a:off x="-3082169" y="4395787"/>
            <a:ext cx="7462156" cy="2462213"/>
          </a:xfrm>
          <a:prstGeom prst="rect">
            <a:avLst/>
          </a:prstGeom>
          <a:noFill/>
        </p:spPr>
        <p:txBody>
          <a:bodyPr wrap="square">
            <a:spAutoFit/>
          </a:bodyPr>
          <a:lstStyle/>
          <a:p>
            <a:r>
              <a:rPr lang="he-IL" sz="2200" dirty="0"/>
              <a:t>שִׁירָה -   </a:t>
            </a:r>
          </a:p>
          <a:p>
            <a:r>
              <a:rPr lang="he-IL" sz="2200" dirty="0"/>
              <a:t>אֲבָל מַה זֹּאת בְּעֶצֶם שִירָה.</a:t>
            </a:r>
          </a:p>
          <a:p>
            <a:r>
              <a:rPr lang="he-IL" sz="2200" dirty="0"/>
              <a:t>לֹא אַחָת נִתְּנָה לְכָך</a:t>
            </a:r>
          </a:p>
          <a:p>
            <a:r>
              <a:rPr lang="he-IL" sz="2200" dirty="0"/>
              <a:t>תְּשוּבָה רְעוּעָה.</a:t>
            </a:r>
          </a:p>
          <a:p>
            <a:r>
              <a:rPr lang="he-IL" sz="2200" dirty="0"/>
              <a:t>וַאֲנִי אֵינֶנִּי יוֹדַעַת וְאֵינֶנִּי יוֹדַעַת</a:t>
            </a:r>
          </a:p>
          <a:p>
            <a:r>
              <a:rPr lang="he-IL" sz="2200" dirty="0"/>
              <a:t>וְנֶאֱחֶזֶת בָּזֶה</a:t>
            </a:r>
          </a:p>
          <a:p>
            <a:r>
              <a:rPr lang="he-IL" sz="2200" dirty="0"/>
              <a:t>כִּבְמַעֲקֶה גּוֹאֵל.</a:t>
            </a:r>
          </a:p>
        </p:txBody>
      </p:sp>
      <p:sp>
        <p:nvSpPr>
          <p:cNvPr id="13" name="תיבת טקסט 12">
            <a:extLst>
              <a:ext uri="{FF2B5EF4-FFF2-40B4-BE49-F238E27FC236}">
                <a16:creationId xmlns:a16="http://schemas.microsoft.com/office/drawing/2014/main" id="{2EFE9A1D-B5A1-4215-AF95-4FC745A8290C}"/>
              </a:ext>
            </a:extLst>
          </p:cNvPr>
          <p:cNvSpPr txBox="1"/>
          <p:nvPr/>
        </p:nvSpPr>
        <p:spPr>
          <a:xfrm>
            <a:off x="3266018" y="1215018"/>
            <a:ext cx="8754532" cy="369332"/>
          </a:xfrm>
          <a:prstGeom prst="rect">
            <a:avLst/>
          </a:prstGeom>
          <a:noFill/>
        </p:spPr>
        <p:txBody>
          <a:bodyPr wrap="square">
            <a:spAutoFit/>
          </a:bodyPr>
          <a:lstStyle/>
          <a:p>
            <a:r>
              <a:rPr lang="he-IL" dirty="0">
                <a:solidFill>
                  <a:srgbClr val="12B4BC"/>
                </a:solidFill>
              </a:rPr>
              <a:t>תירגם: רפי וייכרט</a:t>
            </a:r>
          </a:p>
        </p:txBody>
      </p:sp>
    </p:spTree>
    <p:extLst>
      <p:ext uri="{BB962C8B-B14F-4D97-AF65-F5344CB8AC3E}">
        <p14:creationId xmlns:p14="http://schemas.microsoft.com/office/powerpoint/2010/main" val="92845105"/>
      </p:ext>
    </p:extLst>
  </p:cSld>
  <p:clrMapOvr>
    <a:masterClrMapping/>
  </p:clrMapOvr>
</p:sld>
</file>

<file path=ppt/theme/theme1.xml><?xml version="1.0" encoding="utf-8"?>
<a:theme xmlns:a="http://schemas.openxmlformats.org/drawingml/2006/main" name="ערכת נושא Office">
  <a:themeElements>
    <a:clrScheme name="התאמה אישית 1">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02060"/>
      </a:hlink>
      <a:folHlink>
        <a:srgbClr val="00206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brew  28.03.20.pptx" id="{4483582E-58C8-432B-81F8-EC797D1840ED}" vid="{BB08EEBB-7643-471F-BD7A-A38692ABA09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BF849F-B310-4DD1-AA97-D55EA4B9A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9C95C-F865-43B6-9D36-E9CAC92A7CCC}">
  <ds:schemaRefs>
    <ds:schemaRef ds:uri="http://schemas.microsoft.com/sharepoint/v3/contenttype/forms"/>
  </ds:schemaRefs>
</ds:datastoreItem>
</file>

<file path=customXml/itemProps3.xml><?xml version="1.0" encoding="utf-8"?>
<ds:datastoreItem xmlns:ds="http://schemas.openxmlformats.org/officeDocument/2006/customXml" ds:itemID="{A246E9B7-3400-4775-ADD0-29ECFE1D301F}">
  <ds:schemaRefs>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הקלטות מהבית</Template>
  <TotalTime>8532</TotalTime>
  <Words>2361</Words>
  <Application>Microsoft Office PowerPoint</Application>
  <PresentationFormat>מסך רחב</PresentationFormat>
  <Paragraphs>216</Paragraphs>
  <Slides>21</Slides>
  <Notes>17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Calibri</vt:lpstr>
      <vt:lpstr>meodedsans</vt:lpstr>
      <vt:lpstr>Varela Round</vt:lpstr>
      <vt:lpstr>ערכת נושא Office</vt:lpstr>
      <vt:lpstr>מערכת שידורים לאומית</vt:lpstr>
      <vt:lpstr>"אחדים אוהבים שירה"  ויסלבה שימבורסקה</vt:lpstr>
      <vt:lpstr>מה נלמד היום </vt:lpstr>
      <vt:lpstr>מהי ספרות?</vt:lpstr>
      <vt:lpstr>מהי שירה?</vt:lpstr>
      <vt:lpstr>מהי שירה?</vt:lpstr>
      <vt:lpstr>מהי שירה?</vt:lpstr>
      <vt:lpstr>ויסלבה שימבורסקה</vt:lpstr>
      <vt:lpstr>אֲחָדִים אוֹהֲבִים שִירָה /  ויסלבה שימבורסקה</vt:lpstr>
      <vt:lpstr>אֲחָדִים אוֹהֲבִים שִירָה /  ויסלבה שימבורסקה</vt:lpstr>
      <vt:lpstr>שירה ארספואטית</vt:lpstr>
      <vt:lpstr>משימה</vt:lpstr>
      <vt:lpstr>לאחר המשימה</vt:lpstr>
      <vt:lpstr>אֲחָדִים אוֹהֲבִים שִירָה /  ויסלבה שימבורסקה</vt:lpstr>
      <vt:lpstr>אֲחָדִים אוֹהֲבִים שִירָה /  ויסלבה שימבורסקה</vt:lpstr>
      <vt:lpstr>אֲחָדִים אוֹהֲבִים שִירָה /  ויסלבה שימבורסקה</vt:lpstr>
      <vt:lpstr>אֲחָדִים אוֹהֲבִים שִירָה /  ויסלבה שימבורסקה</vt:lpstr>
      <vt:lpstr>אֲחָדִים אוֹהֲבִים שִירָה /  ויסלבה שימבורסקה</vt:lpstr>
      <vt:lpstr>מי אוהב שירה?</vt:lpstr>
      <vt:lpstr>נסכם מה למדנו היום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בן טרגן</dc:creator>
  <cp:lastModifiedBy>שני שמלה/Shani Chemla</cp:lastModifiedBy>
  <cp:revision>153</cp:revision>
  <dcterms:created xsi:type="dcterms:W3CDTF">2020-04-25T14:28:48Z</dcterms:created>
  <dcterms:modified xsi:type="dcterms:W3CDTF">2022-06-12T11:23:07Z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