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65"/>
  </p:notesMasterIdLst>
  <p:sldIdLst>
    <p:sldId id="257" r:id="rId5"/>
    <p:sldId id="262" r:id="rId6"/>
    <p:sldId id="319" r:id="rId7"/>
    <p:sldId id="303" r:id="rId8"/>
    <p:sldId id="305" r:id="rId9"/>
    <p:sldId id="306" r:id="rId10"/>
    <p:sldId id="307" r:id="rId11"/>
    <p:sldId id="308" r:id="rId12"/>
    <p:sldId id="309" r:id="rId13"/>
    <p:sldId id="310" r:id="rId14"/>
    <p:sldId id="312" r:id="rId15"/>
    <p:sldId id="316" r:id="rId16"/>
    <p:sldId id="315" r:id="rId17"/>
    <p:sldId id="314" r:id="rId18"/>
    <p:sldId id="313" r:id="rId19"/>
    <p:sldId id="317" r:id="rId20"/>
    <p:sldId id="318" r:id="rId21"/>
    <p:sldId id="263" r:id="rId22"/>
    <p:sldId id="288" r:id="rId23"/>
    <p:sldId id="304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8" r:id="rId42"/>
    <p:sldId id="339" r:id="rId43"/>
    <p:sldId id="340" r:id="rId44"/>
    <p:sldId id="341" r:id="rId45"/>
    <p:sldId id="337" r:id="rId46"/>
    <p:sldId id="342" r:id="rId47"/>
    <p:sldId id="343" r:id="rId48"/>
    <p:sldId id="344" r:id="rId49"/>
    <p:sldId id="345" r:id="rId50"/>
    <p:sldId id="346" r:id="rId51"/>
    <p:sldId id="347" r:id="rId52"/>
    <p:sldId id="348" r:id="rId53"/>
    <p:sldId id="349" r:id="rId54"/>
    <p:sldId id="350" r:id="rId55"/>
    <p:sldId id="353" r:id="rId56"/>
    <p:sldId id="351" r:id="rId57"/>
    <p:sldId id="352" r:id="rId58"/>
    <p:sldId id="354" r:id="rId59"/>
    <p:sldId id="355" r:id="rId60"/>
    <p:sldId id="356" r:id="rId61"/>
    <p:sldId id="357" r:id="rId62"/>
    <p:sldId id="358" r:id="rId63"/>
    <p:sldId id="291" r:id="rId6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830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י"ג/סיון/תשפ"ב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9792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3305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9248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0774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6059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9045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51823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5590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52982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1989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786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7519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406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6113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2984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1759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1699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463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  ___, ___	</a:t>
            </a:r>
          </a:p>
          <a:p>
            <a:pPr algn="l" rtl="0">
              <a:lnSpc>
                <a:spcPct val="150000"/>
              </a:lnSpc>
            </a:pPr>
            <a:endParaRPr lang="en-US" sz="2800" dirty="0"/>
          </a:p>
          <a:p>
            <a:pPr marL="96848" indent="0" algn="ctr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r>
              <a:rPr lang="he-IL" sz="2800" dirty="0"/>
              <a:t>מהי החוקיות של הסדרה?</a:t>
            </a:r>
          </a:p>
        </p:txBody>
      </p:sp>
    </p:spTree>
    <p:extLst>
      <p:ext uri="{BB962C8B-B14F-4D97-AF65-F5344CB8AC3E}">
        <p14:creationId xmlns:p14="http://schemas.microsoft.com/office/powerpoint/2010/main" val="260293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11,__,__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-3    	</a:t>
            </a:r>
          </a:p>
          <a:p>
            <a:pPr marL="96848" indent="0" algn="ctr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11,__,__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-3    -3     	</a:t>
            </a:r>
          </a:p>
          <a:p>
            <a:pPr marL="96848" indent="0" algn="ctr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82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11,__,__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-3    -3     -3 	</a:t>
            </a:r>
          </a:p>
          <a:p>
            <a:pPr marL="96848" indent="0" algn="ctr">
              <a:lnSpc>
                <a:spcPct val="150000"/>
              </a:lnSpc>
              <a:buNone/>
            </a:pPr>
            <a:r>
              <a:rPr lang="he-IL" sz="2800" dirty="0"/>
              <a:t>ומה יהיו האיברים הבאים  בסדרה?</a:t>
            </a:r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9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   </a:t>
            </a:r>
            <a:r>
              <a:rPr lang="en-US" sz="2800" u="sng" dirty="0"/>
              <a:t>8</a:t>
            </a:r>
            <a:r>
              <a:rPr lang="en-US" sz="2800" dirty="0"/>
              <a:t>,  __…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-3    -3     -3      -3 	</a:t>
            </a:r>
          </a:p>
          <a:p>
            <a:pPr marL="96848" indent="0" algn="ctr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חץ: מעוקל למעלה 8">
            <a:extLst>
              <a:ext uri="{FF2B5EF4-FFF2-40B4-BE49-F238E27FC236}">
                <a16:creationId xmlns:a16="http://schemas.microsoft.com/office/drawing/2014/main" id="{03C0EC60-73B7-437F-8A2D-E55D6D38D332}"/>
              </a:ext>
            </a:extLst>
          </p:cNvPr>
          <p:cNvSpPr/>
          <p:nvPr/>
        </p:nvSpPr>
        <p:spPr>
          <a:xfrm>
            <a:off x="3630367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20,   17,   14,   11, </a:t>
            </a:r>
            <a:r>
              <a:rPr lang="en-US" sz="2800" u="sng" dirty="0"/>
              <a:t>8</a:t>
            </a:r>
            <a:r>
              <a:rPr lang="en-US" sz="2800" dirty="0"/>
              <a:t>,   </a:t>
            </a:r>
            <a:r>
              <a:rPr lang="en-US" sz="2800" u="sng" dirty="0"/>
              <a:t>5</a:t>
            </a:r>
            <a:r>
              <a:rPr lang="en-US" sz="2800" dirty="0"/>
              <a:t>,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-3    -3     -3      -3     -3   	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לסדרה כזו, שיש בה הפרש קבוע בין כל שני מספרים קוראים: סדרה חשבונית </a:t>
            </a:r>
          </a:p>
          <a:p>
            <a:pPr marL="96848" indent="0" algn="ctr">
              <a:lnSpc>
                <a:spcPct val="150000"/>
              </a:lnSpc>
              <a:buNone/>
            </a:pPr>
            <a:endParaRPr lang="he-IL" sz="2800" dirty="0"/>
          </a:p>
          <a:p>
            <a:pPr marL="96848" indent="0" algn="ctr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חץ: מעוקל למעלה 8">
            <a:extLst>
              <a:ext uri="{FF2B5EF4-FFF2-40B4-BE49-F238E27FC236}">
                <a16:creationId xmlns:a16="http://schemas.microsoft.com/office/drawing/2014/main" id="{03C0EC60-73B7-437F-8A2D-E55D6D38D332}"/>
              </a:ext>
            </a:extLst>
          </p:cNvPr>
          <p:cNvSpPr/>
          <p:nvPr/>
        </p:nvSpPr>
        <p:spPr>
          <a:xfrm>
            <a:off x="3630367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חץ: מעוקל למעלה 9">
            <a:extLst>
              <a:ext uri="{FF2B5EF4-FFF2-40B4-BE49-F238E27FC236}">
                <a16:creationId xmlns:a16="http://schemas.microsoft.com/office/drawing/2014/main" id="{21D27F50-D851-4511-996C-4070A6FDD633}"/>
              </a:ext>
            </a:extLst>
          </p:cNvPr>
          <p:cNvSpPr/>
          <p:nvPr/>
        </p:nvSpPr>
        <p:spPr>
          <a:xfrm>
            <a:off x="4396003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92BD655-7ACB-4F93-A641-0AD183BD72D1}"/>
              </a:ext>
            </a:extLst>
          </p:cNvPr>
          <p:cNvSpPr/>
          <p:nvPr/>
        </p:nvSpPr>
        <p:spPr>
          <a:xfrm>
            <a:off x="3048000" y="2992983"/>
            <a:ext cx="6096000" cy="463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6848" indent="0" algn="ctr">
              <a:lnSpc>
                <a:spcPct val="150000"/>
              </a:lnSpc>
              <a:buNone/>
            </a:pP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2238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5.9,   5.9,   5.9,   5.9 , 5.9,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algn="ctr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endParaRPr lang="he-IL" sz="2800" dirty="0"/>
          </a:p>
          <a:p>
            <a:pPr marL="96848" indent="0" algn="ctr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92BD655-7ACB-4F93-A641-0AD183BD72D1}"/>
              </a:ext>
            </a:extLst>
          </p:cNvPr>
          <p:cNvSpPr/>
          <p:nvPr/>
        </p:nvSpPr>
        <p:spPr>
          <a:xfrm>
            <a:off x="3048000" y="2992983"/>
            <a:ext cx="6096000" cy="463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6848" indent="0" algn="ctr">
              <a:lnSpc>
                <a:spcPct val="150000"/>
              </a:lnSpc>
              <a:buNone/>
            </a:pP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63383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דוגמא נוספת 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5.9,   5.9,   5.9,   5.9 , 5.9,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 +0     +0      +0    +0   	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לסדרה כזו, שיש בה הפרש קבוע בין כל שני מספרים קוראים: סדרה חשבונית </a:t>
            </a:r>
          </a:p>
          <a:p>
            <a:pPr marL="96848" indent="0" algn="ctr">
              <a:lnSpc>
                <a:spcPct val="150000"/>
              </a:lnSpc>
              <a:buNone/>
            </a:pPr>
            <a:endParaRPr lang="he-IL" sz="2800" dirty="0"/>
          </a:p>
          <a:p>
            <a:pPr marL="96848" indent="0" algn="ctr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9" name="חץ: מעוקל למעלה 8">
            <a:extLst>
              <a:ext uri="{FF2B5EF4-FFF2-40B4-BE49-F238E27FC236}">
                <a16:creationId xmlns:a16="http://schemas.microsoft.com/office/drawing/2014/main" id="{03C0EC60-73B7-437F-8A2D-E55D6D38D332}"/>
              </a:ext>
            </a:extLst>
          </p:cNvPr>
          <p:cNvSpPr/>
          <p:nvPr/>
        </p:nvSpPr>
        <p:spPr>
          <a:xfrm>
            <a:off x="3911466" y="2364827"/>
            <a:ext cx="734106" cy="294289"/>
          </a:xfrm>
          <a:prstGeom prst="curvedUpArrow">
            <a:avLst>
              <a:gd name="adj1" fmla="val 25000"/>
              <a:gd name="adj2" fmla="val 50000"/>
              <a:gd name="adj3" fmla="val 49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92BD655-7ACB-4F93-A641-0AD183BD72D1}"/>
              </a:ext>
            </a:extLst>
          </p:cNvPr>
          <p:cNvSpPr/>
          <p:nvPr/>
        </p:nvSpPr>
        <p:spPr>
          <a:xfrm>
            <a:off x="3048000" y="2992983"/>
            <a:ext cx="6096000" cy="463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96848" indent="0" algn="ctr">
              <a:lnSpc>
                <a:spcPct val="150000"/>
              </a:lnSpc>
              <a:buNone/>
            </a:pPr>
            <a:r>
              <a:rPr lang="en-US" dirty="0"/>
              <a:t> </a:t>
            </a:r>
            <a:endParaRPr lang="he-IL" dirty="0"/>
          </a:p>
        </p:txBody>
      </p:sp>
      <p:sp>
        <p:nvSpPr>
          <p:cNvPr id="12" name="חץ: מעוקל למעלה 11">
            <a:extLst>
              <a:ext uri="{FF2B5EF4-FFF2-40B4-BE49-F238E27FC236}">
                <a16:creationId xmlns:a16="http://schemas.microsoft.com/office/drawing/2014/main" id="{D702802F-9997-477D-8E14-8C46A67E351D}"/>
              </a:ext>
            </a:extLst>
          </p:cNvPr>
          <p:cNvSpPr/>
          <p:nvPr/>
        </p:nvSpPr>
        <p:spPr>
          <a:xfrm>
            <a:off x="3044200" y="2364826"/>
            <a:ext cx="734106" cy="294289"/>
          </a:xfrm>
          <a:prstGeom prst="curvedUpArrow">
            <a:avLst>
              <a:gd name="adj1" fmla="val 25000"/>
              <a:gd name="adj2" fmla="val 50000"/>
              <a:gd name="adj3" fmla="val 49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חץ: מעוקל למעלה 12">
            <a:extLst>
              <a:ext uri="{FF2B5EF4-FFF2-40B4-BE49-F238E27FC236}">
                <a16:creationId xmlns:a16="http://schemas.microsoft.com/office/drawing/2014/main" id="{28560085-CAD8-420D-9A95-F35CF64E7D74}"/>
              </a:ext>
            </a:extLst>
          </p:cNvPr>
          <p:cNvSpPr/>
          <p:nvPr/>
        </p:nvSpPr>
        <p:spPr>
          <a:xfrm>
            <a:off x="2167232" y="2370082"/>
            <a:ext cx="734106" cy="294289"/>
          </a:xfrm>
          <a:prstGeom prst="curvedUpArrow">
            <a:avLst>
              <a:gd name="adj1" fmla="val 25000"/>
              <a:gd name="adj2" fmla="val 50000"/>
              <a:gd name="adj3" fmla="val 49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CB9E672-4F17-441B-8CE6-1D3E95D2FBB6}"/>
              </a:ext>
            </a:extLst>
          </p:cNvPr>
          <p:cNvSpPr/>
          <p:nvPr/>
        </p:nvSpPr>
        <p:spPr>
          <a:xfrm>
            <a:off x="1188635" y="2364825"/>
            <a:ext cx="734106" cy="294289"/>
          </a:xfrm>
          <a:prstGeom prst="curvedUpArrow">
            <a:avLst>
              <a:gd name="adj1" fmla="val 25000"/>
              <a:gd name="adj2" fmla="val 50000"/>
              <a:gd name="adj3" fmla="val 49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3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אז מה נלמד היום?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he-IL" dirty="0">
                <a:sym typeface="Varela Round"/>
              </a:rPr>
              <a:t> נלמד היום על סדרה חשבונית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814038" y="2087599"/>
            <a:ext cx="8306994" cy="41530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he-IL" sz="3600" dirty="0">
                <a:solidFill>
                  <a:schemeClr val="tx1"/>
                </a:solidFill>
              </a:rPr>
              <a:t>נגדיר מהי סדרה חשבונית</a:t>
            </a:r>
          </a:p>
          <a:p>
            <a:pPr>
              <a:lnSpc>
                <a:spcPct val="200000"/>
              </a:lnSpc>
            </a:pPr>
            <a:r>
              <a:rPr lang="he-IL" sz="3600" dirty="0">
                <a:solidFill>
                  <a:schemeClr val="tx1"/>
                </a:solidFill>
              </a:rPr>
              <a:t>נראה מתי סדרה חשבונית היא סדרה עולה/יורדת/קבועה.</a:t>
            </a:r>
          </a:p>
          <a:p>
            <a:pPr>
              <a:lnSpc>
                <a:spcPct val="200000"/>
              </a:lnSpc>
            </a:pPr>
            <a:r>
              <a:rPr lang="he-IL" sz="3600" dirty="0">
                <a:solidFill>
                  <a:schemeClr val="tx1"/>
                </a:solidFill>
              </a:rPr>
              <a:t>נלמד על ההפרש בסדרה חשבונית.</a:t>
            </a:r>
          </a:p>
          <a:p>
            <a:pPr>
              <a:lnSpc>
                <a:spcPct val="200000"/>
              </a:lnSpc>
            </a:pPr>
            <a:r>
              <a:rPr lang="he-IL" sz="3600" dirty="0">
                <a:solidFill>
                  <a:schemeClr val="tx1"/>
                </a:solidFill>
              </a:rPr>
              <a:t>נכיר את הסימונים בסדרה חשבונית</a:t>
            </a:r>
          </a:p>
          <a:p>
            <a:pPr>
              <a:lnSpc>
                <a:spcPct val="200000"/>
              </a:lnSpc>
            </a:pPr>
            <a:r>
              <a:rPr lang="he-IL" sz="3600" dirty="0">
                <a:solidFill>
                  <a:schemeClr val="tx1"/>
                </a:solidFill>
              </a:rPr>
              <a:t>נלמד נוסחה ראשונה ונתרגל אותה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סדרה חשבונית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הגדרה ומושגים ראשונים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סדרה חשבונית חלק א'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מתמטיקה – כיתה </a:t>
            </a:r>
            <a:r>
              <a:rPr lang="he-IL" dirty="0" err="1">
                <a:sym typeface="Varela Round"/>
              </a:rPr>
              <a:t>יב</a:t>
            </a:r>
            <a:r>
              <a:rPr lang="he-IL" dirty="0">
                <a:sym typeface="Varela Round"/>
              </a:rPr>
              <a:t>' 4 יחידות שאלון 482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נעמה טל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חוקיות של סדרה 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ראינו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3,   7,   11,   15…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20,   17,   14,   11, 8</a:t>
            </a:r>
            <a:r>
              <a:rPr lang="he-IL" dirty="0"/>
              <a:t> </a:t>
            </a:r>
            <a:r>
              <a:rPr lang="en-US" dirty="0"/>
              <a:t> , 5 … 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5.9, 5.9, 5.9,….</a:t>
            </a:r>
          </a:p>
          <a:p>
            <a:pPr marL="96848" indent="0" algn="r">
              <a:lnSpc>
                <a:spcPct val="150000"/>
              </a:lnSpc>
              <a:buNone/>
            </a:pPr>
            <a:r>
              <a:rPr lang="he-IL" dirty="0"/>
              <a:t>ואלו כמובן רק דוגמאות, יש עוד אינסוף אפשרויות </a:t>
            </a:r>
            <a:br>
              <a:rPr lang="en-US" dirty="0"/>
            </a:br>
            <a:r>
              <a:rPr lang="he-IL" dirty="0"/>
              <a:t>לסדרות שיש להן חוקיות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5868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438D79-13B9-4575-999B-3E4CFD00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הגדרה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98EE2D0-F5BC-43E7-B876-674A82CB2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סדרה חשבונית – הגדרה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E0652B-498A-4841-AAEA-326B5352D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918560" y="1978268"/>
            <a:ext cx="9642231" cy="415251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he-IL" altLang="he-IL" sz="2800" dirty="0"/>
              <a:t>סדרה שבה יש הפרש קבוע בין כל שני איברים עוקבים נקראת </a:t>
            </a:r>
            <a:r>
              <a:rPr lang="he-IL" altLang="he-IL" sz="2800" b="1" u="sng" dirty="0">
                <a:solidFill>
                  <a:schemeClr val="accent1"/>
                </a:solidFill>
              </a:rPr>
              <a:t>סדרה חשבונית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he-IL" altLang="he-IL" sz="2800" dirty="0"/>
              <a:t>המספר הקבוע נקרא </a:t>
            </a:r>
            <a:r>
              <a:rPr lang="he-IL" altLang="he-IL" sz="2800" b="1" u="sng" dirty="0">
                <a:solidFill>
                  <a:schemeClr val="accent1"/>
                </a:solidFill>
              </a:rPr>
              <a:t>הפרש הסדרה </a:t>
            </a:r>
            <a:r>
              <a:rPr lang="he-IL" altLang="he-IL" sz="2800" dirty="0"/>
              <a:t>ומקובל לסמנו באות  </a:t>
            </a:r>
            <a:r>
              <a:rPr lang="en-US" altLang="he-IL" sz="2800" b="1" u="sng" dirty="0">
                <a:solidFill>
                  <a:schemeClr val="accent1"/>
                </a:solidFill>
              </a:rPr>
              <a:t>d</a:t>
            </a:r>
            <a:r>
              <a:rPr lang="he-IL" altLang="he-IL" sz="2800" b="1" dirty="0">
                <a:solidFill>
                  <a:schemeClr val="accent1"/>
                </a:solidFill>
              </a:rPr>
              <a:t> </a:t>
            </a:r>
            <a:br>
              <a:rPr lang="en-US" altLang="he-IL" sz="2800" b="1" dirty="0">
                <a:solidFill>
                  <a:schemeClr val="accent1"/>
                </a:solidFill>
              </a:rPr>
            </a:br>
            <a:r>
              <a:rPr lang="he-IL" altLang="he-IL" sz="2800" dirty="0"/>
              <a:t> ("הפרש" באנגלית: </a:t>
            </a:r>
            <a:r>
              <a:rPr lang="en-US" altLang="he-IL" sz="2800" dirty="0"/>
              <a:t>difference </a:t>
            </a:r>
            <a:r>
              <a:rPr lang="he-IL" altLang="he-IL" sz="2800" dirty="0"/>
              <a:t>)</a:t>
            </a:r>
            <a:endParaRPr lang="en-US" altLang="he-IL" sz="28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7080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חוקיות של סדרה 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האם כל הסדרות שראינו הן חשבוניות?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10013907" cy="4153058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endParaRPr lang="en-US" dirty="0"/>
          </a:p>
          <a:p>
            <a:pPr algn="l" rtl="0">
              <a:lnSpc>
                <a:spcPct val="150000"/>
              </a:lnSpc>
            </a:pPr>
            <a:r>
              <a:rPr lang="en-US" dirty="0"/>
              <a:t>3,   7,   11,   15…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20,   17,   14,   11, 8</a:t>
            </a:r>
            <a:r>
              <a:rPr lang="he-IL" dirty="0"/>
              <a:t> </a:t>
            </a:r>
            <a:r>
              <a:rPr lang="en-US" dirty="0"/>
              <a:t> , 5 … 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5.9, 5.9, 5.9,….</a:t>
            </a:r>
          </a:p>
          <a:p>
            <a:pPr marL="96848" indent="0" algn="r">
              <a:lnSpc>
                <a:spcPct val="150000"/>
              </a:lnSpc>
              <a:buNone/>
            </a:pPr>
            <a:r>
              <a:rPr lang="he-IL" dirty="0"/>
              <a:t>ואלו כמובן רק דוגמאות, יש עוד אינסוף אפשרויות לסדרות שיש להן חוקיות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15562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85157B3-F527-4A93-9C9E-ACAC7C60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69" y="167827"/>
            <a:ext cx="9642231" cy="720000"/>
          </a:xfrm>
        </p:spPr>
        <p:txBody>
          <a:bodyPr/>
          <a:lstStyle/>
          <a:p>
            <a:r>
              <a:rPr lang="he-IL" dirty="0"/>
              <a:t>האם כל הסדרות הן סדרות חשבוניות?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1649CC8-B160-4922-8E7C-E3FAA9403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מה דעתכם?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5A8DB7BC-8676-4FD7-B07A-0444BE918596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96848" indent="0">
                  <a:buNone/>
                </a:pPr>
                <a:r>
                  <a:rPr lang="he-IL" dirty="0"/>
                  <a:t>נראה דוגמאות לסדרות עם חוקיות אחרת :</a:t>
                </a:r>
              </a:p>
              <a:p>
                <a:pPr algn="l" rtl="0"/>
                <a:endParaRPr lang="he-IL" dirty="0"/>
              </a:p>
              <a:p>
                <a:pPr algn="l" rtl="0">
                  <a:lnSpc>
                    <a:spcPct val="200000"/>
                  </a:lnSpc>
                </a:pPr>
                <a:r>
                  <a:rPr lang="he-IL" dirty="0"/>
                  <a:t>2,4,8,16,32,64</a:t>
                </a:r>
                <a:r>
                  <a:rPr lang="en-US" dirty="0"/>
                  <a:t>…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/>
                  <a:t>,…</a:t>
                </a:r>
              </a:p>
              <a:p>
                <a:pPr algn="l" rtl="0">
                  <a:lnSpc>
                    <a:spcPct val="200000"/>
                  </a:lnSpc>
                </a:pPr>
                <a:r>
                  <a:rPr lang="en-US" dirty="0"/>
                  <a:t>1,4,9,16,25,36,….</a:t>
                </a:r>
              </a:p>
              <a:p>
                <a:pPr algn="l" rtl="0">
                  <a:lnSpc>
                    <a:spcPct val="200000"/>
                  </a:lnSpc>
                </a:pPr>
                <a:r>
                  <a:rPr lang="en-US" dirty="0"/>
                  <a:t>1,2,3,5,8,13,21,….</a:t>
                </a: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5A8DB7BC-8676-4FD7-B07A-0444BE9185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2"/>
                <a:stretch>
                  <a:fillRect t="-1909" b="-249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0379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B35180-3BBB-4ECC-9C3A-E79235F1D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סדרה חשבונית עולה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F205AA3-8F7C-48B4-B764-D9F1E79CD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764651" y="1352741"/>
            <a:ext cx="8031963" cy="4152517"/>
          </a:xfrm>
        </p:spPr>
        <p:txBody>
          <a:bodyPr/>
          <a:lstStyle/>
          <a:p>
            <a:r>
              <a:rPr lang="he-IL" dirty="0"/>
              <a:t>סדרה שבה כל איבר גדול מקודמו היא </a:t>
            </a:r>
            <a:r>
              <a:rPr lang="he-IL" b="1" dirty="0">
                <a:solidFill>
                  <a:srgbClr val="4F81BD"/>
                </a:solidFill>
              </a:rPr>
              <a:t>סדרה עולה</a:t>
            </a:r>
            <a:r>
              <a:rPr lang="he-IL" dirty="0"/>
              <a:t>. בסדרה כזו ההפרש הקבוע </a:t>
            </a:r>
            <a:r>
              <a:rPr lang="en-US" dirty="0"/>
              <a:t>d </a:t>
            </a:r>
            <a:r>
              <a:rPr lang="he-IL" dirty="0"/>
              <a:t> הוא </a:t>
            </a:r>
            <a:r>
              <a:rPr lang="he-IL" b="1" dirty="0">
                <a:solidFill>
                  <a:srgbClr val="4F81BD"/>
                </a:solidFill>
              </a:rPr>
              <a:t>חיובי</a:t>
            </a:r>
            <a:r>
              <a:rPr lang="he-IL" dirty="0"/>
              <a:t>.</a:t>
            </a:r>
          </a:p>
          <a:p>
            <a:r>
              <a:rPr lang="he-IL" dirty="0"/>
              <a:t>לדוגמא :</a:t>
            </a:r>
            <a:r>
              <a:rPr lang="en-US" dirty="0"/>
              <a:t> </a:t>
            </a:r>
            <a:endParaRPr lang="he-IL" dirty="0"/>
          </a:p>
          <a:p>
            <a:pPr algn="l" rtl="0"/>
            <a:r>
              <a:rPr lang="en-US" dirty="0"/>
              <a:t>2.5,5,7.5,10….</a:t>
            </a:r>
          </a:p>
          <a:p>
            <a:pPr algn="l" rtl="0"/>
            <a:r>
              <a:rPr lang="en-US" dirty="0"/>
              <a:t>d=2.5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-6,-2,2,6,10….</a:t>
            </a:r>
          </a:p>
          <a:p>
            <a:pPr algn="l" rtl="0"/>
            <a:r>
              <a:rPr lang="en-US" dirty="0"/>
              <a:t>d=4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14556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1C54C1-4D53-4409-8F17-5BC367CD2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סדרה חשבונית יורדת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8B4C6F4-AA3F-4B0B-9C81-E28C91134A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371234" y="1352741"/>
            <a:ext cx="8031963" cy="41525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סדרה שבה כל איבר קטן מקודמו היא </a:t>
            </a:r>
            <a:r>
              <a:rPr lang="he-IL" b="1" dirty="0">
                <a:solidFill>
                  <a:srgbClr val="4F81BD"/>
                </a:solidFill>
              </a:rPr>
              <a:t>סדרה יורדת</a:t>
            </a:r>
            <a:r>
              <a:rPr lang="he-IL" dirty="0"/>
              <a:t>. בסדרה כזו ההפרש הקבוע </a:t>
            </a:r>
            <a:r>
              <a:rPr lang="en-US" dirty="0"/>
              <a:t>d</a:t>
            </a:r>
            <a:r>
              <a:rPr lang="he-IL" dirty="0"/>
              <a:t> הוא </a:t>
            </a:r>
            <a:r>
              <a:rPr lang="he-IL" b="1" dirty="0">
                <a:solidFill>
                  <a:srgbClr val="4F81BD"/>
                </a:solidFill>
              </a:rPr>
              <a:t>שלילי</a:t>
            </a:r>
            <a:r>
              <a:rPr lang="he-IL" dirty="0"/>
              <a:t>.</a:t>
            </a:r>
          </a:p>
          <a:p>
            <a:pPr>
              <a:lnSpc>
                <a:spcPct val="150000"/>
              </a:lnSpc>
            </a:pPr>
            <a:r>
              <a:rPr lang="he-IL" dirty="0"/>
              <a:t>לדוגמא : 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10,8,6,4…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-7,-9,-11,-13,…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3.5,3,2.5,2…</a:t>
            </a:r>
          </a:p>
          <a:p>
            <a:pPr algn="l" rtl="0">
              <a:lnSpc>
                <a:spcPct val="150000"/>
              </a:lnSpc>
            </a:pPr>
            <a:endParaRPr lang="en-US" dirty="0"/>
          </a:p>
          <a:p>
            <a:pPr algn="l" rtl="0">
              <a:lnSpc>
                <a:spcPct val="150000"/>
              </a:lnSpc>
            </a:pPr>
            <a:endParaRPr lang="he-IL" dirty="0"/>
          </a:p>
          <a:p>
            <a:pPr marL="96848" indent="0" algn="l" rtl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53763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7B8859-4F68-4293-8D1A-63A50BB2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כמה סדרות חשבוניות יש...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6E21B57-30A0-4C85-92C6-8EB560D6F6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325968" y="979802"/>
            <a:ext cx="8306992" cy="540000"/>
          </a:xfrm>
        </p:spPr>
        <p:txBody>
          <a:bodyPr/>
          <a:lstStyle/>
          <a:p>
            <a:r>
              <a:rPr lang="he-IL" sz="2400" dirty="0"/>
              <a:t>כמה סדרות חשבוניות יש שהאיבר הראשון שלהן הוא 4?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0B3A704-F202-42D7-9A95-65E8F828A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6956" y="1725681"/>
            <a:ext cx="8031963" cy="4152517"/>
          </a:xfrm>
        </p:spPr>
        <p:txBody>
          <a:bodyPr/>
          <a:lstStyle/>
          <a:p>
            <a:r>
              <a:rPr lang="he-IL" dirty="0"/>
              <a:t>תנו לי בבקשה דוגמאות לסדרה חשבונית שהאיבר הראשון שלה הוא 4.</a:t>
            </a:r>
          </a:p>
          <a:p>
            <a:endParaRPr lang="he-IL" dirty="0"/>
          </a:p>
          <a:p>
            <a:pPr algn="l" rtl="0"/>
            <a:r>
              <a:rPr lang="en-US" dirty="0"/>
              <a:t>4, 8, 12, 16…</a:t>
            </a:r>
          </a:p>
          <a:p>
            <a:pPr algn="l" rtl="0"/>
            <a:r>
              <a:rPr lang="en-US" dirty="0"/>
              <a:t>4, 3 ,2 ,1 ,0 ,-1….</a:t>
            </a:r>
          </a:p>
          <a:p>
            <a:pPr algn="l" rtl="0"/>
            <a:r>
              <a:rPr lang="en-US" dirty="0"/>
              <a:t>4, 4, 4, 4 , 4…</a:t>
            </a:r>
          </a:p>
          <a:p>
            <a:pPr algn="l" rtl="0"/>
            <a:r>
              <a:rPr lang="en-US" dirty="0"/>
              <a:t>4, 4.5, 5, 5.5, 6…</a:t>
            </a:r>
          </a:p>
          <a:p>
            <a:pPr algn="r"/>
            <a:r>
              <a:rPr lang="he-IL" dirty="0"/>
              <a:t>אז כמה סדרות חשבוניות כאלה יש?</a:t>
            </a:r>
          </a:p>
        </p:txBody>
      </p:sp>
    </p:spTree>
    <p:extLst>
      <p:ext uri="{BB962C8B-B14F-4D97-AF65-F5344CB8AC3E}">
        <p14:creationId xmlns:p14="http://schemas.microsoft.com/office/powerpoint/2010/main" val="6769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51726E-D884-4A65-A38F-6E2A71A2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כמה סדרות חשבוניות יש...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E35DDD0-D2EE-453E-953C-52E8FB86F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62594" y="1040824"/>
            <a:ext cx="8306992" cy="719999"/>
          </a:xfrm>
        </p:spPr>
        <p:txBody>
          <a:bodyPr/>
          <a:lstStyle/>
          <a:p>
            <a:r>
              <a:rPr lang="he-IL" dirty="0"/>
              <a:t>כמה סדרות חשבוניות יש שהאיבר הראשון שלהן הוא 4 וההפרש שלהן הוא 3?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AF8F08F-BAC8-4225-9707-B4DA5A3B2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78302" y="1950035"/>
            <a:ext cx="8031963" cy="4152517"/>
          </a:xfrm>
        </p:spPr>
        <p:txBody>
          <a:bodyPr/>
          <a:lstStyle/>
          <a:p>
            <a:r>
              <a:rPr lang="he-IL" dirty="0"/>
              <a:t>מה דעתכם?  </a:t>
            </a:r>
          </a:p>
          <a:p>
            <a:r>
              <a:rPr lang="he-IL" dirty="0"/>
              <a:t>בואו נבדוק</a:t>
            </a:r>
          </a:p>
          <a:p>
            <a:pPr algn="l" rtl="0"/>
            <a:r>
              <a:rPr lang="en-US" dirty="0"/>
              <a:t>4,  7,  10,  13,  16,…</a:t>
            </a:r>
          </a:p>
          <a:p>
            <a:pPr algn="r"/>
            <a:endParaRPr lang="he-IL" dirty="0"/>
          </a:p>
          <a:p>
            <a:pPr algn="r"/>
            <a:r>
              <a:rPr lang="he-IL" dirty="0"/>
              <a:t>מה אתם אומרים? האם קיימת עוד סדרה שהאיבר הראשון בה הוא 4 וההפרש שלה הוא 3? </a:t>
            </a:r>
          </a:p>
          <a:p>
            <a:pPr algn="r"/>
            <a:r>
              <a:rPr lang="he-IL" dirty="0"/>
              <a:t>מסקנה : </a:t>
            </a:r>
            <a:br>
              <a:rPr lang="en-US" dirty="0"/>
            </a:br>
            <a:r>
              <a:rPr lang="he-IL" dirty="0"/>
              <a:t>	איבר ראשון והפרש של סדרה, קובעים סדרה חשבונית אחת (ההבדל הוא רק במספר האיברים של הסדרה ועל זה נרחיב בהמשך)</a:t>
            </a:r>
          </a:p>
        </p:txBody>
      </p:sp>
    </p:spTree>
    <p:extLst>
      <p:ext uri="{BB962C8B-B14F-4D97-AF65-F5344CB8AC3E}">
        <p14:creationId xmlns:p14="http://schemas.microsoft.com/office/powerpoint/2010/main" val="782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1562720"/>
            <a:ext cx="10765345" cy="4152517"/>
          </a:xfrm>
        </p:spPr>
        <p:txBody>
          <a:bodyPr/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הפרש הסדרה.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2335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86622" y="1245011"/>
            <a:ext cx="8031963" cy="4152517"/>
          </a:xfrm>
        </p:spPr>
        <p:txBody>
          <a:bodyPr/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הפרש הסדרה.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34BFE84F-AB3E-421B-9168-ADCA579B18DD}"/>
              </a:ext>
            </a:extLst>
          </p:cNvPr>
          <p:cNvSpPr/>
          <p:nvPr/>
        </p:nvSpPr>
        <p:spPr>
          <a:xfrm>
            <a:off x="643043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259AE88B-9B7A-4AB2-B3B4-B84B7B3026A8}"/>
              </a:ext>
            </a:extLst>
          </p:cNvPr>
          <p:cNvSpPr/>
          <p:nvPr/>
        </p:nvSpPr>
        <p:spPr>
          <a:xfrm>
            <a:off x="213025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7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6D61EC6-F9E8-4245-8403-471E3F92AE14}"/>
              </a:ext>
            </a:extLst>
          </p:cNvPr>
          <p:cNvSpPr/>
          <p:nvPr/>
        </p:nvSpPr>
        <p:spPr>
          <a:xfrm>
            <a:off x="357726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F90BBDE3-4694-4F44-B125-73EE2C55FC1A}"/>
              </a:ext>
            </a:extLst>
          </p:cNvPr>
          <p:cNvSpPr/>
          <p:nvPr/>
        </p:nvSpPr>
        <p:spPr>
          <a:xfrm>
            <a:off x="5013128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06998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>
          <a:xfrm>
            <a:off x="571130" y="1964906"/>
            <a:ext cx="11105596" cy="46800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e-IL" sz="2800" dirty="0">
                <a:solidFill>
                  <a:schemeClr val="tx1"/>
                </a:solidFill>
              </a:rPr>
              <a:t>תיכף נכתוב כאן באופן מסודר מה נלמד במהלך השיעור שלנו אבל רגע לפני בואו נתנסה קצת ביחד...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4294967295"/>
          </p:nvPr>
        </p:nvSpPr>
        <p:spPr>
          <a:xfrm>
            <a:off x="3139151" y="1425156"/>
            <a:ext cx="8537575" cy="539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dirty="0">
                <a:sym typeface="Varela Round"/>
              </a:rPr>
              <a:t>נלמד היום על סדרה חשבונית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770608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62704" y="1030691"/>
            <a:ext cx="8031963" cy="4152517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הפרש הסדרה.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lvl="8"/>
            <a:endParaRPr lang="he-IL" dirty="0"/>
          </a:p>
          <a:p>
            <a:r>
              <a:rPr lang="he-IL" dirty="0"/>
              <a:t>בין האיבר השני לרביעי</a:t>
            </a:r>
            <a:br>
              <a:rPr lang="en-US" dirty="0"/>
            </a:br>
            <a:r>
              <a:rPr lang="he-IL" dirty="0"/>
              <a:t>יש פעמיים הפרש </a:t>
            </a:r>
            <a:r>
              <a:rPr lang="en-US" dirty="0"/>
              <a:t>2d</a:t>
            </a:r>
            <a:br>
              <a:rPr lang="en-US" dirty="0"/>
            </a:br>
            <a:r>
              <a:rPr lang="en-US" dirty="0"/>
              <a:t>2d=10 </a:t>
            </a:r>
            <a:r>
              <a:rPr lang="he-IL" dirty="0"/>
              <a:t> ולכן </a:t>
            </a:r>
            <a:r>
              <a:rPr lang="en-US" dirty="0"/>
              <a:t>d=5 </a:t>
            </a:r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34BFE84F-AB3E-421B-9168-ADCA579B18DD}"/>
              </a:ext>
            </a:extLst>
          </p:cNvPr>
          <p:cNvSpPr/>
          <p:nvPr/>
        </p:nvSpPr>
        <p:spPr>
          <a:xfrm>
            <a:off x="643043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259AE88B-9B7A-4AB2-B3B4-B84B7B3026A8}"/>
              </a:ext>
            </a:extLst>
          </p:cNvPr>
          <p:cNvSpPr/>
          <p:nvPr/>
        </p:nvSpPr>
        <p:spPr>
          <a:xfrm>
            <a:off x="213025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7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6D61EC6-F9E8-4245-8403-471E3F92AE14}"/>
              </a:ext>
            </a:extLst>
          </p:cNvPr>
          <p:cNvSpPr/>
          <p:nvPr/>
        </p:nvSpPr>
        <p:spPr>
          <a:xfrm>
            <a:off x="357726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F90BBDE3-4694-4F44-B125-73EE2C55FC1A}"/>
              </a:ext>
            </a:extLst>
          </p:cNvPr>
          <p:cNvSpPr/>
          <p:nvPr/>
        </p:nvSpPr>
        <p:spPr>
          <a:xfrm>
            <a:off x="5013128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17</a:t>
            </a: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D39AE153-0275-413A-8906-99018639BA4C}"/>
              </a:ext>
            </a:extLst>
          </p:cNvPr>
          <p:cNvSpPr/>
          <p:nvPr/>
        </p:nvSpPr>
        <p:spPr>
          <a:xfrm>
            <a:off x="2690648" y="4518732"/>
            <a:ext cx="1292773" cy="2950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חץ: מעוקל למעלה 11">
            <a:extLst>
              <a:ext uri="{FF2B5EF4-FFF2-40B4-BE49-F238E27FC236}">
                <a16:creationId xmlns:a16="http://schemas.microsoft.com/office/drawing/2014/main" id="{05124163-610C-4385-969A-30F6216B38B1}"/>
              </a:ext>
            </a:extLst>
          </p:cNvPr>
          <p:cNvSpPr/>
          <p:nvPr/>
        </p:nvSpPr>
        <p:spPr>
          <a:xfrm>
            <a:off x="4244916" y="4523610"/>
            <a:ext cx="1292773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A1C663BA-3CCF-4D82-89A5-EEEE0A7E36DF}"/>
              </a:ext>
            </a:extLst>
          </p:cNvPr>
          <p:cNvSpPr/>
          <p:nvPr/>
        </p:nvSpPr>
        <p:spPr>
          <a:xfrm>
            <a:off x="3070933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134FC787-6FF9-449C-A531-2282BBCAF634}"/>
              </a:ext>
            </a:extLst>
          </p:cNvPr>
          <p:cNvSpPr/>
          <p:nvPr/>
        </p:nvSpPr>
        <p:spPr>
          <a:xfrm>
            <a:off x="4453044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0343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62704" y="1075422"/>
            <a:ext cx="8031963" cy="4152517"/>
          </a:xfrm>
        </p:spPr>
        <p:txBody>
          <a:bodyPr/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הפרש הסדרה.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lvl="8"/>
            <a:endParaRPr lang="he-IL" dirty="0"/>
          </a:p>
          <a:p>
            <a:r>
              <a:rPr lang="he-IL" dirty="0"/>
              <a:t>איך נמצא את האיבר </a:t>
            </a:r>
            <a:br>
              <a:rPr lang="en-US" dirty="0"/>
            </a:br>
            <a:r>
              <a:rPr lang="he-IL" dirty="0"/>
              <a:t>הראשון? 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34BFE84F-AB3E-421B-9168-ADCA579B18DD}"/>
              </a:ext>
            </a:extLst>
          </p:cNvPr>
          <p:cNvSpPr/>
          <p:nvPr/>
        </p:nvSpPr>
        <p:spPr>
          <a:xfrm>
            <a:off x="643043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259AE88B-9B7A-4AB2-B3B4-B84B7B3026A8}"/>
              </a:ext>
            </a:extLst>
          </p:cNvPr>
          <p:cNvSpPr/>
          <p:nvPr/>
        </p:nvSpPr>
        <p:spPr>
          <a:xfrm>
            <a:off x="213025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7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6D61EC6-F9E8-4245-8403-471E3F92AE14}"/>
              </a:ext>
            </a:extLst>
          </p:cNvPr>
          <p:cNvSpPr/>
          <p:nvPr/>
        </p:nvSpPr>
        <p:spPr>
          <a:xfrm>
            <a:off x="357726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12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F90BBDE3-4694-4F44-B125-73EE2C55FC1A}"/>
              </a:ext>
            </a:extLst>
          </p:cNvPr>
          <p:cNvSpPr/>
          <p:nvPr/>
        </p:nvSpPr>
        <p:spPr>
          <a:xfrm>
            <a:off x="5013128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17</a:t>
            </a: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D39AE153-0275-413A-8906-99018639BA4C}"/>
              </a:ext>
            </a:extLst>
          </p:cNvPr>
          <p:cNvSpPr/>
          <p:nvPr/>
        </p:nvSpPr>
        <p:spPr>
          <a:xfrm>
            <a:off x="2690648" y="4518732"/>
            <a:ext cx="1292773" cy="2950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חץ: מעוקל למעלה 11">
            <a:extLst>
              <a:ext uri="{FF2B5EF4-FFF2-40B4-BE49-F238E27FC236}">
                <a16:creationId xmlns:a16="http://schemas.microsoft.com/office/drawing/2014/main" id="{05124163-610C-4385-969A-30F6216B38B1}"/>
              </a:ext>
            </a:extLst>
          </p:cNvPr>
          <p:cNvSpPr/>
          <p:nvPr/>
        </p:nvSpPr>
        <p:spPr>
          <a:xfrm>
            <a:off x="4244916" y="4523610"/>
            <a:ext cx="1292773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A1C663BA-3CCF-4D82-89A5-EEEE0A7E36DF}"/>
              </a:ext>
            </a:extLst>
          </p:cNvPr>
          <p:cNvSpPr/>
          <p:nvPr/>
        </p:nvSpPr>
        <p:spPr>
          <a:xfrm>
            <a:off x="3070933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134FC787-6FF9-449C-A531-2282BBCAF634}"/>
              </a:ext>
            </a:extLst>
          </p:cNvPr>
          <p:cNvSpPr/>
          <p:nvPr/>
        </p:nvSpPr>
        <p:spPr>
          <a:xfrm>
            <a:off x="4453044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9162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19257" y="1163456"/>
            <a:ext cx="8031963" cy="4152517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r>
              <a:rPr lang="he-IL" dirty="0"/>
              <a:t>נוריד את </a:t>
            </a:r>
            <a:br>
              <a:rPr lang="en-US" dirty="0"/>
            </a:br>
            <a:r>
              <a:rPr lang="he-IL" dirty="0"/>
              <a:t>ההפרש </a:t>
            </a:r>
            <a:r>
              <a:rPr lang="en-US" dirty="0"/>
              <a:t>d=5</a:t>
            </a:r>
            <a:br>
              <a:rPr lang="en-US" dirty="0"/>
            </a:br>
            <a:r>
              <a:rPr lang="he-IL" dirty="0"/>
              <a:t>מהאיבר השני: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he-IL" dirty="0"/>
              <a:t>אז מה האיבר הראשון?</a:t>
            </a:r>
          </a:p>
          <a:p>
            <a:endParaRPr lang="he-IL" dirty="0"/>
          </a:p>
          <a:p>
            <a:pPr lvl="8"/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34BFE84F-AB3E-421B-9168-ADCA579B18DD}"/>
              </a:ext>
            </a:extLst>
          </p:cNvPr>
          <p:cNvSpPr/>
          <p:nvPr/>
        </p:nvSpPr>
        <p:spPr>
          <a:xfrm>
            <a:off x="643043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?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259AE88B-9B7A-4AB2-B3B4-B84B7B3026A8}"/>
              </a:ext>
            </a:extLst>
          </p:cNvPr>
          <p:cNvSpPr/>
          <p:nvPr/>
        </p:nvSpPr>
        <p:spPr>
          <a:xfrm>
            <a:off x="213025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7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6D61EC6-F9E8-4245-8403-471E3F92AE14}"/>
              </a:ext>
            </a:extLst>
          </p:cNvPr>
          <p:cNvSpPr/>
          <p:nvPr/>
        </p:nvSpPr>
        <p:spPr>
          <a:xfrm>
            <a:off x="357726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12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F90BBDE3-4694-4F44-B125-73EE2C55FC1A}"/>
              </a:ext>
            </a:extLst>
          </p:cNvPr>
          <p:cNvSpPr/>
          <p:nvPr/>
        </p:nvSpPr>
        <p:spPr>
          <a:xfrm>
            <a:off x="5013128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17</a:t>
            </a: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D39AE153-0275-413A-8906-99018639BA4C}"/>
              </a:ext>
            </a:extLst>
          </p:cNvPr>
          <p:cNvSpPr/>
          <p:nvPr/>
        </p:nvSpPr>
        <p:spPr>
          <a:xfrm>
            <a:off x="2690648" y="4518732"/>
            <a:ext cx="1292773" cy="2950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חץ: מעוקל למעלה 11">
            <a:extLst>
              <a:ext uri="{FF2B5EF4-FFF2-40B4-BE49-F238E27FC236}">
                <a16:creationId xmlns:a16="http://schemas.microsoft.com/office/drawing/2014/main" id="{05124163-610C-4385-969A-30F6216B38B1}"/>
              </a:ext>
            </a:extLst>
          </p:cNvPr>
          <p:cNvSpPr/>
          <p:nvPr/>
        </p:nvSpPr>
        <p:spPr>
          <a:xfrm>
            <a:off x="4244916" y="4523610"/>
            <a:ext cx="1292773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A1C663BA-3CCF-4D82-89A5-EEEE0A7E36DF}"/>
              </a:ext>
            </a:extLst>
          </p:cNvPr>
          <p:cNvSpPr/>
          <p:nvPr/>
        </p:nvSpPr>
        <p:spPr>
          <a:xfrm>
            <a:off x="3070933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134FC787-6FF9-449C-A531-2282BBCAF634}"/>
              </a:ext>
            </a:extLst>
          </p:cNvPr>
          <p:cNvSpPr/>
          <p:nvPr/>
        </p:nvSpPr>
        <p:spPr>
          <a:xfrm>
            <a:off x="4453044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48CBA45-CDD5-4057-B76C-F58E25F6A308}"/>
              </a:ext>
            </a:extLst>
          </p:cNvPr>
          <p:cNvSpPr/>
          <p:nvPr/>
        </p:nvSpPr>
        <p:spPr>
          <a:xfrm>
            <a:off x="1107599" y="4502965"/>
            <a:ext cx="1292773" cy="3317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F67461BE-078F-4B69-BEF0-E7F008278DD7}"/>
              </a:ext>
            </a:extLst>
          </p:cNvPr>
          <p:cNvSpPr/>
          <p:nvPr/>
        </p:nvSpPr>
        <p:spPr>
          <a:xfrm>
            <a:off x="1408099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504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3F71C7-1080-4688-B091-ABF4A669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קצת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07E2533-D84F-472F-8379-3CE09EFF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17471" y="1163456"/>
            <a:ext cx="8031963" cy="4152517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בסדרה חשבונית האיבר השני הוא 7 והאיבר הרביעי הוא 17</a:t>
            </a:r>
          </a:p>
          <a:p>
            <a:r>
              <a:rPr lang="he-IL" dirty="0"/>
              <a:t>מצאו את האיבר הראשון בסדרה</a:t>
            </a:r>
          </a:p>
          <a:p>
            <a:endParaRPr lang="he-IL" dirty="0"/>
          </a:p>
          <a:p>
            <a:r>
              <a:rPr lang="he-IL" b="1" dirty="0"/>
              <a:t>נוריד את </a:t>
            </a:r>
            <a:br>
              <a:rPr lang="en-US" b="1" dirty="0"/>
            </a:br>
            <a:r>
              <a:rPr lang="he-IL" b="1" dirty="0"/>
              <a:t>ההפרש </a:t>
            </a:r>
            <a:r>
              <a:rPr lang="en-US" b="1" dirty="0"/>
              <a:t>d=5</a:t>
            </a:r>
            <a:br>
              <a:rPr lang="en-US" b="1" dirty="0"/>
            </a:br>
            <a:r>
              <a:rPr lang="he-IL" b="1" dirty="0"/>
              <a:t>מהאיבר השני: </a:t>
            </a:r>
            <a:br>
              <a:rPr lang="en-US" b="1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he-IL" dirty="0"/>
              <a:t>האיבר הראשון הוא :</a:t>
            </a:r>
            <a:r>
              <a:rPr lang="en-US" dirty="0"/>
              <a:t> </a:t>
            </a:r>
            <a:r>
              <a:rPr lang="he-IL" dirty="0"/>
              <a:t>2 </a:t>
            </a:r>
          </a:p>
          <a:p>
            <a:endParaRPr lang="he-IL" dirty="0"/>
          </a:p>
          <a:p>
            <a:pPr lvl="8"/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34BFE84F-AB3E-421B-9168-ADCA579B18DD}"/>
              </a:ext>
            </a:extLst>
          </p:cNvPr>
          <p:cNvSpPr/>
          <p:nvPr/>
        </p:nvSpPr>
        <p:spPr>
          <a:xfrm>
            <a:off x="643043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259AE88B-9B7A-4AB2-B3B4-B84B7B3026A8}"/>
              </a:ext>
            </a:extLst>
          </p:cNvPr>
          <p:cNvSpPr/>
          <p:nvPr/>
        </p:nvSpPr>
        <p:spPr>
          <a:xfrm>
            <a:off x="213025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7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26D61EC6-F9E8-4245-8403-471E3F92AE14}"/>
              </a:ext>
            </a:extLst>
          </p:cNvPr>
          <p:cNvSpPr/>
          <p:nvPr/>
        </p:nvSpPr>
        <p:spPr>
          <a:xfrm>
            <a:off x="3577267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12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F90BBDE3-4694-4F44-B125-73EE2C55FC1A}"/>
              </a:ext>
            </a:extLst>
          </p:cNvPr>
          <p:cNvSpPr/>
          <p:nvPr/>
        </p:nvSpPr>
        <p:spPr>
          <a:xfrm>
            <a:off x="5013128" y="3321270"/>
            <a:ext cx="1049123" cy="1139656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17</a:t>
            </a: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D39AE153-0275-413A-8906-99018639BA4C}"/>
              </a:ext>
            </a:extLst>
          </p:cNvPr>
          <p:cNvSpPr/>
          <p:nvPr/>
        </p:nvSpPr>
        <p:spPr>
          <a:xfrm>
            <a:off x="2690648" y="4518732"/>
            <a:ext cx="1292773" cy="2950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2" name="חץ: מעוקל למעלה 11">
            <a:extLst>
              <a:ext uri="{FF2B5EF4-FFF2-40B4-BE49-F238E27FC236}">
                <a16:creationId xmlns:a16="http://schemas.microsoft.com/office/drawing/2014/main" id="{05124163-610C-4385-969A-30F6216B38B1}"/>
              </a:ext>
            </a:extLst>
          </p:cNvPr>
          <p:cNvSpPr/>
          <p:nvPr/>
        </p:nvSpPr>
        <p:spPr>
          <a:xfrm>
            <a:off x="4244916" y="4523610"/>
            <a:ext cx="1292773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A1C663BA-3CCF-4D82-89A5-EEEE0A7E36DF}"/>
              </a:ext>
            </a:extLst>
          </p:cNvPr>
          <p:cNvSpPr/>
          <p:nvPr/>
        </p:nvSpPr>
        <p:spPr>
          <a:xfrm>
            <a:off x="3070933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134FC787-6FF9-449C-A531-2282BBCAF634}"/>
              </a:ext>
            </a:extLst>
          </p:cNvPr>
          <p:cNvSpPr/>
          <p:nvPr/>
        </p:nvSpPr>
        <p:spPr>
          <a:xfrm>
            <a:off x="4454882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48CBA45-CDD5-4057-B76C-F58E25F6A308}"/>
              </a:ext>
            </a:extLst>
          </p:cNvPr>
          <p:cNvSpPr/>
          <p:nvPr/>
        </p:nvSpPr>
        <p:spPr>
          <a:xfrm>
            <a:off x="1107599" y="4502965"/>
            <a:ext cx="1292773" cy="3317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F67461BE-078F-4B69-BEF0-E7F008278DD7}"/>
              </a:ext>
            </a:extLst>
          </p:cNvPr>
          <p:cNvSpPr/>
          <p:nvPr/>
        </p:nvSpPr>
        <p:spPr>
          <a:xfrm>
            <a:off x="1408099" y="4916212"/>
            <a:ext cx="691771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95225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41603" y="1185681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584398" y="1725682"/>
            <a:ext cx="8031963" cy="4152517"/>
          </a:xfrm>
        </p:spPr>
        <p:txBody>
          <a:bodyPr/>
          <a:lstStyle/>
          <a:p>
            <a:r>
              <a:rPr lang="he-IL" dirty="0"/>
              <a:t>שרה לומדת לקראת המתכונת במתמטיקה</a:t>
            </a:r>
            <a:r>
              <a:rPr lang="en-US" dirty="0"/>
              <a:t> </a:t>
            </a:r>
            <a:r>
              <a:rPr lang="he-IL" dirty="0"/>
              <a:t>במשך 10 ימים</a:t>
            </a:r>
            <a:r>
              <a:rPr lang="en-US" dirty="0"/>
              <a:t>.</a:t>
            </a:r>
            <a:br>
              <a:rPr lang="en-US" dirty="0"/>
            </a:br>
            <a:r>
              <a:rPr lang="he-IL" dirty="0"/>
              <a:t>בכל יום היא מוסיפה חצי שעה לזמן הלמידה שלה. </a:t>
            </a:r>
            <a:br>
              <a:rPr lang="en-US" dirty="0"/>
            </a:br>
            <a:r>
              <a:rPr lang="he-IL" dirty="0"/>
              <a:t>ביום האחרון לפני המתכונת למדה שרה 6 שעות. </a:t>
            </a:r>
          </a:p>
          <a:p>
            <a:r>
              <a:rPr lang="he-IL" dirty="0"/>
              <a:t>כמה זמן למדה שרה ביום החמישי? </a:t>
            </a:r>
          </a:p>
          <a:p>
            <a:r>
              <a:rPr lang="he-IL" dirty="0"/>
              <a:t>כמה זמן למדה שרה ביום הראשון? 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זה קשור לסדרה חשבונית? </a:t>
            </a:r>
          </a:p>
        </p:txBody>
      </p:sp>
    </p:spTree>
    <p:extLst>
      <p:ext uri="{BB962C8B-B14F-4D97-AF65-F5344CB8AC3E}">
        <p14:creationId xmlns:p14="http://schemas.microsoft.com/office/powerpoint/2010/main" val="91510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69783" y="1246186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57989" y="1832156"/>
            <a:ext cx="8031963" cy="415251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pPr>
              <a:lnSpc>
                <a:spcPct val="150000"/>
              </a:lnSpc>
            </a:pPr>
            <a:r>
              <a:rPr lang="he-IL" sz="2000" dirty="0"/>
              <a:t>כמה זמן למדה שרה ביום החמישי? </a:t>
            </a:r>
          </a:p>
          <a:p>
            <a:pPr>
              <a:lnSpc>
                <a:spcPct val="150000"/>
              </a:lnSpc>
            </a:pPr>
            <a:r>
              <a:rPr lang="he-IL" sz="2000" dirty="0"/>
              <a:t>כמה זמן למדה שרה ביום הראשון? </a:t>
            </a:r>
            <a:br>
              <a:rPr lang="en-US" sz="2000" dirty="0"/>
            </a:br>
            <a:r>
              <a:rPr lang="he-IL" sz="2000" dirty="0"/>
              <a:t>נסדר את נתוני הסדרה 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9307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944461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1926427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2908393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3882630" y="4397313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4869161" y="439277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5824200" y="4397313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6755092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7708538" y="438823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7419186" y="5198790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6414155" y="5185719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300565" y="5209930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264793" y="5209930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141270" y="5209930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195429" y="5198791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272153" y="5185720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315814" y="5185719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1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18003" y="976661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18003" y="1575313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/>
              <a:t>כמה זמן למדה שרה ביום החמישי? </a:t>
            </a:r>
            <a:br>
              <a:rPr lang="en-US" sz="2000" dirty="0"/>
            </a:br>
            <a:r>
              <a:rPr lang="he-IL" sz="2000" dirty="0"/>
              <a:t>נסדר את נתוני הסדרה </a:t>
            </a:r>
          </a:p>
          <a:p>
            <a:r>
              <a:rPr lang="he-IL" sz="2000" dirty="0"/>
              <a:t>מה עוד אנחנו יודעים? 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181322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1116476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2098442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3080408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4054645" y="3310895"/>
            <a:ext cx="765343" cy="729754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5041176" y="3306356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5996215" y="3310895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6927107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7880553" y="330181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7591201" y="4112372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6586170" y="4099301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472580" y="4123512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436808" y="4123512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313285" y="4123512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367444" y="4112373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444168" y="4099302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487829" y="4099301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4091930" y="4099301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3514848" y="5641590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החמישי</a:t>
            </a:r>
          </a:p>
        </p:txBody>
      </p:sp>
      <p:sp>
        <p:nvSpPr>
          <p:cNvPr id="26" name="תרשים זרימה: תהליך חלופי 25">
            <a:extLst>
              <a:ext uri="{FF2B5EF4-FFF2-40B4-BE49-F238E27FC236}">
                <a16:creationId xmlns:a16="http://schemas.microsoft.com/office/drawing/2014/main" id="{2DBBB941-3D10-4424-88E2-1BA5B3A1731F}"/>
              </a:ext>
            </a:extLst>
          </p:cNvPr>
          <p:cNvSpPr/>
          <p:nvPr/>
        </p:nvSpPr>
        <p:spPr>
          <a:xfrm>
            <a:off x="7516125" y="4475106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7" name="תרשים זרימה: תהליך חלופי 26">
            <a:extLst>
              <a:ext uri="{FF2B5EF4-FFF2-40B4-BE49-F238E27FC236}">
                <a16:creationId xmlns:a16="http://schemas.microsoft.com/office/drawing/2014/main" id="{500ADC32-24E9-490B-91D7-874C13DC0C2F}"/>
              </a:ext>
            </a:extLst>
          </p:cNvPr>
          <p:cNvSpPr/>
          <p:nvPr/>
        </p:nvSpPr>
        <p:spPr>
          <a:xfrm>
            <a:off x="6620994" y="4493553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8" name="תרשים זרימה: תהליך חלופי 27">
            <a:extLst>
              <a:ext uri="{FF2B5EF4-FFF2-40B4-BE49-F238E27FC236}">
                <a16:creationId xmlns:a16="http://schemas.microsoft.com/office/drawing/2014/main" id="{23CCEDCE-FF6B-44D0-AFDB-E4E9D5DA713C}"/>
              </a:ext>
            </a:extLst>
          </p:cNvPr>
          <p:cNvSpPr/>
          <p:nvPr/>
        </p:nvSpPr>
        <p:spPr>
          <a:xfrm>
            <a:off x="5631183" y="4465082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9" name="תרשים זרימה: תהליך חלופי 28">
            <a:extLst>
              <a:ext uri="{FF2B5EF4-FFF2-40B4-BE49-F238E27FC236}">
                <a16:creationId xmlns:a16="http://schemas.microsoft.com/office/drawing/2014/main" id="{40ED180A-FDC2-45B6-B68D-29708D966DA4}"/>
              </a:ext>
            </a:extLst>
          </p:cNvPr>
          <p:cNvSpPr/>
          <p:nvPr/>
        </p:nvSpPr>
        <p:spPr>
          <a:xfrm>
            <a:off x="4784606" y="4460788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0" name="תרשים זרימה: תהליך חלופי 29">
            <a:extLst>
              <a:ext uri="{FF2B5EF4-FFF2-40B4-BE49-F238E27FC236}">
                <a16:creationId xmlns:a16="http://schemas.microsoft.com/office/drawing/2014/main" id="{F7A6A2C4-2887-4689-86E9-C8611DA55BE3}"/>
              </a:ext>
            </a:extLst>
          </p:cNvPr>
          <p:cNvSpPr/>
          <p:nvPr/>
        </p:nvSpPr>
        <p:spPr>
          <a:xfrm>
            <a:off x="3442419" y="4465082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1" name="תרשים זרימה: תהליך חלופי 30">
            <a:extLst>
              <a:ext uri="{FF2B5EF4-FFF2-40B4-BE49-F238E27FC236}">
                <a16:creationId xmlns:a16="http://schemas.microsoft.com/office/drawing/2014/main" id="{4DB2904F-B97A-41A2-B201-C6C582209593}"/>
              </a:ext>
            </a:extLst>
          </p:cNvPr>
          <p:cNvSpPr/>
          <p:nvPr/>
        </p:nvSpPr>
        <p:spPr>
          <a:xfrm>
            <a:off x="2513101" y="4456917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2" name="תרשים זרימה: תהליך חלופי 31">
            <a:extLst>
              <a:ext uri="{FF2B5EF4-FFF2-40B4-BE49-F238E27FC236}">
                <a16:creationId xmlns:a16="http://schemas.microsoft.com/office/drawing/2014/main" id="{45B0097F-175D-4FC9-AF52-16545931BB81}"/>
              </a:ext>
            </a:extLst>
          </p:cNvPr>
          <p:cNvSpPr/>
          <p:nvPr/>
        </p:nvSpPr>
        <p:spPr>
          <a:xfrm>
            <a:off x="1546118" y="4451345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3" name="תרשים זרימה: תהליך חלופי 32">
            <a:extLst>
              <a:ext uri="{FF2B5EF4-FFF2-40B4-BE49-F238E27FC236}">
                <a16:creationId xmlns:a16="http://schemas.microsoft.com/office/drawing/2014/main" id="{2A14458E-FE56-446E-BA4E-71D06214C4C6}"/>
              </a:ext>
            </a:extLst>
          </p:cNvPr>
          <p:cNvSpPr/>
          <p:nvPr/>
        </p:nvSpPr>
        <p:spPr>
          <a:xfrm>
            <a:off x="772308" y="4456917"/>
            <a:ext cx="612226" cy="6234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+d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13207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73617" y="1013895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64635" y="1612547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/>
              <a:t>כמה זמן למדה שרה ביום החמישי? </a:t>
            </a:r>
            <a:br>
              <a:rPr lang="en-US" sz="2000" dirty="0"/>
            </a:br>
            <a:r>
              <a:rPr lang="he-IL" sz="2000" dirty="0"/>
              <a:t>נסדר את נתוני הסדרה </a:t>
            </a:r>
          </a:p>
          <a:p>
            <a:r>
              <a:rPr lang="he-IL" sz="2000" dirty="0"/>
              <a:t>מה עוד אנחנו יודעים? 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54571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989725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1971691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2953657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3927894" y="3184136"/>
            <a:ext cx="765343" cy="729754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4914425" y="3179597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5869464" y="3184136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6800356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7753802" y="3175058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7464450" y="3985613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6459419" y="3972542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345829" y="3996753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310057" y="3996753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186534" y="3996753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240693" y="3985614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317417" y="3972543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361078" y="3972542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3965179" y="3972542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3388097" y="5514831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החמישי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/>
              <p:nvPr/>
            </p:nvSpPr>
            <p:spPr>
              <a:xfrm>
                <a:off x="7389374" y="434834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374" y="4348347"/>
                <a:ext cx="612226" cy="623454"/>
              </a:xfrm>
              <a:prstGeom prst="flowChartAlternate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/>
              <p:nvPr/>
            </p:nvSpPr>
            <p:spPr>
              <a:xfrm>
                <a:off x="6494243" y="4366794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243" y="4366794"/>
                <a:ext cx="612226" cy="623454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/>
              <p:nvPr/>
            </p:nvSpPr>
            <p:spPr>
              <a:xfrm>
                <a:off x="5504432" y="4338323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432" y="4338323"/>
                <a:ext cx="612226" cy="623454"/>
              </a:xfrm>
              <a:prstGeom prst="flowChartAlternateProcess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/>
              <p:nvPr/>
            </p:nvSpPr>
            <p:spPr>
              <a:xfrm>
                <a:off x="4657855" y="4334029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55" y="4334029"/>
                <a:ext cx="612226" cy="623454"/>
              </a:xfrm>
              <a:prstGeom prst="flowChartAlternateProcess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/>
              <p:nvPr/>
            </p:nvSpPr>
            <p:spPr>
              <a:xfrm>
                <a:off x="3315668" y="4338323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668" y="4338323"/>
                <a:ext cx="612226" cy="623454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/>
              <p:nvPr/>
            </p:nvSpPr>
            <p:spPr>
              <a:xfrm>
                <a:off x="2386350" y="4330158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350" y="4330158"/>
                <a:ext cx="612226" cy="623454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/>
              <p:nvPr/>
            </p:nvSpPr>
            <p:spPr>
              <a:xfrm>
                <a:off x="1419367" y="4324586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367" y="4324586"/>
                <a:ext cx="612226" cy="623454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/>
              <p:nvPr/>
            </p:nvSpPr>
            <p:spPr>
              <a:xfrm>
                <a:off x="645557" y="4330158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557" y="4330158"/>
                <a:ext cx="612226" cy="623454"/>
              </a:xfrm>
              <a:prstGeom prst="flowChartAlternateProcess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4092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75006" y="1013895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78908" y="1684225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/>
              <a:t>כמה זמן למדה שרה ביום החמישי? </a:t>
            </a:r>
            <a:br>
              <a:rPr lang="en-US" sz="2000" dirty="0"/>
            </a:br>
            <a:r>
              <a:rPr lang="he-IL" sz="2000" dirty="0"/>
              <a:t>נמלא את הטבלה לאחור 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63624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998778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1980744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2962710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3936947" y="3347110"/>
            <a:ext cx="765343" cy="729754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4923478" y="334257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4.5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5878517" y="3347110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6809409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5.5</a:t>
            </a: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7762855" y="333803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7473503" y="4148587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6468472" y="4135516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354882" y="4159727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319110" y="4159727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195587" y="4159727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249746" y="4148588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326470" y="4135517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370131" y="4135516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3974232" y="4135516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3397150" y="5677805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החמישי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/>
              <p:nvPr/>
            </p:nvSpPr>
            <p:spPr>
              <a:xfrm>
                <a:off x="7398427" y="4511321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427" y="4511321"/>
                <a:ext cx="612226" cy="623454"/>
              </a:xfrm>
              <a:prstGeom prst="flowChartAlternate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/>
              <p:nvPr/>
            </p:nvSpPr>
            <p:spPr>
              <a:xfrm>
                <a:off x="6503296" y="4529768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296" y="4529768"/>
                <a:ext cx="612226" cy="623454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/>
              <p:nvPr/>
            </p:nvSpPr>
            <p:spPr>
              <a:xfrm>
                <a:off x="5513485" y="450129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485" y="4501297"/>
                <a:ext cx="612226" cy="623454"/>
              </a:xfrm>
              <a:prstGeom prst="flowChartAlternateProcess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/>
              <p:nvPr/>
            </p:nvSpPr>
            <p:spPr>
              <a:xfrm>
                <a:off x="4666908" y="4497003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908" y="4497003"/>
                <a:ext cx="612226" cy="623454"/>
              </a:xfrm>
              <a:prstGeom prst="flowChartAlternateProcess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/>
              <p:nvPr/>
            </p:nvSpPr>
            <p:spPr>
              <a:xfrm>
                <a:off x="3324721" y="450129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4721" y="4501297"/>
                <a:ext cx="612226" cy="623454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/>
              <p:nvPr/>
            </p:nvSpPr>
            <p:spPr>
              <a:xfrm>
                <a:off x="2395403" y="449313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403" y="4493132"/>
                <a:ext cx="612226" cy="623454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/>
              <p:nvPr/>
            </p:nvSpPr>
            <p:spPr>
              <a:xfrm>
                <a:off x="1428420" y="4487560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420" y="4487560"/>
                <a:ext cx="612226" cy="623454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/>
              <p:nvPr/>
            </p:nvSpPr>
            <p:spPr>
              <a:xfrm>
                <a:off x="654610" y="449313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10" y="4493132"/>
                <a:ext cx="612226" cy="623454"/>
              </a:xfrm>
              <a:prstGeom prst="flowChartAlternateProcess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47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20438" y="1037749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87858" y="1693161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/>
              <a:t>כמה זמן למדה שרה ביום החמישי?   4 שעות (מכובד)</a:t>
            </a:r>
            <a:r>
              <a:rPr lang="en-US" sz="2000" dirty="0"/>
              <a:t> </a:t>
            </a:r>
            <a:br>
              <a:rPr lang="en-US" sz="2000" dirty="0"/>
            </a:br>
            <a:endParaRPr lang="he-IL" sz="2000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643043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1578197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2560163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3542129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4516366" y="3256572"/>
            <a:ext cx="765343" cy="729754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5502897" y="3252033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4.5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6457936" y="32565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7388828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5.5</a:t>
            </a: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8342274" y="3247494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8052922" y="4058049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7047891" y="4044978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934301" y="4069189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898529" y="4069189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775006" y="4069189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829165" y="4058050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905889" y="4044979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949550" y="4044978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4553651" y="4044978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3976569" y="5587267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החמישי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/>
              <p:nvPr/>
            </p:nvSpPr>
            <p:spPr>
              <a:xfrm>
                <a:off x="7977846" y="4420783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846" y="4420783"/>
                <a:ext cx="612226" cy="623454"/>
              </a:xfrm>
              <a:prstGeom prst="flowChartAlternate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/>
              <p:nvPr/>
            </p:nvSpPr>
            <p:spPr>
              <a:xfrm>
                <a:off x="7082715" y="4439230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15" y="4439230"/>
                <a:ext cx="612226" cy="623454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/>
              <p:nvPr/>
            </p:nvSpPr>
            <p:spPr>
              <a:xfrm>
                <a:off x="6092904" y="4410759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04" y="4410759"/>
                <a:ext cx="612226" cy="623454"/>
              </a:xfrm>
              <a:prstGeom prst="flowChartAlternateProcess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/>
              <p:nvPr/>
            </p:nvSpPr>
            <p:spPr>
              <a:xfrm>
                <a:off x="5246327" y="4406465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327" y="4406465"/>
                <a:ext cx="612226" cy="623454"/>
              </a:xfrm>
              <a:prstGeom prst="flowChartAlternateProcess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/>
              <p:nvPr/>
            </p:nvSpPr>
            <p:spPr>
              <a:xfrm>
                <a:off x="3904140" y="4410759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140" y="4410759"/>
                <a:ext cx="612226" cy="623454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/>
              <p:nvPr/>
            </p:nvSpPr>
            <p:spPr>
              <a:xfrm>
                <a:off x="2974822" y="4402594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22" y="4402594"/>
                <a:ext cx="612226" cy="623454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/>
              <p:nvPr/>
            </p:nvSpPr>
            <p:spPr>
              <a:xfrm>
                <a:off x="2007839" y="439702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839" y="4397022"/>
                <a:ext cx="612226" cy="623454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/>
              <p:nvPr/>
            </p:nvSpPr>
            <p:spPr>
              <a:xfrm>
                <a:off x="1234029" y="4402594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29" y="4402594"/>
                <a:ext cx="612226" cy="623454"/>
              </a:xfrm>
              <a:prstGeom prst="flowChartAlternateProcess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50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826358" y="1978079"/>
            <a:ext cx="7761461" cy="4153058"/>
          </a:xfrm>
        </p:spPr>
        <p:txBody>
          <a:bodyPr>
            <a:normAutofit/>
          </a:bodyPr>
          <a:lstStyle/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3,   7,   11,   15,   ___,   ___</a:t>
            </a:r>
          </a:p>
          <a:p>
            <a:pPr marL="96848" indent="0" algn="ctr" rtl="0">
              <a:lnSpc>
                <a:spcPct val="150000"/>
              </a:lnSpc>
              <a:buNone/>
            </a:pPr>
            <a:r>
              <a:rPr lang="en-US" sz="2800" dirty="0"/>
              <a:t>       </a:t>
            </a:r>
            <a:r>
              <a:rPr lang="he-IL" sz="2800" dirty="0"/>
              <a:t>מהי החוקיות של הסדרה?</a:t>
            </a:r>
            <a:endParaRPr lang="en-US" sz="2800" dirty="0"/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</a:t>
            </a:r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79998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18003" y="985325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91795" y="1703997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>
                <a:solidFill>
                  <a:schemeClr val="bg2">
                    <a:lumMod val="75000"/>
                  </a:schemeClr>
                </a:solidFill>
              </a:rPr>
              <a:t>כמה זמן למדה שרה ביום החמישי?   4 שעות (מכובד)</a:t>
            </a:r>
            <a:endParaRPr lang="en-US" sz="20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he-IL" sz="2000" b="1" dirty="0"/>
              <a:t>כמה זמן למדה שרה ביום הראשון?</a:t>
            </a:r>
            <a:r>
              <a:rPr lang="en-US" sz="2000" b="1" dirty="0"/>
              <a:t> </a:t>
            </a:r>
            <a:br>
              <a:rPr lang="en-US" sz="2000" dirty="0"/>
            </a:br>
            <a:endParaRPr lang="he-IL" sz="2000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643043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1578197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2560163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3542129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4516366" y="3627769"/>
            <a:ext cx="765343" cy="729754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5502897" y="3623230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4.5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6457936" y="3627769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7388828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5.5</a:t>
            </a: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8342274" y="361869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8052922" y="4429246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7047891" y="4416175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934301" y="4440386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898529" y="4440386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775006" y="4440386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829165" y="4429247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905889" y="4416176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949550" y="4416175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4553651" y="4416175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3976569" y="5958464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החמישי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/>
              <p:nvPr/>
            </p:nvSpPr>
            <p:spPr>
              <a:xfrm>
                <a:off x="7977846" y="4791980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846" y="4791980"/>
                <a:ext cx="612226" cy="623454"/>
              </a:xfrm>
              <a:prstGeom prst="flowChartAlternate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/>
              <p:nvPr/>
            </p:nvSpPr>
            <p:spPr>
              <a:xfrm>
                <a:off x="7082715" y="481042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715" y="4810427"/>
                <a:ext cx="612226" cy="623454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/>
              <p:nvPr/>
            </p:nvSpPr>
            <p:spPr>
              <a:xfrm>
                <a:off x="6092904" y="4781956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04" y="4781956"/>
                <a:ext cx="612226" cy="623454"/>
              </a:xfrm>
              <a:prstGeom prst="flowChartAlternateProcess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/>
              <p:nvPr/>
            </p:nvSpPr>
            <p:spPr>
              <a:xfrm>
                <a:off x="5246327" y="477766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327" y="4777662"/>
                <a:ext cx="612226" cy="623454"/>
              </a:xfrm>
              <a:prstGeom prst="flowChartAlternateProcess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/>
              <p:nvPr/>
            </p:nvSpPr>
            <p:spPr>
              <a:xfrm>
                <a:off x="3904140" y="4781956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140" y="4781956"/>
                <a:ext cx="612226" cy="623454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/>
              <p:nvPr/>
            </p:nvSpPr>
            <p:spPr>
              <a:xfrm>
                <a:off x="2974822" y="4773791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22" y="4773791"/>
                <a:ext cx="612226" cy="623454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/>
              <p:nvPr/>
            </p:nvSpPr>
            <p:spPr>
              <a:xfrm>
                <a:off x="2007839" y="4768219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839" y="4768219"/>
                <a:ext cx="612226" cy="623454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/>
              <p:nvPr/>
            </p:nvSpPr>
            <p:spPr>
              <a:xfrm>
                <a:off x="1234029" y="4773791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29" y="4773791"/>
                <a:ext cx="612226" cy="623454"/>
              </a:xfrm>
              <a:prstGeom prst="flowChartAlternateProcess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8665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996F67B-4B26-4656-A811-5D398AE8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דוגמא נוספת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F625933-636F-4598-932B-E95428330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50344" y="915681"/>
            <a:ext cx="8306992" cy="540000"/>
          </a:xfrm>
        </p:spPr>
        <p:txBody>
          <a:bodyPr/>
          <a:lstStyle/>
          <a:p>
            <a:r>
              <a:rPr lang="he-IL" dirty="0"/>
              <a:t>שרה לומדת למתכונת במתמטיקה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0F937D8-6785-4235-A481-F36DA5509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55517" y="1525538"/>
            <a:ext cx="8031963" cy="4152517"/>
          </a:xfrm>
        </p:spPr>
        <p:txBody>
          <a:bodyPr>
            <a:normAutofit/>
          </a:bodyPr>
          <a:lstStyle/>
          <a:p>
            <a:r>
              <a:rPr lang="he-IL" sz="2000" dirty="0"/>
              <a:t>שרה לומדת לקראת המתכונת במתמטיקה</a:t>
            </a:r>
            <a:r>
              <a:rPr lang="en-US" sz="2000" dirty="0"/>
              <a:t> </a:t>
            </a:r>
            <a:r>
              <a:rPr lang="he-IL" sz="2000" dirty="0"/>
              <a:t>במשך 10 ימים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he-IL" sz="2000" dirty="0"/>
              <a:t>בכל יום היא מוסיפה חצי שעה לזמן הלמידה שלה. </a:t>
            </a:r>
            <a:br>
              <a:rPr lang="en-US" sz="2000" dirty="0"/>
            </a:br>
            <a:r>
              <a:rPr lang="he-IL" sz="2000" dirty="0"/>
              <a:t>ביום האחרון לפני המתכונת למדה שרה 6 שעות. </a:t>
            </a:r>
          </a:p>
          <a:p>
            <a:r>
              <a:rPr lang="he-IL" sz="2000" dirty="0">
                <a:solidFill>
                  <a:schemeClr val="bg2">
                    <a:lumMod val="75000"/>
                  </a:schemeClr>
                </a:solidFill>
              </a:rPr>
              <a:t>כמה זמן למדה שרה ביום החמישי?   4 שעות (מכובד)</a:t>
            </a:r>
            <a:endParaRPr lang="en-US" sz="20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he-IL" sz="2000" b="1" dirty="0"/>
              <a:t>כמה זמן למדה שרה ביום הראשון?</a:t>
            </a:r>
            <a:r>
              <a:rPr lang="en-US" sz="2000" b="1" dirty="0"/>
              <a:t> </a:t>
            </a:r>
            <a:br>
              <a:rPr lang="en-US" sz="2000" b="1" dirty="0"/>
            </a:br>
            <a:r>
              <a:rPr lang="he-IL" sz="2000" dirty="0"/>
              <a:t>נמשיך ונמלא את הטבלה לאחור </a:t>
            </a:r>
            <a:br>
              <a:rPr lang="en-US" sz="2000" dirty="0"/>
            </a:br>
            <a:endParaRPr lang="he-IL" sz="2000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7C3BDC0E-0B8F-4DD0-A352-A43E12F07D4C}"/>
              </a:ext>
            </a:extLst>
          </p:cNvPr>
          <p:cNvSpPr/>
          <p:nvPr/>
        </p:nvSpPr>
        <p:spPr>
          <a:xfrm>
            <a:off x="543454" y="3718272"/>
            <a:ext cx="765343" cy="729754"/>
          </a:xfrm>
          <a:prstGeom prst="flowChartAlternateProcess">
            <a:avLst/>
          </a:prstGeom>
          <a:ln>
            <a:solidFill>
              <a:srgbClr val="192A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</a:t>
            </a: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F5174D49-F477-4209-95CE-48FD0B0BEC5D}"/>
              </a:ext>
            </a:extLst>
          </p:cNvPr>
          <p:cNvSpPr/>
          <p:nvPr/>
        </p:nvSpPr>
        <p:spPr>
          <a:xfrm>
            <a:off x="1478608" y="37182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2.5</a:t>
            </a: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333C7C9D-AA89-49AA-8FC7-B042C9C46CE4}"/>
              </a:ext>
            </a:extLst>
          </p:cNvPr>
          <p:cNvSpPr/>
          <p:nvPr/>
        </p:nvSpPr>
        <p:spPr>
          <a:xfrm>
            <a:off x="2460574" y="37182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</a:t>
            </a:r>
          </a:p>
        </p:txBody>
      </p:sp>
      <p:sp>
        <p:nvSpPr>
          <p:cNvPr id="8" name="תרשים זרימה: תהליך חלופי 7">
            <a:extLst>
              <a:ext uri="{FF2B5EF4-FFF2-40B4-BE49-F238E27FC236}">
                <a16:creationId xmlns:a16="http://schemas.microsoft.com/office/drawing/2014/main" id="{A7ED8981-D88A-49CA-BAB2-2BECDD2CF387}"/>
              </a:ext>
            </a:extLst>
          </p:cNvPr>
          <p:cNvSpPr/>
          <p:nvPr/>
        </p:nvSpPr>
        <p:spPr>
          <a:xfrm>
            <a:off x="3442540" y="37182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3.5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DFBF9398-9075-4495-8436-EE29C6EEFE95}"/>
              </a:ext>
            </a:extLst>
          </p:cNvPr>
          <p:cNvSpPr/>
          <p:nvPr/>
        </p:nvSpPr>
        <p:spPr>
          <a:xfrm>
            <a:off x="4416777" y="3727350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5574CA52-D62D-40C6-BDE2-1D7C40D6F59B}"/>
              </a:ext>
            </a:extLst>
          </p:cNvPr>
          <p:cNvSpPr/>
          <p:nvPr/>
        </p:nvSpPr>
        <p:spPr>
          <a:xfrm>
            <a:off x="5403308" y="3722811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4.5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44EFF3F2-6FD3-46AA-9CA8-0B16B1F52956}"/>
              </a:ext>
            </a:extLst>
          </p:cNvPr>
          <p:cNvSpPr/>
          <p:nvPr/>
        </p:nvSpPr>
        <p:spPr>
          <a:xfrm>
            <a:off x="6358347" y="3727350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D330CC7F-AEB6-44A3-B301-2DB9DCB40BDB}"/>
              </a:ext>
            </a:extLst>
          </p:cNvPr>
          <p:cNvSpPr/>
          <p:nvPr/>
        </p:nvSpPr>
        <p:spPr>
          <a:xfrm>
            <a:off x="7289239" y="37182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5.5</a:t>
            </a:r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F729B3F1-C4A7-4AD3-AD42-A9656246623C}"/>
              </a:ext>
            </a:extLst>
          </p:cNvPr>
          <p:cNvSpPr/>
          <p:nvPr/>
        </p:nvSpPr>
        <p:spPr>
          <a:xfrm>
            <a:off x="8242685" y="3718272"/>
            <a:ext cx="765343" cy="72975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6</a:t>
            </a:r>
            <a:endParaRPr lang="he-IL" sz="2400" b="1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: מעוקל למעלה 13">
            <a:extLst>
              <a:ext uri="{FF2B5EF4-FFF2-40B4-BE49-F238E27FC236}">
                <a16:creationId xmlns:a16="http://schemas.microsoft.com/office/drawing/2014/main" id="{22FF3BD0-A291-402B-BDB4-3E3F59527412}"/>
              </a:ext>
            </a:extLst>
          </p:cNvPr>
          <p:cNvSpPr/>
          <p:nvPr/>
        </p:nvSpPr>
        <p:spPr>
          <a:xfrm>
            <a:off x="7953333" y="4528827"/>
            <a:ext cx="765343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חץ: מעוקל למעלה 14">
            <a:extLst>
              <a:ext uri="{FF2B5EF4-FFF2-40B4-BE49-F238E27FC236}">
                <a16:creationId xmlns:a16="http://schemas.microsoft.com/office/drawing/2014/main" id="{7DDBC5A6-4C87-4275-A39B-D7D725F4C900}"/>
              </a:ext>
            </a:extLst>
          </p:cNvPr>
          <p:cNvSpPr/>
          <p:nvPr/>
        </p:nvSpPr>
        <p:spPr>
          <a:xfrm>
            <a:off x="6948302" y="4515756"/>
            <a:ext cx="755949" cy="295005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6" name="חץ: מעוקל למעלה 15">
            <a:extLst>
              <a:ext uri="{FF2B5EF4-FFF2-40B4-BE49-F238E27FC236}">
                <a16:creationId xmlns:a16="http://schemas.microsoft.com/office/drawing/2014/main" id="{CF024B0B-C4EE-40F4-B727-7A16A97B7740}"/>
              </a:ext>
            </a:extLst>
          </p:cNvPr>
          <p:cNvSpPr/>
          <p:nvPr/>
        </p:nvSpPr>
        <p:spPr>
          <a:xfrm>
            <a:off x="5834712" y="4539967"/>
            <a:ext cx="867549" cy="27079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חץ: מעוקל למעלה 16">
            <a:extLst>
              <a:ext uri="{FF2B5EF4-FFF2-40B4-BE49-F238E27FC236}">
                <a16:creationId xmlns:a16="http://schemas.microsoft.com/office/drawing/2014/main" id="{CBFD111D-6E9E-4F15-AFFB-35244DE71892}"/>
              </a:ext>
            </a:extLst>
          </p:cNvPr>
          <p:cNvSpPr/>
          <p:nvPr/>
        </p:nvSpPr>
        <p:spPr>
          <a:xfrm>
            <a:off x="4798940" y="4539967"/>
            <a:ext cx="802895" cy="27079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8" name="חץ: מעוקל למעלה 17">
            <a:extLst>
              <a:ext uri="{FF2B5EF4-FFF2-40B4-BE49-F238E27FC236}">
                <a16:creationId xmlns:a16="http://schemas.microsoft.com/office/drawing/2014/main" id="{20F644CC-CFDB-452F-BF6A-37068F804076}"/>
              </a:ext>
            </a:extLst>
          </p:cNvPr>
          <p:cNvSpPr/>
          <p:nvPr/>
        </p:nvSpPr>
        <p:spPr>
          <a:xfrm>
            <a:off x="3675417" y="4539967"/>
            <a:ext cx="867549" cy="281933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9" name="חץ: מעוקל למעלה 18">
            <a:extLst>
              <a:ext uri="{FF2B5EF4-FFF2-40B4-BE49-F238E27FC236}">
                <a16:creationId xmlns:a16="http://schemas.microsoft.com/office/drawing/2014/main" id="{E82868BB-8563-4C51-B6DC-C37998483F43}"/>
              </a:ext>
            </a:extLst>
          </p:cNvPr>
          <p:cNvSpPr/>
          <p:nvPr/>
        </p:nvSpPr>
        <p:spPr>
          <a:xfrm>
            <a:off x="2729576" y="4528828"/>
            <a:ext cx="844452" cy="29500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0" name="חץ: מעוקל למעלה 19">
            <a:extLst>
              <a:ext uri="{FF2B5EF4-FFF2-40B4-BE49-F238E27FC236}">
                <a16:creationId xmlns:a16="http://schemas.microsoft.com/office/drawing/2014/main" id="{01BFED60-471F-499F-B8E3-507241ED4F21}"/>
              </a:ext>
            </a:extLst>
          </p:cNvPr>
          <p:cNvSpPr/>
          <p:nvPr/>
        </p:nvSpPr>
        <p:spPr>
          <a:xfrm>
            <a:off x="1806300" y="4515757"/>
            <a:ext cx="844452" cy="308076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2" name="חץ: מעוקל למעלה 21">
            <a:extLst>
              <a:ext uri="{FF2B5EF4-FFF2-40B4-BE49-F238E27FC236}">
                <a16:creationId xmlns:a16="http://schemas.microsoft.com/office/drawing/2014/main" id="{585FD818-37DC-44BD-9D4A-FEC99F43120F}"/>
              </a:ext>
            </a:extLst>
          </p:cNvPr>
          <p:cNvSpPr/>
          <p:nvPr/>
        </p:nvSpPr>
        <p:spPr>
          <a:xfrm>
            <a:off x="849961" y="4515756"/>
            <a:ext cx="795761" cy="272754"/>
          </a:xfrm>
          <a:prstGeom prst="curvedUpArrow">
            <a:avLst>
              <a:gd name="adj1" fmla="val 1798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3" name="חץ: למטה 22">
            <a:extLst>
              <a:ext uri="{FF2B5EF4-FFF2-40B4-BE49-F238E27FC236}">
                <a16:creationId xmlns:a16="http://schemas.microsoft.com/office/drawing/2014/main" id="{B70FE28B-7968-473F-9DDB-36F28007B995}"/>
              </a:ext>
            </a:extLst>
          </p:cNvPr>
          <p:cNvSpPr/>
          <p:nvPr/>
        </p:nvSpPr>
        <p:spPr>
          <a:xfrm flipV="1">
            <a:off x="524895" y="4539967"/>
            <a:ext cx="410686" cy="1411959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F52A434B-E626-400D-BC58-6FA68F9217A9}"/>
              </a:ext>
            </a:extLst>
          </p:cNvPr>
          <p:cNvSpPr/>
          <p:nvPr/>
        </p:nvSpPr>
        <p:spPr>
          <a:xfrm>
            <a:off x="13771" y="6036788"/>
            <a:ext cx="1672379" cy="439802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היום הראשון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/>
              <p:nvPr/>
            </p:nvSpPr>
            <p:spPr>
              <a:xfrm>
                <a:off x="7878257" y="4891561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6" name="תרשים זרימה: תהליך חלופי 25">
                <a:extLst>
                  <a:ext uri="{FF2B5EF4-FFF2-40B4-BE49-F238E27FC236}">
                    <a16:creationId xmlns:a16="http://schemas.microsoft.com/office/drawing/2014/main" id="{2DBBB941-3D10-4424-88E2-1BA5B3A173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257" y="4891561"/>
                <a:ext cx="612226" cy="623454"/>
              </a:xfrm>
              <a:prstGeom prst="flowChartAlternate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/>
              <p:nvPr/>
            </p:nvSpPr>
            <p:spPr>
              <a:xfrm>
                <a:off x="6983126" y="4910008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7" name="תרשים זרימה: תהליך חלופי 26">
                <a:extLst>
                  <a:ext uri="{FF2B5EF4-FFF2-40B4-BE49-F238E27FC236}">
                    <a16:creationId xmlns:a16="http://schemas.microsoft.com/office/drawing/2014/main" id="{500ADC32-24E9-490B-91D7-874C13DC0C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3126" y="4910008"/>
                <a:ext cx="612226" cy="623454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/>
              <p:nvPr/>
            </p:nvSpPr>
            <p:spPr>
              <a:xfrm>
                <a:off x="5993315" y="488153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8" name="תרשים זרימה: תהליך חלופי 27">
                <a:extLst>
                  <a:ext uri="{FF2B5EF4-FFF2-40B4-BE49-F238E27FC236}">
                    <a16:creationId xmlns:a16="http://schemas.microsoft.com/office/drawing/2014/main" id="{23CCEDCE-FF6B-44D0-AFDB-E4E9D5DA7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15" y="4881537"/>
                <a:ext cx="612226" cy="623454"/>
              </a:xfrm>
              <a:prstGeom prst="flowChartAlternateProcess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/>
              <p:nvPr/>
            </p:nvSpPr>
            <p:spPr>
              <a:xfrm>
                <a:off x="5146738" y="4877243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29" name="תרשים זרימה: תהליך חלופי 28">
                <a:extLst>
                  <a:ext uri="{FF2B5EF4-FFF2-40B4-BE49-F238E27FC236}">
                    <a16:creationId xmlns:a16="http://schemas.microsoft.com/office/drawing/2014/main" id="{40ED180A-FDC2-45B6-B68D-29708D96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738" y="4877243"/>
                <a:ext cx="612226" cy="623454"/>
              </a:xfrm>
              <a:prstGeom prst="flowChartAlternateProcess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/>
              <p:nvPr/>
            </p:nvSpPr>
            <p:spPr>
              <a:xfrm>
                <a:off x="3804551" y="4881537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0" name="תרשים זרימה: תהליך חלופי 29">
                <a:extLst>
                  <a:ext uri="{FF2B5EF4-FFF2-40B4-BE49-F238E27FC236}">
                    <a16:creationId xmlns:a16="http://schemas.microsoft.com/office/drawing/2014/main" id="{F7A6A2C4-2887-4689-86E9-C8611DA55B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551" y="4881537"/>
                <a:ext cx="612226" cy="623454"/>
              </a:xfrm>
              <a:prstGeom prst="flowChartAlternateProcess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/>
              <p:nvPr/>
            </p:nvSpPr>
            <p:spPr>
              <a:xfrm>
                <a:off x="2875233" y="487337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1" name="תרשים זרימה: תהליך חלופי 30">
                <a:extLst>
                  <a:ext uri="{FF2B5EF4-FFF2-40B4-BE49-F238E27FC236}">
                    <a16:creationId xmlns:a16="http://schemas.microsoft.com/office/drawing/2014/main" id="{4DB2904F-B97A-41A2-B201-C6C5822095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33" y="4873372"/>
                <a:ext cx="612226" cy="623454"/>
              </a:xfrm>
              <a:prstGeom prst="flowChartAlternateProcess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/>
              <p:nvPr/>
            </p:nvSpPr>
            <p:spPr>
              <a:xfrm>
                <a:off x="1908250" y="4867800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2" name="תרשים זרימה: תהליך חלופי 31">
                <a:extLst>
                  <a:ext uri="{FF2B5EF4-FFF2-40B4-BE49-F238E27FC236}">
                    <a16:creationId xmlns:a16="http://schemas.microsoft.com/office/drawing/2014/main" id="{45B0097F-175D-4FC9-AF52-16545931BB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250" y="4867800"/>
                <a:ext cx="612226" cy="623454"/>
              </a:xfrm>
              <a:prstGeom prst="flowChartAlternateProcess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/>
              <p:nvPr/>
            </p:nvSpPr>
            <p:spPr>
              <a:xfrm>
                <a:off x="1134440" y="4873372"/>
                <a:ext cx="612226" cy="623454"/>
              </a:xfrm>
              <a:prstGeom prst="flowChartAlternateProcess">
                <a:avLst/>
              </a:prstGeom>
              <a:solidFill>
                <a:srgbClr val="12B4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Varela Round" panose="00000500000000000000" pitchFamily="2" charset="-79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Varela Round" panose="00000500000000000000" pitchFamily="2" charset="-79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e-IL" sz="1600" dirty="0">
                  <a:solidFill>
                    <a:schemeClr val="bg1"/>
                  </a:solidFill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 xmlns="">
          <p:sp>
            <p:nvSpPr>
              <p:cNvPr id="33" name="תרשים זרימה: תהליך חלופי 32">
                <a:extLst>
                  <a:ext uri="{FF2B5EF4-FFF2-40B4-BE49-F238E27FC236}">
                    <a16:creationId xmlns:a16="http://schemas.microsoft.com/office/drawing/2014/main" id="{2A14458E-FE56-446E-BA4E-71D06214C4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440" y="4873372"/>
                <a:ext cx="612226" cy="623454"/>
              </a:xfrm>
              <a:prstGeom prst="flowChartAlternateProcess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תרשים זרימה: תהליך חלופי 33">
            <a:extLst>
              <a:ext uri="{FF2B5EF4-FFF2-40B4-BE49-F238E27FC236}">
                <a16:creationId xmlns:a16="http://schemas.microsoft.com/office/drawing/2014/main" id="{268F74F0-B8C9-4D94-8F87-626F223BDF2D}"/>
              </a:ext>
            </a:extLst>
          </p:cNvPr>
          <p:cNvSpPr/>
          <p:nvPr/>
        </p:nvSpPr>
        <p:spPr>
          <a:xfrm>
            <a:off x="2656059" y="5731617"/>
            <a:ext cx="5097704" cy="780387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מסקנה :  ביום הראשון למדה במשך שעתיים</a:t>
            </a:r>
          </a:p>
        </p:txBody>
      </p:sp>
    </p:spTree>
    <p:extLst>
      <p:ext uri="{BB962C8B-B14F-4D97-AF65-F5344CB8AC3E}">
        <p14:creationId xmlns:p14="http://schemas.microsoft.com/office/powerpoint/2010/main" val="3595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15FE5F-9FCF-435A-B929-B64ED2B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זה קצת מייגע יש דרך קצרה יותר?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B13F5E-B338-4C88-A65B-839F3CEDE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56283" y="1040958"/>
            <a:ext cx="8306992" cy="540000"/>
          </a:xfrm>
        </p:spPr>
        <p:txBody>
          <a:bodyPr/>
          <a:lstStyle/>
          <a:p>
            <a:r>
              <a:rPr lang="he-IL" dirty="0"/>
              <a:t>נראה דוגמא נוספת – רבקה והריצה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EED95C-0866-4211-BD0F-E6DC4629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31312" y="1725682"/>
            <a:ext cx="8031963" cy="4152517"/>
          </a:xfrm>
        </p:spPr>
        <p:txBody>
          <a:bodyPr/>
          <a:lstStyle/>
          <a:p>
            <a:r>
              <a:rPr lang="he-IL" dirty="0"/>
              <a:t>רבקה יצאה לריצה (לפי הכללים ברדיוס של 100 מ' מהבית שלה)</a:t>
            </a:r>
            <a:br>
              <a:rPr lang="en-US" dirty="0"/>
            </a:br>
            <a:r>
              <a:rPr lang="he-IL" dirty="0"/>
              <a:t>בדקה הראשונה רצה רבקה 200 מ',  בכל דקה נוספת רצה רבקה 10 מ' פחות. </a:t>
            </a:r>
            <a:br>
              <a:rPr lang="en-US" dirty="0"/>
            </a:br>
            <a:r>
              <a:rPr lang="he-IL" dirty="0"/>
              <a:t>בסך </a:t>
            </a:r>
            <a:r>
              <a:rPr lang="he-IL" dirty="0" err="1"/>
              <a:t>הכל</a:t>
            </a:r>
            <a:r>
              <a:rPr lang="he-IL" dirty="0"/>
              <a:t> רצה רבקה 15 דקות. </a:t>
            </a:r>
          </a:p>
          <a:p>
            <a:r>
              <a:rPr lang="he-IL" dirty="0"/>
              <a:t>כמה מטרים רצה רבקה בדקה הרביעית?</a:t>
            </a:r>
          </a:p>
          <a:p>
            <a:r>
              <a:rPr lang="he-IL" dirty="0"/>
              <a:t>כמה מטרים רצה רבקה בדקה האחרונה?</a:t>
            </a:r>
            <a:br>
              <a:rPr lang="en-US" dirty="0"/>
            </a:br>
            <a:endParaRPr lang="he-IL" dirty="0"/>
          </a:p>
          <a:p>
            <a:r>
              <a:rPr lang="he-IL" dirty="0"/>
              <a:t>מה זה קשור לסדרה חשבונית?</a:t>
            </a:r>
          </a:p>
        </p:txBody>
      </p:sp>
    </p:spTree>
    <p:extLst>
      <p:ext uri="{BB962C8B-B14F-4D97-AF65-F5344CB8AC3E}">
        <p14:creationId xmlns:p14="http://schemas.microsoft.com/office/powerpoint/2010/main" val="17838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15FE5F-9FCF-435A-B929-B64ED2B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זה קצת מייגע יש דרך קצרה יותר?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B13F5E-B338-4C88-A65B-839F3CEDE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149834" y="1046805"/>
            <a:ext cx="8306992" cy="540000"/>
          </a:xfrm>
        </p:spPr>
        <p:txBody>
          <a:bodyPr/>
          <a:lstStyle/>
          <a:p>
            <a:r>
              <a:rPr lang="he-IL" dirty="0"/>
              <a:t>נראה דוגמא נוספת – רבקה והריצה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EED95C-0866-4211-BD0F-E6DC4629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149834" y="1658678"/>
            <a:ext cx="8031963" cy="4152517"/>
          </a:xfrm>
        </p:spPr>
        <p:txBody>
          <a:bodyPr/>
          <a:lstStyle/>
          <a:p>
            <a:r>
              <a:rPr lang="he-IL" dirty="0"/>
              <a:t>רבקה יצאה לריצה (לפי הכללים ברדיוס של 100 מ' מהבית שלה)</a:t>
            </a:r>
            <a:br>
              <a:rPr lang="en-US" dirty="0"/>
            </a:br>
            <a:r>
              <a:rPr lang="he-IL" dirty="0"/>
              <a:t>בדקה הראשונה רצה רבקה 200 מ',  בכל דקה נוספת רצה רבקה 10 מ' פחות. </a:t>
            </a:r>
            <a:br>
              <a:rPr lang="en-US" dirty="0"/>
            </a:br>
            <a:r>
              <a:rPr lang="he-IL" dirty="0"/>
              <a:t>בסך </a:t>
            </a:r>
            <a:r>
              <a:rPr lang="he-IL" dirty="0" err="1"/>
              <a:t>הכל</a:t>
            </a:r>
            <a:r>
              <a:rPr lang="he-IL" dirty="0"/>
              <a:t> רצה רבקה 15 דקות. </a:t>
            </a:r>
          </a:p>
          <a:p>
            <a:endParaRPr lang="he-IL" dirty="0"/>
          </a:p>
          <a:p>
            <a:r>
              <a:rPr lang="he-IL" dirty="0"/>
              <a:t>נייצג את הנתונים כסדרה חשבונית : </a:t>
            </a:r>
          </a:p>
          <a:p>
            <a:pPr algn="r"/>
            <a:r>
              <a:rPr lang="en-US" dirty="0"/>
              <a:t>200,190,180,170,….</a:t>
            </a:r>
            <a:br>
              <a:rPr lang="en-US" dirty="0"/>
            </a:br>
            <a:r>
              <a:rPr lang="he-IL" dirty="0"/>
              <a:t>כמה</a:t>
            </a:r>
            <a:r>
              <a:rPr lang="en-US" dirty="0"/>
              <a:t>  </a:t>
            </a:r>
            <a:r>
              <a:rPr lang="he-IL" dirty="0"/>
              <a:t> מטרים רצה רבקה בדקה הרביעית?</a:t>
            </a:r>
            <a:r>
              <a:rPr lang="en-US" dirty="0"/>
              <a:t> 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78643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15FE5F-9FCF-435A-B929-B64ED2B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זה קצת מייגע יש דרך קצרה יותר?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B13F5E-B338-4C88-A65B-839F3CEDE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17388" y="1055858"/>
            <a:ext cx="8306992" cy="540000"/>
          </a:xfrm>
        </p:spPr>
        <p:txBody>
          <a:bodyPr/>
          <a:lstStyle/>
          <a:p>
            <a:r>
              <a:rPr lang="he-IL" dirty="0"/>
              <a:t>נראה דוגמא נוספת – רבקה והריצה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EED95C-0866-4211-BD0F-E6DC4629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17388" y="1725682"/>
            <a:ext cx="8031963" cy="4152517"/>
          </a:xfrm>
        </p:spPr>
        <p:txBody>
          <a:bodyPr/>
          <a:lstStyle/>
          <a:p>
            <a:r>
              <a:rPr lang="he-IL" dirty="0"/>
              <a:t>רבקה יצאה לריצה (לפי הכללים ברדיוס של 100 מ' מהבית שלה)</a:t>
            </a:r>
            <a:br>
              <a:rPr lang="en-US" dirty="0"/>
            </a:br>
            <a:r>
              <a:rPr lang="he-IL" dirty="0"/>
              <a:t>בדקה הראשונה רצה רבקה 200 מ',  בכל דקה נוספת רצה רבקה 10 מ' פחות. </a:t>
            </a:r>
            <a:br>
              <a:rPr lang="en-US" dirty="0"/>
            </a:br>
            <a:r>
              <a:rPr lang="he-IL" dirty="0"/>
              <a:t>בסך </a:t>
            </a:r>
            <a:r>
              <a:rPr lang="he-IL" dirty="0" err="1"/>
              <a:t>הכל</a:t>
            </a:r>
            <a:r>
              <a:rPr lang="he-IL" dirty="0"/>
              <a:t> רצה רבקה 15 דקות. </a:t>
            </a:r>
          </a:p>
          <a:p>
            <a:endParaRPr lang="he-IL" dirty="0"/>
          </a:p>
          <a:p>
            <a:r>
              <a:rPr lang="he-IL" dirty="0"/>
              <a:t>נייצג את הנתונים כסדרה חשבונית : </a:t>
            </a:r>
          </a:p>
          <a:p>
            <a:pPr algn="r"/>
            <a:r>
              <a:rPr lang="en-US" dirty="0"/>
              <a:t>200,190,180,170,….</a:t>
            </a:r>
            <a:br>
              <a:rPr lang="en-US" dirty="0"/>
            </a:br>
            <a:r>
              <a:rPr lang="he-IL" dirty="0"/>
              <a:t>כמה</a:t>
            </a:r>
            <a:r>
              <a:rPr lang="en-US" dirty="0"/>
              <a:t>  </a:t>
            </a:r>
            <a:r>
              <a:rPr lang="he-IL" dirty="0"/>
              <a:t> מטרים רצה רבקה בדקה הרביעית?</a:t>
            </a:r>
            <a:r>
              <a:rPr lang="en-US" dirty="0"/>
              <a:t> </a:t>
            </a:r>
            <a:r>
              <a:rPr lang="he-IL" dirty="0"/>
              <a:t>  -  170 מטר.</a:t>
            </a:r>
            <a:br>
              <a:rPr lang="en-US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298223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15FE5F-9FCF-435A-B929-B64ED2B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זה קצת מייגע יש דרך קצרה יותר?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B13F5E-B338-4C88-A65B-839F3CEDE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50246" y="1059388"/>
            <a:ext cx="8306992" cy="540000"/>
          </a:xfrm>
        </p:spPr>
        <p:txBody>
          <a:bodyPr/>
          <a:lstStyle/>
          <a:p>
            <a:r>
              <a:rPr lang="he-IL" dirty="0"/>
              <a:t>נראה דוגמא נוספת – רבקה והריצה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EED95C-0866-4211-BD0F-E6DC4629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187760" y="1624285"/>
            <a:ext cx="8031963" cy="4152517"/>
          </a:xfrm>
        </p:spPr>
        <p:txBody>
          <a:bodyPr/>
          <a:lstStyle/>
          <a:p>
            <a:r>
              <a:rPr lang="he-IL" dirty="0"/>
              <a:t>רבקה יצאה לריצה (לפי הכללים ברדיוס של 100 מ' מהבית שלה)</a:t>
            </a:r>
            <a:br>
              <a:rPr lang="en-US" dirty="0"/>
            </a:br>
            <a:r>
              <a:rPr lang="he-IL" dirty="0"/>
              <a:t>בדקה הראשונה רצה רבקה 200 מ',  בכל דקה נוספת רצה רבקה 10 מ' פחות. </a:t>
            </a:r>
            <a:br>
              <a:rPr lang="en-US" dirty="0"/>
            </a:br>
            <a:r>
              <a:rPr lang="he-IL" dirty="0"/>
              <a:t>בסך </a:t>
            </a:r>
            <a:r>
              <a:rPr lang="he-IL" dirty="0" err="1"/>
              <a:t>הכל</a:t>
            </a:r>
            <a:r>
              <a:rPr lang="he-IL" dirty="0"/>
              <a:t> רצה רבקה 15 דקות. </a:t>
            </a:r>
          </a:p>
          <a:p>
            <a:r>
              <a:rPr lang="he-IL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כמה מטרים רצה רבקה בדקה הרביעית?</a:t>
            </a:r>
          </a:p>
          <a:p>
            <a:r>
              <a:rPr lang="he-IL" dirty="0"/>
              <a:t>כמה מטרים רצה רבקה בדקה האחרונה?</a:t>
            </a:r>
          </a:p>
          <a:p>
            <a:r>
              <a:rPr lang="he-IL" dirty="0"/>
              <a:t>האם יש דרך קלה יותר לפתור את השאלה חוץ מלרשום את כל אברי הסדרה? </a:t>
            </a:r>
          </a:p>
        </p:txBody>
      </p:sp>
    </p:spTree>
    <p:extLst>
      <p:ext uri="{BB962C8B-B14F-4D97-AF65-F5344CB8AC3E}">
        <p14:creationId xmlns:p14="http://schemas.microsoft.com/office/powerpoint/2010/main" val="116876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15FE5F-9FCF-435A-B929-B64ED2B5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זה קצת מייגע יש דרך קצרה יותר?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AB13F5E-B338-4C88-A65B-839F3CEDE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17387" y="968985"/>
            <a:ext cx="8306992" cy="540000"/>
          </a:xfrm>
        </p:spPr>
        <p:txBody>
          <a:bodyPr/>
          <a:lstStyle/>
          <a:p>
            <a:r>
              <a:rPr lang="he-IL" dirty="0"/>
              <a:t>נראה דוגמא נוספת – רבקה והריצה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EED95C-0866-4211-BD0F-E6DC4629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54902" y="1653254"/>
            <a:ext cx="8031963" cy="4152517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רבקה יצאה לריצה (לפי הכללים ברדיוס של 100 מ' מהבית שלה)</a:t>
            </a:r>
            <a:br>
              <a:rPr lang="en-US" dirty="0"/>
            </a:br>
            <a:r>
              <a:rPr lang="he-IL" dirty="0"/>
              <a:t>בדקה הראשונה רצה רבקה 200 מ',  בכל דקה נוספת רצה רבקה 10 מ' פחות. </a:t>
            </a:r>
            <a:br>
              <a:rPr lang="en-US" dirty="0"/>
            </a:br>
            <a:r>
              <a:rPr lang="he-IL" dirty="0"/>
              <a:t>בסך </a:t>
            </a:r>
            <a:r>
              <a:rPr lang="he-IL" dirty="0" err="1"/>
              <a:t>הכל</a:t>
            </a:r>
            <a:r>
              <a:rPr lang="he-IL" dirty="0"/>
              <a:t> רצה רבקה 15 דקות. </a:t>
            </a:r>
          </a:p>
          <a:p>
            <a:r>
              <a:rPr lang="he-IL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כמה מטרים רצה רבקה בדקה הרביעית?</a:t>
            </a:r>
          </a:p>
          <a:p>
            <a:r>
              <a:rPr lang="he-IL" dirty="0"/>
              <a:t>כמה מטרים רצה רבקה בדקה האחרונה?</a:t>
            </a:r>
          </a:p>
          <a:p>
            <a:r>
              <a:rPr lang="he-IL" dirty="0"/>
              <a:t>כדי להגיע לדקה ה -15  החסרנו 14 פעמים את הפרש הסדרה,</a:t>
            </a:r>
            <a:endParaRPr lang="en-US" dirty="0"/>
          </a:p>
          <a:p>
            <a:r>
              <a:rPr lang="en-US" dirty="0"/>
              <a:t>200-10-10-10…..-10 = 200-10*14= 60 </a:t>
            </a:r>
            <a:br>
              <a:rPr lang="en-US" dirty="0"/>
            </a:br>
            <a:endParaRPr lang="he-IL" dirty="0"/>
          </a:p>
          <a:p>
            <a:r>
              <a:rPr lang="he-IL" dirty="0"/>
              <a:t>ולכן בדקה ה-15 רבקה רצה :</a:t>
            </a:r>
            <a:br>
              <a:rPr lang="en-US" dirty="0"/>
            </a:br>
            <a:r>
              <a:rPr lang="he-IL" dirty="0"/>
              <a:t>200-140=60 מ' </a:t>
            </a:r>
          </a:p>
        </p:txBody>
      </p:sp>
    </p:spTree>
    <p:extLst>
      <p:ext uri="{BB962C8B-B14F-4D97-AF65-F5344CB8AC3E}">
        <p14:creationId xmlns:p14="http://schemas.microsoft.com/office/powerpoint/2010/main" val="204919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0DAD7C-55B5-4DFA-9AEF-AE39FC9A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מסמנים איברים של סדרות?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D47CB54-CD15-4315-9209-4D086B24B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17388" y="1348644"/>
            <a:ext cx="8306992" cy="540000"/>
          </a:xfrm>
        </p:spPr>
        <p:txBody>
          <a:bodyPr/>
          <a:lstStyle/>
          <a:p>
            <a:r>
              <a:rPr lang="he-IL" dirty="0"/>
              <a:t>נכיר כעת את הסימונים המקובלים.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DD8F4780-16F8-4C3D-8633-D00B5FE8974D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729253" y="2078767"/>
                <a:ext cx="8031963" cy="415251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he-IL" dirty="0"/>
                  <a:t>את האיבר הראשון בסדרה נוהגים לסמן ב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השני בסדרה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השלישי בסדרה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הרביעי בסדרה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r>
                  <a:rPr lang="he-IL" dirty="0"/>
                  <a:t>את האיבר שנמצא במקום ה-</a:t>
                </a:r>
                <a:r>
                  <a:rPr lang="en-US" dirty="0"/>
                  <a:t>n</a:t>
                </a:r>
                <a:r>
                  <a:rPr lang="he-IL" dirty="0"/>
                  <a:t> 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he-IL" dirty="0"/>
              </a:p>
              <a:p>
                <a:pPr marL="96848" indent="0">
                  <a:buNone/>
                </a:pPr>
                <a:r>
                  <a:rPr lang="he-IL" dirty="0"/>
                  <a:t> כאשר </a:t>
                </a:r>
                <a:r>
                  <a:rPr lang="en-US" dirty="0"/>
                  <a:t>n</a:t>
                </a:r>
                <a:r>
                  <a:rPr lang="he-IL" dirty="0"/>
                  <a:t> מסמן לנו את מספר האיברים בסדרה. </a:t>
                </a:r>
              </a:p>
              <a:p>
                <a:pPr marL="96848" indent="0">
                  <a:buNone/>
                </a:pPr>
                <a:r>
                  <a:rPr lang="he-IL" dirty="0"/>
                  <a:t>נוכל לכתוב את הסדרה החשבונית כך : </a:t>
                </a:r>
                <a:br>
                  <a:rPr lang="en-US" dirty="0"/>
                </a:br>
                <a:endParaRPr lang="en-US" dirty="0"/>
              </a:p>
              <a:p>
                <a:pPr marL="96848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....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DD8F4780-16F8-4C3D-8633-D00B5FE897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729253" y="2078767"/>
                <a:ext cx="8031963" cy="4152517"/>
              </a:xfrm>
              <a:blipFill>
                <a:blip r:embed="rId2"/>
                <a:stretch>
                  <a:fillRect t="-234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48581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8BCBF4-A030-4152-8D06-2BF06112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מסמנים איברים של סדרה חשבונית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0581FB5-B2BF-4F80-8447-F3D954157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87283" y="1191204"/>
            <a:ext cx="8306992" cy="540000"/>
          </a:xfrm>
        </p:spPr>
        <p:txBody>
          <a:bodyPr/>
          <a:lstStyle/>
          <a:p>
            <a:r>
              <a:rPr lang="he-IL" dirty="0"/>
              <a:t>נדגים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C761BC2E-0AFB-4B4A-B836-712E84F8EBEB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511970" y="1816217"/>
                <a:ext cx="8031963" cy="4152517"/>
              </a:xfrm>
            </p:spPr>
            <p:txBody>
              <a:bodyPr/>
              <a:lstStyle/>
              <a:p>
                <a:r>
                  <a:rPr lang="he-IL" dirty="0"/>
                  <a:t>נתונה הסדרה החשבונית : </a:t>
                </a:r>
                <a:br>
                  <a:rPr lang="en-US" dirty="0"/>
                </a:br>
                <a:r>
                  <a:rPr lang="en-US" dirty="0"/>
                  <a:t>  6,  13,  20,  27,  34,  41,  48,  55  </a:t>
                </a:r>
              </a:p>
              <a:p>
                <a:r>
                  <a:rPr lang="he-IL" dirty="0"/>
                  <a:t>מהו האיבר הראשון?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b="0" dirty="0"/>
              </a:p>
              <a:p>
                <a:r>
                  <a:rPr lang="he-IL" dirty="0"/>
                  <a:t>מהו ההפרש?</a:t>
                </a:r>
              </a:p>
              <a:p>
                <a:r>
                  <a:rPr lang="en-US" dirty="0"/>
                  <a:t>d=7 </a:t>
                </a:r>
                <a:endParaRPr lang="he-IL" dirty="0"/>
              </a:p>
              <a:p>
                <a:r>
                  <a:rPr lang="he-IL" dirty="0"/>
                  <a:t>כמה איברים בסדרה?</a:t>
                </a:r>
                <a:r>
                  <a:rPr lang="en-US" dirty="0"/>
                  <a:t> </a:t>
                </a:r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C761BC2E-0AFB-4B4A-B836-712E84F8EB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511970" y="1816217"/>
                <a:ext cx="8031963" cy="4152517"/>
              </a:xfrm>
              <a:blipFill>
                <a:blip r:embed="rId2"/>
                <a:stretch>
                  <a:fillRect t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47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5AA95E-C99E-4FDB-9CEA-4D58E080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מסמנים איבר בסדרה חשבונית?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07758A-8C2D-4BD6-B1A9-C3ED9DD8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30903" y="1003431"/>
            <a:ext cx="8306992" cy="540000"/>
          </a:xfrm>
        </p:spPr>
        <p:txBody>
          <a:bodyPr/>
          <a:lstStyle/>
          <a:p>
            <a:r>
              <a:rPr lang="he-IL" sz="2400" dirty="0"/>
              <a:t>ננסה למצוא נוסחה שתעזור לנו לסמן איבר במקום מסוים.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468417" y="1543431"/>
                <a:ext cx="8031963" cy="4152517"/>
              </a:xfrm>
            </p:spPr>
            <p:txBody>
              <a:bodyPr/>
              <a:lstStyle/>
              <a:p>
                <a:pPr marL="96848" indent="0">
                  <a:buNone/>
                </a:pPr>
                <a:r>
                  <a:rPr lang="he-IL" dirty="0"/>
                  <a:t>נתונה סדרה חשבונית :</a:t>
                </a:r>
                <a:endParaRPr lang="en-US" dirty="0"/>
              </a:p>
              <a:p>
                <a:pPr marL="96848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....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96848" indent="0" algn="r">
                  <a:buNone/>
                </a:pPr>
                <a:r>
                  <a:rPr lang="he-IL" dirty="0"/>
                  <a:t>הפרש הסדרה הוא </a:t>
                </a:r>
                <a:r>
                  <a:rPr lang="en-US" dirty="0"/>
                  <a:t>d</a:t>
                </a:r>
                <a:endParaRPr lang="he-IL" dirty="0"/>
              </a:p>
              <a:p>
                <a:pPr algn="r"/>
                <a:r>
                  <a:rPr lang="he-IL" dirty="0"/>
                  <a:t>נביע את האיבר השני בעזרת האיבר הראשון וההפרש: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he-IL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נביע את האיבר השלישי בעזרת האיבר הראשון וההפרש: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e-IL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נביע את האיבר הרביעי  בעזרת האיבר הראשון וההפרש: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>
                        <a:latin typeface="Cambria Math" panose="02040503050406030204" pitchFamily="18" charset="0"/>
                      </a:rPr>
                      <m:t>+</m:t>
                    </m:r>
                    <m:r>
                      <a:rPr lang="he-IL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468417" y="1543431"/>
                <a:ext cx="8031963" cy="4152517"/>
              </a:xfrm>
              <a:blipFill>
                <a:blip r:embed="rId2"/>
                <a:stretch>
                  <a:fillRect t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1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3,   7,   11,   15, ___,   ___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+4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</a:t>
            </a:r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5AA95E-C99E-4FDB-9CEA-4D58E080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מסמנים איבר בסדרה חשבונית?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07758A-8C2D-4BD6-B1A9-C3ED9DD8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30079" y="957299"/>
            <a:ext cx="8306992" cy="540000"/>
          </a:xfrm>
        </p:spPr>
        <p:txBody>
          <a:bodyPr/>
          <a:lstStyle/>
          <a:p>
            <a:r>
              <a:rPr lang="he-IL" sz="2400" dirty="0"/>
              <a:t>ננסה למצוא נוסחה שתעזור לנו לסמן איבר במקום מסוים.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901269" y="1607987"/>
                <a:ext cx="8031963" cy="4152517"/>
              </a:xfrm>
            </p:spPr>
            <p:txBody>
              <a:bodyPr/>
              <a:lstStyle/>
              <a:p>
                <a:pPr marL="96848" indent="0">
                  <a:buNone/>
                </a:pPr>
                <a:r>
                  <a:rPr lang="he-IL" dirty="0"/>
                  <a:t>נתונה סדרה חשבונית :</a:t>
                </a:r>
                <a:endParaRPr lang="en-US" dirty="0"/>
              </a:p>
              <a:p>
                <a:pPr marL="96848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....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96848" indent="0" algn="r">
                  <a:buNone/>
                </a:pPr>
                <a:r>
                  <a:rPr lang="he-IL" dirty="0"/>
                  <a:t>הפרש הסדרה הוא </a:t>
                </a:r>
                <a:r>
                  <a:rPr lang="en-US" dirty="0"/>
                  <a:t>d</a:t>
                </a:r>
                <a:endParaRPr lang="he-IL" dirty="0"/>
              </a:p>
              <a:p>
                <a:r>
                  <a:rPr lang="he-IL" dirty="0"/>
                  <a:t>איך יראה האיבר ה-50?</a:t>
                </a:r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>
                        <a:latin typeface="Cambria Math" panose="02040503050406030204" pitchFamily="18" charset="0"/>
                      </a:rPr>
                      <m:t>+</m:t>
                    </m:r>
                    <m:r>
                      <a:rPr lang="he-IL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איך יראה האיבר ה-100?</a:t>
                </a:r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he-IL" dirty="0"/>
                  <a:t> </a:t>
                </a:r>
              </a:p>
              <a:p>
                <a:r>
                  <a:rPr lang="he-IL" dirty="0"/>
                  <a:t>איך יראה האיבר ה-1000? </a:t>
                </a:r>
              </a:p>
              <a:p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he-IL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pPr marL="9684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901269" y="1607987"/>
                <a:ext cx="8031963" cy="4152517"/>
              </a:xfrm>
              <a:blipFill>
                <a:blip r:embed="rId2"/>
                <a:stretch>
                  <a:fillRect t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908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5AA95E-C99E-4FDB-9CEA-4D58E080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מסמנים איבר בסדרה חשבונית?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07758A-8C2D-4BD6-B1A9-C3ED9DD88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81384" y="933094"/>
            <a:ext cx="8306992" cy="540000"/>
          </a:xfrm>
        </p:spPr>
        <p:txBody>
          <a:bodyPr/>
          <a:lstStyle/>
          <a:p>
            <a:r>
              <a:rPr lang="he-IL" sz="2400" dirty="0"/>
              <a:t>ננסה למצוא נוסחה שתעזור לנו לסמן איבר במקום מסוים.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756413" y="1816216"/>
                <a:ext cx="8031963" cy="4152517"/>
              </a:xfrm>
            </p:spPr>
            <p:txBody>
              <a:bodyPr/>
              <a:lstStyle/>
              <a:p>
                <a:pPr marL="96848" indent="0">
                  <a:buNone/>
                </a:pPr>
                <a:r>
                  <a:rPr lang="he-IL" dirty="0"/>
                  <a:t>נתונה סדרה חשבונית :</a:t>
                </a:r>
                <a:endParaRPr lang="en-US" dirty="0"/>
              </a:p>
              <a:p>
                <a:pPr marL="96848" indent="0" algn="l" rtl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he-IL" dirty="0"/>
                  <a:t>....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96848" indent="0" algn="r">
                  <a:buNone/>
                </a:pPr>
                <a:r>
                  <a:rPr lang="he-IL" dirty="0"/>
                  <a:t>הפרש הסדרה הוא </a:t>
                </a:r>
                <a:r>
                  <a:rPr lang="en-US" dirty="0"/>
                  <a:t>d</a:t>
                </a:r>
                <a:endParaRPr lang="he-IL" dirty="0"/>
              </a:p>
              <a:p>
                <a:r>
                  <a:rPr lang="he-IL" dirty="0"/>
                  <a:t>איך יראה האיבר במקום ה-</a:t>
                </a:r>
                <a:r>
                  <a:rPr lang="en-US" dirty="0"/>
                  <a:t>n</a:t>
                </a:r>
                <a:r>
                  <a:rPr lang="he-IL" dirty="0"/>
                  <a:t> ?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e-IL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sz="280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e-IL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he-IL" sz="2800" dirty="0"/>
              </a:p>
              <a:p>
                <a:endParaRPr lang="he-IL" dirty="0"/>
              </a:p>
              <a:p>
                <a:r>
                  <a:rPr lang="he-IL" dirty="0"/>
                  <a:t>מצאנו נוסחה למציאת כל איבר ואיבר בסדרה חשבונית</a:t>
                </a:r>
                <a:br>
                  <a:rPr lang="en-US" dirty="0"/>
                </a:br>
                <a:r>
                  <a:rPr lang="he-IL" dirty="0"/>
                  <a:t>אם אנחנו יודעים את האיבר הראשון ואת הפרש הסדרה.</a:t>
                </a:r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pPr marL="96848" indent="0">
                  <a:buNone/>
                </a:pPr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AEF78B7-9986-4E56-B62A-A92817D933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756413" y="1816216"/>
                <a:ext cx="8031963" cy="4152517"/>
              </a:xfrm>
              <a:blipFill>
                <a:blip r:embed="rId2"/>
                <a:stretch>
                  <a:fillRect t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25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סדרה חשבונית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נוסחת האיבר הכללי</a:t>
            </a:r>
          </a:p>
        </p:txBody>
      </p:sp>
    </p:spTree>
    <p:extLst>
      <p:ext uri="{BB962C8B-B14F-4D97-AF65-F5344CB8AC3E}">
        <p14:creationId xmlns:p14="http://schemas.microsoft.com/office/powerpoint/2010/main" val="19035882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E68772-AC15-4F95-B27F-C35FFA6F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3338" y="573094"/>
            <a:ext cx="9642231" cy="720000"/>
          </a:xfrm>
        </p:spPr>
        <p:txBody>
          <a:bodyPr/>
          <a:lstStyle/>
          <a:p>
            <a:r>
              <a:rPr lang="he-IL" dirty="0"/>
              <a:t>הנוסחה לאיבר הכללי של </a:t>
            </a:r>
            <a:br>
              <a:rPr lang="en-US" dirty="0"/>
            </a:br>
            <a:r>
              <a:rPr lang="he-IL" dirty="0"/>
              <a:t>סדרה חשבונית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425C29B9-72D3-4ADE-A507-7D20B80E702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258473" y="1725682"/>
                <a:ext cx="8031963" cy="4152517"/>
              </a:xfrm>
            </p:spPr>
            <p:txBody>
              <a:bodyPr/>
              <a:lstStyle/>
              <a:p>
                <a:pPr marL="96848" indent="0">
                  <a:buNone/>
                </a:pPr>
                <a:r>
                  <a:rPr lang="he-IL" dirty="0"/>
                  <a:t>מצאנו כי הנוסחה למציאת האיבר הכללי (איבר שנמצא במקום כלשהו בסדרה היא :</a:t>
                </a:r>
                <a:r>
                  <a:rPr lang="en-US" dirty="0"/>
                  <a:t> </a:t>
                </a:r>
                <a:endParaRPr lang="he-IL" dirty="0"/>
              </a:p>
              <a:p>
                <a:pPr marL="96848" indent="0">
                  <a:buNone/>
                </a:pP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e-IL" sz="4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e-IL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e-IL" sz="40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he-IL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4000" i="1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he-IL" sz="4000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425C29B9-72D3-4ADE-A507-7D20B80E70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258473" y="1725682"/>
                <a:ext cx="8031963" cy="4152517"/>
              </a:xfrm>
              <a:blipFill>
                <a:blip r:embed="rId2"/>
                <a:stretch>
                  <a:fillRect t="-117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8326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AF7961-DAC4-4BD9-88EB-916EC695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מעט שימוש בנוסחה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4A7ADA1-AD6F-4D49-9D1C-144057EA4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39956" y="1455681"/>
            <a:ext cx="8306992" cy="540000"/>
          </a:xfrm>
        </p:spPr>
        <p:txBody>
          <a:bodyPr/>
          <a:lstStyle/>
          <a:p>
            <a:r>
              <a:rPr lang="he-IL" dirty="0"/>
              <a:t>מציאת איבר במיקום מסוים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910322" y="1725681"/>
                <a:ext cx="8031963" cy="4152517"/>
              </a:xfrm>
            </p:spPr>
            <p:txBody>
              <a:bodyPr>
                <a:normAutofit/>
              </a:bodyPr>
              <a:lstStyle/>
              <a:p>
                <a:endParaRPr lang="he-IL" dirty="0"/>
              </a:p>
              <a:p>
                <a:r>
                  <a:rPr lang="he-IL" dirty="0"/>
                  <a:t>נתונה הסדרה החשבונית :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2, 5, 8, 11,….</a:t>
                </a:r>
              </a:p>
              <a:p>
                <a:r>
                  <a:rPr lang="he-IL" dirty="0"/>
                  <a:t>מצא את האיבר שנמצא במקום ה-42</a:t>
                </a:r>
              </a:p>
              <a:p>
                <a:r>
                  <a:rPr lang="he-IL" dirty="0"/>
                  <a:t>נשתמש בנוסחת האיבר הכללי :</a:t>
                </a:r>
                <a:r>
                  <a:rPr lang="en-US" dirty="0"/>
                  <a:t> </a:t>
                </a:r>
                <a:r>
                  <a:rPr lang="he-IL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he-I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אנחנו מחפשים את האיבר ה-42 ולכן </a:t>
                </a:r>
                <a:r>
                  <a:rPr lang="en-US" dirty="0"/>
                  <a:t>n=42</a:t>
                </a:r>
                <a:r>
                  <a:rPr lang="he-IL" dirty="0"/>
                  <a:t> נקבל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𝟒𝟐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𝟒𝟐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𝟒𝟏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𝟏𝟐𝟓</m:t>
                    </m:r>
                  </m:oMath>
                </a14:m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910322" y="1725681"/>
                <a:ext cx="8031963" cy="415251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/>
              <p:nvPr/>
            </p:nvSpPr>
            <p:spPr>
              <a:xfrm>
                <a:off x="1113576" y="1600837"/>
                <a:ext cx="4864378" cy="1357746"/>
              </a:xfrm>
              <a:prstGeom prst="flowChartAlternateProces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9684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he-IL" sz="28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e-I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he-IL" sz="2800" b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he-IL" sz="2800" b="1" dirty="0"/>
              </a:p>
            </p:txBody>
          </p:sp>
        </mc:Choice>
        <mc:Fallback xmlns="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576" y="1600837"/>
                <a:ext cx="4864378" cy="1357746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89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AF7961-DAC4-4BD9-88EB-916EC695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מעט שימוש בנוסחה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4A7ADA1-AD6F-4D49-9D1C-144057EA4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12384" y="1455681"/>
            <a:ext cx="8306992" cy="540000"/>
          </a:xfrm>
        </p:spPr>
        <p:txBody>
          <a:bodyPr/>
          <a:lstStyle/>
          <a:p>
            <a:r>
              <a:rPr lang="he-IL" dirty="0"/>
              <a:t>מציאת האיבר הראשון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837895" y="1663336"/>
                <a:ext cx="8031963" cy="4152517"/>
              </a:xfrm>
            </p:spPr>
            <p:txBody>
              <a:bodyPr>
                <a:normAutofit/>
              </a:bodyPr>
              <a:lstStyle/>
              <a:p>
                <a:endParaRPr lang="he-IL" dirty="0"/>
              </a:p>
              <a:p>
                <a:r>
                  <a:rPr lang="he-IL" dirty="0"/>
                  <a:t>בסדרה חשבונית נתון :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מצא את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he-I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נשתמש בנוסחת האיבר הכללי ונציב את מה שידוע לנו 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𝟏𝟕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𝟔𝟒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he-IL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837895" y="1663336"/>
                <a:ext cx="8031963" cy="415251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/>
              <p:nvPr/>
            </p:nvSpPr>
            <p:spPr>
              <a:xfrm>
                <a:off x="355048" y="1663336"/>
                <a:ext cx="4864378" cy="1357746"/>
              </a:xfrm>
              <a:prstGeom prst="flowChartAlternateProces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9684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he-IL" sz="28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e-I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he-IL" sz="2800" b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he-IL" sz="2800" b="1" dirty="0"/>
              </a:p>
            </p:txBody>
          </p:sp>
        </mc:Choice>
        <mc:Fallback xmlns="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48" y="1663336"/>
                <a:ext cx="4864378" cy="1357746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170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AF7961-DAC4-4BD9-88EB-916EC695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מעט שימוש בנוסחה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4A7ADA1-AD6F-4D49-9D1C-144057EA4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68352" y="1455681"/>
            <a:ext cx="8306992" cy="540000"/>
          </a:xfrm>
        </p:spPr>
        <p:txBody>
          <a:bodyPr/>
          <a:lstStyle/>
          <a:p>
            <a:r>
              <a:rPr lang="he-IL" dirty="0"/>
              <a:t>מציאת ההפרש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792628" y="1725682"/>
                <a:ext cx="8031963" cy="4152517"/>
              </a:xfrm>
            </p:spPr>
            <p:txBody>
              <a:bodyPr>
                <a:normAutofit/>
              </a:bodyPr>
              <a:lstStyle/>
              <a:p>
                <a:endParaRPr lang="he-IL" dirty="0"/>
              </a:p>
              <a:p>
                <a:r>
                  <a:rPr lang="he-IL" dirty="0"/>
                  <a:t>בסדרה חשבונית נתון : 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59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מצא את הפרש הסדרה </a:t>
                </a:r>
                <a:r>
                  <a:rPr lang="en-US" dirty="0"/>
                  <a:t>d</a:t>
                </a:r>
                <a:endParaRPr lang="he-IL" dirty="0"/>
              </a:p>
              <a:p>
                <a:r>
                  <a:rPr lang="he-IL" dirty="0"/>
                  <a:t>נשתמש בנוסחת האיבר הכללי ונציב את מה שידוע לנו 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he-IL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𝟓𝟗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𝟓𝟔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he-IL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792628" y="1725682"/>
                <a:ext cx="8031963" cy="415251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/>
              <p:nvPr/>
            </p:nvSpPr>
            <p:spPr>
              <a:xfrm>
                <a:off x="117580" y="1783920"/>
                <a:ext cx="4864378" cy="1357746"/>
              </a:xfrm>
              <a:prstGeom prst="flowChartAlternateProces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9684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he-IL" sz="28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e-I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he-IL" sz="2800" b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he-IL" sz="2800" b="1" dirty="0"/>
              </a:p>
            </p:txBody>
          </p:sp>
        </mc:Choice>
        <mc:Fallback xmlns="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0" y="1783920"/>
                <a:ext cx="4864378" cy="1357746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14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AF7961-DAC4-4BD9-88EB-916EC695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נתרגל מעט שימוש בנוסחה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4A7ADA1-AD6F-4D49-9D1C-144057EA4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557239" y="1159998"/>
            <a:ext cx="8306992" cy="540000"/>
          </a:xfrm>
        </p:spPr>
        <p:txBody>
          <a:bodyPr/>
          <a:lstStyle/>
          <a:p>
            <a:r>
              <a:rPr lang="he-IL" dirty="0"/>
              <a:t>מציאת מס' האיברים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567057" y="1697735"/>
                <a:ext cx="8031963" cy="4152517"/>
              </a:xfrm>
            </p:spPr>
            <p:txBody>
              <a:bodyPr>
                <a:normAutofit/>
              </a:bodyPr>
              <a:lstStyle/>
              <a:p>
                <a:r>
                  <a:rPr lang="he-IL" dirty="0"/>
                  <a:t>נתונה סדרה חשבונית 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he-IL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b="0" dirty="0"/>
              </a:p>
              <a:p>
                <a:r>
                  <a:rPr lang="he-IL" dirty="0"/>
                  <a:t>נתון כי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e-I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e-IL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endParaRPr lang="he-IL" dirty="0"/>
              </a:p>
              <a:p>
                <a:r>
                  <a:rPr lang="he-IL" dirty="0"/>
                  <a:t>מצא את מספר אברי הסדרה </a:t>
                </a:r>
              </a:p>
              <a:p>
                <a:r>
                  <a:rPr lang="he-IL" dirty="0"/>
                  <a:t>נשתמש בנוסחת האיבר הכללי ונציב את מה שידוע לנו 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𝟑𝟓</m:t>
                    </m:r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e-IL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he-IL" dirty="0"/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he-IL" dirty="0"/>
              </a:p>
              <a:p>
                <a:pPr marL="96848" indent="0">
                  <a:buNone/>
                </a:pPr>
                <a:endParaRPr lang="he-IL" dirty="0"/>
              </a:p>
              <a:p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03C811E7-69ED-4829-B594-87CF249D42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567057" y="1697735"/>
                <a:ext cx="8031963" cy="4152517"/>
              </a:xfrm>
              <a:blipFill>
                <a:blip r:embed="rId2"/>
                <a:stretch>
                  <a:fillRect t="-102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/>
              <p:nvPr/>
            </p:nvSpPr>
            <p:spPr>
              <a:xfrm>
                <a:off x="117580" y="1926902"/>
                <a:ext cx="4864378" cy="1357746"/>
              </a:xfrm>
              <a:prstGeom prst="flowChartAlternateProces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marL="9684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he-IL" sz="28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e-I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he-IL" sz="2800" b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he-IL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he-IL" sz="2800" b="1" dirty="0"/>
              </a:p>
            </p:txBody>
          </p:sp>
        </mc:Choice>
        <mc:Fallback xmlns="">
          <p:sp>
            <p:nvSpPr>
              <p:cNvPr id="6" name="תרשים זרימה: תהליך חלופי 5">
                <a:extLst>
                  <a:ext uri="{FF2B5EF4-FFF2-40B4-BE49-F238E27FC236}">
                    <a16:creationId xmlns:a16="http://schemas.microsoft.com/office/drawing/2014/main" id="{DAB60DAE-D568-49B3-9C06-FD6EAC786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0" y="1926902"/>
                <a:ext cx="4864378" cy="1357746"/>
              </a:xfrm>
              <a:prstGeom prst="flowChartAlternateProcess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81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D1A0B9-FE5D-440A-BD02-ECCA288E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נסכם את השיעור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3674446-9F49-4E83-8EEA-246D9D77E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54224" y="1194413"/>
            <a:ext cx="8306992" cy="540000"/>
          </a:xfrm>
        </p:spPr>
        <p:txBody>
          <a:bodyPr/>
          <a:lstStyle/>
          <a:p>
            <a:r>
              <a:rPr lang="he-IL" dirty="0"/>
              <a:t>הכרנו את הסדרה החשבונית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4CC4BCA-1865-41E4-9334-86408A6A1E7F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3729253" y="1725682"/>
                <a:ext cx="8031963" cy="4152517"/>
              </a:xfrm>
            </p:spPr>
            <p:txBody>
              <a:bodyPr>
                <a:normAutofit lnSpcReduction="10000"/>
              </a:bodyPr>
              <a:lstStyle/>
              <a:p>
                <a:pPr>
                  <a:spcBef>
                    <a:spcPct val="0"/>
                  </a:spcBef>
                </a:pPr>
                <a:r>
                  <a:rPr lang="he-IL" altLang="he-IL" dirty="0"/>
                  <a:t>סדרה שבה יש הפרש קבוע בין כל שני איברים עוקבים נקראת </a:t>
                </a:r>
                <a:r>
                  <a:rPr lang="he-IL" altLang="he-IL" b="1" u="sng" dirty="0">
                    <a:solidFill>
                      <a:schemeClr val="accent1"/>
                    </a:solidFill>
                  </a:rPr>
                  <a:t>סדרה חשבונית</a:t>
                </a:r>
              </a:p>
              <a:p>
                <a:pPr>
                  <a:spcBef>
                    <a:spcPct val="0"/>
                  </a:spcBef>
                </a:pPr>
                <a:r>
                  <a:rPr lang="he-IL" altLang="he-IL" dirty="0"/>
                  <a:t>המספר הקבוע נקרא </a:t>
                </a:r>
                <a:r>
                  <a:rPr lang="he-IL" altLang="he-IL" b="1" u="sng" dirty="0">
                    <a:solidFill>
                      <a:schemeClr val="accent1"/>
                    </a:solidFill>
                  </a:rPr>
                  <a:t>הפרש הסדרה </a:t>
                </a:r>
                <a:r>
                  <a:rPr lang="he-IL" altLang="he-IL" dirty="0"/>
                  <a:t>ומקובל לסמנו באות  </a:t>
                </a:r>
                <a:r>
                  <a:rPr lang="en-US" altLang="he-IL" b="1" u="sng" dirty="0">
                    <a:solidFill>
                      <a:schemeClr val="accent1"/>
                    </a:solidFill>
                  </a:rPr>
                  <a:t>d</a:t>
                </a:r>
                <a:r>
                  <a:rPr lang="he-IL" altLang="he-IL" b="1" dirty="0">
                    <a:solidFill>
                      <a:schemeClr val="accent1"/>
                    </a:solidFill>
                  </a:rPr>
                  <a:t> </a:t>
                </a:r>
                <a:endParaRPr lang="en-US" altLang="he-IL" b="1" dirty="0">
                  <a:solidFill>
                    <a:schemeClr val="accent1"/>
                  </a:solidFill>
                </a:endParaRPr>
              </a:p>
              <a:p>
                <a:r>
                  <a:rPr lang="he-IL" dirty="0"/>
                  <a:t>את האיבר הראשון בסדרה נוהגים לסמן ב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השני בסדרה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השלישי בסדרה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את האיבר שנמצא במקום ה-</a:t>
                </a:r>
                <a:r>
                  <a:rPr lang="en-US" dirty="0"/>
                  <a:t>n</a:t>
                </a:r>
                <a:r>
                  <a:rPr lang="he-IL" dirty="0"/>
                  <a:t>  מסמנים ב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he-IL" dirty="0"/>
              </a:p>
              <a:p>
                <a:r>
                  <a:rPr lang="he-IL" dirty="0"/>
                  <a:t>הנוסחה לאיבר כללי בסדרה היא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he-IL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he-IL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he-IL" b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he-I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4CC4BCA-1865-41E4-9334-86408A6A1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3729253" y="1725682"/>
                <a:ext cx="8031963" cy="4152517"/>
              </a:xfrm>
              <a:blipFill>
                <a:blip r:embed="rId2"/>
                <a:stretch>
                  <a:fillRect t="-190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140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D1100A-52E0-447F-ADC4-EEEC4E777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ומה כדאי לי לתרגל עד השיעור הבא?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D2EFF1B-B4B5-4218-B100-DFC41E715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94277" y="1312430"/>
            <a:ext cx="8306992" cy="540000"/>
          </a:xfrm>
        </p:spPr>
        <p:txBody>
          <a:bodyPr/>
          <a:lstStyle/>
          <a:p>
            <a:r>
              <a:rPr lang="he-IL" dirty="0"/>
              <a:t>בספר הלימוד שלכם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F7359EE-EF1E-4199-970D-F72625873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92628" y="1725682"/>
            <a:ext cx="8031963" cy="4152517"/>
          </a:xfrm>
        </p:spPr>
        <p:txBody>
          <a:bodyPr/>
          <a:lstStyle/>
          <a:p>
            <a:r>
              <a:rPr lang="he-IL" dirty="0"/>
              <a:t>חפשו את הפרק "סדרות חשבוניות"</a:t>
            </a:r>
          </a:p>
          <a:p>
            <a:r>
              <a:rPr lang="he-IL" dirty="0"/>
              <a:t>פתרו תרגילים בחלק "איבר כללי של סדרה חשבונית".</a:t>
            </a:r>
          </a:p>
          <a:p>
            <a:r>
              <a:rPr lang="he-IL" dirty="0"/>
              <a:t>תרגלו את מציאת האיבר הראשון בסדרה, את מציאת ההפרש, את מציאת איבר במקום מסוים, ואת מציאת מספר האיברים.</a:t>
            </a:r>
          </a:p>
          <a:p>
            <a:r>
              <a:rPr lang="he-IL" dirty="0"/>
              <a:t>ניפרד בתרגיל שתפתרו בעצמכם בבית מתוך ספר הלימוד</a:t>
            </a:r>
          </a:p>
          <a:p>
            <a:pPr marL="96848" indent="0">
              <a:buNone/>
            </a:pPr>
            <a:r>
              <a:rPr lang="he-IL" dirty="0"/>
              <a:t>'בני גורן מתמטיקה חלק ג'  עמוד 99 </a:t>
            </a:r>
          </a:p>
          <a:p>
            <a:pPr marL="96848" indent="0">
              <a:buNone/>
            </a:pPr>
            <a:endParaRPr lang="he-IL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2538CC83-78C7-4C57-A94F-F992CD694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58" y="4769309"/>
            <a:ext cx="7190696" cy="164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8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3,   7,   11,   15, ___,   ___ 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+4    +4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</a:t>
            </a:r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010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3,   7,   11,   15, ___,   ___ ,…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+4    +4    +4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rtl="0">
              <a:lnSpc>
                <a:spcPct val="150000"/>
              </a:lnSpc>
              <a:buNone/>
            </a:pPr>
            <a:r>
              <a:rPr lang="en-US" sz="2800" dirty="0"/>
              <a:t>        </a:t>
            </a:r>
            <a:r>
              <a:rPr lang="he-IL" sz="2800" dirty="0"/>
              <a:t>מה יהיו האיברים הבאים? </a:t>
            </a:r>
            <a:endParaRPr lang="en-US" sz="2800" dirty="0"/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57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3,   7,   11,   15,   </a:t>
            </a:r>
            <a:r>
              <a:rPr lang="en-US" sz="2800" u="sng" dirty="0"/>
              <a:t>19</a:t>
            </a:r>
            <a:r>
              <a:rPr lang="en-US" sz="2800" dirty="0"/>
              <a:t>,  __,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+4    +4    +4   +4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 </a:t>
            </a:r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חץ: מעוקל למעלה 8">
            <a:extLst>
              <a:ext uri="{FF2B5EF4-FFF2-40B4-BE49-F238E27FC236}">
                <a16:creationId xmlns:a16="http://schemas.microsoft.com/office/drawing/2014/main" id="{03C0EC60-73B7-437F-8A2D-E55D6D38D332}"/>
              </a:ext>
            </a:extLst>
          </p:cNvPr>
          <p:cNvSpPr/>
          <p:nvPr/>
        </p:nvSpPr>
        <p:spPr>
          <a:xfrm>
            <a:off x="3630367" y="2367280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3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זו סדרה חשבונית?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נראה כמה דוגמאות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3,   7,   11,   15, ,   </a:t>
            </a:r>
            <a:r>
              <a:rPr lang="en-US" sz="2800" u="sng" dirty="0"/>
              <a:t>19</a:t>
            </a:r>
            <a:r>
              <a:rPr lang="en-US" sz="2800" dirty="0"/>
              <a:t>,   </a:t>
            </a:r>
            <a:r>
              <a:rPr lang="en-US" sz="2800" u="sng" dirty="0"/>
              <a:t>23</a:t>
            </a:r>
            <a:r>
              <a:rPr lang="en-US" sz="2800" dirty="0"/>
              <a:t>, …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       +4    +4    +4   +4    +4 </a:t>
            </a:r>
          </a:p>
          <a:p>
            <a:pPr marL="96848" indent="0" algn="l" rtl="0">
              <a:lnSpc>
                <a:spcPct val="150000"/>
              </a:lnSpc>
              <a:buNone/>
            </a:pPr>
            <a:r>
              <a:rPr lang="en-US" sz="2800" dirty="0"/>
              <a:t>	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800" dirty="0"/>
              <a:t>לסדרה כזו, שיש בה הפרש קבוע בין כל שני מספרים קוראים: סדרה חשבונית </a:t>
            </a:r>
            <a:endParaRPr lang="en-US" sz="2800" dirty="0"/>
          </a:p>
          <a:p>
            <a:pPr marL="96848" indent="0" algn="l" rtl="0">
              <a:lnSpc>
                <a:spcPct val="150000"/>
              </a:lnSpc>
              <a:buNone/>
            </a:pPr>
            <a:endParaRPr lang="he-IL" sz="2800" dirty="0"/>
          </a:p>
        </p:txBody>
      </p:sp>
      <p:sp>
        <p:nvSpPr>
          <p:cNvPr id="2" name="חץ: מעוקל למעלה 1">
            <a:extLst>
              <a:ext uri="{FF2B5EF4-FFF2-40B4-BE49-F238E27FC236}">
                <a16:creationId xmlns:a16="http://schemas.microsoft.com/office/drawing/2014/main" id="{9025BE26-6FB8-4F79-9F1D-20731B89A608}"/>
              </a:ext>
            </a:extLst>
          </p:cNvPr>
          <p:cNvSpPr/>
          <p:nvPr/>
        </p:nvSpPr>
        <p:spPr>
          <a:xfrm>
            <a:off x="115824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חץ: מעוקל למעלה 5">
            <a:extLst>
              <a:ext uri="{FF2B5EF4-FFF2-40B4-BE49-F238E27FC236}">
                <a16:creationId xmlns:a16="http://schemas.microsoft.com/office/drawing/2014/main" id="{94EA5542-B128-4004-B458-FF4A1F868771}"/>
              </a:ext>
            </a:extLst>
          </p:cNvPr>
          <p:cNvSpPr/>
          <p:nvPr/>
        </p:nvSpPr>
        <p:spPr>
          <a:xfrm>
            <a:off x="1878395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7" name="חץ: מעוקל למעלה 6">
            <a:extLst>
              <a:ext uri="{FF2B5EF4-FFF2-40B4-BE49-F238E27FC236}">
                <a16:creationId xmlns:a16="http://schemas.microsoft.com/office/drawing/2014/main" id="{9900B519-5DE9-4766-8C7F-7396AAE113A9}"/>
              </a:ext>
            </a:extLst>
          </p:cNvPr>
          <p:cNvSpPr/>
          <p:nvPr/>
        </p:nvSpPr>
        <p:spPr>
          <a:xfrm>
            <a:off x="2692400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חץ: מעוקל למעלה 8">
            <a:extLst>
              <a:ext uri="{FF2B5EF4-FFF2-40B4-BE49-F238E27FC236}">
                <a16:creationId xmlns:a16="http://schemas.microsoft.com/office/drawing/2014/main" id="{03C0EC60-73B7-437F-8A2D-E55D6D38D332}"/>
              </a:ext>
            </a:extLst>
          </p:cNvPr>
          <p:cNvSpPr/>
          <p:nvPr/>
        </p:nvSpPr>
        <p:spPr>
          <a:xfrm>
            <a:off x="3630367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חץ: מעוקל למעלה 9">
            <a:extLst>
              <a:ext uri="{FF2B5EF4-FFF2-40B4-BE49-F238E27FC236}">
                <a16:creationId xmlns:a16="http://schemas.microsoft.com/office/drawing/2014/main" id="{21D27F50-D851-4511-996C-4070A6FDD633}"/>
              </a:ext>
            </a:extLst>
          </p:cNvPr>
          <p:cNvSpPr/>
          <p:nvPr/>
        </p:nvSpPr>
        <p:spPr>
          <a:xfrm>
            <a:off x="4396003" y="2283197"/>
            <a:ext cx="640080" cy="375920"/>
          </a:xfrm>
          <a:prstGeom prst="curvedUpArrow">
            <a:avLst>
              <a:gd name="adj1" fmla="val 25000"/>
              <a:gd name="adj2" fmla="val 50000"/>
              <a:gd name="adj3" fmla="val 304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8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9">
      <a:majorFont>
        <a:latin typeface="Calibri"/>
        <a:ea typeface=""/>
        <a:cs typeface="Varela Round"/>
      </a:majorFont>
      <a:minorFont>
        <a:latin typeface="Calibri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D405C3C5E2144991A82FB03AD36A29" ma:contentTypeVersion="12" ma:contentTypeDescription="Create a new document." ma:contentTypeScope="" ma:versionID="e4f0827a931059b31765ed3d04ced2b4">
  <xsd:schema xmlns:xsd="http://www.w3.org/2001/XMLSchema" xmlns:xs="http://www.w3.org/2001/XMLSchema" xmlns:p="http://schemas.microsoft.com/office/2006/metadata/properties" xmlns:ns3="3fb18b26-9745-44e6-b802-7b00fa7a1430" xmlns:ns4="e3d15af0-53cc-4fdd-8ebf-c94b218c505a" targetNamespace="http://schemas.microsoft.com/office/2006/metadata/properties" ma:root="true" ma:fieldsID="4b78d8332063f637b049228e2d456018" ns3:_="" ns4:_="">
    <xsd:import namespace="3fb18b26-9745-44e6-b802-7b00fa7a1430"/>
    <xsd:import namespace="e3d15af0-53cc-4fdd-8ebf-c94b218c50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b18b26-9745-44e6-b802-7b00fa7a1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d15af0-53cc-4fdd-8ebf-c94b218c50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328C85-81BB-44CD-8D75-4AC71D2646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b18b26-9745-44e6-b802-7b00fa7a1430"/>
    <ds:schemaRef ds:uri="e3d15af0-53cc-4fdd-8ebf-c94b218c50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86231D-F57B-46B8-B00E-F3E2EF32E5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55A007-ECBB-442B-B176-9E3237E94DAB}">
  <ds:schemaRefs>
    <ds:schemaRef ds:uri="http://purl.org/dc/elements/1.1/"/>
    <ds:schemaRef ds:uri="http://schemas.microsoft.com/office/2006/metadata/properties"/>
    <ds:schemaRef ds:uri="3fb18b26-9745-44e6-b802-7b00fa7a143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3d15af0-53cc-4fdd-8ebf-c94b218c50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4313</TotalTime>
  <Words>2937</Words>
  <Application>Microsoft Office PowerPoint</Application>
  <PresentationFormat>מסך רחב</PresentationFormat>
  <Paragraphs>502</Paragraphs>
  <Slides>60</Slides>
  <Notes>21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60</vt:i4>
      </vt:variant>
    </vt:vector>
  </HeadingPairs>
  <TitlesOfParts>
    <vt:vector size="65" baseType="lpstr">
      <vt:lpstr>Arial</vt:lpstr>
      <vt:lpstr>Calibri</vt:lpstr>
      <vt:lpstr>Cambria Math</vt:lpstr>
      <vt:lpstr>Varela Round</vt:lpstr>
      <vt:lpstr>ערכת נושא Office</vt:lpstr>
      <vt:lpstr>מערכת שידורים לאומית</vt:lpstr>
      <vt:lpstr>סדרה חשבונית חלק א'</vt:lpstr>
      <vt:lpstr>מה נלמד היום 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מה זו סדרה חשבונית?</vt:lpstr>
      <vt:lpstr>אז מה נלמד היום? </vt:lpstr>
      <vt:lpstr>סדרה חשבונית</vt:lpstr>
      <vt:lpstr>חוקיות של סדרה </vt:lpstr>
      <vt:lpstr>הגדרה</vt:lpstr>
      <vt:lpstr>חוקיות של סדרה </vt:lpstr>
      <vt:lpstr>האם כל הסדרות הן סדרות חשבוניות?</vt:lpstr>
      <vt:lpstr>סדרה חשבונית עולה</vt:lpstr>
      <vt:lpstr>סדרה חשבונית יורדת</vt:lpstr>
      <vt:lpstr>כמה סדרות חשבוניות יש...</vt:lpstr>
      <vt:lpstr>כמה סדרות חשבוניות יש...</vt:lpstr>
      <vt:lpstr>נתרגל קצת </vt:lpstr>
      <vt:lpstr>נתרגל קצת </vt:lpstr>
      <vt:lpstr>נתרגל קצת </vt:lpstr>
      <vt:lpstr>נתרגל קצת </vt:lpstr>
      <vt:lpstr>נתרגל קצת </vt:lpstr>
      <vt:lpstr>נתרגל קצת </vt:lpstr>
      <vt:lpstr>דוגמא נוספת</vt:lpstr>
      <vt:lpstr>דוגמא נוספת</vt:lpstr>
      <vt:lpstr>דוגמא נוספת</vt:lpstr>
      <vt:lpstr>דוגמא נוספת</vt:lpstr>
      <vt:lpstr>דוגמא נוספת</vt:lpstr>
      <vt:lpstr>דוגמא נוספת</vt:lpstr>
      <vt:lpstr>דוגמא נוספת</vt:lpstr>
      <vt:lpstr>דוגמא נוספת</vt:lpstr>
      <vt:lpstr>זה קצת מייגע יש דרך קצרה יותר?</vt:lpstr>
      <vt:lpstr>זה קצת מייגע יש דרך קצרה יותר?</vt:lpstr>
      <vt:lpstr>זה קצת מייגע יש דרך קצרה יותר?</vt:lpstr>
      <vt:lpstr>זה קצת מייגע יש דרך קצרה יותר?</vt:lpstr>
      <vt:lpstr>זה קצת מייגע יש דרך קצרה יותר?</vt:lpstr>
      <vt:lpstr>איך מסמנים איברים של סדרות?</vt:lpstr>
      <vt:lpstr>איך מסמנים איברים של סדרה חשבונית</vt:lpstr>
      <vt:lpstr>איך מסמנים איבר בסדרה חשבונית?</vt:lpstr>
      <vt:lpstr>איך מסמנים איבר בסדרה חשבונית?</vt:lpstr>
      <vt:lpstr>איך מסמנים איבר בסדרה חשבונית?</vt:lpstr>
      <vt:lpstr>סדרה חשבונית</vt:lpstr>
      <vt:lpstr>הנוסחה לאיבר הכללי של  סדרה חשבונית</vt:lpstr>
      <vt:lpstr>נתרגל מעט שימוש בנוסחה</vt:lpstr>
      <vt:lpstr>נתרגל מעט שימוש בנוסחה</vt:lpstr>
      <vt:lpstr>נתרגל מעט שימוש בנוסחה</vt:lpstr>
      <vt:lpstr>נתרגל מעט שימוש בנוסחה</vt:lpstr>
      <vt:lpstr>נסכם את השיעור</vt:lpstr>
      <vt:lpstr>ומה כדאי לי לתרגל עד השיעור הבא?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שני שמלה/Shani Chemla</cp:lastModifiedBy>
  <cp:revision>110</cp:revision>
  <dcterms:created xsi:type="dcterms:W3CDTF">2020-03-15T19:13:03Z</dcterms:created>
  <dcterms:modified xsi:type="dcterms:W3CDTF">2022-06-12T10:05:44Z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0x01010033D405C3C5E2144991A82FB03AD36A29</vt:lpwstr>
  </property>
</Properties>
</file>