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43"/>
  </p:notesMasterIdLst>
  <p:sldIdLst>
    <p:sldId id="257" r:id="rId5"/>
    <p:sldId id="262" r:id="rId6"/>
    <p:sldId id="263" r:id="rId7"/>
    <p:sldId id="288" r:id="rId8"/>
    <p:sldId id="341" r:id="rId9"/>
    <p:sldId id="311" r:id="rId10"/>
    <p:sldId id="291" r:id="rId11"/>
    <p:sldId id="292" r:id="rId12"/>
    <p:sldId id="343" r:id="rId13"/>
    <p:sldId id="308" r:id="rId14"/>
    <p:sldId id="309" r:id="rId15"/>
    <p:sldId id="310" r:id="rId16"/>
    <p:sldId id="338" r:id="rId17"/>
    <p:sldId id="339" r:id="rId18"/>
    <p:sldId id="293" r:id="rId19"/>
    <p:sldId id="298" r:id="rId20"/>
    <p:sldId id="299" r:id="rId21"/>
    <p:sldId id="296" r:id="rId22"/>
    <p:sldId id="297" r:id="rId23"/>
    <p:sldId id="340" r:id="rId24"/>
    <p:sldId id="294" r:id="rId25"/>
    <p:sldId id="300" r:id="rId26"/>
    <p:sldId id="295" r:id="rId27"/>
    <p:sldId id="305" r:id="rId28"/>
    <p:sldId id="301" r:id="rId29"/>
    <p:sldId id="290" r:id="rId30"/>
    <p:sldId id="303" r:id="rId31"/>
    <p:sldId id="304" r:id="rId32"/>
    <p:sldId id="336" r:id="rId33"/>
    <p:sldId id="334" r:id="rId34"/>
    <p:sldId id="307" r:id="rId35"/>
    <p:sldId id="335" r:id="rId36"/>
    <p:sldId id="337" r:id="rId37"/>
    <p:sldId id="346" r:id="rId38"/>
    <p:sldId id="345" r:id="rId39"/>
    <p:sldId id="312" r:id="rId40"/>
    <p:sldId id="342" r:id="rId41"/>
    <p:sldId id="344" r:id="rId42"/>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76" d="100"/>
          <a:sy n="76" d="100"/>
        </p:scale>
        <p:origin x="917" y="53"/>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AA9FAC-D975-4B42-BA7D-A1F809033FBA}" type="doc">
      <dgm:prSet loTypeId="urn:microsoft.com/office/officeart/2005/8/layout/cycle2" loCatId="cycle" qsTypeId="urn:microsoft.com/office/officeart/2005/8/quickstyle/3d3" qsCatId="3D" csTypeId="urn:microsoft.com/office/officeart/2005/8/colors/accent1_2" csCatId="accent1" phldr="1"/>
      <dgm:spPr/>
      <dgm:t>
        <a:bodyPr/>
        <a:lstStyle/>
        <a:p>
          <a:pPr rtl="1"/>
          <a:endParaRPr lang="he-IL"/>
        </a:p>
      </dgm:t>
    </dgm:pt>
    <dgm:pt modelId="{34E740B8-2F19-4A58-960A-A919D990C20B}">
      <dgm:prSet phldrT="[טקסט]" custT="1"/>
      <dgm:spPr/>
      <dgm:t>
        <a:bodyPr/>
        <a:lstStyle/>
        <a:p>
          <a:pPr rtl="1"/>
          <a:r>
            <a:rPr lang="he-IL" sz="2000" b="1" dirty="0">
              <a:latin typeface="Calibri" panose="020F0502020204030204" pitchFamily="34" charset="0"/>
              <a:cs typeface="Calibri" panose="020F0502020204030204" pitchFamily="34" charset="0"/>
            </a:rPr>
            <a:t>מבלבל</a:t>
          </a:r>
        </a:p>
      </dgm:t>
    </dgm:pt>
    <dgm:pt modelId="{2EDEB74D-21EC-4C7C-8976-B0734D5958C6}" type="parTrans" cxnId="{7FDDDA50-B73B-4C6E-8AC7-40EF76F08675}">
      <dgm:prSet/>
      <dgm:spPr/>
      <dgm:t>
        <a:bodyPr/>
        <a:lstStyle/>
        <a:p>
          <a:pPr rtl="1"/>
          <a:endParaRPr lang="he-IL"/>
        </a:p>
      </dgm:t>
    </dgm:pt>
    <dgm:pt modelId="{BD081BEA-7437-4743-ACDD-0F37DB716DB7}" type="sibTrans" cxnId="{7FDDDA50-B73B-4C6E-8AC7-40EF76F08675}">
      <dgm:prSet custT="1"/>
      <dgm:spPr/>
      <dgm:t>
        <a:bodyPr/>
        <a:lstStyle/>
        <a:p>
          <a:pPr rtl="1"/>
          <a:endParaRPr lang="he-IL" sz="1600" b="1">
            <a:latin typeface="Calibri" panose="020F0502020204030204" pitchFamily="34" charset="0"/>
            <a:cs typeface="Calibri" panose="020F0502020204030204" pitchFamily="34" charset="0"/>
          </a:endParaRPr>
        </a:p>
      </dgm:t>
    </dgm:pt>
    <dgm:pt modelId="{52584898-ADB9-4717-8D34-32B2828DF839}">
      <dgm:prSet phldrT="[טקסט]" custT="1"/>
      <dgm:spPr/>
      <dgm:t>
        <a:bodyPr/>
        <a:lstStyle/>
        <a:p>
          <a:pPr rtl="1"/>
          <a:r>
            <a:rPr lang="he-IL" sz="2000" b="1" dirty="0">
              <a:latin typeface="Calibri" panose="020F0502020204030204" pitchFamily="34" charset="0"/>
              <a:cs typeface="Calibri" panose="020F0502020204030204" pitchFamily="34" charset="0"/>
            </a:rPr>
            <a:t>מלחיץ</a:t>
          </a:r>
        </a:p>
      </dgm:t>
    </dgm:pt>
    <dgm:pt modelId="{829140DE-2BD1-4351-893A-5BC34EAA9CE8}" type="parTrans" cxnId="{E10F7F5A-665C-4649-8A40-14F0ED91B585}">
      <dgm:prSet/>
      <dgm:spPr/>
      <dgm:t>
        <a:bodyPr/>
        <a:lstStyle/>
        <a:p>
          <a:pPr rtl="1"/>
          <a:endParaRPr lang="he-IL"/>
        </a:p>
      </dgm:t>
    </dgm:pt>
    <dgm:pt modelId="{6192BC57-BB0D-45AE-A07B-8178A48678F8}" type="sibTrans" cxnId="{E10F7F5A-665C-4649-8A40-14F0ED91B585}">
      <dgm:prSet custT="1"/>
      <dgm:spPr/>
      <dgm:t>
        <a:bodyPr/>
        <a:lstStyle/>
        <a:p>
          <a:pPr rtl="1"/>
          <a:endParaRPr lang="he-IL" sz="1600" b="1">
            <a:latin typeface="Calibri" panose="020F0502020204030204" pitchFamily="34" charset="0"/>
            <a:cs typeface="Calibri" panose="020F0502020204030204" pitchFamily="34" charset="0"/>
          </a:endParaRPr>
        </a:p>
      </dgm:t>
    </dgm:pt>
    <dgm:pt modelId="{ED7379E1-6B7F-44C3-A7E9-4A27E18A4FFA}">
      <dgm:prSet phldrT="[טקסט]" custT="1"/>
      <dgm:spPr/>
      <dgm:t>
        <a:bodyPr/>
        <a:lstStyle/>
        <a:p>
          <a:pPr rtl="1"/>
          <a:r>
            <a:rPr lang="he-IL" sz="1800" b="1" dirty="0">
              <a:latin typeface="Calibri" panose="020F0502020204030204" pitchFamily="34" charset="0"/>
              <a:cs typeface="Calibri" panose="020F0502020204030204" pitchFamily="34" charset="0"/>
            </a:rPr>
            <a:t>מתסכל</a:t>
          </a:r>
        </a:p>
      </dgm:t>
    </dgm:pt>
    <dgm:pt modelId="{4F0497D8-8924-4589-B53D-340A95247A34}" type="parTrans" cxnId="{A532FDA7-9263-484A-BD3E-03ABFB3231FA}">
      <dgm:prSet/>
      <dgm:spPr/>
      <dgm:t>
        <a:bodyPr/>
        <a:lstStyle/>
        <a:p>
          <a:pPr rtl="1"/>
          <a:endParaRPr lang="he-IL"/>
        </a:p>
      </dgm:t>
    </dgm:pt>
    <dgm:pt modelId="{06D4B8AA-12E9-41E2-9314-9E548C65D0A0}" type="sibTrans" cxnId="{A532FDA7-9263-484A-BD3E-03ABFB3231FA}">
      <dgm:prSet custT="1"/>
      <dgm:spPr/>
      <dgm:t>
        <a:bodyPr/>
        <a:lstStyle/>
        <a:p>
          <a:pPr rtl="1"/>
          <a:endParaRPr lang="he-IL" sz="1600" b="1">
            <a:latin typeface="Calibri" panose="020F0502020204030204" pitchFamily="34" charset="0"/>
            <a:cs typeface="Calibri" panose="020F0502020204030204" pitchFamily="34" charset="0"/>
          </a:endParaRPr>
        </a:p>
      </dgm:t>
    </dgm:pt>
    <dgm:pt modelId="{8790D748-B50F-48C6-8ACE-AF1ABC9E05C6}">
      <dgm:prSet phldrT="[טקסט]" custT="1"/>
      <dgm:spPr/>
      <dgm:t>
        <a:bodyPr/>
        <a:lstStyle/>
        <a:p>
          <a:pPr rtl="1"/>
          <a:r>
            <a:rPr lang="he-IL" sz="2000" b="1" dirty="0">
              <a:latin typeface="Calibri" panose="020F0502020204030204" pitchFamily="34" charset="0"/>
              <a:cs typeface="Calibri" panose="020F0502020204030204" pitchFamily="34" charset="0"/>
            </a:rPr>
            <a:t>מכעיס</a:t>
          </a:r>
        </a:p>
      </dgm:t>
    </dgm:pt>
    <dgm:pt modelId="{AD392275-3BBB-4586-9693-C455741EB4D2}" type="parTrans" cxnId="{789E6A6E-EB84-4792-9EF4-3AC6E787AA19}">
      <dgm:prSet/>
      <dgm:spPr/>
      <dgm:t>
        <a:bodyPr/>
        <a:lstStyle/>
        <a:p>
          <a:pPr rtl="1"/>
          <a:endParaRPr lang="he-IL"/>
        </a:p>
      </dgm:t>
    </dgm:pt>
    <dgm:pt modelId="{EFF12518-9AE9-4C40-94F4-A7CF515D8722}" type="sibTrans" cxnId="{789E6A6E-EB84-4792-9EF4-3AC6E787AA19}">
      <dgm:prSet custT="1"/>
      <dgm:spPr/>
      <dgm:t>
        <a:bodyPr/>
        <a:lstStyle/>
        <a:p>
          <a:pPr rtl="1"/>
          <a:endParaRPr lang="he-IL" sz="1600" b="1">
            <a:latin typeface="Calibri" panose="020F0502020204030204" pitchFamily="34" charset="0"/>
            <a:cs typeface="Calibri" panose="020F0502020204030204" pitchFamily="34" charset="0"/>
          </a:endParaRPr>
        </a:p>
      </dgm:t>
    </dgm:pt>
    <dgm:pt modelId="{546202C0-1933-4AF8-B829-6B97AD06AF04}">
      <dgm:prSet phldrT="[טקסט]" custT="1"/>
      <dgm:spPr/>
      <dgm:t>
        <a:bodyPr/>
        <a:lstStyle/>
        <a:p>
          <a:pPr rtl="1"/>
          <a:r>
            <a:rPr lang="he-IL" sz="2000" b="1" dirty="0">
              <a:latin typeface="Calibri" panose="020F0502020204030204" pitchFamily="34" charset="0"/>
              <a:cs typeface="Calibri" panose="020F0502020204030204" pitchFamily="34" charset="0"/>
            </a:rPr>
            <a:t>מייאש</a:t>
          </a:r>
        </a:p>
      </dgm:t>
    </dgm:pt>
    <dgm:pt modelId="{C5C6018B-1C70-45A2-9BC8-FD0F45DE1F08}" type="parTrans" cxnId="{90AA3AA3-5D7B-4B8D-AA40-D10D20312033}">
      <dgm:prSet/>
      <dgm:spPr/>
      <dgm:t>
        <a:bodyPr/>
        <a:lstStyle/>
        <a:p>
          <a:pPr rtl="1"/>
          <a:endParaRPr lang="he-IL"/>
        </a:p>
      </dgm:t>
    </dgm:pt>
    <dgm:pt modelId="{9116D4F1-084B-4D7C-93D5-6F150823C05D}" type="sibTrans" cxnId="{90AA3AA3-5D7B-4B8D-AA40-D10D20312033}">
      <dgm:prSet custT="1"/>
      <dgm:spPr/>
      <dgm:t>
        <a:bodyPr/>
        <a:lstStyle/>
        <a:p>
          <a:pPr rtl="1"/>
          <a:endParaRPr lang="he-IL" sz="1600" b="1">
            <a:latin typeface="Calibri" panose="020F0502020204030204" pitchFamily="34" charset="0"/>
            <a:cs typeface="Calibri" panose="020F0502020204030204" pitchFamily="34" charset="0"/>
          </a:endParaRPr>
        </a:p>
      </dgm:t>
    </dgm:pt>
    <dgm:pt modelId="{4BE9A063-95B3-4DD9-A1B2-3ABCA688F360}">
      <dgm:prSet custT="1"/>
      <dgm:spPr/>
      <dgm:t>
        <a:bodyPr/>
        <a:lstStyle/>
        <a:p>
          <a:pPr rtl="1"/>
          <a:r>
            <a:rPr lang="he-IL" sz="2000" b="1" dirty="0">
              <a:latin typeface="Calibri" panose="020F0502020204030204" pitchFamily="34" charset="0"/>
              <a:cs typeface="Calibri" panose="020F0502020204030204" pitchFamily="34" charset="0"/>
            </a:rPr>
            <a:t>הצפה</a:t>
          </a:r>
        </a:p>
      </dgm:t>
    </dgm:pt>
    <dgm:pt modelId="{DE716DB6-EF87-4AF4-ACB1-04F9FE52AD75}" type="parTrans" cxnId="{C8C0B623-1435-4945-8DEE-CB1C1C9B48C8}">
      <dgm:prSet/>
      <dgm:spPr/>
      <dgm:t>
        <a:bodyPr/>
        <a:lstStyle/>
        <a:p>
          <a:pPr rtl="1"/>
          <a:endParaRPr lang="he-IL"/>
        </a:p>
      </dgm:t>
    </dgm:pt>
    <dgm:pt modelId="{37B0F4E9-81C6-4CCD-A627-0CA0A945312A}" type="sibTrans" cxnId="{C8C0B623-1435-4945-8DEE-CB1C1C9B48C8}">
      <dgm:prSet custT="1"/>
      <dgm:spPr/>
      <dgm:t>
        <a:bodyPr/>
        <a:lstStyle/>
        <a:p>
          <a:pPr rtl="1"/>
          <a:endParaRPr lang="he-IL" sz="1600" b="1">
            <a:latin typeface="Calibri" panose="020F0502020204030204" pitchFamily="34" charset="0"/>
            <a:cs typeface="Calibri" panose="020F0502020204030204" pitchFamily="34" charset="0"/>
          </a:endParaRPr>
        </a:p>
      </dgm:t>
    </dgm:pt>
    <dgm:pt modelId="{7D04B696-39CC-4193-A14D-EC11BC96B5B7}">
      <dgm:prSet custT="1"/>
      <dgm:spPr/>
      <dgm:t>
        <a:bodyPr/>
        <a:lstStyle/>
        <a:p>
          <a:pPr rtl="1"/>
          <a:r>
            <a:rPr lang="he-IL" sz="2000" b="1" dirty="0">
              <a:latin typeface="Calibri" panose="020F0502020204030204" pitchFamily="34" charset="0"/>
              <a:cs typeface="Calibri" panose="020F0502020204030204" pitchFamily="34" charset="0"/>
            </a:rPr>
            <a:t>חוסר אונים</a:t>
          </a:r>
        </a:p>
      </dgm:t>
    </dgm:pt>
    <dgm:pt modelId="{8C044C32-9174-41D6-B2FE-6B54A4AA87D0}" type="parTrans" cxnId="{B1ACECF6-4F92-4BEF-AF53-9A682DBAE779}">
      <dgm:prSet/>
      <dgm:spPr/>
      <dgm:t>
        <a:bodyPr/>
        <a:lstStyle/>
        <a:p>
          <a:pPr rtl="1"/>
          <a:endParaRPr lang="he-IL"/>
        </a:p>
      </dgm:t>
    </dgm:pt>
    <dgm:pt modelId="{E88FA03C-CEFA-496C-A028-4E902DA4DBD5}" type="sibTrans" cxnId="{B1ACECF6-4F92-4BEF-AF53-9A682DBAE779}">
      <dgm:prSet custT="1"/>
      <dgm:spPr/>
      <dgm:t>
        <a:bodyPr/>
        <a:lstStyle/>
        <a:p>
          <a:pPr rtl="1"/>
          <a:endParaRPr lang="he-IL" sz="1600" b="1">
            <a:latin typeface="Calibri" panose="020F0502020204030204" pitchFamily="34" charset="0"/>
            <a:cs typeface="Calibri" panose="020F0502020204030204" pitchFamily="34" charset="0"/>
          </a:endParaRPr>
        </a:p>
      </dgm:t>
    </dgm:pt>
    <dgm:pt modelId="{B8AE7462-6D43-4039-A6F4-CD5FDA35198E}" type="pres">
      <dgm:prSet presAssocID="{D8AA9FAC-D975-4B42-BA7D-A1F809033FBA}" presName="cycle" presStyleCnt="0">
        <dgm:presLayoutVars>
          <dgm:dir/>
          <dgm:resizeHandles val="exact"/>
        </dgm:presLayoutVars>
      </dgm:prSet>
      <dgm:spPr/>
    </dgm:pt>
    <dgm:pt modelId="{A5805FBD-C90D-4357-B58F-8817A2504917}" type="pres">
      <dgm:prSet presAssocID="{34E740B8-2F19-4A58-960A-A919D990C20B}" presName="node" presStyleLbl="node1" presStyleIdx="0" presStyleCnt="7" custRadScaleRad="100391" custRadScaleInc="4224">
        <dgm:presLayoutVars>
          <dgm:bulletEnabled val="1"/>
        </dgm:presLayoutVars>
      </dgm:prSet>
      <dgm:spPr/>
    </dgm:pt>
    <dgm:pt modelId="{A07E4DF7-9E36-4C82-90B7-313F99838A12}" type="pres">
      <dgm:prSet presAssocID="{BD081BEA-7437-4743-ACDD-0F37DB716DB7}" presName="sibTrans" presStyleLbl="sibTrans2D1" presStyleIdx="0" presStyleCnt="7"/>
      <dgm:spPr/>
    </dgm:pt>
    <dgm:pt modelId="{114950E6-7AC9-44E5-B798-0CE7FB025F80}" type="pres">
      <dgm:prSet presAssocID="{BD081BEA-7437-4743-ACDD-0F37DB716DB7}" presName="connectorText" presStyleLbl="sibTrans2D1" presStyleIdx="0" presStyleCnt="7"/>
      <dgm:spPr/>
    </dgm:pt>
    <dgm:pt modelId="{1035F5CD-5710-455B-B703-AA365AA31C90}" type="pres">
      <dgm:prSet presAssocID="{52584898-ADB9-4717-8D34-32B2828DF839}" presName="node" presStyleLbl="node1" presStyleIdx="1" presStyleCnt="7">
        <dgm:presLayoutVars>
          <dgm:bulletEnabled val="1"/>
        </dgm:presLayoutVars>
      </dgm:prSet>
      <dgm:spPr/>
    </dgm:pt>
    <dgm:pt modelId="{09EC6200-1428-4F9A-875A-09E5E905368E}" type="pres">
      <dgm:prSet presAssocID="{6192BC57-BB0D-45AE-A07B-8178A48678F8}" presName="sibTrans" presStyleLbl="sibTrans2D1" presStyleIdx="1" presStyleCnt="7"/>
      <dgm:spPr/>
    </dgm:pt>
    <dgm:pt modelId="{EE0D1BD5-160B-4207-94AF-4C6118D68A40}" type="pres">
      <dgm:prSet presAssocID="{6192BC57-BB0D-45AE-A07B-8178A48678F8}" presName="connectorText" presStyleLbl="sibTrans2D1" presStyleIdx="1" presStyleCnt="7"/>
      <dgm:spPr/>
    </dgm:pt>
    <dgm:pt modelId="{7D02DE82-2317-470D-A7D8-2C27266BA2AC}" type="pres">
      <dgm:prSet presAssocID="{ED7379E1-6B7F-44C3-A7E9-4A27E18A4FFA}" presName="node" presStyleLbl="node1" presStyleIdx="2" presStyleCnt="7">
        <dgm:presLayoutVars>
          <dgm:bulletEnabled val="1"/>
        </dgm:presLayoutVars>
      </dgm:prSet>
      <dgm:spPr/>
    </dgm:pt>
    <dgm:pt modelId="{CE1CDF47-2B69-41B9-8031-B47F3BEEF669}" type="pres">
      <dgm:prSet presAssocID="{06D4B8AA-12E9-41E2-9314-9E548C65D0A0}" presName="sibTrans" presStyleLbl="sibTrans2D1" presStyleIdx="2" presStyleCnt="7"/>
      <dgm:spPr/>
    </dgm:pt>
    <dgm:pt modelId="{116DC06D-9CCC-4A05-BE0B-7F511B1336C3}" type="pres">
      <dgm:prSet presAssocID="{06D4B8AA-12E9-41E2-9314-9E548C65D0A0}" presName="connectorText" presStyleLbl="sibTrans2D1" presStyleIdx="2" presStyleCnt="7"/>
      <dgm:spPr/>
    </dgm:pt>
    <dgm:pt modelId="{E5591608-D819-4224-B8CE-E3390F21BFA6}" type="pres">
      <dgm:prSet presAssocID="{8790D748-B50F-48C6-8ACE-AF1ABC9E05C6}" presName="node" presStyleLbl="node1" presStyleIdx="3" presStyleCnt="7">
        <dgm:presLayoutVars>
          <dgm:bulletEnabled val="1"/>
        </dgm:presLayoutVars>
      </dgm:prSet>
      <dgm:spPr/>
    </dgm:pt>
    <dgm:pt modelId="{54BFEDA8-5674-4B94-884C-08F8A7EF8E46}" type="pres">
      <dgm:prSet presAssocID="{EFF12518-9AE9-4C40-94F4-A7CF515D8722}" presName="sibTrans" presStyleLbl="sibTrans2D1" presStyleIdx="3" presStyleCnt="7"/>
      <dgm:spPr/>
    </dgm:pt>
    <dgm:pt modelId="{DD8C4B00-5FA5-4384-8094-1A48C9D5665E}" type="pres">
      <dgm:prSet presAssocID="{EFF12518-9AE9-4C40-94F4-A7CF515D8722}" presName="connectorText" presStyleLbl="sibTrans2D1" presStyleIdx="3" presStyleCnt="7"/>
      <dgm:spPr/>
    </dgm:pt>
    <dgm:pt modelId="{2B255036-3322-48CB-856F-25BCC9C63053}" type="pres">
      <dgm:prSet presAssocID="{546202C0-1933-4AF8-B829-6B97AD06AF04}" presName="node" presStyleLbl="node1" presStyleIdx="4" presStyleCnt="7">
        <dgm:presLayoutVars>
          <dgm:bulletEnabled val="1"/>
        </dgm:presLayoutVars>
      </dgm:prSet>
      <dgm:spPr/>
    </dgm:pt>
    <dgm:pt modelId="{A45BF799-3F47-4A6D-9E24-E3AA7993D17C}" type="pres">
      <dgm:prSet presAssocID="{9116D4F1-084B-4D7C-93D5-6F150823C05D}" presName="sibTrans" presStyleLbl="sibTrans2D1" presStyleIdx="4" presStyleCnt="7"/>
      <dgm:spPr/>
    </dgm:pt>
    <dgm:pt modelId="{476CAD5E-F0A3-4ACB-8168-18452F8ED1C2}" type="pres">
      <dgm:prSet presAssocID="{9116D4F1-084B-4D7C-93D5-6F150823C05D}" presName="connectorText" presStyleLbl="sibTrans2D1" presStyleIdx="4" presStyleCnt="7"/>
      <dgm:spPr/>
    </dgm:pt>
    <dgm:pt modelId="{2299A639-454F-45EE-842F-B892FF0019DB}" type="pres">
      <dgm:prSet presAssocID="{7D04B696-39CC-4193-A14D-EC11BC96B5B7}" presName="node" presStyleLbl="node1" presStyleIdx="5" presStyleCnt="7">
        <dgm:presLayoutVars>
          <dgm:bulletEnabled val="1"/>
        </dgm:presLayoutVars>
      </dgm:prSet>
      <dgm:spPr/>
    </dgm:pt>
    <dgm:pt modelId="{5DF15B75-EC2A-4CB0-B569-9D04E5EF4B60}" type="pres">
      <dgm:prSet presAssocID="{E88FA03C-CEFA-496C-A028-4E902DA4DBD5}" presName="sibTrans" presStyleLbl="sibTrans2D1" presStyleIdx="5" presStyleCnt="7"/>
      <dgm:spPr/>
    </dgm:pt>
    <dgm:pt modelId="{042C469F-38C3-4B08-981C-D70D7B396203}" type="pres">
      <dgm:prSet presAssocID="{E88FA03C-CEFA-496C-A028-4E902DA4DBD5}" presName="connectorText" presStyleLbl="sibTrans2D1" presStyleIdx="5" presStyleCnt="7"/>
      <dgm:spPr/>
    </dgm:pt>
    <dgm:pt modelId="{E54B7F8D-8894-4E55-ABFE-7E300D57E1D9}" type="pres">
      <dgm:prSet presAssocID="{4BE9A063-95B3-4DD9-A1B2-3ABCA688F360}" presName="node" presStyleLbl="node1" presStyleIdx="6" presStyleCnt="7">
        <dgm:presLayoutVars>
          <dgm:bulletEnabled val="1"/>
        </dgm:presLayoutVars>
      </dgm:prSet>
      <dgm:spPr/>
    </dgm:pt>
    <dgm:pt modelId="{49C3BD4F-57E9-4DF2-89DB-FD9EB7DC0A3C}" type="pres">
      <dgm:prSet presAssocID="{37B0F4E9-81C6-4CCD-A627-0CA0A945312A}" presName="sibTrans" presStyleLbl="sibTrans2D1" presStyleIdx="6" presStyleCnt="7"/>
      <dgm:spPr/>
    </dgm:pt>
    <dgm:pt modelId="{AFFA048C-948F-4078-AB20-10AF9CD96F2A}" type="pres">
      <dgm:prSet presAssocID="{37B0F4E9-81C6-4CCD-A627-0CA0A945312A}" presName="connectorText" presStyleLbl="sibTrans2D1" presStyleIdx="6" presStyleCnt="7"/>
      <dgm:spPr/>
    </dgm:pt>
  </dgm:ptLst>
  <dgm:cxnLst>
    <dgm:cxn modelId="{7B5F3412-1B1A-4BC8-BF86-77D5210DE493}" type="presOf" srcId="{546202C0-1933-4AF8-B829-6B97AD06AF04}" destId="{2B255036-3322-48CB-856F-25BCC9C63053}" srcOrd="0" destOrd="0" presId="urn:microsoft.com/office/officeart/2005/8/layout/cycle2"/>
    <dgm:cxn modelId="{C8C0B623-1435-4945-8DEE-CB1C1C9B48C8}" srcId="{D8AA9FAC-D975-4B42-BA7D-A1F809033FBA}" destId="{4BE9A063-95B3-4DD9-A1B2-3ABCA688F360}" srcOrd="6" destOrd="0" parTransId="{DE716DB6-EF87-4AF4-ACB1-04F9FE52AD75}" sibTransId="{37B0F4E9-81C6-4CCD-A627-0CA0A945312A}"/>
    <dgm:cxn modelId="{33517E29-E769-4BBD-8242-8BC692D5C18E}" type="presOf" srcId="{BD081BEA-7437-4743-ACDD-0F37DB716DB7}" destId="{A07E4DF7-9E36-4C82-90B7-313F99838A12}" srcOrd="0" destOrd="0" presId="urn:microsoft.com/office/officeart/2005/8/layout/cycle2"/>
    <dgm:cxn modelId="{C2ED9029-9B02-45FC-9DF2-0370AD9A90CB}" type="presOf" srcId="{EFF12518-9AE9-4C40-94F4-A7CF515D8722}" destId="{54BFEDA8-5674-4B94-884C-08F8A7EF8E46}" srcOrd="0" destOrd="0" presId="urn:microsoft.com/office/officeart/2005/8/layout/cycle2"/>
    <dgm:cxn modelId="{F81F443D-75AB-4A2B-A108-7F376AD3391C}" type="presOf" srcId="{06D4B8AA-12E9-41E2-9314-9E548C65D0A0}" destId="{CE1CDF47-2B69-41B9-8031-B47F3BEEF669}" srcOrd="0" destOrd="0" presId="urn:microsoft.com/office/officeart/2005/8/layout/cycle2"/>
    <dgm:cxn modelId="{DFD83B60-C2BA-4D9B-90AB-78D36E7AB4E8}" type="presOf" srcId="{7D04B696-39CC-4193-A14D-EC11BC96B5B7}" destId="{2299A639-454F-45EE-842F-B892FF0019DB}" srcOrd="0" destOrd="0" presId="urn:microsoft.com/office/officeart/2005/8/layout/cycle2"/>
    <dgm:cxn modelId="{7C4FE860-0FC2-43F4-99E4-D846270EA7FE}" type="presOf" srcId="{9116D4F1-084B-4D7C-93D5-6F150823C05D}" destId="{476CAD5E-F0A3-4ACB-8168-18452F8ED1C2}" srcOrd="1" destOrd="0" presId="urn:microsoft.com/office/officeart/2005/8/layout/cycle2"/>
    <dgm:cxn modelId="{EA6F2548-7A5E-45A2-BA71-6982BAEAB612}" type="presOf" srcId="{8790D748-B50F-48C6-8ACE-AF1ABC9E05C6}" destId="{E5591608-D819-4224-B8CE-E3390F21BFA6}" srcOrd="0" destOrd="0" presId="urn:microsoft.com/office/officeart/2005/8/layout/cycle2"/>
    <dgm:cxn modelId="{90B7BB4D-F407-4537-92ED-242730403D86}" type="presOf" srcId="{34E740B8-2F19-4A58-960A-A919D990C20B}" destId="{A5805FBD-C90D-4357-B58F-8817A2504917}" srcOrd="0" destOrd="0" presId="urn:microsoft.com/office/officeart/2005/8/layout/cycle2"/>
    <dgm:cxn modelId="{789E6A6E-EB84-4792-9EF4-3AC6E787AA19}" srcId="{D8AA9FAC-D975-4B42-BA7D-A1F809033FBA}" destId="{8790D748-B50F-48C6-8ACE-AF1ABC9E05C6}" srcOrd="3" destOrd="0" parTransId="{AD392275-3BBB-4586-9693-C455741EB4D2}" sibTransId="{EFF12518-9AE9-4C40-94F4-A7CF515D8722}"/>
    <dgm:cxn modelId="{4988F54F-CA40-41C3-AAD1-961CD71AF64C}" type="presOf" srcId="{4BE9A063-95B3-4DD9-A1B2-3ABCA688F360}" destId="{E54B7F8D-8894-4E55-ABFE-7E300D57E1D9}" srcOrd="0" destOrd="0" presId="urn:microsoft.com/office/officeart/2005/8/layout/cycle2"/>
    <dgm:cxn modelId="{7FDDDA50-B73B-4C6E-8AC7-40EF76F08675}" srcId="{D8AA9FAC-D975-4B42-BA7D-A1F809033FBA}" destId="{34E740B8-2F19-4A58-960A-A919D990C20B}" srcOrd="0" destOrd="0" parTransId="{2EDEB74D-21EC-4C7C-8976-B0734D5958C6}" sibTransId="{BD081BEA-7437-4743-ACDD-0F37DB716DB7}"/>
    <dgm:cxn modelId="{B59A3379-32C8-49DD-8FE7-EEA1C94D5FA4}" type="presOf" srcId="{E88FA03C-CEFA-496C-A028-4E902DA4DBD5}" destId="{5DF15B75-EC2A-4CB0-B569-9D04E5EF4B60}" srcOrd="0" destOrd="0" presId="urn:microsoft.com/office/officeart/2005/8/layout/cycle2"/>
    <dgm:cxn modelId="{4C169B79-B980-432D-A4F2-090798D02338}" type="presOf" srcId="{52584898-ADB9-4717-8D34-32B2828DF839}" destId="{1035F5CD-5710-455B-B703-AA365AA31C90}" srcOrd="0" destOrd="0" presId="urn:microsoft.com/office/officeart/2005/8/layout/cycle2"/>
    <dgm:cxn modelId="{E10F7F5A-665C-4649-8A40-14F0ED91B585}" srcId="{D8AA9FAC-D975-4B42-BA7D-A1F809033FBA}" destId="{52584898-ADB9-4717-8D34-32B2828DF839}" srcOrd="1" destOrd="0" parTransId="{829140DE-2BD1-4351-893A-5BC34EAA9CE8}" sibTransId="{6192BC57-BB0D-45AE-A07B-8178A48678F8}"/>
    <dgm:cxn modelId="{CE85F97D-6AEA-4155-B3B2-E45CD0152D61}" type="presOf" srcId="{E88FA03C-CEFA-496C-A028-4E902DA4DBD5}" destId="{042C469F-38C3-4B08-981C-D70D7B396203}" srcOrd="1" destOrd="0" presId="urn:microsoft.com/office/officeart/2005/8/layout/cycle2"/>
    <dgm:cxn modelId="{CEA2318A-33FD-4321-AFF0-AB7BB3AF1709}" type="presOf" srcId="{D8AA9FAC-D975-4B42-BA7D-A1F809033FBA}" destId="{B8AE7462-6D43-4039-A6F4-CD5FDA35198E}" srcOrd="0" destOrd="0" presId="urn:microsoft.com/office/officeart/2005/8/layout/cycle2"/>
    <dgm:cxn modelId="{90AA3AA3-5D7B-4B8D-AA40-D10D20312033}" srcId="{D8AA9FAC-D975-4B42-BA7D-A1F809033FBA}" destId="{546202C0-1933-4AF8-B829-6B97AD06AF04}" srcOrd="4" destOrd="0" parTransId="{C5C6018B-1C70-45A2-9BC8-FD0F45DE1F08}" sibTransId="{9116D4F1-084B-4D7C-93D5-6F150823C05D}"/>
    <dgm:cxn modelId="{A532FDA7-9263-484A-BD3E-03ABFB3231FA}" srcId="{D8AA9FAC-D975-4B42-BA7D-A1F809033FBA}" destId="{ED7379E1-6B7F-44C3-A7E9-4A27E18A4FFA}" srcOrd="2" destOrd="0" parTransId="{4F0497D8-8924-4589-B53D-340A95247A34}" sibTransId="{06D4B8AA-12E9-41E2-9314-9E548C65D0A0}"/>
    <dgm:cxn modelId="{757E07AD-E010-47D9-BEDE-7535D27BB79C}" type="presOf" srcId="{EFF12518-9AE9-4C40-94F4-A7CF515D8722}" destId="{DD8C4B00-5FA5-4384-8094-1A48C9D5665E}" srcOrd="1" destOrd="0" presId="urn:microsoft.com/office/officeart/2005/8/layout/cycle2"/>
    <dgm:cxn modelId="{30AF74AD-EA75-4BE6-BC74-2913572270FB}" type="presOf" srcId="{37B0F4E9-81C6-4CCD-A627-0CA0A945312A}" destId="{49C3BD4F-57E9-4DF2-89DB-FD9EB7DC0A3C}" srcOrd="0" destOrd="0" presId="urn:microsoft.com/office/officeart/2005/8/layout/cycle2"/>
    <dgm:cxn modelId="{583145BE-71DC-4AD4-815C-920F56C03A71}" type="presOf" srcId="{6192BC57-BB0D-45AE-A07B-8178A48678F8}" destId="{EE0D1BD5-160B-4207-94AF-4C6118D68A40}" srcOrd="1" destOrd="0" presId="urn:microsoft.com/office/officeart/2005/8/layout/cycle2"/>
    <dgm:cxn modelId="{AF137EBE-4960-4AB2-B58B-9999DD67CBE1}" type="presOf" srcId="{37B0F4E9-81C6-4CCD-A627-0CA0A945312A}" destId="{AFFA048C-948F-4078-AB20-10AF9CD96F2A}" srcOrd="1" destOrd="0" presId="urn:microsoft.com/office/officeart/2005/8/layout/cycle2"/>
    <dgm:cxn modelId="{6E487ECB-630D-4D49-AFA2-9C500B86E48B}" type="presOf" srcId="{9116D4F1-084B-4D7C-93D5-6F150823C05D}" destId="{A45BF799-3F47-4A6D-9E24-E3AA7993D17C}" srcOrd="0" destOrd="0" presId="urn:microsoft.com/office/officeart/2005/8/layout/cycle2"/>
    <dgm:cxn modelId="{C9DFE4CF-820B-4653-AC61-1EC75DE33B55}" type="presOf" srcId="{06D4B8AA-12E9-41E2-9314-9E548C65D0A0}" destId="{116DC06D-9CCC-4A05-BE0B-7F511B1336C3}" srcOrd="1" destOrd="0" presId="urn:microsoft.com/office/officeart/2005/8/layout/cycle2"/>
    <dgm:cxn modelId="{8DF153D1-89C0-474A-8ACC-1EC5A12CBFB2}" type="presOf" srcId="{ED7379E1-6B7F-44C3-A7E9-4A27E18A4FFA}" destId="{7D02DE82-2317-470D-A7D8-2C27266BA2AC}" srcOrd="0" destOrd="0" presId="urn:microsoft.com/office/officeart/2005/8/layout/cycle2"/>
    <dgm:cxn modelId="{060439DC-9748-4B67-99D4-1BF0100CFEC2}" type="presOf" srcId="{6192BC57-BB0D-45AE-A07B-8178A48678F8}" destId="{09EC6200-1428-4F9A-875A-09E5E905368E}" srcOrd="0" destOrd="0" presId="urn:microsoft.com/office/officeart/2005/8/layout/cycle2"/>
    <dgm:cxn modelId="{B30DDAED-2C9C-4C2F-98DE-0C5E7B2DAEBC}" type="presOf" srcId="{BD081BEA-7437-4743-ACDD-0F37DB716DB7}" destId="{114950E6-7AC9-44E5-B798-0CE7FB025F80}" srcOrd="1" destOrd="0" presId="urn:microsoft.com/office/officeart/2005/8/layout/cycle2"/>
    <dgm:cxn modelId="{B1ACECF6-4F92-4BEF-AF53-9A682DBAE779}" srcId="{D8AA9FAC-D975-4B42-BA7D-A1F809033FBA}" destId="{7D04B696-39CC-4193-A14D-EC11BC96B5B7}" srcOrd="5" destOrd="0" parTransId="{8C044C32-9174-41D6-B2FE-6B54A4AA87D0}" sibTransId="{E88FA03C-CEFA-496C-A028-4E902DA4DBD5}"/>
    <dgm:cxn modelId="{D97F57CF-5C61-4A3A-8D04-62FDB66FBAB1}" type="presParOf" srcId="{B8AE7462-6D43-4039-A6F4-CD5FDA35198E}" destId="{A5805FBD-C90D-4357-B58F-8817A2504917}" srcOrd="0" destOrd="0" presId="urn:microsoft.com/office/officeart/2005/8/layout/cycle2"/>
    <dgm:cxn modelId="{B651F283-2930-47F9-BA6C-5700D22287BE}" type="presParOf" srcId="{B8AE7462-6D43-4039-A6F4-CD5FDA35198E}" destId="{A07E4DF7-9E36-4C82-90B7-313F99838A12}" srcOrd="1" destOrd="0" presId="urn:microsoft.com/office/officeart/2005/8/layout/cycle2"/>
    <dgm:cxn modelId="{8737DFA9-0162-4DD3-A164-48FD9CDA75C6}" type="presParOf" srcId="{A07E4DF7-9E36-4C82-90B7-313F99838A12}" destId="{114950E6-7AC9-44E5-B798-0CE7FB025F80}" srcOrd="0" destOrd="0" presId="urn:microsoft.com/office/officeart/2005/8/layout/cycle2"/>
    <dgm:cxn modelId="{C3826DF1-AA81-4804-8451-D0485049A339}" type="presParOf" srcId="{B8AE7462-6D43-4039-A6F4-CD5FDA35198E}" destId="{1035F5CD-5710-455B-B703-AA365AA31C90}" srcOrd="2" destOrd="0" presId="urn:microsoft.com/office/officeart/2005/8/layout/cycle2"/>
    <dgm:cxn modelId="{F925A799-D8B2-4AD8-8606-B3A86482F138}" type="presParOf" srcId="{B8AE7462-6D43-4039-A6F4-CD5FDA35198E}" destId="{09EC6200-1428-4F9A-875A-09E5E905368E}" srcOrd="3" destOrd="0" presId="urn:microsoft.com/office/officeart/2005/8/layout/cycle2"/>
    <dgm:cxn modelId="{79F7AEF8-69BA-4AC8-BEF9-C42605FB5823}" type="presParOf" srcId="{09EC6200-1428-4F9A-875A-09E5E905368E}" destId="{EE0D1BD5-160B-4207-94AF-4C6118D68A40}" srcOrd="0" destOrd="0" presId="urn:microsoft.com/office/officeart/2005/8/layout/cycle2"/>
    <dgm:cxn modelId="{B38463DB-23CB-4F2F-A659-ECF79A92619E}" type="presParOf" srcId="{B8AE7462-6D43-4039-A6F4-CD5FDA35198E}" destId="{7D02DE82-2317-470D-A7D8-2C27266BA2AC}" srcOrd="4" destOrd="0" presId="urn:microsoft.com/office/officeart/2005/8/layout/cycle2"/>
    <dgm:cxn modelId="{72041F19-7FA5-45D1-B1C5-BEE4F14F6E6D}" type="presParOf" srcId="{B8AE7462-6D43-4039-A6F4-CD5FDA35198E}" destId="{CE1CDF47-2B69-41B9-8031-B47F3BEEF669}" srcOrd="5" destOrd="0" presId="urn:microsoft.com/office/officeart/2005/8/layout/cycle2"/>
    <dgm:cxn modelId="{8DC3C2D0-7C1D-4159-BBA7-1581D78B3AFE}" type="presParOf" srcId="{CE1CDF47-2B69-41B9-8031-B47F3BEEF669}" destId="{116DC06D-9CCC-4A05-BE0B-7F511B1336C3}" srcOrd="0" destOrd="0" presId="urn:microsoft.com/office/officeart/2005/8/layout/cycle2"/>
    <dgm:cxn modelId="{7C60D85E-795D-4A0A-87B2-7F82278A5803}" type="presParOf" srcId="{B8AE7462-6D43-4039-A6F4-CD5FDA35198E}" destId="{E5591608-D819-4224-B8CE-E3390F21BFA6}" srcOrd="6" destOrd="0" presId="urn:microsoft.com/office/officeart/2005/8/layout/cycle2"/>
    <dgm:cxn modelId="{979D11D4-FA6A-470C-BFD5-B4493F5B3051}" type="presParOf" srcId="{B8AE7462-6D43-4039-A6F4-CD5FDA35198E}" destId="{54BFEDA8-5674-4B94-884C-08F8A7EF8E46}" srcOrd="7" destOrd="0" presId="urn:microsoft.com/office/officeart/2005/8/layout/cycle2"/>
    <dgm:cxn modelId="{738C759D-DF97-4D7E-B9F1-F90B7F905EFB}" type="presParOf" srcId="{54BFEDA8-5674-4B94-884C-08F8A7EF8E46}" destId="{DD8C4B00-5FA5-4384-8094-1A48C9D5665E}" srcOrd="0" destOrd="0" presId="urn:microsoft.com/office/officeart/2005/8/layout/cycle2"/>
    <dgm:cxn modelId="{7998BC60-558D-44C6-96BE-C0C8980F6EFD}" type="presParOf" srcId="{B8AE7462-6D43-4039-A6F4-CD5FDA35198E}" destId="{2B255036-3322-48CB-856F-25BCC9C63053}" srcOrd="8" destOrd="0" presId="urn:microsoft.com/office/officeart/2005/8/layout/cycle2"/>
    <dgm:cxn modelId="{58BA211D-E901-4D33-A1A2-3AFE8F2E9701}" type="presParOf" srcId="{B8AE7462-6D43-4039-A6F4-CD5FDA35198E}" destId="{A45BF799-3F47-4A6D-9E24-E3AA7993D17C}" srcOrd="9" destOrd="0" presId="urn:microsoft.com/office/officeart/2005/8/layout/cycle2"/>
    <dgm:cxn modelId="{CC8FE4D3-1C92-4DDB-9CE1-D5DAA7B5DCDF}" type="presParOf" srcId="{A45BF799-3F47-4A6D-9E24-E3AA7993D17C}" destId="{476CAD5E-F0A3-4ACB-8168-18452F8ED1C2}" srcOrd="0" destOrd="0" presId="urn:microsoft.com/office/officeart/2005/8/layout/cycle2"/>
    <dgm:cxn modelId="{19D0C45D-4427-46C1-865A-4C0EF160EF6F}" type="presParOf" srcId="{B8AE7462-6D43-4039-A6F4-CD5FDA35198E}" destId="{2299A639-454F-45EE-842F-B892FF0019DB}" srcOrd="10" destOrd="0" presId="urn:microsoft.com/office/officeart/2005/8/layout/cycle2"/>
    <dgm:cxn modelId="{650D5588-48E6-4558-AB13-1FA9AB19B346}" type="presParOf" srcId="{B8AE7462-6D43-4039-A6F4-CD5FDA35198E}" destId="{5DF15B75-EC2A-4CB0-B569-9D04E5EF4B60}" srcOrd="11" destOrd="0" presId="urn:microsoft.com/office/officeart/2005/8/layout/cycle2"/>
    <dgm:cxn modelId="{FCC4E289-6341-4384-AEE7-D7E94ACBA663}" type="presParOf" srcId="{5DF15B75-EC2A-4CB0-B569-9D04E5EF4B60}" destId="{042C469F-38C3-4B08-981C-D70D7B396203}" srcOrd="0" destOrd="0" presId="urn:microsoft.com/office/officeart/2005/8/layout/cycle2"/>
    <dgm:cxn modelId="{FEB1A126-500B-448D-ABEA-1048F4F70CAE}" type="presParOf" srcId="{B8AE7462-6D43-4039-A6F4-CD5FDA35198E}" destId="{E54B7F8D-8894-4E55-ABFE-7E300D57E1D9}" srcOrd="12" destOrd="0" presId="urn:microsoft.com/office/officeart/2005/8/layout/cycle2"/>
    <dgm:cxn modelId="{0DD52F16-118C-4913-AD90-402BEC8A9A64}" type="presParOf" srcId="{B8AE7462-6D43-4039-A6F4-CD5FDA35198E}" destId="{49C3BD4F-57E9-4DF2-89DB-FD9EB7DC0A3C}" srcOrd="13" destOrd="0" presId="urn:microsoft.com/office/officeart/2005/8/layout/cycle2"/>
    <dgm:cxn modelId="{28A09EDB-8840-4CDD-BDC9-6B2B4596C71F}" type="presParOf" srcId="{49C3BD4F-57E9-4DF2-89DB-FD9EB7DC0A3C}" destId="{AFFA048C-948F-4078-AB20-10AF9CD96F2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05FBD-C90D-4357-B58F-8817A2504917}">
      <dsp:nvSpPr>
        <dsp:cNvPr id="0" name=""/>
        <dsp:cNvSpPr/>
      </dsp:nvSpPr>
      <dsp:spPr>
        <a:xfrm>
          <a:off x="3215774" y="0"/>
          <a:ext cx="1110485" cy="111048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b="1" kern="1200" dirty="0">
              <a:latin typeface="Calibri" panose="020F0502020204030204" pitchFamily="34" charset="0"/>
              <a:cs typeface="Calibri" panose="020F0502020204030204" pitchFamily="34" charset="0"/>
            </a:rPr>
            <a:t>מבלבל</a:t>
          </a:r>
        </a:p>
      </dsp:txBody>
      <dsp:txXfrm>
        <a:off x="3378401" y="162627"/>
        <a:ext cx="785231" cy="785231"/>
      </dsp:txXfrm>
    </dsp:sp>
    <dsp:sp modelId="{A07E4DF7-9E36-4C82-90B7-313F99838A12}">
      <dsp:nvSpPr>
        <dsp:cNvPr id="0" name=""/>
        <dsp:cNvSpPr/>
      </dsp:nvSpPr>
      <dsp:spPr>
        <a:xfrm rot="1578260">
          <a:off x="4357900" y="726731"/>
          <a:ext cx="278248" cy="3747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b="1" kern="1200">
            <a:latin typeface="Calibri" panose="020F0502020204030204" pitchFamily="34" charset="0"/>
            <a:cs typeface="Calibri" panose="020F0502020204030204" pitchFamily="34" charset="0"/>
          </a:endParaRPr>
        </a:p>
      </dsp:txBody>
      <dsp:txXfrm>
        <a:off x="4362222" y="783194"/>
        <a:ext cx="194774" cy="224872"/>
      </dsp:txXfrm>
    </dsp:sp>
    <dsp:sp modelId="{1035F5CD-5710-455B-B703-AA365AA31C90}">
      <dsp:nvSpPr>
        <dsp:cNvPr id="0" name=""/>
        <dsp:cNvSpPr/>
      </dsp:nvSpPr>
      <dsp:spPr>
        <a:xfrm>
          <a:off x="4681908" y="724746"/>
          <a:ext cx="1110485" cy="111048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b="1" kern="1200" dirty="0">
              <a:latin typeface="Calibri" panose="020F0502020204030204" pitchFamily="34" charset="0"/>
              <a:cs typeface="Calibri" panose="020F0502020204030204" pitchFamily="34" charset="0"/>
            </a:rPr>
            <a:t>מלחיץ</a:t>
          </a:r>
        </a:p>
      </dsp:txBody>
      <dsp:txXfrm>
        <a:off x="4844535" y="887373"/>
        <a:ext cx="785231" cy="785231"/>
      </dsp:txXfrm>
    </dsp:sp>
    <dsp:sp modelId="{09EC6200-1428-4F9A-875A-09E5E905368E}">
      <dsp:nvSpPr>
        <dsp:cNvPr id="0" name=""/>
        <dsp:cNvSpPr/>
      </dsp:nvSpPr>
      <dsp:spPr>
        <a:xfrm rot="4628571">
          <a:off x="5273149" y="1897476"/>
          <a:ext cx="295420" cy="3747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b="1" kern="1200">
            <a:latin typeface="Calibri" panose="020F0502020204030204" pitchFamily="34" charset="0"/>
            <a:cs typeface="Calibri" panose="020F0502020204030204" pitchFamily="34" charset="0"/>
          </a:endParaRPr>
        </a:p>
      </dsp:txBody>
      <dsp:txXfrm>
        <a:off x="5307601" y="1929232"/>
        <a:ext cx="206794" cy="224872"/>
      </dsp:txXfrm>
    </dsp:sp>
    <dsp:sp modelId="{7D02DE82-2317-470D-A7D8-2C27266BA2AC}">
      <dsp:nvSpPr>
        <dsp:cNvPr id="0" name=""/>
        <dsp:cNvSpPr/>
      </dsp:nvSpPr>
      <dsp:spPr>
        <a:xfrm>
          <a:off x="5053047" y="2350811"/>
          <a:ext cx="1110485" cy="111048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he-IL" sz="1800" b="1" kern="1200" dirty="0">
              <a:latin typeface="Calibri" panose="020F0502020204030204" pitchFamily="34" charset="0"/>
              <a:cs typeface="Calibri" panose="020F0502020204030204" pitchFamily="34" charset="0"/>
            </a:rPr>
            <a:t>מתסכל</a:t>
          </a:r>
        </a:p>
      </dsp:txBody>
      <dsp:txXfrm>
        <a:off x="5215674" y="2513438"/>
        <a:ext cx="785231" cy="785231"/>
      </dsp:txXfrm>
    </dsp:sp>
    <dsp:sp modelId="{CE1CDF47-2B69-41B9-8031-B47F3BEEF669}">
      <dsp:nvSpPr>
        <dsp:cNvPr id="0" name=""/>
        <dsp:cNvSpPr/>
      </dsp:nvSpPr>
      <dsp:spPr>
        <a:xfrm rot="7714286">
          <a:off x="4945838" y="3364125"/>
          <a:ext cx="295420" cy="3747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b="1" kern="1200">
            <a:latin typeface="Calibri" panose="020F0502020204030204" pitchFamily="34" charset="0"/>
            <a:cs typeface="Calibri" panose="020F0502020204030204" pitchFamily="34" charset="0"/>
          </a:endParaRPr>
        </a:p>
      </dsp:txBody>
      <dsp:txXfrm rot="10800000">
        <a:off x="5017780" y="3404438"/>
        <a:ext cx="206794" cy="224872"/>
      </dsp:txXfrm>
    </dsp:sp>
    <dsp:sp modelId="{E5591608-D819-4224-B8CE-E3390F21BFA6}">
      <dsp:nvSpPr>
        <dsp:cNvPr id="0" name=""/>
        <dsp:cNvSpPr/>
      </dsp:nvSpPr>
      <dsp:spPr>
        <a:xfrm>
          <a:off x="4013139" y="3654815"/>
          <a:ext cx="1110485" cy="111048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b="1" kern="1200" dirty="0">
              <a:latin typeface="Calibri" panose="020F0502020204030204" pitchFamily="34" charset="0"/>
              <a:cs typeface="Calibri" panose="020F0502020204030204" pitchFamily="34" charset="0"/>
            </a:rPr>
            <a:t>מכעיס</a:t>
          </a:r>
        </a:p>
      </dsp:txBody>
      <dsp:txXfrm>
        <a:off x="4175766" y="3817442"/>
        <a:ext cx="785231" cy="785231"/>
      </dsp:txXfrm>
    </dsp:sp>
    <dsp:sp modelId="{54BFEDA8-5674-4B94-884C-08F8A7EF8E46}">
      <dsp:nvSpPr>
        <dsp:cNvPr id="0" name=""/>
        <dsp:cNvSpPr/>
      </dsp:nvSpPr>
      <dsp:spPr>
        <a:xfrm rot="10800000">
          <a:off x="3595091" y="4022663"/>
          <a:ext cx="295420" cy="3747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b="1" kern="1200">
            <a:latin typeface="Calibri" panose="020F0502020204030204" pitchFamily="34" charset="0"/>
            <a:cs typeface="Calibri" panose="020F0502020204030204" pitchFamily="34" charset="0"/>
          </a:endParaRPr>
        </a:p>
      </dsp:txBody>
      <dsp:txXfrm rot="10800000">
        <a:off x="3683717" y="4097621"/>
        <a:ext cx="206794" cy="224872"/>
      </dsp:txXfrm>
    </dsp:sp>
    <dsp:sp modelId="{2B255036-3322-48CB-856F-25BCC9C63053}">
      <dsp:nvSpPr>
        <dsp:cNvPr id="0" name=""/>
        <dsp:cNvSpPr/>
      </dsp:nvSpPr>
      <dsp:spPr>
        <a:xfrm>
          <a:off x="2345256" y="3654815"/>
          <a:ext cx="1110485" cy="111048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b="1" kern="1200" dirty="0">
              <a:latin typeface="Calibri" panose="020F0502020204030204" pitchFamily="34" charset="0"/>
              <a:cs typeface="Calibri" panose="020F0502020204030204" pitchFamily="34" charset="0"/>
            </a:rPr>
            <a:t>מייאש</a:t>
          </a:r>
        </a:p>
      </dsp:txBody>
      <dsp:txXfrm>
        <a:off x="2507883" y="3817442"/>
        <a:ext cx="785231" cy="785231"/>
      </dsp:txXfrm>
    </dsp:sp>
    <dsp:sp modelId="{A45BF799-3F47-4A6D-9E24-E3AA7993D17C}">
      <dsp:nvSpPr>
        <dsp:cNvPr id="0" name=""/>
        <dsp:cNvSpPr/>
      </dsp:nvSpPr>
      <dsp:spPr>
        <a:xfrm rot="13885714">
          <a:off x="2238047" y="3377198"/>
          <a:ext cx="295420" cy="3747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b="1" kern="1200">
            <a:latin typeface="Calibri" panose="020F0502020204030204" pitchFamily="34" charset="0"/>
            <a:cs typeface="Calibri" panose="020F0502020204030204" pitchFamily="34" charset="0"/>
          </a:endParaRPr>
        </a:p>
      </dsp:txBody>
      <dsp:txXfrm rot="10800000">
        <a:off x="2309989" y="3486801"/>
        <a:ext cx="206794" cy="224872"/>
      </dsp:txXfrm>
    </dsp:sp>
    <dsp:sp modelId="{2299A639-454F-45EE-842F-B892FF0019DB}">
      <dsp:nvSpPr>
        <dsp:cNvPr id="0" name=""/>
        <dsp:cNvSpPr/>
      </dsp:nvSpPr>
      <dsp:spPr>
        <a:xfrm>
          <a:off x="1305348" y="2350811"/>
          <a:ext cx="1110485" cy="111048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b="1" kern="1200" dirty="0">
              <a:latin typeface="Calibri" panose="020F0502020204030204" pitchFamily="34" charset="0"/>
              <a:cs typeface="Calibri" panose="020F0502020204030204" pitchFamily="34" charset="0"/>
            </a:rPr>
            <a:t>חוסר אונים</a:t>
          </a:r>
        </a:p>
      </dsp:txBody>
      <dsp:txXfrm>
        <a:off x="1467975" y="2513438"/>
        <a:ext cx="785231" cy="785231"/>
      </dsp:txXfrm>
    </dsp:sp>
    <dsp:sp modelId="{5DF15B75-EC2A-4CB0-B569-9D04E5EF4B60}">
      <dsp:nvSpPr>
        <dsp:cNvPr id="0" name=""/>
        <dsp:cNvSpPr/>
      </dsp:nvSpPr>
      <dsp:spPr>
        <a:xfrm rot="16971429">
          <a:off x="1896589" y="1913778"/>
          <a:ext cx="295420" cy="3747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b="1" kern="1200">
            <a:latin typeface="Calibri" panose="020F0502020204030204" pitchFamily="34" charset="0"/>
            <a:cs typeface="Calibri" panose="020F0502020204030204" pitchFamily="34" charset="0"/>
          </a:endParaRPr>
        </a:p>
      </dsp:txBody>
      <dsp:txXfrm>
        <a:off x="1931041" y="2031938"/>
        <a:ext cx="206794" cy="224872"/>
      </dsp:txXfrm>
    </dsp:sp>
    <dsp:sp modelId="{E54B7F8D-8894-4E55-ABFE-7E300D57E1D9}">
      <dsp:nvSpPr>
        <dsp:cNvPr id="0" name=""/>
        <dsp:cNvSpPr/>
      </dsp:nvSpPr>
      <dsp:spPr>
        <a:xfrm>
          <a:off x="1676487" y="724746"/>
          <a:ext cx="1110485" cy="111048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b="1" kern="1200" dirty="0">
              <a:latin typeface="Calibri" panose="020F0502020204030204" pitchFamily="34" charset="0"/>
              <a:cs typeface="Calibri" panose="020F0502020204030204" pitchFamily="34" charset="0"/>
            </a:rPr>
            <a:t>הצפה</a:t>
          </a:r>
        </a:p>
      </dsp:txBody>
      <dsp:txXfrm>
        <a:off x="1839114" y="887373"/>
        <a:ext cx="785231" cy="785231"/>
      </dsp:txXfrm>
    </dsp:sp>
    <dsp:sp modelId="{49C3BD4F-57E9-4DF2-89DB-FD9EB7DC0A3C}">
      <dsp:nvSpPr>
        <dsp:cNvPr id="0" name=""/>
        <dsp:cNvSpPr/>
      </dsp:nvSpPr>
      <dsp:spPr>
        <a:xfrm rot="20087245">
          <a:off x="2836770" y="733997"/>
          <a:ext cx="313169" cy="37478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he-IL" sz="1600" b="1" kern="1200">
            <a:latin typeface="Calibri" panose="020F0502020204030204" pitchFamily="34" charset="0"/>
            <a:cs typeface="Calibri" panose="020F0502020204030204" pitchFamily="34" charset="0"/>
          </a:endParaRPr>
        </a:p>
      </dsp:txBody>
      <dsp:txXfrm>
        <a:off x="2841245" y="828966"/>
        <a:ext cx="219218" cy="2248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י"ג/סיון/תשפ"ב</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kERI8UVcYSU"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750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210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0037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1875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3516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280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505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8872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2689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00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124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371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913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609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solidFill>
                  <a:srgbClr val="FF0000"/>
                </a:solidFill>
              </a:rPr>
              <a:t>מהתחלה עד דקה 2:45</a:t>
            </a:r>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26</a:t>
            </a:fld>
            <a:endParaRPr lang="he-IL"/>
          </a:p>
        </p:txBody>
      </p:sp>
    </p:spTree>
    <p:extLst>
      <p:ext uri="{BB962C8B-B14F-4D97-AF65-F5344CB8AC3E}">
        <p14:creationId xmlns:p14="http://schemas.microsoft.com/office/powerpoint/2010/main" val="2015449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9272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548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0914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7045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8768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8976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hlinkClick r:id="rId3"/>
              </a:rPr>
              <a:t>למה לא עכשיו?</a:t>
            </a:r>
            <a:r>
              <a:rPr lang="he-IL" dirty="0"/>
              <a:t> לשים את השיר מהתחלה ועד 1.14</a:t>
            </a:r>
          </a:p>
        </p:txBody>
      </p:sp>
      <p:sp>
        <p:nvSpPr>
          <p:cNvPr id="4" name="מציין מיקום של מספר שקופית 3"/>
          <p:cNvSpPr>
            <a:spLocks noGrp="1"/>
          </p:cNvSpPr>
          <p:nvPr>
            <p:ph type="sldNum" sz="quarter" idx="5"/>
          </p:nvPr>
        </p:nvSpPr>
        <p:spPr/>
        <p:txBody>
          <a:bodyPr/>
          <a:lstStyle/>
          <a:p>
            <a:fld id="{E6DF83E7-A828-4E18-9E21-DA925548D1ED}" type="slidenum">
              <a:rPr lang="he-IL" smtClean="0"/>
              <a:pPr/>
              <a:t>35</a:t>
            </a:fld>
            <a:endParaRPr lang="he-IL"/>
          </a:p>
        </p:txBody>
      </p:sp>
    </p:spTree>
    <p:extLst>
      <p:ext uri="{BB962C8B-B14F-4D97-AF65-F5344CB8AC3E}">
        <p14:creationId xmlns:p14="http://schemas.microsoft.com/office/powerpoint/2010/main" val="419231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974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1258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מציין מיקום של הערות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he-IL" dirty="0"/>
          </a:p>
        </p:txBody>
      </p:sp>
      <p:sp>
        <p:nvSpPr>
          <p:cNvPr id="4813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6648D30-DCD0-43BA-8468-4D3247F96EA8}" type="slidenum">
              <a:rPr lang="he-IL" altLang="he-IL"/>
              <a:pPr algn="l">
                <a:spcBef>
                  <a:spcPct val="0"/>
                </a:spcBef>
              </a:pPr>
              <a:t>37</a:t>
            </a:fld>
            <a:endParaRPr lang="he-IL" altLang="he-IL"/>
          </a:p>
        </p:txBody>
      </p:sp>
    </p:spTree>
    <p:extLst>
      <p:ext uri="{BB962C8B-B14F-4D97-AF65-F5344CB8AC3E}">
        <p14:creationId xmlns:p14="http://schemas.microsoft.com/office/powerpoint/2010/main" val="223049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422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502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solidFill>
                  <a:srgbClr val="FF0000"/>
                </a:solidFill>
                <a:latin typeface="Calibri" panose="020F0502020204030204" pitchFamily="34" charset="0"/>
                <a:cs typeface="Calibri" panose="020F0502020204030204" pitchFamily="34" charset="0"/>
              </a:rPr>
              <a:t>להשמיע מדקה 2:05 עד הסוף</a:t>
            </a:r>
            <a:endParaRPr dirty="0"/>
          </a:p>
        </p:txBody>
      </p:sp>
    </p:spTree>
    <p:extLst>
      <p:ext uri="{BB962C8B-B14F-4D97-AF65-F5344CB8AC3E}">
        <p14:creationId xmlns:p14="http://schemas.microsoft.com/office/powerpoint/2010/main" val="283138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795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6128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0409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סרט על פורמט מלא">
    <p:spTree>
      <p:nvGrpSpPr>
        <p:cNvPr id="1" name=""/>
        <p:cNvGrpSpPr/>
        <p:nvPr/>
      </p:nvGrpSpPr>
      <p:grpSpPr>
        <a:xfrm>
          <a:off x="0" y="0"/>
          <a:ext cx="0" cy="0"/>
          <a:chOff x="0" y="0"/>
          <a:chExt cx="0" cy="0"/>
        </a:xfrm>
      </p:grpSpPr>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193675" y="228600"/>
            <a:ext cx="11780838" cy="6470650"/>
          </a:xfrm>
        </p:spPr>
        <p:txBody>
          <a:bodyPr/>
          <a:lstStyle>
            <a:lvl1pPr>
              <a:defRPr>
                <a:latin typeface="Varela Round" panose="00000500000000000000" pitchFamily="2" charset="-79"/>
                <a:cs typeface="Varela Round" panose="00000500000000000000" pitchFamily="2" charset="-79"/>
              </a:defRPr>
            </a:lvl1pPr>
          </a:lstStyle>
          <a:p>
            <a:r>
              <a:rPr lang="he-IL" dirty="0"/>
              <a:t>מיועד לסרטים</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485228-0E29-4D12-A6E9-299A5C766D4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088C8B4-22B8-402C-8100-ED5EA1F70D17}"/>
              </a:ext>
            </a:extLst>
          </p:cNvPr>
          <p:cNvSpPr>
            <a:spLocks noGrp="1"/>
          </p:cNvSpPr>
          <p:nvPr>
            <p:ph type="dt" sz="half" idx="10"/>
          </p:nvPr>
        </p:nvSpPr>
        <p:spPr/>
        <p:txBody>
          <a:bodyPr/>
          <a:lstStyle/>
          <a:p>
            <a:fld id="{BB6F552B-607E-4869-A917-C44959BDCB12}" type="datetimeFigureOut">
              <a:rPr lang="he-IL" smtClean="0"/>
              <a:pPr/>
              <a:t>י"ג/סיון/תשפ"ב</a:t>
            </a:fld>
            <a:endParaRPr lang="he-IL"/>
          </a:p>
        </p:txBody>
      </p:sp>
      <p:sp>
        <p:nvSpPr>
          <p:cNvPr id="4" name="מציין מיקום של כותרת תחתונה 3">
            <a:extLst>
              <a:ext uri="{FF2B5EF4-FFF2-40B4-BE49-F238E27FC236}">
                <a16:creationId xmlns:a16="http://schemas.microsoft.com/office/drawing/2014/main" id="{C3864E2F-0B6E-4A5C-BFAA-22472070C58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645161E-6299-41F9-9211-72210EFA3ACB}"/>
              </a:ext>
            </a:extLst>
          </p:cNvPr>
          <p:cNvSpPr>
            <a:spLocks noGrp="1"/>
          </p:cNvSpPr>
          <p:nvPr>
            <p:ph type="sldNum" sz="quarter" idx="12"/>
          </p:nvPr>
        </p:nvSpPr>
        <p:spPr/>
        <p:txBody>
          <a:bodyPr/>
          <a:lstStyle/>
          <a:p>
            <a:fld id="{16478A40-4CDB-4A89-A7AB-ED0E5AEAC786}" type="slidenum">
              <a:rPr lang="he-IL" smtClean="0"/>
              <a:pPr/>
              <a:t>‹#›</a:t>
            </a:fld>
            <a:endParaRPr lang="he-IL"/>
          </a:p>
        </p:txBody>
      </p:sp>
    </p:spTree>
    <p:extLst>
      <p:ext uri="{BB962C8B-B14F-4D97-AF65-F5344CB8AC3E}">
        <p14:creationId xmlns:p14="http://schemas.microsoft.com/office/powerpoint/2010/main" val="21200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00" y="1288473"/>
            <a:ext cx="10871177" cy="522444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910298"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1039" y="81721"/>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406" y="6347803"/>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623807" y="192531"/>
            <a:ext cx="10871170"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י"ג/סיון/תשפ"ב</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 id="2147483666" r:id="rId7"/>
    <p:sldLayoutId id="2147483667" r:id="rId8"/>
    <p:sldLayoutId id="2147483665" r:id="rId9"/>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ted.com/talks/tim_urban_inside_the_mind_of_a_master_procrastinator?language=he#t-119811"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5.xml"/><Relationship Id="rId1" Type="http://schemas.openxmlformats.org/officeDocument/2006/relationships/video" Target="https://www.youtube.com/embed/kERI8UVcYSU?feature=oembed"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ideo" Target="https://www.youtube.com/embed/f1b063huyQI?feature=oembed" TargetMode="External"/><Relationship Id="rId4" Type="http://schemas.openxmlformats.org/officeDocument/2006/relationships/hyperlink" Target="https://www.youtube.com/watch?v=f1b063huyQ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B249F3BC-A6B0-480F-BDD7-AA394B6A3D23}"/>
              </a:ext>
            </a:extLst>
          </p:cNvPr>
          <p:cNvSpPr/>
          <p:nvPr/>
        </p:nvSpPr>
        <p:spPr>
          <a:xfrm>
            <a:off x="223686" y="1942098"/>
            <a:ext cx="2574621" cy="3559063"/>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lvl="0">
              <a:lnSpc>
                <a:spcPct val="150000"/>
              </a:lnSpc>
              <a:spcAft>
                <a:spcPts val="600"/>
              </a:spcAft>
            </a:pPr>
            <a:r>
              <a:rPr lang="he-IL" sz="2200" b="1" dirty="0">
                <a:solidFill>
                  <a:schemeClr val="tx2"/>
                </a:solidFill>
                <a:cs typeface="Varela Round" pitchFamily="2" charset="-79"/>
              </a:rPr>
              <a:t>השאלה המרכזית:  האם אדם תופס את עצמו כשולט באירועים המתרחשים בחייו או שהם </a:t>
            </a:r>
          </a:p>
          <a:p>
            <a:pPr lvl="0">
              <a:lnSpc>
                <a:spcPct val="150000"/>
              </a:lnSpc>
              <a:spcAft>
                <a:spcPts val="600"/>
              </a:spcAft>
            </a:pPr>
            <a:r>
              <a:rPr lang="he-IL" sz="2200" b="1" dirty="0">
                <a:solidFill>
                  <a:schemeClr val="tx2"/>
                </a:solidFill>
                <a:cs typeface="Varela Round" pitchFamily="2" charset="-79"/>
              </a:rPr>
              <a:t>שולטים בו?</a:t>
            </a:r>
          </a:p>
        </p:txBody>
      </p:sp>
      <p:sp>
        <p:nvSpPr>
          <p:cNvPr id="8" name="כותרת 7"/>
          <p:cNvSpPr>
            <a:spLocks noGrp="1"/>
          </p:cNvSpPr>
          <p:nvPr>
            <p:ph type="title"/>
          </p:nvPr>
        </p:nvSpPr>
        <p:spPr/>
        <p:txBody>
          <a:bodyPr/>
          <a:lstStyle/>
          <a:p>
            <a:r>
              <a:rPr lang="he-IL" dirty="0"/>
              <a:t>ניהול זמן</a:t>
            </a:r>
          </a:p>
        </p:txBody>
      </p:sp>
      <p:sp>
        <p:nvSpPr>
          <p:cNvPr id="14" name="מציין מיקום טקסט 13"/>
          <p:cNvSpPr>
            <a:spLocks noGrp="1"/>
          </p:cNvSpPr>
          <p:nvPr>
            <p:ph type="body" sz="quarter" idx="3"/>
          </p:nvPr>
        </p:nvSpPr>
        <p:spPr>
          <a:xfrm>
            <a:off x="515206" y="1455681"/>
            <a:ext cx="9000000" cy="540000"/>
          </a:xfrm>
        </p:spPr>
        <p:txBody>
          <a:bodyPr/>
          <a:lstStyle/>
          <a:p>
            <a:r>
              <a:rPr lang="he-IL" dirty="0"/>
              <a:t>ההתמודדות עם עומס כזה של מטלות מחייבת אותנו לניהול זמן יעיל. מהו בעצם ניהול זמן?</a:t>
            </a:r>
          </a:p>
        </p:txBody>
      </p:sp>
      <p:sp>
        <p:nvSpPr>
          <p:cNvPr id="11" name="מציין מיקום תוכן 10"/>
          <p:cNvSpPr>
            <a:spLocks noGrp="1"/>
          </p:cNvSpPr>
          <p:nvPr>
            <p:ph sz="quarter" idx="4"/>
          </p:nvPr>
        </p:nvSpPr>
        <p:spPr>
          <a:xfrm>
            <a:off x="2788919" y="1942098"/>
            <a:ext cx="6621717" cy="3946638"/>
          </a:xfrm>
        </p:spPr>
        <p:txBody>
          <a:bodyPr>
            <a:normAutofit/>
          </a:bodyPr>
          <a:lstStyle/>
          <a:p>
            <a:pPr marL="0" indent="0">
              <a:lnSpc>
                <a:spcPct val="150000"/>
              </a:lnSpc>
              <a:buNone/>
            </a:pPr>
            <a:r>
              <a:rPr lang="he-IL" dirty="0"/>
              <a:t>ניהול זמן הוא תהליך של </a:t>
            </a:r>
            <a:r>
              <a:rPr lang="he-IL" b="1" dirty="0"/>
              <a:t>תכנון והפעלת שליטה מודעת </a:t>
            </a:r>
            <a:r>
              <a:rPr lang="he-IL" dirty="0"/>
              <a:t>על זמן שהוקדש לפעילויות ספציפיות. </a:t>
            </a:r>
          </a:p>
          <a:p>
            <a:pPr marL="0" indent="0">
              <a:lnSpc>
                <a:spcPct val="150000"/>
              </a:lnSpc>
              <a:buNone/>
            </a:pPr>
            <a:r>
              <a:rPr lang="he-IL" dirty="0"/>
              <a:t>שימוש יעיל בזמן מעניק לאדם את האפשרות לנהל </a:t>
            </a:r>
            <a:r>
              <a:rPr lang="he-IL" b="1" dirty="0"/>
              <a:t>ולהשתמש בזמן בהתאם לרצונו</a:t>
            </a:r>
            <a:r>
              <a:rPr lang="he-IL" dirty="0"/>
              <a:t>.</a:t>
            </a:r>
          </a:p>
          <a:p>
            <a:pPr marL="0" indent="0">
              <a:lnSpc>
                <a:spcPct val="150000"/>
              </a:lnSpc>
              <a:buNone/>
            </a:pPr>
            <a:r>
              <a:rPr lang="he-IL" sz="2600" b="1" dirty="0">
                <a:solidFill>
                  <a:schemeClr val="tx2"/>
                </a:solidFill>
              </a:rPr>
              <a:t>והחשוב מכל – ניהול זמן מאפשר תחושת שליטה, רוגע, מרחב פנימי ושמחה</a:t>
            </a:r>
            <a:r>
              <a:rPr lang="he-IL" dirty="0">
                <a:solidFill>
                  <a:schemeClr val="tx2"/>
                </a:solidFill>
              </a:rPr>
              <a:t>.</a:t>
            </a:r>
          </a:p>
          <a:p>
            <a:pPr marL="0" indent="0">
              <a:lnSpc>
                <a:spcPct val="150000"/>
              </a:lnSpc>
              <a:buNone/>
            </a:pPr>
            <a:endParaRPr lang="he-IL" dirty="0"/>
          </a:p>
          <a:p>
            <a:pPr marL="0" indent="0">
              <a:lnSpc>
                <a:spcPct val="150000"/>
              </a:lnSpc>
              <a:buNone/>
            </a:pPr>
            <a:endParaRPr lang="he-IL" dirty="0"/>
          </a:p>
        </p:txBody>
      </p:sp>
    </p:spTree>
    <p:extLst>
      <p:ext uri="{BB962C8B-B14F-4D97-AF65-F5344CB8AC3E}">
        <p14:creationId xmlns:p14="http://schemas.microsoft.com/office/powerpoint/2010/main" val="406199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ניהול זמן אפקטיבי</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מה נדרש כדי לנהל את הזמן באופן יעיל?</a:t>
            </a:r>
          </a:p>
        </p:txBody>
      </p:sp>
      <p:sp>
        <p:nvSpPr>
          <p:cNvPr id="11" name="מציין מיקום תוכן 10"/>
          <p:cNvSpPr>
            <a:spLocks noGrp="1"/>
          </p:cNvSpPr>
          <p:nvPr>
            <p:ph sz="quarter" idx="4"/>
          </p:nvPr>
        </p:nvSpPr>
        <p:spPr>
          <a:xfrm>
            <a:off x="146716" y="1978268"/>
            <a:ext cx="9000000" cy="3946638"/>
          </a:xfrm>
        </p:spPr>
        <p:txBody>
          <a:bodyPr>
            <a:normAutofit fontScale="92500" lnSpcReduction="10000"/>
          </a:bodyPr>
          <a:lstStyle/>
          <a:p>
            <a:pPr>
              <a:lnSpc>
                <a:spcPct val="150000"/>
              </a:lnSpc>
            </a:pPr>
            <a:r>
              <a:rPr lang="he-IL" dirty="0">
                <a:solidFill>
                  <a:schemeClr val="tx2"/>
                </a:solidFill>
              </a:rPr>
              <a:t>מודעות לצורך לניהול הזמן</a:t>
            </a:r>
          </a:p>
          <a:p>
            <a:pPr>
              <a:lnSpc>
                <a:spcPct val="150000"/>
              </a:lnSpc>
            </a:pPr>
            <a:r>
              <a:rPr lang="he-IL" dirty="0"/>
              <a:t>יצירת סביבה שתורמת ליעילות </a:t>
            </a:r>
          </a:p>
          <a:p>
            <a:pPr>
              <a:lnSpc>
                <a:spcPct val="150000"/>
              </a:lnSpc>
            </a:pPr>
            <a:r>
              <a:rPr lang="he-IL" dirty="0"/>
              <a:t>קביעת סדרי עדיפויות </a:t>
            </a:r>
          </a:p>
          <a:p>
            <a:pPr>
              <a:lnSpc>
                <a:spcPct val="150000"/>
              </a:lnSpc>
            </a:pPr>
            <a:r>
              <a:rPr lang="he-IL" dirty="0"/>
              <a:t>ביצוע פעילות בעקבות תיעדוף </a:t>
            </a:r>
          </a:p>
          <a:p>
            <a:pPr>
              <a:lnSpc>
                <a:spcPct val="150000"/>
              </a:lnSpc>
            </a:pPr>
            <a:r>
              <a:rPr lang="he-IL" dirty="0"/>
              <a:t>צמצום הזמן שמבוזבז על פעילויות ברמת חשיבות משנית </a:t>
            </a:r>
          </a:p>
          <a:p>
            <a:pPr>
              <a:lnSpc>
                <a:spcPct val="150000"/>
              </a:lnSpc>
            </a:pPr>
            <a:r>
              <a:rPr lang="he-IL" dirty="0"/>
              <a:t>תמריצים לשינוי התנהגות כדי להבטיח עמידה בלוחות הזמנים הקשורים לזמן. </a:t>
            </a:r>
          </a:p>
          <a:p>
            <a:pPr marL="0" indent="0">
              <a:lnSpc>
                <a:spcPct val="150000"/>
              </a:lnSpc>
              <a:buNone/>
            </a:pPr>
            <a:endParaRPr lang="he-IL" dirty="0"/>
          </a:p>
        </p:txBody>
      </p:sp>
      <p:pic>
        <p:nvPicPr>
          <p:cNvPr id="1038" name="Picture 14" descr="Teacher, Paper, Woman, Brainerd, Kids">
            <a:extLst>
              <a:ext uri="{FF2B5EF4-FFF2-40B4-BE49-F238E27FC236}">
                <a16:creationId xmlns:a16="http://schemas.microsoft.com/office/drawing/2014/main" id="{F16413FC-A1DB-4036-952F-10269DE13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83" y="106431"/>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ניהול זמן אפקטיבי</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כיצד כדאי לנהל נכון את הזמן במצב שתיארנו?</a:t>
            </a:r>
          </a:p>
        </p:txBody>
      </p:sp>
      <p:sp>
        <p:nvSpPr>
          <p:cNvPr id="11" name="מציין מיקום תוכן 10"/>
          <p:cNvSpPr>
            <a:spLocks noGrp="1"/>
          </p:cNvSpPr>
          <p:nvPr>
            <p:ph sz="quarter" idx="4"/>
          </p:nvPr>
        </p:nvSpPr>
        <p:spPr>
          <a:xfrm>
            <a:off x="1228299" y="1984877"/>
            <a:ext cx="8286907" cy="3946638"/>
          </a:xfrm>
        </p:spPr>
        <p:txBody>
          <a:bodyPr>
            <a:normAutofit/>
          </a:bodyPr>
          <a:lstStyle/>
          <a:p>
            <a:pPr>
              <a:lnSpc>
                <a:spcPct val="150000"/>
              </a:lnSpc>
              <a:buFont typeface="Wingdings" panose="05000000000000000000" pitchFamily="2" charset="2"/>
              <a:buChar char="v"/>
            </a:pPr>
            <a:r>
              <a:rPr lang="he-IL" dirty="0"/>
              <a:t>קודם כל לעצור ולנשום! להשתדל לעבוד בלי לחץ, בנחת...</a:t>
            </a:r>
          </a:p>
          <a:p>
            <a:pPr>
              <a:lnSpc>
                <a:spcPct val="150000"/>
              </a:lnSpc>
              <a:buFont typeface="Wingdings" panose="05000000000000000000" pitchFamily="2" charset="2"/>
              <a:buChar char="v"/>
            </a:pPr>
            <a:r>
              <a:rPr lang="he-IL" dirty="0"/>
              <a:t>להתחבר לרצון שלי אל מול ה"צריך" </a:t>
            </a:r>
          </a:p>
          <a:p>
            <a:pPr>
              <a:lnSpc>
                <a:spcPct val="150000"/>
              </a:lnSpc>
              <a:buFont typeface="Wingdings" panose="05000000000000000000" pitchFamily="2" charset="2"/>
              <a:buChar char="v"/>
            </a:pPr>
            <a:r>
              <a:rPr lang="he-IL" dirty="0"/>
              <a:t>כתיבת רשימה של כל המשימות והפעילויות המתוכננות – מאפשרת להוריד עומס מהזיכרון.</a:t>
            </a:r>
          </a:p>
          <a:p>
            <a:pPr>
              <a:lnSpc>
                <a:spcPct val="150000"/>
              </a:lnSpc>
              <a:buFont typeface="Wingdings" panose="05000000000000000000" pitchFamily="2" charset="2"/>
              <a:buChar char="v"/>
            </a:pPr>
            <a:r>
              <a:rPr lang="he-IL" dirty="0" err="1"/>
              <a:t>תיעדוף</a:t>
            </a:r>
            <a:r>
              <a:rPr lang="he-IL" dirty="0"/>
              <a:t> – יצירת סדרי עדיפויות.</a:t>
            </a:r>
          </a:p>
          <a:p>
            <a:pPr marL="0" indent="0">
              <a:lnSpc>
                <a:spcPct val="150000"/>
              </a:lnSpc>
              <a:buNone/>
            </a:pPr>
            <a:endParaRPr lang="he-IL" dirty="0"/>
          </a:p>
          <a:p>
            <a:pPr marL="0" indent="0">
              <a:lnSpc>
                <a:spcPct val="150000"/>
              </a:lnSpc>
              <a:buNone/>
            </a:pPr>
            <a:endParaRPr lang="he-IL" dirty="0"/>
          </a:p>
        </p:txBody>
      </p:sp>
      <p:pic>
        <p:nvPicPr>
          <p:cNvPr id="2052" name="Picture 4" descr="Clipboard, Student, Writing, Work, Pen">
            <a:extLst>
              <a:ext uri="{FF2B5EF4-FFF2-40B4-BE49-F238E27FC236}">
                <a16:creationId xmlns:a16="http://schemas.microsoft.com/office/drawing/2014/main" id="{B1320B79-B11B-4A7F-905B-11411F663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06" y="3721905"/>
            <a:ext cx="1870024" cy="261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1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487910" y="431458"/>
            <a:ext cx="8754413" cy="45719"/>
          </a:xfrm>
        </p:spPr>
        <p:txBody>
          <a:bodyPr/>
          <a:lstStyle/>
          <a:p>
            <a:br>
              <a:rPr lang="he-IL" dirty="0"/>
            </a:br>
            <a:br>
              <a:rPr lang="he-IL" sz="3600" dirty="0"/>
            </a:br>
            <a:r>
              <a:rPr lang="he-IL" sz="3600" dirty="0"/>
              <a:t>ניזכר בתיאור האירוע ונכתוב רשימה של כל התוכניות לפי סדר אקראי</a:t>
            </a:r>
          </a:p>
        </p:txBody>
      </p:sp>
      <p:sp>
        <p:nvSpPr>
          <p:cNvPr id="11" name="מציין מיקום תוכן 10"/>
          <p:cNvSpPr>
            <a:spLocks noGrp="1"/>
          </p:cNvSpPr>
          <p:nvPr>
            <p:ph sz="quarter" idx="4"/>
          </p:nvPr>
        </p:nvSpPr>
        <p:spPr>
          <a:xfrm>
            <a:off x="314038" y="1021593"/>
            <a:ext cx="9000000" cy="4152517"/>
          </a:xfrm>
        </p:spPr>
        <p:txBody>
          <a:bodyPr>
            <a:normAutofit fontScale="77500" lnSpcReduction="20000"/>
          </a:bodyPr>
          <a:lstStyle/>
          <a:p>
            <a:pPr marL="0" indent="0">
              <a:lnSpc>
                <a:spcPct val="150000"/>
              </a:lnSpc>
              <a:buNone/>
            </a:pPr>
            <a:r>
              <a:rPr lang="he-IL" dirty="0"/>
              <a:t> </a:t>
            </a:r>
          </a:p>
          <a:p>
            <a:pPr marL="0" indent="0">
              <a:lnSpc>
                <a:spcPct val="150000"/>
              </a:lnSpc>
              <a:buNone/>
            </a:pPr>
            <a:r>
              <a:rPr lang="he-IL" dirty="0"/>
              <a:t>השעה 16:00 אחר הצהריים. מחר יש מבחן בהיסטוריה, נשאר לכם לחזור על חצי מהחומר. אתם מגלים שבעוד חצי שעה מתחיל פרק חדש בסדרה אהובה עליכם בטלוויזיה. בדיוק עכשיו חבר/ה מתקשר/ת </a:t>
            </a:r>
            <a:r>
              <a:rPr lang="he-IL" dirty="0" err="1"/>
              <a:t>ומזמינ</a:t>
            </a:r>
            <a:r>
              <a:rPr lang="he-IL" dirty="0"/>
              <a:t>/ה אתכם לפעילות ספורטיבית בקרבת הבית, ואז...אמא מבקשת שתקפצו רגע לקנות לחם מהמכולת לארוחת ערב. אתם נזכרים פתאום שיש עבודה גדולה להגשה בספרות בעוד 5 ימים שעדיין לא התחלתם, ושתכננתם לעשות סדר בחדר שלכם כי הוא מבולגן, וגם ממש מתחשק לכם עכשיו להקשיב לשיר חדש של הזמרת האהובה עליכם, ולפתע קיבלתם תזכורת שצריך להגיש עד מחר בלילה "יומן קריאה" על ספר שקראתם באנגלית.</a:t>
            </a:r>
          </a:p>
          <a:p>
            <a:pPr>
              <a:lnSpc>
                <a:spcPct val="150000"/>
              </a:lnSpc>
            </a:pPr>
            <a:endParaRPr lang="he-IL" dirty="0"/>
          </a:p>
        </p:txBody>
      </p:sp>
      <p:pic>
        <p:nvPicPr>
          <p:cNvPr id="2" name="תמונה 1">
            <a:extLst>
              <a:ext uri="{FF2B5EF4-FFF2-40B4-BE49-F238E27FC236}">
                <a16:creationId xmlns:a16="http://schemas.microsoft.com/office/drawing/2014/main" id="{355DDBFC-22EB-43A1-8DD8-97E01957FC30}"/>
              </a:ext>
            </a:extLst>
          </p:cNvPr>
          <p:cNvPicPr>
            <a:picLocks noChangeAspect="1"/>
          </p:cNvPicPr>
          <p:nvPr/>
        </p:nvPicPr>
        <p:blipFill rotWithShape="1">
          <a:blip r:embed="rId3"/>
          <a:srcRect t="7143" b="19828"/>
          <a:stretch/>
        </p:blipFill>
        <p:spPr>
          <a:xfrm>
            <a:off x="1888823" y="4925834"/>
            <a:ext cx="7425215" cy="1346950"/>
          </a:xfrm>
          <a:prstGeom prst="rect">
            <a:avLst/>
          </a:prstGeom>
        </p:spPr>
      </p:pic>
    </p:spTree>
    <p:extLst>
      <p:ext uri="{BB962C8B-B14F-4D97-AF65-F5344CB8AC3E}">
        <p14:creationId xmlns:p14="http://schemas.microsoft.com/office/powerpoint/2010/main" val="364376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3074" name="Picture 2" descr="Woman, Girl, Balloon, Thought Bubble">
            <a:extLst>
              <a:ext uri="{FF2B5EF4-FFF2-40B4-BE49-F238E27FC236}">
                <a16:creationId xmlns:a16="http://schemas.microsoft.com/office/drawing/2014/main" id="{8B1305C3-53BD-4059-8551-48DCA0CCB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74" y="2110740"/>
            <a:ext cx="4581525" cy="3238500"/>
          </a:xfrm>
          <a:prstGeom prst="rect">
            <a:avLst/>
          </a:prstGeom>
          <a:noFill/>
          <a:extLst>
            <a:ext uri="{909E8E84-426E-40DD-AFC4-6F175D3DCCD1}">
              <a14:hiddenFill xmlns:a14="http://schemas.microsoft.com/office/drawing/2010/main">
                <a:solidFill>
                  <a:srgbClr val="FFFFFF"/>
                </a:solidFill>
              </a14:hiddenFill>
            </a:ext>
          </a:extLst>
        </p:spPr>
      </p:pic>
      <p:sp>
        <p:nvSpPr>
          <p:cNvPr id="8" name="כותרת 7"/>
          <p:cNvSpPr>
            <a:spLocks noGrp="1"/>
          </p:cNvSpPr>
          <p:nvPr>
            <p:ph type="title"/>
          </p:nvPr>
        </p:nvSpPr>
        <p:spPr/>
        <p:txBody>
          <a:bodyPr/>
          <a:lstStyle/>
          <a:p>
            <a:r>
              <a:rPr lang="he-IL" dirty="0"/>
              <a:t>רשימת מטלות בסדר אקראי</a:t>
            </a:r>
          </a:p>
        </p:txBody>
      </p:sp>
      <p:sp>
        <p:nvSpPr>
          <p:cNvPr id="11" name="מציין מיקום תוכן 10"/>
          <p:cNvSpPr>
            <a:spLocks noGrp="1"/>
          </p:cNvSpPr>
          <p:nvPr>
            <p:ph sz="quarter" idx="4"/>
          </p:nvPr>
        </p:nvSpPr>
        <p:spPr>
          <a:xfrm>
            <a:off x="4279392" y="1021593"/>
            <a:ext cx="5034646" cy="5726679"/>
          </a:xfrm>
        </p:spPr>
        <p:txBody>
          <a:bodyPr>
            <a:normAutofit fontScale="92500" lnSpcReduction="20000"/>
          </a:bodyPr>
          <a:lstStyle/>
          <a:p>
            <a:pPr>
              <a:lnSpc>
                <a:spcPct val="150000"/>
              </a:lnSpc>
            </a:pPr>
            <a:r>
              <a:rPr lang="he-IL" dirty="0"/>
              <a:t>ללמוד למבחן בהיסטוריה </a:t>
            </a:r>
            <a:r>
              <a:rPr lang="he-IL" dirty="0">
                <a:solidFill>
                  <a:schemeClr val="tx2"/>
                </a:solidFill>
              </a:rPr>
              <a:t>שיתקיים</a:t>
            </a:r>
            <a:r>
              <a:rPr lang="he-IL" dirty="0">
                <a:solidFill>
                  <a:srgbClr val="FF0000"/>
                </a:solidFill>
              </a:rPr>
              <a:t> </a:t>
            </a:r>
            <a:r>
              <a:rPr lang="he-IL" dirty="0"/>
              <a:t>מחר</a:t>
            </a:r>
          </a:p>
          <a:p>
            <a:pPr>
              <a:lnSpc>
                <a:spcPct val="150000"/>
              </a:lnSpc>
            </a:pPr>
            <a:r>
              <a:rPr lang="he-IL" dirty="0"/>
              <a:t>לצפות בפרק חדש בסדרה אהובה</a:t>
            </a:r>
          </a:p>
          <a:p>
            <a:pPr>
              <a:lnSpc>
                <a:spcPct val="150000"/>
              </a:lnSpc>
            </a:pPr>
            <a:r>
              <a:rPr lang="he-IL" dirty="0"/>
              <a:t>לצאת עם חבר לפעילות ספורטיבית בקרבת הבית</a:t>
            </a:r>
          </a:p>
          <a:p>
            <a:pPr>
              <a:lnSpc>
                <a:spcPct val="150000"/>
              </a:lnSpc>
            </a:pPr>
            <a:r>
              <a:rPr lang="he-IL" dirty="0"/>
              <a:t>לקנות לחם מהמכולת לארוחת ערב.</a:t>
            </a:r>
          </a:p>
          <a:p>
            <a:pPr>
              <a:lnSpc>
                <a:spcPct val="150000"/>
              </a:lnSpc>
            </a:pPr>
            <a:r>
              <a:rPr lang="he-IL" dirty="0"/>
              <a:t>עבודה בספרות להגשה בעוד 5 ימים </a:t>
            </a:r>
          </a:p>
          <a:p>
            <a:pPr>
              <a:lnSpc>
                <a:spcPct val="150000"/>
              </a:lnSpc>
            </a:pPr>
            <a:r>
              <a:rPr lang="he-IL" dirty="0"/>
              <a:t>סדר בחדר</a:t>
            </a:r>
          </a:p>
          <a:p>
            <a:pPr>
              <a:lnSpc>
                <a:spcPct val="150000"/>
              </a:lnSpc>
            </a:pPr>
            <a:r>
              <a:rPr lang="he-IL" dirty="0"/>
              <a:t>האזנה לשיר חדש</a:t>
            </a:r>
          </a:p>
          <a:p>
            <a:pPr>
              <a:lnSpc>
                <a:spcPct val="150000"/>
              </a:lnSpc>
            </a:pPr>
            <a:r>
              <a:rPr lang="he-IL" dirty="0"/>
              <a:t>להגיש עד מחר בלילה "יומן קריאה" על ספר באנגלית</a:t>
            </a:r>
          </a:p>
          <a:p>
            <a:pPr>
              <a:lnSpc>
                <a:spcPct val="150000"/>
              </a:lnSpc>
            </a:pPr>
            <a:endParaRPr lang="he-IL" dirty="0"/>
          </a:p>
        </p:txBody>
      </p:sp>
      <p:sp>
        <p:nvSpPr>
          <p:cNvPr id="3" name="תיבת טקסט 2">
            <a:extLst>
              <a:ext uri="{FF2B5EF4-FFF2-40B4-BE49-F238E27FC236}">
                <a16:creationId xmlns:a16="http://schemas.microsoft.com/office/drawing/2014/main" id="{FA955892-5AB7-49DC-B286-34312DE4EFAC}"/>
              </a:ext>
            </a:extLst>
          </p:cNvPr>
          <p:cNvSpPr txBox="1"/>
          <p:nvPr/>
        </p:nvSpPr>
        <p:spPr>
          <a:xfrm>
            <a:off x="3265869" y="2965549"/>
            <a:ext cx="1114107" cy="646331"/>
          </a:xfrm>
          <a:prstGeom prst="rect">
            <a:avLst/>
          </a:prstGeom>
          <a:noFill/>
        </p:spPr>
        <p:txBody>
          <a:bodyPr wrap="square" rtlCol="1">
            <a:spAutoFit/>
          </a:bodyPr>
          <a:lstStyle/>
          <a:p>
            <a:r>
              <a:rPr lang="he-IL" dirty="0"/>
              <a:t>ממה מתחילים?</a:t>
            </a:r>
          </a:p>
        </p:txBody>
      </p:sp>
      <p:sp>
        <p:nvSpPr>
          <p:cNvPr id="4" name="תיבת טקסט 3">
            <a:extLst>
              <a:ext uri="{FF2B5EF4-FFF2-40B4-BE49-F238E27FC236}">
                <a16:creationId xmlns:a16="http://schemas.microsoft.com/office/drawing/2014/main" id="{D8643B46-D77B-466C-82C5-5844B65D9B8E}"/>
              </a:ext>
            </a:extLst>
          </p:cNvPr>
          <p:cNvSpPr txBox="1"/>
          <p:nvPr/>
        </p:nvSpPr>
        <p:spPr>
          <a:xfrm>
            <a:off x="259174" y="3450181"/>
            <a:ext cx="1377602" cy="646331"/>
          </a:xfrm>
          <a:prstGeom prst="rect">
            <a:avLst/>
          </a:prstGeom>
          <a:noFill/>
        </p:spPr>
        <p:txBody>
          <a:bodyPr wrap="square" rtlCol="1">
            <a:spAutoFit/>
          </a:bodyPr>
          <a:lstStyle/>
          <a:p>
            <a:r>
              <a:rPr lang="he-IL" dirty="0"/>
              <a:t>איך </a:t>
            </a:r>
            <a:r>
              <a:rPr lang="he-IL" dirty="0" err="1"/>
              <a:t>לתעדף</a:t>
            </a:r>
            <a:r>
              <a:rPr lang="he-IL" dirty="0"/>
              <a:t> מטלות?</a:t>
            </a:r>
          </a:p>
        </p:txBody>
      </p:sp>
    </p:spTree>
    <p:extLst>
      <p:ext uri="{BB962C8B-B14F-4D97-AF65-F5344CB8AC3E}">
        <p14:creationId xmlns:p14="http://schemas.microsoft.com/office/powerpoint/2010/main" val="427727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המטריצה של אייזנהאואר</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טבלת דחוף - חשוב</a:t>
            </a:r>
          </a:p>
        </p:txBody>
      </p:sp>
      <p:sp>
        <p:nvSpPr>
          <p:cNvPr id="11" name="מציין מיקום תוכן 10"/>
          <p:cNvSpPr>
            <a:spLocks noGrp="1"/>
          </p:cNvSpPr>
          <p:nvPr>
            <p:ph sz="quarter" idx="4"/>
          </p:nvPr>
        </p:nvSpPr>
        <p:spPr>
          <a:xfrm>
            <a:off x="3182112" y="1725681"/>
            <a:ext cx="6333094" cy="4152517"/>
          </a:xfrm>
        </p:spPr>
        <p:txBody>
          <a:bodyPr>
            <a:normAutofit/>
          </a:bodyPr>
          <a:lstStyle/>
          <a:p>
            <a:pPr marL="0" indent="0">
              <a:lnSpc>
                <a:spcPct val="150000"/>
              </a:lnSpc>
              <a:buNone/>
            </a:pPr>
            <a:r>
              <a:rPr lang="he-IL" dirty="0"/>
              <a:t>דווייט אייזנהאואר, הנשיא ה-34 של ארה"ב, נחשב לאחד ממנהיגי המדינה שידעו כיצד לנהל את זמנם בצורה הטובה ביותר.</a:t>
            </a:r>
          </a:p>
          <a:p>
            <a:pPr marL="0" indent="0">
              <a:lnSpc>
                <a:spcPct val="150000"/>
              </a:lnSpc>
              <a:buNone/>
            </a:pPr>
            <a:r>
              <a:rPr lang="he-IL" dirty="0"/>
              <a:t>הוא היה ידוע בכך שנהג לשלוט במספר תחומים בחייו במקביל ביעילות רבה. איך הוא עשה זאת? הנשיא נהג לחלק פיסת דף ל-4 חלקים על פי מידת הדחיפות והחשיבות.</a:t>
            </a:r>
          </a:p>
          <a:p>
            <a:pPr marL="0" indent="0">
              <a:lnSpc>
                <a:spcPct val="150000"/>
              </a:lnSpc>
              <a:buNone/>
            </a:pPr>
            <a:endParaRPr lang="he-IL" dirty="0"/>
          </a:p>
        </p:txBody>
      </p:sp>
      <p:pic>
        <p:nvPicPr>
          <p:cNvPr id="2" name="תמונה 1">
            <a:extLst>
              <a:ext uri="{FF2B5EF4-FFF2-40B4-BE49-F238E27FC236}">
                <a16:creationId xmlns:a16="http://schemas.microsoft.com/office/drawing/2014/main" id="{E3F63AB3-4F42-4801-AD20-0B31BB4673B0}"/>
              </a:ext>
            </a:extLst>
          </p:cNvPr>
          <p:cNvPicPr>
            <a:picLocks noChangeAspect="1"/>
          </p:cNvPicPr>
          <p:nvPr/>
        </p:nvPicPr>
        <p:blipFill rotWithShape="1">
          <a:blip r:embed="rId3"/>
          <a:srcRect l="34185" b="9543"/>
          <a:stretch/>
        </p:blipFill>
        <p:spPr>
          <a:xfrm>
            <a:off x="515206" y="2222754"/>
            <a:ext cx="2457418" cy="2412492"/>
          </a:xfrm>
          <a:prstGeom prst="rect">
            <a:avLst/>
          </a:prstGeom>
        </p:spPr>
      </p:pic>
    </p:spTree>
    <p:extLst>
      <p:ext uri="{BB962C8B-B14F-4D97-AF65-F5344CB8AC3E}">
        <p14:creationId xmlns:p14="http://schemas.microsoft.com/office/powerpoint/2010/main" val="340344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המטריצה של אייזנהאואר</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טבלת דחוף - חשוב</a:t>
            </a:r>
          </a:p>
        </p:txBody>
      </p:sp>
      <p:graphicFrame>
        <p:nvGraphicFramePr>
          <p:cNvPr id="3" name="טבלה 3">
            <a:extLst>
              <a:ext uri="{FF2B5EF4-FFF2-40B4-BE49-F238E27FC236}">
                <a16:creationId xmlns:a16="http://schemas.microsoft.com/office/drawing/2014/main" id="{85183508-E0D0-40FB-8EA6-4AA9086AEE39}"/>
              </a:ext>
            </a:extLst>
          </p:cNvPr>
          <p:cNvGraphicFramePr>
            <a:graphicFrameLocks noGrp="1"/>
          </p:cNvGraphicFramePr>
          <p:nvPr>
            <p:extLst>
              <p:ext uri="{D42A27DB-BD31-4B8C-83A1-F6EECF244321}">
                <p14:modId xmlns:p14="http://schemas.microsoft.com/office/powerpoint/2010/main" val="882931193"/>
              </p:ext>
            </p:extLst>
          </p:nvPr>
        </p:nvGraphicFramePr>
        <p:xfrm>
          <a:off x="1252876" y="1882733"/>
          <a:ext cx="7524659" cy="3522428"/>
        </p:xfrm>
        <a:graphic>
          <a:graphicData uri="http://schemas.openxmlformats.org/drawingml/2006/table">
            <a:tbl>
              <a:tblPr rtl="1" firstRow="1" firstCol="1" bandRow="1">
                <a:tableStyleId>{5C22544A-7EE6-4342-B048-85BDC9FD1C3A}</a:tableStyleId>
              </a:tblPr>
              <a:tblGrid>
                <a:gridCol w="1421392">
                  <a:extLst>
                    <a:ext uri="{9D8B030D-6E8A-4147-A177-3AD203B41FA5}">
                      <a16:colId xmlns:a16="http://schemas.microsoft.com/office/drawing/2014/main" val="414358158"/>
                    </a:ext>
                  </a:extLst>
                </a:gridCol>
                <a:gridCol w="2702256">
                  <a:extLst>
                    <a:ext uri="{9D8B030D-6E8A-4147-A177-3AD203B41FA5}">
                      <a16:colId xmlns:a16="http://schemas.microsoft.com/office/drawing/2014/main" val="563016112"/>
                    </a:ext>
                  </a:extLst>
                </a:gridCol>
                <a:gridCol w="3401011">
                  <a:extLst>
                    <a:ext uri="{9D8B030D-6E8A-4147-A177-3AD203B41FA5}">
                      <a16:colId xmlns:a16="http://schemas.microsoft.com/office/drawing/2014/main" val="2542163818"/>
                    </a:ext>
                  </a:extLst>
                </a:gridCol>
              </a:tblGrid>
              <a:tr h="527189">
                <a:tc>
                  <a:txBody>
                    <a:bodyPr/>
                    <a:lstStyle/>
                    <a:p>
                      <a:pPr rtl="1"/>
                      <a:endParaRPr lang="he-IL" sz="3200" dirty="0"/>
                    </a:p>
                  </a:txBody>
                  <a:tcPr/>
                </a:tc>
                <a:tc>
                  <a:txBody>
                    <a:bodyPr/>
                    <a:lstStyle/>
                    <a:p>
                      <a:pPr rtl="1"/>
                      <a:r>
                        <a:rPr lang="he-IL" sz="3200" dirty="0"/>
                        <a:t>חשוב</a:t>
                      </a:r>
                    </a:p>
                  </a:txBody>
                  <a:tcPr/>
                </a:tc>
                <a:tc>
                  <a:txBody>
                    <a:bodyPr/>
                    <a:lstStyle/>
                    <a:p>
                      <a:pPr rtl="1"/>
                      <a:r>
                        <a:rPr lang="he-IL" sz="3200" dirty="0"/>
                        <a:t>לא חשוב</a:t>
                      </a:r>
                    </a:p>
                  </a:txBody>
                  <a:tcPr/>
                </a:tc>
                <a:extLst>
                  <a:ext uri="{0D108BD9-81ED-4DB2-BD59-A6C34878D82A}">
                    <a16:rowId xmlns:a16="http://schemas.microsoft.com/office/drawing/2014/main" val="1397023526"/>
                  </a:ext>
                </a:extLst>
              </a:tr>
              <a:tr h="1471654">
                <a:tc>
                  <a:txBody>
                    <a:bodyPr/>
                    <a:lstStyle/>
                    <a:p>
                      <a:pPr rtl="1"/>
                      <a:r>
                        <a:rPr lang="he-IL" sz="3200" dirty="0"/>
                        <a:t>דחוף</a:t>
                      </a:r>
                    </a:p>
                  </a:txBody>
                  <a:tcPr/>
                </a:tc>
                <a:tc>
                  <a:txBody>
                    <a:bodyPr/>
                    <a:lstStyle/>
                    <a:p>
                      <a:pPr rtl="1"/>
                      <a:r>
                        <a:rPr lang="he-IL" sz="3200" dirty="0"/>
                        <a:t>חשוב ודחוף</a:t>
                      </a:r>
                    </a:p>
                  </a:txBody>
                  <a:tcPr/>
                </a:tc>
                <a:tc>
                  <a:txBody>
                    <a:bodyPr/>
                    <a:lstStyle/>
                    <a:p>
                      <a:pPr rtl="1"/>
                      <a:r>
                        <a:rPr lang="he-IL" sz="3200" dirty="0"/>
                        <a:t>לא חשוב ודחוף</a:t>
                      </a:r>
                    </a:p>
                  </a:txBody>
                  <a:tcPr/>
                </a:tc>
                <a:extLst>
                  <a:ext uri="{0D108BD9-81ED-4DB2-BD59-A6C34878D82A}">
                    <a16:rowId xmlns:a16="http://schemas.microsoft.com/office/drawing/2014/main" val="2028732838"/>
                  </a:ext>
                </a:extLst>
              </a:tr>
              <a:tr h="1471654">
                <a:tc>
                  <a:txBody>
                    <a:bodyPr/>
                    <a:lstStyle/>
                    <a:p>
                      <a:pPr rtl="1"/>
                      <a:r>
                        <a:rPr lang="he-IL" sz="3200" dirty="0"/>
                        <a:t>לא דחוף</a:t>
                      </a:r>
                    </a:p>
                  </a:txBody>
                  <a:tcPr/>
                </a:tc>
                <a:tc>
                  <a:txBody>
                    <a:bodyPr/>
                    <a:lstStyle/>
                    <a:p>
                      <a:pPr rtl="1"/>
                      <a:r>
                        <a:rPr lang="he-IL" sz="3200" dirty="0"/>
                        <a:t>חשוב ולא דחוף</a:t>
                      </a:r>
                    </a:p>
                  </a:txBody>
                  <a:tcPr/>
                </a:tc>
                <a:tc>
                  <a:txBody>
                    <a:bodyPr/>
                    <a:lstStyle/>
                    <a:p>
                      <a:pPr rtl="1"/>
                      <a:r>
                        <a:rPr lang="he-IL" sz="3200" dirty="0"/>
                        <a:t>לא חשוב ולא דחוף</a:t>
                      </a:r>
                    </a:p>
                  </a:txBody>
                  <a:tcPr/>
                </a:tc>
                <a:extLst>
                  <a:ext uri="{0D108BD9-81ED-4DB2-BD59-A6C34878D82A}">
                    <a16:rowId xmlns:a16="http://schemas.microsoft.com/office/drawing/2014/main" val="1377201352"/>
                  </a:ext>
                </a:extLst>
              </a:tr>
            </a:tbl>
          </a:graphicData>
        </a:graphic>
      </p:graphicFrame>
    </p:spTree>
    <p:extLst>
      <p:ext uri="{BB962C8B-B14F-4D97-AF65-F5344CB8AC3E}">
        <p14:creationId xmlns:p14="http://schemas.microsoft.com/office/powerpoint/2010/main" val="1683269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המטריצה של אייזנהאואר</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טבלת "דחוף – חשוב" של אילת</a:t>
            </a:r>
          </a:p>
        </p:txBody>
      </p:sp>
      <p:graphicFrame>
        <p:nvGraphicFramePr>
          <p:cNvPr id="3" name="טבלה 3">
            <a:extLst>
              <a:ext uri="{FF2B5EF4-FFF2-40B4-BE49-F238E27FC236}">
                <a16:creationId xmlns:a16="http://schemas.microsoft.com/office/drawing/2014/main" id="{85183508-E0D0-40FB-8EA6-4AA9086AEE39}"/>
              </a:ext>
            </a:extLst>
          </p:cNvPr>
          <p:cNvGraphicFramePr>
            <a:graphicFrameLocks noGrp="1"/>
          </p:cNvGraphicFramePr>
          <p:nvPr>
            <p:extLst>
              <p:ext uri="{D42A27DB-BD31-4B8C-83A1-F6EECF244321}">
                <p14:modId xmlns:p14="http://schemas.microsoft.com/office/powerpoint/2010/main" val="2638566566"/>
              </p:ext>
            </p:extLst>
          </p:nvPr>
        </p:nvGraphicFramePr>
        <p:xfrm>
          <a:off x="1460309" y="1978268"/>
          <a:ext cx="7645464" cy="3522428"/>
        </p:xfrm>
        <a:graphic>
          <a:graphicData uri="http://schemas.openxmlformats.org/drawingml/2006/table">
            <a:tbl>
              <a:tblPr rtl="1" firstRow="1" firstCol="1" bandRow="1">
                <a:tableStyleId>{5C22544A-7EE6-4342-B048-85BDC9FD1C3A}</a:tableStyleId>
              </a:tblPr>
              <a:tblGrid>
                <a:gridCol w="1244663">
                  <a:extLst>
                    <a:ext uri="{9D8B030D-6E8A-4147-A177-3AD203B41FA5}">
                      <a16:colId xmlns:a16="http://schemas.microsoft.com/office/drawing/2014/main" val="414358158"/>
                    </a:ext>
                  </a:extLst>
                </a:gridCol>
                <a:gridCol w="2833987">
                  <a:extLst>
                    <a:ext uri="{9D8B030D-6E8A-4147-A177-3AD203B41FA5}">
                      <a16:colId xmlns:a16="http://schemas.microsoft.com/office/drawing/2014/main" val="563016112"/>
                    </a:ext>
                  </a:extLst>
                </a:gridCol>
                <a:gridCol w="3566814">
                  <a:extLst>
                    <a:ext uri="{9D8B030D-6E8A-4147-A177-3AD203B41FA5}">
                      <a16:colId xmlns:a16="http://schemas.microsoft.com/office/drawing/2014/main" val="2542163818"/>
                    </a:ext>
                  </a:extLst>
                </a:gridCol>
              </a:tblGrid>
              <a:tr h="527189">
                <a:tc>
                  <a:txBody>
                    <a:bodyPr/>
                    <a:lstStyle/>
                    <a:p>
                      <a:pPr rtl="1"/>
                      <a:endParaRPr lang="he-IL" sz="3200" dirty="0"/>
                    </a:p>
                  </a:txBody>
                  <a:tcPr/>
                </a:tc>
                <a:tc>
                  <a:txBody>
                    <a:bodyPr/>
                    <a:lstStyle/>
                    <a:p>
                      <a:pPr rtl="1"/>
                      <a:r>
                        <a:rPr lang="he-IL" sz="3200" dirty="0"/>
                        <a:t>חשוב</a:t>
                      </a:r>
                    </a:p>
                  </a:txBody>
                  <a:tcPr/>
                </a:tc>
                <a:tc>
                  <a:txBody>
                    <a:bodyPr/>
                    <a:lstStyle/>
                    <a:p>
                      <a:pPr rtl="1"/>
                      <a:r>
                        <a:rPr lang="he-IL" sz="3200" dirty="0"/>
                        <a:t>לא חשוב</a:t>
                      </a:r>
                    </a:p>
                  </a:txBody>
                  <a:tcPr/>
                </a:tc>
                <a:extLst>
                  <a:ext uri="{0D108BD9-81ED-4DB2-BD59-A6C34878D82A}">
                    <a16:rowId xmlns:a16="http://schemas.microsoft.com/office/drawing/2014/main" val="1397023526"/>
                  </a:ext>
                </a:extLst>
              </a:tr>
              <a:tr h="1471654">
                <a:tc>
                  <a:txBody>
                    <a:bodyPr/>
                    <a:lstStyle/>
                    <a:p>
                      <a:pPr rtl="1"/>
                      <a:r>
                        <a:rPr lang="he-IL" sz="3200" dirty="0"/>
                        <a:t>דחוף</a:t>
                      </a:r>
                    </a:p>
                  </a:txBody>
                  <a:tcPr/>
                </a:tc>
                <a:tc>
                  <a:txBody>
                    <a:bodyPr/>
                    <a:lstStyle/>
                    <a:p>
                      <a:pPr rtl="1"/>
                      <a:r>
                        <a:rPr lang="he-IL" sz="3200" dirty="0"/>
                        <a:t>חשוב ודחוף</a:t>
                      </a:r>
                      <a:endParaRPr lang="he-IL" sz="2400" dirty="0"/>
                    </a:p>
                  </a:txBody>
                  <a:tcPr/>
                </a:tc>
                <a:tc>
                  <a:txBody>
                    <a:bodyPr/>
                    <a:lstStyle/>
                    <a:p>
                      <a:pPr rtl="1"/>
                      <a:r>
                        <a:rPr lang="he-IL" sz="3200" dirty="0"/>
                        <a:t>לא חשוב ודחוף</a:t>
                      </a:r>
                      <a:endParaRPr lang="he-IL" sz="2400" dirty="0"/>
                    </a:p>
                  </a:txBody>
                  <a:tcPr/>
                </a:tc>
                <a:extLst>
                  <a:ext uri="{0D108BD9-81ED-4DB2-BD59-A6C34878D82A}">
                    <a16:rowId xmlns:a16="http://schemas.microsoft.com/office/drawing/2014/main" val="2028732838"/>
                  </a:ext>
                </a:extLst>
              </a:tr>
              <a:tr h="1471654">
                <a:tc>
                  <a:txBody>
                    <a:bodyPr/>
                    <a:lstStyle/>
                    <a:p>
                      <a:pPr rtl="1"/>
                      <a:r>
                        <a:rPr lang="he-IL" sz="3200" dirty="0"/>
                        <a:t>לא דחוף</a:t>
                      </a:r>
                    </a:p>
                  </a:txBody>
                  <a:tcPr/>
                </a:tc>
                <a:tc>
                  <a:txBody>
                    <a:bodyPr/>
                    <a:lstStyle/>
                    <a:p>
                      <a:pPr rtl="1"/>
                      <a:r>
                        <a:rPr lang="he-IL" sz="3200" dirty="0"/>
                        <a:t>חשוב ולא דחוף</a:t>
                      </a:r>
                      <a:endParaRPr lang="he-IL" sz="2400" dirty="0"/>
                    </a:p>
                  </a:txBody>
                  <a:tcPr/>
                </a:tc>
                <a:tc>
                  <a:txBody>
                    <a:bodyPr/>
                    <a:lstStyle/>
                    <a:p>
                      <a:pPr rtl="1"/>
                      <a:r>
                        <a:rPr lang="he-IL" sz="3200" dirty="0"/>
                        <a:t>לא חשוב ולא דחוף</a:t>
                      </a:r>
                    </a:p>
                  </a:txBody>
                  <a:tcPr/>
                </a:tc>
                <a:extLst>
                  <a:ext uri="{0D108BD9-81ED-4DB2-BD59-A6C34878D82A}">
                    <a16:rowId xmlns:a16="http://schemas.microsoft.com/office/drawing/2014/main" val="1377201352"/>
                  </a:ext>
                </a:extLst>
              </a:tr>
            </a:tbl>
          </a:graphicData>
        </a:graphic>
      </p:graphicFrame>
      <p:sp>
        <p:nvSpPr>
          <p:cNvPr id="2" name="בועת מחשבה: ענן 1">
            <a:extLst>
              <a:ext uri="{FF2B5EF4-FFF2-40B4-BE49-F238E27FC236}">
                <a16:creationId xmlns:a16="http://schemas.microsoft.com/office/drawing/2014/main" id="{01D7ABDB-C0A5-4275-BDE4-E00831004321}"/>
              </a:ext>
            </a:extLst>
          </p:cNvPr>
          <p:cNvSpPr/>
          <p:nvPr/>
        </p:nvSpPr>
        <p:spPr>
          <a:xfrm>
            <a:off x="255726" y="191767"/>
            <a:ext cx="2633778" cy="2295144"/>
          </a:xfrm>
          <a:prstGeom prst="cloudCallout">
            <a:avLst>
              <a:gd name="adj1" fmla="val 31391"/>
              <a:gd name="adj2" fmla="val 69976"/>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a:t>ומה לגבי הבקשה של אמא לקנות לחם? וההזמנה של החבר/ה שלי</a:t>
            </a:r>
          </a:p>
        </p:txBody>
      </p:sp>
      <p:sp>
        <p:nvSpPr>
          <p:cNvPr id="4" name="תיבת טקסט 3">
            <a:extLst>
              <a:ext uri="{FF2B5EF4-FFF2-40B4-BE49-F238E27FC236}">
                <a16:creationId xmlns:a16="http://schemas.microsoft.com/office/drawing/2014/main" id="{8D9A57F9-F9EA-405B-838A-16485C7A46FA}"/>
              </a:ext>
            </a:extLst>
          </p:cNvPr>
          <p:cNvSpPr txBox="1"/>
          <p:nvPr/>
        </p:nvSpPr>
        <p:spPr>
          <a:xfrm>
            <a:off x="5107259" y="2966224"/>
            <a:ext cx="2754351" cy="923330"/>
          </a:xfrm>
          <a:prstGeom prst="rect">
            <a:avLst/>
          </a:prstGeom>
          <a:noFill/>
        </p:spPr>
        <p:txBody>
          <a:bodyPr wrap="square" rtlCol="1">
            <a:spAutoFit/>
          </a:bodyPr>
          <a:lstStyle/>
          <a:p>
            <a:r>
              <a:rPr lang="he-IL" dirty="0"/>
              <a:t>להתכונן למבחן שיתקיים </a:t>
            </a:r>
            <a:r>
              <a:rPr lang="he-IL" dirty="0">
                <a:solidFill>
                  <a:schemeClr val="tx2">
                    <a:lumMod val="75000"/>
                  </a:schemeClr>
                </a:solidFill>
              </a:rPr>
              <a:t>מחר</a:t>
            </a:r>
          </a:p>
          <a:p>
            <a:r>
              <a:rPr lang="he-IL" dirty="0"/>
              <a:t>להתחיל להכין יומן קריאה</a:t>
            </a:r>
          </a:p>
        </p:txBody>
      </p:sp>
      <p:sp>
        <p:nvSpPr>
          <p:cNvPr id="5" name="תיבת טקסט 4">
            <a:extLst>
              <a:ext uri="{FF2B5EF4-FFF2-40B4-BE49-F238E27FC236}">
                <a16:creationId xmlns:a16="http://schemas.microsoft.com/office/drawing/2014/main" id="{7A9F0655-C4D8-4C0D-B2B3-608FD1AED742}"/>
              </a:ext>
            </a:extLst>
          </p:cNvPr>
          <p:cNvSpPr txBox="1"/>
          <p:nvPr/>
        </p:nvSpPr>
        <p:spPr>
          <a:xfrm>
            <a:off x="2207941" y="3104723"/>
            <a:ext cx="2459647" cy="646331"/>
          </a:xfrm>
          <a:prstGeom prst="rect">
            <a:avLst/>
          </a:prstGeom>
          <a:noFill/>
        </p:spPr>
        <p:txBody>
          <a:bodyPr wrap="square" rtlCol="1">
            <a:spAutoFit/>
          </a:bodyPr>
          <a:lstStyle/>
          <a:p>
            <a:r>
              <a:rPr lang="he-IL" dirty="0"/>
              <a:t>לצפות </a:t>
            </a:r>
            <a:r>
              <a:rPr lang="he-IL" dirty="0">
                <a:solidFill>
                  <a:schemeClr val="tx2">
                    <a:lumMod val="75000"/>
                  </a:schemeClr>
                </a:solidFill>
              </a:rPr>
              <a:t>בסדרת</a:t>
            </a:r>
            <a:r>
              <a:rPr lang="he-IL" dirty="0"/>
              <a:t> טלוויזיה שתתחיל עוד חצי שעה</a:t>
            </a:r>
          </a:p>
        </p:txBody>
      </p:sp>
      <p:sp>
        <p:nvSpPr>
          <p:cNvPr id="6" name="תיבת טקסט 5">
            <a:extLst>
              <a:ext uri="{FF2B5EF4-FFF2-40B4-BE49-F238E27FC236}">
                <a16:creationId xmlns:a16="http://schemas.microsoft.com/office/drawing/2014/main" id="{F12DF41C-F5C3-45E7-B862-36A66CDE7072}"/>
              </a:ext>
            </a:extLst>
          </p:cNvPr>
          <p:cNvSpPr txBox="1"/>
          <p:nvPr/>
        </p:nvSpPr>
        <p:spPr>
          <a:xfrm>
            <a:off x="5294694" y="4555274"/>
            <a:ext cx="2413437" cy="923330"/>
          </a:xfrm>
          <a:prstGeom prst="rect">
            <a:avLst/>
          </a:prstGeom>
          <a:noFill/>
        </p:spPr>
        <p:txBody>
          <a:bodyPr wrap="square" rtlCol="1">
            <a:spAutoFit/>
          </a:bodyPr>
          <a:lstStyle/>
          <a:p>
            <a:r>
              <a:rPr lang="he-IL" dirty="0">
                <a:solidFill>
                  <a:schemeClr val="tx2">
                    <a:lumMod val="75000"/>
                  </a:schemeClr>
                </a:solidFill>
              </a:rPr>
              <a:t>להכין את העבודה בספרות (הגשה בעוד 5 ימים), לסדר את החדר...</a:t>
            </a:r>
          </a:p>
        </p:txBody>
      </p:sp>
      <p:sp>
        <p:nvSpPr>
          <p:cNvPr id="7" name="תיבת טקסט 6">
            <a:extLst>
              <a:ext uri="{FF2B5EF4-FFF2-40B4-BE49-F238E27FC236}">
                <a16:creationId xmlns:a16="http://schemas.microsoft.com/office/drawing/2014/main" id="{38A1BDCC-40A4-4E02-8F7C-71B6360936F4}"/>
              </a:ext>
            </a:extLst>
          </p:cNvPr>
          <p:cNvSpPr txBox="1"/>
          <p:nvPr/>
        </p:nvSpPr>
        <p:spPr>
          <a:xfrm>
            <a:off x="2122969" y="4555274"/>
            <a:ext cx="2569433" cy="923330"/>
          </a:xfrm>
          <a:prstGeom prst="rect">
            <a:avLst/>
          </a:prstGeom>
          <a:noFill/>
        </p:spPr>
        <p:txBody>
          <a:bodyPr wrap="square" rtlCol="1">
            <a:spAutoFit/>
          </a:bodyPr>
          <a:lstStyle/>
          <a:p>
            <a:r>
              <a:rPr lang="he-IL" dirty="0">
                <a:solidFill>
                  <a:schemeClr val="tx2">
                    <a:lumMod val="75000"/>
                  </a:schemeClr>
                </a:solidFill>
              </a:rPr>
              <a:t>להקשיב לשיר חדש של הזמרת האהובה עלי</a:t>
            </a:r>
          </a:p>
          <a:p>
            <a:r>
              <a:rPr lang="he-IL" dirty="0">
                <a:solidFill>
                  <a:schemeClr val="tx2">
                    <a:lumMod val="75000"/>
                  </a:schemeClr>
                </a:solidFill>
              </a:rPr>
              <a:t>להתעדכן </a:t>
            </a:r>
            <a:r>
              <a:rPr lang="he-IL" dirty="0" err="1">
                <a:solidFill>
                  <a:schemeClr val="tx2">
                    <a:lumMod val="75000"/>
                  </a:schemeClr>
                </a:solidFill>
              </a:rPr>
              <a:t>באינסטגרם</a:t>
            </a:r>
            <a:endParaRPr lang="he-IL" dirty="0">
              <a:solidFill>
                <a:schemeClr val="tx2">
                  <a:lumMod val="75000"/>
                </a:schemeClr>
              </a:solidFill>
            </a:endParaRPr>
          </a:p>
        </p:txBody>
      </p:sp>
    </p:spTree>
    <p:extLst>
      <p:ext uri="{BB962C8B-B14F-4D97-AF65-F5344CB8AC3E}">
        <p14:creationId xmlns:p14="http://schemas.microsoft.com/office/powerpoint/2010/main" val="83420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המטריצה של אייזנהאואר</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לפי השיטה של אייזנהאואר – מההיבט העסקי</a:t>
            </a:r>
          </a:p>
        </p:txBody>
      </p:sp>
      <p:sp>
        <p:nvSpPr>
          <p:cNvPr id="11" name="מציין מיקום תוכן 10"/>
          <p:cNvSpPr>
            <a:spLocks noGrp="1"/>
          </p:cNvSpPr>
          <p:nvPr>
            <p:ph sz="quarter" idx="4"/>
          </p:nvPr>
        </p:nvSpPr>
        <p:spPr>
          <a:xfrm>
            <a:off x="515206" y="1725681"/>
            <a:ext cx="9000000" cy="4152517"/>
          </a:xfrm>
        </p:spPr>
        <p:txBody>
          <a:bodyPr>
            <a:normAutofit/>
          </a:bodyPr>
          <a:lstStyle/>
          <a:p>
            <a:pPr>
              <a:lnSpc>
                <a:spcPct val="150000"/>
              </a:lnSpc>
            </a:pPr>
            <a:r>
              <a:rPr lang="he-IL" dirty="0"/>
              <a:t>את המשימות הדחופות והחשובות יש לבצע מידית</a:t>
            </a:r>
          </a:p>
          <a:p>
            <a:pPr>
              <a:lnSpc>
                <a:spcPct val="150000"/>
              </a:lnSpc>
            </a:pPr>
            <a:r>
              <a:rPr lang="he-IL" dirty="0"/>
              <a:t>מהמשימות שאינן חשובות ואינן דחופות יש להתעלם</a:t>
            </a:r>
          </a:p>
          <a:p>
            <a:pPr>
              <a:lnSpc>
                <a:spcPct val="150000"/>
              </a:lnSpc>
            </a:pPr>
            <a:r>
              <a:rPr lang="he-IL" dirty="0"/>
              <a:t>למשימות החשובות שאינן דחופות יש לקבוע תאריך לביצוע וסיום באופן אישי</a:t>
            </a:r>
          </a:p>
          <a:p>
            <a:pPr>
              <a:lnSpc>
                <a:spcPct val="150000"/>
              </a:lnSpc>
            </a:pPr>
            <a:r>
              <a:rPr lang="he-IL" dirty="0"/>
              <a:t>את המשימות הדחופות אך הבלתי חשובות אפשר להעביר לביצוע על ידי מישהו אחר ( במידת האפשר)</a:t>
            </a:r>
          </a:p>
          <a:p>
            <a:pPr>
              <a:lnSpc>
                <a:spcPct val="150000"/>
              </a:lnSpc>
            </a:pPr>
            <a:endParaRPr lang="he-IL" dirty="0"/>
          </a:p>
          <a:p>
            <a:pPr>
              <a:lnSpc>
                <a:spcPct val="150000"/>
              </a:lnSpc>
            </a:pPr>
            <a:endParaRPr lang="he-IL" dirty="0"/>
          </a:p>
        </p:txBody>
      </p:sp>
    </p:spTree>
    <p:extLst>
      <p:ext uri="{BB962C8B-B14F-4D97-AF65-F5344CB8AC3E}">
        <p14:creationId xmlns:p14="http://schemas.microsoft.com/office/powerpoint/2010/main" val="2281422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600266" y="734089"/>
            <a:ext cx="11160000" cy="720000"/>
          </a:xfrm>
        </p:spPr>
        <p:txBody>
          <a:bodyPr/>
          <a:lstStyle/>
          <a:p>
            <a:r>
              <a:rPr lang="he-IL" dirty="0"/>
              <a:t>ועכשיו ננסה בעצמנו</a:t>
            </a:r>
          </a:p>
        </p:txBody>
      </p:sp>
      <p:sp>
        <p:nvSpPr>
          <p:cNvPr id="11" name="מציין מיקום תוכן 10"/>
          <p:cNvSpPr>
            <a:spLocks noGrp="1"/>
          </p:cNvSpPr>
          <p:nvPr>
            <p:ph sz="quarter" idx="4"/>
          </p:nvPr>
        </p:nvSpPr>
        <p:spPr>
          <a:xfrm>
            <a:off x="515206" y="1725681"/>
            <a:ext cx="9000000" cy="4152517"/>
          </a:xfrm>
        </p:spPr>
        <p:txBody>
          <a:bodyPr>
            <a:normAutofit fontScale="92500"/>
          </a:bodyPr>
          <a:lstStyle/>
          <a:p>
            <a:pPr>
              <a:lnSpc>
                <a:spcPct val="150000"/>
              </a:lnSpc>
            </a:pPr>
            <a:r>
              <a:rPr lang="he-IL" dirty="0"/>
              <a:t>קחו דף וכלי כתיבה ורשמו לעצמכם רשימה של המשימות והתוכניות שיש לכם בימים הקרובים.</a:t>
            </a:r>
          </a:p>
          <a:p>
            <a:pPr marL="0" indent="0">
              <a:lnSpc>
                <a:spcPct val="150000"/>
              </a:lnSpc>
              <a:buNone/>
            </a:pPr>
            <a:r>
              <a:rPr lang="he-IL" dirty="0"/>
              <a:t>    רשמו גם מטלות חשובות וגם פעילויות מהנות שמתחשק לכם לעשות.</a:t>
            </a:r>
          </a:p>
          <a:p>
            <a:pPr marL="0" indent="0">
              <a:lnSpc>
                <a:spcPct val="150000"/>
              </a:lnSpc>
              <a:buNone/>
            </a:pPr>
            <a:r>
              <a:rPr lang="he-IL" dirty="0"/>
              <a:t>    חשבו גם על פעילויות שאתם עצמכם מעוניינים לבצע וגם על פעולות  </a:t>
            </a:r>
          </a:p>
          <a:p>
            <a:pPr marL="0" indent="0">
              <a:lnSpc>
                <a:spcPct val="150000"/>
              </a:lnSpc>
              <a:buNone/>
            </a:pPr>
            <a:r>
              <a:rPr lang="he-IL" dirty="0"/>
              <a:t>    שאחרים מצפים מכם לבצע.</a:t>
            </a:r>
          </a:p>
          <a:p>
            <a:pPr>
              <a:lnSpc>
                <a:spcPct val="150000"/>
              </a:lnSpc>
            </a:pPr>
            <a:r>
              <a:rPr lang="he-IL" dirty="0"/>
              <a:t>שרטטו טבלת דחוף-חשוב שבצו את הפעילויות בטבלה.</a:t>
            </a:r>
          </a:p>
        </p:txBody>
      </p:sp>
    </p:spTree>
    <p:extLst>
      <p:ext uri="{BB962C8B-B14F-4D97-AF65-F5344CB8AC3E}">
        <p14:creationId xmlns:p14="http://schemas.microsoft.com/office/powerpoint/2010/main" val="166099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108774"/>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738940" y="1119702"/>
            <a:ext cx="10871177" cy="1260000"/>
          </a:xfrm>
        </p:spPr>
        <p:txBody>
          <a:bodyPr/>
          <a:lstStyle/>
          <a:p>
            <a:r>
              <a:rPr lang="he-IL" dirty="0">
                <a:solidFill>
                  <a:srgbClr val="192A72"/>
                </a:solidFill>
              </a:rPr>
              <a:t>ניהול זמן </a:t>
            </a:r>
          </a:p>
        </p:txBody>
      </p:sp>
      <p:sp>
        <p:nvSpPr>
          <p:cNvPr id="7" name="כותרת משנה 6"/>
          <p:cNvSpPr>
            <a:spLocks noGrp="1"/>
          </p:cNvSpPr>
          <p:nvPr>
            <p:ph type="subTitle" idx="1"/>
          </p:nvPr>
        </p:nvSpPr>
        <p:spPr>
          <a:xfrm>
            <a:off x="738117" y="2152548"/>
            <a:ext cx="10872000" cy="720000"/>
          </a:xfrm>
        </p:spPr>
        <p:txBody>
          <a:bodyPr/>
          <a:lstStyle/>
          <a:p>
            <a:r>
              <a:rPr lang="he-IL" dirty="0">
                <a:sym typeface="Varela Round"/>
              </a:rPr>
              <a:t>כישורי חיים לכיתות י'-י"ב</a:t>
            </a:r>
          </a:p>
        </p:txBody>
      </p:sp>
      <p:sp>
        <p:nvSpPr>
          <p:cNvPr id="4" name="מציין מיקום תוכן 3"/>
          <p:cNvSpPr>
            <a:spLocks noGrp="1"/>
          </p:cNvSpPr>
          <p:nvPr>
            <p:ph idx="10"/>
          </p:nvPr>
        </p:nvSpPr>
        <p:spPr>
          <a:xfrm>
            <a:off x="659206" y="2872548"/>
            <a:ext cx="10872000" cy="720000"/>
          </a:xfrm>
        </p:spPr>
        <p:txBody>
          <a:bodyPr/>
          <a:lstStyle/>
          <a:p>
            <a:r>
              <a:rPr lang="he-IL" dirty="0">
                <a:sym typeface="Varela Round"/>
              </a:rPr>
              <a:t>עם המורה הילי שמיר </a:t>
            </a:r>
          </a:p>
          <a:p>
            <a:r>
              <a:rPr lang="he-IL" dirty="0">
                <a:sym typeface="Varela Round"/>
              </a:rPr>
              <a:t>מדריכה ארצית באגף לקויות למידה והפרעת קשב </a:t>
            </a:r>
          </a:p>
          <a:p>
            <a:r>
              <a:rPr lang="he-IL" dirty="0">
                <a:sym typeface="Varela Round"/>
              </a:rPr>
              <a:t>השירות הפסיכולוגי ייעוצי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957D04-7298-48DA-A7F3-1F43C41B730A}"/>
              </a:ext>
            </a:extLst>
          </p:cNvPr>
          <p:cNvSpPr>
            <a:spLocks noGrp="1"/>
          </p:cNvSpPr>
          <p:nvPr>
            <p:ph type="title"/>
          </p:nvPr>
        </p:nvSpPr>
        <p:spPr/>
        <p:txBody>
          <a:bodyPr/>
          <a:lstStyle/>
          <a:p>
            <a:r>
              <a:rPr lang="he-IL" dirty="0"/>
              <a:t>הפסקה</a:t>
            </a:r>
          </a:p>
        </p:txBody>
      </p:sp>
      <p:graphicFrame>
        <p:nvGraphicFramePr>
          <p:cNvPr id="5" name="טבלה 3">
            <a:extLst>
              <a:ext uri="{FF2B5EF4-FFF2-40B4-BE49-F238E27FC236}">
                <a16:creationId xmlns:a16="http://schemas.microsoft.com/office/drawing/2014/main" id="{13FF9E2C-4B27-48A8-9A16-AEA64ADBB4A3}"/>
              </a:ext>
            </a:extLst>
          </p:cNvPr>
          <p:cNvGraphicFramePr>
            <a:graphicFrameLocks noGrp="1"/>
          </p:cNvGraphicFramePr>
          <p:nvPr>
            <p:extLst>
              <p:ext uri="{D42A27DB-BD31-4B8C-83A1-F6EECF244321}">
                <p14:modId xmlns:p14="http://schemas.microsoft.com/office/powerpoint/2010/main" val="1860704630"/>
              </p:ext>
            </p:extLst>
          </p:nvPr>
        </p:nvGraphicFramePr>
        <p:xfrm>
          <a:off x="928047" y="1773551"/>
          <a:ext cx="7524659" cy="3522428"/>
        </p:xfrm>
        <a:graphic>
          <a:graphicData uri="http://schemas.openxmlformats.org/drawingml/2006/table">
            <a:tbl>
              <a:tblPr rtl="1" firstRow="1" firstCol="1" bandRow="1">
                <a:tableStyleId>{5C22544A-7EE6-4342-B048-85BDC9FD1C3A}</a:tableStyleId>
              </a:tblPr>
              <a:tblGrid>
                <a:gridCol w="1233040">
                  <a:extLst>
                    <a:ext uri="{9D8B030D-6E8A-4147-A177-3AD203B41FA5}">
                      <a16:colId xmlns:a16="http://schemas.microsoft.com/office/drawing/2014/main" val="414358158"/>
                    </a:ext>
                  </a:extLst>
                </a:gridCol>
                <a:gridCol w="2441069">
                  <a:extLst>
                    <a:ext uri="{9D8B030D-6E8A-4147-A177-3AD203B41FA5}">
                      <a16:colId xmlns:a16="http://schemas.microsoft.com/office/drawing/2014/main" val="563016112"/>
                    </a:ext>
                  </a:extLst>
                </a:gridCol>
                <a:gridCol w="3850550">
                  <a:extLst>
                    <a:ext uri="{9D8B030D-6E8A-4147-A177-3AD203B41FA5}">
                      <a16:colId xmlns:a16="http://schemas.microsoft.com/office/drawing/2014/main" val="2542163818"/>
                    </a:ext>
                  </a:extLst>
                </a:gridCol>
              </a:tblGrid>
              <a:tr h="527189">
                <a:tc>
                  <a:txBody>
                    <a:bodyPr/>
                    <a:lstStyle/>
                    <a:p>
                      <a:pPr rtl="1"/>
                      <a:endParaRPr lang="he-IL" sz="3200" dirty="0"/>
                    </a:p>
                  </a:txBody>
                  <a:tcPr/>
                </a:tc>
                <a:tc>
                  <a:txBody>
                    <a:bodyPr/>
                    <a:lstStyle/>
                    <a:p>
                      <a:pPr rtl="1"/>
                      <a:r>
                        <a:rPr lang="he-IL" sz="3200" dirty="0"/>
                        <a:t>חשוב</a:t>
                      </a:r>
                    </a:p>
                  </a:txBody>
                  <a:tcPr/>
                </a:tc>
                <a:tc>
                  <a:txBody>
                    <a:bodyPr/>
                    <a:lstStyle/>
                    <a:p>
                      <a:pPr rtl="1"/>
                      <a:r>
                        <a:rPr lang="he-IL" sz="3200" dirty="0"/>
                        <a:t>לא חשוב</a:t>
                      </a:r>
                    </a:p>
                  </a:txBody>
                  <a:tcPr/>
                </a:tc>
                <a:extLst>
                  <a:ext uri="{0D108BD9-81ED-4DB2-BD59-A6C34878D82A}">
                    <a16:rowId xmlns:a16="http://schemas.microsoft.com/office/drawing/2014/main" val="1397023526"/>
                  </a:ext>
                </a:extLst>
              </a:tr>
              <a:tr h="1471654">
                <a:tc>
                  <a:txBody>
                    <a:bodyPr/>
                    <a:lstStyle/>
                    <a:p>
                      <a:pPr rtl="1"/>
                      <a:r>
                        <a:rPr lang="he-IL" sz="3200" dirty="0"/>
                        <a:t>דחוף</a:t>
                      </a:r>
                    </a:p>
                  </a:txBody>
                  <a:tcPr/>
                </a:tc>
                <a:tc>
                  <a:txBody>
                    <a:bodyPr/>
                    <a:lstStyle/>
                    <a:p>
                      <a:pPr rtl="1"/>
                      <a:r>
                        <a:rPr lang="he-IL" sz="3200" dirty="0"/>
                        <a:t>חשוב ודחוף</a:t>
                      </a:r>
                    </a:p>
                  </a:txBody>
                  <a:tcPr/>
                </a:tc>
                <a:tc>
                  <a:txBody>
                    <a:bodyPr/>
                    <a:lstStyle/>
                    <a:p>
                      <a:pPr rtl="1"/>
                      <a:r>
                        <a:rPr lang="he-IL" sz="3200" dirty="0"/>
                        <a:t>לא חשוב ודחוף</a:t>
                      </a:r>
                    </a:p>
                  </a:txBody>
                  <a:tcPr/>
                </a:tc>
                <a:extLst>
                  <a:ext uri="{0D108BD9-81ED-4DB2-BD59-A6C34878D82A}">
                    <a16:rowId xmlns:a16="http://schemas.microsoft.com/office/drawing/2014/main" val="2028732838"/>
                  </a:ext>
                </a:extLst>
              </a:tr>
              <a:tr h="1471654">
                <a:tc>
                  <a:txBody>
                    <a:bodyPr/>
                    <a:lstStyle/>
                    <a:p>
                      <a:pPr rtl="1"/>
                      <a:r>
                        <a:rPr lang="he-IL" sz="3200" dirty="0"/>
                        <a:t>לא דחוף</a:t>
                      </a:r>
                    </a:p>
                  </a:txBody>
                  <a:tcPr/>
                </a:tc>
                <a:tc>
                  <a:txBody>
                    <a:bodyPr/>
                    <a:lstStyle/>
                    <a:p>
                      <a:pPr rtl="1"/>
                      <a:r>
                        <a:rPr lang="he-IL" sz="3200" dirty="0"/>
                        <a:t>חשוב ולא דחוף</a:t>
                      </a:r>
                    </a:p>
                  </a:txBody>
                  <a:tcPr/>
                </a:tc>
                <a:tc>
                  <a:txBody>
                    <a:bodyPr/>
                    <a:lstStyle/>
                    <a:p>
                      <a:pPr rtl="1"/>
                      <a:r>
                        <a:rPr lang="he-IL" sz="3200" dirty="0"/>
                        <a:t>לא חשוב ולא דחוף</a:t>
                      </a:r>
                    </a:p>
                  </a:txBody>
                  <a:tcPr/>
                </a:tc>
                <a:extLst>
                  <a:ext uri="{0D108BD9-81ED-4DB2-BD59-A6C34878D82A}">
                    <a16:rowId xmlns:a16="http://schemas.microsoft.com/office/drawing/2014/main" val="1377201352"/>
                  </a:ext>
                </a:extLst>
              </a:tr>
            </a:tbl>
          </a:graphicData>
        </a:graphic>
      </p:graphicFrame>
    </p:spTree>
    <p:extLst>
      <p:ext uri="{BB962C8B-B14F-4D97-AF65-F5344CB8AC3E}">
        <p14:creationId xmlns:p14="http://schemas.microsoft.com/office/powerpoint/2010/main" val="104451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תודה שחזרתם אלינו</a:t>
            </a:r>
          </a:p>
        </p:txBody>
      </p:sp>
      <p:sp>
        <p:nvSpPr>
          <p:cNvPr id="11" name="מציין מיקום תוכן 10"/>
          <p:cNvSpPr>
            <a:spLocks noGrp="1"/>
          </p:cNvSpPr>
          <p:nvPr>
            <p:ph sz="quarter" idx="4"/>
          </p:nvPr>
        </p:nvSpPr>
        <p:spPr>
          <a:xfrm>
            <a:off x="770387" y="1352741"/>
            <a:ext cx="9000000" cy="4152517"/>
          </a:xfrm>
        </p:spPr>
        <p:txBody>
          <a:bodyPr/>
          <a:lstStyle/>
          <a:p>
            <a:pPr marL="0" indent="0">
              <a:lnSpc>
                <a:spcPct val="150000"/>
              </a:lnSpc>
              <a:buNone/>
            </a:pPr>
            <a:r>
              <a:rPr lang="he-IL" dirty="0"/>
              <a:t>כעת לאחר שהכנתם את טבלת "חשוב- דחוף" אישית, נשאל את עצמנו כמה שאלות:</a:t>
            </a:r>
          </a:p>
          <a:p>
            <a:pPr>
              <a:lnSpc>
                <a:spcPct val="150000"/>
              </a:lnSpc>
              <a:buFont typeface="Wingdings" panose="05000000000000000000" pitchFamily="2" charset="2"/>
              <a:buChar char="q"/>
            </a:pPr>
            <a:r>
              <a:rPr lang="he-IL" dirty="0"/>
              <a:t>האם לכולנו אותן סדרי עדיפויות? </a:t>
            </a:r>
          </a:p>
          <a:p>
            <a:pPr>
              <a:lnSpc>
                <a:spcPct val="150000"/>
              </a:lnSpc>
              <a:buFont typeface="Wingdings" panose="05000000000000000000" pitchFamily="2" charset="2"/>
              <a:buChar char="q"/>
            </a:pPr>
            <a:r>
              <a:rPr lang="he-IL" dirty="0"/>
              <a:t>האם מה שחשוב לאחד חשוב בהכרח גם לאחר?</a:t>
            </a:r>
          </a:p>
          <a:p>
            <a:pPr>
              <a:lnSpc>
                <a:spcPct val="150000"/>
              </a:lnSpc>
              <a:buFont typeface="Wingdings" panose="05000000000000000000" pitchFamily="2" charset="2"/>
              <a:buChar char="q"/>
            </a:pPr>
            <a:r>
              <a:rPr lang="he-IL" dirty="0"/>
              <a:t>מה הופך משימה לדחופה? </a:t>
            </a:r>
          </a:p>
          <a:p>
            <a:pPr>
              <a:lnSpc>
                <a:spcPct val="150000"/>
              </a:lnSpc>
              <a:buFont typeface="Wingdings" panose="05000000000000000000" pitchFamily="2" charset="2"/>
              <a:buChar char="q"/>
            </a:pPr>
            <a:r>
              <a:rPr lang="he-IL" dirty="0"/>
              <a:t>מה הופך משימה לחשובה?</a:t>
            </a:r>
          </a:p>
          <a:p>
            <a:pPr marL="0" indent="0">
              <a:lnSpc>
                <a:spcPct val="150000"/>
              </a:lnSpc>
              <a:buNone/>
            </a:pPr>
            <a:endParaRPr lang="he-IL" dirty="0"/>
          </a:p>
        </p:txBody>
      </p:sp>
      <p:pic>
        <p:nvPicPr>
          <p:cNvPr id="2" name="תמונה 1">
            <a:extLst>
              <a:ext uri="{FF2B5EF4-FFF2-40B4-BE49-F238E27FC236}">
                <a16:creationId xmlns:a16="http://schemas.microsoft.com/office/drawing/2014/main" id="{75174403-5287-4A5D-9C9A-6CE455B1251B}"/>
              </a:ext>
            </a:extLst>
          </p:cNvPr>
          <p:cNvPicPr>
            <a:picLocks noChangeAspect="1"/>
          </p:cNvPicPr>
          <p:nvPr/>
        </p:nvPicPr>
        <p:blipFill rotWithShape="1">
          <a:blip r:embed="rId3"/>
          <a:srcRect l="20987" t="11462" b="8101"/>
          <a:stretch/>
        </p:blipFill>
        <p:spPr>
          <a:xfrm>
            <a:off x="435935" y="2881422"/>
            <a:ext cx="3102862" cy="2360429"/>
          </a:xfrm>
          <a:prstGeom prst="rect">
            <a:avLst/>
          </a:prstGeom>
        </p:spPr>
      </p:pic>
    </p:spTree>
    <p:extLst>
      <p:ext uri="{BB962C8B-B14F-4D97-AF65-F5344CB8AC3E}">
        <p14:creationId xmlns:p14="http://schemas.microsoft.com/office/powerpoint/2010/main" val="264067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515206" y="573094"/>
            <a:ext cx="9570490" cy="720000"/>
          </a:xfrm>
        </p:spPr>
        <p:txBody>
          <a:bodyPr/>
          <a:lstStyle/>
          <a:p>
            <a:r>
              <a:rPr lang="he-IL" dirty="0"/>
              <a:t>שונות בין בני אדם לגבי ה"דחוף" </a:t>
            </a:r>
            <a:r>
              <a:rPr lang="he-IL" dirty="0" err="1"/>
              <a:t>וה"חשוב</a:t>
            </a:r>
            <a:r>
              <a:rPr lang="he-IL" dirty="0"/>
              <a:t>"</a:t>
            </a:r>
          </a:p>
        </p:txBody>
      </p:sp>
      <p:sp>
        <p:nvSpPr>
          <p:cNvPr id="11" name="מציין מיקום תוכן 10"/>
          <p:cNvSpPr>
            <a:spLocks noGrp="1"/>
          </p:cNvSpPr>
          <p:nvPr>
            <p:ph sz="quarter" idx="4"/>
          </p:nvPr>
        </p:nvSpPr>
        <p:spPr>
          <a:xfrm>
            <a:off x="600267" y="1517300"/>
            <a:ext cx="9000000" cy="4749547"/>
          </a:xfrm>
        </p:spPr>
        <p:txBody>
          <a:bodyPr>
            <a:normAutofit/>
          </a:bodyPr>
          <a:lstStyle/>
          <a:p>
            <a:pPr marL="0" indent="0">
              <a:lnSpc>
                <a:spcPct val="150000"/>
              </a:lnSpc>
              <a:buNone/>
            </a:pPr>
            <a:r>
              <a:rPr lang="he-IL" b="1" dirty="0"/>
              <a:t>טבלת "חשוב – דחוף" היא טבלה אישית. </a:t>
            </a:r>
          </a:p>
          <a:p>
            <a:pPr marL="0" indent="0">
              <a:lnSpc>
                <a:spcPct val="150000"/>
              </a:lnSpc>
              <a:buNone/>
            </a:pPr>
            <a:r>
              <a:rPr lang="he-IL" b="1" dirty="0"/>
              <a:t>לכל תלמיד סדרי עדיפויות שונים. הטבלה שיצרתם כרגע נכונה לכם ולא בהכרח נכונה לחברכם לספסל הלימודים.</a:t>
            </a:r>
          </a:p>
          <a:p>
            <a:pPr marL="0" indent="0">
              <a:lnSpc>
                <a:spcPct val="150000"/>
              </a:lnSpc>
              <a:buNone/>
            </a:pPr>
            <a:r>
              <a:rPr lang="he-IL" b="1" dirty="0"/>
              <a:t>הטבלה משתנה אצל אותו אדם בתקופות שונות. תקופת מבחנים ובגרויות לא דומה לתקופת חופשה.</a:t>
            </a:r>
          </a:p>
        </p:txBody>
      </p:sp>
      <p:pic>
        <p:nvPicPr>
          <p:cNvPr id="6146" name="Picture 2" descr="Avatar, Clients, Customers, Icons">
            <a:extLst>
              <a:ext uri="{FF2B5EF4-FFF2-40B4-BE49-F238E27FC236}">
                <a16:creationId xmlns:a16="http://schemas.microsoft.com/office/drawing/2014/main" id="{8AAA3244-0DAB-4EC1-905A-C322F3E863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896"/>
          <a:stretch/>
        </p:blipFill>
        <p:spPr bwMode="auto">
          <a:xfrm>
            <a:off x="515206" y="4367081"/>
            <a:ext cx="5484150" cy="167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44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3157871" y="1975435"/>
            <a:ext cx="6450624" cy="3617291"/>
          </a:xfrm>
        </p:spPr>
        <p:txBody>
          <a:bodyPr>
            <a:normAutofit lnSpcReduction="10000"/>
          </a:bodyPr>
          <a:lstStyle/>
          <a:p>
            <a:pPr>
              <a:lnSpc>
                <a:spcPct val="150000"/>
              </a:lnSpc>
            </a:pPr>
            <a:r>
              <a:rPr lang="he-IL" dirty="0"/>
              <a:t>משימה דחופה – משימה שיש לה תאריך יעד קרוב</a:t>
            </a:r>
          </a:p>
          <a:p>
            <a:pPr>
              <a:lnSpc>
                <a:spcPct val="150000"/>
              </a:lnSpc>
            </a:pPr>
            <a:r>
              <a:rPr lang="he-IL" dirty="0"/>
              <a:t>משימה חשובה – זה תלוי... </a:t>
            </a:r>
          </a:p>
          <a:p>
            <a:pPr marL="0" indent="0">
              <a:lnSpc>
                <a:spcPct val="150000"/>
              </a:lnSpc>
              <a:buNone/>
            </a:pPr>
            <a:r>
              <a:rPr lang="he-IL" dirty="0"/>
              <a:t>    חשוב לי? חשוב למישהו אחר?</a:t>
            </a:r>
          </a:p>
          <a:p>
            <a:pPr>
              <a:lnSpc>
                <a:spcPct val="150000"/>
              </a:lnSpc>
            </a:pPr>
            <a:r>
              <a:rPr lang="he-IL" dirty="0"/>
              <a:t>אולי כרגע זה לא נראה חשוב אבל בחשיבה לעתיד זה ממש חשוב!</a:t>
            </a:r>
          </a:p>
          <a:p>
            <a:pPr marL="0" indent="0">
              <a:lnSpc>
                <a:spcPct val="150000"/>
              </a:lnSpc>
              <a:buNone/>
            </a:pPr>
            <a:endParaRPr lang="he-IL" dirty="0"/>
          </a:p>
        </p:txBody>
      </p:sp>
      <p:sp>
        <p:nvSpPr>
          <p:cNvPr id="3" name="כותרת 2">
            <a:extLst>
              <a:ext uri="{FF2B5EF4-FFF2-40B4-BE49-F238E27FC236}">
                <a16:creationId xmlns:a16="http://schemas.microsoft.com/office/drawing/2014/main" id="{E3E6C89C-7792-4A26-A318-76977BD6123A}"/>
              </a:ext>
            </a:extLst>
          </p:cNvPr>
          <p:cNvSpPr>
            <a:spLocks noGrp="1"/>
          </p:cNvSpPr>
          <p:nvPr>
            <p:ph type="title"/>
          </p:nvPr>
        </p:nvSpPr>
        <p:spPr>
          <a:xfrm>
            <a:off x="515206" y="933094"/>
            <a:ext cx="11160000" cy="720000"/>
          </a:xfrm>
        </p:spPr>
        <p:txBody>
          <a:bodyPr/>
          <a:lstStyle/>
          <a:p>
            <a:r>
              <a:rPr lang="he-IL" dirty="0"/>
              <a:t>מה הופך משימה לדחופה? </a:t>
            </a:r>
            <a:br>
              <a:rPr lang="he-IL" dirty="0"/>
            </a:br>
            <a:r>
              <a:rPr lang="he-IL" dirty="0"/>
              <a:t>מה הופך משימה לחשובה?</a:t>
            </a:r>
            <a:br>
              <a:rPr lang="he-IL" dirty="0"/>
            </a:br>
            <a:endParaRPr lang="he-IL" dirty="0"/>
          </a:p>
        </p:txBody>
      </p:sp>
      <p:pic>
        <p:nvPicPr>
          <p:cNvPr id="7170" name="Picture 2" descr="Student, Teenage, Young, Kid, Dreaming">
            <a:extLst>
              <a:ext uri="{FF2B5EF4-FFF2-40B4-BE49-F238E27FC236}">
                <a16:creationId xmlns:a16="http://schemas.microsoft.com/office/drawing/2014/main" id="{631ADCDB-64D1-46F4-9283-9E06AE055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69" y="1809750"/>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6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5061098" y="680051"/>
            <a:ext cx="5782004" cy="720000"/>
          </a:xfrm>
        </p:spPr>
        <p:txBody>
          <a:bodyPr/>
          <a:lstStyle/>
          <a:p>
            <a:r>
              <a:rPr lang="he-IL" dirty="0"/>
              <a:t>סדרי עדיפויות</a:t>
            </a:r>
          </a:p>
        </p:txBody>
      </p:sp>
      <p:sp>
        <p:nvSpPr>
          <p:cNvPr id="14" name="מציין מיקום טקסט 13"/>
          <p:cNvSpPr>
            <a:spLocks noGrp="1"/>
          </p:cNvSpPr>
          <p:nvPr>
            <p:ph type="body" sz="quarter" idx="3"/>
          </p:nvPr>
        </p:nvSpPr>
        <p:spPr>
          <a:xfrm>
            <a:off x="698967" y="3075655"/>
            <a:ext cx="7853610" cy="540000"/>
          </a:xfrm>
        </p:spPr>
        <p:txBody>
          <a:bodyPr/>
          <a:lstStyle/>
          <a:p>
            <a:r>
              <a:rPr lang="he-IL" dirty="0"/>
              <a:t>נתחיל עם המשימות הדחופות והחשובות </a:t>
            </a:r>
          </a:p>
          <a:p>
            <a:r>
              <a:rPr lang="he-IL" dirty="0"/>
              <a:t>ונסדר גם אותן לפי מידת הדחיפות</a:t>
            </a:r>
          </a:p>
        </p:txBody>
      </p:sp>
      <p:sp>
        <p:nvSpPr>
          <p:cNvPr id="11" name="מציין מיקום תוכן 10"/>
          <p:cNvSpPr>
            <a:spLocks noGrp="1"/>
          </p:cNvSpPr>
          <p:nvPr>
            <p:ph sz="quarter" idx="4"/>
          </p:nvPr>
        </p:nvSpPr>
        <p:spPr>
          <a:xfrm>
            <a:off x="-447423" y="3777716"/>
            <a:ext cx="9000000" cy="2005071"/>
          </a:xfrm>
        </p:spPr>
        <p:txBody>
          <a:bodyPr/>
          <a:lstStyle/>
          <a:p>
            <a:pPr marL="457200" indent="-457200">
              <a:lnSpc>
                <a:spcPct val="150000"/>
              </a:lnSpc>
              <a:buAutoNum type="arabicPeriod"/>
            </a:pPr>
            <a:r>
              <a:rPr lang="he-IL" dirty="0"/>
              <a:t>מבחן בהיסטוריה – למחר בבוקר</a:t>
            </a:r>
          </a:p>
          <a:p>
            <a:pPr marL="457200" indent="-457200">
              <a:lnSpc>
                <a:spcPct val="150000"/>
              </a:lnSpc>
              <a:buAutoNum type="arabicPeriod"/>
            </a:pPr>
            <a:r>
              <a:rPr lang="he-IL" dirty="0"/>
              <a:t>ביצים מהמכולת – לארוחת ערב היום</a:t>
            </a:r>
          </a:p>
          <a:p>
            <a:pPr marL="457200" indent="-457200">
              <a:lnSpc>
                <a:spcPct val="150000"/>
              </a:lnSpc>
              <a:buAutoNum type="arabicPeriod"/>
            </a:pPr>
            <a:r>
              <a:rPr lang="he-IL" dirty="0"/>
              <a:t>יומן קריאה על ספר באנגלית – למחר בערב</a:t>
            </a:r>
          </a:p>
        </p:txBody>
      </p:sp>
      <p:graphicFrame>
        <p:nvGraphicFramePr>
          <p:cNvPr id="5" name="טבלה 3">
            <a:extLst>
              <a:ext uri="{FF2B5EF4-FFF2-40B4-BE49-F238E27FC236}">
                <a16:creationId xmlns:a16="http://schemas.microsoft.com/office/drawing/2014/main" id="{79C10F32-A32D-4641-83AD-9948377CAB2F}"/>
              </a:ext>
            </a:extLst>
          </p:cNvPr>
          <p:cNvGraphicFramePr>
            <a:graphicFrameLocks noGrp="1"/>
          </p:cNvGraphicFramePr>
          <p:nvPr>
            <p:extLst>
              <p:ext uri="{D42A27DB-BD31-4B8C-83A1-F6EECF244321}">
                <p14:modId xmlns:p14="http://schemas.microsoft.com/office/powerpoint/2010/main" val="1379434117"/>
              </p:ext>
            </p:extLst>
          </p:nvPr>
        </p:nvGraphicFramePr>
        <p:xfrm>
          <a:off x="306171" y="174327"/>
          <a:ext cx="5248656" cy="2167132"/>
        </p:xfrm>
        <a:graphic>
          <a:graphicData uri="http://schemas.openxmlformats.org/drawingml/2006/table">
            <a:tbl>
              <a:tblPr rtl="1" firstRow="1" firstCol="1" bandRow="1">
                <a:tableStyleId>{5C22544A-7EE6-4342-B048-85BDC9FD1C3A}</a:tableStyleId>
              </a:tblPr>
              <a:tblGrid>
                <a:gridCol w="1389888">
                  <a:extLst>
                    <a:ext uri="{9D8B030D-6E8A-4147-A177-3AD203B41FA5}">
                      <a16:colId xmlns:a16="http://schemas.microsoft.com/office/drawing/2014/main" val="414358158"/>
                    </a:ext>
                  </a:extLst>
                </a:gridCol>
                <a:gridCol w="1764792">
                  <a:extLst>
                    <a:ext uri="{9D8B030D-6E8A-4147-A177-3AD203B41FA5}">
                      <a16:colId xmlns:a16="http://schemas.microsoft.com/office/drawing/2014/main" val="563016112"/>
                    </a:ext>
                  </a:extLst>
                </a:gridCol>
                <a:gridCol w="2093976">
                  <a:extLst>
                    <a:ext uri="{9D8B030D-6E8A-4147-A177-3AD203B41FA5}">
                      <a16:colId xmlns:a16="http://schemas.microsoft.com/office/drawing/2014/main" val="2542163818"/>
                    </a:ext>
                  </a:extLst>
                </a:gridCol>
              </a:tblGrid>
              <a:tr h="430754">
                <a:tc>
                  <a:txBody>
                    <a:bodyPr/>
                    <a:lstStyle/>
                    <a:p>
                      <a:pPr rtl="1"/>
                      <a:endParaRPr lang="he-IL" sz="3200" dirty="0"/>
                    </a:p>
                  </a:txBody>
                  <a:tcPr/>
                </a:tc>
                <a:tc>
                  <a:txBody>
                    <a:bodyPr/>
                    <a:lstStyle/>
                    <a:p>
                      <a:pPr rtl="1"/>
                      <a:r>
                        <a:rPr lang="he-IL" sz="2400" dirty="0"/>
                        <a:t>חשוב</a:t>
                      </a:r>
                    </a:p>
                  </a:txBody>
                  <a:tcPr/>
                </a:tc>
                <a:tc>
                  <a:txBody>
                    <a:bodyPr/>
                    <a:lstStyle/>
                    <a:p>
                      <a:pPr rtl="1"/>
                      <a:r>
                        <a:rPr lang="he-IL" sz="2400" dirty="0"/>
                        <a:t>לא חשוב</a:t>
                      </a:r>
                    </a:p>
                  </a:txBody>
                  <a:tcPr/>
                </a:tc>
                <a:extLst>
                  <a:ext uri="{0D108BD9-81ED-4DB2-BD59-A6C34878D82A}">
                    <a16:rowId xmlns:a16="http://schemas.microsoft.com/office/drawing/2014/main" val="1397023526"/>
                  </a:ext>
                </a:extLst>
              </a:tr>
              <a:tr h="793494">
                <a:tc>
                  <a:txBody>
                    <a:bodyPr/>
                    <a:lstStyle/>
                    <a:p>
                      <a:pPr rtl="1"/>
                      <a:r>
                        <a:rPr lang="he-IL" sz="2400" dirty="0"/>
                        <a:t>דחוף</a:t>
                      </a:r>
                    </a:p>
                  </a:txBody>
                  <a:tcPr/>
                </a:tc>
                <a:tc>
                  <a:txBody>
                    <a:bodyPr/>
                    <a:lstStyle/>
                    <a:p>
                      <a:pPr rtl="1"/>
                      <a:r>
                        <a:rPr lang="he-IL" sz="2000" dirty="0"/>
                        <a:t>חשוב ודחוף</a:t>
                      </a:r>
                    </a:p>
                  </a:txBody>
                  <a:tcPr/>
                </a:tc>
                <a:tc>
                  <a:txBody>
                    <a:bodyPr/>
                    <a:lstStyle/>
                    <a:p>
                      <a:pPr rtl="1"/>
                      <a:r>
                        <a:rPr lang="he-IL" sz="2000" dirty="0"/>
                        <a:t>לא חשוב ודחוף</a:t>
                      </a:r>
                    </a:p>
                  </a:txBody>
                  <a:tcPr/>
                </a:tc>
                <a:extLst>
                  <a:ext uri="{0D108BD9-81ED-4DB2-BD59-A6C34878D82A}">
                    <a16:rowId xmlns:a16="http://schemas.microsoft.com/office/drawing/2014/main" val="2028732838"/>
                  </a:ext>
                </a:extLst>
              </a:tr>
              <a:tr h="794518">
                <a:tc>
                  <a:txBody>
                    <a:bodyPr/>
                    <a:lstStyle/>
                    <a:p>
                      <a:pPr rtl="1"/>
                      <a:r>
                        <a:rPr lang="he-IL" sz="2400" dirty="0"/>
                        <a:t>לא דחוף</a:t>
                      </a:r>
                    </a:p>
                  </a:txBody>
                  <a:tcPr/>
                </a:tc>
                <a:tc>
                  <a:txBody>
                    <a:bodyPr/>
                    <a:lstStyle/>
                    <a:p>
                      <a:pPr rtl="1"/>
                      <a:r>
                        <a:rPr lang="he-IL" sz="2000" dirty="0"/>
                        <a:t>חשוב ולא דחוף</a:t>
                      </a:r>
                    </a:p>
                  </a:txBody>
                  <a:tcPr/>
                </a:tc>
                <a:tc>
                  <a:txBody>
                    <a:bodyPr/>
                    <a:lstStyle/>
                    <a:p>
                      <a:pPr rtl="1"/>
                      <a:r>
                        <a:rPr lang="he-IL" sz="2000" dirty="0"/>
                        <a:t>לא חשוב ולא דחוף</a:t>
                      </a:r>
                    </a:p>
                  </a:txBody>
                  <a:tcPr/>
                </a:tc>
                <a:extLst>
                  <a:ext uri="{0D108BD9-81ED-4DB2-BD59-A6C34878D82A}">
                    <a16:rowId xmlns:a16="http://schemas.microsoft.com/office/drawing/2014/main" val="1377201352"/>
                  </a:ext>
                </a:extLst>
              </a:tr>
            </a:tbl>
          </a:graphicData>
        </a:graphic>
      </p:graphicFrame>
      <p:sp>
        <p:nvSpPr>
          <p:cNvPr id="2" name="מעגל: חלול 1">
            <a:extLst>
              <a:ext uri="{FF2B5EF4-FFF2-40B4-BE49-F238E27FC236}">
                <a16:creationId xmlns:a16="http://schemas.microsoft.com/office/drawing/2014/main" id="{133B0791-C9E7-48A5-A5F4-E6F29D572B11}"/>
              </a:ext>
            </a:extLst>
          </p:cNvPr>
          <p:cNvSpPr/>
          <p:nvPr/>
        </p:nvSpPr>
        <p:spPr>
          <a:xfrm>
            <a:off x="2323852" y="652194"/>
            <a:ext cx="2185416" cy="790174"/>
          </a:xfrm>
          <a:prstGeom prst="donut">
            <a:avLst>
              <a:gd name="adj" fmla="val 180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F0"/>
              </a:solidFill>
            </a:endParaRPr>
          </a:p>
        </p:txBody>
      </p:sp>
      <p:pic>
        <p:nvPicPr>
          <p:cNvPr id="11266" name="Picture 2" descr="Kid, Boy, Fear, Afraid, Child, Running">
            <a:extLst>
              <a:ext uri="{FF2B5EF4-FFF2-40B4-BE49-F238E27FC236}">
                <a16:creationId xmlns:a16="http://schemas.microsoft.com/office/drawing/2014/main" id="{4110E3E1-0B27-4285-89B5-F9CE25CB7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31" y="3345655"/>
            <a:ext cx="2033280" cy="216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994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5427786" y="1246560"/>
            <a:ext cx="4821440" cy="720000"/>
          </a:xfrm>
        </p:spPr>
        <p:txBody>
          <a:bodyPr/>
          <a:lstStyle/>
          <a:p>
            <a:r>
              <a:rPr lang="he-IL" dirty="0"/>
              <a:t>ומה לגבי החשוב ולא דחוף?</a:t>
            </a:r>
          </a:p>
        </p:txBody>
      </p:sp>
      <p:sp>
        <p:nvSpPr>
          <p:cNvPr id="11" name="מציין מיקום תוכן 10"/>
          <p:cNvSpPr>
            <a:spLocks noGrp="1"/>
          </p:cNvSpPr>
          <p:nvPr>
            <p:ph sz="quarter" idx="4"/>
          </p:nvPr>
        </p:nvSpPr>
        <p:spPr>
          <a:xfrm>
            <a:off x="758633" y="3013667"/>
            <a:ext cx="8139707" cy="1941106"/>
          </a:xfrm>
        </p:spPr>
        <p:txBody>
          <a:bodyPr>
            <a:normAutofit/>
          </a:bodyPr>
          <a:lstStyle/>
          <a:p>
            <a:pPr marL="0" indent="0">
              <a:lnSpc>
                <a:spcPct val="150000"/>
              </a:lnSpc>
              <a:buNone/>
            </a:pPr>
            <a:r>
              <a:rPr lang="he-IL" dirty="0"/>
              <a:t>הבעיה עם משימות חשובות שאינן דחופות היא שלעיתים אנו נוטים לדחות אותן שוב ושוב לזמן אחר, עד שלבסוף הן הופכות להיות ממש דחופות כמו בסרטון טד הזה:</a:t>
            </a:r>
          </a:p>
        </p:txBody>
      </p:sp>
      <p:graphicFrame>
        <p:nvGraphicFramePr>
          <p:cNvPr id="5" name="טבלה 3">
            <a:extLst>
              <a:ext uri="{FF2B5EF4-FFF2-40B4-BE49-F238E27FC236}">
                <a16:creationId xmlns:a16="http://schemas.microsoft.com/office/drawing/2014/main" id="{482442B5-4D4D-4417-ADF2-BB3E60015856}"/>
              </a:ext>
            </a:extLst>
          </p:cNvPr>
          <p:cNvGraphicFramePr>
            <a:graphicFrameLocks noGrp="1"/>
          </p:cNvGraphicFramePr>
          <p:nvPr>
            <p:extLst>
              <p:ext uri="{D42A27DB-BD31-4B8C-83A1-F6EECF244321}">
                <p14:modId xmlns:p14="http://schemas.microsoft.com/office/powerpoint/2010/main" val="2007064435"/>
              </p:ext>
            </p:extLst>
          </p:nvPr>
        </p:nvGraphicFramePr>
        <p:xfrm>
          <a:off x="54864" y="248230"/>
          <a:ext cx="5248656" cy="2167132"/>
        </p:xfrm>
        <a:graphic>
          <a:graphicData uri="http://schemas.openxmlformats.org/drawingml/2006/table">
            <a:tbl>
              <a:tblPr rtl="1" firstRow="1" firstCol="1" bandRow="1">
                <a:tableStyleId>{5C22544A-7EE6-4342-B048-85BDC9FD1C3A}</a:tableStyleId>
              </a:tblPr>
              <a:tblGrid>
                <a:gridCol w="1389888">
                  <a:extLst>
                    <a:ext uri="{9D8B030D-6E8A-4147-A177-3AD203B41FA5}">
                      <a16:colId xmlns:a16="http://schemas.microsoft.com/office/drawing/2014/main" val="414358158"/>
                    </a:ext>
                  </a:extLst>
                </a:gridCol>
                <a:gridCol w="1764792">
                  <a:extLst>
                    <a:ext uri="{9D8B030D-6E8A-4147-A177-3AD203B41FA5}">
                      <a16:colId xmlns:a16="http://schemas.microsoft.com/office/drawing/2014/main" val="563016112"/>
                    </a:ext>
                  </a:extLst>
                </a:gridCol>
                <a:gridCol w="2093976">
                  <a:extLst>
                    <a:ext uri="{9D8B030D-6E8A-4147-A177-3AD203B41FA5}">
                      <a16:colId xmlns:a16="http://schemas.microsoft.com/office/drawing/2014/main" val="2542163818"/>
                    </a:ext>
                  </a:extLst>
                </a:gridCol>
              </a:tblGrid>
              <a:tr h="430754">
                <a:tc>
                  <a:txBody>
                    <a:bodyPr/>
                    <a:lstStyle/>
                    <a:p>
                      <a:pPr rtl="1"/>
                      <a:endParaRPr lang="he-IL" sz="3200" dirty="0"/>
                    </a:p>
                  </a:txBody>
                  <a:tcPr/>
                </a:tc>
                <a:tc>
                  <a:txBody>
                    <a:bodyPr/>
                    <a:lstStyle/>
                    <a:p>
                      <a:pPr rtl="1"/>
                      <a:r>
                        <a:rPr lang="he-IL" sz="2400" dirty="0"/>
                        <a:t>חשוב</a:t>
                      </a:r>
                    </a:p>
                  </a:txBody>
                  <a:tcPr/>
                </a:tc>
                <a:tc>
                  <a:txBody>
                    <a:bodyPr/>
                    <a:lstStyle/>
                    <a:p>
                      <a:pPr rtl="1"/>
                      <a:r>
                        <a:rPr lang="he-IL" sz="2400" dirty="0"/>
                        <a:t>לא חשוב</a:t>
                      </a:r>
                    </a:p>
                  </a:txBody>
                  <a:tcPr/>
                </a:tc>
                <a:extLst>
                  <a:ext uri="{0D108BD9-81ED-4DB2-BD59-A6C34878D82A}">
                    <a16:rowId xmlns:a16="http://schemas.microsoft.com/office/drawing/2014/main" val="1397023526"/>
                  </a:ext>
                </a:extLst>
              </a:tr>
              <a:tr h="793494">
                <a:tc>
                  <a:txBody>
                    <a:bodyPr/>
                    <a:lstStyle/>
                    <a:p>
                      <a:pPr rtl="1"/>
                      <a:r>
                        <a:rPr lang="he-IL" sz="2400" dirty="0"/>
                        <a:t>דחוף</a:t>
                      </a:r>
                    </a:p>
                  </a:txBody>
                  <a:tcPr/>
                </a:tc>
                <a:tc>
                  <a:txBody>
                    <a:bodyPr/>
                    <a:lstStyle/>
                    <a:p>
                      <a:pPr rtl="1"/>
                      <a:r>
                        <a:rPr lang="he-IL" sz="2000" dirty="0"/>
                        <a:t>חשוב ודחוף</a:t>
                      </a:r>
                    </a:p>
                  </a:txBody>
                  <a:tcPr/>
                </a:tc>
                <a:tc>
                  <a:txBody>
                    <a:bodyPr/>
                    <a:lstStyle/>
                    <a:p>
                      <a:pPr rtl="1"/>
                      <a:r>
                        <a:rPr lang="he-IL" sz="2000" dirty="0"/>
                        <a:t>לא חשוב ודחוף</a:t>
                      </a:r>
                    </a:p>
                  </a:txBody>
                  <a:tcPr/>
                </a:tc>
                <a:extLst>
                  <a:ext uri="{0D108BD9-81ED-4DB2-BD59-A6C34878D82A}">
                    <a16:rowId xmlns:a16="http://schemas.microsoft.com/office/drawing/2014/main" val="2028732838"/>
                  </a:ext>
                </a:extLst>
              </a:tr>
              <a:tr h="794518">
                <a:tc>
                  <a:txBody>
                    <a:bodyPr/>
                    <a:lstStyle/>
                    <a:p>
                      <a:pPr rtl="1"/>
                      <a:r>
                        <a:rPr lang="he-IL" sz="2400" dirty="0"/>
                        <a:t>לא דחוף</a:t>
                      </a:r>
                    </a:p>
                  </a:txBody>
                  <a:tcPr/>
                </a:tc>
                <a:tc>
                  <a:txBody>
                    <a:bodyPr/>
                    <a:lstStyle/>
                    <a:p>
                      <a:pPr rtl="1"/>
                      <a:r>
                        <a:rPr lang="he-IL" sz="2000" dirty="0"/>
                        <a:t>חשוב ולא דחוף</a:t>
                      </a:r>
                    </a:p>
                  </a:txBody>
                  <a:tcPr/>
                </a:tc>
                <a:tc>
                  <a:txBody>
                    <a:bodyPr/>
                    <a:lstStyle/>
                    <a:p>
                      <a:pPr rtl="1"/>
                      <a:r>
                        <a:rPr lang="he-IL" sz="2000" dirty="0"/>
                        <a:t>לא חשוב ולא דחוף</a:t>
                      </a:r>
                    </a:p>
                  </a:txBody>
                  <a:tcPr/>
                </a:tc>
                <a:extLst>
                  <a:ext uri="{0D108BD9-81ED-4DB2-BD59-A6C34878D82A}">
                    <a16:rowId xmlns:a16="http://schemas.microsoft.com/office/drawing/2014/main" val="1377201352"/>
                  </a:ext>
                </a:extLst>
              </a:tr>
            </a:tbl>
          </a:graphicData>
        </a:graphic>
      </p:graphicFrame>
      <p:sp>
        <p:nvSpPr>
          <p:cNvPr id="6" name="מעגל: חלול 5">
            <a:extLst>
              <a:ext uri="{FF2B5EF4-FFF2-40B4-BE49-F238E27FC236}">
                <a16:creationId xmlns:a16="http://schemas.microsoft.com/office/drawing/2014/main" id="{01EF98E9-08A6-4693-8510-A296FB17C3E6}"/>
              </a:ext>
            </a:extLst>
          </p:cNvPr>
          <p:cNvSpPr/>
          <p:nvPr/>
        </p:nvSpPr>
        <p:spPr>
          <a:xfrm>
            <a:off x="1969363" y="1466830"/>
            <a:ext cx="2185416" cy="790174"/>
          </a:xfrm>
          <a:prstGeom prst="donut">
            <a:avLst>
              <a:gd name="adj" fmla="val 180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F0"/>
              </a:solidFill>
            </a:endParaRPr>
          </a:p>
        </p:txBody>
      </p:sp>
    </p:spTree>
    <p:extLst>
      <p:ext uri="{BB962C8B-B14F-4D97-AF65-F5344CB8AC3E}">
        <p14:creationId xmlns:p14="http://schemas.microsoft.com/office/powerpoint/2010/main" val="12893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9A6F54-B3C4-4322-9999-0D404C0B1C43}"/>
              </a:ext>
            </a:extLst>
          </p:cNvPr>
          <p:cNvSpPr>
            <a:spLocks noGrp="1"/>
          </p:cNvSpPr>
          <p:nvPr>
            <p:ph type="title"/>
          </p:nvPr>
        </p:nvSpPr>
        <p:spPr>
          <a:xfrm>
            <a:off x="515206" y="712824"/>
            <a:ext cx="11160000" cy="720000"/>
          </a:xfrm>
        </p:spPr>
        <p:txBody>
          <a:bodyPr/>
          <a:lstStyle/>
          <a:p>
            <a:r>
              <a:rPr lang="he-IL" dirty="0">
                <a:hlinkClick r:id="rId3"/>
              </a:rPr>
              <a:t>טים אורבן – להיכנס לתוך ראשו </a:t>
            </a:r>
            <a:br>
              <a:rPr lang="he-IL" dirty="0">
                <a:hlinkClick r:id="rId3"/>
              </a:rPr>
            </a:br>
            <a:r>
              <a:rPr lang="he-IL" dirty="0">
                <a:hlinkClick r:id="rId3"/>
              </a:rPr>
              <a:t>של </a:t>
            </a:r>
            <a:r>
              <a:rPr lang="he-IL" dirty="0" err="1">
                <a:hlinkClick r:id="rId3"/>
              </a:rPr>
              <a:t>דחיין</a:t>
            </a:r>
            <a:r>
              <a:rPr lang="he-IL" dirty="0">
                <a:hlinkClick r:id="rId3"/>
              </a:rPr>
              <a:t> מקצועי</a:t>
            </a:r>
            <a:endParaRPr lang="he-IL" dirty="0">
              <a:solidFill>
                <a:srgbClr val="FF0000"/>
              </a:solidFill>
            </a:endParaRPr>
          </a:p>
        </p:txBody>
      </p:sp>
      <p:pic>
        <p:nvPicPr>
          <p:cNvPr id="5" name="תמונה 4">
            <a:extLst>
              <a:ext uri="{FF2B5EF4-FFF2-40B4-BE49-F238E27FC236}">
                <a16:creationId xmlns:a16="http://schemas.microsoft.com/office/drawing/2014/main" id="{736D6A5A-F9EF-46A4-B2BA-1B3A5EBC9A3E}"/>
              </a:ext>
            </a:extLst>
          </p:cNvPr>
          <p:cNvPicPr>
            <a:picLocks noChangeAspect="1"/>
          </p:cNvPicPr>
          <p:nvPr/>
        </p:nvPicPr>
        <p:blipFill>
          <a:blip r:embed="rId4"/>
          <a:stretch>
            <a:fillRect/>
          </a:stretch>
        </p:blipFill>
        <p:spPr>
          <a:xfrm>
            <a:off x="3998487" y="2310587"/>
            <a:ext cx="3895725" cy="3257550"/>
          </a:xfrm>
          <a:prstGeom prst="rect">
            <a:avLst/>
          </a:prstGeom>
        </p:spPr>
      </p:pic>
    </p:spTree>
    <p:extLst>
      <p:ext uri="{BB962C8B-B14F-4D97-AF65-F5344CB8AC3E}">
        <p14:creationId xmlns:p14="http://schemas.microsoft.com/office/powerpoint/2010/main" val="3778259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5092995" y="460275"/>
            <a:ext cx="4564530" cy="720000"/>
          </a:xfrm>
        </p:spPr>
        <p:txBody>
          <a:bodyPr/>
          <a:lstStyle/>
          <a:p>
            <a:r>
              <a:rPr lang="he-IL" dirty="0"/>
              <a:t>מטלות חשובות ולא דחופות</a:t>
            </a:r>
          </a:p>
        </p:txBody>
      </p:sp>
      <p:sp>
        <p:nvSpPr>
          <p:cNvPr id="11" name="מציין מיקום תוכן 10"/>
          <p:cNvSpPr>
            <a:spLocks noGrp="1"/>
          </p:cNvSpPr>
          <p:nvPr>
            <p:ph sz="quarter" idx="4"/>
          </p:nvPr>
        </p:nvSpPr>
        <p:spPr>
          <a:xfrm>
            <a:off x="404038" y="2134386"/>
            <a:ext cx="7962040" cy="4152517"/>
          </a:xfrm>
        </p:spPr>
        <p:txBody>
          <a:bodyPr>
            <a:normAutofit lnSpcReduction="10000"/>
          </a:bodyPr>
          <a:lstStyle/>
          <a:p>
            <a:pPr marL="0" indent="0">
              <a:lnSpc>
                <a:spcPct val="150000"/>
              </a:lnSpc>
              <a:buNone/>
            </a:pPr>
            <a:r>
              <a:rPr lang="he-IL" dirty="0"/>
              <a:t>מוכר לכם?</a:t>
            </a:r>
          </a:p>
          <a:p>
            <a:pPr marL="0" indent="0">
              <a:lnSpc>
                <a:spcPct val="150000"/>
              </a:lnSpc>
              <a:buNone/>
            </a:pPr>
            <a:r>
              <a:rPr lang="he-IL" dirty="0"/>
              <a:t>התופעה המתוארת בסרט </a:t>
            </a:r>
          </a:p>
          <a:p>
            <a:pPr marL="0" indent="0">
              <a:lnSpc>
                <a:spcPct val="150000"/>
              </a:lnSpc>
              <a:buNone/>
            </a:pPr>
            <a:r>
              <a:rPr lang="he-IL" dirty="0"/>
              <a:t>נקראת </a:t>
            </a:r>
            <a:r>
              <a:rPr lang="he-IL" b="1" dirty="0"/>
              <a:t>דחיינות</a:t>
            </a:r>
            <a:r>
              <a:rPr lang="he-IL" dirty="0"/>
              <a:t> – נטייה לדחות משימות חשובות עד לרגע האחרון או אחריו...</a:t>
            </a:r>
          </a:p>
          <a:p>
            <a:pPr marL="0" indent="0">
              <a:lnSpc>
                <a:spcPct val="150000"/>
              </a:lnSpc>
              <a:buNone/>
            </a:pPr>
            <a:r>
              <a:rPr lang="he-IL" dirty="0"/>
              <a:t>תלמידים רבים חווים תחושות דומות, בעיקר לגבי מטלות שהן חשובות אך לא דחופות.</a:t>
            </a:r>
          </a:p>
          <a:p>
            <a:pPr marL="0" indent="0">
              <a:lnSpc>
                <a:spcPct val="150000"/>
              </a:lnSpc>
              <a:buNone/>
            </a:pPr>
            <a:r>
              <a:rPr lang="he-IL" b="1" dirty="0">
                <a:solidFill>
                  <a:srgbClr val="00B0F0"/>
                </a:solidFill>
              </a:rPr>
              <a:t>אז מה עושים?</a:t>
            </a:r>
          </a:p>
        </p:txBody>
      </p:sp>
      <p:graphicFrame>
        <p:nvGraphicFramePr>
          <p:cNvPr id="4" name="טבלה 3">
            <a:extLst>
              <a:ext uri="{FF2B5EF4-FFF2-40B4-BE49-F238E27FC236}">
                <a16:creationId xmlns:a16="http://schemas.microsoft.com/office/drawing/2014/main" id="{8B92A7D1-C55B-47C8-89C7-6E3BADD39FCE}"/>
              </a:ext>
            </a:extLst>
          </p:cNvPr>
          <p:cNvGraphicFramePr>
            <a:graphicFrameLocks noGrp="1"/>
          </p:cNvGraphicFramePr>
          <p:nvPr>
            <p:extLst>
              <p:ext uri="{D42A27DB-BD31-4B8C-83A1-F6EECF244321}">
                <p14:modId xmlns:p14="http://schemas.microsoft.com/office/powerpoint/2010/main" val="3217726308"/>
              </p:ext>
            </p:extLst>
          </p:nvPr>
        </p:nvGraphicFramePr>
        <p:xfrm>
          <a:off x="0" y="96709"/>
          <a:ext cx="5248656" cy="2167132"/>
        </p:xfrm>
        <a:graphic>
          <a:graphicData uri="http://schemas.openxmlformats.org/drawingml/2006/table">
            <a:tbl>
              <a:tblPr rtl="1" firstRow="1" firstCol="1" bandRow="1">
                <a:tableStyleId>{5C22544A-7EE6-4342-B048-85BDC9FD1C3A}</a:tableStyleId>
              </a:tblPr>
              <a:tblGrid>
                <a:gridCol w="1389888">
                  <a:extLst>
                    <a:ext uri="{9D8B030D-6E8A-4147-A177-3AD203B41FA5}">
                      <a16:colId xmlns:a16="http://schemas.microsoft.com/office/drawing/2014/main" val="414358158"/>
                    </a:ext>
                  </a:extLst>
                </a:gridCol>
                <a:gridCol w="1764792">
                  <a:extLst>
                    <a:ext uri="{9D8B030D-6E8A-4147-A177-3AD203B41FA5}">
                      <a16:colId xmlns:a16="http://schemas.microsoft.com/office/drawing/2014/main" val="563016112"/>
                    </a:ext>
                  </a:extLst>
                </a:gridCol>
                <a:gridCol w="2093976">
                  <a:extLst>
                    <a:ext uri="{9D8B030D-6E8A-4147-A177-3AD203B41FA5}">
                      <a16:colId xmlns:a16="http://schemas.microsoft.com/office/drawing/2014/main" val="2542163818"/>
                    </a:ext>
                  </a:extLst>
                </a:gridCol>
              </a:tblGrid>
              <a:tr h="430754">
                <a:tc>
                  <a:txBody>
                    <a:bodyPr/>
                    <a:lstStyle/>
                    <a:p>
                      <a:pPr rtl="1"/>
                      <a:endParaRPr lang="he-IL" sz="3200" dirty="0"/>
                    </a:p>
                  </a:txBody>
                  <a:tcPr/>
                </a:tc>
                <a:tc>
                  <a:txBody>
                    <a:bodyPr/>
                    <a:lstStyle/>
                    <a:p>
                      <a:pPr rtl="1"/>
                      <a:r>
                        <a:rPr lang="he-IL" sz="2400" dirty="0"/>
                        <a:t>חשוב</a:t>
                      </a:r>
                    </a:p>
                  </a:txBody>
                  <a:tcPr/>
                </a:tc>
                <a:tc>
                  <a:txBody>
                    <a:bodyPr/>
                    <a:lstStyle/>
                    <a:p>
                      <a:pPr rtl="1"/>
                      <a:r>
                        <a:rPr lang="he-IL" sz="2400" dirty="0"/>
                        <a:t>לא חשוב</a:t>
                      </a:r>
                    </a:p>
                  </a:txBody>
                  <a:tcPr/>
                </a:tc>
                <a:extLst>
                  <a:ext uri="{0D108BD9-81ED-4DB2-BD59-A6C34878D82A}">
                    <a16:rowId xmlns:a16="http://schemas.microsoft.com/office/drawing/2014/main" val="1397023526"/>
                  </a:ext>
                </a:extLst>
              </a:tr>
              <a:tr h="793494">
                <a:tc>
                  <a:txBody>
                    <a:bodyPr/>
                    <a:lstStyle/>
                    <a:p>
                      <a:pPr rtl="1"/>
                      <a:r>
                        <a:rPr lang="he-IL" sz="2400" dirty="0"/>
                        <a:t>דחוף</a:t>
                      </a:r>
                    </a:p>
                  </a:txBody>
                  <a:tcPr/>
                </a:tc>
                <a:tc>
                  <a:txBody>
                    <a:bodyPr/>
                    <a:lstStyle/>
                    <a:p>
                      <a:pPr rtl="1"/>
                      <a:r>
                        <a:rPr lang="he-IL" sz="2000" dirty="0"/>
                        <a:t>חשוב ודחוף</a:t>
                      </a:r>
                    </a:p>
                  </a:txBody>
                  <a:tcPr/>
                </a:tc>
                <a:tc>
                  <a:txBody>
                    <a:bodyPr/>
                    <a:lstStyle/>
                    <a:p>
                      <a:pPr rtl="1"/>
                      <a:r>
                        <a:rPr lang="he-IL" sz="2000" dirty="0"/>
                        <a:t>לא חשוב ודחוף</a:t>
                      </a:r>
                    </a:p>
                  </a:txBody>
                  <a:tcPr/>
                </a:tc>
                <a:extLst>
                  <a:ext uri="{0D108BD9-81ED-4DB2-BD59-A6C34878D82A}">
                    <a16:rowId xmlns:a16="http://schemas.microsoft.com/office/drawing/2014/main" val="2028732838"/>
                  </a:ext>
                </a:extLst>
              </a:tr>
              <a:tr h="794518">
                <a:tc>
                  <a:txBody>
                    <a:bodyPr/>
                    <a:lstStyle/>
                    <a:p>
                      <a:pPr rtl="1"/>
                      <a:r>
                        <a:rPr lang="he-IL" sz="2400" dirty="0"/>
                        <a:t>לא דחוף</a:t>
                      </a:r>
                    </a:p>
                  </a:txBody>
                  <a:tcPr/>
                </a:tc>
                <a:tc>
                  <a:txBody>
                    <a:bodyPr/>
                    <a:lstStyle/>
                    <a:p>
                      <a:pPr rtl="1"/>
                      <a:r>
                        <a:rPr lang="he-IL" sz="2000" dirty="0"/>
                        <a:t>חשוב ולא דחוף</a:t>
                      </a:r>
                    </a:p>
                  </a:txBody>
                  <a:tcPr/>
                </a:tc>
                <a:tc>
                  <a:txBody>
                    <a:bodyPr/>
                    <a:lstStyle/>
                    <a:p>
                      <a:pPr rtl="1"/>
                      <a:r>
                        <a:rPr lang="he-IL" sz="2000" dirty="0"/>
                        <a:t>לא חשוב ולא דחוף</a:t>
                      </a:r>
                    </a:p>
                  </a:txBody>
                  <a:tcPr/>
                </a:tc>
                <a:extLst>
                  <a:ext uri="{0D108BD9-81ED-4DB2-BD59-A6C34878D82A}">
                    <a16:rowId xmlns:a16="http://schemas.microsoft.com/office/drawing/2014/main" val="1377201352"/>
                  </a:ext>
                </a:extLst>
              </a:tr>
            </a:tbl>
          </a:graphicData>
        </a:graphic>
      </p:graphicFrame>
      <p:sp>
        <p:nvSpPr>
          <p:cNvPr id="5" name="מעגל: חלול 4">
            <a:extLst>
              <a:ext uri="{FF2B5EF4-FFF2-40B4-BE49-F238E27FC236}">
                <a16:creationId xmlns:a16="http://schemas.microsoft.com/office/drawing/2014/main" id="{9334538A-7854-41A7-9904-AA3FEAB7552E}"/>
              </a:ext>
            </a:extLst>
          </p:cNvPr>
          <p:cNvSpPr/>
          <p:nvPr/>
        </p:nvSpPr>
        <p:spPr>
          <a:xfrm>
            <a:off x="1938528" y="1333367"/>
            <a:ext cx="2185416" cy="790174"/>
          </a:xfrm>
          <a:prstGeom prst="donut">
            <a:avLst>
              <a:gd name="adj" fmla="val 180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F0"/>
              </a:solidFill>
            </a:endParaRPr>
          </a:p>
        </p:txBody>
      </p:sp>
    </p:spTree>
    <p:extLst>
      <p:ext uri="{BB962C8B-B14F-4D97-AF65-F5344CB8AC3E}">
        <p14:creationId xmlns:p14="http://schemas.microsoft.com/office/powerpoint/2010/main" val="55047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5039832" y="717674"/>
            <a:ext cx="5128296" cy="1009163"/>
          </a:xfrm>
        </p:spPr>
        <p:txBody>
          <a:bodyPr/>
          <a:lstStyle/>
          <a:p>
            <a:r>
              <a:rPr lang="he-IL" dirty="0"/>
              <a:t> משימות חשובות אך לא דחופות</a:t>
            </a:r>
          </a:p>
        </p:txBody>
      </p:sp>
      <p:sp>
        <p:nvSpPr>
          <p:cNvPr id="11" name="מציין מיקום תוכן 10"/>
          <p:cNvSpPr>
            <a:spLocks noGrp="1"/>
          </p:cNvSpPr>
          <p:nvPr>
            <p:ph sz="quarter" idx="4"/>
          </p:nvPr>
        </p:nvSpPr>
        <p:spPr>
          <a:xfrm>
            <a:off x="5586984" y="2167132"/>
            <a:ext cx="3840480" cy="3446859"/>
          </a:xfrm>
        </p:spPr>
        <p:txBody>
          <a:bodyPr>
            <a:normAutofit lnSpcReduction="10000"/>
          </a:bodyPr>
          <a:lstStyle/>
          <a:p>
            <a:pPr marL="0" indent="0">
              <a:lnSpc>
                <a:spcPct val="150000"/>
              </a:lnSpc>
              <a:buNone/>
            </a:pPr>
            <a:r>
              <a:rPr lang="he-IL" dirty="0"/>
              <a:t>למשימות כאלה, כמו שאמר אייזנהאואר, יש לקבוע לוח זמנים.</a:t>
            </a:r>
          </a:p>
          <a:p>
            <a:pPr marL="0" indent="0">
              <a:lnSpc>
                <a:spcPct val="150000"/>
              </a:lnSpc>
              <a:buNone/>
            </a:pPr>
            <a:r>
              <a:rPr lang="he-IL" dirty="0"/>
              <a:t>רצוי לחלק את המשימות לשלבים קטנים ולהגדיר לוח זמנים לכל שלב במשימה. </a:t>
            </a:r>
          </a:p>
          <a:p>
            <a:pPr marL="457200" indent="-457200">
              <a:lnSpc>
                <a:spcPct val="150000"/>
              </a:lnSpc>
              <a:buAutoNum type="arabicPeriod"/>
            </a:pPr>
            <a:endParaRPr lang="he-IL" dirty="0"/>
          </a:p>
          <a:p>
            <a:pPr marL="457200" indent="-457200">
              <a:lnSpc>
                <a:spcPct val="150000"/>
              </a:lnSpc>
              <a:buAutoNum type="arabicPeriod"/>
            </a:pPr>
            <a:endParaRPr lang="he-IL" dirty="0"/>
          </a:p>
        </p:txBody>
      </p:sp>
      <p:graphicFrame>
        <p:nvGraphicFramePr>
          <p:cNvPr id="4" name="טבלה 3">
            <a:extLst>
              <a:ext uri="{FF2B5EF4-FFF2-40B4-BE49-F238E27FC236}">
                <a16:creationId xmlns:a16="http://schemas.microsoft.com/office/drawing/2014/main" id="{EC3D5CE3-FE35-47C8-B5AF-55365A7E9F3B}"/>
              </a:ext>
            </a:extLst>
          </p:cNvPr>
          <p:cNvGraphicFramePr>
            <a:graphicFrameLocks noGrp="1"/>
          </p:cNvGraphicFramePr>
          <p:nvPr>
            <p:extLst>
              <p:ext uri="{D42A27DB-BD31-4B8C-83A1-F6EECF244321}">
                <p14:modId xmlns:p14="http://schemas.microsoft.com/office/powerpoint/2010/main" val="4192651383"/>
              </p:ext>
            </p:extLst>
          </p:nvPr>
        </p:nvGraphicFramePr>
        <p:xfrm>
          <a:off x="0" y="0"/>
          <a:ext cx="5248656" cy="2167132"/>
        </p:xfrm>
        <a:graphic>
          <a:graphicData uri="http://schemas.openxmlformats.org/drawingml/2006/table">
            <a:tbl>
              <a:tblPr rtl="1" firstRow="1" firstCol="1" bandRow="1">
                <a:tableStyleId>{5C22544A-7EE6-4342-B048-85BDC9FD1C3A}</a:tableStyleId>
              </a:tblPr>
              <a:tblGrid>
                <a:gridCol w="1389888">
                  <a:extLst>
                    <a:ext uri="{9D8B030D-6E8A-4147-A177-3AD203B41FA5}">
                      <a16:colId xmlns:a16="http://schemas.microsoft.com/office/drawing/2014/main" val="414358158"/>
                    </a:ext>
                  </a:extLst>
                </a:gridCol>
                <a:gridCol w="1764792">
                  <a:extLst>
                    <a:ext uri="{9D8B030D-6E8A-4147-A177-3AD203B41FA5}">
                      <a16:colId xmlns:a16="http://schemas.microsoft.com/office/drawing/2014/main" val="563016112"/>
                    </a:ext>
                  </a:extLst>
                </a:gridCol>
                <a:gridCol w="2093976">
                  <a:extLst>
                    <a:ext uri="{9D8B030D-6E8A-4147-A177-3AD203B41FA5}">
                      <a16:colId xmlns:a16="http://schemas.microsoft.com/office/drawing/2014/main" val="2542163818"/>
                    </a:ext>
                  </a:extLst>
                </a:gridCol>
              </a:tblGrid>
              <a:tr h="430754">
                <a:tc>
                  <a:txBody>
                    <a:bodyPr/>
                    <a:lstStyle/>
                    <a:p>
                      <a:pPr rtl="1"/>
                      <a:endParaRPr lang="he-IL" sz="3200" dirty="0"/>
                    </a:p>
                  </a:txBody>
                  <a:tcPr/>
                </a:tc>
                <a:tc>
                  <a:txBody>
                    <a:bodyPr/>
                    <a:lstStyle/>
                    <a:p>
                      <a:pPr rtl="1"/>
                      <a:r>
                        <a:rPr lang="he-IL" sz="2400" dirty="0"/>
                        <a:t>חשוב</a:t>
                      </a:r>
                    </a:p>
                  </a:txBody>
                  <a:tcPr/>
                </a:tc>
                <a:tc>
                  <a:txBody>
                    <a:bodyPr/>
                    <a:lstStyle/>
                    <a:p>
                      <a:pPr rtl="1"/>
                      <a:r>
                        <a:rPr lang="he-IL" sz="2400" dirty="0"/>
                        <a:t>לא חשוב</a:t>
                      </a:r>
                    </a:p>
                  </a:txBody>
                  <a:tcPr/>
                </a:tc>
                <a:extLst>
                  <a:ext uri="{0D108BD9-81ED-4DB2-BD59-A6C34878D82A}">
                    <a16:rowId xmlns:a16="http://schemas.microsoft.com/office/drawing/2014/main" val="1397023526"/>
                  </a:ext>
                </a:extLst>
              </a:tr>
              <a:tr h="793494">
                <a:tc>
                  <a:txBody>
                    <a:bodyPr/>
                    <a:lstStyle/>
                    <a:p>
                      <a:pPr rtl="1"/>
                      <a:r>
                        <a:rPr lang="he-IL" sz="2400" dirty="0"/>
                        <a:t>דחוף</a:t>
                      </a:r>
                    </a:p>
                  </a:txBody>
                  <a:tcPr/>
                </a:tc>
                <a:tc>
                  <a:txBody>
                    <a:bodyPr/>
                    <a:lstStyle/>
                    <a:p>
                      <a:pPr rtl="1"/>
                      <a:r>
                        <a:rPr lang="he-IL" sz="2000" dirty="0"/>
                        <a:t>חשוב ודחוף</a:t>
                      </a:r>
                    </a:p>
                  </a:txBody>
                  <a:tcPr/>
                </a:tc>
                <a:tc>
                  <a:txBody>
                    <a:bodyPr/>
                    <a:lstStyle/>
                    <a:p>
                      <a:pPr rtl="1"/>
                      <a:r>
                        <a:rPr lang="he-IL" sz="2000" dirty="0"/>
                        <a:t>לא חשוב ודחוף</a:t>
                      </a:r>
                    </a:p>
                  </a:txBody>
                  <a:tcPr/>
                </a:tc>
                <a:extLst>
                  <a:ext uri="{0D108BD9-81ED-4DB2-BD59-A6C34878D82A}">
                    <a16:rowId xmlns:a16="http://schemas.microsoft.com/office/drawing/2014/main" val="2028732838"/>
                  </a:ext>
                </a:extLst>
              </a:tr>
              <a:tr h="794518">
                <a:tc>
                  <a:txBody>
                    <a:bodyPr/>
                    <a:lstStyle/>
                    <a:p>
                      <a:pPr rtl="1"/>
                      <a:r>
                        <a:rPr lang="he-IL" sz="2400" dirty="0"/>
                        <a:t>לא דחוף</a:t>
                      </a:r>
                    </a:p>
                  </a:txBody>
                  <a:tcPr/>
                </a:tc>
                <a:tc>
                  <a:txBody>
                    <a:bodyPr/>
                    <a:lstStyle/>
                    <a:p>
                      <a:pPr rtl="1"/>
                      <a:r>
                        <a:rPr lang="he-IL" sz="2000" dirty="0"/>
                        <a:t>חשוב ולא דחוף</a:t>
                      </a:r>
                    </a:p>
                  </a:txBody>
                  <a:tcPr/>
                </a:tc>
                <a:tc>
                  <a:txBody>
                    <a:bodyPr/>
                    <a:lstStyle/>
                    <a:p>
                      <a:pPr rtl="1"/>
                      <a:r>
                        <a:rPr lang="he-IL" sz="2000" dirty="0"/>
                        <a:t>לא חשוב ולא דחוף</a:t>
                      </a:r>
                    </a:p>
                  </a:txBody>
                  <a:tcPr/>
                </a:tc>
                <a:extLst>
                  <a:ext uri="{0D108BD9-81ED-4DB2-BD59-A6C34878D82A}">
                    <a16:rowId xmlns:a16="http://schemas.microsoft.com/office/drawing/2014/main" val="1377201352"/>
                  </a:ext>
                </a:extLst>
              </a:tr>
            </a:tbl>
          </a:graphicData>
        </a:graphic>
      </p:graphicFrame>
      <p:sp>
        <p:nvSpPr>
          <p:cNvPr id="5" name="מעגל: חלול 4">
            <a:extLst>
              <a:ext uri="{FF2B5EF4-FFF2-40B4-BE49-F238E27FC236}">
                <a16:creationId xmlns:a16="http://schemas.microsoft.com/office/drawing/2014/main" id="{33EE1B51-8A1F-4EFB-A32E-7FC2E2473FF3}"/>
              </a:ext>
            </a:extLst>
          </p:cNvPr>
          <p:cNvSpPr/>
          <p:nvPr/>
        </p:nvSpPr>
        <p:spPr>
          <a:xfrm>
            <a:off x="1922839" y="1283536"/>
            <a:ext cx="2185416" cy="790174"/>
          </a:xfrm>
          <a:prstGeom prst="donut">
            <a:avLst>
              <a:gd name="adj" fmla="val 180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F0"/>
              </a:solidFill>
            </a:endParaRPr>
          </a:p>
        </p:txBody>
      </p:sp>
      <p:sp>
        <p:nvSpPr>
          <p:cNvPr id="3" name="תיבת טקסט 2">
            <a:extLst>
              <a:ext uri="{FF2B5EF4-FFF2-40B4-BE49-F238E27FC236}">
                <a16:creationId xmlns:a16="http://schemas.microsoft.com/office/drawing/2014/main" id="{E48AD692-E921-4E10-A5C2-5B7BC8FFF588}"/>
              </a:ext>
            </a:extLst>
          </p:cNvPr>
          <p:cNvSpPr txBox="1"/>
          <p:nvPr/>
        </p:nvSpPr>
        <p:spPr>
          <a:xfrm>
            <a:off x="-246200" y="2462025"/>
            <a:ext cx="5394272" cy="2956066"/>
          </a:xfrm>
          <a:prstGeom prst="rect">
            <a:avLst/>
          </a:prstGeom>
          <a:noFill/>
        </p:spPr>
        <p:txBody>
          <a:bodyPr wrap="square" rtlCol="1">
            <a:spAutoFit/>
          </a:bodyPr>
          <a:lstStyle/>
          <a:p>
            <a:pPr>
              <a:lnSpc>
                <a:spcPct val="150000"/>
              </a:lnSpc>
            </a:pPr>
            <a:r>
              <a:rPr lang="he-IL" u="sng" dirty="0"/>
              <a:t>העבודה בספרות להגשה בעוד חמישה ימים</a:t>
            </a:r>
            <a:r>
              <a:rPr lang="he-IL" dirty="0"/>
              <a:t>:</a:t>
            </a:r>
          </a:p>
          <a:p>
            <a:pPr marL="457200" indent="-457200">
              <a:lnSpc>
                <a:spcPct val="150000"/>
              </a:lnSpc>
              <a:buAutoNum type="arabicPeriod"/>
            </a:pPr>
            <a:r>
              <a:rPr lang="he-IL" dirty="0"/>
              <a:t>לחזור ולקרוא את היצירות – יום ראשון</a:t>
            </a:r>
          </a:p>
          <a:p>
            <a:pPr marL="457200" indent="-457200">
              <a:lnSpc>
                <a:spcPct val="150000"/>
              </a:lnSpc>
              <a:buAutoNum type="arabicPeriod"/>
            </a:pPr>
            <a:r>
              <a:rPr lang="he-IL" dirty="0"/>
              <a:t>לחזור ולקרוא סיכומים על היצירות – יום שני</a:t>
            </a:r>
          </a:p>
          <a:p>
            <a:pPr marL="457200" indent="-457200">
              <a:lnSpc>
                <a:spcPct val="150000"/>
              </a:lnSpc>
              <a:buAutoNum type="arabicPeriod"/>
            </a:pPr>
            <a:r>
              <a:rPr lang="he-IL" dirty="0"/>
              <a:t>לענות על שתי השאלות הראשונות – יום שלישי</a:t>
            </a:r>
          </a:p>
          <a:p>
            <a:pPr marL="457200" indent="-457200">
              <a:lnSpc>
                <a:spcPct val="150000"/>
              </a:lnSpc>
              <a:buAutoNum type="arabicPeriod"/>
            </a:pPr>
            <a:r>
              <a:rPr lang="he-IL" dirty="0"/>
              <a:t>לענות על שתי שאלות נוספות – יום רביעי</a:t>
            </a:r>
          </a:p>
          <a:p>
            <a:pPr marL="457200" indent="-457200">
              <a:lnSpc>
                <a:spcPct val="150000"/>
              </a:lnSpc>
              <a:buAutoNum type="arabicPeriod"/>
            </a:pPr>
            <a:r>
              <a:rPr lang="he-IL" dirty="0"/>
              <a:t>לחזור ולקרוא את העבודה ולתקן תיקונים אחרונים ולהגיש – יום חמישי</a:t>
            </a:r>
          </a:p>
        </p:txBody>
      </p:sp>
    </p:spTree>
    <p:extLst>
      <p:ext uri="{BB962C8B-B14F-4D97-AF65-F5344CB8AC3E}">
        <p14:creationId xmlns:p14="http://schemas.microsoft.com/office/powerpoint/2010/main" val="185029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5260823" y="325224"/>
            <a:ext cx="5846158" cy="1009163"/>
          </a:xfrm>
        </p:spPr>
        <p:txBody>
          <a:bodyPr/>
          <a:lstStyle/>
          <a:p>
            <a:r>
              <a:rPr lang="he-IL" dirty="0"/>
              <a:t>התמודדות עם משימות </a:t>
            </a:r>
            <a:br>
              <a:rPr lang="he-IL" dirty="0"/>
            </a:br>
            <a:r>
              <a:rPr lang="he-IL" dirty="0"/>
              <a:t>לא חשובות</a:t>
            </a:r>
          </a:p>
        </p:txBody>
      </p:sp>
      <p:sp>
        <p:nvSpPr>
          <p:cNvPr id="11" name="מציין מיקום תוכן 10"/>
          <p:cNvSpPr>
            <a:spLocks noGrp="1"/>
          </p:cNvSpPr>
          <p:nvPr>
            <p:ph sz="quarter" idx="4"/>
          </p:nvPr>
        </p:nvSpPr>
        <p:spPr>
          <a:xfrm>
            <a:off x="246888" y="2396650"/>
            <a:ext cx="8378497" cy="4152517"/>
          </a:xfrm>
        </p:spPr>
        <p:txBody>
          <a:bodyPr>
            <a:normAutofit fontScale="62500" lnSpcReduction="20000"/>
          </a:bodyPr>
          <a:lstStyle/>
          <a:p>
            <a:pPr marL="0" indent="0">
              <a:lnSpc>
                <a:spcPct val="150000"/>
              </a:lnSpc>
              <a:buNone/>
            </a:pPr>
            <a:r>
              <a:rPr lang="he-IL" sz="3400" dirty="0"/>
              <a:t>לרוב הן לא "משימות" אלא פעילויות מהנות שאנחנו אוהבים לעשות בשעות הפנאי.</a:t>
            </a:r>
          </a:p>
          <a:p>
            <a:pPr marL="0" indent="0">
              <a:lnSpc>
                <a:spcPct val="150000"/>
              </a:lnSpc>
              <a:buNone/>
            </a:pPr>
            <a:r>
              <a:rPr lang="he-IL" sz="3400" dirty="0"/>
              <a:t>אולי הן לא חשובות מבחינת ניהול זמן, אך מבחינת הנפש שלנו הן מאוד חשובות. </a:t>
            </a:r>
          </a:p>
          <a:p>
            <a:pPr marL="0" indent="0">
              <a:lnSpc>
                <a:spcPct val="150000"/>
              </a:lnSpc>
              <a:buNone/>
            </a:pPr>
            <a:r>
              <a:rPr lang="he-IL" sz="3400" dirty="0"/>
              <a:t>הן מביאות שמחה, עניין ומשפרות את מצב הרוח.</a:t>
            </a:r>
          </a:p>
          <a:p>
            <a:pPr marL="0" indent="0">
              <a:lnSpc>
                <a:spcPct val="150000"/>
              </a:lnSpc>
              <a:buNone/>
            </a:pPr>
            <a:r>
              <a:rPr lang="he-IL" sz="3400" dirty="0"/>
              <a:t>מבחינת ניהול זמן הן חשובות כדי "לנקות את הראש", לשחרר מתחים ולצבור אנרגיה מחודשת. </a:t>
            </a:r>
          </a:p>
          <a:p>
            <a:pPr marL="0" indent="0">
              <a:lnSpc>
                <a:spcPct val="150000"/>
              </a:lnSpc>
              <a:buNone/>
            </a:pPr>
            <a:r>
              <a:rPr lang="he-IL" sz="3400" b="1" dirty="0"/>
              <a:t>לכן חשוב להקצות גם להן זמן!</a:t>
            </a:r>
          </a:p>
          <a:p>
            <a:pPr marL="457200" indent="-457200">
              <a:lnSpc>
                <a:spcPct val="150000"/>
              </a:lnSpc>
              <a:buAutoNum type="arabicPeriod"/>
            </a:pPr>
            <a:endParaRPr lang="he-IL" dirty="0"/>
          </a:p>
        </p:txBody>
      </p:sp>
      <p:sp>
        <p:nvSpPr>
          <p:cNvPr id="2" name="בועת מחשבה: ענן 1">
            <a:extLst>
              <a:ext uri="{FF2B5EF4-FFF2-40B4-BE49-F238E27FC236}">
                <a16:creationId xmlns:a16="http://schemas.microsoft.com/office/drawing/2014/main" id="{EC7BA334-215C-46E9-B3FB-957B805B56B2}"/>
              </a:ext>
            </a:extLst>
          </p:cNvPr>
          <p:cNvSpPr/>
          <p:nvPr/>
        </p:nvSpPr>
        <p:spPr>
          <a:xfrm>
            <a:off x="520995" y="4550735"/>
            <a:ext cx="4084438" cy="2482909"/>
          </a:xfrm>
          <a:prstGeom prst="cloudCallout">
            <a:avLst>
              <a:gd name="adj1" fmla="val 90198"/>
              <a:gd name="adj2" fmla="val -44887"/>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a:t>הבעיה – לעיתים הן שואבות זמן יקר. קשה לנו לשים להן גבולות והן מונעות מאיתנו להגיע למשימות חשובות ו/או דחופות.</a:t>
            </a:r>
          </a:p>
        </p:txBody>
      </p:sp>
      <p:graphicFrame>
        <p:nvGraphicFramePr>
          <p:cNvPr id="5" name="טבלה 4">
            <a:extLst>
              <a:ext uri="{FF2B5EF4-FFF2-40B4-BE49-F238E27FC236}">
                <a16:creationId xmlns:a16="http://schemas.microsoft.com/office/drawing/2014/main" id="{E1F8CBBA-3C54-4F78-B3C1-CD6C9160DB62}"/>
              </a:ext>
            </a:extLst>
          </p:cNvPr>
          <p:cNvGraphicFramePr>
            <a:graphicFrameLocks noGrp="1"/>
          </p:cNvGraphicFramePr>
          <p:nvPr>
            <p:extLst>
              <p:ext uri="{D42A27DB-BD31-4B8C-83A1-F6EECF244321}">
                <p14:modId xmlns:p14="http://schemas.microsoft.com/office/powerpoint/2010/main" val="3800596236"/>
              </p:ext>
            </p:extLst>
          </p:nvPr>
        </p:nvGraphicFramePr>
        <p:xfrm>
          <a:off x="-1" y="88532"/>
          <a:ext cx="5248656" cy="2167132"/>
        </p:xfrm>
        <a:graphic>
          <a:graphicData uri="http://schemas.openxmlformats.org/drawingml/2006/table">
            <a:tbl>
              <a:tblPr rtl="1" firstRow="1" firstCol="1" bandRow="1">
                <a:tableStyleId>{5C22544A-7EE6-4342-B048-85BDC9FD1C3A}</a:tableStyleId>
              </a:tblPr>
              <a:tblGrid>
                <a:gridCol w="1389888">
                  <a:extLst>
                    <a:ext uri="{9D8B030D-6E8A-4147-A177-3AD203B41FA5}">
                      <a16:colId xmlns:a16="http://schemas.microsoft.com/office/drawing/2014/main" val="414358158"/>
                    </a:ext>
                  </a:extLst>
                </a:gridCol>
                <a:gridCol w="1764792">
                  <a:extLst>
                    <a:ext uri="{9D8B030D-6E8A-4147-A177-3AD203B41FA5}">
                      <a16:colId xmlns:a16="http://schemas.microsoft.com/office/drawing/2014/main" val="563016112"/>
                    </a:ext>
                  </a:extLst>
                </a:gridCol>
                <a:gridCol w="2093976">
                  <a:extLst>
                    <a:ext uri="{9D8B030D-6E8A-4147-A177-3AD203B41FA5}">
                      <a16:colId xmlns:a16="http://schemas.microsoft.com/office/drawing/2014/main" val="2542163818"/>
                    </a:ext>
                  </a:extLst>
                </a:gridCol>
              </a:tblGrid>
              <a:tr h="430754">
                <a:tc>
                  <a:txBody>
                    <a:bodyPr/>
                    <a:lstStyle/>
                    <a:p>
                      <a:pPr rtl="1"/>
                      <a:endParaRPr lang="he-IL" sz="3200" dirty="0"/>
                    </a:p>
                  </a:txBody>
                  <a:tcPr/>
                </a:tc>
                <a:tc>
                  <a:txBody>
                    <a:bodyPr/>
                    <a:lstStyle/>
                    <a:p>
                      <a:pPr rtl="1"/>
                      <a:r>
                        <a:rPr lang="he-IL" sz="2400" dirty="0"/>
                        <a:t>חשוב</a:t>
                      </a:r>
                    </a:p>
                  </a:txBody>
                  <a:tcPr/>
                </a:tc>
                <a:tc>
                  <a:txBody>
                    <a:bodyPr/>
                    <a:lstStyle/>
                    <a:p>
                      <a:pPr rtl="1"/>
                      <a:r>
                        <a:rPr lang="he-IL" sz="2400" dirty="0"/>
                        <a:t>לא חשוב</a:t>
                      </a:r>
                    </a:p>
                  </a:txBody>
                  <a:tcPr/>
                </a:tc>
                <a:extLst>
                  <a:ext uri="{0D108BD9-81ED-4DB2-BD59-A6C34878D82A}">
                    <a16:rowId xmlns:a16="http://schemas.microsoft.com/office/drawing/2014/main" val="1397023526"/>
                  </a:ext>
                </a:extLst>
              </a:tr>
              <a:tr h="793494">
                <a:tc>
                  <a:txBody>
                    <a:bodyPr/>
                    <a:lstStyle/>
                    <a:p>
                      <a:pPr rtl="1"/>
                      <a:r>
                        <a:rPr lang="he-IL" sz="2400" dirty="0"/>
                        <a:t>דחוף</a:t>
                      </a:r>
                    </a:p>
                  </a:txBody>
                  <a:tcPr/>
                </a:tc>
                <a:tc>
                  <a:txBody>
                    <a:bodyPr/>
                    <a:lstStyle/>
                    <a:p>
                      <a:pPr rtl="1"/>
                      <a:r>
                        <a:rPr lang="he-IL" sz="2000" dirty="0"/>
                        <a:t>חשוב ודחוף</a:t>
                      </a:r>
                    </a:p>
                  </a:txBody>
                  <a:tcPr/>
                </a:tc>
                <a:tc>
                  <a:txBody>
                    <a:bodyPr/>
                    <a:lstStyle/>
                    <a:p>
                      <a:pPr rtl="1"/>
                      <a:r>
                        <a:rPr lang="he-IL" sz="2000" dirty="0"/>
                        <a:t>לא חשוב ודחוף</a:t>
                      </a:r>
                    </a:p>
                  </a:txBody>
                  <a:tcPr/>
                </a:tc>
                <a:extLst>
                  <a:ext uri="{0D108BD9-81ED-4DB2-BD59-A6C34878D82A}">
                    <a16:rowId xmlns:a16="http://schemas.microsoft.com/office/drawing/2014/main" val="2028732838"/>
                  </a:ext>
                </a:extLst>
              </a:tr>
              <a:tr h="794518">
                <a:tc>
                  <a:txBody>
                    <a:bodyPr/>
                    <a:lstStyle/>
                    <a:p>
                      <a:pPr rtl="1"/>
                      <a:r>
                        <a:rPr lang="he-IL" sz="2400" dirty="0"/>
                        <a:t>לא דחוף</a:t>
                      </a:r>
                    </a:p>
                  </a:txBody>
                  <a:tcPr/>
                </a:tc>
                <a:tc>
                  <a:txBody>
                    <a:bodyPr/>
                    <a:lstStyle/>
                    <a:p>
                      <a:pPr rtl="1"/>
                      <a:r>
                        <a:rPr lang="he-IL" sz="2000" dirty="0"/>
                        <a:t>חשוב ולא דחוף</a:t>
                      </a:r>
                    </a:p>
                  </a:txBody>
                  <a:tcPr/>
                </a:tc>
                <a:tc>
                  <a:txBody>
                    <a:bodyPr/>
                    <a:lstStyle/>
                    <a:p>
                      <a:pPr rtl="1"/>
                      <a:r>
                        <a:rPr lang="he-IL" sz="2000" dirty="0"/>
                        <a:t>לא חשוב ולא דחוף</a:t>
                      </a:r>
                    </a:p>
                  </a:txBody>
                  <a:tcPr/>
                </a:tc>
                <a:extLst>
                  <a:ext uri="{0D108BD9-81ED-4DB2-BD59-A6C34878D82A}">
                    <a16:rowId xmlns:a16="http://schemas.microsoft.com/office/drawing/2014/main" val="1377201352"/>
                  </a:ext>
                </a:extLst>
              </a:tr>
            </a:tbl>
          </a:graphicData>
        </a:graphic>
      </p:graphicFrame>
      <p:sp>
        <p:nvSpPr>
          <p:cNvPr id="6" name="מעגל: חלול 5">
            <a:extLst>
              <a:ext uri="{FF2B5EF4-FFF2-40B4-BE49-F238E27FC236}">
                <a16:creationId xmlns:a16="http://schemas.microsoft.com/office/drawing/2014/main" id="{F876302C-AB06-4B09-B350-56F5822B23E0}"/>
              </a:ext>
            </a:extLst>
          </p:cNvPr>
          <p:cNvSpPr/>
          <p:nvPr/>
        </p:nvSpPr>
        <p:spPr>
          <a:xfrm>
            <a:off x="-70999" y="1290395"/>
            <a:ext cx="2308861" cy="790174"/>
          </a:xfrm>
          <a:prstGeom prst="donut">
            <a:avLst>
              <a:gd name="adj" fmla="val 180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F0"/>
              </a:solidFill>
            </a:endParaRPr>
          </a:p>
        </p:txBody>
      </p:sp>
      <p:sp>
        <p:nvSpPr>
          <p:cNvPr id="7" name="מעגל: חלול 6">
            <a:extLst>
              <a:ext uri="{FF2B5EF4-FFF2-40B4-BE49-F238E27FC236}">
                <a16:creationId xmlns:a16="http://schemas.microsoft.com/office/drawing/2014/main" id="{3B788C34-93B7-47B8-8CBD-6216624376BD}"/>
              </a:ext>
            </a:extLst>
          </p:cNvPr>
          <p:cNvSpPr/>
          <p:nvPr/>
        </p:nvSpPr>
        <p:spPr>
          <a:xfrm>
            <a:off x="-12169" y="516788"/>
            <a:ext cx="2308861" cy="790174"/>
          </a:xfrm>
          <a:prstGeom prst="donut">
            <a:avLst>
              <a:gd name="adj" fmla="val 180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F0"/>
              </a:solidFill>
            </a:endParaRPr>
          </a:p>
        </p:txBody>
      </p:sp>
    </p:spTree>
    <p:extLst>
      <p:ext uri="{BB962C8B-B14F-4D97-AF65-F5344CB8AC3E}">
        <p14:creationId xmlns:p14="http://schemas.microsoft.com/office/powerpoint/2010/main" val="223941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3419855" y="1917916"/>
            <a:ext cx="5676107" cy="4215385"/>
          </a:xfrm>
        </p:spPr>
        <p:txBody>
          <a:bodyPr/>
          <a:lstStyle/>
          <a:p>
            <a:pPr marL="457200" indent="-457200">
              <a:buFont typeface="Wingdings" panose="05000000000000000000" pitchFamily="2" charset="2"/>
              <a:buChar char="v"/>
            </a:pPr>
            <a:r>
              <a:rPr lang="he-IL" dirty="0">
                <a:sym typeface="Varela Round"/>
              </a:rPr>
              <a:t>מהו ניהול זמן?</a:t>
            </a:r>
          </a:p>
          <a:p>
            <a:pPr marL="457200" indent="-457200">
              <a:buFont typeface="Wingdings" panose="05000000000000000000" pitchFamily="2" charset="2"/>
              <a:buChar char="v"/>
            </a:pPr>
            <a:r>
              <a:rPr lang="he-IL" dirty="0">
                <a:sym typeface="Varela Round"/>
              </a:rPr>
              <a:t>איך מתמודדים עם עומס של מטלות?</a:t>
            </a:r>
          </a:p>
          <a:p>
            <a:pPr marL="457200" indent="-457200">
              <a:buFont typeface="Wingdings" panose="05000000000000000000" pitchFamily="2" charset="2"/>
              <a:buChar char="v"/>
            </a:pPr>
            <a:r>
              <a:rPr lang="he-IL" dirty="0">
                <a:sym typeface="Varela Round"/>
              </a:rPr>
              <a:t>טבלת דחוף – חשוב</a:t>
            </a:r>
          </a:p>
          <a:p>
            <a:pPr marL="457200" indent="-457200">
              <a:buFont typeface="Wingdings" panose="05000000000000000000" pitchFamily="2" charset="2"/>
              <a:buChar char="v"/>
            </a:pPr>
            <a:r>
              <a:rPr lang="he-IL" dirty="0">
                <a:sym typeface="Varela Round"/>
              </a:rPr>
              <a:t>התמודדות עם שואבי זמן</a:t>
            </a:r>
          </a:p>
          <a:p>
            <a:endParaRPr lang="he-IL" dirty="0">
              <a:sym typeface="Varela Round"/>
            </a:endParaRPr>
          </a:p>
          <a:p>
            <a:endParaRPr lang="he-IL" dirty="0">
              <a:sym typeface="Varela Round"/>
            </a:endParaRPr>
          </a:p>
          <a:p>
            <a:endParaRPr lang="he-IL" dirty="0"/>
          </a:p>
        </p:txBody>
      </p:sp>
      <p:pic>
        <p:nvPicPr>
          <p:cNvPr id="4" name="תמונה 3" descr="תמונה שמכילה אדם, אובייקט, שעון, בניין&#10;&#10;התיאור נוצר באופן אוטומטי">
            <a:extLst>
              <a:ext uri="{FF2B5EF4-FFF2-40B4-BE49-F238E27FC236}">
                <a16:creationId xmlns:a16="http://schemas.microsoft.com/office/drawing/2014/main" id="{48040BD7-7860-4BE6-ACD3-093F080C98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09" y="1173018"/>
            <a:ext cx="3282288" cy="23050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6DB828-B0DA-4CAC-BA0B-0669790D50A6}"/>
              </a:ext>
            </a:extLst>
          </p:cNvPr>
          <p:cNvSpPr>
            <a:spLocks noGrp="1"/>
          </p:cNvSpPr>
          <p:nvPr>
            <p:ph type="title"/>
          </p:nvPr>
        </p:nvSpPr>
        <p:spPr>
          <a:xfrm>
            <a:off x="-421892" y="375309"/>
            <a:ext cx="11160000" cy="720000"/>
          </a:xfrm>
        </p:spPr>
        <p:txBody>
          <a:bodyPr>
            <a:noAutofit/>
          </a:bodyPr>
          <a:lstStyle/>
          <a:p>
            <a:pPr fontAlgn="base"/>
            <a:r>
              <a:rPr lang="he-IL" sz="3200" dirty="0">
                <a:latin typeface="Gisha" panose="020B0502040204020203" pitchFamily="34" charset="-79"/>
                <a:cs typeface="Gisha" panose="020B0502040204020203" pitchFamily="34" charset="-79"/>
              </a:rPr>
              <a:t>"שואבי הזמן" שלי או "מה אני עושה כשאני לא עושה?"</a:t>
            </a:r>
            <a:br>
              <a:rPr lang="he-IL" sz="2000" dirty="0"/>
            </a:br>
            <a:br>
              <a:rPr lang="he-IL" sz="2000" dirty="0"/>
            </a:br>
            <a:endParaRPr lang="he-IL" sz="2000" dirty="0"/>
          </a:p>
        </p:txBody>
      </p:sp>
      <p:pic>
        <p:nvPicPr>
          <p:cNvPr id="4" name="תמונה 3">
            <a:extLst>
              <a:ext uri="{FF2B5EF4-FFF2-40B4-BE49-F238E27FC236}">
                <a16:creationId xmlns:a16="http://schemas.microsoft.com/office/drawing/2014/main" id="{3F653A71-868A-4A3E-919C-017418A521FE}"/>
              </a:ext>
            </a:extLst>
          </p:cNvPr>
          <p:cNvPicPr>
            <a:picLocks noChangeAspect="1"/>
          </p:cNvPicPr>
          <p:nvPr/>
        </p:nvPicPr>
        <p:blipFill>
          <a:blip r:embed="rId2"/>
          <a:stretch>
            <a:fillRect/>
          </a:stretch>
        </p:blipFill>
        <p:spPr>
          <a:xfrm flipV="1">
            <a:off x="1011922" y="4519241"/>
            <a:ext cx="3612742" cy="1035841"/>
          </a:xfrm>
          <a:prstGeom prst="rect">
            <a:avLst/>
          </a:prstGeom>
        </p:spPr>
      </p:pic>
      <p:pic>
        <p:nvPicPr>
          <p:cNvPr id="1026" name="Picture 2" descr="Icon, Icons, Icon Whatsapp, Whatsapp">
            <a:extLst>
              <a:ext uri="{FF2B5EF4-FFF2-40B4-BE49-F238E27FC236}">
                <a16:creationId xmlns:a16="http://schemas.microsoft.com/office/drawing/2014/main" id="{387673CE-B9FF-4415-8496-70A13051A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14" y="4227926"/>
            <a:ext cx="1619039" cy="16190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v, Television, Watch, Television">
            <a:extLst>
              <a:ext uri="{FF2B5EF4-FFF2-40B4-BE49-F238E27FC236}">
                <a16:creationId xmlns:a16="http://schemas.microsoft.com/office/drawing/2014/main" id="{D7A62AB9-7A9C-4875-BD49-CC5D826F6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884" y="5405214"/>
            <a:ext cx="2876175" cy="16190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rl, Books, School, Reading, Learning">
            <a:extLst>
              <a:ext uri="{FF2B5EF4-FFF2-40B4-BE49-F238E27FC236}">
                <a16:creationId xmlns:a16="http://schemas.microsoft.com/office/drawing/2014/main" id="{05963D9A-2FA9-40F8-A101-4C5F471459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0465" y="2138255"/>
            <a:ext cx="1063610" cy="21272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troller, Joystick, Playstation">
            <a:extLst>
              <a:ext uri="{FF2B5EF4-FFF2-40B4-BE49-F238E27FC236}">
                <a16:creationId xmlns:a16="http://schemas.microsoft.com/office/drawing/2014/main" id="{E3408DB4-63A7-447B-94D7-0A5F6E8FF6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2065" y="3326439"/>
            <a:ext cx="118800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ed, Sleep, Meditate, Meditation">
            <a:extLst>
              <a:ext uri="{FF2B5EF4-FFF2-40B4-BE49-F238E27FC236}">
                <a16:creationId xmlns:a16="http://schemas.microsoft.com/office/drawing/2014/main" id="{EBD2DF38-C9CF-4840-A04C-8EF6FB2861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943" y="4133328"/>
            <a:ext cx="1807665" cy="18076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oy Scout, Hiking, Walk, Walking, Hike">
            <a:extLst>
              <a:ext uri="{FF2B5EF4-FFF2-40B4-BE49-F238E27FC236}">
                <a16:creationId xmlns:a16="http://schemas.microsoft.com/office/drawing/2014/main" id="{64F48A4E-EA4C-4881-8DD2-35B9F065D18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589" y="3050873"/>
            <a:ext cx="927179" cy="12711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an, Dog, Walking, Animals, Small Dog">
            <a:extLst>
              <a:ext uri="{FF2B5EF4-FFF2-40B4-BE49-F238E27FC236}">
                <a16:creationId xmlns:a16="http://schemas.microsoft.com/office/drawing/2014/main" id="{F67D23E6-F33C-4838-874C-9D036175EBA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64320" y="4212365"/>
            <a:ext cx="1445498" cy="140822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nterview, Job, Icon, Job Interview">
            <a:extLst>
              <a:ext uri="{FF2B5EF4-FFF2-40B4-BE49-F238E27FC236}">
                <a16:creationId xmlns:a16="http://schemas.microsoft.com/office/drawing/2014/main" id="{0CCB36B9-3F64-4840-860F-72FB7C6F57C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2305" y="879930"/>
            <a:ext cx="1523338" cy="114841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okyo Summer Olympics, Silhouettes, 2020">
            <a:extLst>
              <a:ext uri="{FF2B5EF4-FFF2-40B4-BE49-F238E27FC236}">
                <a16:creationId xmlns:a16="http://schemas.microsoft.com/office/drawing/2014/main" id="{BE872D7F-C915-4272-BEC4-1797317D45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7839" y="938347"/>
            <a:ext cx="3565632" cy="292124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Friends, Family, Friendship, Happy">
            <a:extLst>
              <a:ext uri="{FF2B5EF4-FFF2-40B4-BE49-F238E27FC236}">
                <a16:creationId xmlns:a16="http://schemas.microsoft.com/office/drawing/2014/main" id="{121E0401-1CA7-4C03-B397-D0A8774ACE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6248" y="901968"/>
            <a:ext cx="2079636" cy="207963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hopping, Purchasing, Happy, Bag">
            <a:extLst>
              <a:ext uri="{FF2B5EF4-FFF2-40B4-BE49-F238E27FC236}">
                <a16:creationId xmlns:a16="http://schemas.microsoft.com/office/drawing/2014/main" id="{081F1F46-25A1-4503-B6B1-670204ADA63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6297" r="11630" b="12473"/>
          <a:stretch/>
        </p:blipFill>
        <p:spPr bwMode="auto">
          <a:xfrm>
            <a:off x="-16660" y="901968"/>
            <a:ext cx="1397404" cy="112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933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4805916" y="213094"/>
            <a:ext cx="5890438" cy="720000"/>
          </a:xfrm>
        </p:spPr>
        <p:txBody>
          <a:bodyPr/>
          <a:lstStyle/>
          <a:p>
            <a:r>
              <a:rPr lang="he-IL" dirty="0"/>
              <a:t>שואבי הזמן שלנו</a:t>
            </a:r>
          </a:p>
        </p:txBody>
      </p:sp>
      <p:sp>
        <p:nvSpPr>
          <p:cNvPr id="14" name="מציין מיקום טקסט 13"/>
          <p:cNvSpPr>
            <a:spLocks noGrp="1"/>
          </p:cNvSpPr>
          <p:nvPr>
            <p:ph type="body" sz="quarter" idx="3"/>
          </p:nvPr>
        </p:nvSpPr>
        <p:spPr>
          <a:xfrm>
            <a:off x="515206" y="1359417"/>
            <a:ext cx="9186578" cy="540000"/>
          </a:xfrm>
        </p:spPr>
        <p:txBody>
          <a:bodyPr/>
          <a:lstStyle/>
          <a:p>
            <a:r>
              <a:rPr lang="he-IL" dirty="0"/>
              <a:t>נשאל את עצמנו...</a:t>
            </a:r>
          </a:p>
        </p:txBody>
      </p:sp>
      <p:sp>
        <p:nvSpPr>
          <p:cNvPr id="11" name="מציין מיקום תוכן 10"/>
          <p:cNvSpPr>
            <a:spLocks noGrp="1"/>
          </p:cNvSpPr>
          <p:nvPr>
            <p:ph sz="quarter" idx="4"/>
          </p:nvPr>
        </p:nvSpPr>
        <p:spPr>
          <a:xfrm>
            <a:off x="3520440" y="2036577"/>
            <a:ext cx="6088054" cy="4152517"/>
          </a:xfrm>
        </p:spPr>
        <p:txBody>
          <a:bodyPr>
            <a:normAutofit lnSpcReduction="10000"/>
          </a:bodyPr>
          <a:lstStyle/>
          <a:p>
            <a:pPr>
              <a:lnSpc>
                <a:spcPct val="150000"/>
              </a:lnSpc>
              <a:buFont typeface="Wingdings" panose="05000000000000000000" pitchFamily="2" charset="2"/>
              <a:buChar char="q"/>
            </a:pPr>
            <a:r>
              <a:rPr lang="he-IL" dirty="0"/>
              <a:t>מה שואב ממני הכי הרבה זמן? </a:t>
            </a:r>
          </a:p>
          <a:p>
            <a:pPr>
              <a:lnSpc>
                <a:spcPct val="150000"/>
              </a:lnSpc>
              <a:buFont typeface="Wingdings" panose="05000000000000000000" pitchFamily="2" charset="2"/>
              <a:buChar char="q"/>
            </a:pPr>
            <a:r>
              <a:rPr lang="he-IL" dirty="0"/>
              <a:t>כמה זמן אני משקיע בזה?</a:t>
            </a:r>
          </a:p>
          <a:p>
            <a:pPr>
              <a:lnSpc>
                <a:spcPct val="150000"/>
              </a:lnSpc>
              <a:buFont typeface="Wingdings" panose="05000000000000000000" pitchFamily="2" charset="2"/>
              <a:buChar char="q"/>
            </a:pPr>
            <a:r>
              <a:rPr lang="he-IL" dirty="0"/>
              <a:t>האם אני מרוצה מכך?</a:t>
            </a:r>
          </a:p>
          <a:p>
            <a:pPr>
              <a:lnSpc>
                <a:spcPct val="150000"/>
              </a:lnSpc>
              <a:buFont typeface="Wingdings" panose="05000000000000000000" pitchFamily="2" charset="2"/>
              <a:buChar char="q"/>
            </a:pPr>
            <a:r>
              <a:rPr lang="he-IL" dirty="0"/>
              <a:t>האם אני מרגיש שיש לי שליטה על זה או שזה משתלט עלי?</a:t>
            </a:r>
          </a:p>
          <a:p>
            <a:pPr>
              <a:lnSpc>
                <a:spcPct val="150000"/>
              </a:lnSpc>
              <a:buFont typeface="Wingdings" panose="05000000000000000000" pitchFamily="2" charset="2"/>
              <a:buChar char="q"/>
            </a:pPr>
            <a:r>
              <a:rPr lang="he-IL" b="1" dirty="0"/>
              <a:t>האם יש לי דרכים להציב לעצמי מגבלות כאשר יש לי משימה חשובה לעשות? </a:t>
            </a:r>
          </a:p>
          <a:p>
            <a:pPr marL="0" indent="0">
              <a:lnSpc>
                <a:spcPct val="150000"/>
              </a:lnSpc>
              <a:buNone/>
            </a:pPr>
            <a:endParaRPr lang="he-IL" dirty="0"/>
          </a:p>
        </p:txBody>
      </p:sp>
      <p:graphicFrame>
        <p:nvGraphicFramePr>
          <p:cNvPr id="5" name="טבלה 4">
            <a:extLst>
              <a:ext uri="{FF2B5EF4-FFF2-40B4-BE49-F238E27FC236}">
                <a16:creationId xmlns:a16="http://schemas.microsoft.com/office/drawing/2014/main" id="{14EEAEC9-6742-46DB-9823-0B272A881ECD}"/>
              </a:ext>
            </a:extLst>
          </p:cNvPr>
          <p:cNvGraphicFramePr>
            <a:graphicFrameLocks noGrp="1"/>
          </p:cNvGraphicFramePr>
          <p:nvPr>
            <p:extLst>
              <p:ext uri="{D42A27DB-BD31-4B8C-83A1-F6EECF244321}">
                <p14:modId xmlns:p14="http://schemas.microsoft.com/office/powerpoint/2010/main" val="4022021860"/>
              </p:ext>
            </p:extLst>
          </p:nvPr>
        </p:nvGraphicFramePr>
        <p:xfrm>
          <a:off x="0" y="145140"/>
          <a:ext cx="5248656" cy="2167132"/>
        </p:xfrm>
        <a:graphic>
          <a:graphicData uri="http://schemas.openxmlformats.org/drawingml/2006/table">
            <a:tbl>
              <a:tblPr rtl="1" firstRow="1" firstCol="1" bandRow="1">
                <a:tableStyleId>{5C22544A-7EE6-4342-B048-85BDC9FD1C3A}</a:tableStyleId>
              </a:tblPr>
              <a:tblGrid>
                <a:gridCol w="1389888">
                  <a:extLst>
                    <a:ext uri="{9D8B030D-6E8A-4147-A177-3AD203B41FA5}">
                      <a16:colId xmlns:a16="http://schemas.microsoft.com/office/drawing/2014/main" val="414358158"/>
                    </a:ext>
                  </a:extLst>
                </a:gridCol>
                <a:gridCol w="1764792">
                  <a:extLst>
                    <a:ext uri="{9D8B030D-6E8A-4147-A177-3AD203B41FA5}">
                      <a16:colId xmlns:a16="http://schemas.microsoft.com/office/drawing/2014/main" val="563016112"/>
                    </a:ext>
                  </a:extLst>
                </a:gridCol>
                <a:gridCol w="2093976">
                  <a:extLst>
                    <a:ext uri="{9D8B030D-6E8A-4147-A177-3AD203B41FA5}">
                      <a16:colId xmlns:a16="http://schemas.microsoft.com/office/drawing/2014/main" val="2542163818"/>
                    </a:ext>
                  </a:extLst>
                </a:gridCol>
              </a:tblGrid>
              <a:tr h="430754">
                <a:tc>
                  <a:txBody>
                    <a:bodyPr/>
                    <a:lstStyle/>
                    <a:p>
                      <a:pPr rtl="1"/>
                      <a:endParaRPr lang="he-IL" sz="3200" dirty="0"/>
                    </a:p>
                  </a:txBody>
                  <a:tcPr/>
                </a:tc>
                <a:tc>
                  <a:txBody>
                    <a:bodyPr/>
                    <a:lstStyle/>
                    <a:p>
                      <a:pPr rtl="1"/>
                      <a:r>
                        <a:rPr lang="he-IL" sz="2400" dirty="0"/>
                        <a:t>חשוב</a:t>
                      </a:r>
                    </a:p>
                  </a:txBody>
                  <a:tcPr/>
                </a:tc>
                <a:tc>
                  <a:txBody>
                    <a:bodyPr/>
                    <a:lstStyle/>
                    <a:p>
                      <a:pPr rtl="1"/>
                      <a:r>
                        <a:rPr lang="he-IL" sz="2400" dirty="0"/>
                        <a:t>לא חשוב</a:t>
                      </a:r>
                    </a:p>
                  </a:txBody>
                  <a:tcPr/>
                </a:tc>
                <a:extLst>
                  <a:ext uri="{0D108BD9-81ED-4DB2-BD59-A6C34878D82A}">
                    <a16:rowId xmlns:a16="http://schemas.microsoft.com/office/drawing/2014/main" val="1397023526"/>
                  </a:ext>
                </a:extLst>
              </a:tr>
              <a:tr h="793494">
                <a:tc>
                  <a:txBody>
                    <a:bodyPr/>
                    <a:lstStyle/>
                    <a:p>
                      <a:pPr rtl="1"/>
                      <a:r>
                        <a:rPr lang="he-IL" sz="2400" dirty="0"/>
                        <a:t>דחוף</a:t>
                      </a:r>
                    </a:p>
                  </a:txBody>
                  <a:tcPr/>
                </a:tc>
                <a:tc>
                  <a:txBody>
                    <a:bodyPr/>
                    <a:lstStyle/>
                    <a:p>
                      <a:pPr rtl="1"/>
                      <a:r>
                        <a:rPr lang="he-IL" sz="2000" dirty="0"/>
                        <a:t>חשוב ודחוף</a:t>
                      </a:r>
                    </a:p>
                  </a:txBody>
                  <a:tcPr/>
                </a:tc>
                <a:tc>
                  <a:txBody>
                    <a:bodyPr/>
                    <a:lstStyle/>
                    <a:p>
                      <a:pPr rtl="1"/>
                      <a:r>
                        <a:rPr lang="he-IL" sz="2000" dirty="0"/>
                        <a:t>לא חשוב ודחוף</a:t>
                      </a:r>
                    </a:p>
                  </a:txBody>
                  <a:tcPr/>
                </a:tc>
                <a:extLst>
                  <a:ext uri="{0D108BD9-81ED-4DB2-BD59-A6C34878D82A}">
                    <a16:rowId xmlns:a16="http://schemas.microsoft.com/office/drawing/2014/main" val="2028732838"/>
                  </a:ext>
                </a:extLst>
              </a:tr>
              <a:tr h="794518">
                <a:tc>
                  <a:txBody>
                    <a:bodyPr/>
                    <a:lstStyle/>
                    <a:p>
                      <a:pPr rtl="1"/>
                      <a:r>
                        <a:rPr lang="he-IL" sz="2400" dirty="0"/>
                        <a:t>לא דחוף</a:t>
                      </a:r>
                    </a:p>
                  </a:txBody>
                  <a:tcPr/>
                </a:tc>
                <a:tc>
                  <a:txBody>
                    <a:bodyPr/>
                    <a:lstStyle/>
                    <a:p>
                      <a:pPr rtl="1"/>
                      <a:r>
                        <a:rPr lang="he-IL" sz="2000" dirty="0"/>
                        <a:t>חשוב ולא דחוף</a:t>
                      </a:r>
                    </a:p>
                  </a:txBody>
                  <a:tcPr/>
                </a:tc>
                <a:tc>
                  <a:txBody>
                    <a:bodyPr/>
                    <a:lstStyle/>
                    <a:p>
                      <a:pPr rtl="1"/>
                      <a:r>
                        <a:rPr lang="he-IL" sz="2000" dirty="0"/>
                        <a:t>לא חשוב ולא דחוף</a:t>
                      </a:r>
                    </a:p>
                  </a:txBody>
                  <a:tcPr/>
                </a:tc>
                <a:extLst>
                  <a:ext uri="{0D108BD9-81ED-4DB2-BD59-A6C34878D82A}">
                    <a16:rowId xmlns:a16="http://schemas.microsoft.com/office/drawing/2014/main" val="1377201352"/>
                  </a:ext>
                </a:extLst>
              </a:tr>
            </a:tbl>
          </a:graphicData>
        </a:graphic>
      </p:graphicFrame>
      <p:sp>
        <p:nvSpPr>
          <p:cNvPr id="6" name="מעגל: חלול 5">
            <a:extLst>
              <a:ext uri="{FF2B5EF4-FFF2-40B4-BE49-F238E27FC236}">
                <a16:creationId xmlns:a16="http://schemas.microsoft.com/office/drawing/2014/main" id="{4FBED31A-086A-4374-9E13-21AB3D6E4FAB}"/>
              </a:ext>
            </a:extLst>
          </p:cNvPr>
          <p:cNvSpPr/>
          <p:nvPr/>
        </p:nvSpPr>
        <p:spPr>
          <a:xfrm>
            <a:off x="-1" y="1372885"/>
            <a:ext cx="2273713" cy="790174"/>
          </a:xfrm>
          <a:prstGeom prst="donut">
            <a:avLst>
              <a:gd name="adj" fmla="val 180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F0"/>
              </a:solidFill>
            </a:endParaRPr>
          </a:p>
        </p:txBody>
      </p:sp>
      <p:sp>
        <p:nvSpPr>
          <p:cNvPr id="7" name="מעגל: חלול 6">
            <a:extLst>
              <a:ext uri="{FF2B5EF4-FFF2-40B4-BE49-F238E27FC236}">
                <a16:creationId xmlns:a16="http://schemas.microsoft.com/office/drawing/2014/main" id="{9C77A958-9844-44D3-99B1-BE34C2CE8EDA}"/>
              </a:ext>
            </a:extLst>
          </p:cNvPr>
          <p:cNvSpPr/>
          <p:nvPr/>
        </p:nvSpPr>
        <p:spPr>
          <a:xfrm>
            <a:off x="0" y="551475"/>
            <a:ext cx="2273713" cy="790174"/>
          </a:xfrm>
          <a:prstGeom prst="donut">
            <a:avLst>
              <a:gd name="adj" fmla="val 1805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00B0F0"/>
              </a:solidFill>
            </a:endParaRPr>
          </a:p>
        </p:txBody>
      </p:sp>
      <p:pic>
        <p:nvPicPr>
          <p:cNvPr id="3" name="תמונה 2">
            <a:extLst>
              <a:ext uri="{FF2B5EF4-FFF2-40B4-BE49-F238E27FC236}">
                <a16:creationId xmlns:a16="http://schemas.microsoft.com/office/drawing/2014/main" id="{DDA7934D-1BD3-472F-ACAA-580D7A20C4A4}"/>
              </a:ext>
            </a:extLst>
          </p:cNvPr>
          <p:cNvPicPr>
            <a:picLocks noChangeAspect="1"/>
          </p:cNvPicPr>
          <p:nvPr/>
        </p:nvPicPr>
        <p:blipFill>
          <a:blip r:embed="rId3"/>
          <a:stretch>
            <a:fillRect/>
          </a:stretch>
        </p:blipFill>
        <p:spPr>
          <a:xfrm>
            <a:off x="81324" y="2651760"/>
            <a:ext cx="3717795" cy="2929005"/>
          </a:xfrm>
          <a:prstGeom prst="rect">
            <a:avLst/>
          </a:prstGeom>
        </p:spPr>
      </p:pic>
    </p:spTree>
    <p:extLst>
      <p:ext uri="{BB962C8B-B14F-4D97-AF65-F5344CB8AC3E}">
        <p14:creationId xmlns:p14="http://schemas.microsoft.com/office/powerpoint/2010/main" val="1137264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איך מתמודדים עם שואבי הזמן שלנו</a:t>
            </a:r>
          </a:p>
        </p:txBody>
      </p:sp>
      <p:sp>
        <p:nvSpPr>
          <p:cNvPr id="11" name="מציין מיקום תוכן 10"/>
          <p:cNvSpPr>
            <a:spLocks noGrp="1"/>
          </p:cNvSpPr>
          <p:nvPr>
            <p:ph sz="quarter" idx="4"/>
          </p:nvPr>
        </p:nvSpPr>
        <p:spPr>
          <a:xfrm>
            <a:off x="4334256" y="1261872"/>
            <a:ext cx="5797296" cy="5047488"/>
          </a:xfrm>
        </p:spPr>
        <p:txBody>
          <a:bodyPr>
            <a:normAutofit fontScale="62500" lnSpcReduction="20000"/>
          </a:bodyPr>
          <a:lstStyle/>
          <a:p>
            <a:pPr>
              <a:lnSpc>
                <a:spcPct val="150000"/>
              </a:lnSpc>
            </a:pPr>
            <a:r>
              <a:rPr lang="he-IL" sz="3200" dirty="0"/>
              <a:t>שמים את הטלפון על מצב טיסה בזמן עבודה על משימה</a:t>
            </a:r>
          </a:p>
          <a:p>
            <a:pPr>
              <a:lnSpc>
                <a:spcPct val="150000"/>
              </a:lnSpc>
            </a:pPr>
            <a:r>
              <a:rPr lang="he-IL" sz="3200" dirty="0"/>
              <a:t>עובדים בחדר שקט ללא מסכים דולקים</a:t>
            </a:r>
          </a:p>
          <a:p>
            <a:pPr>
              <a:lnSpc>
                <a:spcPct val="150000"/>
              </a:lnSpc>
            </a:pPr>
            <a:r>
              <a:rPr lang="he-IL" sz="3200" dirty="0"/>
              <a:t>מגדירים לעצמנו הגבלה – למשל רק פרק אחד בסדרה</a:t>
            </a:r>
          </a:p>
          <a:p>
            <a:pPr>
              <a:lnSpc>
                <a:spcPct val="150000"/>
              </a:lnSpc>
            </a:pPr>
            <a:r>
              <a:rPr lang="he-IL" sz="3200" dirty="0"/>
              <a:t>עושים תזכורת ביומן האלקטרוני או מבקשים מההורים או מחברים קרובים </a:t>
            </a:r>
            <a:r>
              <a:rPr lang="he-IL" sz="3200" dirty="0" err="1"/>
              <a:t>לתזכר</a:t>
            </a:r>
            <a:r>
              <a:rPr lang="he-IL" sz="3200" dirty="0"/>
              <a:t> אותנו.</a:t>
            </a:r>
          </a:p>
          <a:p>
            <a:pPr>
              <a:lnSpc>
                <a:spcPct val="150000"/>
              </a:lnSpc>
            </a:pPr>
            <a:r>
              <a:rPr lang="he-IL" sz="3200" dirty="0"/>
              <a:t>קובעים שיחה עם חברים רק בערב לאחר סיום המטלה</a:t>
            </a:r>
          </a:p>
          <a:p>
            <a:pPr>
              <a:lnSpc>
                <a:spcPct val="150000"/>
              </a:lnSpc>
            </a:pPr>
            <a:r>
              <a:rPr lang="he-IL" sz="3200" dirty="0"/>
              <a:t>מצ'פרים את עצמנו לאחר שהצלחנו לסיים משימה מאתגרת</a:t>
            </a:r>
            <a:r>
              <a:rPr lang="he-IL" sz="3800" b="1" dirty="0">
                <a:solidFill>
                  <a:srgbClr val="00B0F0"/>
                </a:solidFill>
              </a:rPr>
              <a:t>      </a:t>
            </a:r>
            <a:endParaRPr lang="he-IL" sz="3000" b="1" dirty="0">
              <a:solidFill>
                <a:srgbClr val="00B0F0"/>
              </a:solidFill>
            </a:endParaRPr>
          </a:p>
        </p:txBody>
      </p:sp>
      <p:pic>
        <p:nvPicPr>
          <p:cNvPr id="4" name="תמונה 3">
            <a:extLst>
              <a:ext uri="{FF2B5EF4-FFF2-40B4-BE49-F238E27FC236}">
                <a16:creationId xmlns:a16="http://schemas.microsoft.com/office/drawing/2014/main" id="{51D5E2A3-9D00-4487-833C-463B68B3A9B3}"/>
              </a:ext>
            </a:extLst>
          </p:cNvPr>
          <p:cNvPicPr>
            <a:picLocks noChangeAspect="1"/>
          </p:cNvPicPr>
          <p:nvPr/>
        </p:nvPicPr>
        <p:blipFill rotWithShape="1">
          <a:blip r:embed="rId3"/>
          <a:srcRect l="12890" r="9776"/>
          <a:stretch/>
        </p:blipFill>
        <p:spPr>
          <a:xfrm>
            <a:off x="0" y="1389126"/>
            <a:ext cx="4105656" cy="3238500"/>
          </a:xfrm>
          <a:prstGeom prst="rect">
            <a:avLst/>
          </a:prstGeom>
        </p:spPr>
      </p:pic>
      <p:sp>
        <p:nvSpPr>
          <p:cNvPr id="5" name="תיבת טקסט 4">
            <a:extLst>
              <a:ext uri="{FF2B5EF4-FFF2-40B4-BE49-F238E27FC236}">
                <a16:creationId xmlns:a16="http://schemas.microsoft.com/office/drawing/2014/main" id="{42A72E43-DA74-4896-B314-08FD5888FB4B}"/>
              </a:ext>
            </a:extLst>
          </p:cNvPr>
          <p:cNvSpPr txBox="1"/>
          <p:nvPr/>
        </p:nvSpPr>
        <p:spPr>
          <a:xfrm>
            <a:off x="5085424" y="5810950"/>
            <a:ext cx="2019563" cy="523220"/>
          </a:xfrm>
          <a:prstGeom prst="rect">
            <a:avLst/>
          </a:prstGeom>
          <a:solidFill>
            <a:srgbClr val="FFC000"/>
          </a:solidFill>
        </p:spPr>
        <p:txBody>
          <a:bodyPr wrap="square" rtlCol="1">
            <a:spAutoFit/>
          </a:bodyPr>
          <a:lstStyle/>
          <a:p>
            <a:r>
              <a:rPr lang="he-IL" sz="2800" dirty="0"/>
              <a:t>עוד רעיונות?</a:t>
            </a:r>
          </a:p>
        </p:txBody>
      </p:sp>
    </p:spTree>
    <p:extLst>
      <p:ext uri="{BB962C8B-B14F-4D97-AF65-F5344CB8AC3E}">
        <p14:creationId xmlns:p14="http://schemas.microsoft.com/office/powerpoint/2010/main" val="50324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367645" y="203501"/>
            <a:ext cx="11822768" cy="720000"/>
          </a:xfrm>
        </p:spPr>
        <p:txBody>
          <a:bodyPr/>
          <a:lstStyle/>
          <a:p>
            <a:r>
              <a:rPr lang="he-IL" dirty="0"/>
              <a:t>בעקבות טבלת חשוב – דחוף קביעת תכנון             יומי</a:t>
            </a:r>
          </a:p>
        </p:txBody>
      </p:sp>
      <p:sp>
        <p:nvSpPr>
          <p:cNvPr id="14" name="מציין מיקום טקסט 13"/>
          <p:cNvSpPr>
            <a:spLocks noGrp="1"/>
          </p:cNvSpPr>
          <p:nvPr>
            <p:ph type="body" sz="quarter" idx="3"/>
          </p:nvPr>
        </p:nvSpPr>
        <p:spPr>
          <a:xfrm>
            <a:off x="1599289" y="949672"/>
            <a:ext cx="9186578" cy="540000"/>
          </a:xfrm>
        </p:spPr>
        <p:txBody>
          <a:bodyPr/>
          <a:lstStyle/>
          <a:p>
            <a:r>
              <a:rPr lang="he-IL" dirty="0"/>
              <a:t>התכנון היומי של אילת:</a:t>
            </a:r>
          </a:p>
        </p:txBody>
      </p:sp>
      <p:sp>
        <p:nvSpPr>
          <p:cNvPr id="11" name="מציין מיקום תוכן 10"/>
          <p:cNvSpPr>
            <a:spLocks noGrp="1"/>
          </p:cNvSpPr>
          <p:nvPr>
            <p:ph sz="quarter" idx="4"/>
          </p:nvPr>
        </p:nvSpPr>
        <p:spPr>
          <a:xfrm>
            <a:off x="93289" y="1489672"/>
            <a:ext cx="9863511" cy="4152517"/>
          </a:xfrm>
        </p:spPr>
        <p:txBody>
          <a:bodyPr>
            <a:noAutofit/>
          </a:bodyPr>
          <a:lstStyle/>
          <a:p>
            <a:pPr marL="0" indent="0">
              <a:lnSpc>
                <a:spcPct val="150000"/>
              </a:lnSpc>
              <a:buNone/>
            </a:pPr>
            <a:r>
              <a:rPr lang="he-IL" sz="1800" dirty="0"/>
              <a:t>16:00 – לפני </a:t>
            </a:r>
            <a:r>
              <a:rPr lang="he-IL" sz="1800" dirty="0" err="1"/>
              <a:t>הכל</a:t>
            </a:r>
            <a:r>
              <a:rPr lang="he-IL" sz="1800" dirty="0"/>
              <a:t> - עוצרים, נושמים, כותבים רשימת מטלות וממלאים טבלת דחוף חשוב.</a:t>
            </a:r>
          </a:p>
          <a:p>
            <a:pPr marL="0" indent="0">
              <a:lnSpc>
                <a:spcPct val="150000"/>
              </a:lnSpc>
              <a:buNone/>
            </a:pPr>
            <a:r>
              <a:rPr lang="he-IL" sz="1800" dirty="0"/>
              <a:t>16:15 – למידה למבחן בהיסטוריה ( </a:t>
            </a:r>
            <a:r>
              <a:rPr lang="he-IL" sz="1800" dirty="0">
                <a:solidFill>
                  <a:schemeClr val="accent6">
                    <a:lumMod val="75000"/>
                  </a:schemeClr>
                </a:solidFill>
              </a:rPr>
              <a:t>חשוב ודחוף</a:t>
            </a:r>
            <a:r>
              <a:rPr lang="he-IL" sz="1800" dirty="0"/>
              <a:t>)</a:t>
            </a:r>
          </a:p>
          <a:p>
            <a:pPr marL="0" indent="0">
              <a:lnSpc>
                <a:spcPct val="150000"/>
              </a:lnSpc>
              <a:buNone/>
            </a:pPr>
            <a:r>
              <a:rPr lang="he-IL" sz="1800" dirty="0"/>
              <a:t>18:00 – הקשבה לשיר חדש (</a:t>
            </a:r>
            <a:r>
              <a:rPr lang="he-IL" sz="1800" dirty="0">
                <a:solidFill>
                  <a:schemeClr val="accent6">
                    <a:lumMod val="75000"/>
                  </a:schemeClr>
                </a:solidFill>
              </a:rPr>
              <a:t>לא חשוב ולא דחוף - לצ'פר את עצמי לאחר משימה מאתגרת</a:t>
            </a:r>
            <a:r>
              <a:rPr lang="he-IL" sz="1800" dirty="0"/>
              <a:t>)</a:t>
            </a:r>
          </a:p>
          <a:p>
            <a:pPr marL="0" indent="0">
              <a:lnSpc>
                <a:spcPct val="150000"/>
              </a:lnSpc>
              <a:buNone/>
            </a:pPr>
            <a:r>
              <a:rPr lang="he-IL" sz="1800" dirty="0"/>
              <a:t>18:10 – קפיצה למכולת לקנות לחם (</a:t>
            </a:r>
            <a:r>
              <a:rPr lang="he-IL" sz="1800" dirty="0">
                <a:solidFill>
                  <a:schemeClr val="accent6">
                    <a:lumMod val="75000"/>
                  </a:schemeClr>
                </a:solidFill>
              </a:rPr>
              <a:t>חשוב ודחוף</a:t>
            </a:r>
            <a:r>
              <a:rPr lang="he-IL" sz="1800" dirty="0"/>
              <a:t>) </a:t>
            </a:r>
          </a:p>
          <a:p>
            <a:pPr marL="0" indent="0">
              <a:lnSpc>
                <a:spcPct val="150000"/>
              </a:lnSpc>
              <a:buNone/>
            </a:pPr>
            <a:r>
              <a:rPr lang="he-IL" sz="1800" dirty="0"/>
              <a:t>18:20 – יומן קריאה, טיוטה ראשונה ( </a:t>
            </a:r>
            <a:r>
              <a:rPr lang="he-IL" sz="1800" dirty="0">
                <a:solidFill>
                  <a:schemeClr val="accent6">
                    <a:lumMod val="75000"/>
                  </a:schemeClr>
                </a:solidFill>
              </a:rPr>
              <a:t>חשוב ודחוף, אפשר להמשיך מחר</a:t>
            </a:r>
            <a:r>
              <a:rPr lang="he-IL" sz="1800" dirty="0"/>
              <a:t>)</a:t>
            </a:r>
          </a:p>
          <a:p>
            <a:pPr marL="0" indent="0">
              <a:lnSpc>
                <a:spcPct val="150000"/>
              </a:lnSpc>
              <a:buNone/>
            </a:pPr>
            <a:r>
              <a:rPr lang="he-IL" sz="1800" dirty="0"/>
              <a:t>19:30 – הפסקה ארוחת ערב</a:t>
            </a:r>
          </a:p>
          <a:p>
            <a:pPr marL="0" indent="0">
              <a:lnSpc>
                <a:spcPct val="150000"/>
              </a:lnSpc>
              <a:buNone/>
            </a:pPr>
            <a:r>
              <a:rPr lang="he-IL" sz="1800" dirty="0"/>
              <a:t>20:00 – קריאת היצירות בספרות ( </a:t>
            </a:r>
            <a:r>
              <a:rPr lang="he-IL" sz="1800" dirty="0">
                <a:solidFill>
                  <a:schemeClr val="accent6">
                    <a:lumMod val="75000"/>
                  </a:schemeClr>
                </a:solidFill>
              </a:rPr>
              <a:t>חשוב ולא דחוף – להתחיל שלב ראשון במשימה</a:t>
            </a:r>
            <a:r>
              <a:rPr lang="he-IL" sz="1800" dirty="0"/>
              <a:t>)</a:t>
            </a:r>
          </a:p>
          <a:p>
            <a:pPr marL="0" indent="0">
              <a:lnSpc>
                <a:spcPct val="150000"/>
              </a:lnSpc>
              <a:buNone/>
            </a:pPr>
            <a:r>
              <a:rPr lang="he-IL" sz="1800" dirty="0"/>
              <a:t>21:00 – פעילות ספורטיבית עם חבר  ( </a:t>
            </a:r>
            <a:r>
              <a:rPr lang="he-IL" sz="1800" dirty="0">
                <a:solidFill>
                  <a:schemeClr val="accent6">
                    <a:lumMod val="75000"/>
                  </a:schemeClr>
                </a:solidFill>
              </a:rPr>
              <a:t>חשוב ולא דחוף</a:t>
            </a:r>
            <a:r>
              <a:rPr lang="he-IL" sz="1800" dirty="0"/>
              <a:t>) או צפייה בפרק בסדרה (</a:t>
            </a:r>
            <a:r>
              <a:rPr lang="he-IL" sz="1800" dirty="0">
                <a:solidFill>
                  <a:schemeClr val="accent6">
                    <a:lumMod val="75000"/>
                  </a:schemeClr>
                </a:solidFill>
              </a:rPr>
              <a:t>לא חשוב ולא דחוף</a:t>
            </a:r>
            <a:r>
              <a:rPr lang="he-IL" sz="1800" dirty="0"/>
              <a:t>)</a:t>
            </a:r>
          </a:p>
          <a:p>
            <a:pPr marL="0" indent="0">
              <a:lnSpc>
                <a:spcPct val="150000"/>
              </a:lnSpc>
              <a:buNone/>
            </a:pPr>
            <a:r>
              <a:rPr lang="he-IL" sz="1800" dirty="0"/>
              <a:t>22:00 – חזרה קצרה נוספת על החומר למבחן מחר.</a:t>
            </a:r>
          </a:p>
          <a:p>
            <a:pPr marL="0" indent="0">
              <a:lnSpc>
                <a:spcPct val="150000"/>
              </a:lnSpc>
              <a:buNone/>
            </a:pPr>
            <a:r>
              <a:rPr lang="he-IL" sz="1800" dirty="0"/>
              <a:t>              סידור החדר – נדחה ליום אחר ( </a:t>
            </a:r>
            <a:r>
              <a:rPr lang="he-IL" sz="1800" dirty="0">
                <a:solidFill>
                  <a:schemeClr val="accent6">
                    <a:lumMod val="75000"/>
                  </a:schemeClr>
                </a:solidFill>
              </a:rPr>
              <a:t>חשוב ולא דחוף</a:t>
            </a:r>
            <a:r>
              <a:rPr lang="he-IL" sz="1800" dirty="0"/>
              <a:t>)</a:t>
            </a:r>
          </a:p>
        </p:txBody>
      </p:sp>
      <p:sp>
        <p:nvSpPr>
          <p:cNvPr id="2" name="פיצוץ: 8 נקודות 1">
            <a:extLst>
              <a:ext uri="{FF2B5EF4-FFF2-40B4-BE49-F238E27FC236}">
                <a16:creationId xmlns:a16="http://schemas.microsoft.com/office/drawing/2014/main" id="{EA5548F8-844F-4513-B801-A85CC374EA9E}"/>
              </a:ext>
            </a:extLst>
          </p:cNvPr>
          <p:cNvSpPr/>
          <p:nvPr/>
        </p:nvSpPr>
        <p:spPr>
          <a:xfrm>
            <a:off x="173736" y="2465597"/>
            <a:ext cx="2002536" cy="2200665"/>
          </a:xfrm>
          <a:prstGeom prst="irregularSeal1">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a:t>כל תכנית היא בסיס לשינויים</a:t>
            </a:r>
          </a:p>
        </p:txBody>
      </p:sp>
    </p:spTree>
    <p:extLst>
      <p:ext uri="{BB962C8B-B14F-4D97-AF65-F5344CB8AC3E}">
        <p14:creationId xmlns:p14="http://schemas.microsoft.com/office/powerpoint/2010/main" val="36335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דיה מקוונת 5" title="ￗﾘￗﾕￗﾠￗﾔ- ￗﾜￗﾞￗﾔ ￗﾜￗﾐ ￗﾢￗﾛￗﾩￗﾙￗﾕ ￗﾞￗﾙￗﾜￗﾙￗﾝ">
            <a:hlinkClick r:id="" action="ppaction://media"/>
            <a:extLst>
              <a:ext uri="{FF2B5EF4-FFF2-40B4-BE49-F238E27FC236}">
                <a16:creationId xmlns:a16="http://schemas.microsoft.com/office/drawing/2014/main" id="{451F47A1-4232-4B01-A4BF-5FD2BE297DC7}"/>
              </a:ext>
            </a:extLst>
          </p:cNvPr>
          <p:cNvPicPr>
            <a:picLocks noGrp="1" noRot="1" noChangeAspect="1"/>
          </p:cNvPicPr>
          <p:nvPr>
            <p:ph sz="quarter" idx="4"/>
            <a:videoFile r:link="rId1"/>
          </p:nvPr>
        </p:nvPicPr>
        <p:blipFill>
          <a:blip r:embed="rId3"/>
          <a:stretch>
            <a:fillRect/>
          </a:stretch>
        </p:blipFill>
        <p:spPr>
          <a:xfrm>
            <a:off x="3269672" y="2364076"/>
            <a:ext cx="5874327" cy="4402546"/>
          </a:xfrm>
          <a:prstGeom prst="rect">
            <a:avLst/>
          </a:prstGeom>
        </p:spPr>
      </p:pic>
      <p:sp>
        <p:nvSpPr>
          <p:cNvPr id="6" name="כותרת 1">
            <a:extLst>
              <a:ext uri="{FF2B5EF4-FFF2-40B4-BE49-F238E27FC236}">
                <a16:creationId xmlns:a16="http://schemas.microsoft.com/office/drawing/2014/main" id="{3EB4BB48-D47C-4C35-A4D2-1044A87690A7}"/>
              </a:ext>
            </a:extLst>
          </p:cNvPr>
          <p:cNvSpPr txBox="1">
            <a:spLocks/>
          </p:cNvSpPr>
          <p:nvPr/>
        </p:nvSpPr>
        <p:spPr>
          <a:xfrm>
            <a:off x="373845" y="1005682"/>
            <a:ext cx="11160000" cy="720000"/>
          </a:xfrm>
          <a:prstGeom prst="rect">
            <a:avLst/>
          </a:prstGeo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r>
              <a:rPr lang="he-IL" dirty="0"/>
              <a:t>למה לא עכשיו?</a:t>
            </a:r>
          </a:p>
        </p:txBody>
      </p:sp>
      <p:sp>
        <p:nvSpPr>
          <p:cNvPr id="7" name="מציין מיקום טקסט 2">
            <a:extLst>
              <a:ext uri="{FF2B5EF4-FFF2-40B4-BE49-F238E27FC236}">
                <a16:creationId xmlns:a16="http://schemas.microsoft.com/office/drawing/2014/main" id="{451F261C-048D-4F48-B566-CB448797918E}"/>
              </a:ext>
            </a:extLst>
          </p:cNvPr>
          <p:cNvSpPr txBox="1">
            <a:spLocks/>
          </p:cNvSpPr>
          <p:nvPr/>
        </p:nvSpPr>
        <p:spPr>
          <a:xfrm>
            <a:off x="-286327" y="1824076"/>
            <a:ext cx="11159999" cy="540000"/>
          </a:xfrm>
          <a:prstGeom prst="rect">
            <a:avLst/>
          </a:prstGeom>
        </p:spPr>
        <p:txBody>
          <a:bodyPr vert="horz" lIns="91440" tIns="45720" rIns="91440" bIns="45720" rtlCol="1" anchor="b">
            <a:noAutofit/>
          </a:bodyPr>
          <a:lstStyle>
            <a:lvl1pPr marL="0" indent="0" algn="r" defTabSz="914400" rtl="1" eaLnBrk="1" latinLnBrk="0" hangingPunct="1">
              <a:spcBef>
                <a:spcPct val="20000"/>
              </a:spcBef>
              <a:buFont typeface="Arial" pitchFamily="34" charset="0"/>
              <a:buNone/>
              <a:defRPr sz="3200" b="1" kern="1200">
                <a:solidFill>
                  <a:srgbClr val="0070C0"/>
                </a:solidFill>
                <a:latin typeface="Varela Round" pitchFamily="2" charset="-79"/>
                <a:ea typeface="+mn-ea"/>
                <a:cs typeface="Varela Round" pitchFamily="2" charset="-79"/>
              </a:defRPr>
            </a:lvl1pPr>
            <a:lvl2pPr marL="457200" indent="0" algn="r" defTabSz="914400"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he-IL" dirty="0"/>
              <a:t>                                  שיר של טונה</a:t>
            </a:r>
          </a:p>
        </p:txBody>
      </p:sp>
      <p:sp>
        <p:nvSpPr>
          <p:cNvPr id="8" name="מציין מיקום תוכן 3">
            <a:extLst>
              <a:ext uri="{FF2B5EF4-FFF2-40B4-BE49-F238E27FC236}">
                <a16:creationId xmlns:a16="http://schemas.microsoft.com/office/drawing/2014/main" id="{0FE77435-1E46-44E1-8E0D-2F4743F12F71}"/>
              </a:ext>
            </a:extLst>
          </p:cNvPr>
          <p:cNvSpPr txBox="1">
            <a:spLocks/>
          </p:cNvSpPr>
          <p:nvPr/>
        </p:nvSpPr>
        <p:spPr>
          <a:xfrm>
            <a:off x="228879" y="120758"/>
            <a:ext cx="11160000" cy="627226"/>
          </a:xfrm>
          <a:prstGeom prst="rect">
            <a:avLst/>
          </a:prstGeom>
        </p:spPr>
        <p:txBody>
          <a:bodyPr vert="horz" lIns="91440" tIns="45720" rIns="91440" bIns="45720" rtlCol="1">
            <a:normAutofit lnSpcReduction="10000"/>
          </a:bodyPr>
          <a:lstStyle>
            <a:lvl1pPr marL="342900" indent="-342900" algn="r" defTabSz="914400"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2950" indent="-285750" algn="r" defTabSz="914400"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0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he-IL" sz="3200" dirty="0"/>
              <a:t>                           </a:t>
            </a:r>
            <a:r>
              <a:rPr lang="he-IL" sz="3600" b="1" dirty="0"/>
              <a:t>אז מתי נתחיל את השינוי?</a:t>
            </a:r>
            <a:endParaRPr lang="he-IL" sz="3200" b="1" dirty="0"/>
          </a:p>
        </p:txBody>
      </p:sp>
      <p:sp>
        <p:nvSpPr>
          <p:cNvPr id="9" name="תיבת טקסט 8">
            <a:extLst>
              <a:ext uri="{FF2B5EF4-FFF2-40B4-BE49-F238E27FC236}">
                <a16:creationId xmlns:a16="http://schemas.microsoft.com/office/drawing/2014/main" id="{2ED91196-B324-406E-9A10-AA7646E564BB}"/>
              </a:ext>
            </a:extLst>
          </p:cNvPr>
          <p:cNvSpPr txBox="1"/>
          <p:nvPr/>
        </p:nvSpPr>
        <p:spPr>
          <a:xfrm>
            <a:off x="962726" y="4117543"/>
            <a:ext cx="1154545" cy="369332"/>
          </a:xfrm>
          <a:prstGeom prst="rect">
            <a:avLst/>
          </a:prstGeom>
          <a:noFill/>
        </p:spPr>
        <p:txBody>
          <a:bodyPr wrap="square" rtlCol="1">
            <a:spAutoFit/>
          </a:bodyPr>
          <a:lstStyle/>
          <a:p>
            <a:r>
              <a:rPr lang="he-IL" dirty="0"/>
              <a:t>עד 1.44</a:t>
            </a:r>
          </a:p>
        </p:txBody>
      </p:sp>
    </p:spTree>
    <p:extLst>
      <p:ext uri="{BB962C8B-B14F-4D97-AF65-F5344CB8AC3E}">
        <p14:creationId xmlns:p14="http://schemas.microsoft.com/office/powerpoint/2010/main" val="249384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03A36460-F355-42B9-8F7F-B4AA2F630232}"/>
              </a:ext>
            </a:extLst>
          </p:cNvPr>
          <p:cNvSpPr txBox="1"/>
          <p:nvPr/>
        </p:nvSpPr>
        <p:spPr>
          <a:xfrm>
            <a:off x="1207933" y="3051718"/>
            <a:ext cx="8653346" cy="1200329"/>
          </a:xfrm>
          <a:prstGeom prst="rect">
            <a:avLst/>
          </a:prstGeom>
          <a:noFill/>
        </p:spPr>
        <p:txBody>
          <a:bodyPr wrap="square" rtlCol="1">
            <a:spAutoFit/>
          </a:bodyPr>
          <a:lstStyle/>
          <a:p>
            <a:r>
              <a:rPr lang="he-IL" sz="3600" b="1" dirty="0">
                <a:solidFill>
                  <a:schemeClr val="tx2">
                    <a:lumMod val="75000"/>
                  </a:schemeClr>
                </a:solidFill>
              </a:rPr>
              <a:t>אִם אֵין אֲנִי לִי, מִי לִי? וּכְשֶׁאֲנִי לְעַצְמִי, מָה אֲנִי? </a:t>
            </a:r>
          </a:p>
          <a:p>
            <a:r>
              <a:rPr lang="he-IL" sz="3600" b="1" dirty="0">
                <a:solidFill>
                  <a:schemeClr val="tx2">
                    <a:lumMod val="75000"/>
                  </a:schemeClr>
                </a:solidFill>
              </a:rPr>
              <a:t>וְאִם לֹא עַכְשָׁיו, אֵימָתַי? (אבות א', </a:t>
            </a:r>
            <a:r>
              <a:rPr lang="he-IL" sz="3600" b="1" dirty="0" err="1">
                <a:solidFill>
                  <a:schemeClr val="tx2">
                    <a:lumMod val="75000"/>
                  </a:schemeClr>
                </a:solidFill>
              </a:rPr>
              <a:t>יג</a:t>
            </a:r>
            <a:r>
              <a:rPr lang="he-IL" sz="3600" b="1" dirty="0">
                <a:solidFill>
                  <a:schemeClr val="tx2">
                    <a:lumMod val="75000"/>
                  </a:schemeClr>
                </a:solidFill>
              </a:rPr>
              <a:t>)</a:t>
            </a:r>
          </a:p>
        </p:txBody>
      </p:sp>
      <p:sp>
        <p:nvSpPr>
          <p:cNvPr id="10" name="כותרת 9">
            <a:extLst>
              <a:ext uri="{FF2B5EF4-FFF2-40B4-BE49-F238E27FC236}">
                <a16:creationId xmlns:a16="http://schemas.microsoft.com/office/drawing/2014/main" id="{4E720A18-FE54-4AB2-A1EB-E077E01EF3EB}"/>
              </a:ext>
            </a:extLst>
          </p:cNvPr>
          <p:cNvSpPr>
            <a:spLocks noGrp="1"/>
          </p:cNvSpPr>
          <p:nvPr>
            <p:ph type="title"/>
          </p:nvPr>
        </p:nvSpPr>
        <p:spPr/>
        <p:txBody>
          <a:bodyPr/>
          <a:lstStyle/>
          <a:p>
            <a:endParaRPr lang="he-IL"/>
          </a:p>
        </p:txBody>
      </p:sp>
      <p:sp>
        <p:nvSpPr>
          <p:cNvPr id="12" name="מציין מיקום טקסט 11">
            <a:extLst>
              <a:ext uri="{FF2B5EF4-FFF2-40B4-BE49-F238E27FC236}">
                <a16:creationId xmlns:a16="http://schemas.microsoft.com/office/drawing/2014/main" id="{5F176CC2-836C-405A-AA3D-371800A51C43}"/>
              </a:ext>
            </a:extLst>
          </p:cNvPr>
          <p:cNvSpPr>
            <a:spLocks noGrp="1"/>
          </p:cNvSpPr>
          <p:nvPr>
            <p:ph type="body" sz="quarter" idx="3"/>
          </p:nvPr>
        </p:nvSpPr>
        <p:spPr/>
        <p:txBody>
          <a:bodyPr/>
          <a:lstStyle/>
          <a:p>
            <a:endParaRPr lang="he-IL"/>
          </a:p>
        </p:txBody>
      </p:sp>
    </p:spTree>
    <p:extLst>
      <p:ext uri="{BB962C8B-B14F-4D97-AF65-F5344CB8AC3E}">
        <p14:creationId xmlns:p14="http://schemas.microsoft.com/office/powerpoint/2010/main" val="408365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נסכם</a:t>
            </a:r>
          </a:p>
        </p:txBody>
      </p:sp>
      <p:sp>
        <p:nvSpPr>
          <p:cNvPr id="11" name="מציין מיקום תוכן 10"/>
          <p:cNvSpPr>
            <a:spLocks noGrp="1"/>
          </p:cNvSpPr>
          <p:nvPr>
            <p:ph sz="quarter" idx="4"/>
          </p:nvPr>
        </p:nvSpPr>
        <p:spPr>
          <a:xfrm>
            <a:off x="693556" y="1305528"/>
            <a:ext cx="9000000" cy="4152517"/>
          </a:xfrm>
        </p:spPr>
        <p:txBody>
          <a:bodyPr/>
          <a:lstStyle/>
          <a:p>
            <a:pPr marL="0" indent="0">
              <a:lnSpc>
                <a:spcPct val="150000"/>
              </a:lnSpc>
              <a:buNone/>
            </a:pPr>
            <a:r>
              <a:rPr lang="he-IL" dirty="0"/>
              <a:t>איך ההרגשה? </a:t>
            </a:r>
          </a:p>
          <a:p>
            <a:pPr marL="0" indent="0">
              <a:lnSpc>
                <a:spcPct val="150000"/>
              </a:lnSpc>
              <a:buNone/>
            </a:pPr>
            <a:r>
              <a:rPr lang="he-IL" b="1" dirty="0"/>
              <a:t>בהירות</a:t>
            </a:r>
            <a:r>
              <a:rPr lang="he-IL" dirty="0"/>
              <a:t> – עכשיו אני יודע ממה להתחיל...</a:t>
            </a:r>
          </a:p>
          <a:p>
            <a:pPr marL="0" indent="0">
              <a:lnSpc>
                <a:spcPct val="150000"/>
              </a:lnSpc>
              <a:buNone/>
            </a:pPr>
            <a:r>
              <a:rPr lang="he-IL" b="1" dirty="0"/>
              <a:t>ניקוי ראש </a:t>
            </a:r>
            <a:r>
              <a:rPr lang="he-IL" dirty="0"/>
              <a:t>– הדברים כתובים על הדף, </a:t>
            </a:r>
          </a:p>
          <a:p>
            <a:pPr marL="0" indent="0">
              <a:lnSpc>
                <a:spcPct val="150000"/>
              </a:lnSpc>
              <a:buNone/>
            </a:pPr>
            <a:r>
              <a:rPr lang="he-IL" dirty="0"/>
              <a:t>כבר לא צריך להחזיק </a:t>
            </a:r>
            <a:r>
              <a:rPr lang="he-IL" dirty="0" err="1"/>
              <a:t>הכל</a:t>
            </a:r>
            <a:r>
              <a:rPr lang="he-IL" dirty="0"/>
              <a:t> בראש!</a:t>
            </a:r>
          </a:p>
          <a:p>
            <a:pPr marL="0" indent="0">
              <a:lnSpc>
                <a:spcPct val="150000"/>
              </a:lnSpc>
              <a:buNone/>
            </a:pPr>
            <a:r>
              <a:rPr lang="he-IL" b="1" dirty="0"/>
              <a:t>כבר לא מוצפים... אפשר לשחות </a:t>
            </a:r>
          </a:p>
          <a:p>
            <a:pPr marL="0" indent="0">
              <a:lnSpc>
                <a:spcPct val="150000"/>
              </a:lnSpc>
              <a:buNone/>
            </a:pPr>
            <a:r>
              <a:rPr lang="he-IL" b="1" dirty="0"/>
              <a:t>ואפילו ליהנות.</a:t>
            </a:r>
          </a:p>
          <a:p>
            <a:pPr marL="0" indent="0">
              <a:lnSpc>
                <a:spcPct val="150000"/>
              </a:lnSpc>
              <a:buNone/>
            </a:pPr>
            <a:endParaRPr lang="he-IL" dirty="0"/>
          </a:p>
        </p:txBody>
      </p:sp>
      <p:pic>
        <p:nvPicPr>
          <p:cNvPr id="10242" name="Picture 2" descr="Book, Classroom, Clock, Hour, Student">
            <a:extLst>
              <a:ext uri="{FF2B5EF4-FFF2-40B4-BE49-F238E27FC236}">
                <a16:creationId xmlns:a16="http://schemas.microsoft.com/office/drawing/2014/main" id="{E6AE798C-6CDE-440A-A157-D4913FF55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107" y="1543935"/>
            <a:ext cx="30861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7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כותרת 1"/>
          <p:cNvSpPr>
            <a:spLocks noGrp="1"/>
          </p:cNvSpPr>
          <p:nvPr>
            <p:ph type="title"/>
          </p:nvPr>
        </p:nvSpPr>
        <p:spPr>
          <a:xfrm>
            <a:off x="515938" y="212725"/>
            <a:ext cx="11158537" cy="973138"/>
          </a:xfrm>
        </p:spPr>
        <p:txBody>
          <a:bodyPr/>
          <a:lstStyle/>
          <a:p>
            <a:pPr fontAlgn="base">
              <a:spcAft>
                <a:spcPct val="0"/>
              </a:spcAft>
            </a:pPr>
            <a:r>
              <a:rPr altLang="he-IL">
                <a:latin typeface="Varela Round"/>
                <a:ea typeface="Varela Round"/>
                <a:cs typeface="Varela Round"/>
              </a:rPr>
              <a:t>לסיום...</a:t>
            </a:r>
          </a:p>
        </p:txBody>
      </p:sp>
      <p:sp>
        <p:nvSpPr>
          <p:cNvPr id="26628" name="מציין מיקום תוכן 4"/>
          <p:cNvSpPr>
            <a:spLocks noGrp="1"/>
          </p:cNvSpPr>
          <p:nvPr>
            <p:ph sz="quarter" idx="4"/>
          </p:nvPr>
        </p:nvSpPr>
        <p:spPr>
          <a:xfrm>
            <a:off x="-1026259" y="1725613"/>
            <a:ext cx="12529411" cy="4152900"/>
          </a:xfrm>
        </p:spPr>
        <p:txBody>
          <a:bodyPr/>
          <a:lstStyle/>
          <a:p>
            <a:pPr marL="571500" indent="-571500">
              <a:buClr>
                <a:srgbClr val="002060"/>
              </a:buClr>
              <a:buFont typeface="Wingdings" panose="05000000000000000000" pitchFamily="2" charset="2"/>
              <a:buChar char="§"/>
              <a:defRPr/>
            </a:pPr>
            <a:r>
              <a:rPr sz="3200" b="1" dirty="0"/>
              <a:t>גם מרחוק אפשר להרגיש קרוב</a:t>
            </a:r>
          </a:p>
          <a:p>
            <a:pPr marL="571500" indent="-571500">
              <a:buClr>
                <a:srgbClr val="002060"/>
              </a:buClr>
              <a:buFont typeface="Wingdings" panose="05000000000000000000" pitchFamily="2" charset="2"/>
              <a:buChar char="§"/>
              <a:defRPr/>
            </a:pPr>
            <a:r>
              <a:rPr sz="3200" b="1" dirty="0"/>
              <a:t>לא נשארים לבד</a:t>
            </a:r>
          </a:p>
          <a:p>
            <a:pPr marL="571500" indent="-571500">
              <a:buClr>
                <a:srgbClr val="002060"/>
              </a:buClr>
              <a:buFont typeface="Wingdings" panose="05000000000000000000" pitchFamily="2" charset="2"/>
              <a:buChar char="§"/>
              <a:defRPr/>
            </a:pPr>
            <a:r>
              <a:rPr sz="3200" b="1" dirty="0"/>
              <a:t>שומרים על קשר, משתפים במה שעובר עלינו ומתעניינים באחרים</a:t>
            </a:r>
          </a:p>
          <a:p>
            <a:pPr marL="0" indent="0">
              <a:buClr>
                <a:schemeClr val="accent6">
                  <a:lumMod val="75000"/>
                </a:schemeClr>
              </a:buClr>
              <a:defRPr/>
            </a:pPr>
            <a:endParaRPr sz="3200" dirty="0">
              <a:solidFill>
                <a:srgbClr val="000000"/>
              </a:solidFill>
            </a:endParaRPr>
          </a:p>
          <a:p>
            <a:pPr marL="0" indent="0" algn="ctr">
              <a:buClr>
                <a:schemeClr val="accent6">
                  <a:lumMod val="75000"/>
                </a:schemeClr>
              </a:buClr>
              <a:buFont typeface="Arial" panose="020B0604020202020204" pitchFamily="34" charset="0"/>
              <a:buNone/>
              <a:defRPr/>
            </a:pPr>
            <a:r>
              <a:rPr sz="4400" b="1" dirty="0">
                <a:solidFill>
                  <a:schemeClr val="accent6">
                    <a:lumMod val="75000"/>
                  </a:schemeClr>
                </a:solidFill>
              </a:rPr>
              <a:t> </a:t>
            </a:r>
            <a:r>
              <a:rPr sz="4400" b="1" dirty="0">
                <a:solidFill>
                  <a:schemeClr val="accent3">
                    <a:lumMod val="75000"/>
                  </a:schemeClr>
                </a:solidFill>
              </a:rPr>
              <a:t>ניפגש בשיעור כישורי חיים הבא!</a:t>
            </a:r>
          </a:p>
          <a:p>
            <a:pPr marL="0" indent="0">
              <a:buClr>
                <a:schemeClr val="accent6">
                  <a:lumMod val="75000"/>
                </a:schemeClr>
              </a:buClr>
              <a:defRPr/>
            </a:pPr>
            <a:endParaRPr sz="3200" b="1" dirty="0">
              <a:solidFill>
                <a:schemeClr val="accent6">
                  <a:lumMod val="75000"/>
                </a:schemeClr>
              </a:solidFill>
            </a:endParaRPr>
          </a:p>
          <a:p>
            <a:pPr marL="0" indent="0">
              <a:lnSpc>
                <a:spcPct val="90000"/>
              </a:lnSpc>
              <a:spcAft>
                <a:spcPts val="0"/>
              </a:spcAft>
              <a:buClr>
                <a:schemeClr val="accent6">
                  <a:lumMod val="75000"/>
                </a:schemeClr>
              </a:buClr>
              <a:buSzPts val="3600"/>
              <a:buFont typeface="Arial" panose="020B0604020202020204" pitchFamily="34" charset="0"/>
              <a:buNone/>
              <a:defRPr/>
            </a:pPr>
            <a:endParaRPr sz="3200" dirty="0"/>
          </a:p>
        </p:txBody>
      </p:sp>
    </p:spTree>
    <p:extLst>
      <p:ext uri="{BB962C8B-B14F-4D97-AF65-F5344CB8AC3E}">
        <p14:creationId xmlns:p14="http://schemas.microsoft.com/office/powerpoint/2010/main" val="3571114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8333" y="3016166"/>
            <a:ext cx="10471879" cy="181564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885244" y="2169000"/>
            <a:ext cx="10871177" cy="1260000"/>
          </a:xfrm>
        </p:spPr>
        <p:txBody>
          <a:bodyPr/>
          <a:lstStyle/>
          <a:p>
            <a:r>
              <a:rPr lang="he-IL" dirty="0" err="1">
                <a:solidFill>
                  <a:srgbClr val="192A72"/>
                </a:solidFill>
                <a:sym typeface="Varela Round"/>
              </a:rPr>
              <a:t>תיעדוף</a:t>
            </a:r>
            <a:r>
              <a:rPr lang="he-IL" dirty="0">
                <a:solidFill>
                  <a:srgbClr val="192A72"/>
                </a:solidFill>
                <a:sym typeface="Varela Round"/>
              </a:rPr>
              <a:t> משימות על פי טבלת "דחוף-חשוב"</a:t>
            </a:r>
            <a:br>
              <a:rPr lang="he-IL" dirty="0">
                <a:solidFill>
                  <a:srgbClr val="192A72"/>
                </a:solidFill>
                <a:sym typeface="Varela Round"/>
              </a:rPr>
            </a:br>
            <a:endParaRPr lang="he-IL" dirty="0">
              <a:solidFill>
                <a:srgbClr val="192A7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7621AB-8AB6-44B9-8756-C5AA1BA1192B}"/>
              </a:ext>
            </a:extLst>
          </p:cNvPr>
          <p:cNvSpPr>
            <a:spLocks noGrp="1"/>
          </p:cNvSpPr>
          <p:nvPr>
            <p:ph type="title"/>
          </p:nvPr>
        </p:nvSpPr>
        <p:spPr/>
        <p:txBody>
          <a:bodyPr/>
          <a:lstStyle/>
          <a:p>
            <a:r>
              <a:rPr lang="he-IL" dirty="0"/>
              <a:t>איך אתם בניהול זמן?</a:t>
            </a:r>
          </a:p>
        </p:txBody>
      </p:sp>
      <p:sp>
        <p:nvSpPr>
          <p:cNvPr id="3" name="מציין מיקום טקסט 2">
            <a:extLst>
              <a:ext uri="{FF2B5EF4-FFF2-40B4-BE49-F238E27FC236}">
                <a16:creationId xmlns:a16="http://schemas.microsoft.com/office/drawing/2014/main" id="{24B078CB-B90B-4BD3-B1D9-FE452C3825D1}"/>
              </a:ext>
            </a:extLst>
          </p:cNvPr>
          <p:cNvSpPr>
            <a:spLocks noGrp="1"/>
          </p:cNvSpPr>
          <p:nvPr>
            <p:ph type="body" sz="quarter" idx="3"/>
          </p:nvPr>
        </p:nvSpPr>
        <p:spPr>
          <a:xfrm>
            <a:off x="451199" y="1542297"/>
            <a:ext cx="8903114" cy="540000"/>
          </a:xfrm>
        </p:spPr>
        <p:txBody>
          <a:bodyPr/>
          <a:lstStyle/>
          <a:p>
            <a:r>
              <a:rPr lang="he-IL" dirty="0"/>
              <a:t>נסו למקם את עצמכם  - עד כמה אתם מצליחים לעמוד בזמנים במשימות השוטפות של הלמידה?</a:t>
            </a:r>
          </a:p>
        </p:txBody>
      </p:sp>
      <p:sp>
        <p:nvSpPr>
          <p:cNvPr id="5" name="חץ: שמאלה-ימינה 4">
            <a:extLst>
              <a:ext uri="{FF2B5EF4-FFF2-40B4-BE49-F238E27FC236}">
                <a16:creationId xmlns:a16="http://schemas.microsoft.com/office/drawing/2014/main" id="{C4A8BC4A-0F5E-4391-A7C5-5ED7FB98A603}"/>
              </a:ext>
            </a:extLst>
          </p:cNvPr>
          <p:cNvSpPr/>
          <p:nvPr/>
        </p:nvSpPr>
        <p:spPr>
          <a:xfrm>
            <a:off x="731520" y="5282841"/>
            <a:ext cx="7717536" cy="7200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F2E715ED-FBEE-4854-B5DD-B45360D41BFE}"/>
              </a:ext>
            </a:extLst>
          </p:cNvPr>
          <p:cNvSpPr txBox="1"/>
          <p:nvPr/>
        </p:nvSpPr>
        <p:spPr>
          <a:xfrm>
            <a:off x="155385" y="4380715"/>
            <a:ext cx="3538791" cy="646331"/>
          </a:xfrm>
          <a:prstGeom prst="rect">
            <a:avLst/>
          </a:prstGeom>
          <a:noFill/>
        </p:spPr>
        <p:txBody>
          <a:bodyPr wrap="square" rtlCol="1">
            <a:spAutoFit/>
          </a:bodyPr>
          <a:lstStyle/>
          <a:p>
            <a:r>
              <a:rPr lang="he-IL" dirty="0"/>
              <a:t>אני עומד בכל המשימות הנדרשות. סדר היום שלי מאורגן </a:t>
            </a:r>
            <a:r>
              <a:rPr lang="he-IL" dirty="0" err="1"/>
              <a:t>ו"מתוקתק</a:t>
            </a:r>
            <a:r>
              <a:rPr lang="he-IL" dirty="0"/>
              <a:t>"</a:t>
            </a:r>
          </a:p>
        </p:txBody>
      </p:sp>
      <p:sp>
        <p:nvSpPr>
          <p:cNvPr id="8" name="תיבת טקסט 7">
            <a:extLst>
              <a:ext uri="{FF2B5EF4-FFF2-40B4-BE49-F238E27FC236}">
                <a16:creationId xmlns:a16="http://schemas.microsoft.com/office/drawing/2014/main" id="{242D0CB3-ACAA-4026-A616-268439AD5414}"/>
              </a:ext>
            </a:extLst>
          </p:cNvPr>
          <p:cNvSpPr txBox="1"/>
          <p:nvPr/>
        </p:nvSpPr>
        <p:spPr>
          <a:xfrm>
            <a:off x="6309360" y="4364217"/>
            <a:ext cx="2633473" cy="646331"/>
          </a:xfrm>
          <a:prstGeom prst="rect">
            <a:avLst/>
          </a:prstGeom>
          <a:noFill/>
        </p:spPr>
        <p:txBody>
          <a:bodyPr wrap="square" rtlCol="1">
            <a:spAutoFit/>
          </a:bodyPr>
          <a:lstStyle/>
          <a:p>
            <a:r>
              <a:rPr lang="he-IL" dirty="0"/>
              <a:t>אני מתקשה להתמודד עם עומס המטלות שלי</a:t>
            </a:r>
          </a:p>
        </p:txBody>
      </p:sp>
      <p:pic>
        <p:nvPicPr>
          <p:cNvPr id="4" name="תמונה 3">
            <a:extLst>
              <a:ext uri="{FF2B5EF4-FFF2-40B4-BE49-F238E27FC236}">
                <a16:creationId xmlns:a16="http://schemas.microsoft.com/office/drawing/2014/main" id="{51B5B4F9-C527-4E6D-ACF1-A549C195289A}"/>
              </a:ext>
            </a:extLst>
          </p:cNvPr>
          <p:cNvPicPr>
            <a:picLocks noChangeAspect="1"/>
          </p:cNvPicPr>
          <p:nvPr/>
        </p:nvPicPr>
        <p:blipFill>
          <a:blip r:embed="rId2"/>
          <a:stretch>
            <a:fillRect/>
          </a:stretch>
        </p:blipFill>
        <p:spPr>
          <a:xfrm>
            <a:off x="2031035" y="42628"/>
            <a:ext cx="1413535" cy="1060931"/>
          </a:xfrm>
          <a:prstGeom prst="rect">
            <a:avLst/>
          </a:prstGeom>
        </p:spPr>
      </p:pic>
      <p:pic>
        <p:nvPicPr>
          <p:cNvPr id="4098" name="Picture 2" descr="Boy, Books, School, Student, Reading">
            <a:extLst>
              <a:ext uri="{FF2B5EF4-FFF2-40B4-BE49-F238E27FC236}">
                <a16:creationId xmlns:a16="http://schemas.microsoft.com/office/drawing/2014/main" id="{964E3010-54C1-4DA0-974E-AE440A3DD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153" y="2153426"/>
            <a:ext cx="1133297" cy="22272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udent, I Am A Student, Student">
            <a:extLst>
              <a:ext uri="{FF2B5EF4-FFF2-40B4-BE49-F238E27FC236}">
                <a16:creationId xmlns:a16="http://schemas.microsoft.com/office/drawing/2014/main" id="{D333BA9A-EEC7-44C2-BFEA-EC6EA909F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01" y="2309581"/>
            <a:ext cx="2576734" cy="207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88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494728" y="213094"/>
            <a:ext cx="11160000" cy="720000"/>
          </a:xfrm>
        </p:spPr>
        <p:txBody>
          <a:bodyPr/>
          <a:lstStyle/>
          <a:p>
            <a:r>
              <a:rPr lang="he-IL" dirty="0"/>
              <a:t>נתחיל באירוע מהחיים</a:t>
            </a:r>
          </a:p>
        </p:txBody>
      </p:sp>
      <p:sp>
        <p:nvSpPr>
          <p:cNvPr id="11" name="מציין מיקום תוכן 10"/>
          <p:cNvSpPr>
            <a:spLocks noGrp="1"/>
          </p:cNvSpPr>
          <p:nvPr>
            <p:ph sz="quarter" idx="4"/>
          </p:nvPr>
        </p:nvSpPr>
        <p:spPr>
          <a:xfrm>
            <a:off x="314038" y="699149"/>
            <a:ext cx="9000000" cy="4152517"/>
          </a:xfrm>
        </p:spPr>
        <p:txBody>
          <a:bodyPr>
            <a:normAutofit fontScale="77500" lnSpcReduction="20000"/>
          </a:bodyPr>
          <a:lstStyle/>
          <a:p>
            <a:pPr marL="0" indent="0">
              <a:lnSpc>
                <a:spcPct val="150000"/>
              </a:lnSpc>
              <a:buNone/>
            </a:pPr>
            <a:r>
              <a:rPr lang="he-IL" dirty="0"/>
              <a:t> </a:t>
            </a:r>
          </a:p>
          <a:p>
            <a:pPr marL="0" indent="0">
              <a:lnSpc>
                <a:spcPct val="150000"/>
              </a:lnSpc>
              <a:buNone/>
            </a:pPr>
            <a:r>
              <a:rPr lang="he-IL" dirty="0"/>
              <a:t>השעה 16:00 אחר הצהריים. מחר יש מבחן בהיסטוריה, נשאר לכם לחזור על חצי מהחומר. אתם מגלים שבעוד חצי שעה מתחיל פרק חדש בסדרה אהובה עליכם בטלוויזיה. בדיוק עכשיו חבר/ה מתקשר/ת </a:t>
            </a:r>
            <a:r>
              <a:rPr lang="he-IL" dirty="0" err="1"/>
              <a:t>ומזמינ</a:t>
            </a:r>
            <a:r>
              <a:rPr lang="he-IL" dirty="0"/>
              <a:t>/ה אתכם לפעילות ספורטיבית או ליציאה לקניות, ואז...אמא מבקשת שתקפצו רגע לקנות לחם מהמכולת לארוחת ערב. אתם נזכרים פתאום שיש עבודה גדולה להגשה בספרות בעוד 5 ימים שעדיין לא התחלתם, ושתכננתם לעשות סדר בחדר שלכם כי הוא מבולגן, וגם ממש מתחשק לכם עכשיו להקשיב לשיר חדש של הזמרת האהובה עליכם, ולפתע קיבלתם תזכורת שצריך להגיש עד מחר בלילה "יומן קריאה" על ספר שקראתם באנגלית.</a:t>
            </a:r>
          </a:p>
          <a:p>
            <a:pPr>
              <a:lnSpc>
                <a:spcPct val="150000"/>
              </a:lnSpc>
            </a:pPr>
            <a:endParaRPr lang="he-IL" dirty="0"/>
          </a:p>
        </p:txBody>
      </p:sp>
      <p:pic>
        <p:nvPicPr>
          <p:cNvPr id="2" name="תמונה 1">
            <a:extLst>
              <a:ext uri="{FF2B5EF4-FFF2-40B4-BE49-F238E27FC236}">
                <a16:creationId xmlns:a16="http://schemas.microsoft.com/office/drawing/2014/main" id="{9C373EBB-D2E5-4299-9A6D-D10E22CE5AB1}"/>
              </a:ext>
            </a:extLst>
          </p:cNvPr>
          <p:cNvPicPr>
            <a:picLocks noChangeAspect="1"/>
          </p:cNvPicPr>
          <p:nvPr/>
        </p:nvPicPr>
        <p:blipFill rotWithShape="1">
          <a:blip r:embed="rId3"/>
          <a:srcRect b="8656"/>
          <a:stretch/>
        </p:blipFill>
        <p:spPr>
          <a:xfrm>
            <a:off x="4919472" y="4274852"/>
            <a:ext cx="2227294" cy="2034508"/>
          </a:xfrm>
          <a:prstGeom prst="rect">
            <a:avLst/>
          </a:prstGeom>
        </p:spPr>
      </p:pic>
    </p:spTree>
    <p:extLst>
      <p:ext uri="{BB962C8B-B14F-4D97-AF65-F5344CB8AC3E}">
        <p14:creationId xmlns:p14="http://schemas.microsoft.com/office/powerpoint/2010/main" val="32443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הסיטואציה מוכרת לכם? </a:t>
            </a:r>
          </a:p>
        </p:txBody>
      </p:sp>
      <p:sp>
        <p:nvSpPr>
          <p:cNvPr id="14" name="מציין מיקום טקסט 13"/>
          <p:cNvSpPr>
            <a:spLocks noGrp="1"/>
          </p:cNvSpPr>
          <p:nvPr>
            <p:ph type="body" sz="quarter" idx="3"/>
          </p:nvPr>
        </p:nvSpPr>
        <p:spPr>
          <a:xfrm>
            <a:off x="2180233" y="1024863"/>
            <a:ext cx="4234215" cy="540000"/>
          </a:xfrm>
        </p:spPr>
        <p:txBody>
          <a:bodyPr/>
          <a:lstStyle/>
          <a:p>
            <a:pPr algn="l"/>
            <a:r>
              <a:rPr lang="he-IL" dirty="0"/>
              <a:t>איך ההרגשה?</a:t>
            </a:r>
          </a:p>
        </p:txBody>
      </p:sp>
      <p:sp>
        <p:nvSpPr>
          <p:cNvPr id="2" name="פיצוץ: 8 נקודות 1">
            <a:extLst>
              <a:ext uri="{FF2B5EF4-FFF2-40B4-BE49-F238E27FC236}">
                <a16:creationId xmlns:a16="http://schemas.microsoft.com/office/drawing/2014/main" id="{192F316B-4F1F-4547-95AF-B1E180EA239C}"/>
              </a:ext>
            </a:extLst>
          </p:cNvPr>
          <p:cNvSpPr/>
          <p:nvPr/>
        </p:nvSpPr>
        <p:spPr>
          <a:xfrm>
            <a:off x="3959352" y="3026664"/>
            <a:ext cx="2761488" cy="1797048"/>
          </a:xfrm>
          <a:prstGeom prst="irregularSeal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accent1">
                    <a:lumMod val="75000"/>
                  </a:schemeClr>
                </a:solidFill>
                <a:latin typeface="Calibri" panose="020F0502020204030204" pitchFamily="34" charset="0"/>
                <a:cs typeface="Calibri" panose="020F0502020204030204" pitchFamily="34" charset="0"/>
              </a:rPr>
              <a:t>איך יוצאים מזה?</a:t>
            </a:r>
          </a:p>
        </p:txBody>
      </p:sp>
      <p:graphicFrame>
        <p:nvGraphicFramePr>
          <p:cNvPr id="3" name="דיאגרמה 2">
            <a:extLst>
              <a:ext uri="{FF2B5EF4-FFF2-40B4-BE49-F238E27FC236}">
                <a16:creationId xmlns:a16="http://schemas.microsoft.com/office/drawing/2014/main" id="{637FB9FB-C8C2-4FD1-B1EF-5087287E22E5}"/>
              </a:ext>
            </a:extLst>
          </p:cNvPr>
          <p:cNvGraphicFramePr/>
          <p:nvPr>
            <p:extLst>
              <p:ext uri="{D42A27DB-BD31-4B8C-83A1-F6EECF244321}">
                <p14:modId xmlns:p14="http://schemas.microsoft.com/office/powerpoint/2010/main" val="3586401525"/>
              </p:ext>
            </p:extLst>
          </p:nvPr>
        </p:nvGraphicFramePr>
        <p:xfrm>
          <a:off x="1460457" y="1294863"/>
          <a:ext cx="7468881" cy="4766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2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מה הייתם עושים במצב כזה?</a:t>
            </a:r>
          </a:p>
        </p:txBody>
      </p:sp>
      <p:sp>
        <p:nvSpPr>
          <p:cNvPr id="14" name="מציין מיקום טקסט 13"/>
          <p:cNvSpPr>
            <a:spLocks noGrp="1"/>
          </p:cNvSpPr>
          <p:nvPr>
            <p:ph type="body" sz="quarter" idx="3"/>
          </p:nvPr>
        </p:nvSpPr>
        <p:spPr>
          <a:xfrm>
            <a:off x="515206" y="1185681"/>
            <a:ext cx="9000000" cy="540000"/>
          </a:xfrm>
        </p:spPr>
        <p:txBody>
          <a:bodyPr/>
          <a:lstStyle/>
          <a:p>
            <a:r>
              <a:rPr lang="he-IL" dirty="0"/>
              <a:t>תשובות שנתנו תלמידים:</a:t>
            </a:r>
          </a:p>
        </p:txBody>
      </p:sp>
      <p:grpSp>
        <p:nvGrpSpPr>
          <p:cNvPr id="2" name="קבוצה 1"/>
          <p:cNvGrpSpPr/>
          <p:nvPr/>
        </p:nvGrpSpPr>
        <p:grpSpPr>
          <a:xfrm>
            <a:off x="235320" y="1843556"/>
            <a:ext cx="8937606" cy="3989208"/>
            <a:chOff x="1241970" y="1843556"/>
            <a:chExt cx="8937606" cy="3989208"/>
          </a:xfrm>
        </p:grpSpPr>
        <p:sp>
          <p:nvSpPr>
            <p:cNvPr id="9" name="מלבן: פינות מעוגלות 8">
              <a:extLst>
                <a:ext uri="{FF2B5EF4-FFF2-40B4-BE49-F238E27FC236}">
                  <a16:creationId xmlns:a16="http://schemas.microsoft.com/office/drawing/2014/main" id="{0F392CE2-9A13-416F-8B83-E3987BD9F354}"/>
                </a:ext>
              </a:extLst>
            </p:cNvPr>
            <p:cNvSpPr/>
            <p:nvPr/>
          </p:nvSpPr>
          <p:spPr>
            <a:xfrm>
              <a:off x="1241970" y="4406300"/>
              <a:ext cx="2550804" cy="14264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2"/>
                  </a:solidFill>
                  <a:latin typeface="Calibri" panose="020F0502020204030204" pitchFamily="34" charset="0"/>
                  <a:cs typeface="Calibri" panose="020F0502020204030204" pitchFamily="34" charset="0"/>
                </a:rPr>
                <a:t>לא עושים </a:t>
              </a:r>
            </a:p>
            <a:p>
              <a:pPr algn="ctr"/>
              <a:r>
                <a:rPr lang="he-IL" sz="2800" b="1" dirty="0">
                  <a:solidFill>
                    <a:schemeClr val="tx2"/>
                  </a:solidFill>
                  <a:latin typeface="Calibri" panose="020F0502020204030204" pitchFamily="34" charset="0"/>
                  <a:cs typeface="Calibri" panose="020F0502020204030204" pitchFamily="34" charset="0"/>
                </a:rPr>
                <a:t>כלום עקב תחושת הצפה</a:t>
              </a:r>
            </a:p>
          </p:txBody>
        </p:sp>
        <p:sp>
          <p:nvSpPr>
            <p:cNvPr id="5" name="מלבן: פינות מעוגלות 4">
              <a:extLst>
                <a:ext uri="{FF2B5EF4-FFF2-40B4-BE49-F238E27FC236}">
                  <a16:creationId xmlns:a16="http://schemas.microsoft.com/office/drawing/2014/main" id="{C24D8BF1-6919-44E6-8347-3CB2B07CD4A8}"/>
                </a:ext>
              </a:extLst>
            </p:cNvPr>
            <p:cNvSpPr/>
            <p:nvPr/>
          </p:nvSpPr>
          <p:spPr>
            <a:xfrm>
              <a:off x="3370904" y="3587980"/>
              <a:ext cx="2550804" cy="14264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2"/>
                  </a:solidFill>
                  <a:latin typeface="Calibri" panose="020F0502020204030204" pitchFamily="34" charset="0"/>
                  <a:cs typeface="Calibri" panose="020F0502020204030204" pitchFamily="34" charset="0"/>
                </a:rPr>
                <a:t>מתחילים במה שהכי מושך וקל</a:t>
              </a:r>
            </a:p>
          </p:txBody>
        </p:sp>
        <p:sp>
          <p:nvSpPr>
            <p:cNvPr id="10" name="מלבן: פינות מעוגלות 9">
              <a:extLst>
                <a:ext uri="{FF2B5EF4-FFF2-40B4-BE49-F238E27FC236}">
                  <a16:creationId xmlns:a16="http://schemas.microsoft.com/office/drawing/2014/main" id="{3B447FEF-F87D-4EA3-A4FE-17A38CB9660D}"/>
                </a:ext>
              </a:extLst>
            </p:cNvPr>
            <p:cNvSpPr/>
            <p:nvPr/>
          </p:nvSpPr>
          <p:spPr>
            <a:xfrm>
              <a:off x="5499838" y="2715768"/>
              <a:ext cx="2550804" cy="14264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2"/>
                  </a:solidFill>
                  <a:latin typeface="Calibri" panose="020F0502020204030204" pitchFamily="34" charset="0"/>
                  <a:cs typeface="Calibri" panose="020F0502020204030204" pitchFamily="34" charset="0"/>
                </a:rPr>
                <a:t>מתחילים במה שהכי דחוף</a:t>
              </a:r>
            </a:p>
          </p:txBody>
        </p:sp>
        <p:sp>
          <p:nvSpPr>
            <p:cNvPr id="12" name="מלבן: פינות מעוגלות 11">
              <a:extLst>
                <a:ext uri="{FF2B5EF4-FFF2-40B4-BE49-F238E27FC236}">
                  <a16:creationId xmlns:a16="http://schemas.microsoft.com/office/drawing/2014/main" id="{B86E27D7-8429-45D2-A7C8-64213EB7846E}"/>
                </a:ext>
              </a:extLst>
            </p:cNvPr>
            <p:cNvSpPr/>
            <p:nvPr/>
          </p:nvSpPr>
          <p:spPr>
            <a:xfrm>
              <a:off x="7628772" y="1843556"/>
              <a:ext cx="2550804" cy="14264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2"/>
                  </a:solidFill>
                  <a:latin typeface="Calibri" panose="020F0502020204030204" pitchFamily="34" charset="0"/>
                  <a:cs typeface="Calibri" panose="020F0502020204030204" pitchFamily="34" charset="0"/>
                </a:rPr>
                <a:t>מסדרים לפי סדר עדיפויות</a:t>
              </a:r>
            </a:p>
          </p:txBody>
        </p:sp>
      </p:grpSp>
      <p:pic>
        <p:nvPicPr>
          <p:cNvPr id="5122" name="Picture 2" descr="Son, Unemployed, Parents, Nervous, Lazy">
            <a:extLst>
              <a:ext uri="{FF2B5EF4-FFF2-40B4-BE49-F238E27FC236}">
                <a16:creationId xmlns:a16="http://schemas.microsoft.com/office/drawing/2014/main" id="{28A256D6-0DD1-4E7B-8488-BC990D4782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280"/>
          <a:stretch/>
        </p:blipFill>
        <p:spPr bwMode="auto">
          <a:xfrm>
            <a:off x="235320" y="455210"/>
            <a:ext cx="1733423" cy="2260558"/>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a:extLst>
              <a:ext uri="{FF2B5EF4-FFF2-40B4-BE49-F238E27FC236}">
                <a16:creationId xmlns:a16="http://schemas.microsoft.com/office/drawing/2014/main" id="{A8DC8DF6-E4A6-445C-B293-4D61D72AE2DB}"/>
              </a:ext>
            </a:extLst>
          </p:cNvPr>
          <p:cNvSpPr/>
          <p:nvPr/>
        </p:nvSpPr>
        <p:spPr>
          <a:xfrm>
            <a:off x="2166498" y="1145260"/>
            <a:ext cx="701748" cy="1306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22788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דיה מקוונת 4" title="ￗﾔￗﾦￗﾨￗﾙￗﾚ ￗﾔￗﾖￗﾔ">
            <a:hlinkClick r:id="" action="ppaction://media"/>
            <a:extLst>
              <a:ext uri="{FF2B5EF4-FFF2-40B4-BE49-F238E27FC236}">
                <a16:creationId xmlns:a16="http://schemas.microsoft.com/office/drawing/2014/main" id="{C426E51F-7C53-4FB4-BCEE-ABEFFDB6AE18}"/>
              </a:ext>
            </a:extLst>
          </p:cNvPr>
          <p:cNvPicPr>
            <a:picLocks noGrp="1" noRot="1" noChangeAspect="1"/>
          </p:cNvPicPr>
          <p:nvPr>
            <p:ph sz="quarter" idx="4"/>
            <a:videoFile r:link="rId1"/>
          </p:nvPr>
        </p:nvPicPr>
        <p:blipFill>
          <a:blip r:embed="rId3"/>
          <a:stretch>
            <a:fillRect/>
          </a:stretch>
        </p:blipFill>
        <p:spPr>
          <a:xfrm>
            <a:off x="2752344" y="1455681"/>
            <a:ext cx="7610163" cy="4280410"/>
          </a:xfrm>
          <a:prstGeom prst="rect">
            <a:avLst/>
          </a:prstGeom>
        </p:spPr>
      </p:pic>
      <p:sp>
        <p:nvSpPr>
          <p:cNvPr id="6" name="מציין מיקום תוכן 10">
            <a:extLst>
              <a:ext uri="{FF2B5EF4-FFF2-40B4-BE49-F238E27FC236}">
                <a16:creationId xmlns:a16="http://schemas.microsoft.com/office/drawing/2014/main" id="{1B0F7579-B49C-4318-BEF8-68DB16D68FDA}"/>
              </a:ext>
            </a:extLst>
          </p:cNvPr>
          <p:cNvSpPr>
            <a:spLocks noGrp="1"/>
          </p:cNvSpPr>
          <p:nvPr>
            <p:ph type="title"/>
          </p:nvPr>
        </p:nvSpPr>
        <p:spPr>
          <a:xfrm>
            <a:off x="579946" y="411090"/>
            <a:ext cx="11158537" cy="720725"/>
          </a:xfrm>
        </p:spPr>
        <p:txBody>
          <a:bodyPr>
            <a:noAutofit/>
          </a:bodyPr>
          <a:lstStyle/>
          <a:p>
            <a:pPr marL="0" indent="0" algn="ctr">
              <a:lnSpc>
                <a:spcPct val="150000"/>
              </a:lnSpc>
              <a:buNone/>
            </a:pPr>
            <a:r>
              <a:rPr lang="he-IL" sz="2800" dirty="0">
                <a:latin typeface="Calibri" panose="020F0502020204030204" pitchFamily="34" charset="0"/>
                <a:cs typeface="Calibri" panose="020F0502020204030204" pitchFamily="34" charset="0"/>
              </a:rPr>
              <a:t>"</a:t>
            </a:r>
            <a:r>
              <a:rPr lang="he-IL" sz="2800" dirty="0">
                <a:latin typeface="Calibri" panose="020F0502020204030204" pitchFamily="34" charset="0"/>
                <a:cs typeface="Calibri" panose="020F0502020204030204" pitchFamily="34" charset="0"/>
                <a:hlinkClick r:id="rId4"/>
              </a:rPr>
              <a:t>צריך וצריך ומרוב שהצטרכתי כבר שכחתי מה אני רוצה</a:t>
            </a:r>
            <a:r>
              <a:rPr lang="he-IL" sz="2800" dirty="0">
                <a:latin typeface="Calibri" panose="020F0502020204030204" pitchFamily="34" charset="0"/>
                <a:cs typeface="Calibri" panose="020F0502020204030204" pitchFamily="34" charset="0"/>
              </a:rPr>
              <a:t>..." (יונתן גפן ויוני רכטר)</a:t>
            </a:r>
          </a:p>
          <a:p>
            <a:pPr algn="ctr">
              <a:lnSpc>
                <a:spcPct val="150000"/>
              </a:lnSpc>
            </a:pPr>
            <a:endParaRPr lang="he-IL" sz="2800" dirty="0"/>
          </a:p>
        </p:txBody>
      </p:sp>
    </p:spTree>
    <p:extLst>
      <p:ext uri="{BB962C8B-B14F-4D97-AF65-F5344CB8AC3E}">
        <p14:creationId xmlns:p14="http://schemas.microsoft.com/office/powerpoint/2010/main" val="41831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BC775B-2BEB-4F10-A68B-3C1F19D7D3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D97ADE-59DD-48B6-98A2-940AE8DE8DF5}">
  <ds:schemaRefs>
    <ds:schemaRef ds:uri="http://schemas.microsoft.com/sharepoint/v3/contenttype/forms"/>
  </ds:schemaRefs>
</ds:datastoreItem>
</file>

<file path=customXml/itemProps3.xml><?xml version="1.0" encoding="utf-8"?>
<ds:datastoreItem xmlns:ds="http://schemas.openxmlformats.org/officeDocument/2006/customXml" ds:itemID="{C2B7474A-F2E6-44C3-83A2-FCC921AFD696}">
  <ds:schemaRefs>
    <ds:schemaRef ds:uri="http://purl.org/dc/elements/1.1/"/>
    <ds:schemaRef ds:uri="http://schemas.microsoft.com/office/2006/metadata/properties"/>
    <ds:schemaRef ds:uri="3fb18b26-9745-44e6-b802-7b00fa7a143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4568</TotalTime>
  <Words>1936</Words>
  <Application>Microsoft Office PowerPoint</Application>
  <PresentationFormat>מותאם אישית</PresentationFormat>
  <Paragraphs>275</Paragraphs>
  <Slides>38</Slides>
  <Notes>31</Notes>
  <HiddenSlides>0</HiddenSlides>
  <MMClips>2</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38</vt:i4>
      </vt:variant>
    </vt:vector>
  </HeadingPairs>
  <TitlesOfParts>
    <vt:vector size="45" baseType="lpstr">
      <vt:lpstr>Arial</vt:lpstr>
      <vt:lpstr>Calibri</vt:lpstr>
      <vt:lpstr>Gisha</vt:lpstr>
      <vt:lpstr>Times New Roman</vt:lpstr>
      <vt:lpstr>Varela Round</vt:lpstr>
      <vt:lpstr>Wingdings</vt:lpstr>
      <vt:lpstr>ערכת נושא Office</vt:lpstr>
      <vt:lpstr>מערכת שידורים לאומית</vt:lpstr>
      <vt:lpstr>ניהול זמן </vt:lpstr>
      <vt:lpstr>מה נלמד היום? </vt:lpstr>
      <vt:lpstr>תיעדוף משימות על פי טבלת "דחוף-חשוב" </vt:lpstr>
      <vt:lpstr>איך אתם בניהול זמן?</vt:lpstr>
      <vt:lpstr>נתחיל באירוע מהחיים</vt:lpstr>
      <vt:lpstr>הסיטואציה מוכרת לכם? </vt:lpstr>
      <vt:lpstr>מה הייתם עושים במצב כזה?</vt:lpstr>
      <vt:lpstr>"צריך וצריך ומרוב שהצטרכתי כבר שכחתי מה אני רוצה..." (יונתן גפן ויוני רכטר) </vt:lpstr>
      <vt:lpstr>ניהול זמן</vt:lpstr>
      <vt:lpstr>ניהול זמן אפקטיבי</vt:lpstr>
      <vt:lpstr>ניהול זמן אפקטיבי</vt:lpstr>
      <vt:lpstr>  ניזכר בתיאור האירוע ונכתוב רשימה של כל התוכניות לפי סדר אקראי</vt:lpstr>
      <vt:lpstr>רשימת מטלות בסדר אקראי</vt:lpstr>
      <vt:lpstr>המטריצה של אייזנהאואר</vt:lpstr>
      <vt:lpstr>המטריצה של אייזנהאואר</vt:lpstr>
      <vt:lpstr>המטריצה של אייזנהאואר</vt:lpstr>
      <vt:lpstr>המטריצה של אייזנהאואר</vt:lpstr>
      <vt:lpstr>ועכשיו ננסה בעצמנו</vt:lpstr>
      <vt:lpstr>הפסקה</vt:lpstr>
      <vt:lpstr>תודה שחזרתם אלינו</vt:lpstr>
      <vt:lpstr>שונות בין בני אדם לגבי ה"דחוף" וה"חשוב"</vt:lpstr>
      <vt:lpstr>מה הופך משימה לדחופה?  מה הופך משימה לחשובה? </vt:lpstr>
      <vt:lpstr>סדרי עדיפויות</vt:lpstr>
      <vt:lpstr>ומה לגבי החשוב ולא דחוף?</vt:lpstr>
      <vt:lpstr>טים אורבן – להיכנס לתוך ראשו  של דחיין מקצועי</vt:lpstr>
      <vt:lpstr>מטלות חשובות ולא דחופות</vt:lpstr>
      <vt:lpstr> משימות חשובות אך לא דחופות</vt:lpstr>
      <vt:lpstr>התמודדות עם משימות  לא חשובות</vt:lpstr>
      <vt:lpstr>"שואבי הזמן" שלי או "מה אני עושה כשאני לא עושה?"  </vt:lpstr>
      <vt:lpstr>שואבי הזמן שלנו</vt:lpstr>
      <vt:lpstr>איך מתמודדים עם שואבי הזמן שלנו</vt:lpstr>
      <vt:lpstr>בעקבות טבלת חשוב – דחוף קביעת תכנון             יומי</vt:lpstr>
      <vt:lpstr>מצגת של PowerPoint‏</vt:lpstr>
      <vt:lpstr>מצגת של PowerPoint‏</vt:lpstr>
      <vt:lpstr>נסכם</vt:lpstr>
      <vt:lpstr>לסיום...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שני שמלה/Shani Chemla</cp:lastModifiedBy>
  <cp:revision>132</cp:revision>
  <dcterms:created xsi:type="dcterms:W3CDTF">2020-03-15T19:13:03Z</dcterms:created>
  <dcterms:modified xsi:type="dcterms:W3CDTF">2022-06-12T09:37:28Z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