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87" r:id="rId7"/>
    <p:sldId id="276" r:id="rId8"/>
    <p:sldId id="288" r:id="rId9"/>
    <p:sldId id="289" r:id="rId10"/>
    <p:sldId id="286" r:id="rId11"/>
    <p:sldId id="297" r:id="rId12"/>
    <p:sldId id="262" r:id="rId13"/>
    <p:sldId id="296" r:id="rId14"/>
    <p:sldId id="290" r:id="rId15"/>
    <p:sldId id="291" r:id="rId16"/>
    <p:sldId id="292" r:id="rId17"/>
    <p:sldId id="275" r:id="rId18"/>
    <p:sldId id="293" r:id="rId19"/>
    <p:sldId id="294" r:id="rId20"/>
    <p:sldId id="295" r:id="rId21"/>
    <p:sldId id="282"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sha" panose="020B0502040204020203" pitchFamily="34" charset="-79"/>
      <p:regular r:id="rId28"/>
      <p:bold r:id="rId29"/>
    </p:embeddedFont>
    <p:embeddedFont>
      <p:font typeface="Raleway Light" panose="020B0604020202020204" charset="0"/>
      <p:regular r:id="rId30"/>
      <p:bold r:id="rId31"/>
      <p:italic r:id="rId32"/>
      <p:boldItalic r:id="rId33"/>
    </p:embeddedFont>
    <p:embeddedFont>
      <p:font typeface="Varela Round" panose="00000500000000000000" pitchFamily="2"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1">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H/2iDCdhIZt8+/I1NX7xNL4E3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1A7E6B-77C0-4A66-99FC-0ABFA65070B0}">
  <a:tblStyle styleId="{991A7E6B-77C0-4A66-99FC-0ABFA65070B0}"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6305" autoAdjust="0"/>
  </p:normalViewPr>
  <p:slideViewPr>
    <p:cSldViewPr snapToGrid="0">
      <p:cViewPr varScale="1">
        <p:scale>
          <a:sx n="58" d="100"/>
          <a:sy n="58" d="100"/>
        </p:scale>
        <p:origin x="1028" y="40"/>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13</a:t>
            </a:fld>
            <a:endParaRPr/>
          </a:p>
        </p:txBody>
      </p:sp>
    </p:spTree>
    <p:extLst>
      <p:ext uri="{BB962C8B-B14F-4D97-AF65-F5344CB8AC3E}">
        <p14:creationId xmlns:p14="http://schemas.microsoft.com/office/powerpoint/2010/main" val="137637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14</a:t>
            </a:fld>
            <a:endParaRPr/>
          </a:p>
        </p:txBody>
      </p:sp>
    </p:spTree>
    <p:extLst>
      <p:ext uri="{BB962C8B-B14F-4D97-AF65-F5344CB8AC3E}">
        <p14:creationId xmlns:p14="http://schemas.microsoft.com/office/powerpoint/2010/main" val="41304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15</a:t>
            </a:fld>
            <a:endParaRPr/>
          </a:p>
        </p:txBody>
      </p:sp>
    </p:spTree>
    <p:extLst>
      <p:ext uri="{BB962C8B-B14F-4D97-AF65-F5344CB8AC3E}">
        <p14:creationId xmlns:p14="http://schemas.microsoft.com/office/powerpoint/2010/main" val="12867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16</a:t>
            </a:fld>
            <a:endParaRPr/>
          </a:p>
        </p:txBody>
      </p:sp>
    </p:spTree>
    <p:extLst>
      <p:ext uri="{BB962C8B-B14F-4D97-AF65-F5344CB8AC3E}">
        <p14:creationId xmlns:p14="http://schemas.microsoft.com/office/powerpoint/2010/main" val="247305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lang="he-IL" dirty="0"/>
              <a:t>'מנהיג' - מוגדר כאדם שמפעיל - לצורך השגת מטרותיו - מידה רבה של </a:t>
            </a:r>
            <a:r>
              <a:rPr lang="he-IL" b="1" u="sng" dirty="0"/>
              <a:t>עוצמה עקיפה, לא פורמלית (השפעה)</a:t>
            </a:r>
            <a:r>
              <a:rPr lang="he-IL" dirty="0"/>
              <a:t>, במקביל - או על חשבון - </a:t>
            </a:r>
            <a:r>
              <a:rPr lang="he-IL" b="1" dirty="0"/>
              <a:t>עוצמה</a:t>
            </a:r>
            <a:r>
              <a:rPr lang="he-IL" b="1" u="sng" dirty="0"/>
              <a:t> ישירה (שימוש בסמכות)</a:t>
            </a:r>
            <a:r>
              <a:rPr lang="he-IL" dirty="0"/>
              <a:t>, כדי להוביל את אנשיו את המטרה.</a:t>
            </a:r>
          </a:p>
          <a:p>
            <a:pPr marL="0" lvl="0" indent="0" algn="r" rtl="0">
              <a:spcBef>
                <a:spcPts val="0"/>
              </a:spcBef>
              <a:spcAft>
                <a:spcPts val="0"/>
              </a:spcAft>
              <a:buNone/>
            </a:pPr>
            <a:endParaRPr dirty="0"/>
          </a:p>
        </p:txBody>
      </p:sp>
      <p:sp>
        <p:nvSpPr>
          <p:cNvPr id="273" name="Google Shape;2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18</a:t>
            </a:fld>
            <a:endParaRPr/>
          </a:p>
        </p:txBody>
      </p:sp>
    </p:spTree>
    <p:extLst>
      <p:ext uri="{BB962C8B-B14F-4D97-AF65-F5344CB8AC3E}">
        <p14:creationId xmlns:p14="http://schemas.microsoft.com/office/powerpoint/2010/main" val="117451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19</a:t>
            </a:fld>
            <a:endParaRPr/>
          </a:p>
        </p:txBody>
      </p:sp>
    </p:spTree>
    <p:extLst>
      <p:ext uri="{BB962C8B-B14F-4D97-AF65-F5344CB8AC3E}">
        <p14:creationId xmlns:p14="http://schemas.microsoft.com/office/powerpoint/2010/main" val="259206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4cac17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4cac1715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4cac1715_0_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20</a:t>
            </a:fld>
            <a:endParaRPr/>
          </a:p>
        </p:txBody>
      </p:sp>
    </p:spTree>
    <p:extLst>
      <p:ext uri="{BB962C8B-B14F-4D97-AF65-F5344CB8AC3E}">
        <p14:creationId xmlns:p14="http://schemas.microsoft.com/office/powerpoint/2010/main" val="3436443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gn="r" rtl="1">
              <a:lnSpc>
                <a:spcPct val="150000"/>
              </a:lnSpc>
              <a:buFont typeface="Raleway Light"/>
              <a:buNone/>
            </a:pPr>
            <a:r>
              <a:rPr lang="he-IL" sz="1200" b="1" dirty="0">
                <a:solidFill>
                  <a:schemeClr val="tx1">
                    <a:lumMod val="95000"/>
                    <a:lumOff val="5000"/>
                  </a:schemeClr>
                </a:solidFill>
                <a:latin typeface="Gisha" panose="020B0502040204020203" pitchFamily="34" charset="-79"/>
                <a:cs typeface="Gisha" panose="020B0502040204020203" pitchFamily="34" charset="-79"/>
              </a:rPr>
              <a:t>האם קיים מודל אחד של מנהיגות?</a:t>
            </a:r>
          </a:p>
          <a:p>
            <a:pPr marL="0" indent="0" algn="r" rtl="1">
              <a:lnSpc>
                <a:spcPct val="150000"/>
              </a:lnSpc>
              <a:buFont typeface="Raleway Light"/>
              <a:buNone/>
            </a:pPr>
            <a:endParaRPr lang="he-IL" sz="1200" dirty="0">
              <a:solidFill>
                <a:schemeClr val="tx1">
                  <a:lumMod val="95000"/>
                  <a:lumOff val="5000"/>
                </a:schemeClr>
              </a:solidFill>
              <a:latin typeface="Gisha" panose="020B0502040204020203" pitchFamily="34" charset="-79"/>
              <a:cs typeface="Gisha" panose="020B0502040204020203" pitchFamily="34" charset="-79"/>
            </a:endParaRPr>
          </a:p>
          <a:p>
            <a:pPr marL="0" indent="0" algn="r" rtl="1">
              <a:lnSpc>
                <a:spcPct val="150000"/>
              </a:lnSpc>
              <a:buFont typeface="Raleway Light"/>
              <a:buNone/>
            </a:pPr>
            <a:r>
              <a:rPr lang="he-IL" sz="1200" dirty="0">
                <a:solidFill>
                  <a:schemeClr val="tx1">
                    <a:lumMod val="95000"/>
                    <a:lumOff val="5000"/>
                  </a:schemeClr>
                </a:solidFill>
                <a:latin typeface="Gisha" panose="020B0502040204020203" pitchFamily="34" charset="-79"/>
                <a:cs typeface="Gisha" panose="020B0502040204020203" pitchFamily="34" charset="-79"/>
              </a:rPr>
              <a:t>ראש הממשלה הראשון של מדינת ישראל והיה מאוד נמוך </a:t>
            </a:r>
          </a:p>
          <a:p>
            <a:pPr marL="0" indent="0" algn="r" rtl="1">
              <a:lnSpc>
                <a:spcPct val="150000"/>
              </a:lnSpc>
              <a:buFont typeface="Raleway Light"/>
              <a:buNone/>
            </a:pPr>
            <a:r>
              <a:rPr lang="he-IL" sz="1200" dirty="0">
                <a:solidFill>
                  <a:schemeClr val="tx1">
                    <a:lumMod val="95000"/>
                    <a:lumOff val="5000"/>
                  </a:schemeClr>
                </a:solidFill>
                <a:latin typeface="Gisha" panose="020B0502040204020203" pitchFamily="34" charset="-79"/>
                <a:cs typeface="Gisha" panose="020B0502040204020203" pitchFamily="34" charset="-79"/>
              </a:rPr>
              <a:t>הוציא את עם ישראל ממצרים והוביל אותם 40 שנה במדבר והיה מגמגם...</a:t>
            </a:r>
          </a:p>
          <a:p>
            <a:pPr marL="0" indent="0" algn="r" rtl="1">
              <a:lnSpc>
                <a:spcPct val="150000"/>
              </a:lnSpc>
              <a:buFont typeface="Raleway Light"/>
              <a:buNone/>
            </a:pPr>
            <a:r>
              <a:rPr lang="he-IL" sz="1200" dirty="0">
                <a:solidFill>
                  <a:schemeClr val="tx1">
                    <a:lumMod val="95000"/>
                    <a:lumOff val="5000"/>
                  </a:schemeClr>
                </a:solidFill>
                <a:latin typeface="Gisha" panose="020B0502040204020203" pitchFamily="34" charset="-79"/>
                <a:cs typeface="Gisha" panose="020B0502040204020203" pitchFamily="34" charset="-79"/>
              </a:rPr>
              <a:t>לוחם למען זכויות השחורים בארה"ב, קיבל פרס נובל לשלום היה נואם מרשים ביותר</a:t>
            </a:r>
          </a:p>
          <a:p>
            <a:pPr marL="0" indent="0" algn="r" rtl="1">
              <a:lnSpc>
                <a:spcPct val="150000"/>
              </a:lnSpc>
              <a:buFont typeface="Raleway Light"/>
              <a:buNone/>
            </a:pPr>
            <a:endParaRPr lang="he-IL" sz="1200" dirty="0">
              <a:solidFill>
                <a:schemeClr val="tx1">
                  <a:lumMod val="95000"/>
                  <a:lumOff val="5000"/>
                </a:schemeClr>
              </a:solidFill>
              <a:latin typeface="Gisha" panose="020B0502040204020203" pitchFamily="34" charset="-79"/>
              <a:cs typeface="Gisha" panose="020B0502040204020203" pitchFamily="34" charset="-79"/>
            </a:endParaRPr>
          </a:p>
          <a:p>
            <a:pPr marL="0" indent="0" algn="r" rtl="1">
              <a:lnSpc>
                <a:spcPct val="150000"/>
              </a:lnSpc>
              <a:buFont typeface="Raleway Ligh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4cac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4cac171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he-IL" sz="1200" b="0" i="0" u="none" strike="noStrike" cap="none" baseline="0" dirty="0">
                <a:solidFill>
                  <a:schemeClr val="dk1"/>
                </a:solidFill>
                <a:latin typeface="Calibri"/>
                <a:ea typeface="Calibri"/>
                <a:cs typeface="Calibri"/>
                <a:sym typeface="Calibri"/>
              </a:rPr>
              <a:t>•מנהיגות היא תופעה המתרחשת בקבוצות</a:t>
            </a:r>
          </a:p>
          <a:p>
            <a:r>
              <a:rPr lang="he-IL" sz="1200" b="0" i="0" u="none" strike="noStrike" cap="none" baseline="0" dirty="0">
                <a:solidFill>
                  <a:schemeClr val="dk1"/>
                </a:solidFill>
                <a:latin typeface="Calibri"/>
                <a:ea typeface="Calibri"/>
                <a:cs typeface="Calibri"/>
                <a:sym typeface="Calibri"/>
              </a:rPr>
              <a:t>•יש בה "מנהיג" ו"מונהגים"</a:t>
            </a:r>
          </a:p>
          <a:p>
            <a:r>
              <a:rPr lang="he-IL" sz="1200" b="0" i="0" u="none" strike="noStrike" cap="none" baseline="0" dirty="0">
                <a:solidFill>
                  <a:schemeClr val="dk1"/>
                </a:solidFill>
                <a:latin typeface="Calibri"/>
                <a:ea typeface="Calibri"/>
                <a:cs typeface="Calibri"/>
                <a:sym typeface="Calibri"/>
              </a:rPr>
              <a:t>•מעורבים בה תהליכי השפעה</a:t>
            </a:r>
          </a:p>
          <a:p>
            <a:r>
              <a:rPr lang="he-IL" sz="1200" b="0" i="0" u="none" strike="noStrike" cap="none" baseline="0" dirty="0">
                <a:solidFill>
                  <a:schemeClr val="dk1"/>
                </a:solidFill>
                <a:latin typeface="Calibri"/>
                <a:ea typeface="Calibri"/>
                <a:cs typeface="Calibri"/>
                <a:sym typeface="Calibri"/>
              </a:rPr>
              <a:t>•יש לה תכלית בהשגת מטרות.</a:t>
            </a:r>
            <a:endParaRPr dirty="0"/>
          </a:p>
        </p:txBody>
      </p:sp>
      <p:sp>
        <p:nvSpPr>
          <p:cNvPr id="140" name="Google Shape;140;g724cac1715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4cac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4cac171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he-IL" sz="1200" b="0" i="0" u="none" strike="noStrike" cap="none" baseline="0" dirty="0">
                <a:solidFill>
                  <a:schemeClr val="dk1"/>
                </a:solidFill>
                <a:latin typeface="Calibri"/>
                <a:ea typeface="Calibri"/>
                <a:cs typeface="Calibri"/>
                <a:sym typeface="Calibri"/>
              </a:rPr>
              <a:t>•מנהיגות היא תופעה המתרחשת בקבוצות</a:t>
            </a:r>
          </a:p>
          <a:p>
            <a:r>
              <a:rPr lang="he-IL" sz="1200" b="0" i="0" u="none" strike="noStrike" cap="none" baseline="0" dirty="0">
                <a:solidFill>
                  <a:schemeClr val="dk1"/>
                </a:solidFill>
                <a:latin typeface="Calibri"/>
                <a:ea typeface="Calibri"/>
                <a:cs typeface="Calibri"/>
                <a:sym typeface="Calibri"/>
              </a:rPr>
              <a:t>•יש בה "מנהיג" ו"מונהגים"</a:t>
            </a:r>
          </a:p>
          <a:p>
            <a:r>
              <a:rPr lang="he-IL" sz="1200" b="0" i="0" u="none" strike="noStrike" cap="none" baseline="0" dirty="0">
                <a:solidFill>
                  <a:schemeClr val="dk1"/>
                </a:solidFill>
                <a:latin typeface="Calibri"/>
                <a:ea typeface="Calibri"/>
                <a:cs typeface="Calibri"/>
                <a:sym typeface="Calibri"/>
              </a:rPr>
              <a:t>•מעורבים בה תהליכי השפעה</a:t>
            </a:r>
          </a:p>
          <a:p>
            <a:r>
              <a:rPr lang="he-IL" sz="1200" b="0" i="0" u="none" strike="noStrike" cap="none" baseline="0" dirty="0">
                <a:solidFill>
                  <a:schemeClr val="dk1"/>
                </a:solidFill>
                <a:latin typeface="Calibri"/>
                <a:ea typeface="Calibri"/>
                <a:cs typeface="Calibri"/>
                <a:sym typeface="Calibri"/>
              </a:rPr>
              <a:t>•יש לה תכלית בהשגת מטרות.</a:t>
            </a:r>
            <a:endParaRPr dirty="0"/>
          </a:p>
        </p:txBody>
      </p:sp>
      <p:sp>
        <p:nvSpPr>
          <p:cNvPr id="140" name="Google Shape;140;g724cac1715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6</a:t>
            </a:fld>
            <a:endParaRPr/>
          </a:p>
        </p:txBody>
      </p:sp>
    </p:spTree>
    <p:extLst>
      <p:ext uri="{BB962C8B-B14F-4D97-AF65-F5344CB8AC3E}">
        <p14:creationId xmlns:p14="http://schemas.microsoft.com/office/powerpoint/2010/main" val="124929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4cac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4cac171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he-IL" sz="1200" b="0" i="0" u="none" strike="noStrike" cap="none" baseline="0" dirty="0">
                <a:solidFill>
                  <a:schemeClr val="dk1"/>
                </a:solidFill>
                <a:latin typeface="Calibri"/>
                <a:ea typeface="Calibri"/>
                <a:cs typeface="Calibri"/>
                <a:sym typeface="Calibri"/>
              </a:rPr>
              <a:t>•מנהיגות היא תופעה המתרחשת בקבוצות</a:t>
            </a:r>
          </a:p>
          <a:p>
            <a:r>
              <a:rPr lang="he-IL" sz="1200" b="0" i="0" u="none" strike="noStrike" cap="none" baseline="0" dirty="0">
                <a:solidFill>
                  <a:schemeClr val="dk1"/>
                </a:solidFill>
                <a:latin typeface="Calibri"/>
                <a:ea typeface="Calibri"/>
                <a:cs typeface="Calibri"/>
                <a:sym typeface="Calibri"/>
              </a:rPr>
              <a:t>•יש בה "מנהיג" ו"מונהגים"</a:t>
            </a:r>
          </a:p>
          <a:p>
            <a:r>
              <a:rPr lang="he-IL" sz="1200" b="0" i="0" u="none" strike="noStrike" cap="none" baseline="0" dirty="0">
                <a:solidFill>
                  <a:schemeClr val="dk1"/>
                </a:solidFill>
                <a:latin typeface="Calibri"/>
                <a:ea typeface="Calibri"/>
                <a:cs typeface="Calibri"/>
                <a:sym typeface="Calibri"/>
              </a:rPr>
              <a:t>•מעורבים בה תהליכי השפעה</a:t>
            </a:r>
          </a:p>
          <a:p>
            <a:r>
              <a:rPr lang="he-IL" sz="1200" b="0" i="0" u="none" strike="noStrike" cap="none" baseline="0" dirty="0">
                <a:solidFill>
                  <a:schemeClr val="dk1"/>
                </a:solidFill>
                <a:latin typeface="Calibri"/>
                <a:ea typeface="Calibri"/>
                <a:cs typeface="Calibri"/>
                <a:sym typeface="Calibri"/>
              </a:rPr>
              <a:t>•יש לה תכלית בהשגת מטרות.</a:t>
            </a:r>
            <a:endParaRPr dirty="0"/>
          </a:p>
        </p:txBody>
      </p:sp>
      <p:sp>
        <p:nvSpPr>
          <p:cNvPr id="140" name="Google Shape;140;g724cac1715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8</a:t>
            </a:fld>
            <a:endParaRPr/>
          </a:p>
        </p:txBody>
      </p:sp>
    </p:spTree>
    <p:extLst>
      <p:ext uri="{BB962C8B-B14F-4D97-AF65-F5344CB8AC3E}">
        <p14:creationId xmlns:p14="http://schemas.microsoft.com/office/powerpoint/2010/main" val="4020654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4cac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4cac171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he-IL" sz="1200" b="0" i="0" u="none" strike="noStrike" cap="none" baseline="0" dirty="0">
                <a:solidFill>
                  <a:schemeClr val="dk1"/>
                </a:solidFill>
                <a:latin typeface="Calibri"/>
                <a:ea typeface="Calibri"/>
                <a:cs typeface="Calibri"/>
                <a:sym typeface="Calibri"/>
              </a:rPr>
              <a:t>•מנהיגות היא תופעה המתרחשת בקבוצות</a:t>
            </a:r>
          </a:p>
          <a:p>
            <a:r>
              <a:rPr lang="he-IL" sz="1200" b="0" i="0" u="none" strike="noStrike" cap="none" baseline="0" dirty="0">
                <a:solidFill>
                  <a:schemeClr val="dk1"/>
                </a:solidFill>
                <a:latin typeface="Calibri"/>
                <a:ea typeface="Calibri"/>
                <a:cs typeface="Calibri"/>
                <a:sym typeface="Calibri"/>
              </a:rPr>
              <a:t>•יש בה "מנהיג" ו"מונהגים"</a:t>
            </a:r>
          </a:p>
          <a:p>
            <a:r>
              <a:rPr lang="he-IL" sz="1200" b="0" i="0" u="none" strike="noStrike" cap="none" baseline="0" dirty="0">
                <a:solidFill>
                  <a:schemeClr val="dk1"/>
                </a:solidFill>
                <a:latin typeface="Calibri"/>
                <a:ea typeface="Calibri"/>
                <a:cs typeface="Calibri"/>
                <a:sym typeface="Calibri"/>
              </a:rPr>
              <a:t>•מעורבים בה תהליכי השפעה</a:t>
            </a:r>
          </a:p>
          <a:p>
            <a:r>
              <a:rPr lang="he-IL" sz="1200" b="0" i="0" u="none" strike="noStrike" cap="none" baseline="0" dirty="0">
                <a:solidFill>
                  <a:schemeClr val="dk1"/>
                </a:solidFill>
                <a:latin typeface="Calibri"/>
                <a:ea typeface="Calibri"/>
                <a:cs typeface="Calibri"/>
                <a:sym typeface="Calibri"/>
              </a:rPr>
              <a:t>•יש לה תכלית בהשגת מטרות.</a:t>
            </a:r>
            <a:endParaRPr dirty="0"/>
          </a:p>
        </p:txBody>
      </p:sp>
      <p:sp>
        <p:nvSpPr>
          <p:cNvPr id="140" name="Google Shape;140;g724cac1715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9</a:t>
            </a:fld>
            <a:endParaRPr/>
          </a:p>
        </p:txBody>
      </p:sp>
    </p:spTree>
    <p:extLst>
      <p:ext uri="{BB962C8B-B14F-4D97-AF65-F5344CB8AC3E}">
        <p14:creationId xmlns:p14="http://schemas.microsoft.com/office/powerpoint/2010/main" val="175298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video" Target="https://www.youtube.com/embed/oxq4sQUlqYI?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RTdnqRHj2nI?start=60&amp;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290398" y="2630393"/>
            <a:ext cx="12192000" cy="1470216"/>
          </a:xfrm>
          <a:prstGeom prst="rect">
            <a:avLst/>
          </a:prstGeom>
          <a:noFill/>
          <a:ln>
            <a:noFill/>
          </a:ln>
        </p:spPr>
        <p:txBody>
          <a:bodyPr spcFirstLastPara="1" wrap="square" lIns="91425" tIns="45700" rIns="91425" bIns="45700" anchor="ctr" anchorCtr="0">
            <a:normAutofit/>
          </a:bodyPr>
          <a:lstStyle/>
          <a:p>
            <a:pPr marL="0" lvl="0" indent="0" rtl="1">
              <a:spcBef>
                <a:spcPts val="0"/>
              </a:spcBef>
              <a:spcAft>
                <a:spcPts val="0"/>
              </a:spcAft>
              <a:buClr>
                <a:srgbClr val="192A72"/>
              </a:buClr>
              <a:buSzPts val="6600"/>
              <a:buFont typeface="Varela Round"/>
              <a:buNone/>
            </a:pPr>
            <a:r>
              <a:rPr lang="iw-IL" dirty="0"/>
              <a:t>מערכת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A878D3-FC1F-4B76-B20A-86D5DECD7DBA}"/>
              </a:ext>
            </a:extLst>
          </p:cNvPr>
          <p:cNvSpPr/>
          <p:nvPr/>
        </p:nvSpPr>
        <p:spPr>
          <a:xfrm>
            <a:off x="0" y="5181600"/>
            <a:ext cx="12192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7DB0EDC-7C39-4839-AFAF-B1F71F06DAA7}"/>
              </a:ext>
            </a:extLst>
          </p:cNvPr>
          <p:cNvSpPr>
            <a:spLocks noGrp="1"/>
          </p:cNvSpPr>
          <p:nvPr>
            <p:ph type="title"/>
          </p:nvPr>
        </p:nvSpPr>
        <p:spPr>
          <a:xfrm>
            <a:off x="1274884" y="269468"/>
            <a:ext cx="9642231" cy="720000"/>
          </a:xfrm>
        </p:spPr>
        <p:txBody>
          <a:bodyPr/>
          <a:lstStyle/>
          <a:p>
            <a:r>
              <a:rPr lang="he-IL" sz="3600" dirty="0"/>
              <a:t>מנהל טוב</a:t>
            </a:r>
          </a:p>
        </p:txBody>
      </p:sp>
      <p:sp>
        <p:nvSpPr>
          <p:cNvPr id="3" name="מציין מיקום טקסט 2">
            <a:extLst>
              <a:ext uri="{FF2B5EF4-FFF2-40B4-BE49-F238E27FC236}">
                <a16:creationId xmlns:a16="http://schemas.microsoft.com/office/drawing/2014/main" id="{F530C6AC-C11E-4555-9414-5513F690A65E}"/>
              </a:ext>
            </a:extLst>
          </p:cNvPr>
          <p:cNvSpPr>
            <a:spLocks noGrp="1"/>
          </p:cNvSpPr>
          <p:nvPr>
            <p:ph type="body" idx="1"/>
          </p:nvPr>
        </p:nvSpPr>
        <p:spPr/>
        <p:txBody>
          <a:bodyPr/>
          <a:lstStyle/>
          <a:p>
            <a:endParaRPr lang="he-IL"/>
          </a:p>
        </p:txBody>
      </p:sp>
      <p:sp>
        <p:nvSpPr>
          <p:cNvPr id="4" name="מציין מיקום טקסט 3">
            <a:extLst>
              <a:ext uri="{FF2B5EF4-FFF2-40B4-BE49-F238E27FC236}">
                <a16:creationId xmlns:a16="http://schemas.microsoft.com/office/drawing/2014/main" id="{E4C22E45-8917-44DB-ACE7-75B13EAEB2F7}"/>
              </a:ext>
            </a:extLst>
          </p:cNvPr>
          <p:cNvSpPr>
            <a:spLocks noGrp="1"/>
          </p:cNvSpPr>
          <p:nvPr>
            <p:ph type="body" idx="2"/>
          </p:nvPr>
        </p:nvSpPr>
        <p:spPr/>
        <p:txBody>
          <a:bodyPr/>
          <a:lstStyle/>
          <a:p>
            <a:endParaRPr lang="he-IL" dirty="0"/>
          </a:p>
        </p:txBody>
      </p:sp>
      <p:pic>
        <p:nvPicPr>
          <p:cNvPr id="5" name="מדיה מקוונת 4" title="ￗﾞￗﾔ ￗﾔￗﾕￗﾤￗﾚ ￗﾞￗﾠￗﾔￗﾜ ￗﾜￗﾞￗﾠￗﾔￗﾜ ￗﾘￗﾕￗﾑ?">
            <a:hlinkClick r:id="" action="ppaction://media"/>
            <a:extLst>
              <a:ext uri="{FF2B5EF4-FFF2-40B4-BE49-F238E27FC236}">
                <a16:creationId xmlns:a16="http://schemas.microsoft.com/office/drawing/2014/main" id="{4942BDA5-ABD2-488C-93F9-C50C79D3BA24}"/>
              </a:ext>
            </a:extLst>
          </p:cNvPr>
          <p:cNvPicPr>
            <a:picLocks noRot="1" noChangeAspect="1"/>
          </p:cNvPicPr>
          <p:nvPr>
            <a:videoFile r:link="rId1"/>
          </p:nvPr>
        </p:nvPicPr>
        <p:blipFill>
          <a:blip r:embed="rId3"/>
          <a:stretch>
            <a:fillRect/>
          </a:stretch>
        </p:blipFill>
        <p:spPr>
          <a:xfrm>
            <a:off x="383978" y="912366"/>
            <a:ext cx="11467588" cy="5749421"/>
          </a:xfrm>
          <a:prstGeom prst="rect">
            <a:avLst/>
          </a:prstGeom>
        </p:spPr>
      </p:pic>
    </p:spTree>
    <p:extLst>
      <p:ext uri="{BB962C8B-B14F-4D97-AF65-F5344CB8AC3E}">
        <p14:creationId xmlns:p14="http://schemas.microsoft.com/office/powerpoint/2010/main" val="7394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966617-80F1-482C-ADAD-44F93F88045A}"/>
              </a:ext>
            </a:extLst>
          </p:cNvPr>
          <p:cNvSpPr>
            <a:spLocks noGrp="1"/>
          </p:cNvSpPr>
          <p:nvPr>
            <p:ph type="title"/>
          </p:nvPr>
        </p:nvSpPr>
        <p:spPr/>
        <p:txBody>
          <a:bodyPr/>
          <a:lstStyle/>
          <a:p>
            <a:r>
              <a:rPr lang="he-IL" dirty="0"/>
              <a:t>תרגיל להפסקה</a:t>
            </a:r>
          </a:p>
        </p:txBody>
      </p:sp>
      <p:sp>
        <p:nvSpPr>
          <p:cNvPr id="4" name="מציין מיקום טקסט 3">
            <a:extLst>
              <a:ext uri="{FF2B5EF4-FFF2-40B4-BE49-F238E27FC236}">
                <a16:creationId xmlns:a16="http://schemas.microsoft.com/office/drawing/2014/main" id="{67E57DBA-5416-42B6-870B-42181470DE9A}"/>
              </a:ext>
            </a:extLst>
          </p:cNvPr>
          <p:cNvSpPr>
            <a:spLocks noGrp="1"/>
          </p:cNvSpPr>
          <p:nvPr>
            <p:ph type="body" idx="2"/>
          </p:nvPr>
        </p:nvSpPr>
        <p:spPr>
          <a:xfrm>
            <a:off x="515273" y="250371"/>
            <a:ext cx="11273956" cy="4463056"/>
          </a:xfrm>
        </p:spPr>
        <p:txBody>
          <a:bodyPr>
            <a:normAutofit/>
          </a:bodyPr>
          <a:lstStyle/>
          <a:p>
            <a:pPr marL="76200" indent="0">
              <a:lnSpc>
                <a:spcPct val="150000"/>
              </a:lnSpc>
              <a:buNone/>
            </a:pPr>
            <a:endParaRPr lang="he-IL" sz="3200" dirty="0"/>
          </a:p>
          <a:p>
            <a:pPr marL="76200" indent="0">
              <a:lnSpc>
                <a:spcPct val="150000"/>
              </a:lnSpc>
              <a:buNone/>
            </a:pPr>
            <a:r>
              <a:rPr lang="he-IL" sz="3200" dirty="0"/>
              <a:t>חשבו על 2 מאפיינים דומים בין מנהל למנהיג? </a:t>
            </a:r>
            <a:br>
              <a:rPr lang="en-US" sz="3200" dirty="0"/>
            </a:br>
            <a:r>
              <a:rPr lang="he-IL" sz="3200" dirty="0"/>
              <a:t>ועל 2 הבדלים ביניהם?</a:t>
            </a:r>
          </a:p>
        </p:txBody>
      </p:sp>
      <p:pic>
        <p:nvPicPr>
          <p:cNvPr id="6148" name="Picture 4" descr="Group of people with speech bubbles Free Vector">
            <a:extLst>
              <a:ext uri="{FF2B5EF4-FFF2-40B4-BE49-F238E27FC236}">
                <a16:creationId xmlns:a16="http://schemas.microsoft.com/office/drawing/2014/main" id="{5FB49EC4-DEC2-42A4-A7B1-0A6A894E8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36703"/>
            <a:ext cx="5129594" cy="332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1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1940169" y="115122"/>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דמיון בין מנהל למנהיג</a:t>
            </a:r>
            <a:endParaRPr dirty="0">
              <a:solidFill>
                <a:schemeClr val="dk1"/>
              </a:solidFill>
            </a:endParaRPr>
          </a:p>
        </p:txBody>
      </p:sp>
      <p:sp>
        <p:nvSpPr>
          <p:cNvPr id="152" name="Google Shape;152;g724cac1715_0_10"/>
          <p:cNvSpPr txBox="1">
            <a:spLocks noGrp="1"/>
          </p:cNvSpPr>
          <p:nvPr>
            <p:ph type="body" idx="2"/>
          </p:nvPr>
        </p:nvSpPr>
        <p:spPr>
          <a:xfrm>
            <a:off x="6645520" y="954865"/>
            <a:ext cx="4758346" cy="4586760"/>
          </a:xfrm>
          <a:prstGeom prst="rect">
            <a:avLst/>
          </a:prstGeom>
        </p:spPr>
        <p:txBody>
          <a:bodyPr spcFirstLastPara="1" wrap="square" lIns="91425" tIns="45700" rIns="91425" bIns="45700" anchor="t" anchorCtr="0">
            <a:noAutofit/>
          </a:bodyPr>
          <a:lstStyle/>
          <a:p>
            <a:pPr>
              <a:lnSpc>
                <a:spcPct val="150000"/>
              </a:lnSpc>
            </a:pPr>
            <a:r>
              <a:rPr lang="he-IL" sz="2800" dirty="0"/>
              <a:t>מוביל קבוצת אנשים</a:t>
            </a:r>
          </a:p>
          <a:p>
            <a:pPr>
              <a:lnSpc>
                <a:spcPct val="150000"/>
              </a:lnSpc>
            </a:pPr>
            <a:r>
              <a:rPr lang="he-IL" sz="2800" dirty="0"/>
              <a:t>בעלי כוח על המונהגים</a:t>
            </a:r>
          </a:p>
          <a:p>
            <a:pPr>
              <a:lnSpc>
                <a:spcPct val="150000"/>
              </a:lnSpc>
            </a:pPr>
            <a:r>
              <a:rPr lang="he-IL" sz="2800" dirty="0"/>
              <a:t>מידת השפעה</a:t>
            </a:r>
          </a:p>
          <a:p>
            <a:pPr>
              <a:lnSpc>
                <a:spcPct val="150000"/>
              </a:lnSpc>
            </a:pPr>
            <a:r>
              <a:rPr lang="he-IL" sz="2800" dirty="0"/>
              <a:t>סמכות</a:t>
            </a:r>
          </a:p>
          <a:p>
            <a:pPr>
              <a:lnSpc>
                <a:spcPct val="150000"/>
              </a:lnSpc>
            </a:pPr>
            <a:r>
              <a:rPr lang="he-IL" sz="2800" dirty="0"/>
              <a:t>תלויים באופי הקבוצה</a:t>
            </a:r>
            <a:endParaRPr lang="en-US" sz="2800" dirty="0"/>
          </a:p>
          <a:p>
            <a:pPr marL="76200" indent="0">
              <a:lnSpc>
                <a:spcPct val="150000"/>
              </a:lnSpc>
              <a:buNone/>
            </a:pPr>
            <a:endParaRPr lang="en-US" sz="2800" dirty="0"/>
          </a:p>
        </p:txBody>
      </p:sp>
      <p:sp>
        <p:nvSpPr>
          <p:cNvPr id="5" name="Google Shape;152;g724cac1715_0_10">
            <a:extLst>
              <a:ext uri="{FF2B5EF4-FFF2-40B4-BE49-F238E27FC236}">
                <a16:creationId xmlns:a16="http://schemas.microsoft.com/office/drawing/2014/main" id="{7A9111BF-01D1-4E4C-81E1-8BEDC6E38922}"/>
              </a:ext>
            </a:extLst>
          </p:cNvPr>
          <p:cNvSpPr txBox="1">
            <a:spLocks/>
          </p:cNvSpPr>
          <p:nvPr/>
        </p:nvSpPr>
        <p:spPr>
          <a:xfrm>
            <a:off x="266909" y="3943243"/>
            <a:ext cx="6744781" cy="27996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endParaRPr lang="he-IL" sz="3200" dirty="0"/>
          </a:p>
          <a:p>
            <a:pPr marL="0" indent="0" algn="just">
              <a:lnSpc>
                <a:spcPct val="150000"/>
              </a:lnSpc>
              <a:buFont typeface="Arial"/>
              <a:buNone/>
            </a:pPr>
            <a:r>
              <a:rPr lang="he-IL" sz="2000" dirty="0"/>
              <a:t>חשוב לציין שההבדלים שנראה מכוונים לטיפוס הקיצוני של כל אחד מהשניים. </a:t>
            </a:r>
          </a:p>
          <a:p>
            <a:pPr marL="0" indent="0" algn="just">
              <a:lnSpc>
                <a:spcPct val="150000"/>
              </a:lnSpc>
              <a:buFont typeface="Arial"/>
              <a:buNone/>
            </a:pPr>
            <a:r>
              <a:rPr lang="he-IL" sz="2000" dirty="0"/>
              <a:t>לרוב, מנהלים ומנהיגים כאחד מצויים על הטווח שבין שתי נקודות הקיצון</a:t>
            </a:r>
            <a:r>
              <a:rPr lang="en-US" sz="2000" dirty="0"/>
              <a:t> </a:t>
            </a:r>
            <a:r>
              <a:rPr lang="he-IL" sz="2000" dirty="0"/>
              <a:t>ומשלבים באישיותם מזה ומזה. </a:t>
            </a:r>
          </a:p>
        </p:txBody>
      </p:sp>
      <p:pic>
        <p:nvPicPr>
          <p:cNvPr id="7170" name="Picture 2" descr="Beach, Balance, Wallpaper, Rock, Sand, Stacked, Stones">
            <a:extLst>
              <a:ext uri="{FF2B5EF4-FFF2-40B4-BE49-F238E27FC236}">
                <a16:creationId xmlns:a16="http://schemas.microsoft.com/office/drawing/2014/main" id="{FC8E1A50-3C61-424E-8D91-7C68F7D70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86" y="1116861"/>
            <a:ext cx="4865914" cy="3243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8194" name="Picture 2" descr="Illustration of people avatar business plan concept Free Vector">
            <a:extLst>
              <a:ext uri="{FF2B5EF4-FFF2-40B4-BE49-F238E27FC236}">
                <a16:creationId xmlns:a16="http://schemas.microsoft.com/office/drawing/2014/main" id="{65762914-C70A-483F-8421-89AE68A3E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45" y="3144886"/>
            <a:ext cx="4570641" cy="3409728"/>
          </a:xfrm>
          <a:prstGeom prst="rect">
            <a:avLst/>
          </a:prstGeom>
          <a:noFill/>
          <a:extLst>
            <a:ext uri="{909E8E84-426E-40DD-AFC4-6F175D3DCCD1}">
              <a14:hiddenFill xmlns:a14="http://schemas.microsoft.com/office/drawing/2010/main">
                <a:solidFill>
                  <a:srgbClr val="FFFFFF"/>
                </a:solidFill>
              </a14:hiddenFill>
            </a:ext>
          </a:extLst>
        </p:spPr>
      </p:pic>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הבדלים בין מנהל למנהיג</a:t>
            </a:r>
            <a:endParaRPr dirty="0">
              <a:solidFill>
                <a:schemeClr val="dk1"/>
              </a:solidFill>
            </a:endParaRPr>
          </a:p>
        </p:txBody>
      </p:sp>
      <p:sp>
        <p:nvSpPr>
          <p:cNvPr id="151" name="Google Shape;151;g724cac1715_0_10"/>
          <p:cNvSpPr txBox="1">
            <a:spLocks noGrp="1"/>
          </p:cNvSpPr>
          <p:nvPr>
            <p:ph type="body" idx="1"/>
          </p:nvPr>
        </p:nvSpPr>
        <p:spPr>
          <a:xfrm>
            <a:off x="515272" y="1272760"/>
            <a:ext cx="11005800" cy="540000"/>
          </a:xfrm>
          <a:prstGeom prst="rect">
            <a:avLst/>
          </a:prstGeom>
        </p:spPr>
        <p:txBody>
          <a:bodyPr spcFirstLastPara="1" wrap="square" lIns="91425" tIns="45700" rIns="91425" bIns="45700" anchor="ctr" anchorCtr="0">
            <a:noAutofit/>
          </a:bodyPr>
          <a:lstStyle/>
          <a:p>
            <a:pPr marL="0" indent="0" rtl="0"/>
            <a:r>
              <a:rPr lang="he-IL" sz="3200" dirty="0"/>
              <a:t>פתרון בעיות</a:t>
            </a:r>
          </a:p>
          <a:p>
            <a:pPr marL="0" lvl="0" indent="0" rtl="0">
              <a:spcBef>
                <a:spcPts val="560"/>
              </a:spcBef>
              <a:spcAft>
                <a:spcPts val="0"/>
              </a:spcAft>
              <a:buNone/>
            </a:pPr>
            <a:endParaRPr sz="3200" dirty="0"/>
          </a:p>
        </p:txBody>
      </p:sp>
      <p:sp>
        <p:nvSpPr>
          <p:cNvPr id="152" name="Google Shape;152;g724cac1715_0_10"/>
          <p:cNvSpPr txBox="1">
            <a:spLocks noGrp="1"/>
          </p:cNvSpPr>
          <p:nvPr>
            <p:ph type="body" idx="2"/>
          </p:nvPr>
        </p:nvSpPr>
        <p:spPr>
          <a:xfrm>
            <a:off x="515272" y="1584168"/>
            <a:ext cx="11138247" cy="4152600"/>
          </a:xfrm>
          <a:prstGeom prst="rect">
            <a:avLst/>
          </a:prstGeom>
        </p:spPr>
        <p:txBody>
          <a:bodyPr spcFirstLastPara="1" wrap="square" lIns="91425" tIns="45700" rIns="91425" bIns="45700" anchor="t" anchorCtr="0">
            <a:noAutofit/>
          </a:bodyPr>
          <a:lstStyle/>
          <a:p>
            <a:pPr marL="76200" indent="0">
              <a:buNone/>
            </a:pPr>
            <a:r>
              <a:rPr lang="he-IL" sz="2800" dirty="0"/>
              <a:t>מנהיג מלמד איך </a:t>
            </a:r>
            <a:r>
              <a:rPr lang="he-IL" sz="2800" b="1" dirty="0"/>
              <a:t>לגשת </a:t>
            </a:r>
            <a:r>
              <a:rPr lang="he-IL" sz="2800" dirty="0"/>
              <a:t>לפתרון בעיות – מנהל מלמד איך </a:t>
            </a:r>
            <a:r>
              <a:rPr lang="he-IL" sz="2800" b="1" dirty="0"/>
              <a:t>לפתור </a:t>
            </a:r>
            <a:r>
              <a:rPr lang="he-IL" sz="2800" dirty="0"/>
              <a:t>בעיות.</a:t>
            </a:r>
          </a:p>
          <a:p>
            <a:pPr marL="76200" indent="0">
              <a:buNone/>
            </a:pPr>
            <a:endParaRPr lang="he-IL" sz="2800" dirty="0"/>
          </a:p>
          <a:p>
            <a:pPr marL="76200" indent="0">
              <a:buNone/>
            </a:pPr>
            <a:r>
              <a:rPr lang="he-IL" sz="2800" dirty="0"/>
              <a:t>מנהל מלמד לפתור בעיה מסוימת, נקודתית, ואילו מנהיג מלמד איך לרדת לשורש העניין ולהבין מה גרם לבעיה על מנת שהמונהגים יוכלו להתמודד עם פתרון של בעיות אחרות.</a:t>
            </a:r>
            <a:endParaRPr sz="2800" dirty="0"/>
          </a:p>
        </p:txBody>
      </p:sp>
    </p:spTree>
    <p:extLst>
      <p:ext uri="{BB962C8B-B14F-4D97-AF65-F5344CB8AC3E}">
        <p14:creationId xmlns:p14="http://schemas.microsoft.com/office/powerpoint/2010/main" val="32238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הבדלים בין מנהל למנהיג</a:t>
            </a:r>
            <a:endParaRPr dirty="0">
              <a:solidFill>
                <a:schemeClr val="dk1"/>
              </a:solidFill>
            </a:endParaRPr>
          </a:p>
        </p:txBody>
      </p:sp>
      <p:sp>
        <p:nvSpPr>
          <p:cNvPr id="151" name="Google Shape;151;g724cac1715_0_10"/>
          <p:cNvSpPr txBox="1">
            <a:spLocks noGrp="1"/>
          </p:cNvSpPr>
          <p:nvPr>
            <p:ph type="body" idx="1"/>
          </p:nvPr>
        </p:nvSpPr>
        <p:spPr>
          <a:xfrm>
            <a:off x="515272" y="1185682"/>
            <a:ext cx="11005800" cy="540000"/>
          </a:xfrm>
          <a:prstGeom prst="rect">
            <a:avLst/>
          </a:prstGeom>
        </p:spPr>
        <p:txBody>
          <a:bodyPr spcFirstLastPara="1" wrap="square" lIns="91425" tIns="45700" rIns="91425" bIns="45700" anchor="ctr" anchorCtr="0">
            <a:noAutofit/>
          </a:bodyPr>
          <a:lstStyle/>
          <a:p>
            <a:pPr marL="0" indent="0" rtl="0"/>
            <a:r>
              <a:rPr lang="he-IL" sz="3200" dirty="0"/>
              <a:t>אחריות עצמית</a:t>
            </a:r>
          </a:p>
          <a:p>
            <a:pPr marL="0" lvl="0" indent="0" rtl="0">
              <a:spcBef>
                <a:spcPts val="560"/>
              </a:spcBef>
              <a:spcAft>
                <a:spcPts val="0"/>
              </a:spcAft>
              <a:buNone/>
            </a:pPr>
            <a:endParaRPr sz="3200" dirty="0"/>
          </a:p>
        </p:txBody>
      </p:sp>
      <p:sp>
        <p:nvSpPr>
          <p:cNvPr id="152" name="Google Shape;152;g724cac1715_0_10"/>
          <p:cNvSpPr txBox="1">
            <a:spLocks noGrp="1"/>
          </p:cNvSpPr>
          <p:nvPr>
            <p:ph type="body" idx="2"/>
          </p:nvPr>
        </p:nvSpPr>
        <p:spPr>
          <a:xfrm>
            <a:off x="406415" y="1573282"/>
            <a:ext cx="11138247" cy="4152600"/>
          </a:xfrm>
          <a:prstGeom prst="rect">
            <a:avLst/>
          </a:prstGeom>
        </p:spPr>
        <p:txBody>
          <a:bodyPr spcFirstLastPara="1" wrap="square" lIns="91425" tIns="45700" rIns="91425" bIns="45700" anchor="t" anchorCtr="0">
            <a:noAutofit/>
          </a:bodyPr>
          <a:lstStyle/>
          <a:p>
            <a:pPr marL="76200" indent="0">
              <a:buNone/>
            </a:pPr>
            <a:r>
              <a:rPr lang="he-IL" sz="2800" b="1" dirty="0"/>
              <a:t>מנהיג בונה </a:t>
            </a:r>
            <a:r>
              <a:rPr lang="he-IL" sz="2800" dirty="0"/>
              <a:t>אחריות עצמית – </a:t>
            </a:r>
            <a:r>
              <a:rPr lang="he-IL" sz="2800" b="1" dirty="0"/>
              <a:t>מנהל דורש </a:t>
            </a:r>
            <a:r>
              <a:rPr lang="he-IL" sz="2800" dirty="0"/>
              <a:t>אחריות עצמית.</a:t>
            </a:r>
          </a:p>
          <a:p>
            <a:pPr marL="76200" indent="0">
              <a:buNone/>
            </a:pPr>
            <a:endParaRPr lang="he-IL" sz="2800" dirty="0"/>
          </a:p>
          <a:p>
            <a:pPr marL="76200" indent="0">
              <a:buNone/>
            </a:pPr>
            <a:r>
              <a:rPr lang="he-IL" sz="2800" dirty="0"/>
              <a:t>מנהלים מטילים אחריות על עובדיהם ודורשים דין וחשבון. מנהיגים עוזרים לאנשיהם להגביר את הביטחון בעצמם כדי לבנות בהם אחריות עצמית, דבר שמסייע בטיפוח תכונה איכותית לטווח ארוך</a:t>
            </a:r>
            <a:r>
              <a:rPr lang="he-IL" dirty="0"/>
              <a:t>.</a:t>
            </a:r>
            <a:endParaRPr sz="3200" dirty="0"/>
          </a:p>
        </p:txBody>
      </p:sp>
      <p:pic>
        <p:nvPicPr>
          <p:cNvPr id="2" name="תמונה 1">
            <a:extLst>
              <a:ext uri="{FF2B5EF4-FFF2-40B4-BE49-F238E27FC236}">
                <a16:creationId xmlns:a16="http://schemas.microsoft.com/office/drawing/2014/main" id="{79139685-6D17-4BEF-95C3-E601F266CF6A}"/>
              </a:ext>
            </a:extLst>
          </p:cNvPr>
          <p:cNvPicPr>
            <a:picLocks noChangeAspect="1"/>
          </p:cNvPicPr>
          <p:nvPr/>
        </p:nvPicPr>
        <p:blipFill>
          <a:blip r:embed="rId3"/>
          <a:stretch>
            <a:fillRect/>
          </a:stretch>
        </p:blipFill>
        <p:spPr>
          <a:xfrm>
            <a:off x="538481" y="4012894"/>
            <a:ext cx="4676291" cy="2449282"/>
          </a:xfrm>
          <a:prstGeom prst="rect">
            <a:avLst/>
          </a:prstGeom>
        </p:spPr>
      </p:pic>
    </p:spTree>
    <p:extLst>
      <p:ext uri="{BB962C8B-B14F-4D97-AF65-F5344CB8AC3E}">
        <p14:creationId xmlns:p14="http://schemas.microsoft.com/office/powerpoint/2010/main" val="32585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anim calcmode="lin" valueType="num">
                                      <p:cBhvr additive="base">
                                        <p:cTn id="7"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הבדלים בין מנהל למנהיג</a:t>
            </a:r>
            <a:endParaRPr dirty="0">
              <a:solidFill>
                <a:schemeClr val="dk1"/>
              </a:solidFill>
            </a:endParaRPr>
          </a:p>
        </p:txBody>
      </p:sp>
      <p:sp>
        <p:nvSpPr>
          <p:cNvPr id="151" name="Google Shape;151;g724cac1715_0_10"/>
          <p:cNvSpPr txBox="1">
            <a:spLocks noGrp="1"/>
          </p:cNvSpPr>
          <p:nvPr>
            <p:ph type="body" idx="1"/>
          </p:nvPr>
        </p:nvSpPr>
        <p:spPr>
          <a:xfrm>
            <a:off x="403971" y="1140594"/>
            <a:ext cx="11005800" cy="540000"/>
          </a:xfrm>
          <a:prstGeom prst="rect">
            <a:avLst/>
          </a:prstGeom>
        </p:spPr>
        <p:txBody>
          <a:bodyPr spcFirstLastPara="1" wrap="square" lIns="91425" tIns="45700" rIns="91425" bIns="45700" anchor="ctr" anchorCtr="0">
            <a:noAutofit/>
          </a:bodyPr>
          <a:lstStyle/>
          <a:p>
            <a:pPr marL="0" indent="0" rtl="0"/>
            <a:r>
              <a:rPr lang="he-IL" sz="3200" dirty="0"/>
              <a:t>התמקדות בזמן</a:t>
            </a:r>
          </a:p>
          <a:p>
            <a:pPr marL="0" lvl="0" indent="0" rtl="0">
              <a:spcBef>
                <a:spcPts val="560"/>
              </a:spcBef>
              <a:spcAft>
                <a:spcPts val="0"/>
              </a:spcAft>
              <a:buNone/>
            </a:pPr>
            <a:endParaRPr sz="3200" dirty="0"/>
          </a:p>
        </p:txBody>
      </p:sp>
      <p:sp>
        <p:nvSpPr>
          <p:cNvPr id="152" name="Google Shape;152;g724cac1715_0_10"/>
          <p:cNvSpPr txBox="1">
            <a:spLocks noGrp="1"/>
          </p:cNvSpPr>
          <p:nvPr>
            <p:ph type="body" idx="2"/>
          </p:nvPr>
        </p:nvSpPr>
        <p:spPr>
          <a:xfrm>
            <a:off x="403971" y="1497953"/>
            <a:ext cx="11138247" cy="4152600"/>
          </a:xfrm>
          <a:prstGeom prst="rect">
            <a:avLst/>
          </a:prstGeom>
        </p:spPr>
        <p:txBody>
          <a:bodyPr spcFirstLastPara="1" wrap="square" lIns="91425" tIns="45700" rIns="91425" bIns="45700" anchor="t" anchorCtr="0">
            <a:noAutofit/>
          </a:bodyPr>
          <a:lstStyle/>
          <a:p>
            <a:pPr marL="76200" indent="0">
              <a:buNone/>
            </a:pPr>
            <a:r>
              <a:rPr lang="he-IL" sz="2600" dirty="0"/>
              <a:t>מנהיג ממוקד במה נכון לעשות – מנהל ממוקד במה נכון לעשות </a:t>
            </a:r>
            <a:r>
              <a:rPr lang="he-IL" sz="2600" b="1" dirty="0"/>
              <a:t>עכשיו.</a:t>
            </a:r>
          </a:p>
          <a:p>
            <a:pPr marL="76200" indent="0">
              <a:buNone/>
            </a:pPr>
            <a:endParaRPr lang="he-IL" sz="2600" dirty="0"/>
          </a:p>
          <a:p>
            <a:pPr marL="76200" indent="0">
              <a:buNone/>
            </a:pPr>
            <a:r>
              <a:rPr lang="he-IL" sz="2600" dirty="0"/>
              <a:t>מנהלים פועלים לפתרון בעיות בדרך של </a:t>
            </a:r>
            <a:r>
              <a:rPr lang="he-IL" sz="2600" b="1" dirty="0"/>
              <a:t>"כיבוי שריפות", </a:t>
            </a:r>
            <a:r>
              <a:rPr lang="he-IL" sz="2600" dirty="0"/>
              <a:t>כלומר לפתור בעיה נוכחית כאן ועכשיו, לרגע זה. </a:t>
            </a:r>
          </a:p>
          <a:p>
            <a:pPr marL="76200" indent="0">
              <a:buNone/>
            </a:pPr>
            <a:endParaRPr lang="he-IL" sz="2600" dirty="0"/>
          </a:p>
          <a:p>
            <a:pPr marL="76200" indent="0">
              <a:buNone/>
            </a:pPr>
            <a:r>
              <a:rPr lang="he-IL" sz="2600" dirty="0"/>
              <a:t>מנגד, מנהיגים פועלים לפתרון בעיות בדרך של </a:t>
            </a:r>
            <a:r>
              <a:rPr lang="he-IL" sz="2600" b="1" dirty="0"/>
              <a:t>מניעת שריפות </a:t>
            </a:r>
            <a:r>
              <a:rPr lang="he-IL" sz="2600" dirty="0"/>
              <a:t>עתידיות, כלומר למרות האי-סדר עכשיו הם לא חוסכים מאמצים כדי למצוא פתרון נכון לבעיה כדי שלא תישנה בעתיד.</a:t>
            </a:r>
            <a:endParaRPr sz="2600" dirty="0"/>
          </a:p>
        </p:txBody>
      </p:sp>
      <p:pic>
        <p:nvPicPr>
          <p:cNvPr id="9218" name="Picture 2" descr="Now Then Then now painting">
            <a:extLst>
              <a:ext uri="{FF2B5EF4-FFF2-40B4-BE49-F238E27FC236}">
                <a16:creationId xmlns:a16="http://schemas.microsoft.com/office/drawing/2014/main" id="{156E6A25-7A31-4848-AF40-C918F7F93B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31" r="33361" b="43810"/>
          <a:stretch/>
        </p:blipFill>
        <p:spPr bwMode="auto">
          <a:xfrm>
            <a:off x="771769" y="4465608"/>
            <a:ext cx="3555999" cy="210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anim calcmode="lin" valueType="num">
                                      <p:cBhvr additive="base">
                                        <p:cTn id="7"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
                                            <p:txEl>
                                              <p:pRg st="4" end="4"/>
                                            </p:txEl>
                                          </p:spTgt>
                                        </p:tgtEl>
                                        <p:attrNameLst>
                                          <p:attrName>style.visibility</p:attrName>
                                        </p:attrNameLst>
                                      </p:cBhvr>
                                      <p:to>
                                        <p:strVal val="visible"/>
                                      </p:to>
                                    </p:set>
                                    <p:anim calcmode="lin" valueType="num">
                                      <p:cBhvr additive="base">
                                        <p:cTn id="11" dur="500" fill="hold"/>
                                        <p:tgtEl>
                                          <p:spTgt spid="15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הבדלים בין מנהל למנהיג</a:t>
            </a:r>
            <a:endParaRPr dirty="0">
              <a:solidFill>
                <a:schemeClr val="dk1"/>
              </a:solidFill>
            </a:endParaRPr>
          </a:p>
        </p:txBody>
      </p:sp>
      <p:sp>
        <p:nvSpPr>
          <p:cNvPr id="151" name="Google Shape;151;g724cac1715_0_10"/>
          <p:cNvSpPr txBox="1">
            <a:spLocks noGrp="1"/>
          </p:cNvSpPr>
          <p:nvPr>
            <p:ph type="body" idx="1"/>
          </p:nvPr>
        </p:nvSpPr>
        <p:spPr>
          <a:xfrm>
            <a:off x="526876" y="1174789"/>
            <a:ext cx="11005800" cy="540000"/>
          </a:xfrm>
          <a:prstGeom prst="rect">
            <a:avLst/>
          </a:prstGeom>
        </p:spPr>
        <p:txBody>
          <a:bodyPr spcFirstLastPara="1" wrap="square" lIns="91425" tIns="45700" rIns="91425" bIns="45700" anchor="ctr" anchorCtr="0">
            <a:noAutofit/>
          </a:bodyPr>
          <a:lstStyle/>
          <a:p>
            <a:pPr marL="0" indent="0" rtl="0"/>
            <a:r>
              <a:rPr lang="he-IL" sz="3200" dirty="0"/>
              <a:t>הדרך</a:t>
            </a:r>
          </a:p>
          <a:p>
            <a:pPr marL="0" lvl="0" indent="0" rtl="0">
              <a:spcBef>
                <a:spcPts val="560"/>
              </a:spcBef>
              <a:spcAft>
                <a:spcPts val="0"/>
              </a:spcAft>
              <a:buNone/>
            </a:pPr>
            <a:endParaRPr sz="3200" dirty="0"/>
          </a:p>
        </p:txBody>
      </p:sp>
      <p:sp>
        <p:nvSpPr>
          <p:cNvPr id="152" name="Google Shape;152;g724cac1715_0_10"/>
          <p:cNvSpPr txBox="1">
            <a:spLocks noGrp="1"/>
          </p:cNvSpPr>
          <p:nvPr>
            <p:ph type="body" idx="2"/>
          </p:nvPr>
        </p:nvSpPr>
        <p:spPr>
          <a:xfrm>
            <a:off x="526876" y="1455675"/>
            <a:ext cx="11138247" cy="4152600"/>
          </a:xfrm>
          <a:prstGeom prst="rect">
            <a:avLst/>
          </a:prstGeom>
        </p:spPr>
        <p:txBody>
          <a:bodyPr spcFirstLastPara="1" wrap="square" lIns="91425" tIns="45700" rIns="91425" bIns="45700" anchor="t" anchorCtr="0">
            <a:noAutofit/>
          </a:bodyPr>
          <a:lstStyle/>
          <a:p>
            <a:pPr marL="76200" indent="0">
              <a:buNone/>
            </a:pPr>
            <a:r>
              <a:rPr lang="he-IL" sz="2800" b="1" dirty="0"/>
              <a:t>מנהיג מוביל </a:t>
            </a:r>
            <a:r>
              <a:rPr lang="he-IL" sz="2800" dirty="0"/>
              <a:t>את הדרך – </a:t>
            </a:r>
            <a:r>
              <a:rPr lang="he-IL" sz="2800" b="1" dirty="0"/>
              <a:t>מנהל מראה </a:t>
            </a:r>
            <a:r>
              <a:rPr lang="he-IL" sz="2800" dirty="0"/>
              <a:t>את הדרך.</a:t>
            </a:r>
          </a:p>
          <a:p>
            <a:pPr marL="76200" indent="0">
              <a:buNone/>
            </a:pPr>
            <a:r>
              <a:rPr lang="he-IL" sz="2800" dirty="0"/>
              <a:t>מנהלים עומדים מן הצד וצופים כיצד העובדים מבצעים את העבודה הקשה. לעומת זאת, מנהיגים עומדים בראש</a:t>
            </a:r>
          </a:p>
          <a:p>
            <a:pPr marL="76200" indent="0">
              <a:buNone/>
            </a:pPr>
            <a:r>
              <a:rPr lang="he-IL" sz="2800" dirty="0"/>
              <a:t>ומובילים את אנשיהם תוך כדי ביצוע העבודה הקשה ומתן דוגמה אישית.</a:t>
            </a:r>
            <a:endParaRPr sz="2800" dirty="0"/>
          </a:p>
        </p:txBody>
      </p:sp>
      <p:pic>
        <p:nvPicPr>
          <p:cNvPr id="10242" name="Picture 2" descr="Stairs to heaven Free Photo">
            <a:extLst>
              <a:ext uri="{FF2B5EF4-FFF2-40B4-BE49-F238E27FC236}">
                <a16:creationId xmlns:a16="http://schemas.microsoft.com/office/drawing/2014/main" id="{567498A4-8F51-4C70-ABD5-2892F01071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9" t="3795" r="3486" b="2904"/>
          <a:stretch/>
        </p:blipFill>
        <p:spPr bwMode="auto">
          <a:xfrm>
            <a:off x="1001486" y="3973286"/>
            <a:ext cx="3461658" cy="234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1" end="1"/>
                                            </p:txEl>
                                          </p:spTgt>
                                        </p:tgtEl>
                                        <p:attrNameLst>
                                          <p:attrName>style.visibility</p:attrName>
                                        </p:attrNameLst>
                                      </p:cBhvr>
                                      <p:to>
                                        <p:strVal val="visible"/>
                                      </p:to>
                                    </p:set>
                                    <p:anim calcmode="lin" valueType="num">
                                      <p:cBhvr additive="base">
                                        <p:cTn id="7"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
                                            <p:txEl>
                                              <p:pRg st="2" end="2"/>
                                            </p:txEl>
                                          </p:spTgt>
                                        </p:tgtEl>
                                        <p:attrNameLst>
                                          <p:attrName>style.visibility</p:attrName>
                                        </p:attrNameLst>
                                      </p:cBhvr>
                                      <p:to>
                                        <p:strVal val="visible"/>
                                      </p:to>
                                    </p:set>
                                    <p:anim calcmode="lin" valueType="num">
                                      <p:cBhvr additive="base">
                                        <p:cTn id="11"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txBox="1">
            <a:spLocks noGrp="1"/>
          </p:cNvSpPr>
          <p:nvPr>
            <p:ph type="title"/>
          </p:nvPr>
        </p:nvSpPr>
        <p:spPr>
          <a:xfrm>
            <a:off x="2062719" y="170563"/>
            <a:ext cx="10377376"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400"/>
              <a:buFont typeface="Varela Round"/>
              <a:buNone/>
            </a:pPr>
            <a:r>
              <a:rPr lang="he-IL" sz="4400" dirty="0"/>
              <a:t>סיכום הבדלים מנהל ומנהיג</a:t>
            </a:r>
            <a:endParaRPr dirty="0"/>
          </a:p>
        </p:txBody>
      </p:sp>
      <p:graphicFrame>
        <p:nvGraphicFramePr>
          <p:cNvPr id="276" name="Google Shape;276;p7"/>
          <p:cNvGraphicFramePr/>
          <p:nvPr>
            <p:extLst>
              <p:ext uri="{D42A27DB-BD31-4B8C-83A1-F6EECF244321}">
                <p14:modId xmlns:p14="http://schemas.microsoft.com/office/powerpoint/2010/main" val="2512498807"/>
              </p:ext>
            </p:extLst>
          </p:nvPr>
        </p:nvGraphicFramePr>
        <p:xfrm>
          <a:off x="601600" y="1022930"/>
          <a:ext cx="5588000" cy="3942088"/>
        </p:xfrm>
        <a:graphic>
          <a:graphicData uri="http://schemas.openxmlformats.org/drawingml/2006/table">
            <a:tbl>
              <a:tblPr firstRow="1" bandRow="1">
                <a:noFill/>
                <a:tableStyleId>{991A7E6B-77C0-4A66-99FC-0ABFA65070B0}</a:tableStyleId>
              </a:tblPr>
              <a:tblGrid>
                <a:gridCol w="2794000">
                  <a:extLst>
                    <a:ext uri="{9D8B030D-6E8A-4147-A177-3AD203B41FA5}">
                      <a16:colId xmlns:a16="http://schemas.microsoft.com/office/drawing/2014/main" val="20002"/>
                    </a:ext>
                  </a:extLst>
                </a:gridCol>
                <a:gridCol w="2794000">
                  <a:extLst>
                    <a:ext uri="{9D8B030D-6E8A-4147-A177-3AD203B41FA5}">
                      <a16:colId xmlns:a16="http://schemas.microsoft.com/office/drawing/2014/main" val="20003"/>
                    </a:ext>
                  </a:extLst>
                </a:gridCol>
              </a:tblGrid>
              <a:tr h="704432">
                <a:tc>
                  <a:txBody>
                    <a:bodyPr/>
                    <a:lstStyle/>
                    <a:p>
                      <a:pPr marL="0" marR="0" lvl="0" indent="0" algn="ctr" rtl="1">
                        <a:lnSpc>
                          <a:spcPct val="100000"/>
                        </a:lnSpc>
                        <a:spcBef>
                          <a:spcPts val="0"/>
                        </a:spcBef>
                        <a:spcAft>
                          <a:spcPts val="0"/>
                        </a:spcAft>
                        <a:buClr>
                          <a:schemeClr val="lt1"/>
                        </a:buClr>
                        <a:buSzPts val="2400"/>
                        <a:buFont typeface="Varela Round"/>
                        <a:buNone/>
                      </a:pPr>
                      <a:r>
                        <a:rPr lang="he-IL" sz="3600" b="1" u="none" strike="noStrike" cap="none" dirty="0">
                          <a:solidFill>
                            <a:schemeClr val="lt1"/>
                          </a:solidFill>
                          <a:latin typeface="Varela Round"/>
                          <a:cs typeface="Varela Round"/>
                          <a:sym typeface="Varela Round"/>
                        </a:rPr>
                        <a:t>מנהל</a:t>
                      </a:r>
                      <a:endParaRPr sz="3600" b="1" dirty="0"/>
                    </a:p>
                  </a:txBody>
                  <a:tcPr marL="91450" marR="91450" marT="45725" marB="45725" anchor="ctr">
                    <a:solidFill>
                      <a:srgbClr val="12B4BC"/>
                    </a:solidFill>
                  </a:tcPr>
                </a:tc>
                <a:tc>
                  <a:txBody>
                    <a:bodyPr/>
                    <a:lstStyle/>
                    <a:p>
                      <a:pPr marL="0" marR="0" lvl="0" indent="0" algn="ctr" rtl="1">
                        <a:spcBef>
                          <a:spcPts val="0"/>
                        </a:spcBef>
                        <a:spcAft>
                          <a:spcPts val="0"/>
                        </a:spcAft>
                        <a:buNone/>
                      </a:pPr>
                      <a:r>
                        <a:rPr lang="he-IL" sz="3600" b="1" u="none" strike="noStrike" cap="none" dirty="0">
                          <a:solidFill>
                            <a:schemeClr val="lt1"/>
                          </a:solidFill>
                          <a:latin typeface="Varela Round"/>
                          <a:ea typeface="Varela Round"/>
                          <a:cs typeface="Varela Round"/>
                          <a:sym typeface="Varela Round"/>
                        </a:rPr>
                        <a:t>מנהיג</a:t>
                      </a:r>
                      <a:endParaRPr sz="3600" b="1" dirty="0"/>
                    </a:p>
                  </a:txBody>
                  <a:tcPr marL="91450" marR="91450" marT="45725" marB="45725" anchor="ctr">
                    <a:solidFill>
                      <a:srgbClr val="12B4BC"/>
                    </a:solidFill>
                  </a:tcPr>
                </a:tc>
                <a:extLst>
                  <a:ext uri="{0D108BD9-81ED-4DB2-BD59-A6C34878D82A}">
                    <a16:rowId xmlns:a16="http://schemas.microsoft.com/office/drawing/2014/main" val="10000"/>
                  </a:ext>
                </a:extLst>
              </a:tr>
              <a:tr h="809414">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מלמד איך לפתור בעיות</a:t>
                      </a:r>
                      <a:endParaRPr sz="2000" dirty="0"/>
                    </a:p>
                  </a:txBody>
                  <a:tcPr marL="91450" marR="91450" marT="45725" marB="45725" anchor="ctr"/>
                </a:tc>
                <a:tc>
                  <a:txBody>
                    <a:bodyPr/>
                    <a:lstStyle/>
                    <a:p>
                      <a:pPr marL="0" marR="0" lvl="0" indent="0" algn="ctr" rtl="1">
                        <a:spcBef>
                          <a:spcPts val="0"/>
                        </a:spcBef>
                        <a:spcAft>
                          <a:spcPts val="0"/>
                        </a:spcAft>
                        <a:buNone/>
                      </a:pPr>
                      <a:r>
                        <a:rPr lang="he-IL" sz="2000" u="none" strike="noStrike" cap="none" dirty="0">
                          <a:latin typeface="Varela Round"/>
                          <a:ea typeface="Varela Round"/>
                          <a:cs typeface="Varela Round"/>
                          <a:sym typeface="Varela Round"/>
                        </a:rPr>
                        <a:t>מלמד איך לגשת לפתור בעיה</a:t>
                      </a:r>
                      <a:endParaRPr sz="2000" dirty="0"/>
                    </a:p>
                  </a:txBody>
                  <a:tcPr marL="91450" marR="91450" marT="45725" marB="45725" anchor="ctr"/>
                </a:tc>
                <a:extLst>
                  <a:ext uri="{0D108BD9-81ED-4DB2-BD59-A6C34878D82A}">
                    <a16:rowId xmlns:a16="http://schemas.microsoft.com/office/drawing/2014/main" val="10001"/>
                  </a:ext>
                </a:extLst>
              </a:tr>
              <a:tr h="809414">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דורש אחריות עצמית</a:t>
                      </a:r>
                      <a:endParaRPr sz="2000" dirty="0"/>
                    </a:p>
                  </a:txBody>
                  <a:tcPr marL="91450" marR="91450" marT="45725" marB="45725" anchor="ctr"/>
                </a:tc>
                <a:tc>
                  <a:txBody>
                    <a:bodyPr/>
                    <a:lstStyle/>
                    <a:p>
                      <a:pPr marL="0" marR="0" lvl="0" indent="0" algn="ctr" rtl="1">
                        <a:spcBef>
                          <a:spcPts val="0"/>
                        </a:spcBef>
                        <a:spcAft>
                          <a:spcPts val="0"/>
                        </a:spcAft>
                        <a:buNone/>
                      </a:pPr>
                      <a:r>
                        <a:rPr lang="he-IL" sz="2000" u="none" strike="noStrike" cap="none" dirty="0">
                          <a:latin typeface="Varela Round"/>
                          <a:ea typeface="Varela Round"/>
                          <a:cs typeface="Varela Round"/>
                          <a:sym typeface="Varela Round"/>
                        </a:rPr>
                        <a:t>בונה אחריות עצמית</a:t>
                      </a:r>
                      <a:endParaRPr sz="2000" dirty="0"/>
                    </a:p>
                  </a:txBody>
                  <a:tcPr marL="91450" marR="91450" marT="45725" marB="45725" anchor="ctr"/>
                </a:tc>
                <a:extLst>
                  <a:ext uri="{0D108BD9-81ED-4DB2-BD59-A6C34878D82A}">
                    <a16:rowId xmlns:a16="http://schemas.microsoft.com/office/drawing/2014/main" val="10002"/>
                  </a:ext>
                </a:extLst>
              </a:tr>
              <a:tr h="809414">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ממוקד במה נכון לעשות עכשיו</a:t>
                      </a:r>
                      <a:endParaRPr sz="2000" dirty="0"/>
                    </a:p>
                  </a:txBody>
                  <a:tcPr marL="91450" marR="91450" marT="45725" marB="45725" anchor="ctr"/>
                </a:tc>
                <a:tc>
                  <a:txBody>
                    <a:bodyPr/>
                    <a:lstStyle/>
                    <a:p>
                      <a:pPr marL="0" marR="0" lvl="0" indent="0" algn="ctr" rtl="1">
                        <a:spcBef>
                          <a:spcPts val="0"/>
                        </a:spcBef>
                        <a:spcAft>
                          <a:spcPts val="0"/>
                        </a:spcAft>
                        <a:buNone/>
                      </a:pPr>
                      <a:r>
                        <a:rPr lang="he-IL" sz="2000" u="none" strike="noStrike" cap="none" dirty="0">
                          <a:latin typeface="Varela Round"/>
                          <a:ea typeface="Varela Round"/>
                          <a:cs typeface="Varela Round"/>
                          <a:sym typeface="Varela Round"/>
                        </a:rPr>
                        <a:t>ממוקד במה נכון לעשות</a:t>
                      </a:r>
                      <a:endParaRPr sz="2000" dirty="0"/>
                    </a:p>
                  </a:txBody>
                  <a:tcPr marL="91450" marR="91450" marT="45725" marB="45725" anchor="ctr"/>
                </a:tc>
                <a:extLst>
                  <a:ext uri="{0D108BD9-81ED-4DB2-BD59-A6C34878D82A}">
                    <a16:rowId xmlns:a16="http://schemas.microsoft.com/office/drawing/2014/main" val="10003"/>
                  </a:ext>
                </a:extLst>
              </a:tr>
              <a:tr h="809414">
                <a:tc>
                  <a:txBody>
                    <a:bodyPr/>
                    <a:lstStyle/>
                    <a:p>
                      <a:pPr marL="0" marR="0" lvl="0" indent="0" algn="ctr" rtl="1">
                        <a:lnSpc>
                          <a:spcPct val="100000"/>
                        </a:lnSpc>
                        <a:spcBef>
                          <a:spcPts val="0"/>
                        </a:spcBef>
                        <a:spcAft>
                          <a:spcPts val="0"/>
                        </a:spcAft>
                        <a:buClr>
                          <a:schemeClr val="dk1"/>
                        </a:buClr>
                        <a:buSzPts val="2000"/>
                        <a:buFont typeface="Varela Round"/>
                        <a:buNone/>
                      </a:pPr>
                      <a:r>
                        <a:rPr lang="he-IL" sz="2000" u="none" strike="noStrike" cap="none" dirty="0">
                          <a:latin typeface="Varela Round"/>
                          <a:cs typeface="Varela Round"/>
                          <a:sym typeface="Varela Round"/>
                        </a:rPr>
                        <a:t>מראה את הדרך</a:t>
                      </a:r>
                      <a:endParaRPr sz="2000" dirty="0"/>
                    </a:p>
                  </a:txBody>
                  <a:tcPr marL="91450" marR="91450" marT="45725" marB="45725" anchor="ctr"/>
                </a:tc>
                <a:tc>
                  <a:txBody>
                    <a:bodyPr/>
                    <a:lstStyle/>
                    <a:p>
                      <a:pPr marL="0" marR="0" lvl="0" indent="0" algn="ctr" rtl="1">
                        <a:spcBef>
                          <a:spcPts val="0"/>
                        </a:spcBef>
                        <a:spcAft>
                          <a:spcPts val="0"/>
                        </a:spcAft>
                        <a:buNone/>
                      </a:pPr>
                      <a:r>
                        <a:rPr lang="he-IL" sz="2000" u="none" strike="noStrike" cap="none" dirty="0">
                          <a:latin typeface="Varela Round"/>
                          <a:ea typeface="Varela Round"/>
                          <a:cs typeface="Varela Round"/>
                          <a:sym typeface="Varela Round"/>
                        </a:rPr>
                        <a:t>מוביל את הדרך</a:t>
                      </a:r>
                      <a:endParaRPr sz="2000" dirty="0"/>
                    </a:p>
                  </a:txBody>
                  <a:tcPr marL="91450" marR="91450" marT="45725" marB="45725" anchor="ctr"/>
                </a:tc>
                <a:extLst>
                  <a:ext uri="{0D108BD9-81ED-4DB2-BD59-A6C34878D82A}">
                    <a16:rowId xmlns:a16="http://schemas.microsoft.com/office/drawing/2014/main" val="10004"/>
                  </a:ext>
                </a:extLst>
              </a:tr>
            </a:tbl>
          </a:graphicData>
        </a:graphic>
      </p:graphicFrame>
      <p:pic>
        <p:nvPicPr>
          <p:cNvPr id="11268" name="Picture 4" descr="Leadership and paper planes concept Free Vector">
            <a:extLst>
              <a:ext uri="{FF2B5EF4-FFF2-40B4-BE49-F238E27FC236}">
                <a16:creationId xmlns:a16="http://schemas.microsoft.com/office/drawing/2014/main" id="{C2A86C06-27CD-45D0-8D66-437EBEBF2C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713"/>
          <a:stretch/>
        </p:blipFill>
        <p:spPr bwMode="auto">
          <a:xfrm>
            <a:off x="6543675" y="1022930"/>
            <a:ext cx="3654407" cy="3189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שאלה לדוגמא</a:t>
            </a:r>
            <a:endParaRPr dirty="0">
              <a:solidFill>
                <a:schemeClr val="dk1"/>
              </a:solidFill>
            </a:endParaRPr>
          </a:p>
        </p:txBody>
      </p:sp>
      <p:sp>
        <p:nvSpPr>
          <p:cNvPr id="152" name="Google Shape;152;g724cac1715_0_10"/>
          <p:cNvSpPr txBox="1">
            <a:spLocks noGrp="1"/>
          </p:cNvSpPr>
          <p:nvPr>
            <p:ph type="body" idx="2"/>
          </p:nvPr>
        </p:nvSpPr>
        <p:spPr>
          <a:xfrm>
            <a:off x="526876" y="1137853"/>
            <a:ext cx="11138247" cy="4152600"/>
          </a:xfrm>
          <a:prstGeom prst="rect">
            <a:avLst/>
          </a:prstGeom>
        </p:spPr>
        <p:txBody>
          <a:bodyPr spcFirstLastPara="1" wrap="square" lIns="91425" tIns="45700" rIns="91425" bIns="45700" anchor="t" anchorCtr="0">
            <a:noAutofit/>
          </a:bodyPr>
          <a:lstStyle/>
          <a:p>
            <a:pPr marL="76200" indent="0">
              <a:buNone/>
            </a:pPr>
            <a:r>
              <a:rPr lang="he-IL" dirty="0"/>
              <a:t>רשת ביגוד בפריסה ארצית פתחה סניף במרכז הארץ. מנכ"ל הרשת זימן ישיבת הנהלה וטען כי הסניף זקוק למנהיג ולא רק למנהל. לכן ביקש ממנהל משאבי האנוש לגייס עובד בעל תכונות של מנהיג.</a:t>
            </a:r>
          </a:p>
          <a:p>
            <a:pPr marL="76200" indent="0">
              <a:buNone/>
            </a:pPr>
            <a:endParaRPr lang="he-IL" dirty="0"/>
          </a:p>
          <a:p>
            <a:pPr marL="76200" indent="0">
              <a:buNone/>
            </a:pPr>
            <a:r>
              <a:rPr lang="he-IL" dirty="0"/>
              <a:t>א. הסבירו את המושג "מנהיג" ואת המושג "מנהל".</a:t>
            </a:r>
          </a:p>
          <a:p>
            <a:pPr marL="76200" indent="0">
              <a:buNone/>
            </a:pPr>
            <a:r>
              <a:rPr lang="he-IL" dirty="0"/>
              <a:t>ב.  הציגו שני הבדלים בין מנהל ומנהיג.</a:t>
            </a:r>
            <a:endParaRPr sz="4800" dirty="0"/>
          </a:p>
        </p:txBody>
      </p:sp>
      <p:pic>
        <p:nvPicPr>
          <p:cNvPr id="12290" name="Picture 2" descr="Speech bubble with question mark Free Vector">
            <a:extLst>
              <a:ext uri="{FF2B5EF4-FFF2-40B4-BE49-F238E27FC236}">
                <a16:creationId xmlns:a16="http://schemas.microsoft.com/office/drawing/2014/main" id="{5CDA4F13-1B11-4DCA-A100-91A8F57B4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44" b="8923"/>
          <a:stretch/>
        </p:blipFill>
        <p:spPr bwMode="auto">
          <a:xfrm>
            <a:off x="774248" y="2975032"/>
            <a:ext cx="4254954" cy="337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anim calcmode="lin" valueType="num">
                                      <p:cBhvr additive="base">
                                        <p:cTn id="7"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
                                            <p:txEl>
                                              <p:pRg st="3" end="3"/>
                                            </p:txEl>
                                          </p:spTgt>
                                        </p:tgtEl>
                                        <p:attrNameLst>
                                          <p:attrName>style.visibility</p:attrName>
                                        </p:attrNameLst>
                                      </p:cBhvr>
                                      <p:to>
                                        <p:strVal val="visible"/>
                                      </p:to>
                                    </p:set>
                                    <p:anim calcmode="lin" valueType="num">
                                      <p:cBhvr additive="base">
                                        <p:cTn id="11"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פתרון סעיף א'</a:t>
            </a:r>
            <a:endParaRPr dirty="0">
              <a:solidFill>
                <a:schemeClr val="dk1"/>
              </a:solidFill>
            </a:endParaRPr>
          </a:p>
        </p:txBody>
      </p:sp>
      <p:sp>
        <p:nvSpPr>
          <p:cNvPr id="152" name="Google Shape;152;g724cac1715_0_10"/>
          <p:cNvSpPr txBox="1">
            <a:spLocks noGrp="1"/>
          </p:cNvSpPr>
          <p:nvPr>
            <p:ph type="body" idx="2"/>
          </p:nvPr>
        </p:nvSpPr>
        <p:spPr>
          <a:xfrm>
            <a:off x="515272" y="1344058"/>
            <a:ext cx="11138247" cy="4534224"/>
          </a:xfrm>
          <a:prstGeom prst="rect">
            <a:avLst/>
          </a:prstGeom>
        </p:spPr>
        <p:txBody>
          <a:bodyPr spcFirstLastPara="1" wrap="square" lIns="91425" tIns="45700" rIns="91425" bIns="45700" anchor="t" anchorCtr="0">
            <a:noAutofit/>
          </a:bodyPr>
          <a:lstStyle/>
          <a:p>
            <a:pPr marL="76200" indent="0">
              <a:buNone/>
            </a:pPr>
            <a:r>
              <a:rPr lang="he-IL" sz="2800" b="1" dirty="0"/>
              <a:t>מנהיג – </a:t>
            </a:r>
            <a:r>
              <a:rPr lang="he-IL" sz="2800" dirty="0"/>
              <a:t>אדם בעל תכונות אישיות המאפשרות לו להניע ולהוביל קבוצת אנשים לפעולה בדרכים אותן הוא מתווה למען השגת מטרה משותפת.</a:t>
            </a:r>
          </a:p>
          <a:p>
            <a:pPr marL="76200" indent="0">
              <a:buNone/>
            </a:pPr>
            <a:endParaRPr lang="he-IL" sz="2800" dirty="0"/>
          </a:p>
          <a:p>
            <a:pPr marL="76200" indent="0">
              <a:buNone/>
            </a:pPr>
            <a:r>
              <a:rPr lang="he-IL" sz="2800" b="1" dirty="0"/>
              <a:t>מנהל – </a:t>
            </a:r>
            <a:r>
              <a:rPr lang="he-IL" sz="2800" dirty="0"/>
              <a:t>אדם שאישיותו לא מספיקה להנהגה והוא נעזר ומשתמש בסמכות ובמינוי הפורמלי המוענק לו.</a:t>
            </a:r>
          </a:p>
          <a:p>
            <a:pPr marL="76200" indent="0">
              <a:buNone/>
            </a:pPr>
            <a:endParaRPr lang="he-IL" b="1" dirty="0"/>
          </a:p>
          <a:p>
            <a:pPr marL="76200" indent="0">
              <a:buNone/>
            </a:pPr>
            <a:endParaRPr sz="4800" dirty="0"/>
          </a:p>
        </p:txBody>
      </p:sp>
      <p:pic>
        <p:nvPicPr>
          <p:cNvPr id="13314" name="Picture 2" descr="Illuminated crumpled yellow paper light bulb idea on white background Free Photo">
            <a:extLst>
              <a:ext uri="{FF2B5EF4-FFF2-40B4-BE49-F238E27FC236}">
                <a16:creationId xmlns:a16="http://schemas.microsoft.com/office/drawing/2014/main" id="{7E4A601A-04BD-44CB-B5AD-EDAB9C59AE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913"/>
          <a:stretch/>
        </p:blipFill>
        <p:spPr bwMode="auto">
          <a:xfrm>
            <a:off x="741588" y="3292106"/>
            <a:ext cx="2732805" cy="313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
                                            <p:txEl>
                                              <p:pRg st="2" end="2"/>
                                            </p:txEl>
                                          </p:spTgt>
                                        </p:tgtEl>
                                        <p:attrNameLst>
                                          <p:attrName>style.visibility</p:attrName>
                                        </p:attrNameLst>
                                      </p:cBhvr>
                                      <p:to>
                                        <p:strVal val="visible"/>
                                      </p:to>
                                    </p:set>
                                    <p:anim calcmode="lin" valueType="num">
                                      <p:cBhvr additive="base">
                                        <p:cTn id="11"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dirty="0"/>
              <a:t>מנהיג ומנהל: הבדלים ודמיון</a:t>
            </a:r>
            <a:endParaRPr dirty="0"/>
          </a:p>
        </p:txBody>
      </p:sp>
      <p:sp>
        <p:nvSpPr>
          <p:cNvPr id="115" name="Google Shape;115;p2"/>
          <p:cNvSpPr txBox="1">
            <a:spLocks noGrp="1"/>
          </p:cNvSpPr>
          <p:nvPr>
            <p:ph type="subTitle" idx="1"/>
          </p:nvPr>
        </p:nvSpPr>
        <p:spPr>
          <a:xfrm>
            <a:off x="1" y="2803497"/>
            <a:ext cx="12192000" cy="76520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dirty="0"/>
              <a:t>מנהל וכלכלה</a:t>
            </a:r>
            <a:endParaRPr dirty="0"/>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צחי אפרתי</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24cac1715_0_1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 פתרון סעיף ב'</a:t>
            </a:r>
            <a:endParaRPr dirty="0">
              <a:solidFill>
                <a:schemeClr val="dk1"/>
              </a:solidFill>
            </a:endParaRPr>
          </a:p>
        </p:txBody>
      </p:sp>
      <p:sp>
        <p:nvSpPr>
          <p:cNvPr id="152" name="Google Shape;152;g724cac1715_0_10"/>
          <p:cNvSpPr txBox="1">
            <a:spLocks noGrp="1"/>
          </p:cNvSpPr>
          <p:nvPr>
            <p:ph type="body" idx="2"/>
          </p:nvPr>
        </p:nvSpPr>
        <p:spPr>
          <a:xfrm>
            <a:off x="0" y="1246573"/>
            <a:ext cx="11138247" cy="4152600"/>
          </a:xfrm>
          <a:prstGeom prst="rect">
            <a:avLst/>
          </a:prstGeom>
        </p:spPr>
        <p:txBody>
          <a:bodyPr spcFirstLastPara="1" wrap="square" lIns="91425" tIns="45700" rIns="91425" bIns="45700" anchor="t" anchorCtr="0">
            <a:noAutofit/>
          </a:bodyPr>
          <a:lstStyle/>
          <a:p>
            <a:pPr marL="76200" indent="0">
              <a:lnSpc>
                <a:spcPts val="3000"/>
              </a:lnSpc>
              <a:buNone/>
            </a:pPr>
            <a:r>
              <a:rPr lang="he-IL" b="1" dirty="0"/>
              <a:t>שני הבדלים בין המנהיג למנהל:</a:t>
            </a:r>
          </a:p>
          <a:p>
            <a:pPr marL="76200" indent="0">
              <a:lnSpc>
                <a:spcPts val="3000"/>
              </a:lnSpc>
              <a:buNone/>
            </a:pPr>
            <a:r>
              <a:rPr lang="he-IL" b="1" dirty="0"/>
              <a:t>המנהיג:</a:t>
            </a:r>
          </a:p>
          <a:p>
            <a:pPr marL="76200" indent="0">
              <a:lnSpc>
                <a:spcPts val="3000"/>
              </a:lnSpc>
              <a:buNone/>
            </a:pPr>
            <a:r>
              <a:rPr lang="he-IL" dirty="0"/>
              <a:t>•מלמד איך לגשת לפתור בעיות</a:t>
            </a:r>
          </a:p>
          <a:p>
            <a:pPr marL="76200" indent="0">
              <a:lnSpc>
                <a:spcPts val="3000"/>
              </a:lnSpc>
              <a:buNone/>
            </a:pPr>
            <a:r>
              <a:rPr lang="he-IL" dirty="0"/>
              <a:t>•</a:t>
            </a:r>
            <a:r>
              <a:rPr lang="he-IL" b="1" dirty="0"/>
              <a:t> מוביל </a:t>
            </a:r>
            <a:r>
              <a:rPr lang="he-IL" dirty="0"/>
              <a:t>את הדרך –דוגמא אישית.</a:t>
            </a:r>
          </a:p>
          <a:p>
            <a:pPr marL="76200" indent="0">
              <a:lnSpc>
                <a:spcPts val="3000"/>
              </a:lnSpc>
              <a:buNone/>
            </a:pPr>
            <a:endParaRPr lang="he-IL" dirty="0"/>
          </a:p>
          <a:p>
            <a:pPr marL="76200" indent="0">
              <a:lnSpc>
                <a:spcPts val="3000"/>
              </a:lnSpc>
              <a:buNone/>
            </a:pPr>
            <a:r>
              <a:rPr lang="he-IL" b="1" dirty="0"/>
              <a:t>המנהל:</a:t>
            </a:r>
          </a:p>
          <a:p>
            <a:pPr marL="76200" indent="0">
              <a:lnSpc>
                <a:spcPts val="3000"/>
              </a:lnSpc>
              <a:buNone/>
            </a:pPr>
            <a:r>
              <a:rPr lang="he-IL" dirty="0"/>
              <a:t>•מלמד איך לפתור את הבעיות</a:t>
            </a:r>
          </a:p>
          <a:p>
            <a:pPr marL="76200" indent="0">
              <a:lnSpc>
                <a:spcPts val="3000"/>
              </a:lnSpc>
              <a:buNone/>
            </a:pPr>
            <a:r>
              <a:rPr lang="he-IL" dirty="0"/>
              <a:t>•מראה</a:t>
            </a:r>
            <a:r>
              <a:rPr lang="he-IL" b="1" dirty="0"/>
              <a:t> </a:t>
            </a:r>
            <a:r>
              <a:rPr lang="he-IL" dirty="0"/>
              <a:t>את הדרך – צופה מן הצד.</a:t>
            </a:r>
            <a:endParaRPr sz="4800" dirty="0"/>
          </a:p>
        </p:txBody>
      </p:sp>
      <p:pic>
        <p:nvPicPr>
          <p:cNvPr id="5" name="Picture 2" descr="Illuminated crumpled yellow paper light bulb idea on white background Free Photo">
            <a:extLst>
              <a:ext uri="{FF2B5EF4-FFF2-40B4-BE49-F238E27FC236}">
                <a16:creationId xmlns:a16="http://schemas.microsoft.com/office/drawing/2014/main" id="{14BF171D-EA77-45E0-8456-2597D24AC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913"/>
          <a:stretch/>
        </p:blipFill>
        <p:spPr bwMode="auto">
          <a:xfrm>
            <a:off x="874048" y="1246573"/>
            <a:ext cx="3351441" cy="383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2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anim calcmode="lin" valueType="num">
                                      <p:cBhvr additive="base">
                                        <p:cTn id="11"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anim calcmode="lin" valueType="num">
                                      <p:cBhvr additive="base">
                                        <p:cTn id="15"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anim calcmode="lin" valueType="num">
                                      <p:cBhvr additive="base">
                                        <p:cTn id="19"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2">
                                            <p:txEl>
                                              <p:pRg st="5" end="5"/>
                                            </p:txEl>
                                          </p:spTgt>
                                        </p:tgtEl>
                                        <p:attrNameLst>
                                          <p:attrName>style.visibility</p:attrName>
                                        </p:attrNameLst>
                                      </p:cBhvr>
                                      <p:to>
                                        <p:strVal val="visible"/>
                                      </p:to>
                                    </p:set>
                                    <p:anim calcmode="lin" valueType="num">
                                      <p:cBhvr additive="base">
                                        <p:cTn id="23" dur="500" fill="hold"/>
                                        <p:tgtEl>
                                          <p:spTgt spid="15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2">
                                            <p:txEl>
                                              <p:pRg st="6" end="6"/>
                                            </p:txEl>
                                          </p:spTgt>
                                        </p:tgtEl>
                                        <p:attrNameLst>
                                          <p:attrName>style.visibility</p:attrName>
                                        </p:attrNameLst>
                                      </p:cBhvr>
                                      <p:to>
                                        <p:strVal val="visible"/>
                                      </p:to>
                                    </p:set>
                                    <p:anim calcmode="lin" valueType="num">
                                      <p:cBhvr additive="base">
                                        <p:cTn id="27" dur="500" fill="hold"/>
                                        <p:tgtEl>
                                          <p:spTgt spid="15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2">
                                            <p:txEl>
                                              <p:pRg st="7" end="7"/>
                                            </p:txEl>
                                          </p:spTgt>
                                        </p:tgtEl>
                                        <p:attrNameLst>
                                          <p:attrName>style.visibility</p:attrName>
                                        </p:attrNameLst>
                                      </p:cBhvr>
                                      <p:to>
                                        <p:strVal val="visible"/>
                                      </p:to>
                                    </p:set>
                                    <p:anim calcmode="lin" valueType="num">
                                      <p:cBhvr additive="base">
                                        <p:cTn id="31" dur="500" fill="hold"/>
                                        <p:tgtEl>
                                          <p:spTgt spid="15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23" name="Google Shape;323;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24" name="Google Shape;324;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dirty="0">
                <a:solidFill>
                  <a:srgbClr val="192A72"/>
                </a:solidFill>
                <a:latin typeface="Varela Round"/>
                <a:ea typeface="Varela Round"/>
                <a:cs typeface="Varela Round"/>
                <a:sym typeface="Varela Round"/>
              </a:rPr>
              <a:t>שימוש ביצירות מוגנות בזכויות יוצרים ואיתור בעלי זכויות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מה נלמד היום </a:t>
            </a:r>
            <a:endParaRPr dirty="0"/>
          </a:p>
        </p:txBody>
      </p:sp>
      <p:sp>
        <p:nvSpPr>
          <p:cNvPr id="123" name="Google Shape;123;p3"/>
          <p:cNvSpPr txBox="1">
            <a:spLocks noGrp="1"/>
          </p:cNvSpPr>
          <p:nvPr>
            <p:ph type="body" idx="2"/>
          </p:nvPr>
        </p:nvSpPr>
        <p:spPr>
          <a:xfrm>
            <a:off x="156046" y="1693055"/>
            <a:ext cx="10894405" cy="4555500"/>
          </a:xfrm>
          <a:prstGeom prst="rect">
            <a:avLst/>
          </a:prstGeom>
          <a:noFill/>
          <a:ln>
            <a:noFill/>
          </a:ln>
        </p:spPr>
        <p:txBody>
          <a:bodyPr spcFirstLastPara="1" wrap="square" lIns="91425" tIns="45700" rIns="91425" bIns="45700" anchor="t" anchorCtr="0">
            <a:normAutofit/>
          </a:bodyPr>
          <a:lstStyle/>
          <a:p>
            <a:pPr marL="76200" lvl="0" indent="0">
              <a:lnSpc>
                <a:spcPct val="150000"/>
              </a:lnSpc>
              <a:buClr>
                <a:schemeClr val="dk1"/>
              </a:buClr>
              <a:buNone/>
            </a:pPr>
            <a:r>
              <a:rPr lang="he-IL" sz="3600" dirty="0"/>
              <a:t>מהו מנהיג ומהם מאפייניו </a:t>
            </a:r>
          </a:p>
          <a:p>
            <a:pPr marL="76200" lvl="0" indent="0">
              <a:lnSpc>
                <a:spcPct val="150000"/>
              </a:lnSpc>
              <a:buClr>
                <a:schemeClr val="dk1"/>
              </a:buClr>
              <a:buNone/>
            </a:pPr>
            <a:r>
              <a:rPr lang="he-IL" sz="3600" dirty="0"/>
              <a:t>מהו מנהל ומהם תפקידיו</a:t>
            </a:r>
          </a:p>
          <a:p>
            <a:pPr marL="76200" lvl="0" indent="0">
              <a:lnSpc>
                <a:spcPct val="150000"/>
              </a:lnSpc>
              <a:buClr>
                <a:schemeClr val="dk1"/>
              </a:buClr>
              <a:buNone/>
            </a:pPr>
            <a:endParaRPr lang="he-IL" sz="3600" dirty="0"/>
          </a:p>
          <a:p>
            <a:pPr marL="76200" lvl="0" indent="0">
              <a:lnSpc>
                <a:spcPct val="150000"/>
              </a:lnSpc>
              <a:buClr>
                <a:schemeClr val="dk1"/>
              </a:buClr>
              <a:buNone/>
            </a:pPr>
            <a:r>
              <a:rPr lang="he-IL" sz="3600" dirty="0"/>
              <a:t>                           הבדלים ודמיון בין מנהיג למנהל</a:t>
            </a:r>
            <a:endParaRPr sz="3600" dirty="0">
              <a:solidFill>
                <a:schemeClr val="dk1"/>
              </a:solidFill>
            </a:endParaRPr>
          </a:p>
        </p:txBody>
      </p:sp>
      <p:pic>
        <p:nvPicPr>
          <p:cNvPr id="1028" name="Picture 4" descr="African american ceo giving presentation at corporate team meeting concept Free Photo">
            <a:extLst>
              <a:ext uri="{FF2B5EF4-FFF2-40B4-BE49-F238E27FC236}">
                <a16:creationId xmlns:a16="http://schemas.microsoft.com/office/drawing/2014/main" id="{0F6CC465-2771-4E2A-AF32-B9001568E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549" y="1180144"/>
            <a:ext cx="4592411" cy="3059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 calcmode="lin" valueType="num">
                                      <p:cBhvr additive="base">
                                        <p:cTn id="13" dur="500" fill="hold"/>
                                        <p:tgtEl>
                                          <p:spTgt spid="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2" y="212675"/>
            <a:ext cx="12191999" cy="720094"/>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he-IL" dirty="0"/>
              <a:t>מי הוא מנהיג</a:t>
            </a:r>
            <a:endParaRPr dirty="0"/>
          </a:p>
        </p:txBody>
      </p:sp>
      <p:pic>
        <p:nvPicPr>
          <p:cNvPr id="7" name="Picture 16" descr="http://www.mkm-haifa.co.il/schools/bgurion/svivot/Bengurion/pictures/Bengurion_david.jpg">
            <a:extLst>
              <a:ext uri="{FF2B5EF4-FFF2-40B4-BE49-F238E27FC236}">
                <a16:creationId xmlns:a16="http://schemas.microsoft.com/office/drawing/2014/main" id="{1A0B648A-891C-49B4-8BF3-2B8A02A75C4E}"/>
              </a:ext>
            </a:extLst>
          </p:cNvPr>
          <p:cNvPicPr>
            <a:picLocks noChangeAspect="1" noChangeArrowheads="1"/>
          </p:cNvPicPr>
          <p:nvPr/>
        </p:nvPicPr>
        <p:blipFill>
          <a:blip r:embed="rId3" cstate="print"/>
          <a:srcRect/>
          <a:stretch>
            <a:fillRect/>
          </a:stretch>
        </p:blipFill>
        <p:spPr bwMode="auto">
          <a:xfrm>
            <a:off x="6739068" y="1679116"/>
            <a:ext cx="1891210" cy="2220476"/>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18" descr="http://rotter.net/User_files/forum/52727b145cbdbc20.jpg">
            <a:extLst>
              <a:ext uri="{FF2B5EF4-FFF2-40B4-BE49-F238E27FC236}">
                <a16:creationId xmlns:a16="http://schemas.microsoft.com/office/drawing/2014/main" id="{3E7CA62D-5141-4013-8C54-E007607CC26B}"/>
              </a:ext>
            </a:extLst>
          </p:cNvPr>
          <p:cNvPicPr>
            <a:picLocks noChangeAspect="1" noChangeArrowheads="1"/>
          </p:cNvPicPr>
          <p:nvPr/>
        </p:nvPicPr>
        <p:blipFill>
          <a:blip r:embed="rId4" cstate="print"/>
          <a:srcRect/>
          <a:stretch>
            <a:fillRect/>
          </a:stretch>
        </p:blipFill>
        <p:spPr bwMode="auto">
          <a:xfrm>
            <a:off x="6739068" y="4240130"/>
            <a:ext cx="1891210" cy="2220476"/>
          </a:xfrm>
          <a:prstGeom prst="rect">
            <a:avLst/>
          </a:prstGeom>
          <a:ln w="228600" cap="sq" cmpd="thickThin">
            <a:solidFill>
              <a:srgbClr val="000000"/>
            </a:solidFill>
            <a:prstDash val="solid"/>
            <a:miter lim="800000"/>
          </a:ln>
          <a:effectLst>
            <a:innerShdw blurRad="76200">
              <a:srgbClr val="000000"/>
            </a:innerShdw>
          </a:effectLst>
        </p:spPr>
      </p:pic>
      <p:pic>
        <p:nvPicPr>
          <p:cNvPr id="9" name="מציין מיקום תוכן 3">
            <a:extLst>
              <a:ext uri="{FF2B5EF4-FFF2-40B4-BE49-F238E27FC236}">
                <a16:creationId xmlns:a16="http://schemas.microsoft.com/office/drawing/2014/main" id="{E6138B12-ED8C-4A6F-8083-FCFD7EDC5005}"/>
              </a:ext>
            </a:extLst>
          </p:cNvPr>
          <p:cNvPicPr>
            <a:picLocks noChangeAspect="1"/>
          </p:cNvPicPr>
          <p:nvPr/>
        </p:nvPicPr>
        <p:blipFill>
          <a:blip r:embed="rId5"/>
          <a:stretch>
            <a:fillRect/>
          </a:stretch>
        </p:blipFill>
        <p:spPr>
          <a:xfrm>
            <a:off x="1569743" y="1661172"/>
            <a:ext cx="4150043" cy="2256364"/>
          </a:xfrm>
          <a:prstGeom prst="rect">
            <a:avLst/>
          </a:prstGeom>
          <a:ln w="228600" cap="sq" cmpd="thickThin">
            <a:solidFill>
              <a:srgbClr val="000000"/>
            </a:solidFill>
            <a:prstDash val="solid"/>
            <a:miter lim="800000"/>
          </a:ln>
          <a:effectLst>
            <a:innerShdw blurRad="76200">
              <a:srgbClr val="000000"/>
            </a:innerShdw>
          </a:effectLst>
        </p:spPr>
      </p:pic>
      <p:pic>
        <p:nvPicPr>
          <p:cNvPr id="10" name="מציין מיקום תוכן 3">
            <a:extLst>
              <a:ext uri="{FF2B5EF4-FFF2-40B4-BE49-F238E27FC236}">
                <a16:creationId xmlns:a16="http://schemas.microsoft.com/office/drawing/2014/main" id="{C2396ABA-6DA2-4EDD-9F62-C9E7C4039A66}"/>
              </a:ext>
            </a:extLst>
          </p:cNvPr>
          <p:cNvPicPr>
            <a:picLocks noChangeAspect="1"/>
          </p:cNvPicPr>
          <p:nvPr/>
        </p:nvPicPr>
        <p:blipFill>
          <a:blip r:embed="rId6"/>
          <a:stretch>
            <a:fillRect/>
          </a:stretch>
        </p:blipFill>
        <p:spPr>
          <a:xfrm>
            <a:off x="1569743" y="4240130"/>
            <a:ext cx="4150043" cy="22563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24cac1715_0_1"/>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הגדרה של מנהיג</a:t>
            </a:r>
            <a:endParaRPr dirty="0">
              <a:solidFill>
                <a:schemeClr val="dk1"/>
              </a:solidFill>
            </a:endParaRPr>
          </a:p>
        </p:txBody>
      </p:sp>
      <p:sp>
        <p:nvSpPr>
          <p:cNvPr id="144" name="Google Shape;144;g724cac1715_0_1"/>
          <p:cNvSpPr txBox="1">
            <a:spLocks noGrp="1"/>
          </p:cNvSpPr>
          <p:nvPr>
            <p:ph type="body" idx="2"/>
          </p:nvPr>
        </p:nvSpPr>
        <p:spPr>
          <a:xfrm>
            <a:off x="515274" y="1725674"/>
            <a:ext cx="10996005" cy="4733700"/>
          </a:xfrm>
          <a:prstGeom prst="rect">
            <a:avLst/>
          </a:prstGeom>
        </p:spPr>
        <p:txBody>
          <a:bodyPr spcFirstLastPara="1" wrap="square" lIns="91425" tIns="45700" rIns="91425" bIns="45700" anchor="t" anchorCtr="0">
            <a:noAutofit/>
          </a:bodyPr>
          <a:lstStyle/>
          <a:p>
            <a:pPr>
              <a:lnSpc>
                <a:spcPct val="150000"/>
              </a:lnSpc>
            </a:pPr>
            <a:r>
              <a:rPr lang="he-IL" sz="3200" b="1" dirty="0"/>
              <a:t>מנהיג – </a:t>
            </a:r>
            <a:r>
              <a:rPr lang="he-IL" sz="3200" dirty="0"/>
              <a:t>אדם בעל תכונות אישיות שמסוגל להניע ולהוביל קבוצת אנשים לפעול בדרכים שהוא מתווה למען השגת מטרה משותפת.</a:t>
            </a:r>
          </a:p>
          <a:p>
            <a:pPr marL="76200" indent="0">
              <a:lnSpc>
                <a:spcPct val="150000"/>
              </a:lnSpc>
              <a:buNone/>
            </a:pPr>
            <a:endParaRPr lang="en-US" sz="3200" dirty="0"/>
          </a:p>
        </p:txBody>
      </p:sp>
      <p:pic>
        <p:nvPicPr>
          <p:cNvPr id="2050" name="Picture 2" descr="brown game pieces on white surface">
            <a:extLst>
              <a:ext uri="{FF2B5EF4-FFF2-40B4-BE49-F238E27FC236}">
                <a16:creationId xmlns:a16="http://schemas.microsoft.com/office/drawing/2014/main" id="{40335897-0492-4F58-95C6-8B041DCA2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50" t="25165" r="18065" b="15551"/>
          <a:stretch/>
        </p:blipFill>
        <p:spPr bwMode="auto">
          <a:xfrm>
            <a:off x="680721" y="3450357"/>
            <a:ext cx="4773022" cy="2917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24cac1715_0_1"/>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מאפייני המנהיג </a:t>
            </a:r>
            <a:endParaRPr dirty="0">
              <a:solidFill>
                <a:schemeClr val="dk1"/>
              </a:solidFill>
            </a:endParaRPr>
          </a:p>
        </p:txBody>
      </p:sp>
      <p:sp>
        <p:nvSpPr>
          <p:cNvPr id="144" name="Google Shape;144;g724cac1715_0_1"/>
          <p:cNvSpPr txBox="1">
            <a:spLocks noGrp="1"/>
          </p:cNvSpPr>
          <p:nvPr>
            <p:ph type="body" idx="2"/>
          </p:nvPr>
        </p:nvSpPr>
        <p:spPr>
          <a:xfrm>
            <a:off x="597997" y="1062150"/>
            <a:ext cx="10996005" cy="4733700"/>
          </a:xfrm>
          <a:prstGeom prst="rect">
            <a:avLst/>
          </a:prstGeom>
        </p:spPr>
        <p:txBody>
          <a:bodyPr spcFirstLastPara="1" wrap="square" lIns="91425" tIns="45700" rIns="91425" bIns="45700" anchor="t" anchorCtr="0">
            <a:noAutofit/>
          </a:bodyPr>
          <a:lstStyle/>
          <a:p>
            <a:r>
              <a:rPr lang="he-IL" dirty="0"/>
              <a:t>ברוב המכריע של הנסיבות, עליו להשיג </a:t>
            </a:r>
            <a:r>
              <a:rPr lang="he-IL" b="1" dirty="0"/>
              <a:t>שיתוף פעולה מתוך רצון</a:t>
            </a:r>
            <a:r>
              <a:rPr lang="he-IL" dirty="0"/>
              <a:t>, ולא מתוך כניעה. </a:t>
            </a:r>
          </a:p>
          <a:p>
            <a:endParaRPr lang="he-IL" dirty="0"/>
          </a:p>
          <a:p>
            <a:r>
              <a:rPr lang="he-IL" dirty="0"/>
              <a:t>לעתים קרובות יימצאו המונהגים </a:t>
            </a:r>
            <a:r>
              <a:rPr lang="he-IL" b="1" dirty="0"/>
              <a:t>בלחץ לעשות יותר </a:t>
            </a:r>
            <a:r>
              <a:rPr lang="he-IL" dirty="0"/>
              <a:t>מכפי שהיו עושים לו היו מניחים להם לנהוג כרצונם.</a:t>
            </a:r>
          </a:p>
          <a:p>
            <a:endParaRPr lang="he-IL" dirty="0"/>
          </a:p>
          <a:p>
            <a:r>
              <a:rPr lang="he-IL" dirty="0"/>
              <a:t>המנהיג הוא באישיותו </a:t>
            </a:r>
            <a:r>
              <a:rPr lang="he-IL" b="1" dirty="0"/>
              <a:t>בעל כוח שכנוע ומעניק השראה </a:t>
            </a:r>
            <a:r>
              <a:rPr lang="he-IL" dirty="0"/>
              <a:t>– עליו לבנות את המורל של הקבוצה כך שהמונהגים ירגישו שהם משיגים יחד דבר-מה שראוי להתאמץ למענו</a:t>
            </a:r>
            <a:r>
              <a:rPr lang="he-IL" sz="3200" dirty="0"/>
              <a:t>.</a:t>
            </a:r>
          </a:p>
          <a:p>
            <a:pPr marL="76200" indent="0">
              <a:lnSpc>
                <a:spcPct val="150000"/>
              </a:lnSpc>
              <a:buNone/>
            </a:pPr>
            <a:endParaRPr lang="en-US" sz="3200" dirty="0"/>
          </a:p>
        </p:txBody>
      </p:sp>
      <p:pic>
        <p:nvPicPr>
          <p:cNvPr id="3074" name="Picture 2" descr="silver pocketwatch">
            <a:extLst>
              <a:ext uri="{FF2B5EF4-FFF2-40B4-BE49-F238E27FC236}">
                <a16:creationId xmlns:a16="http://schemas.microsoft.com/office/drawing/2014/main" id="{A2F817D2-8ED9-47BD-A751-8B944BB71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28" y="3951514"/>
            <a:ext cx="3832240" cy="255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
                                            <p:txEl>
                                              <p:pRg st="2" end="2"/>
                                            </p:txEl>
                                          </p:spTgt>
                                        </p:tgtEl>
                                        <p:attrNameLst>
                                          <p:attrName>style.visibility</p:attrName>
                                        </p:attrNameLst>
                                      </p:cBhvr>
                                      <p:to>
                                        <p:strVal val="visible"/>
                                      </p:to>
                                    </p:set>
                                    <p:anim calcmode="lin" valueType="num">
                                      <p:cBhvr additive="base">
                                        <p:cTn id="11"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4">
                                            <p:txEl>
                                              <p:pRg st="4" end="4"/>
                                            </p:txEl>
                                          </p:spTgt>
                                        </p:tgtEl>
                                        <p:attrNameLst>
                                          <p:attrName>style.visibility</p:attrName>
                                        </p:attrNameLst>
                                      </p:cBhvr>
                                      <p:to>
                                        <p:strVal val="visible"/>
                                      </p:to>
                                    </p:set>
                                    <p:anim calcmode="lin" valueType="num">
                                      <p:cBhvr additive="base">
                                        <p:cTn id="15"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Rectangle 2">
            <a:extLst>
              <a:ext uri="{FF2B5EF4-FFF2-40B4-BE49-F238E27FC236}">
                <a16:creationId xmlns:a16="http://schemas.microsoft.com/office/drawing/2014/main" id="{D902B22D-8490-4A90-99D0-5FEEC134F662}"/>
              </a:ext>
            </a:extLst>
          </p:cNvPr>
          <p:cNvSpPr/>
          <p:nvPr/>
        </p:nvSpPr>
        <p:spPr>
          <a:xfrm>
            <a:off x="0" y="5181600"/>
            <a:ext cx="12192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מדיה מקוונת 1" title="ￗﾜￗﾑ ￗﾐￗﾞￗﾙￗﾥ - ￗﾠￗﾐￗﾕￗﾝ ￗﾞￗﾠￗﾔￗﾙￗﾒￗﾕￗﾪ">
            <a:hlinkClick r:id="" action="ppaction://media"/>
            <a:extLst>
              <a:ext uri="{FF2B5EF4-FFF2-40B4-BE49-F238E27FC236}">
                <a16:creationId xmlns:a16="http://schemas.microsoft.com/office/drawing/2014/main" id="{814042FA-9633-42BA-9ECE-1D6DD1ABB321}"/>
              </a:ext>
            </a:extLst>
          </p:cNvPr>
          <p:cNvPicPr>
            <a:picLocks noGrp="1" noRot="1" noChangeAspect="1"/>
          </p:cNvPicPr>
          <p:nvPr>
            <p:ph type="media" idx="2"/>
            <a:videoFile r:link="rId1"/>
          </p:nvPr>
        </p:nvPicPr>
        <p:blipFill>
          <a:blip r:embed="rId4"/>
          <a:stretch>
            <a:fillRect/>
          </a:stretch>
        </p:blipFill>
        <p:spPr>
          <a:xfrm>
            <a:off x="654050" y="563564"/>
            <a:ext cx="10885488" cy="6122987"/>
          </a:xfrm>
          <a:prstGeom prst="rect">
            <a:avLst/>
          </a:prstGeom>
        </p:spPr>
      </p:pic>
      <p:sp>
        <p:nvSpPr>
          <p:cNvPr id="282" name="Google Shape;282;p8"/>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Clr>
                <a:srgbClr val="192A72"/>
              </a:buClr>
              <a:buSzPts val="2400"/>
              <a:buFont typeface="Varela Round"/>
              <a:buNone/>
            </a:pPr>
            <a:r>
              <a:rPr lang="he-IL" b="1" dirty="0"/>
              <a:t>לב אמיץ – נאום מנהיגות</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24cac1715_0_1"/>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solidFill>
                  <a:schemeClr val="dk1"/>
                </a:solidFill>
              </a:rPr>
              <a:t>הגדרה של מנהל</a:t>
            </a:r>
            <a:endParaRPr dirty="0">
              <a:solidFill>
                <a:schemeClr val="dk1"/>
              </a:solidFill>
            </a:endParaRPr>
          </a:p>
        </p:txBody>
      </p:sp>
      <p:sp>
        <p:nvSpPr>
          <p:cNvPr id="144" name="Google Shape;144;g724cac1715_0_1"/>
          <p:cNvSpPr txBox="1">
            <a:spLocks noGrp="1"/>
          </p:cNvSpPr>
          <p:nvPr>
            <p:ph type="body" idx="2"/>
          </p:nvPr>
        </p:nvSpPr>
        <p:spPr>
          <a:xfrm>
            <a:off x="597997" y="911322"/>
            <a:ext cx="10996005" cy="4733700"/>
          </a:xfrm>
          <a:prstGeom prst="rect">
            <a:avLst/>
          </a:prstGeom>
        </p:spPr>
        <p:txBody>
          <a:bodyPr spcFirstLastPara="1" wrap="square" lIns="91425" tIns="45700" rIns="91425" bIns="45700" anchor="t" anchorCtr="0">
            <a:noAutofit/>
          </a:bodyPr>
          <a:lstStyle/>
          <a:p>
            <a:pPr marL="76200" indent="0">
              <a:lnSpc>
                <a:spcPct val="150000"/>
              </a:lnSpc>
              <a:buNone/>
            </a:pPr>
            <a:r>
              <a:rPr lang="he-IL" sz="3000" b="1" dirty="0"/>
              <a:t>מנהל</a:t>
            </a:r>
            <a:r>
              <a:rPr lang="he-IL" sz="3000" dirty="0"/>
              <a:t> -אדם העומד בראש ארגון או יחידה בארגון, הקובע את המטרה של הארגון או היחידה, אחראי על התפעול השוטף ועל התיאום בין הגורמים השונים בארגון.</a:t>
            </a:r>
            <a:endParaRPr lang="en-US" sz="3000" dirty="0"/>
          </a:p>
          <a:p>
            <a:pPr marL="76200" indent="0">
              <a:lnSpc>
                <a:spcPct val="150000"/>
              </a:lnSpc>
              <a:buNone/>
            </a:pPr>
            <a:endParaRPr lang="en-US" sz="3200" dirty="0"/>
          </a:p>
        </p:txBody>
      </p:sp>
      <p:pic>
        <p:nvPicPr>
          <p:cNvPr id="4098" name="Picture 2" descr="Elegant man in suit showing two partners a paper Free Photo">
            <a:extLst>
              <a:ext uri="{FF2B5EF4-FFF2-40B4-BE49-F238E27FC236}">
                <a16:creationId xmlns:a16="http://schemas.microsoft.com/office/drawing/2014/main" id="{3D7848AA-6432-4B19-AA84-C5CA9E4F5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97" y="3176109"/>
            <a:ext cx="5060496" cy="337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24cac1715_0_1"/>
          <p:cNvSpPr txBox="1">
            <a:spLocks noGrp="1"/>
          </p:cNvSpPr>
          <p:nvPr>
            <p:ph type="title"/>
          </p:nvPr>
        </p:nvSpPr>
        <p:spPr>
          <a:xfrm>
            <a:off x="2404804" y="82635"/>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b="0" dirty="0">
                <a:solidFill>
                  <a:schemeClr val="dk1"/>
                </a:solidFill>
              </a:rPr>
              <a:t>תפקידי המנהל </a:t>
            </a:r>
            <a:endParaRPr dirty="0">
              <a:solidFill>
                <a:schemeClr val="dk1"/>
              </a:solidFill>
            </a:endParaRPr>
          </a:p>
        </p:txBody>
      </p:sp>
      <p:sp>
        <p:nvSpPr>
          <p:cNvPr id="144" name="Google Shape;144;g724cac1715_0_1"/>
          <p:cNvSpPr txBox="1">
            <a:spLocks noGrp="1"/>
          </p:cNvSpPr>
          <p:nvPr>
            <p:ph type="body" idx="2"/>
          </p:nvPr>
        </p:nvSpPr>
        <p:spPr>
          <a:xfrm>
            <a:off x="661234" y="965488"/>
            <a:ext cx="10996005" cy="4925214"/>
          </a:xfrm>
          <a:prstGeom prst="rect">
            <a:avLst/>
          </a:prstGeom>
        </p:spPr>
        <p:txBody>
          <a:bodyPr spcFirstLastPara="1" wrap="square" lIns="91425" tIns="45700" rIns="91425" bIns="45700" anchor="t" anchorCtr="0">
            <a:noAutofit/>
          </a:bodyPr>
          <a:lstStyle/>
          <a:p>
            <a:pPr marL="76200" indent="0">
              <a:lnSpc>
                <a:spcPct val="150000"/>
              </a:lnSpc>
              <a:buNone/>
            </a:pPr>
            <a:r>
              <a:rPr lang="he-IL" sz="2800" dirty="0"/>
              <a:t>המנהלים </a:t>
            </a:r>
            <a:r>
              <a:rPr lang="he-IL" sz="2800" b="1" dirty="0"/>
              <a:t>מגדירים את המשימות </a:t>
            </a:r>
            <a:r>
              <a:rPr lang="he-IL" sz="2800" dirty="0"/>
              <a:t>ומטילים אותן על העובדים. </a:t>
            </a:r>
          </a:p>
          <a:p>
            <a:pPr marL="76200" indent="0">
              <a:lnSpc>
                <a:spcPct val="150000"/>
              </a:lnSpc>
              <a:buNone/>
            </a:pPr>
            <a:r>
              <a:rPr lang="he-IL" sz="2800" b="1" dirty="0"/>
              <a:t>מאיישים את המשרות הדרושות </a:t>
            </a:r>
            <a:r>
              <a:rPr lang="he-IL" sz="2800" dirty="0"/>
              <a:t>ודואגים לטפח את הכוח אדם בארגון.</a:t>
            </a:r>
          </a:p>
          <a:p>
            <a:pPr marL="76200" indent="0">
              <a:lnSpc>
                <a:spcPct val="150000"/>
              </a:lnSpc>
              <a:buNone/>
            </a:pPr>
            <a:r>
              <a:rPr lang="he-IL" sz="2800" b="1" dirty="0"/>
              <a:t>מפקחים</a:t>
            </a:r>
            <a:r>
              <a:rPr lang="he-IL" sz="2800" dirty="0"/>
              <a:t> על ביצוע העבודה </a:t>
            </a:r>
            <a:r>
              <a:rPr lang="he-IL" sz="2800" b="1" dirty="0"/>
              <a:t>מניעים את העובדים </a:t>
            </a:r>
            <a:r>
              <a:rPr lang="he-IL" sz="2800" dirty="0"/>
              <a:t>לבצע את העבודה ברמה גבוהה ויעילה</a:t>
            </a:r>
          </a:p>
          <a:p>
            <a:pPr marL="76200" indent="0">
              <a:lnSpc>
                <a:spcPct val="150000"/>
              </a:lnSpc>
              <a:buNone/>
            </a:pPr>
            <a:endParaRPr lang="en-US" sz="2800" dirty="0"/>
          </a:p>
        </p:txBody>
      </p:sp>
      <p:pic>
        <p:nvPicPr>
          <p:cNvPr id="5122" name="Picture 2" descr="Company official looking through window in office Free Photo">
            <a:extLst>
              <a:ext uri="{FF2B5EF4-FFF2-40B4-BE49-F238E27FC236}">
                <a16:creationId xmlns:a16="http://schemas.microsoft.com/office/drawing/2014/main" id="{7AEC6A47-E7C7-4301-AB48-933E58458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0" y="3429001"/>
            <a:ext cx="4697195" cy="31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858</Words>
  <Application>Microsoft Office PowerPoint</Application>
  <PresentationFormat>מסך רחב</PresentationFormat>
  <Paragraphs>125</Paragraphs>
  <Slides>21</Slides>
  <Notes>19</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Gisha</vt:lpstr>
      <vt:lpstr>Varela Round</vt:lpstr>
      <vt:lpstr>Calibri</vt:lpstr>
      <vt:lpstr>Raleway Light</vt:lpstr>
      <vt:lpstr>ערכת נושא Office</vt:lpstr>
      <vt:lpstr>מערכת שידורים לאומית</vt:lpstr>
      <vt:lpstr>מנהיג ומנהל: הבדלים ודמיון</vt:lpstr>
      <vt:lpstr>מה נלמד היום </vt:lpstr>
      <vt:lpstr>מי הוא מנהיג</vt:lpstr>
      <vt:lpstr>הגדרה של מנהיג</vt:lpstr>
      <vt:lpstr>מאפייני המנהיג </vt:lpstr>
      <vt:lpstr>מצגת של PowerPoint‏</vt:lpstr>
      <vt:lpstr>הגדרה של מנהל</vt:lpstr>
      <vt:lpstr>תפקידי המנהל </vt:lpstr>
      <vt:lpstr>מנהל טוב</vt:lpstr>
      <vt:lpstr>תרגיל להפסקה</vt:lpstr>
      <vt:lpstr>דמיון בין מנהל למנהיג</vt:lpstr>
      <vt:lpstr>הבדלים בין מנהל למנהיג</vt:lpstr>
      <vt:lpstr>הבדלים בין מנהל למנהיג</vt:lpstr>
      <vt:lpstr>הבדלים בין מנהל למנהיג</vt:lpstr>
      <vt:lpstr>הבדלים בין מנהל למנהיג</vt:lpstr>
      <vt:lpstr>סיכום הבדלים מנהל ומנהיג</vt:lpstr>
      <vt:lpstr>שאלה לדוגמא</vt:lpstr>
      <vt:lpstr>פתרון סעיף א'</vt:lpstr>
      <vt:lpstr> פתרון סעיף ב'</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צחי אפרתי</cp:lastModifiedBy>
  <cp:revision>37</cp:revision>
  <dcterms:created xsi:type="dcterms:W3CDTF">2020-03-15T19:13:03Z</dcterms:created>
  <dcterms:modified xsi:type="dcterms:W3CDTF">2020-04-06T19:09:14Z</dcterms:modified>
</cp:coreProperties>
</file>