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7" r:id="rId2"/>
    <p:sldId id="262" r:id="rId3"/>
    <p:sldId id="324" r:id="rId4"/>
    <p:sldId id="326" r:id="rId5"/>
    <p:sldId id="328" r:id="rId6"/>
    <p:sldId id="602" r:id="rId7"/>
    <p:sldId id="327" r:id="rId8"/>
    <p:sldId id="314" r:id="rId9"/>
    <p:sldId id="319" r:id="rId10"/>
    <p:sldId id="291" r:id="rId11"/>
  </p:sldIdLst>
  <p:sldSz cx="12190413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066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C061A6-0796-4DA4-BCCF-C39215C865B3}" type="datetimeFigureOut">
              <a:rPr lang="he-IL" smtClean="0"/>
              <a:pPr/>
              <a:t>י"ג/ניסן/תש"ף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DF83E7-A828-4E18-9E21-DA925548D1E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047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b09f9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b09f9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9650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9285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232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2250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281" y="2693988"/>
            <a:ext cx="10361851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69982" y="6569428"/>
            <a:ext cx="2623619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616" y="6410587"/>
            <a:ext cx="3245977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5182" y="-439221"/>
            <a:ext cx="4205100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8395" y="6565100"/>
            <a:ext cx="4433637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4576" y="369916"/>
            <a:ext cx="1301261" cy="1597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ם השיעו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15" y="1396869"/>
            <a:ext cx="13175666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8940" y="1640910"/>
            <a:ext cx="10871177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8995" y="6579191"/>
            <a:ext cx="5333172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499907" y="6294300"/>
            <a:ext cx="3049259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5581" y="-235260"/>
            <a:ext cx="276813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048" y="163632"/>
            <a:ext cx="1427924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117" y="2918492"/>
            <a:ext cx="10872000" cy="7200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6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  <p:sp>
        <p:nvSpPr>
          <p:cNvPr id="13" name="מציין מיקום תוכן 2"/>
          <p:cNvSpPr>
            <a:spLocks noGrp="1"/>
          </p:cNvSpPr>
          <p:nvPr>
            <p:ph idx="10"/>
          </p:nvPr>
        </p:nvSpPr>
        <p:spPr>
          <a:xfrm>
            <a:off x="738117" y="3655832"/>
            <a:ext cx="10872000" cy="720000"/>
          </a:xfrm>
        </p:spPr>
        <p:txBody>
          <a:bodyPr>
            <a:noAutofit/>
          </a:bodyPr>
          <a:lstStyle>
            <a:lvl1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28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32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9659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</p:spPr>
        <p:txBody>
          <a:bodyPr lIns="36000" tIns="0" rIns="36000" bIns="0">
            <a:noAutofit/>
          </a:bodyPr>
          <a:lstStyle>
            <a:lvl1pPr>
              <a:defRPr sz="48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</a:lstStyle>
          <a:p>
            <a:r>
              <a:rPr lang="he-IL" dirty="0"/>
              <a:t>לחץ כדי לערוך סגנון כותרת של תבנית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5206" y="1195757"/>
            <a:ext cx="11160000" cy="46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כותרו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5206" y="1185681"/>
            <a:ext cx="11159999" cy="540000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0070C0"/>
                </a:solidFill>
                <a:latin typeface="Varela Round" pitchFamily="2" charset="-79"/>
                <a:cs typeface="Varela Round" pitchFamily="2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5206" y="1725681"/>
            <a:ext cx="11160000" cy="415251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dirty="0"/>
              <a:t>לחץ כדי לערוך סגנונות טקסט של תבנית בסיס</a:t>
            </a:r>
          </a:p>
          <a:p>
            <a:pPr marL="742950" lvl="1" indent="-28575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he-IL" dirty="0"/>
              <a:t>רמה שנייה</a:t>
            </a:r>
          </a:p>
        </p:txBody>
      </p:sp>
      <p:sp>
        <p:nvSpPr>
          <p:cNvPr id="10" name="מלבן מעוגל 9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1" name="מלבן מעוגל 10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2" name="מלבן מעוגל 11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>
              <a:defRPr kumimoji="0" lang="he-IL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F552B-607E-4869-A917-C44959BDCB12}" type="datetimeFigureOut">
              <a:rPr lang="he-IL" smtClean="0"/>
              <a:pPr/>
              <a:t>י"ג/ניסן/תש"ף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78A40-4CDB-4A89-A7AB-ED0E5AEAC786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3" r:id="rId4"/>
    <p:sldLayoutId id="2147483663" r:id="rId5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מערכת שידורים לאומית</a:t>
            </a:r>
          </a:p>
        </p:txBody>
      </p:sp>
    </p:spTree>
    <p:extLst>
      <p:ext uri="{BB962C8B-B14F-4D97-AF65-F5344CB8AC3E}">
        <p14:creationId xmlns:p14="http://schemas.microsoft.com/office/powerpoint/2010/main" val="170999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4"/>
          <p:cNvSpPr>
            <a:spLocks noGrp="1"/>
          </p:cNvSpPr>
          <p:nvPr>
            <p:ph type="ctrTitle"/>
          </p:nvPr>
        </p:nvSpPr>
        <p:spPr>
          <a:xfrm>
            <a:off x="352927" y="1775154"/>
            <a:ext cx="11991460" cy="1260000"/>
          </a:xfrm>
        </p:spPr>
        <p:txBody>
          <a:bodyPr/>
          <a:lstStyle/>
          <a:p>
            <a:br>
              <a:rPr lang="he-IL" b="0" dirty="0">
                <a:solidFill>
                  <a:srgbClr val="002060"/>
                </a:solidFill>
              </a:rPr>
            </a:br>
            <a:r>
              <a:rPr lang="he-IL" sz="6000" b="0" dirty="0">
                <a:solidFill>
                  <a:srgbClr val="002060"/>
                </a:solidFill>
              </a:rPr>
              <a:t>חגיגת המימונה עם סבתא אורנה </a:t>
            </a:r>
            <a:br>
              <a:rPr lang="he-IL" b="0" dirty="0">
                <a:solidFill>
                  <a:srgbClr val="002060"/>
                </a:solidFill>
              </a:rPr>
            </a:br>
            <a:endParaRPr lang="he-IL" b="0" dirty="0">
              <a:solidFill>
                <a:srgbClr val="002060"/>
              </a:solidFill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idx="10"/>
          </p:nvPr>
        </p:nvSpPr>
        <p:spPr>
          <a:xfrm>
            <a:off x="912657" y="3035154"/>
            <a:ext cx="10872000" cy="720000"/>
          </a:xfrm>
        </p:spPr>
        <p:txBody>
          <a:bodyPr/>
          <a:lstStyle/>
          <a:p>
            <a:r>
              <a:rPr lang="he-IL" sz="3600" dirty="0">
                <a:sym typeface="Varela Round"/>
              </a:rPr>
              <a:t>עם אורנה ויינשטיין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021ABF72-D23E-4B6C-8A9F-92B5362A8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02458">
            <a:off x="9778824" y="34659"/>
            <a:ext cx="2421440" cy="2174145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3E6DBAB5-3FEB-40A0-985C-28A7D72A6B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208"/>
          <a:stretch/>
        </p:blipFill>
        <p:spPr>
          <a:xfrm rot="2533924">
            <a:off x="379246" y="2941105"/>
            <a:ext cx="3045000" cy="3500192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נעשה היום? </a:t>
            </a:r>
          </a:p>
        </p:txBody>
      </p: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07852C02-53C6-4C49-B9F8-0C0ACD8B5E02}"/>
              </a:ext>
            </a:extLst>
          </p:cNvPr>
          <p:cNvGrpSpPr/>
          <p:nvPr/>
        </p:nvGrpSpPr>
        <p:grpSpPr>
          <a:xfrm>
            <a:off x="6881465" y="1074965"/>
            <a:ext cx="4960272" cy="2055669"/>
            <a:chOff x="6881567" y="1074657"/>
            <a:chExt cx="4960918" cy="2055936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D4F55554-612C-4BDA-B97D-C4709ED00840}"/>
                </a:ext>
              </a:extLst>
            </p:cNvPr>
            <p:cNvGrpSpPr/>
            <p:nvPr/>
          </p:nvGrpSpPr>
          <p:grpSpPr>
            <a:xfrm>
              <a:off x="6881567" y="1074657"/>
              <a:ext cx="4960918" cy="2055936"/>
              <a:chOff x="6881567" y="1074657"/>
              <a:chExt cx="4960918" cy="2055936"/>
            </a:xfrm>
          </p:grpSpPr>
          <p:sp>
            <p:nvSpPr>
              <p:cNvPr id="4" name="מלבן: פינות מעוגלות 3">
                <a:extLst>
                  <a:ext uri="{FF2B5EF4-FFF2-40B4-BE49-F238E27FC236}">
                    <a16:creationId xmlns:a16="http://schemas.microsoft.com/office/drawing/2014/main" id="{628C75C3-9A11-4876-8FD8-8B5ED4A45AF0}"/>
                  </a:ext>
                </a:extLst>
              </p:cNvPr>
              <p:cNvSpPr/>
              <p:nvPr/>
            </p:nvSpPr>
            <p:spPr>
              <a:xfrm>
                <a:off x="6881567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7D04A645-86BE-4B2B-AABB-E46748D5E3DB}"/>
                  </a:ext>
                </a:extLst>
              </p:cNvPr>
              <p:cNvSpPr/>
              <p:nvPr/>
            </p:nvSpPr>
            <p:spPr>
              <a:xfrm>
                <a:off x="7896121" y="2593472"/>
                <a:ext cx="3128187" cy="5117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נארח </a:t>
                </a: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את סבא וסבתא במפגש</a:t>
                </a:r>
              </a:p>
            </p:txBody>
          </p:sp>
          <p:sp>
            <p:nvSpPr>
              <p:cNvPr id="12" name="תרשים זרימה: מחבר 11">
                <a:extLst>
                  <a:ext uri="{FF2B5EF4-FFF2-40B4-BE49-F238E27FC236}">
                    <a16:creationId xmlns:a16="http://schemas.microsoft.com/office/drawing/2014/main" id="{6193300C-0926-493C-90D2-E23A04DD455D}"/>
                  </a:ext>
                </a:extLst>
              </p:cNvPr>
              <p:cNvSpPr/>
              <p:nvPr/>
            </p:nvSpPr>
            <p:spPr>
              <a:xfrm>
                <a:off x="11133071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1</a:t>
                </a:r>
              </a:p>
            </p:txBody>
          </p:sp>
        </p:grpSp>
        <p:pic>
          <p:nvPicPr>
            <p:cNvPr id="26" name="Picture 2" descr="אירוע &quot;כשהיינו ילדים&quot; בהנחיית: מירי שחם | מרכז קהילתי רמת ישי">
              <a:extLst>
                <a:ext uri="{FF2B5EF4-FFF2-40B4-BE49-F238E27FC236}">
                  <a16:creationId xmlns:a16="http://schemas.microsoft.com/office/drawing/2014/main" id="{F4833CE2-5F94-4CD1-89EF-20F2B2D148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2" r="-1"/>
            <a:stretch/>
          </p:blipFill>
          <p:spPr bwMode="auto">
            <a:xfrm>
              <a:off x="8829459" y="1151260"/>
              <a:ext cx="1210581" cy="1606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DB17C05A-1519-46D2-AA4A-651CB11FE90C}"/>
              </a:ext>
            </a:extLst>
          </p:cNvPr>
          <p:cNvGrpSpPr/>
          <p:nvPr/>
        </p:nvGrpSpPr>
        <p:grpSpPr>
          <a:xfrm>
            <a:off x="827826" y="1074964"/>
            <a:ext cx="4960272" cy="2055668"/>
            <a:chOff x="827826" y="1074964"/>
            <a:chExt cx="4960272" cy="2055668"/>
          </a:xfrm>
        </p:grpSpPr>
        <p:grpSp>
          <p:nvGrpSpPr>
            <p:cNvPr id="15" name="קבוצה 14">
              <a:extLst>
                <a:ext uri="{FF2B5EF4-FFF2-40B4-BE49-F238E27FC236}">
                  <a16:creationId xmlns:a16="http://schemas.microsoft.com/office/drawing/2014/main" id="{B55981C0-08A4-41FE-9035-DCFD30DD36ED}"/>
                </a:ext>
              </a:extLst>
            </p:cNvPr>
            <p:cNvGrpSpPr/>
            <p:nvPr/>
          </p:nvGrpSpPr>
          <p:grpSpPr>
            <a:xfrm>
              <a:off x="827826" y="1074964"/>
              <a:ext cx="4960272" cy="2055668"/>
              <a:chOff x="827140" y="1074657"/>
              <a:chExt cx="4960918" cy="2055936"/>
            </a:xfrm>
          </p:grpSpPr>
          <p:sp>
            <p:nvSpPr>
              <p:cNvPr id="22" name="מלבן: פינות מעוגלות 21">
                <a:extLst>
                  <a:ext uri="{FF2B5EF4-FFF2-40B4-BE49-F238E27FC236}">
                    <a16:creationId xmlns:a16="http://schemas.microsoft.com/office/drawing/2014/main" id="{F58119F6-9BEA-4DB6-9662-09855DAEB904}"/>
                  </a:ext>
                </a:extLst>
              </p:cNvPr>
              <p:cNvSpPr/>
              <p:nvPr/>
            </p:nvSpPr>
            <p:spPr>
              <a:xfrm>
                <a:off x="827140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 dirty="0"/>
              </a:p>
            </p:txBody>
          </p:sp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3FDBBDEB-2EC6-45D3-BF69-C4EF326A86A6}"/>
                  </a:ext>
                </a:extLst>
              </p:cNvPr>
              <p:cNvSpPr/>
              <p:nvPr/>
            </p:nvSpPr>
            <p:spPr>
              <a:xfrm>
                <a:off x="2050218" y="2604501"/>
                <a:ext cx="2382693" cy="511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נלמד על חג המימונה</a:t>
                </a:r>
              </a:p>
            </p:txBody>
          </p:sp>
          <p:sp>
            <p:nvSpPr>
              <p:cNvPr id="23" name="תרשים זרימה: מחבר 22">
                <a:extLst>
                  <a:ext uri="{FF2B5EF4-FFF2-40B4-BE49-F238E27FC236}">
                    <a16:creationId xmlns:a16="http://schemas.microsoft.com/office/drawing/2014/main" id="{10405244-1DF5-4FB0-B9CD-3AED0ACE4162}"/>
                  </a:ext>
                </a:extLst>
              </p:cNvPr>
              <p:cNvSpPr/>
              <p:nvPr/>
            </p:nvSpPr>
            <p:spPr>
              <a:xfrm>
                <a:off x="5078644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2</a:t>
                </a:r>
              </a:p>
            </p:txBody>
          </p:sp>
        </p:grpSp>
        <p:pic>
          <p:nvPicPr>
            <p:cNvPr id="24" name="גרפיקה 2" descr="סקירת לקוח">
              <a:extLst>
                <a:ext uri="{FF2B5EF4-FFF2-40B4-BE49-F238E27FC236}">
                  <a16:creationId xmlns:a16="http://schemas.microsoft.com/office/drawing/2014/main" id="{8CB8F7FC-9750-4AC9-AD1C-EBD34158DD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73" y="1203187"/>
              <a:ext cx="1388640" cy="139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BA26D877-FFC2-45C8-B4D5-3A63B7E8E91C}"/>
              </a:ext>
            </a:extLst>
          </p:cNvPr>
          <p:cNvGrpSpPr/>
          <p:nvPr/>
        </p:nvGrpSpPr>
        <p:grpSpPr>
          <a:xfrm>
            <a:off x="6880491" y="3676249"/>
            <a:ext cx="4960272" cy="2055668"/>
            <a:chOff x="6880491" y="3676249"/>
            <a:chExt cx="4960272" cy="2055668"/>
          </a:xfrm>
        </p:grpSpPr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A05654B7-15AB-4B8A-A3D4-7752277447DB}"/>
                </a:ext>
              </a:extLst>
            </p:cNvPr>
            <p:cNvGrpSpPr/>
            <p:nvPr/>
          </p:nvGrpSpPr>
          <p:grpSpPr>
            <a:xfrm>
              <a:off x="6880491" y="3676249"/>
              <a:ext cx="4960272" cy="2055668"/>
              <a:chOff x="6880593" y="3676280"/>
              <a:chExt cx="4960918" cy="2055936"/>
            </a:xfrm>
          </p:grpSpPr>
          <p:sp>
            <p:nvSpPr>
              <p:cNvPr id="20" name="מלבן: פינות מעוגלות 19">
                <a:extLst>
                  <a:ext uri="{FF2B5EF4-FFF2-40B4-BE49-F238E27FC236}">
                    <a16:creationId xmlns:a16="http://schemas.microsoft.com/office/drawing/2014/main" id="{4D09C1DE-D7F9-4433-B0BB-5805BD85BFA5}"/>
                  </a:ext>
                </a:extLst>
              </p:cNvPr>
              <p:cNvSpPr/>
              <p:nvPr/>
            </p:nvSpPr>
            <p:spPr>
              <a:xfrm>
                <a:off x="6880593" y="3676280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1F4FB153-643A-4A97-A532-6C040B426F85}"/>
                  </a:ext>
                </a:extLst>
              </p:cNvPr>
              <p:cNvSpPr/>
              <p:nvPr/>
            </p:nvSpPr>
            <p:spPr>
              <a:xfrm>
                <a:off x="7513430" y="5175054"/>
                <a:ext cx="3444019" cy="469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נערוך את השולחן עם שיר מסורתי </a:t>
                </a:r>
              </a:p>
            </p:txBody>
          </p:sp>
          <p:sp>
            <p:nvSpPr>
              <p:cNvPr id="21" name="תרשים זרימה: מחבר 20">
                <a:extLst>
                  <a:ext uri="{FF2B5EF4-FFF2-40B4-BE49-F238E27FC236}">
                    <a16:creationId xmlns:a16="http://schemas.microsoft.com/office/drawing/2014/main" id="{FB82C37A-A60A-4318-B5D6-EFF1C3567C46}"/>
                  </a:ext>
                </a:extLst>
              </p:cNvPr>
              <p:cNvSpPr/>
              <p:nvPr/>
            </p:nvSpPr>
            <p:spPr>
              <a:xfrm>
                <a:off x="11132097" y="3847609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3</a:t>
                </a:r>
              </a:p>
            </p:txBody>
          </p:sp>
          <p:pic>
            <p:nvPicPr>
              <p:cNvPr id="28" name="Picture 3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5BBCA434-2145-4189-9AFF-E36ACFA0AC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01861" y="4119931"/>
                <a:ext cx="1427598" cy="979243"/>
              </a:xfrm>
              <a:prstGeom prst="rect">
                <a:avLst/>
              </a:prstGeom>
            </p:spPr>
          </p:pic>
        </p:grpSp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1C5FE6AB-2071-4B68-AE26-89C2D4881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1366"/>
            <a:stretch/>
          </p:blipFill>
          <p:spPr>
            <a:xfrm>
              <a:off x="9304644" y="3992687"/>
              <a:ext cx="1652171" cy="1133949"/>
            </a:xfrm>
            <a:prstGeom prst="rect">
              <a:avLst/>
            </a:prstGeom>
          </p:spPr>
        </p:pic>
      </p:grp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8E6E0221-2FD3-43EA-B820-E5FC3F558601}"/>
              </a:ext>
            </a:extLst>
          </p:cNvPr>
          <p:cNvGrpSpPr/>
          <p:nvPr/>
        </p:nvGrpSpPr>
        <p:grpSpPr>
          <a:xfrm>
            <a:off x="796981" y="3251508"/>
            <a:ext cx="4960272" cy="2512889"/>
            <a:chOff x="796981" y="3251508"/>
            <a:chExt cx="4960272" cy="2512889"/>
          </a:xfrm>
        </p:grpSpPr>
        <p:grpSp>
          <p:nvGrpSpPr>
            <p:cNvPr id="29" name="קבוצה 28">
              <a:extLst>
                <a:ext uri="{FF2B5EF4-FFF2-40B4-BE49-F238E27FC236}">
                  <a16:creationId xmlns:a16="http://schemas.microsoft.com/office/drawing/2014/main" id="{DB5F193A-9C1B-41A2-8F31-1BB263C3C20B}"/>
                </a:ext>
              </a:extLst>
            </p:cNvPr>
            <p:cNvGrpSpPr/>
            <p:nvPr/>
          </p:nvGrpSpPr>
          <p:grpSpPr>
            <a:xfrm>
              <a:off x="796981" y="3708729"/>
              <a:ext cx="4960272" cy="2055668"/>
              <a:chOff x="6880593" y="3676280"/>
              <a:chExt cx="4960918" cy="2055936"/>
            </a:xfrm>
          </p:grpSpPr>
          <p:sp>
            <p:nvSpPr>
              <p:cNvPr id="30" name="מלבן: פינות מעוגלות 29">
                <a:extLst>
                  <a:ext uri="{FF2B5EF4-FFF2-40B4-BE49-F238E27FC236}">
                    <a16:creationId xmlns:a16="http://schemas.microsoft.com/office/drawing/2014/main" id="{8FB7EDF5-D61F-40B7-8C28-DC644ABAE012}"/>
                  </a:ext>
                </a:extLst>
              </p:cNvPr>
              <p:cNvSpPr/>
              <p:nvPr/>
            </p:nvSpPr>
            <p:spPr>
              <a:xfrm>
                <a:off x="6880593" y="3676280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FD079117-FBEF-4F77-B99E-8B2EB8EB7060}"/>
                  </a:ext>
                </a:extLst>
              </p:cNvPr>
              <p:cNvSpPr/>
              <p:nvPr/>
            </p:nvSpPr>
            <p:spPr>
              <a:xfrm>
                <a:off x="7055031" y="5112944"/>
                <a:ext cx="4413964" cy="469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נציע הצעות לפעילות מרחוק עם סבא וסבתא</a:t>
                </a:r>
              </a:p>
            </p:txBody>
          </p:sp>
          <p:sp>
            <p:nvSpPr>
              <p:cNvPr id="32" name="תרשים זרימה: מחבר 31">
                <a:extLst>
                  <a:ext uri="{FF2B5EF4-FFF2-40B4-BE49-F238E27FC236}">
                    <a16:creationId xmlns:a16="http://schemas.microsoft.com/office/drawing/2014/main" id="{01499C0C-8D41-4B14-ACCD-25B18B3B3BDA}"/>
                  </a:ext>
                </a:extLst>
              </p:cNvPr>
              <p:cNvSpPr/>
              <p:nvPr/>
            </p:nvSpPr>
            <p:spPr>
              <a:xfrm>
                <a:off x="11132097" y="3847609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4</a:t>
                </a:r>
              </a:p>
            </p:txBody>
          </p:sp>
        </p:grpSp>
        <p:pic>
          <p:nvPicPr>
            <p:cNvPr id="34" name="תמונה 33">
              <a:extLst>
                <a:ext uri="{FF2B5EF4-FFF2-40B4-BE49-F238E27FC236}">
                  <a16:creationId xmlns:a16="http://schemas.microsoft.com/office/drawing/2014/main" id="{C9687FCA-A5DF-4129-83B7-941CE8E03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141125">
              <a:off x="1909533" y="3251508"/>
              <a:ext cx="2421440" cy="2174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059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A2778E60-AE25-4941-B54B-50B5123350F3}"/>
              </a:ext>
            </a:extLst>
          </p:cNvPr>
          <p:cNvSpPr/>
          <p:nvPr/>
        </p:nvSpPr>
        <p:spPr>
          <a:xfrm>
            <a:off x="4886793" y="239843"/>
            <a:ext cx="2473377" cy="19037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949A4CD-0843-4449-AE3D-095962901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71" y="2143593"/>
            <a:ext cx="2247900" cy="2400300"/>
          </a:xfrm>
          <a:prstGeom prst="ellipse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0B21933-B127-4EEE-95A5-5A7ADF6D9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893" y="672367"/>
            <a:ext cx="3476625" cy="5181600"/>
          </a:xfrm>
          <a:prstGeom prst="ellipse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CA628E4-7AD0-48D3-97B8-53623BECC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079" y="3263167"/>
            <a:ext cx="2102732" cy="2981486"/>
          </a:xfrm>
          <a:prstGeom prst="ellipse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6AF002A-02BB-436B-9CBA-0BF00D087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5883" y="341598"/>
            <a:ext cx="2060929" cy="261146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65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he-IL" dirty="0"/>
              <a:t>להקת שפתים- אהלן וסהלן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F50CEC6-6CAA-4D78-B161-80D01C8AB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959" y="993054"/>
            <a:ext cx="3652345" cy="5068291"/>
          </a:xfrm>
          <a:prstGeom prst="rect">
            <a:avLst/>
          </a:prstGeom>
        </p:spPr>
      </p:pic>
      <p:pic>
        <p:nvPicPr>
          <p:cNvPr id="5" name="שפתיים אהלן וסהלן Sfataim">
            <a:hlinkClick r:id="" action="ppaction://media"/>
            <a:extLst>
              <a:ext uri="{FF2B5EF4-FFF2-40B4-BE49-F238E27FC236}">
                <a16:creationId xmlns:a16="http://schemas.microsoft.com/office/drawing/2014/main" id="{929A338E-A48B-4BA8-A80B-0CFD3DC5F3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5239" y="357642"/>
            <a:ext cx="1431018" cy="143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9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4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ומה עוד?</a:t>
            </a:r>
          </a:p>
        </p:txBody>
      </p:sp>
      <p:grpSp>
        <p:nvGrpSpPr>
          <p:cNvPr id="31" name="קבוצה 30">
            <a:extLst>
              <a:ext uri="{FF2B5EF4-FFF2-40B4-BE49-F238E27FC236}">
                <a16:creationId xmlns:a16="http://schemas.microsoft.com/office/drawing/2014/main" id="{13E5D6F6-BEE5-42D6-9B38-76C913DF6637}"/>
              </a:ext>
            </a:extLst>
          </p:cNvPr>
          <p:cNvGrpSpPr/>
          <p:nvPr/>
        </p:nvGrpSpPr>
        <p:grpSpPr>
          <a:xfrm>
            <a:off x="3972333" y="3771015"/>
            <a:ext cx="4960918" cy="2055936"/>
            <a:chOff x="792166" y="3644524"/>
            <a:chExt cx="4960918" cy="2055936"/>
          </a:xfrm>
        </p:grpSpPr>
        <p:grpSp>
          <p:nvGrpSpPr>
            <p:cNvPr id="16" name="קבוצה 15">
              <a:extLst>
                <a:ext uri="{FF2B5EF4-FFF2-40B4-BE49-F238E27FC236}">
                  <a16:creationId xmlns:a16="http://schemas.microsoft.com/office/drawing/2014/main" id="{7E0FE766-57BA-45CD-A035-7E31D3F2D933}"/>
                </a:ext>
              </a:extLst>
            </p:cNvPr>
            <p:cNvGrpSpPr/>
            <p:nvPr/>
          </p:nvGrpSpPr>
          <p:grpSpPr>
            <a:xfrm>
              <a:off x="792166" y="3644524"/>
              <a:ext cx="4960918" cy="2055936"/>
              <a:chOff x="792166" y="3644524"/>
              <a:chExt cx="4960918" cy="2055936"/>
            </a:xfrm>
          </p:grpSpPr>
          <p:sp>
            <p:nvSpPr>
              <p:cNvPr id="24" name="מלבן: פינות מעוגלות 23">
                <a:extLst>
                  <a:ext uri="{FF2B5EF4-FFF2-40B4-BE49-F238E27FC236}">
                    <a16:creationId xmlns:a16="http://schemas.microsoft.com/office/drawing/2014/main" id="{05E87044-CD37-40B1-9E46-64699B62EEC8}"/>
                  </a:ext>
                </a:extLst>
              </p:cNvPr>
              <p:cNvSpPr/>
              <p:nvPr/>
            </p:nvSpPr>
            <p:spPr>
              <a:xfrm>
                <a:off x="792166" y="3644524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1" name="מלבן 10">
                <a:extLst>
                  <a:ext uri="{FF2B5EF4-FFF2-40B4-BE49-F238E27FC236}">
                    <a16:creationId xmlns:a16="http://schemas.microsoft.com/office/drawing/2014/main" id="{1E634B3B-274C-4770-872C-5AA9B2BF3999}"/>
                  </a:ext>
                </a:extLst>
              </p:cNvPr>
              <p:cNvSpPr/>
              <p:nvPr/>
            </p:nvSpPr>
            <p:spPr>
              <a:xfrm>
                <a:off x="2372759" y="4286606"/>
                <a:ext cx="3142506" cy="1300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בעזרת בני המשפחה שתפו אותנו בתצלומים שלכם מחגיגות המימונה</a:t>
                </a:r>
              </a:p>
            </p:txBody>
          </p:sp>
          <p:sp>
            <p:nvSpPr>
              <p:cNvPr id="25" name="תרשים זרימה: מחבר 24">
                <a:extLst>
                  <a:ext uri="{FF2B5EF4-FFF2-40B4-BE49-F238E27FC236}">
                    <a16:creationId xmlns:a16="http://schemas.microsoft.com/office/drawing/2014/main" id="{06F6DD4F-8A57-490D-A15E-E9D137A36F85}"/>
                  </a:ext>
                </a:extLst>
              </p:cNvPr>
              <p:cNvSpPr/>
              <p:nvPr/>
            </p:nvSpPr>
            <p:spPr>
              <a:xfrm>
                <a:off x="5043670" y="378011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4</a:t>
                </a:r>
              </a:p>
            </p:txBody>
          </p:sp>
        </p:grpSp>
        <p:pic>
          <p:nvPicPr>
            <p:cNvPr id="27" name="תמונה 26">
              <a:extLst>
                <a:ext uri="{FF2B5EF4-FFF2-40B4-BE49-F238E27FC236}">
                  <a16:creationId xmlns:a16="http://schemas.microsoft.com/office/drawing/2014/main" id="{D972084E-4925-460F-A55D-0FFF29A732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004" t="45648" r="50000" b="7074"/>
            <a:stretch/>
          </p:blipFill>
          <p:spPr>
            <a:xfrm>
              <a:off x="948197" y="3738391"/>
              <a:ext cx="1512199" cy="1828327"/>
            </a:xfrm>
            <a:prstGeom prst="rect">
              <a:avLst/>
            </a:prstGeom>
          </p:spPr>
        </p:pic>
      </p:grpSp>
      <p:grpSp>
        <p:nvGrpSpPr>
          <p:cNvPr id="2048" name="קבוצה 2047">
            <a:extLst>
              <a:ext uri="{FF2B5EF4-FFF2-40B4-BE49-F238E27FC236}">
                <a16:creationId xmlns:a16="http://schemas.microsoft.com/office/drawing/2014/main" id="{D2AB133F-E2D0-479D-B290-2043A9A06704}"/>
              </a:ext>
            </a:extLst>
          </p:cNvPr>
          <p:cNvGrpSpPr/>
          <p:nvPr/>
        </p:nvGrpSpPr>
        <p:grpSpPr>
          <a:xfrm>
            <a:off x="317613" y="301529"/>
            <a:ext cx="5470445" cy="3127469"/>
            <a:chOff x="317613" y="301529"/>
            <a:chExt cx="5470445" cy="3127469"/>
          </a:xfrm>
        </p:grpSpPr>
        <p:grpSp>
          <p:nvGrpSpPr>
            <p:cNvPr id="15" name="קבוצה 14">
              <a:extLst>
                <a:ext uri="{FF2B5EF4-FFF2-40B4-BE49-F238E27FC236}">
                  <a16:creationId xmlns:a16="http://schemas.microsoft.com/office/drawing/2014/main" id="{B55981C0-08A4-41FE-9035-DCFD30DD36ED}"/>
                </a:ext>
              </a:extLst>
            </p:cNvPr>
            <p:cNvGrpSpPr/>
            <p:nvPr/>
          </p:nvGrpSpPr>
          <p:grpSpPr>
            <a:xfrm>
              <a:off x="827140" y="1074656"/>
              <a:ext cx="4960918" cy="2354342"/>
              <a:chOff x="827140" y="1074657"/>
              <a:chExt cx="4960918" cy="2055936"/>
            </a:xfrm>
          </p:grpSpPr>
          <p:sp>
            <p:nvSpPr>
              <p:cNvPr id="22" name="מלבן: פינות מעוגלות 21">
                <a:extLst>
                  <a:ext uri="{FF2B5EF4-FFF2-40B4-BE49-F238E27FC236}">
                    <a16:creationId xmlns:a16="http://schemas.microsoft.com/office/drawing/2014/main" id="{F58119F6-9BEA-4DB6-9662-09855DAEB904}"/>
                  </a:ext>
                </a:extLst>
              </p:cNvPr>
              <p:cNvSpPr/>
              <p:nvPr/>
            </p:nvSpPr>
            <p:spPr>
              <a:xfrm>
                <a:off x="827140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3FDBBDEB-2EC6-45D3-BF69-C4EF326A86A6}"/>
                  </a:ext>
                </a:extLst>
              </p:cNvPr>
              <p:cNvSpPr/>
              <p:nvPr/>
            </p:nvSpPr>
            <p:spPr>
              <a:xfrm>
                <a:off x="2481015" y="1866989"/>
                <a:ext cx="2748750" cy="1135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התקשרו לסבא וסבתא לשאול אילו טקסים וחגיגות הם זוכרים מילדותם</a:t>
                </a:r>
              </a:p>
            </p:txBody>
          </p:sp>
          <p:sp>
            <p:nvSpPr>
              <p:cNvPr id="23" name="תרשים זרימה: מחבר 22">
                <a:extLst>
                  <a:ext uri="{FF2B5EF4-FFF2-40B4-BE49-F238E27FC236}">
                    <a16:creationId xmlns:a16="http://schemas.microsoft.com/office/drawing/2014/main" id="{10405244-1DF5-4FB0-B9CD-3AED0ACE4162}"/>
                  </a:ext>
                </a:extLst>
              </p:cNvPr>
              <p:cNvSpPr/>
              <p:nvPr/>
            </p:nvSpPr>
            <p:spPr>
              <a:xfrm>
                <a:off x="5078644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2</a:t>
                </a:r>
              </a:p>
            </p:txBody>
          </p:sp>
        </p:grpSp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05B324C6-8BF0-47D0-8287-36F39B1E2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613" y="301529"/>
              <a:ext cx="3109229" cy="2981202"/>
            </a:xfrm>
            <a:prstGeom prst="rect">
              <a:avLst/>
            </a:prstGeom>
          </p:spPr>
        </p:pic>
      </p:grpSp>
      <p:grpSp>
        <p:nvGrpSpPr>
          <p:cNvPr id="26" name="קבוצה 25">
            <a:extLst>
              <a:ext uri="{FF2B5EF4-FFF2-40B4-BE49-F238E27FC236}">
                <a16:creationId xmlns:a16="http://schemas.microsoft.com/office/drawing/2014/main" id="{F4D0C3E3-B23A-4B72-B3C5-1CD0ABB33691}"/>
              </a:ext>
            </a:extLst>
          </p:cNvPr>
          <p:cNvGrpSpPr/>
          <p:nvPr/>
        </p:nvGrpSpPr>
        <p:grpSpPr>
          <a:xfrm>
            <a:off x="6881567" y="1074657"/>
            <a:ext cx="4960918" cy="2097035"/>
            <a:chOff x="6881567" y="1074657"/>
            <a:chExt cx="4960918" cy="2097035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D4F55554-612C-4BDA-B97D-C4709ED00840}"/>
                </a:ext>
              </a:extLst>
            </p:cNvPr>
            <p:cNvGrpSpPr/>
            <p:nvPr/>
          </p:nvGrpSpPr>
          <p:grpSpPr>
            <a:xfrm>
              <a:off x="6881567" y="1074657"/>
              <a:ext cx="4960918" cy="2097035"/>
              <a:chOff x="6881567" y="1074657"/>
              <a:chExt cx="4960918" cy="2097035"/>
            </a:xfrm>
          </p:grpSpPr>
          <p:sp>
            <p:nvSpPr>
              <p:cNvPr id="4" name="מלבן: פינות מעוגלות 3">
                <a:extLst>
                  <a:ext uri="{FF2B5EF4-FFF2-40B4-BE49-F238E27FC236}">
                    <a16:creationId xmlns:a16="http://schemas.microsoft.com/office/drawing/2014/main" id="{628C75C3-9A11-4876-8FD8-8B5ED4A45AF0}"/>
                  </a:ext>
                </a:extLst>
              </p:cNvPr>
              <p:cNvSpPr/>
              <p:nvPr/>
            </p:nvSpPr>
            <p:spPr>
              <a:xfrm>
                <a:off x="6881567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7D04A645-86BE-4B2B-AABB-E46748D5E3DB}"/>
                  </a:ext>
                </a:extLst>
              </p:cNvPr>
              <p:cNvSpPr/>
              <p:nvPr/>
            </p:nvSpPr>
            <p:spPr>
              <a:xfrm>
                <a:off x="7685921" y="2701948"/>
                <a:ext cx="3618299" cy="4697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b="1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הכינו </a:t>
                </a: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קישוטי שולחן לארוחות חגיגיות</a:t>
                </a:r>
              </a:p>
            </p:txBody>
          </p:sp>
          <p:sp>
            <p:nvSpPr>
              <p:cNvPr id="12" name="תרשים זרימה: מחבר 11">
                <a:extLst>
                  <a:ext uri="{FF2B5EF4-FFF2-40B4-BE49-F238E27FC236}">
                    <a16:creationId xmlns:a16="http://schemas.microsoft.com/office/drawing/2014/main" id="{6193300C-0926-493C-90D2-E23A04DD455D}"/>
                  </a:ext>
                </a:extLst>
              </p:cNvPr>
              <p:cNvSpPr/>
              <p:nvPr/>
            </p:nvSpPr>
            <p:spPr>
              <a:xfrm>
                <a:off x="11133071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1</a:t>
                </a:r>
              </a:p>
            </p:txBody>
          </p:sp>
        </p:grpSp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BC73598C-5ED4-4EC3-8F66-C4C8ED1CE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0085" y="1336143"/>
              <a:ext cx="2156109" cy="1215057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D505DC7E-78B5-440E-9EE0-723A5B7E7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5602" y="1218044"/>
              <a:ext cx="887782" cy="13858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935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עשינו היום? </a:t>
            </a:r>
          </a:p>
        </p:txBody>
      </p: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07852C02-53C6-4C49-B9F8-0C0ACD8B5E02}"/>
              </a:ext>
            </a:extLst>
          </p:cNvPr>
          <p:cNvGrpSpPr/>
          <p:nvPr/>
        </p:nvGrpSpPr>
        <p:grpSpPr>
          <a:xfrm>
            <a:off x="6881465" y="1074965"/>
            <a:ext cx="4960272" cy="2055669"/>
            <a:chOff x="6881567" y="1074657"/>
            <a:chExt cx="4960918" cy="2055936"/>
          </a:xfrm>
        </p:grpSpPr>
        <p:grpSp>
          <p:nvGrpSpPr>
            <p:cNvPr id="13" name="קבוצה 12">
              <a:extLst>
                <a:ext uri="{FF2B5EF4-FFF2-40B4-BE49-F238E27FC236}">
                  <a16:creationId xmlns:a16="http://schemas.microsoft.com/office/drawing/2014/main" id="{D4F55554-612C-4BDA-B97D-C4709ED00840}"/>
                </a:ext>
              </a:extLst>
            </p:cNvPr>
            <p:cNvGrpSpPr/>
            <p:nvPr/>
          </p:nvGrpSpPr>
          <p:grpSpPr>
            <a:xfrm>
              <a:off x="6881567" y="1074657"/>
              <a:ext cx="4960918" cy="2055936"/>
              <a:chOff x="6881567" y="1074657"/>
              <a:chExt cx="4960918" cy="2055936"/>
            </a:xfrm>
          </p:grpSpPr>
          <p:sp>
            <p:nvSpPr>
              <p:cNvPr id="4" name="מלבן: פינות מעוגלות 3">
                <a:extLst>
                  <a:ext uri="{FF2B5EF4-FFF2-40B4-BE49-F238E27FC236}">
                    <a16:creationId xmlns:a16="http://schemas.microsoft.com/office/drawing/2014/main" id="{628C75C3-9A11-4876-8FD8-8B5ED4A45AF0}"/>
                  </a:ext>
                </a:extLst>
              </p:cNvPr>
              <p:cNvSpPr/>
              <p:nvPr/>
            </p:nvSpPr>
            <p:spPr>
              <a:xfrm>
                <a:off x="6881567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7D04A645-86BE-4B2B-AABB-E46748D5E3DB}"/>
                  </a:ext>
                </a:extLst>
              </p:cNvPr>
              <p:cNvSpPr/>
              <p:nvPr/>
            </p:nvSpPr>
            <p:spPr>
              <a:xfrm>
                <a:off x="7767863" y="2593472"/>
                <a:ext cx="3256445" cy="5117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אירחנו </a:t>
                </a: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את סבא וסבתא במפגש</a:t>
                </a:r>
              </a:p>
            </p:txBody>
          </p:sp>
          <p:sp>
            <p:nvSpPr>
              <p:cNvPr id="12" name="תרשים זרימה: מחבר 11">
                <a:extLst>
                  <a:ext uri="{FF2B5EF4-FFF2-40B4-BE49-F238E27FC236}">
                    <a16:creationId xmlns:a16="http://schemas.microsoft.com/office/drawing/2014/main" id="{6193300C-0926-493C-90D2-E23A04DD455D}"/>
                  </a:ext>
                </a:extLst>
              </p:cNvPr>
              <p:cNvSpPr/>
              <p:nvPr/>
            </p:nvSpPr>
            <p:spPr>
              <a:xfrm>
                <a:off x="11133071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1</a:t>
                </a:r>
              </a:p>
            </p:txBody>
          </p:sp>
        </p:grpSp>
        <p:pic>
          <p:nvPicPr>
            <p:cNvPr id="26" name="Picture 2" descr="אירוע &quot;כשהיינו ילדים&quot; בהנחיית: מירי שחם | מרכז קהילתי רמת ישי">
              <a:extLst>
                <a:ext uri="{FF2B5EF4-FFF2-40B4-BE49-F238E27FC236}">
                  <a16:creationId xmlns:a16="http://schemas.microsoft.com/office/drawing/2014/main" id="{F4833CE2-5F94-4CD1-89EF-20F2B2D148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2" r="-1"/>
            <a:stretch/>
          </p:blipFill>
          <p:spPr bwMode="auto">
            <a:xfrm>
              <a:off x="8829459" y="1151260"/>
              <a:ext cx="1210581" cy="1606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DB17C05A-1519-46D2-AA4A-651CB11FE90C}"/>
              </a:ext>
            </a:extLst>
          </p:cNvPr>
          <p:cNvGrpSpPr/>
          <p:nvPr/>
        </p:nvGrpSpPr>
        <p:grpSpPr>
          <a:xfrm>
            <a:off x="827826" y="1074964"/>
            <a:ext cx="4960272" cy="2055668"/>
            <a:chOff x="827826" y="1074964"/>
            <a:chExt cx="4960272" cy="2055668"/>
          </a:xfrm>
        </p:grpSpPr>
        <p:grpSp>
          <p:nvGrpSpPr>
            <p:cNvPr id="15" name="קבוצה 14">
              <a:extLst>
                <a:ext uri="{FF2B5EF4-FFF2-40B4-BE49-F238E27FC236}">
                  <a16:creationId xmlns:a16="http://schemas.microsoft.com/office/drawing/2014/main" id="{B55981C0-08A4-41FE-9035-DCFD30DD36ED}"/>
                </a:ext>
              </a:extLst>
            </p:cNvPr>
            <p:cNvGrpSpPr/>
            <p:nvPr/>
          </p:nvGrpSpPr>
          <p:grpSpPr>
            <a:xfrm>
              <a:off x="827826" y="1074964"/>
              <a:ext cx="4960272" cy="2055668"/>
              <a:chOff x="827140" y="1074657"/>
              <a:chExt cx="4960918" cy="2055936"/>
            </a:xfrm>
          </p:grpSpPr>
          <p:sp>
            <p:nvSpPr>
              <p:cNvPr id="22" name="מלבן: פינות מעוגלות 21">
                <a:extLst>
                  <a:ext uri="{FF2B5EF4-FFF2-40B4-BE49-F238E27FC236}">
                    <a16:creationId xmlns:a16="http://schemas.microsoft.com/office/drawing/2014/main" id="{F58119F6-9BEA-4DB6-9662-09855DAEB904}"/>
                  </a:ext>
                </a:extLst>
              </p:cNvPr>
              <p:cNvSpPr/>
              <p:nvPr/>
            </p:nvSpPr>
            <p:spPr>
              <a:xfrm>
                <a:off x="827140" y="1074657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 dirty="0"/>
              </a:p>
            </p:txBody>
          </p:sp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3FDBBDEB-2EC6-45D3-BF69-C4EF326A86A6}"/>
                  </a:ext>
                </a:extLst>
              </p:cNvPr>
              <p:cNvSpPr/>
              <p:nvPr/>
            </p:nvSpPr>
            <p:spPr>
              <a:xfrm>
                <a:off x="1982882" y="2604501"/>
                <a:ext cx="2450029" cy="511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למדנו על חג המימונה</a:t>
                </a:r>
              </a:p>
            </p:txBody>
          </p:sp>
          <p:sp>
            <p:nvSpPr>
              <p:cNvPr id="23" name="תרשים זרימה: מחבר 22">
                <a:extLst>
                  <a:ext uri="{FF2B5EF4-FFF2-40B4-BE49-F238E27FC236}">
                    <a16:creationId xmlns:a16="http://schemas.microsoft.com/office/drawing/2014/main" id="{10405244-1DF5-4FB0-B9CD-3AED0ACE4162}"/>
                  </a:ext>
                </a:extLst>
              </p:cNvPr>
              <p:cNvSpPr/>
              <p:nvPr/>
            </p:nvSpPr>
            <p:spPr>
              <a:xfrm>
                <a:off x="5078644" y="1245986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2</a:t>
                </a:r>
              </a:p>
            </p:txBody>
          </p:sp>
        </p:grpSp>
        <p:pic>
          <p:nvPicPr>
            <p:cNvPr id="24" name="גרפיקה 2" descr="סקירת לקוח">
              <a:extLst>
                <a:ext uri="{FF2B5EF4-FFF2-40B4-BE49-F238E27FC236}">
                  <a16:creationId xmlns:a16="http://schemas.microsoft.com/office/drawing/2014/main" id="{8CB8F7FC-9750-4AC9-AD1C-EBD34158DD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73" y="1203187"/>
              <a:ext cx="1388640" cy="139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BA26D877-FFC2-45C8-B4D5-3A63B7E8E91C}"/>
              </a:ext>
            </a:extLst>
          </p:cNvPr>
          <p:cNvGrpSpPr/>
          <p:nvPr/>
        </p:nvGrpSpPr>
        <p:grpSpPr>
          <a:xfrm>
            <a:off x="3732556" y="3556061"/>
            <a:ext cx="4960272" cy="2055668"/>
            <a:chOff x="6880491" y="3676249"/>
            <a:chExt cx="4960272" cy="2055668"/>
          </a:xfrm>
        </p:grpSpPr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A05654B7-15AB-4B8A-A3D4-7752277447DB}"/>
                </a:ext>
              </a:extLst>
            </p:cNvPr>
            <p:cNvGrpSpPr/>
            <p:nvPr/>
          </p:nvGrpSpPr>
          <p:grpSpPr>
            <a:xfrm>
              <a:off x="6880491" y="3676249"/>
              <a:ext cx="4960272" cy="2055668"/>
              <a:chOff x="6880593" y="3676280"/>
              <a:chExt cx="4960918" cy="2055936"/>
            </a:xfrm>
          </p:grpSpPr>
          <p:sp>
            <p:nvSpPr>
              <p:cNvPr id="20" name="מלבן: פינות מעוגלות 19">
                <a:extLst>
                  <a:ext uri="{FF2B5EF4-FFF2-40B4-BE49-F238E27FC236}">
                    <a16:creationId xmlns:a16="http://schemas.microsoft.com/office/drawing/2014/main" id="{4D09C1DE-D7F9-4433-B0BB-5805BD85BFA5}"/>
                  </a:ext>
                </a:extLst>
              </p:cNvPr>
              <p:cNvSpPr/>
              <p:nvPr/>
            </p:nvSpPr>
            <p:spPr>
              <a:xfrm>
                <a:off x="6880593" y="3676280"/>
                <a:ext cx="4960918" cy="205593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1F4FB153-643A-4A97-A532-6C040B426F85}"/>
                  </a:ext>
                </a:extLst>
              </p:cNvPr>
              <p:cNvSpPr/>
              <p:nvPr/>
            </p:nvSpPr>
            <p:spPr>
              <a:xfrm>
                <a:off x="7503811" y="5175054"/>
                <a:ext cx="3453639" cy="469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b="1" dirty="0">
                    <a:solidFill>
                      <a:srgbClr val="0070C0"/>
                    </a:solidFill>
                    <a:latin typeface="Varela Round" panose="00000500000000000000" pitchFamily="2" charset="-79"/>
                    <a:cs typeface="Varela Round" panose="00000500000000000000" pitchFamily="2" charset="-79"/>
                    <a:sym typeface="Varela Round"/>
                  </a:rPr>
                  <a:t>ערכנו את השולחן עם שיר מסורתי </a:t>
                </a:r>
              </a:p>
            </p:txBody>
          </p:sp>
          <p:sp>
            <p:nvSpPr>
              <p:cNvPr id="21" name="תרשים זרימה: מחבר 20">
                <a:extLst>
                  <a:ext uri="{FF2B5EF4-FFF2-40B4-BE49-F238E27FC236}">
                    <a16:creationId xmlns:a16="http://schemas.microsoft.com/office/drawing/2014/main" id="{FB82C37A-A60A-4318-B5D6-EFF1C3567C46}"/>
                  </a:ext>
                </a:extLst>
              </p:cNvPr>
              <p:cNvSpPr/>
              <p:nvPr/>
            </p:nvSpPr>
            <p:spPr>
              <a:xfrm>
                <a:off x="11132097" y="3847609"/>
                <a:ext cx="534766" cy="497384"/>
              </a:xfrm>
              <a:prstGeom prst="flowChartConnector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r>
                  <a:rPr lang="he-IL" dirty="0"/>
                  <a:t>3</a:t>
                </a:r>
              </a:p>
            </p:txBody>
          </p:sp>
          <p:pic>
            <p:nvPicPr>
              <p:cNvPr id="28" name="Picture 3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5BBCA434-2145-4189-9AFF-E36ACFA0AC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01861" y="4119931"/>
                <a:ext cx="1427598" cy="979243"/>
              </a:xfrm>
              <a:prstGeom prst="rect">
                <a:avLst/>
              </a:prstGeom>
            </p:spPr>
          </p:pic>
        </p:grpSp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1C5FE6AB-2071-4B68-AE26-89C2D4881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31366"/>
            <a:stretch/>
          </p:blipFill>
          <p:spPr>
            <a:xfrm>
              <a:off x="9304644" y="3992687"/>
              <a:ext cx="1652171" cy="1133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527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92" y="-134696"/>
            <a:ext cx="11160000" cy="1061791"/>
          </a:xfrm>
        </p:spPr>
        <p:txBody>
          <a:bodyPr/>
          <a:lstStyle/>
          <a:p>
            <a:r>
              <a:rPr lang="he-IL" dirty="0">
                <a:cs typeface="Varela Round"/>
              </a:rPr>
              <a:t>ערכו והכינו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e-IL" sz="3200" dirty="0">
              <a:cs typeface="Varela Round"/>
            </a:endParaRPr>
          </a:p>
          <a:p>
            <a:pPr marL="0" indent="0">
              <a:buNone/>
            </a:pPr>
            <a:endParaRPr lang="he-IL" sz="3200" dirty="0">
              <a:cs typeface="Varela Round"/>
            </a:endParaRPr>
          </a:p>
          <a:p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1177190" y="927095"/>
            <a:ext cx="10498016" cy="79037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70000"/>
              </a:lnSpc>
              <a:spcBef>
                <a:spcPct val="0"/>
              </a:spcBef>
              <a:defRPr/>
            </a:pP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אורנה ויינשטיין מנהלת גן בדימוס.</a:t>
            </a:r>
          </a:p>
          <a:p>
            <a:pPr>
              <a:lnSpc>
                <a:spcPct val="170000"/>
              </a:lnSpc>
              <a:spcBef>
                <a:spcPct val="0"/>
              </a:spcBef>
              <a:defRPr/>
            </a:pP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אינה </a:t>
            </a:r>
            <a:r>
              <a:rPr lang="he-IL" altLang="he-IL" sz="3200" dirty="0" err="1">
                <a:solidFill>
                  <a:srgbClr val="002060"/>
                </a:solidFill>
                <a:cs typeface="Varela Round"/>
              </a:rPr>
              <a:t>פלוטוב</a:t>
            </a: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, מנהלת היחידה למידענות וטכנולוגיות למידה, האגף לחינוך קדם יסודי</a:t>
            </a:r>
          </a:p>
          <a:p>
            <a:pPr>
              <a:lnSpc>
                <a:spcPct val="170000"/>
              </a:lnSpc>
              <a:spcBef>
                <a:spcPct val="0"/>
              </a:spcBef>
              <a:defRPr/>
            </a:pP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רינת אלפיה, מדריכה ארצית ללמידה מרחוק, </a:t>
            </a:r>
            <a:r>
              <a:rPr lang="he-IL" altLang="he-IL" sz="3200" dirty="0" err="1">
                <a:solidFill>
                  <a:srgbClr val="002060"/>
                </a:solidFill>
                <a:cs typeface="Varela Round"/>
              </a:rPr>
              <a:t>מינהל</a:t>
            </a:r>
            <a:r>
              <a:rPr lang="he-IL" altLang="he-IL" sz="3200" dirty="0">
                <a:solidFill>
                  <a:srgbClr val="002060"/>
                </a:solidFill>
                <a:cs typeface="Varela Round"/>
              </a:rPr>
              <a:t> תקשוב טכנולוגיה ומערכות מידע. </a:t>
            </a: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latin typeface="Varela Round" pitchFamily="2" charset="-79"/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latin typeface="Varela Round" pitchFamily="2" charset="-79"/>
              <a:cs typeface="Varela Round"/>
            </a:endParaRPr>
          </a:p>
        </p:txBody>
      </p:sp>
    </p:spTree>
    <p:extLst>
      <p:ext uri="{BB962C8B-B14F-4D97-AF65-F5344CB8AC3E}">
        <p14:creationId xmlns:p14="http://schemas.microsoft.com/office/powerpoint/2010/main" val="3518166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קרדיטים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5F4BA-8660-4A38-BA38-3CDFFA9EB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206" y="1580767"/>
            <a:ext cx="11160000" cy="468000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he-IL" sz="3600" dirty="0"/>
              <a:t>אהלן וסהלן, להקת שפתים-חגיגה מרוקאית -אוסף ממיטב הלהיטים</a:t>
            </a:r>
          </a:p>
        </p:txBody>
      </p:sp>
    </p:spTree>
    <p:extLst>
      <p:ext uri="{BB962C8B-B14F-4D97-AF65-F5344CB8AC3E}">
        <p14:creationId xmlns:p14="http://schemas.microsoft.com/office/powerpoint/2010/main" val="317868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423F6F61-4567-462B-A618-70CBC508D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72" r="34234" b="66411"/>
          <a:stretch/>
        </p:blipFill>
        <p:spPr>
          <a:xfrm>
            <a:off x="4775372" y="446"/>
            <a:ext cx="3241542" cy="183823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04EE8F9-32B7-45EB-8FC4-CC451E605118}"/>
              </a:ext>
            </a:extLst>
          </p:cNvPr>
          <p:cNvSpPr txBox="1"/>
          <p:nvPr/>
        </p:nvSpPr>
        <p:spPr>
          <a:xfrm>
            <a:off x="647255" y="3016166"/>
            <a:ext cx="11172957" cy="26181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895260">
              <a:lnSpc>
                <a:spcPct val="150000"/>
              </a:lnSpc>
            </a:pPr>
            <a:r>
              <a:rPr lang="he-IL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השימוש ביצירות במהלך שידור זה נעשה לפי סעיף 27א לחוק זכות יוצרים, תשס"ח-2007. אם הינך בעל הזכויות באחת היצירות, באפשרותך לבקש מאיתנו לחדול מהשימוש ביצירה, זאת באמצעות פנייה לדוא"ל </a:t>
            </a:r>
            <a:r>
              <a:rPr lang="en-US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rights@education.gov.il</a:t>
            </a:r>
            <a:endParaRPr lang="he-IL" sz="2800" dirty="0">
              <a:solidFill>
                <a:srgbClr val="192A72"/>
              </a:solidFill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0276247E-F89D-4BE1-B3D6-7FE06BEB5A42}"/>
              </a:ext>
            </a:extLst>
          </p:cNvPr>
          <p:cNvSpPr/>
          <p:nvPr/>
        </p:nvSpPr>
        <p:spPr>
          <a:xfrm>
            <a:off x="794" y="1838683"/>
            <a:ext cx="12188825" cy="76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נוהל שימוש ביצירות מוגנות בזכויות יוצרים ואיתור בעלי זכויות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2229</TotalTime>
  <Words>194</Words>
  <Application>Microsoft Office PowerPoint</Application>
  <PresentationFormat>Custom</PresentationFormat>
  <Paragraphs>39</Paragraphs>
  <Slides>10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Varela Round</vt:lpstr>
      <vt:lpstr>ערכת נושא Office</vt:lpstr>
      <vt:lpstr>מערכת שידורים לאומית</vt:lpstr>
      <vt:lpstr> חגיגת המימונה עם סבתא אורנה  </vt:lpstr>
      <vt:lpstr>מה נעשה היום? </vt:lpstr>
      <vt:lpstr>PowerPoint Presentation</vt:lpstr>
      <vt:lpstr>להקת שפתים- אהלן וסהלן</vt:lpstr>
      <vt:lpstr>ומה עוד?</vt:lpstr>
      <vt:lpstr>מה עשינו היום? </vt:lpstr>
      <vt:lpstr>ערכו והכינו</vt:lpstr>
      <vt:lpstr>קרדיטים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מערכת שידורים לאומית</dc:title>
  <dc:creator>Tzuri Mesika</dc:creator>
  <cp:lastModifiedBy>Sivan Shimshila</cp:lastModifiedBy>
  <cp:revision>81</cp:revision>
  <dcterms:created xsi:type="dcterms:W3CDTF">2020-03-28T15:56:54Z</dcterms:created>
  <dcterms:modified xsi:type="dcterms:W3CDTF">2020-04-07T08:32:21Z</dcterms:modified>
</cp:coreProperties>
</file>