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6"/>
  </p:notesMasterIdLst>
  <p:sldIdLst>
    <p:sldId id="257" r:id="rId2"/>
    <p:sldId id="262" r:id="rId3"/>
    <p:sldId id="263" r:id="rId4"/>
    <p:sldId id="274" r:id="rId5"/>
    <p:sldId id="347" r:id="rId6"/>
    <p:sldId id="349" r:id="rId7"/>
    <p:sldId id="351" r:id="rId8"/>
    <p:sldId id="261" r:id="rId9"/>
    <p:sldId id="358" r:id="rId10"/>
    <p:sldId id="359" r:id="rId11"/>
    <p:sldId id="267" r:id="rId12"/>
    <p:sldId id="269" r:id="rId13"/>
    <p:sldId id="307" r:id="rId14"/>
    <p:sldId id="271" r:id="rId15"/>
    <p:sldId id="275" r:id="rId16"/>
    <p:sldId id="337" r:id="rId17"/>
    <p:sldId id="357" r:id="rId18"/>
    <p:sldId id="353" r:id="rId19"/>
    <p:sldId id="264" r:id="rId20"/>
    <p:sldId id="354" r:id="rId21"/>
    <p:sldId id="273" r:id="rId22"/>
    <p:sldId id="355" r:id="rId23"/>
    <p:sldId id="356" r:id="rId24"/>
    <p:sldId id="291" r:id="rId2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Saban" initials="IS" lastIdx="2" clrIdx="0">
    <p:extLst>
      <p:ext uri="{19B8F6BF-5375-455C-9EA6-DF929625EA0E}">
        <p15:presenceInfo xmlns:p15="http://schemas.microsoft.com/office/powerpoint/2012/main" userId="S-1-5-21-606772748-477572614-688488514-136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12B4BC"/>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varScale="1">
        <p:scale>
          <a:sx n="72" d="100"/>
          <a:sy n="72" d="100"/>
        </p:scale>
        <p:origin x="1075" y="62"/>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ב'/חשון/תשפ"א</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872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330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444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621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FF0000"/>
                </a:solidFill>
              </a:rPr>
              <a:t>קודם פענוח\הסבר לשוני ואז דיון עומק</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8</a:t>
            </a:fld>
            <a:endParaRPr lang="he-IL"/>
          </a:p>
        </p:txBody>
      </p:sp>
    </p:spTree>
    <p:extLst>
      <p:ext uri="{BB962C8B-B14F-4D97-AF65-F5344CB8AC3E}">
        <p14:creationId xmlns:p14="http://schemas.microsoft.com/office/powerpoint/2010/main" val="11317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188854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18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5742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503BAC-77D4-414F-86B0-F689D780012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C7B91FFE-7075-4CB8-8652-868D3D5E5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7E6E17E-0D9B-4BB6-8D65-775E62EDDF7C}"/>
              </a:ext>
            </a:extLst>
          </p:cNvPr>
          <p:cNvSpPr>
            <a:spLocks noGrp="1"/>
          </p:cNvSpPr>
          <p:nvPr>
            <p:ph type="dt" sz="half" idx="10"/>
          </p:nvPr>
        </p:nvSpPr>
        <p:spPr/>
        <p:txBody>
          <a:bodyPr/>
          <a:lstStyle/>
          <a:p>
            <a:fld id="{9D9BAE5A-438F-4EDB-8A97-A3BD10865419}" type="datetimeFigureOut">
              <a:rPr lang="he-IL" smtClean="0"/>
              <a:t>ב'/חשון/תשפ"א</a:t>
            </a:fld>
            <a:endParaRPr lang="he-IL"/>
          </a:p>
        </p:txBody>
      </p:sp>
      <p:sp>
        <p:nvSpPr>
          <p:cNvPr id="5" name="מציין מיקום של כותרת תחתונה 4">
            <a:extLst>
              <a:ext uri="{FF2B5EF4-FFF2-40B4-BE49-F238E27FC236}">
                <a16:creationId xmlns:a16="http://schemas.microsoft.com/office/drawing/2014/main" id="{2C129544-8BC4-4007-9942-092784CFB00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CD8ED13-3B9F-4676-B1A1-22113D535C7D}"/>
              </a:ext>
            </a:extLst>
          </p:cNvPr>
          <p:cNvSpPr>
            <a:spLocks noGrp="1"/>
          </p:cNvSpPr>
          <p:nvPr>
            <p:ph type="sldNum" sz="quarter" idx="12"/>
          </p:nvPr>
        </p:nvSpPr>
        <p:spPr/>
        <p:txBody>
          <a:bodyPr/>
          <a:lstStyle/>
          <a:p>
            <a:fld id="{DD5D8D96-7A33-452A-98EE-893F8A961ECC}" type="slidenum">
              <a:rPr lang="he-IL" smtClean="0"/>
              <a:t>‹#›</a:t>
            </a:fld>
            <a:endParaRPr lang="he-IL"/>
          </a:p>
        </p:txBody>
      </p:sp>
    </p:spTree>
    <p:extLst>
      <p:ext uri="{BB962C8B-B14F-4D97-AF65-F5344CB8AC3E}">
        <p14:creationId xmlns:p14="http://schemas.microsoft.com/office/powerpoint/2010/main" val="353492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895892"/>
            <a:ext cx="12192000" cy="7652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40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28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ב'/חשון/תשפ"א</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5" r:id="rId5"/>
    <p:sldLayoutId id="2147483666" r:id="rId6"/>
    <p:sldLayoutId id="2147483663" r:id="rId7"/>
    <p:sldLayoutId id="2147483669" r:id="rId8"/>
    <p:sldLayoutId id="2147483671" r:id="rId9"/>
    <p:sldLayoutId id="2147483668" r:id="rId10"/>
    <p:sldLayoutId id="2147483670" r:id="rId11"/>
    <p:sldLayoutId id="2147483672"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arbuty.org.il/unit/163"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EC72F52-5F0F-4EAD-85DC-D7B0321A3A31}"/>
              </a:ext>
            </a:extLst>
          </p:cNvPr>
          <p:cNvSpPr txBox="1"/>
          <p:nvPr/>
        </p:nvSpPr>
        <p:spPr>
          <a:xfrm>
            <a:off x="6825669" y="4264090"/>
            <a:ext cx="1086690" cy="369332"/>
          </a:xfrm>
          <a:prstGeom prst="rect">
            <a:avLst/>
          </a:prstGeom>
          <a:noFill/>
        </p:spPr>
        <p:txBody>
          <a:bodyPr wrap="square" rtlCol="1">
            <a:spAutoFit/>
          </a:bodyPr>
          <a:lstStyle/>
          <a:p>
            <a:endParaRPr lang="he-IL" dirty="0"/>
          </a:p>
        </p:txBody>
      </p:sp>
      <p:sp>
        <p:nvSpPr>
          <p:cNvPr id="7" name="מלבן 6">
            <a:extLst>
              <a:ext uri="{FF2B5EF4-FFF2-40B4-BE49-F238E27FC236}">
                <a16:creationId xmlns:a16="http://schemas.microsoft.com/office/drawing/2014/main" id="{7F9C1CB7-3DEC-4B10-8630-F7BAE1D680B8}"/>
              </a:ext>
            </a:extLst>
          </p:cNvPr>
          <p:cNvSpPr/>
          <p:nvPr/>
        </p:nvSpPr>
        <p:spPr>
          <a:xfrm>
            <a:off x="1789043" y="1174924"/>
            <a:ext cx="8776253" cy="2308324"/>
          </a:xfrm>
          <a:prstGeom prst="rect">
            <a:avLst/>
          </a:prstGeom>
        </p:spPr>
        <p:txBody>
          <a:bodyPr wrap="square">
            <a:spAutoFit/>
          </a:bodyPr>
          <a:lstStyle/>
          <a:p>
            <a:pPr algn="ctr"/>
            <a:r>
              <a:rPr lang="he-IL" sz="3600" b="1" dirty="0"/>
              <a:t>הישר בעיניו יעשה &gt; שיקול דעת אישי</a:t>
            </a:r>
          </a:p>
          <a:p>
            <a:pPr algn="ctr"/>
            <a:endParaRPr lang="he-IL" sz="3600" b="1" dirty="0"/>
          </a:p>
          <a:p>
            <a:pPr algn="ctr"/>
            <a:endParaRPr lang="he-IL" sz="3600" b="1" dirty="0"/>
          </a:p>
          <a:p>
            <a:pPr algn="ctr"/>
            <a:r>
              <a:rPr lang="he-IL" sz="3600" b="1" dirty="0"/>
              <a:t>שלומה של מלכות &gt; סדר חברתי</a:t>
            </a:r>
          </a:p>
        </p:txBody>
      </p:sp>
      <p:cxnSp>
        <p:nvCxnSpPr>
          <p:cNvPr id="3" name="מחבר חץ ישר 2">
            <a:extLst>
              <a:ext uri="{FF2B5EF4-FFF2-40B4-BE49-F238E27FC236}">
                <a16:creationId xmlns:a16="http://schemas.microsoft.com/office/drawing/2014/main" id="{D7D2E1B5-7DA8-436C-A02E-2F6C01C16155}"/>
              </a:ext>
            </a:extLst>
          </p:cNvPr>
          <p:cNvCxnSpPr>
            <a:cxnSpLocks/>
          </p:cNvCxnSpPr>
          <p:nvPr/>
        </p:nvCxnSpPr>
        <p:spPr>
          <a:xfrm>
            <a:off x="6096000" y="1759226"/>
            <a:ext cx="0" cy="1053548"/>
          </a:xfrm>
          <a:prstGeom prst="straightConnector1">
            <a:avLst/>
          </a:prstGeom>
          <a:ln w="155575">
            <a:tailEnd type="triangle"/>
          </a:ln>
        </p:spPr>
        <p:style>
          <a:lnRef idx="1">
            <a:schemeClr val="accent1"/>
          </a:lnRef>
          <a:fillRef idx="0">
            <a:schemeClr val="accent1"/>
          </a:fillRef>
          <a:effectRef idx="0">
            <a:schemeClr val="accent1"/>
          </a:effectRef>
          <a:fontRef idx="minor">
            <a:schemeClr val="tx1"/>
          </a:fontRef>
        </p:style>
      </p:cxnSp>
      <p:cxnSp>
        <p:nvCxnSpPr>
          <p:cNvPr id="8" name="מחבר חץ ישר 7">
            <a:extLst>
              <a:ext uri="{FF2B5EF4-FFF2-40B4-BE49-F238E27FC236}">
                <a16:creationId xmlns:a16="http://schemas.microsoft.com/office/drawing/2014/main" id="{C0AFB138-3A0F-42E9-A36E-415B49DFE426}"/>
              </a:ext>
            </a:extLst>
          </p:cNvPr>
          <p:cNvCxnSpPr>
            <a:cxnSpLocks/>
          </p:cNvCxnSpPr>
          <p:nvPr/>
        </p:nvCxnSpPr>
        <p:spPr>
          <a:xfrm>
            <a:off x="1041830" y="5516217"/>
            <a:ext cx="10436087" cy="0"/>
          </a:xfrm>
          <a:prstGeom prst="straightConnector1">
            <a:avLst/>
          </a:prstGeom>
          <a:ln w="139700">
            <a:headEnd type="triangle"/>
            <a:tailEnd type="triangle"/>
          </a:ln>
        </p:spPr>
        <p:style>
          <a:lnRef idx="3">
            <a:schemeClr val="dk1"/>
          </a:lnRef>
          <a:fillRef idx="0">
            <a:schemeClr val="dk1"/>
          </a:fillRef>
          <a:effectRef idx="2">
            <a:schemeClr val="dk1"/>
          </a:effectRef>
          <a:fontRef idx="minor">
            <a:schemeClr val="tx1"/>
          </a:fontRef>
        </p:style>
      </p:cxnSp>
      <p:sp>
        <p:nvSpPr>
          <p:cNvPr id="9" name="מלבן 8">
            <a:extLst>
              <a:ext uri="{FF2B5EF4-FFF2-40B4-BE49-F238E27FC236}">
                <a16:creationId xmlns:a16="http://schemas.microsoft.com/office/drawing/2014/main" id="{1CA31D39-26E9-4946-B587-EFD152EA9C64}"/>
              </a:ext>
            </a:extLst>
          </p:cNvPr>
          <p:cNvSpPr/>
          <p:nvPr/>
        </p:nvSpPr>
        <p:spPr>
          <a:xfrm>
            <a:off x="10112943" y="4556477"/>
            <a:ext cx="1426589" cy="646331"/>
          </a:xfrm>
          <a:prstGeom prst="rect">
            <a:avLst/>
          </a:prstGeom>
        </p:spPr>
        <p:txBody>
          <a:bodyPr wrap="square">
            <a:spAutoFit/>
          </a:bodyPr>
          <a:lstStyle/>
          <a:p>
            <a:r>
              <a:rPr lang="he-IL" sz="3600" b="1" dirty="0"/>
              <a:t>חירות</a:t>
            </a:r>
          </a:p>
        </p:txBody>
      </p:sp>
      <p:sp>
        <p:nvSpPr>
          <p:cNvPr id="10" name="מלבן 9">
            <a:extLst>
              <a:ext uri="{FF2B5EF4-FFF2-40B4-BE49-F238E27FC236}">
                <a16:creationId xmlns:a16="http://schemas.microsoft.com/office/drawing/2014/main" id="{C51151F1-2A03-4B31-9599-D5C1F1B792E2}"/>
              </a:ext>
            </a:extLst>
          </p:cNvPr>
          <p:cNvSpPr/>
          <p:nvPr/>
        </p:nvSpPr>
        <p:spPr>
          <a:xfrm>
            <a:off x="1041830" y="4549423"/>
            <a:ext cx="3162422" cy="646331"/>
          </a:xfrm>
          <a:prstGeom prst="rect">
            <a:avLst/>
          </a:prstGeom>
        </p:spPr>
        <p:txBody>
          <a:bodyPr wrap="square">
            <a:spAutoFit/>
          </a:bodyPr>
          <a:lstStyle/>
          <a:p>
            <a:r>
              <a:rPr lang="he-IL" sz="3600" b="1" dirty="0"/>
              <a:t>אי-סדר חברתי</a:t>
            </a:r>
          </a:p>
        </p:txBody>
      </p:sp>
    </p:spTree>
    <p:extLst>
      <p:ext uri="{BB962C8B-B14F-4D97-AF65-F5344CB8AC3E}">
        <p14:creationId xmlns:p14="http://schemas.microsoft.com/office/powerpoint/2010/main" val="174993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a:extLst>
              <a:ext uri="{FF2B5EF4-FFF2-40B4-BE49-F238E27FC236}">
                <a16:creationId xmlns:a16="http://schemas.microsoft.com/office/drawing/2014/main" id="{A853BD0B-6283-4B76-8965-CB7FA2051AC7}"/>
              </a:ext>
            </a:extLst>
          </p:cNvPr>
          <p:cNvSpPr/>
          <p:nvPr/>
        </p:nvSpPr>
        <p:spPr>
          <a:xfrm>
            <a:off x="6330044" y="614348"/>
            <a:ext cx="4368281" cy="584775"/>
          </a:xfrm>
          <a:prstGeom prst="rect">
            <a:avLst/>
          </a:prstGeom>
        </p:spPr>
        <p:txBody>
          <a:bodyPr wrap="square">
            <a:spAutoFit/>
          </a:bodyPr>
          <a:lstStyle/>
          <a:p>
            <a:pPr algn="ctr"/>
            <a:r>
              <a:rPr lang="he-IL" sz="3200" b="1" dirty="0"/>
              <a:t>תרגיל הבנה</a:t>
            </a:r>
          </a:p>
        </p:txBody>
      </p:sp>
      <p:graphicFrame>
        <p:nvGraphicFramePr>
          <p:cNvPr id="9" name="טבלה 9">
            <a:extLst>
              <a:ext uri="{FF2B5EF4-FFF2-40B4-BE49-F238E27FC236}">
                <a16:creationId xmlns:a16="http://schemas.microsoft.com/office/drawing/2014/main" id="{85EAA904-E5B4-46C1-801D-2C449D09FC32}"/>
              </a:ext>
            </a:extLst>
          </p:cNvPr>
          <p:cNvGraphicFramePr>
            <a:graphicFrameLocks noGrp="1"/>
          </p:cNvGraphicFramePr>
          <p:nvPr>
            <p:extLst>
              <p:ext uri="{D42A27DB-BD31-4B8C-83A1-F6EECF244321}">
                <p14:modId xmlns:p14="http://schemas.microsoft.com/office/powerpoint/2010/main" val="4018735853"/>
              </p:ext>
            </p:extLst>
          </p:nvPr>
        </p:nvGraphicFramePr>
        <p:xfrm>
          <a:off x="672404" y="1331938"/>
          <a:ext cx="10847191" cy="3200400"/>
        </p:xfrm>
        <a:graphic>
          <a:graphicData uri="http://schemas.openxmlformats.org/drawingml/2006/table">
            <a:tbl>
              <a:tblPr rtl="1" firstRow="1" bandRow="1">
                <a:tableStyleId>{5C22544A-7EE6-4342-B048-85BDC9FD1C3A}</a:tableStyleId>
              </a:tblPr>
              <a:tblGrid>
                <a:gridCol w="705416">
                  <a:extLst>
                    <a:ext uri="{9D8B030D-6E8A-4147-A177-3AD203B41FA5}">
                      <a16:colId xmlns:a16="http://schemas.microsoft.com/office/drawing/2014/main" val="2727720742"/>
                    </a:ext>
                  </a:extLst>
                </a:gridCol>
                <a:gridCol w="8061648">
                  <a:extLst>
                    <a:ext uri="{9D8B030D-6E8A-4147-A177-3AD203B41FA5}">
                      <a16:colId xmlns:a16="http://schemas.microsoft.com/office/drawing/2014/main" val="507889700"/>
                    </a:ext>
                  </a:extLst>
                </a:gridCol>
                <a:gridCol w="830425">
                  <a:extLst>
                    <a:ext uri="{9D8B030D-6E8A-4147-A177-3AD203B41FA5}">
                      <a16:colId xmlns:a16="http://schemas.microsoft.com/office/drawing/2014/main" val="2409166791"/>
                    </a:ext>
                  </a:extLst>
                </a:gridCol>
                <a:gridCol w="1249702">
                  <a:extLst>
                    <a:ext uri="{9D8B030D-6E8A-4147-A177-3AD203B41FA5}">
                      <a16:colId xmlns:a16="http://schemas.microsoft.com/office/drawing/2014/main" val="1350547242"/>
                    </a:ext>
                  </a:extLst>
                </a:gridCol>
              </a:tblGrid>
              <a:tr h="370840">
                <a:tc>
                  <a:txBody>
                    <a:bodyPr/>
                    <a:lstStyle/>
                    <a:p>
                      <a:pPr rtl="1"/>
                      <a:endParaRPr lang="he-IL" sz="2400" dirty="0"/>
                    </a:p>
                  </a:txBody>
                  <a:tcPr/>
                </a:tc>
                <a:tc>
                  <a:txBody>
                    <a:bodyPr/>
                    <a:lstStyle/>
                    <a:p>
                      <a:pPr rtl="1"/>
                      <a:endParaRPr lang="he-IL" sz="2400" dirty="0"/>
                    </a:p>
                  </a:txBody>
                  <a:tcPr/>
                </a:tc>
                <a:tc>
                  <a:txBody>
                    <a:bodyPr/>
                    <a:lstStyle/>
                    <a:p>
                      <a:pPr rtl="1"/>
                      <a:r>
                        <a:rPr lang="he-IL" sz="2400" dirty="0"/>
                        <a:t>נכון</a:t>
                      </a:r>
                    </a:p>
                  </a:txBody>
                  <a:tcPr/>
                </a:tc>
                <a:tc>
                  <a:txBody>
                    <a:bodyPr/>
                    <a:lstStyle/>
                    <a:p>
                      <a:pPr rtl="1"/>
                      <a:r>
                        <a:rPr lang="he-IL" sz="2400" dirty="0"/>
                        <a:t>לא נכון</a:t>
                      </a:r>
                    </a:p>
                  </a:txBody>
                  <a:tcPr/>
                </a:tc>
                <a:extLst>
                  <a:ext uri="{0D108BD9-81ED-4DB2-BD59-A6C34878D82A}">
                    <a16:rowId xmlns:a16="http://schemas.microsoft.com/office/drawing/2014/main" val="2956598087"/>
                  </a:ext>
                </a:extLst>
              </a:tr>
              <a:tr h="370840">
                <a:tc>
                  <a:txBody>
                    <a:bodyPr/>
                    <a:lstStyle/>
                    <a:p>
                      <a:pPr marL="0" indent="0" rtl="1">
                        <a:buFont typeface="+mj-lt"/>
                        <a:buNone/>
                      </a:pPr>
                      <a:r>
                        <a:rPr lang="he-IL" sz="2400" dirty="0"/>
                        <a:t>1</a:t>
                      </a:r>
                    </a:p>
                  </a:txBody>
                  <a:tcPr/>
                </a:tc>
                <a:tc>
                  <a:txBody>
                    <a:bodyPr/>
                    <a:lstStyle/>
                    <a:p>
                      <a:pPr marL="0" indent="0" rtl="1">
                        <a:buFont typeface="+mj-lt"/>
                        <a:buNone/>
                      </a:pPr>
                      <a:r>
                        <a:rPr lang="he-IL" sz="2400" dirty="0"/>
                        <a:t>הפסוק בשופטים מנוסח כהמלצה</a:t>
                      </a:r>
                    </a:p>
                  </a:txBody>
                  <a:tcPr/>
                </a:tc>
                <a:tc>
                  <a:txBody>
                    <a:bodyPr/>
                    <a:lstStyle/>
                    <a:p>
                      <a:pPr rtl="1"/>
                      <a:endParaRPr lang="he-IL" sz="2400" dirty="0"/>
                    </a:p>
                  </a:txBody>
                  <a:tcPr/>
                </a:tc>
                <a:tc>
                  <a:txBody>
                    <a:bodyPr/>
                    <a:lstStyle/>
                    <a:p>
                      <a:pPr rtl="1"/>
                      <a:endParaRPr lang="he-IL" sz="2400"/>
                    </a:p>
                  </a:txBody>
                  <a:tcPr/>
                </a:tc>
                <a:extLst>
                  <a:ext uri="{0D108BD9-81ED-4DB2-BD59-A6C34878D82A}">
                    <a16:rowId xmlns:a16="http://schemas.microsoft.com/office/drawing/2014/main" val="691013176"/>
                  </a:ext>
                </a:extLst>
              </a:tr>
              <a:tr h="370840">
                <a:tc>
                  <a:txBody>
                    <a:bodyPr/>
                    <a:lstStyle/>
                    <a:p>
                      <a:pPr marL="0" indent="0" rtl="1">
                        <a:buFont typeface="+mj-lt"/>
                        <a:buNone/>
                      </a:pPr>
                      <a:r>
                        <a:rPr lang="he-IL" sz="2400" dirty="0"/>
                        <a:t>2</a:t>
                      </a:r>
                    </a:p>
                  </a:txBody>
                  <a:tcPr/>
                </a:tc>
                <a:tc>
                  <a:txBody>
                    <a:bodyPr/>
                    <a:lstStyle/>
                    <a:p>
                      <a:pPr marL="0" indent="0" rtl="1">
                        <a:buFont typeface="+mj-lt"/>
                        <a:buNone/>
                      </a:pPr>
                      <a:r>
                        <a:rPr lang="he-IL" sz="2400" dirty="0"/>
                        <a:t>המִשנה מנוסחת כציווי</a:t>
                      </a:r>
                    </a:p>
                  </a:txBody>
                  <a:tcPr/>
                </a:tc>
                <a:tc>
                  <a:txBody>
                    <a:bodyPr/>
                    <a:lstStyle/>
                    <a:p>
                      <a:pPr rtl="1"/>
                      <a:endParaRPr lang="he-IL" sz="2400" dirty="0"/>
                    </a:p>
                  </a:txBody>
                  <a:tcPr/>
                </a:tc>
                <a:tc>
                  <a:txBody>
                    <a:bodyPr/>
                    <a:lstStyle/>
                    <a:p>
                      <a:pPr rtl="1"/>
                      <a:endParaRPr lang="he-IL" sz="2400"/>
                    </a:p>
                  </a:txBody>
                  <a:tcPr/>
                </a:tc>
                <a:extLst>
                  <a:ext uri="{0D108BD9-81ED-4DB2-BD59-A6C34878D82A}">
                    <a16:rowId xmlns:a16="http://schemas.microsoft.com/office/drawing/2014/main" val="1224617150"/>
                  </a:ext>
                </a:extLst>
              </a:tr>
              <a:tr h="370840">
                <a:tc>
                  <a:txBody>
                    <a:bodyPr/>
                    <a:lstStyle/>
                    <a:p>
                      <a:pPr marL="0" indent="0" rtl="1">
                        <a:buFont typeface="+mj-lt"/>
                        <a:buNone/>
                      </a:pPr>
                      <a:r>
                        <a:rPr lang="he-IL" sz="2400" dirty="0"/>
                        <a:t>3</a:t>
                      </a:r>
                    </a:p>
                  </a:txBody>
                  <a:tcPr/>
                </a:tc>
                <a:tc>
                  <a:txBody>
                    <a:bodyPr/>
                    <a:lstStyle/>
                    <a:p>
                      <a:pPr marL="0" indent="0" rtl="1">
                        <a:buFont typeface="+mj-lt"/>
                        <a:buNone/>
                      </a:pPr>
                      <a:r>
                        <a:rPr lang="he-IL" sz="2400" dirty="0"/>
                        <a:t>"אִישׁ הַיָּשָׁר בְּעֵינָיו יַעֲשֶׂה"= בני אדם חייבים להיות ישרים</a:t>
                      </a:r>
                    </a:p>
                  </a:txBody>
                  <a:tcPr/>
                </a:tc>
                <a:tc>
                  <a:txBody>
                    <a:bodyPr/>
                    <a:lstStyle/>
                    <a:p>
                      <a:pPr rtl="1"/>
                      <a:endParaRPr lang="he-IL" sz="2400"/>
                    </a:p>
                  </a:txBody>
                  <a:tcPr/>
                </a:tc>
                <a:tc>
                  <a:txBody>
                    <a:bodyPr/>
                    <a:lstStyle/>
                    <a:p>
                      <a:pPr rtl="1"/>
                      <a:endParaRPr lang="he-IL" sz="2400"/>
                    </a:p>
                  </a:txBody>
                  <a:tcPr/>
                </a:tc>
                <a:extLst>
                  <a:ext uri="{0D108BD9-81ED-4DB2-BD59-A6C34878D82A}">
                    <a16:rowId xmlns:a16="http://schemas.microsoft.com/office/drawing/2014/main" val="3272964336"/>
                  </a:ext>
                </a:extLst>
              </a:tr>
              <a:tr h="370840">
                <a:tc>
                  <a:txBody>
                    <a:bodyPr/>
                    <a:lstStyle/>
                    <a:p>
                      <a:pPr marL="0" indent="0" rtl="1">
                        <a:buFont typeface="+mj-lt"/>
                        <a:buNone/>
                      </a:pPr>
                      <a:r>
                        <a:rPr lang="he-IL" sz="2400" dirty="0"/>
                        <a:t>4</a:t>
                      </a:r>
                    </a:p>
                  </a:txBody>
                  <a:tcPr/>
                </a:tc>
                <a:tc>
                  <a:txBody>
                    <a:bodyPr/>
                    <a:lstStyle/>
                    <a:p>
                      <a:pPr marL="0" indent="0" rtl="1">
                        <a:buFont typeface="+mj-lt"/>
                        <a:buNone/>
                      </a:pPr>
                      <a:r>
                        <a:rPr lang="he-IL" sz="2400" dirty="0"/>
                        <a:t>המילים "שֱׁאִלְמָלֵא מוֹרָאָהּ" מתייחסות ליראה כלפי השלטון</a:t>
                      </a:r>
                    </a:p>
                  </a:txBody>
                  <a:tcPr/>
                </a:tc>
                <a:tc>
                  <a:txBody>
                    <a:bodyPr/>
                    <a:lstStyle/>
                    <a:p>
                      <a:pPr rtl="1"/>
                      <a:endParaRPr lang="he-IL" sz="2400" dirty="0"/>
                    </a:p>
                  </a:txBody>
                  <a:tcPr/>
                </a:tc>
                <a:tc>
                  <a:txBody>
                    <a:bodyPr/>
                    <a:lstStyle/>
                    <a:p>
                      <a:pPr rtl="1"/>
                      <a:endParaRPr lang="he-IL" sz="2400" dirty="0"/>
                    </a:p>
                  </a:txBody>
                  <a:tcPr/>
                </a:tc>
                <a:extLst>
                  <a:ext uri="{0D108BD9-81ED-4DB2-BD59-A6C34878D82A}">
                    <a16:rowId xmlns:a16="http://schemas.microsoft.com/office/drawing/2014/main" val="2545961132"/>
                  </a:ext>
                </a:extLst>
              </a:tr>
              <a:tr h="370840">
                <a:tc>
                  <a:txBody>
                    <a:bodyPr/>
                    <a:lstStyle/>
                    <a:p>
                      <a:pPr marL="0" indent="0" rtl="1">
                        <a:buFont typeface="+mj-lt"/>
                        <a:buNone/>
                      </a:pPr>
                      <a:r>
                        <a:rPr lang="he-IL" sz="2400" dirty="0"/>
                        <a:t>5</a:t>
                      </a:r>
                    </a:p>
                  </a:txBody>
                  <a:tcPr/>
                </a:tc>
                <a:tc>
                  <a:txBody>
                    <a:bodyPr/>
                    <a:lstStyle/>
                    <a:p>
                      <a:pPr marL="0" indent="0" rtl="1">
                        <a:buFont typeface="+mj-lt"/>
                        <a:buNone/>
                      </a:pPr>
                      <a:r>
                        <a:rPr lang="he-IL" sz="2400" dirty="0"/>
                        <a:t>הפסוק והמִשנה מעודדים מהומות</a:t>
                      </a:r>
                    </a:p>
                  </a:txBody>
                  <a:tcPr/>
                </a:tc>
                <a:tc>
                  <a:txBody>
                    <a:bodyPr/>
                    <a:lstStyle/>
                    <a:p>
                      <a:pPr rtl="1"/>
                      <a:endParaRPr lang="he-IL" sz="2400" dirty="0"/>
                    </a:p>
                  </a:txBody>
                  <a:tcPr/>
                </a:tc>
                <a:tc>
                  <a:txBody>
                    <a:bodyPr/>
                    <a:lstStyle/>
                    <a:p>
                      <a:pPr rtl="1"/>
                      <a:endParaRPr lang="he-IL" sz="2400" dirty="0"/>
                    </a:p>
                  </a:txBody>
                  <a:tcPr/>
                </a:tc>
                <a:extLst>
                  <a:ext uri="{0D108BD9-81ED-4DB2-BD59-A6C34878D82A}">
                    <a16:rowId xmlns:a16="http://schemas.microsoft.com/office/drawing/2014/main" val="1945538416"/>
                  </a:ext>
                </a:extLst>
              </a:tr>
              <a:tr h="370840">
                <a:tc>
                  <a:txBody>
                    <a:bodyPr/>
                    <a:lstStyle/>
                    <a:p>
                      <a:pPr marL="0" indent="0" rtl="1">
                        <a:buFont typeface="+mj-lt"/>
                        <a:buNone/>
                      </a:pPr>
                      <a:r>
                        <a:rPr lang="he-IL" sz="2400" dirty="0"/>
                        <a:t>6</a:t>
                      </a:r>
                    </a:p>
                  </a:txBody>
                  <a:tcPr/>
                </a:tc>
                <a:tc>
                  <a:txBody>
                    <a:bodyPr/>
                    <a:lstStyle/>
                    <a:p>
                      <a:pPr marL="0" indent="0" rtl="1">
                        <a:buFont typeface="+mj-lt"/>
                        <a:buNone/>
                      </a:pPr>
                      <a:r>
                        <a:rPr lang="he-IL" sz="2400" dirty="0"/>
                        <a:t>הפסוק והמִשנה מכוונים לשיקול דעת ולסדר חברתי</a:t>
                      </a:r>
                    </a:p>
                  </a:txBody>
                  <a:tcPr/>
                </a:tc>
                <a:tc>
                  <a:txBody>
                    <a:bodyPr/>
                    <a:lstStyle/>
                    <a:p>
                      <a:pPr rtl="1"/>
                      <a:endParaRPr lang="he-IL" sz="2400" dirty="0"/>
                    </a:p>
                  </a:txBody>
                  <a:tcPr/>
                </a:tc>
                <a:tc>
                  <a:txBody>
                    <a:bodyPr/>
                    <a:lstStyle/>
                    <a:p>
                      <a:pPr rtl="1"/>
                      <a:endParaRPr lang="he-IL" sz="2400" dirty="0"/>
                    </a:p>
                  </a:txBody>
                  <a:tcPr/>
                </a:tc>
                <a:extLst>
                  <a:ext uri="{0D108BD9-81ED-4DB2-BD59-A6C34878D82A}">
                    <a16:rowId xmlns:a16="http://schemas.microsoft.com/office/drawing/2014/main" val="2810755052"/>
                  </a:ext>
                </a:extLst>
              </a:tr>
            </a:tbl>
          </a:graphicData>
        </a:graphic>
      </p:graphicFrame>
      <p:sp>
        <p:nvSpPr>
          <p:cNvPr id="13" name="מלבן 12">
            <a:extLst>
              <a:ext uri="{FF2B5EF4-FFF2-40B4-BE49-F238E27FC236}">
                <a16:creationId xmlns:a16="http://schemas.microsoft.com/office/drawing/2014/main" id="{CC32F468-0432-491A-9DDD-572A88E97648}"/>
              </a:ext>
            </a:extLst>
          </p:cNvPr>
          <p:cNvSpPr/>
          <p:nvPr/>
        </p:nvSpPr>
        <p:spPr>
          <a:xfrm>
            <a:off x="1315617" y="5253455"/>
            <a:ext cx="10028854" cy="1200329"/>
          </a:xfrm>
          <a:prstGeom prst="rect">
            <a:avLst/>
          </a:prstGeom>
        </p:spPr>
        <p:txBody>
          <a:bodyPr wrap="square">
            <a:spAutoFit/>
          </a:bodyPr>
          <a:lstStyle/>
          <a:p>
            <a:pPr marL="342900" indent="-342900">
              <a:buFont typeface="Wingdings" panose="05000000000000000000" pitchFamily="2" charset="2"/>
              <a:buChar char="Ø"/>
            </a:pPr>
            <a:r>
              <a:rPr lang="he-IL" sz="2400" dirty="0"/>
              <a:t>בַּיָּמִים הָהֵם אֵין מֶלֶךְ בְּיִשְׂרָאֵל, אִישׁ הַיָּשָׁר בְּעֵינָיו יַעֲשֶׂה (שופטים) </a:t>
            </a:r>
          </a:p>
          <a:p>
            <a:pPr marL="342900" indent="-342900">
              <a:buFont typeface="Wingdings" panose="05000000000000000000" pitchFamily="2" charset="2"/>
              <a:buChar char="Ø"/>
            </a:pPr>
            <a:r>
              <a:rPr lang="he-IL" sz="2400" dirty="0"/>
              <a:t>הֱוֵי מִתְפַּלֵּל בִּשְׁלוֹמָהּ שֶׁל מַלְכוּת, שֱׁאִלְמָלֵא מוֹרָאָהּ, אִישׁ אֶת רֵעֵהוּ חַיִּים בְּלָעוֹ (מִשנה)</a:t>
            </a:r>
          </a:p>
        </p:txBody>
      </p:sp>
      <p:pic>
        <p:nvPicPr>
          <p:cNvPr id="14" name="טיימר שלוש דקות מדויק (1)">
            <a:hlinkClick r:id="" action="ppaction://media"/>
            <a:extLst>
              <a:ext uri="{FF2B5EF4-FFF2-40B4-BE49-F238E27FC236}">
                <a16:creationId xmlns:a16="http://schemas.microsoft.com/office/drawing/2014/main" id="{11FDC012-65B3-47DC-BC82-4416A9D226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0577" y="369870"/>
            <a:ext cx="2488343" cy="829253"/>
          </a:xfrm>
          <a:prstGeom prst="rect">
            <a:avLst/>
          </a:prstGeom>
        </p:spPr>
      </p:pic>
    </p:spTree>
    <p:extLst>
      <p:ext uri="{BB962C8B-B14F-4D97-AF65-F5344CB8AC3E}">
        <p14:creationId xmlns:p14="http://schemas.microsoft.com/office/powerpoint/2010/main" val="4266856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לבן 14">
            <a:extLst>
              <a:ext uri="{FF2B5EF4-FFF2-40B4-BE49-F238E27FC236}">
                <a16:creationId xmlns:a16="http://schemas.microsoft.com/office/drawing/2014/main" id="{A853BD0B-6283-4B76-8965-CB7FA2051AC7}"/>
              </a:ext>
            </a:extLst>
          </p:cNvPr>
          <p:cNvSpPr/>
          <p:nvPr/>
        </p:nvSpPr>
        <p:spPr>
          <a:xfrm>
            <a:off x="6330044" y="614348"/>
            <a:ext cx="4368281" cy="584775"/>
          </a:xfrm>
          <a:prstGeom prst="rect">
            <a:avLst/>
          </a:prstGeom>
        </p:spPr>
        <p:txBody>
          <a:bodyPr wrap="square">
            <a:spAutoFit/>
          </a:bodyPr>
          <a:lstStyle/>
          <a:p>
            <a:pPr algn="ctr"/>
            <a:r>
              <a:rPr lang="he-IL" sz="3200" b="1" dirty="0"/>
              <a:t>בדיקת התרגיל</a:t>
            </a:r>
          </a:p>
        </p:txBody>
      </p:sp>
      <p:graphicFrame>
        <p:nvGraphicFramePr>
          <p:cNvPr id="9" name="טבלה 9">
            <a:extLst>
              <a:ext uri="{FF2B5EF4-FFF2-40B4-BE49-F238E27FC236}">
                <a16:creationId xmlns:a16="http://schemas.microsoft.com/office/drawing/2014/main" id="{85EAA904-E5B4-46C1-801D-2C449D09FC32}"/>
              </a:ext>
            </a:extLst>
          </p:cNvPr>
          <p:cNvGraphicFramePr>
            <a:graphicFrameLocks noGrp="1"/>
          </p:cNvGraphicFramePr>
          <p:nvPr>
            <p:extLst>
              <p:ext uri="{D42A27DB-BD31-4B8C-83A1-F6EECF244321}">
                <p14:modId xmlns:p14="http://schemas.microsoft.com/office/powerpoint/2010/main" val="3648937897"/>
              </p:ext>
            </p:extLst>
          </p:nvPr>
        </p:nvGraphicFramePr>
        <p:xfrm>
          <a:off x="672404" y="1331938"/>
          <a:ext cx="10847191" cy="3200400"/>
        </p:xfrm>
        <a:graphic>
          <a:graphicData uri="http://schemas.openxmlformats.org/drawingml/2006/table">
            <a:tbl>
              <a:tblPr rtl="1" firstRow="1" bandRow="1">
                <a:tableStyleId>{5C22544A-7EE6-4342-B048-85BDC9FD1C3A}</a:tableStyleId>
              </a:tblPr>
              <a:tblGrid>
                <a:gridCol w="705416">
                  <a:extLst>
                    <a:ext uri="{9D8B030D-6E8A-4147-A177-3AD203B41FA5}">
                      <a16:colId xmlns:a16="http://schemas.microsoft.com/office/drawing/2014/main" val="2727720742"/>
                    </a:ext>
                  </a:extLst>
                </a:gridCol>
                <a:gridCol w="8061648">
                  <a:extLst>
                    <a:ext uri="{9D8B030D-6E8A-4147-A177-3AD203B41FA5}">
                      <a16:colId xmlns:a16="http://schemas.microsoft.com/office/drawing/2014/main" val="507889700"/>
                    </a:ext>
                  </a:extLst>
                </a:gridCol>
                <a:gridCol w="830425">
                  <a:extLst>
                    <a:ext uri="{9D8B030D-6E8A-4147-A177-3AD203B41FA5}">
                      <a16:colId xmlns:a16="http://schemas.microsoft.com/office/drawing/2014/main" val="2409166791"/>
                    </a:ext>
                  </a:extLst>
                </a:gridCol>
                <a:gridCol w="1249702">
                  <a:extLst>
                    <a:ext uri="{9D8B030D-6E8A-4147-A177-3AD203B41FA5}">
                      <a16:colId xmlns:a16="http://schemas.microsoft.com/office/drawing/2014/main" val="1350547242"/>
                    </a:ext>
                  </a:extLst>
                </a:gridCol>
              </a:tblGrid>
              <a:tr h="370840">
                <a:tc>
                  <a:txBody>
                    <a:bodyPr/>
                    <a:lstStyle/>
                    <a:p>
                      <a:pPr rtl="1"/>
                      <a:endParaRPr lang="he-IL" sz="2400" dirty="0"/>
                    </a:p>
                  </a:txBody>
                  <a:tcPr/>
                </a:tc>
                <a:tc>
                  <a:txBody>
                    <a:bodyPr/>
                    <a:lstStyle/>
                    <a:p>
                      <a:pPr rtl="1"/>
                      <a:endParaRPr lang="he-IL" sz="2400" dirty="0"/>
                    </a:p>
                  </a:txBody>
                  <a:tcPr/>
                </a:tc>
                <a:tc>
                  <a:txBody>
                    <a:bodyPr/>
                    <a:lstStyle/>
                    <a:p>
                      <a:pPr rtl="1"/>
                      <a:r>
                        <a:rPr lang="he-IL" sz="2400" dirty="0"/>
                        <a:t>נכון</a:t>
                      </a:r>
                    </a:p>
                  </a:txBody>
                  <a:tcPr/>
                </a:tc>
                <a:tc>
                  <a:txBody>
                    <a:bodyPr/>
                    <a:lstStyle/>
                    <a:p>
                      <a:pPr rtl="1"/>
                      <a:r>
                        <a:rPr lang="he-IL" sz="2400" dirty="0"/>
                        <a:t>לא נכון</a:t>
                      </a:r>
                    </a:p>
                  </a:txBody>
                  <a:tcPr/>
                </a:tc>
                <a:extLst>
                  <a:ext uri="{0D108BD9-81ED-4DB2-BD59-A6C34878D82A}">
                    <a16:rowId xmlns:a16="http://schemas.microsoft.com/office/drawing/2014/main" val="2956598087"/>
                  </a:ext>
                </a:extLst>
              </a:tr>
              <a:tr h="370840">
                <a:tc>
                  <a:txBody>
                    <a:bodyPr/>
                    <a:lstStyle/>
                    <a:p>
                      <a:pPr marL="0" indent="0" rtl="1">
                        <a:buFont typeface="+mj-lt"/>
                        <a:buNone/>
                      </a:pPr>
                      <a:r>
                        <a:rPr lang="he-IL" sz="2400" dirty="0"/>
                        <a:t>1</a:t>
                      </a:r>
                    </a:p>
                  </a:txBody>
                  <a:tcPr/>
                </a:tc>
                <a:tc>
                  <a:txBody>
                    <a:bodyPr/>
                    <a:lstStyle/>
                    <a:p>
                      <a:pPr marL="0" indent="0" rtl="1">
                        <a:buFont typeface="+mj-lt"/>
                        <a:buNone/>
                      </a:pPr>
                      <a:r>
                        <a:rPr lang="he-IL" sz="2400" dirty="0"/>
                        <a:t>הפסוק בשופטים מנוסח כהמלצה</a:t>
                      </a:r>
                    </a:p>
                  </a:txBody>
                  <a:tcPr/>
                </a:tc>
                <a:tc>
                  <a:txBody>
                    <a:bodyPr/>
                    <a:lstStyle/>
                    <a:p>
                      <a:pPr rtl="1"/>
                      <a:endParaRPr lang="he-IL" sz="2400" dirty="0"/>
                    </a:p>
                  </a:txBody>
                  <a:tcPr/>
                </a:tc>
                <a:tc>
                  <a:txBody>
                    <a:bodyPr/>
                    <a:lstStyle/>
                    <a:p>
                      <a:pPr rtl="1"/>
                      <a:r>
                        <a:rPr lang="en-US" sz="2400" dirty="0"/>
                        <a:t>V</a:t>
                      </a:r>
                      <a:endParaRPr lang="he-IL" sz="2400" dirty="0"/>
                    </a:p>
                  </a:txBody>
                  <a:tcPr/>
                </a:tc>
                <a:extLst>
                  <a:ext uri="{0D108BD9-81ED-4DB2-BD59-A6C34878D82A}">
                    <a16:rowId xmlns:a16="http://schemas.microsoft.com/office/drawing/2014/main" val="691013176"/>
                  </a:ext>
                </a:extLst>
              </a:tr>
              <a:tr h="370840">
                <a:tc>
                  <a:txBody>
                    <a:bodyPr/>
                    <a:lstStyle/>
                    <a:p>
                      <a:pPr marL="0" indent="0" rtl="1">
                        <a:buFont typeface="+mj-lt"/>
                        <a:buNone/>
                      </a:pPr>
                      <a:r>
                        <a:rPr lang="he-IL" sz="2400" dirty="0"/>
                        <a:t>2</a:t>
                      </a:r>
                    </a:p>
                  </a:txBody>
                  <a:tcPr/>
                </a:tc>
                <a:tc>
                  <a:txBody>
                    <a:bodyPr/>
                    <a:lstStyle/>
                    <a:p>
                      <a:pPr marL="0" indent="0" rtl="1">
                        <a:buFont typeface="+mj-lt"/>
                        <a:buNone/>
                      </a:pPr>
                      <a:r>
                        <a:rPr lang="he-IL" sz="2400" dirty="0"/>
                        <a:t>המִשנה מנוסחת כציווי</a:t>
                      </a:r>
                    </a:p>
                  </a:txBody>
                  <a:tcPr/>
                </a:tc>
                <a:tc>
                  <a:txBody>
                    <a:bodyPr/>
                    <a:lstStyle/>
                    <a:p>
                      <a:pPr rtl="1"/>
                      <a:r>
                        <a:rPr lang="en-US" sz="2400" dirty="0"/>
                        <a:t>V</a:t>
                      </a:r>
                      <a:endParaRPr lang="he-IL" sz="2400" dirty="0"/>
                    </a:p>
                  </a:txBody>
                  <a:tcPr/>
                </a:tc>
                <a:tc>
                  <a:txBody>
                    <a:bodyPr/>
                    <a:lstStyle/>
                    <a:p>
                      <a:pPr rtl="1"/>
                      <a:endParaRPr lang="he-IL" sz="2400" dirty="0"/>
                    </a:p>
                  </a:txBody>
                  <a:tcPr/>
                </a:tc>
                <a:extLst>
                  <a:ext uri="{0D108BD9-81ED-4DB2-BD59-A6C34878D82A}">
                    <a16:rowId xmlns:a16="http://schemas.microsoft.com/office/drawing/2014/main" val="1224617150"/>
                  </a:ext>
                </a:extLst>
              </a:tr>
              <a:tr h="370840">
                <a:tc>
                  <a:txBody>
                    <a:bodyPr/>
                    <a:lstStyle/>
                    <a:p>
                      <a:pPr marL="0" indent="0" rtl="1">
                        <a:buFont typeface="+mj-lt"/>
                        <a:buNone/>
                      </a:pPr>
                      <a:r>
                        <a:rPr lang="he-IL" sz="2400" dirty="0"/>
                        <a:t>3</a:t>
                      </a:r>
                    </a:p>
                  </a:txBody>
                  <a:tcPr/>
                </a:tc>
                <a:tc>
                  <a:txBody>
                    <a:bodyPr/>
                    <a:lstStyle/>
                    <a:p>
                      <a:pPr marL="0" indent="0" rtl="1">
                        <a:buFont typeface="+mj-lt"/>
                        <a:buNone/>
                      </a:pPr>
                      <a:r>
                        <a:rPr lang="he-IL" sz="2400" dirty="0"/>
                        <a:t>"אִישׁ הַיָּשָׁר בְּעֵינָיו יַעֲשֶׂה"= בני אדם חייבים להיות ישרים</a:t>
                      </a:r>
                    </a:p>
                  </a:txBody>
                  <a:tcPr/>
                </a:tc>
                <a:tc>
                  <a:txBody>
                    <a:bodyPr/>
                    <a:lstStyle/>
                    <a:p>
                      <a:pPr rtl="1"/>
                      <a:endParaRPr lang="he-IL" sz="2400"/>
                    </a:p>
                  </a:txBody>
                  <a:tcPr/>
                </a:tc>
                <a:tc>
                  <a:txBody>
                    <a:bodyPr/>
                    <a:lstStyle/>
                    <a:p>
                      <a:pPr rtl="1"/>
                      <a:r>
                        <a:rPr lang="en-US" sz="2400" dirty="0"/>
                        <a:t>V</a:t>
                      </a:r>
                      <a:endParaRPr lang="he-IL" sz="2400" dirty="0"/>
                    </a:p>
                  </a:txBody>
                  <a:tcPr/>
                </a:tc>
                <a:extLst>
                  <a:ext uri="{0D108BD9-81ED-4DB2-BD59-A6C34878D82A}">
                    <a16:rowId xmlns:a16="http://schemas.microsoft.com/office/drawing/2014/main" val="3272964336"/>
                  </a:ext>
                </a:extLst>
              </a:tr>
              <a:tr h="370840">
                <a:tc>
                  <a:txBody>
                    <a:bodyPr/>
                    <a:lstStyle/>
                    <a:p>
                      <a:pPr marL="0" indent="0" rtl="1">
                        <a:buFont typeface="+mj-lt"/>
                        <a:buNone/>
                      </a:pPr>
                      <a:r>
                        <a:rPr lang="he-IL" sz="2400" dirty="0"/>
                        <a:t>4</a:t>
                      </a:r>
                    </a:p>
                  </a:txBody>
                  <a:tcPr/>
                </a:tc>
                <a:tc>
                  <a:txBody>
                    <a:bodyPr/>
                    <a:lstStyle/>
                    <a:p>
                      <a:pPr marL="0" indent="0" rtl="1">
                        <a:buFont typeface="+mj-lt"/>
                        <a:buNone/>
                      </a:pPr>
                      <a:r>
                        <a:rPr lang="he-IL" sz="2400" dirty="0"/>
                        <a:t>המילים "שֱׁאִלְמָלֵא מוֹרָאָהּ" מתייחסות ליראה כלפי השלטון</a:t>
                      </a:r>
                    </a:p>
                  </a:txBody>
                  <a:tcPr/>
                </a:tc>
                <a:tc>
                  <a:txBody>
                    <a:bodyPr/>
                    <a:lstStyle/>
                    <a:p>
                      <a:pPr rtl="1"/>
                      <a:r>
                        <a:rPr lang="en-US" sz="2400" dirty="0"/>
                        <a:t>V</a:t>
                      </a:r>
                      <a:endParaRPr lang="he-IL" sz="2400" dirty="0"/>
                    </a:p>
                  </a:txBody>
                  <a:tcPr/>
                </a:tc>
                <a:tc>
                  <a:txBody>
                    <a:bodyPr/>
                    <a:lstStyle/>
                    <a:p>
                      <a:pPr rtl="1"/>
                      <a:endParaRPr lang="he-IL" sz="2400" dirty="0"/>
                    </a:p>
                  </a:txBody>
                  <a:tcPr/>
                </a:tc>
                <a:extLst>
                  <a:ext uri="{0D108BD9-81ED-4DB2-BD59-A6C34878D82A}">
                    <a16:rowId xmlns:a16="http://schemas.microsoft.com/office/drawing/2014/main" val="2545961132"/>
                  </a:ext>
                </a:extLst>
              </a:tr>
              <a:tr h="370840">
                <a:tc>
                  <a:txBody>
                    <a:bodyPr/>
                    <a:lstStyle/>
                    <a:p>
                      <a:pPr marL="0" indent="0" rtl="1">
                        <a:buFont typeface="+mj-lt"/>
                        <a:buNone/>
                      </a:pPr>
                      <a:r>
                        <a:rPr lang="he-IL" sz="2400" dirty="0"/>
                        <a:t>5</a:t>
                      </a:r>
                    </a:p>
                  </a:txBody>
                  <a:tcPr/>
                </a:tc>
                <a:tc>
                  <a:txBody>
                    <a:bodyPr/>
                    <a:lstStyle/>
                    <a:p>
                      <a:pPr marL="0" indent="0" rtl="1">
                        <a:buFont typeface="+mj-lt"/>
                        <a:buNone/>
                      </a:pPr>
                      <a:r>
                        <a:rPr lang="he-IL" sz="2400" dirty="0"/>
                        <a:t>הפסוק והמִשנה מעודדים מהומות</a:t>
                      </a:r>
                    </a:p>
                  </a:txBody>
                  <a:tcPr/>
                </a:tc>
                <a:tc>
                  <a:txBody>
                    <a:bodyPr/>
                    <a:lstStyle/>
                    <a:p>
                      <a:pPr rtl="1"/>
                      <a:endParaRPr lang="he-IL" sz="2400" dirty="0"/>
                    </a:p>
                  </a:txBody>
                  <a:tcPr/>
                </a:tc>
                <a:tc>
                  <a:txBody>
                    <a:bodyPr/>
                    <a:lstStyle/>
                    <a:p>
                      <a:pPr rtl="1"/>
                      <a:r>
                        <a:rPr lang="en-US" sz="2400" dirty="0"/>
                        <a:t>V</a:t>
                      </a:r>
                      <a:endParaRPr lang="he-IL" sz="2400" dirty="0"/>
                    </a:p>
                  </a:txBody>
                  <a:tcPr/>
                </a:tc>
                <a:extLst>
                  <a:ext uri="{0D108BD9-81ED-4DB2-BD59-A6C34878D82A}">
                    <a16:rowId xmlns:a16="http://schemas.microsoft.com/office/drawing/2014/main" val="1945538416"/>
                  </a:ext>
                </a:extLst>
              </a:tr>
              <a:tr h="370840">
                <a:tc>
                  <a:txBody>
                    <a:bodyPr/>
                    <a:lstStyle/>
                    <a:p>
                      <a:pPr marL="0" indent="0" rtl="1">
                        <a:buFont typeface="+mj-lt"/>
                        <a:buNone/>
                      </a:pPr>
                      <a:r>
                        <a:rPr lang="he-IL" sz="2400" dirty="0"/>
                        <a:t>6</a:t>
                      </a:r>
                    </a:p>
                  </a:txBody>
                  <a:tcPr/>
                </a:tc>
                <a:tc>
                  <a:txBody>
                    <a:bodyPr/>
                    <a:lstStyle/>
                    <a:p>
                      <a:pPr marL="0" indent="0" rtl="1">
                        <a:buFont typeface="+mj-lt"/>
                        <a:buNone/>
                      </a:pPr>
                      <a:r>
                        <a:rPr lang="he-IL" sz="2400" dirty="0"/>
                        <a:t>הפסוק והמִשנה מכוונים לשיקול דעת ולסדר חברתי</a:t>
                      </a:r>
                    </a:p>
                  </a:txBody>
                  <a:tcPr/>
                </a:tc>
                <a:tc>
                  <a:txBody>
                    <a:bodyPr/>
                    <a:lstStyle/>
                    <a:p>
                      <a:pPr rtl="1"/>
                      <a:r>
                        <a:rPr lang="en-US" sz="2400" dirty="0"/>
                        <a:t>V</a:t>
                      </a:r>
                      <a:endParaRPr lang="he-IL" sz="2400" dirty="0"/>
                    </a:p>
                  </a:txBody>
                  <a:tcPr/>
                </a:tc>
                <a:tc>
                  <a:txBody>
                    <a:bodyPr/>
                    <a:lstStyle/>
                    <a:p>
                      <a:pPr rtl="1"/>
                      <a:endParaRPr lang="he-IL" sz="2400" dirty="0"/>
                    </a:p>
                  </a:txBody>
                  <a:tcPr/>
                </a:tc>
                <a:extLst>
                  <a:ext uri="{0D108BD9-81ED-4DB2-BD59-A6C34878D82A}">
                    <a16:rowId xmlns:a16="http://schemas.microsoft.com/office/drawing/2014/main" val="2810755052"/>
                  </a:ext>
                </a:extLst>
              </a:tr>
            </a:tbl>
          </a:graphicData>
        </a:graphic>
      </p:graphicFrame>
      <p:sp>
        <p:nvSpPr>
          <p:cNvPr id="13" name="מלבן 12">
            <a:extLst>
              <a:ext uri="{FF2B5EF4-FFF2-40B4-BE49-F238E27FC236}">
                <a16:creationId xmlns:a16="http://schemas.microsoft.com/office/drawing/2014/main" id="{CC32F468-0432-491A-9DDD-572A88E97648}"/>
              </a:ext>
            </a:extLst>
          </p:cNvPr>
          <p:cNvSpPr/>
          <p:nvPr/>
        </p:nvSpPr>
        <p:spPr>
          <a:xfrm>
            <a:off x="1315617" y="5253455"/>
            <a:ext cx="10028854" cy="1200329"/>
          </a:xfrm>
          <a:prstGeom prst="rect">
            <a:avLst/>
          </a:prstGeom>
        </p:spPr>
        <p:txBody>
          <a:bodyPr wrap="square">
            <a:spAutoFit/>
          </a:bodyPr>
          <a:lstStyle/>
          <a:p>
            <a:pPr marL="342900" indent="-342900">
              <a:buFont typeface="Wingdings" panose="05000000000000000000" pitchFamily="2" charset="2"/>
              <a:buChar char="Ø"/>
            </a:pPr>
            <a:r>
              <a:rPr lang="he-IL" sz="2400" dirty="0"/>
              <a:t>בַּיָּמִים הָהֵם אֵין מֶלֶךְ בְּיִשְׂרָאֵל, אִישׁ הַיָּשָׁר בְּעֵינָיו יַעֲשֶׂה (שופטים) </a:t>
            </a:r>
          </a:p>
          <a:p>
            <a:pPr marL="342900" indent="-342900">
              <a:buFont typeface="Wingdings" panose="05000000000000000000" pitchFamily="2" charset="2"/>
              <a:buChar char="Ø"/>
            </a:pPr>
            <a:r>
              <a:rPr lang="he-IL" sz="2400" dirty="0"/>
              <a:t>הֱוֵי מִתְפַּלֵּל בִּשְׁלוֹמָהּ שֶׁל מַלְכוּת, שֱׁאִלְמָלֵא מוֹרָאָהּ, אִישׁ אֶת רֵעֵהוּ חַיִּים בְּלָעוֹ (מִשנה)</a:t>
            </a:r>
          </a:p>
        </p:txBody>
      </p:sp>
    </p:spTree>
    <p:extLst>
      <p:ext uri="{BB962C8B-B14F-4D97-AF65-F5344CB8AC3E}">
        <p14:creationId xmlns:p14="http://schemas.microsoft.com/office/powerpoint/2010/main" val="378525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876055" y="477982"/>
            <a:ext cx="6137565" cy="872837"/>
          </a:xfrm>
        </p:spPr>
        <p:txBody>
          <a:bodyPr/>
          <a:lstStyle/>
          <a:p>
            <a:r>
              <a:rPr lang="he-IL" b="0" dirty="0"/>
              <a:t>  </a:t>
            </a:r>
            <a:br>
              <a:rPr lang="he-IL" b="0" dirty="0"/>
            </a:br>
            <a:r>
              <a:rPr lang="he-IL" b="0" dirty="0"/>
              <a:t>המִשנה ממליצה:</a:t>
            </a:r>
            <a:br>
              <a:rPr lang="he-IL" b="0" dirty="0"/>
            </a:br>
            <a:endParaRPr lang="he-IL" dirty="0"/>
          </a:p>
        </p:txBody>
      </p:sp>
      <p:sp>
        <p:nvSpPr>
          <p:cNvPr id="15" name="תרשים זרימה: מסיים 14">
            <a:extLst>
              <a:ext uri="{FF2B5EF4-FFF2-40B4-BE49-F238E27FC236}">
                <a16:creationId xmlns:a16="http://schemas.microsoft.com/office/drawing/2014/main" id="{65CF19B0-B50C-40AD-BC08-14E9353DC465}"/>
              </a:ext>
            </a:extLst>
          </p:cNvPr>
          <p:cNvSpPr/>
          <p:nvPr/>
        </p:nvSpPr>
        <p:spPr>
          <a:xfrm>
            <a:off x="1682758" y="1468438"/>
            <a:ext cx="8524155" cy="2520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rgbClr val="192A72"/>
                </a:solidFill>
                <a:latin typeface="Varela Round" panose="00000500000000000000" pitchFamily="2" charset="-79"/>
                <a:cs typeface="Varela Round" panose="00000500000000000000" pitchFamily="2" charset="-79"/>
              </a:rPr>
              <a:t>הֱוֵי מִתְפַּלֵּל בִּשְׁלוֹמָהּ שֶׁל מַלְכוּת</a:t>
            </a:r>
          </a:p>
        </p:txBody>
      </p:sp>
      <p:sp>
        <p:nvSpPr>
          <p:cNvPr id="6" name="תרשים זרימה: מסיים 5">
            <a:extLst>
              <a:ext uri="{FF2B5EF4-FFF2-40B4-BE49-F238E27FC236}">
                <a16:creationId xmlns:a16="http://schemas.microsoft.com/office/drawing/2014/main" id="{582F3B17-6891-4A2A-BE13-6C3615478511}"/>
              </a:ext>
            </a:extLst>
          </p:cNvPr>
          <p:cNvSpPr/>
          <p:nvPr/>
        </p:nvSpPr>
        <p:spPr>
          <a:xfrm>
            <a:off x="2453489" y="4251893"/>
            <a:ext cx="6982691" cy="1800000"/>
          </a:xfrm>
          <a:prstGeom prst="flowChartTerminator">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rgbClr val="192A72"/>
                </a:solidFill>
                <a:latin typeface="Varela Round" panose="00000500000000000000" pitchFamily="2" charset="-79"/>
                <a:cs typeface="Varela Round" panose="00000500000000000000" pitchFamily="2" charset="-79"/>
              </a:rPr>
              <a:t>מה הייתם כותבים בתפילה כזאת?</a:t>
            </a:r>
          </a:p>
        </p:txBody>
      </p:sp>
    </p:spTree>
    <p:extLst>
      <p:ext uri="{BB962C8B-B14F-4D97-AF65-F5344CB8AC3E}">
        <p14:creationId xmlns:p14="http://schemas.microsoft.com/office/powerpoint/2010/main" val="178848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2">
            <a:extLst>
              <a:ext uri="{FF2B5EF4-FFF2-40B4-BE49-F238E27FC236}">
                <a16:creationId xmlns:a16="http://schemas.microsoft.com/office/drawing/2014/main" id="{3D9D531C-7E79-4FA9-8025-36750EBDEB88}"/>
              </a:ext>
            </a:extLst>
          </p:cNvPr>
          <p:cNvSpPr txBox="1">
            <a:spLocks noChangeArrowheads="1"/>
          </p:cNvSpPr>
          <p:nvPr/>
        </p:nvSpPr>
        <p:spPr bwMode="auto">
          <a:xfrm flipH="1">
            <a:off x="1211425" y="1312887"/>
            <a:ext cx="9769150" cy="396480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rtl="1">
              <a:lnSpc>
                <a:spcPct val="115000"/>
              </a:lnSpc>
              <a:spcAft>
                <a:spcPts val="0"/>
              </a:spcAft>
            </a:pPr>
            <a:r>
              <a:rPr lang="he-IL" sz="2800" b="1" dirty="0">
                <a:effectLst/>
                <a:latin typeface="Calibri" panose="020F0502020204030204" pitchFamily="34" charset="0"/>
                <a:ea typeface="Calibri" panose="020F0502020204030204" pitchFamily="34" charset="0"/>
                <a:cs typeface="David" panose="020E0502060401010101" pitchFamily="34" charset="-79"/>
              </a:rPr>
              <a:t>תפילה לשלום המלכות</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0"/>
              </a:spcAft>
            </a:pPr>
            <a:r>
              <a:rPr lang="he-IL" sz="3200" dirty="0">
                <a:effectLst/>
                <a:highlight>
                  <a:srgbClr val="00FFFF"/>
                </a:highlight>
                <a:latin typeface="Calibri" panose="020F0502020204030204" pitchFamily="34" charset="0"/>
                <a:ea typeface="Calibri" panose="020F0502020204030204" pitchFamily="34" charset="0"/>
                <a:cs typeface="David" panose="020E0502060401010101" pitchFamily="34" charset="-79"/>
              </a:rPr>
              <a:t>הַנּוֹתֵן תְּשׁוּעָה לַמְּלָכִים וּמֶמְשָׁלָה לַנְּסִיכִים</a:t>
            </a:r>
            <a:r>
              <a:rPr lang="he-IL" sz="3200" dirty="0">
                <a:effectLst/>
                <a:latin typeface="Calibri" panose="020F0502020204030204" pitchFamily="34" charset="0"/>
                <a:ea typeface="Calibri" panose="020F0502020204030204" pitchFamily="34" charset="0"/>
                <a:cs typeface="David" panose="020E0502060401010101" pitchFamily="34" charset="-79"/>
              </a:rPr>
              <a:t> וּמַלְכוּתוֹ מַלְכוּת כָּל עוֹלָמִים: הַפּוֹצֶה אֶת דָּוִד עַבְדּוֹ מֵחֶרֶב רָעָה. הַנּוֹתֵן בַּיָּם דָּרֶךְ וּבְמַיִם עַזִּים נְתִיבָה. הוּא יְבָרֵךְ וְיִשְׁמוֹר וְיִנְצוֹר וְיַעֲזוֹר. וִירוֹמֵם וִיגַדֵּל. וִיִנַשֵּׂא לְמַעְלָה לְמַעְלָה. לַאֲדוֹנֵנוּ הַמֶּלֶךְ</a:t>
            </a:r>
            <a:r>
              <a:rPr lang="he-IL" sz="3200" dirty="0">
                <a:latin typeface="Calibri" panose="020F0502020204030204" pitchFamily="34" charset="0"/>
                <a:ea typeface="Calibri" panose="020F0502020204030204" pitchFamily="34" charset="0"/>
                <a:cs typeface="David" panose="020E0502060401010101" pitchFamily="34" charset="-79"/>
              </a:rPr>
              <a:t>  [...]  </a:t>
            </a:r>
            <a:r>
              <a:rPr lang="he-IL" sz="3200" dirty="0">
                <a:effectLst/>
                <a:latin typeface="Calibri" panose="020F0502020204030204" pitchFamily="34" charset="0"/>
                <a:ea typeface="Calibri" panose="020F0502020204030204" pitchFamily="34" charset="0"/>
                <a:cs typeface="David" panose="020E0502060401010101" pitchFamily="34" charset="-79"/>
              </a:rPr>
              <a:t>בְּיָמָיו וּבְיָמֵינוּ </a:t>
            </a:r>
            <a:r>
              <a:rPr lang="he-IL" sz="3200" dirty="0" err="1">
                <a:effectLst/>
                <a:latin typeface="Calibri" panose="020F0502020204030204" pitchFamily="34" charset="0"/>
                <a:ea typeface="Calibri" panose="020F0502020204030204" pitchFamily="34" charset="0"/>
                <a:cs typeface="David" panose="020E0502060401010101" pitchFamily="34" charset="-79"/>
              </a:rPr>
              <a:t>תִּוָּשַׁע</a:t>
            </a:r>
            <a:r>
              <a:rPr lang="he-IL" sz="3200" dirty="0">
                <a:effectLst/>
                <a:latin typeface="Calibri" panose="020F0502020204030204" pitchFamily="34" charset="0"/>
                <a:ea typeface="Calibri" panose="020F0502020204030204" pitchFamily="34" charset="0"/>
                <a:cs typeface="David" panose="020E0502060401010101" pitchFamily="34" charset="-79"/>
              </a:rPr>
              <a:t> יְהוּדָה. וְיִשְׂרָאֵל יִשְׁכּוֹן לָבֶטַח. וּבָא לְצִיּוֹן גּוֹאֵל וְכֵן יְהִי רָצוֹן וְנֹאמַר אָמֵן</a:t>
            </a:r>
          </a:p>
          <a:p>
            <a:pPr algn="r" rtl="1">
              <a:lnSpc>
                <a:spcPct val="115000"/>
              </a:lnSpc>
              <a:spcAft>
                <a:spcPts val="0"/>
              </a:spcAft>
            </a:pPr>
            <a:r>
              <a:rPr lang="he-IL" sz="3200" dirty="0">
                <a:effectLst/>
                <a:latin typeface="Calibri" panose="020F0502020204030204" pitchFamily="34" charset="0"/>
                <a:ea typeface="Calibri" panose="020F0502020204030204" pitchFamily="34" charset="0"/>
                <a:cs typeface="David" panose="020E0502060401010101" pitchFamily="34" charset="-79"/>
              </a:rPr>
              <a:t>(מן הסידור)</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מלבן 6">
            <a:extLst>
              <a:ext uri="{FF2B5EF4-FFF2-40B4-BE49-F238E27FC236}">
                <a16:creationId xmlns:a16="http://schemas.microsoft.com/office/drawing/2014/main" id="{18E4C60E-443D-47BD-ACF9-EE7B98B717AF}"/>
              </a:ext>
            </a:extLst>
          </p:cNvPr>
          <p:cNvSpPr/>
          <p:nvPr/>
        </p:nvSpPr>
        <p:spPr>
          <a:xfrm>
            <a:off x="1063796" y="620788"/>
            <a:ext cx="9916779" cy="646331"/>
          </a:xfrm>
          <a:prstGeom prst="rect">
            <a:avLst/>
          </a:prstGeom>
        </p:spPr>
        <p:txBody>
          <a:bodyPr wrap="square">
            <a:spAutoFit/>
          </a:bodyPr>
          <a:lstStyle/>
          <a:p>
            <a:pPr algn="ctr"/>
            <a:r>
              <a:rPr lang="he-IL" sz="3600" b="1" dirty="0"/>
              <a:t>שלום המלכות בתפילה שנהוגה בעיקר בתפוצות </a:t>
            </a:r>
          </a:p>
        </p:txBody>
      </p:sp>
    </p:spTree>
    <p:extLst>
      <p:ext uri="{BB962C8B-B14F-4D97-AF65-F5344CB8AC3E}">
        <p14:creationId xmlns:p14="http://schemas.microsoft.com/office/powerpoint/2010/main" val="553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2">
            <a:extLst>
              <a:ext uri="{FF2B5EF4-FFF2-40B4-BE49-F238E27FC236}">
                <a16:creationId xmlns:a16="http://schemas.microsoft.com/office/drawing/2014/main" id="{3D9D531C-7E79-4FA9-8025-36750EBDEB88}"/>
              </a:ext>
            </a:extLst>
          </p:cNvPr>
          <p:cNvSpPr txBox="1">
            <a:spLocks noChangeArrowheads="1"/>
          </p:cNvSpPr>
          <p:nvPr/>
        </p:nvSpPr>
        <p:spPr bwMode="auto">
          <a:xfrm flipH="1">
            <a:off x="1211425" y="1676569"/>
            <a:ext cx="9769150" cy="403559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rtl="1">
              <a:lnSpc>
                <a:spcPct val="115000"/>
              </a:lnSpc>
              <a:spcAft>
                <a:spcPts val="0"/>
              </a:spcAft>
            </a:pPr>
            <a:r>
              <a:rPr lang="he-IL" sz="3200" b="1" dirty="0">
                <a:effectLst/>
                <a:latin typeface="Calibri" panose="020F0502020204030204" pitchFamily="34" charset="0"/>
                <a:ea typeface="Calibri" panose="020F0502020204030204" pitchFamily="34" charset="0"/>
                <a:cs typeface="David" panose="020E0502060401010101" pitchFamily="34" charset="-79"/>
              </a:rPr>
              <a:t>תפילה לשלום המדינה</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he-IL" sz="3200" dirty="0">
                <a:latin typeface="Calibri" panose="020F0502020204030204" pitchFamily="34" charset="0"/>
                <a:ea typeface="Calibri" panose="020F0502020204030204" pitchFamily="34" charset="0"/>
                <a:cs typeface="David" panose="020E0502060401010101" pitchFamily="34" charset="-79"/>
              </a:rPr>
              <a:t>אָבִינוּ שֶׁבַּשָּׁמַיִם, צוּר יִשְׂרָאֵל וְגוֹאֲלוֹ, בָּרֵךְ אֶת מְדִינַת יִשְׂרָאֵל, רֵאשִׁית צְמִיחַת גְּאֻלָּתֵנוּ. הָגֵן עָלֶיהָ בְּאֶבְרַת חַסְדֶּךָ, וּפְרֹשׂ עָלֶיהָ סֻכַּת שְׁלוֹמֶךָ</a:t>
            </a:r>
            <a:r>
              <a:rPr lang="he-IL" sz="3200" dirty="0">
                <a:highlight>
                  <a:srgbClr val="00FFFF"/>
                </a:highlight>
                <a:latin typeface="Calibri" panose="020F0502020204030204" pitchFamily="34" charset="0"/>
                <a:ea typeface="Calibri" panose="020F0502020204030204" pitchFamily="34" charset="0"/>
                <a:cs typeface="David" panose="020E0502060401010101" pitchFamily="34" charset="-79"/>
              </a:rPr>
              <a:t>, וּשְׁלַח אוֹרְךָ וַאֲמִתְּךָ לְרָאשֶׁיהָ, שָׂרֶיהָ וְיוֹעֲצֶיהָ</a:t>
            </a:r>
            <a:r>
              <a:rPr lang="he-IL" sz="3200" dirty="0">
                <a:latin typeface="Calibri" panose="020F0502020204030204" pitchFamily="34" charset="0"/>
                <a:ea typeface="Calibri" panose="020F0502020204030204" pitchFamily="34" charset="0"/>
                <a:cs typeface="David" panose="020E0502060401010101" pitchFamily="34" charset="-79"/>
              </a:rPr>
              <a:t>, וְתַקְּנֵם בְּעֵצָה טוֹבָה מִלְּפָנֶיךָ.</a:t>
            </a:r>
          </a:p>
          <a:p>
            <a:pPr>
              <a:lnSpc>
                <a:spcPct val="115000"/>
              </a:lnSpc>
            </a:pPr>
            <a:r>
              <a:rPr lang="he-IL" sz="3200" dirty="0">
                <a:latin typeface="Calibri" panose="020F0502020204030204" pitchFamily="34" charset="0"/>
                <a:ea typeface="Calibri" panose="020F0502020204030204" pitchFamily="34" charset="0"/>
                <a:cs typeface="David" panose="020E0502060401010101" pitchFamily="34" charset="-79"/>
              </a:rPr>
              <a:t>חַזֵּק אֶת יְדֵי מְגִנֵּי אֶרֶץ </a:t>
            </a:r>
            <a:r>
              <a:rPr lang="he-IL" sz="3200" dirty="0" err="1">
                <a:latin typeface="Calibri" panose="020F0502020204030204" pitchFamily="34" charset="0"/>
                <a:ea typeface="Calibri" panose="020F0502020204030204" pitchFamily="34" charset="0"/>
                <a:cs typeface="David" panose="020E0502060401010101" pitchFamily="34" charset="-79"/>
              </a:rPr>
              <a:t>קׇדְשֵׁנו</a:t>
            </a:r>
            <a:r>
              <a:rPr lang="he-IL" sz="3200" dirty="0">
                <a:latin typeface="Calibri" panose="020F0502020204030204" pitchFamily="34" charset="0"/>
                <a:ea typeface="Calibri" panose="020F0502020204030204" pitchFamily="34" charset="0"/>
                <a:cs typeface="David" panose="020E0502060401010101" pitchFamily="34" charset="-79"/>
              </a:rPr>
              <a:t>ּ, וְהַנְחִילֵם </a:t>
            </a:r>
            <a:r>
              <a:rPr lang="he-IL" sz="3200" dirty="0" err="1">
                <a:latin typeface="Calibri" panose="020F0502020204030204" pitchFamily="34" charset="0"/>
                <a:ea typeface="Calibri" panose="020F0502020204030204" pitchFamily="34" charset="0"/>
                <a:cs typeface="David" panose="020E0502060401010101" pitchFamily="34" charset="-79"/>
              </a:rPr>
              <a:t>אֱלֹהֵינו</a:t>
            </a:r>
            <a:r>
              <a:rPr lang="he-IL" sz="3200" dirty="0">
                <a:latin typeface="Calibri" panose="020F0502020204030204" pitchFamily="34" charset="0"/>
                <a:ea typeface="Calibri" panose="020F0502020204030204" pitchFamily="34" charset="0"/>
                <a:cs typeface="David" panose="020E0502060401010101" pitchFamily="34" charset="-79"/>
              </a:rPr>
              <a:t>ּ יְשׁוּעָה וַעֲטֶרֶת </a:t>
            </a:r>
            <a:r>
              <a:rPr lang="he-IL" sz="3200" dirty="0" err="1">
                <a:latin typeface="Calibri" panose="020F0502020204030204" pitchFamily="34" charset="0"/>
                <a:ea typeface="Calibri" panose="020F0502020204030204" pitchFamily="34" charset="0"/>
                <a:cs typeface="David" panose="020E0502060401010101" pitchFamily="34" charset="-79"/>
              </a:rPr>
              <a:t>נִצָּחוֹן</a:t>
            </a:r>
            <a:r>
              <a:rPr lang="he-IL" sz="3200" dirty="0">
                <a:latin typeface="Calibri" panose="020F0502020204030204" pitchFamily="34" charset="0"/>
                <a:ea typeface="Calibri" panose="020F0502020204030204" pitchFamily="34" charset="0"/>
                <a:cs typeface="David" panose="020E0502060401010101" pitchFamily="34" charset="-79"/>
              </a:rPr>
              <a:t> תְּעַטְּרֵם, וְנָתַתָּ שָׁלוֹם בָּאָרֶץ, וְשִׂמְחַת עוֹלָם לְיוֹשְׁבֶיהָ.</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מלבן 4">
            <a:extLst>
              <a:ext uri="{FF2B5EF4-FFF2-40B4-BE49-F238E27FC236}">
                <a16:creationId xmlns:a16="http://schemas.microsoft.com/office/drawing/2014/main" id="{9E7F4CC5-0F4C-463C-B9AD-6B72706FC37D}"/>
              </a:ext>
            </a:extLst>
          </p:cNvPr>
          <p:cNvSpPr/>
          <p:nvPr/>
        </p:nvSpPr>
        <p:spPr>
          <a:xfrm>
            <a:off x="1791478" y="757707"/>
            <a:ext cx="9095685" cy="646331"/>
          </a:xfrm>
          <a:prstGeom prst="rect">
            <a:avLst/>
          </a:prstGeom>
        </p:spPr>
        <p:txBody>
          <a:bodyPr wrap="square">
            <a:spAutoFit/>
          </a:bodyPr>
          <a:lstStyle/>
          <a:p>
            <a:pPr algn="ctr"/>
            <a:r>
              <a:rPr lang="he-IL" sz="3600" b="1" dirty="0"/>
              <a:t>שלום המלכות בתפילה לשלום מדינת ישראל</a:t>
            </a:r>
          </a:p>
        </p:txBody>
      </p:sp>
    </p:spTree>
    <p:extLst>
      <p:ext uri="{BB962C8B-B14F-4D97-AF65-F5344CB8AC3E}">
        <p14:creationId xmlns:p14="http://schemas.microsoft.com/office/powerpoint/2010/main" val="376893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14" name="מלבן 13">
            <a:extLst>
              <a:ext uri="{FF2B5EF4-FFF2-40B4-BE49-F238E27FC236}">
                <a16:creationId xmlns:a16="http://schemas.microsoft.com/office/drawing/2014/main" id="{37130938-00F8-45B1-88A9-6B6C55EC3E67}"/>
              </a:ext>
            </a:extLst>
          </p:cNvPr>
          <p:cNvSpPr/>
          <p:nvPr/>
        </p:nvSpPr>
        <p:spPr>
          <a:xfrm>
            <a:off x="1600199" y="1902230"/>
            <a:ext cx="9821235" cy="1384995"/>
          </a:xfrm>
          <a:prstGeom prst="rect">
            <a:avLst/>
          </a:prstGeom>
        </p:spPr>
        <p:txBody>
          <a:bodyPr wrap="square">
            <a:spAutoFit/>
          </a:bodyPr>
          <a:lstStyle/>
          <a:p>
            <a:pPr marL="457200" indent="-457200">
              <a:buFont typeface="Wingdings" panose="05000000000000000000" pitchFamily="2" charset="2"/>
              <a:buChar char="ü"/>
            </a:pPr>
            <a:r>
              <a:rPr lang="he-IL" sz="2800" dirty="0"/>
              <a:t>בַּיַמִים הָהֵם אֵין מֶלֶךְ בְּיִשְׂרָאֵל, אִישׁ הַיָּשָׁר בְּעֵינָיו יַעֲשֶׂה (שופטים) </a:t>
            </a:r>
          </a:p>
          <a:p>
            <a:pPr marL="457200" indent="-457200">
              <a:buFont typeface="Wingdings" panose="05000000000000000000" pitchFamily="2" charset="2"/>
              <a:buChar char="ü"/>
            </a:pPr>
            <a:r>
              <a:rPr lang="he-IL" sz="2800" dirty="0"/>
              <a:t>הֱוֵי מִתְפַּלֵּל בִּשְׁלוֹמָהּ שֶׁל מַלְכוּת, שֱׁאִלְמָלֵא מוֹרָאָהּ, אִישׁ אֶת רֵעֵהוּ</a:t>
            </a:r>
          </a:p>
          <a:p>
            <a:r>
              <a:rPr lang="he-IL" sz="2800" dirty="0"/>
              <a:t>     חַיִּים בְּלָעוֹ (מִשנה)</a:t>
            </a:r>
          </a:p>
        </p:txBody>
      </p:sp>
      <p:sp>
        <p:nvSpPr>
          <p:cNvPr id="15" name="מלבן 14">
            <a:extLst>
              <a:ext uri="{FF2B5EF4-FFF2-40B4-BE49-F238E27FC236}">
                <a16:creationId xmlns:a16="http://schemas.microsoft.com/office/drawing/2014/main" id="{A546880C-9BB9-4DA5-A3B2-4AC748A1A0D8}"/>
              </a:ext>
            </a:extLst>
          </p:cNvPr>
          <p:cNvSpPr/>
          <p:nvPr/>
        </p:nvSpPr>
        <p:spPr>
          <a:xfrm>
            <a:off x="3306195" y="3576774"/>
            <a:ext cx="6177631" cy="2985433"/>
          </a:xfrm>
          <a:prstGeom prst="rect">
            <a:avLst/>
          </a:prstGeom>
        </p:spPr>
        <p:txBody>
          <a:bodyPr wrap="square">
            <a:spAutoFit/>
          </a:bodyPr>
          <a:lstStyle/>
          <a:p>
            <a:pPr algn="ctr"/>
            <a:r>
              <a:rPr lang="he-IL" sz="3200" b="1" dirty="0">
                <a:solidFill>
                  <a:srgbClr val="002060"/>
                </a:solidFill>
              </a:rPr>
              <a:t>מחאה פוליטית היא זכות אזרחית</a:t>
            </a:r>
          </a:p>
          <a:p>
            <a:pPr algn="ctr"/>
            <a:r>
              <a:rPr lang="he-IL" sz="3200" b="1" dirty="0">
                <a:solidFill>
                  <a:srgbClr val="002060"/>
                </a:solidFill>
              </a:rPr>
              <a:t>במדינה דמוקרטית</a:t>
            </a:r>
          </a:p>
          <a:p>
            <a:endParaRPr lang="he-IL" sz="3200" b="1" dirty="0"/>
          </a:p>
          <a:p>
            <a:r>
              <a:rPr lang="he-IL" sz="3200" dirty="0"/>
              <a:t>נסחו לפחות 3 עצות למפגינים אשר מותחים ביקורת על נבחרי ציבור</a:t>
            </a:r>
          </a:p>
          <a:p>
            <a:endParaRPr lang="he-IL" sz="2800" dirty="0"/>
          </a:p>
        </p:txBody>
      </p:sp>
      <p:pic>
        <p:nvPicPr>
          <p:cNvPr id="18" name="Google Shape;259;p7"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17681A83-04E2-40B1-95DC-D160071E12FA}"/>
              </a:ext>
            </a:extLst>
          </p:cNvPr>
          <p:cNvPicPr preferRelativeResize="0"/>
          <p:nvPr/>
        </p:nvPicPr>
        <p:blipFill rotWithShape="1">
          <a:blip r:embed="rId5">
            <a:alphaModFix/>
          </a:blip>
          <a:srcRect/>
          <a:stretch/>
        </p:blipFill>
        <p:spPr>
          <a:xfrm rot="2269577">
            <a:off x="711592" y="3423418"/>
            <a:ext cx="2286229" cy="2826748"/>
          </a:xfrm>
          <a:prstGeom prst="rect">
            <a:avLst/>
          </a:prstGeom>
          <a:noFill/>
          <a:ln>
            <a:noFill/>
          </a:ln>
        </p:spPr>
      </p:pic>
      <p:pic>
        <p:nvPicPr>
          <p:cNvPr id="20" name="Google Shape;260;p7" descr="https://lh4.googleusercontent.com/iGTl96Eygo7-oid1H3ZWWYhb5HWAynyOs2KLWGGMeuEgHeu4cFLof2g-jYLOscV4q-879K-lfjkP4Swnmj_UGZsWTDspF4AbUz1XGd30Tf1KKpiEXhvx6NLF17Q1F5VY">
            <a:extLst>
              <a:ext uri="{FF2B5EF4-FFF2-40B4-BE49-F238E27FC236}">
                <a16:creationId xmlns:a16="http://schemas.microsoft.com/office/drawing/2014/main" id="{64E62EED-3D6E-4E2B-A4FF-4F061C211C26}"/>
              </a:ext>
            </a:extLst>
          </p:cNvPr>
          <p:cNvPicPr preferRelativeResize="0"/>
          <p:nvPr/>
        </p:nvPicPr>
        <p:blipFill rotWithShape="1">
          <a:blip r:embed="rId6">
            <a:alphaModFix/>
          </a:blip>
          <a:srcRect/>
          <a:stretch/>
        </p:blipFill>
        <p:spPr>
          <a:xfrm rot="5951172">
            <a:off x="-201211" y="3148388"/>
            <a:ext cx="3292358" cy="833895"/>
          </a:xfrm>
          <a:prstGeom prst="rect">
            <a:avLst/>
          </a:prstGeom>
          <a:noFill/>
          <a:ln>
            <a:noFill/>
          </a:ln>
        </p:spPr>
      </p:pic>
      <p:sp>
        <p:nvSpPr>
          <p:cNvPr id="23" name="מלבן 22">
            <a:extLst>
              <a:ext uri="{FF2B5EF4-FFF2-40B4-BE49-F238E27FC236}">
                <a16:creationId xmlns:a16="http://schemas.microsoft.com/office/drawing/2014/main" id="{21CD8C3B-A17D-4B2B-A160-6C67786E30BC}"/>
              </a:ext>
            </a:extLst>
          </p:cNvPr>
          <p:cNvSpPr/>
          <p:nvPr/>
        </p:nvSpPr>
        <p:spPr>
          <a:xfrm>
            <a:off x="4226560" y="966876"/>
            <a:ext cx="6617242" cy="646331"/>
          </a:xfrm>
          <a:prstGeom prst="rect">
            <a:avLst/>
          </a:prstGeom>
        </p:spPr>
        <p:txBody>
          <a:bodyPr wrap="square">
            <a:spAutoFit/>
          </a:bodyPr>
          <a:lstStyle/>
          <a:p>
            <a:r>
              <a:rPr lang="he-IL" sz="3600" b="1" dirty="0"/>
              <a:t>ננסח עצות בהשראת 2 המקורות</a:t>
            </a:r>
          </a:p>
        </p:txBody>
      </p:sp>
      <p:pic>
        <p:nvPicPr>
          <p:cNvPr id="24" name="טיימר שלוש דקות מדויק (1)">
            <a:hlinkClick r:id="" action="ppaction://media"/>
            <a:extLst>
              <a:ext uri="{FF2B5EF4-FFF2-40B4-BE49-F238E27FC236}">
                <a16:creationId xmlns:a16="http://schemas.microsoft.com/office/drawing/2014/main" id="{41B301F8-0BC6-4CCB-B41D-23EA9BC0A86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48198" y="956594"/>
            <a:ext cx="2488343" cy="829253"/>
          </a:xfrm>
          <a:prstGeom prst="rect">
            <a:avLst/>
          </a:prstGeom>
        </p:spPr>
      </p:pic>
    </p:spTree>
    <p:extLst>
      <p:ext uri="{BB962C8B-B14F-4D97-AF65-F5344CB8AC3E}">
        <p14:creationId xmlns:p14="http://schemas.microsoft.com/office/powerpoint/2010/main" val="1600486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מלבן 7">
            <a:extLst>
              <a:ext uri="{FF2B5EF4-FFF2-40B4-BE49-F238E27FC236}">
                <a16:creationId xmlns:a16="http://schemas.microsoft.com/office/drawing/2014/main" id="{7CA6E0FD-171B-4759-8F18-EDCF46F93433}"/>
              </a:ext>
            </a:extLst>
          </p:cNvPr>
          <p:cNvSpPr/>
          <p:nvPr/>
        </p:nvSpPr>
        <p:spPr>
          <a:xfrm>
            <a:off x="3233022" y="2654887"/>
            <a:ext cx="6916576" cy="1877437"/>
          </a:xfrm>
          <a:prstGeom prst="rect">
            <a:avLst/>
          </a:prstGeom>
        </p:spPr>
        <p:txBody>
          <a:bodyPr wrap="square">
            <a:spAutoFit/>
          </a:bodyPr>
          <a:lstStyle/>
          <a:p>
            <a:pPr algn="ctr"/>
            <a:r>
              <a:rPr lang="he-IL" sz="2800" b="1" dirty="0">
                <a:solidFill>
                  <a:srgbClr val="002060"/>
                </a:solidFill>
              </a:rPr>
              <a:t>מחאה פוליטית היא זכות אזרחית</a:t>
            </a:r>
          </a:p>
          <a:p>
            <a:pPr algn="ctr"/>
            <a:r>
              <a:rPr lang="he-IL" sz="2800" b="1" dirty="0">
                <a:solidFill>
                  <a:srgbClr val="002060"/>
                </a:solidFill>
              </a:rPr>
              <a:t>במדינה דמוקרטית</a:t>
            </a:r>
          </a:p>
          <a:p>
            <a:pPr algn="ctr"/>
            <a:endParaRPr lang="he-IL" sz="2800" b="1" dirty="0">
              <a:solidFill>
                <a:srgbClr val="002060"/>
              </a:solidFill>
            </a:endParaRPr>
          </a:p>
          <a:p>
            <a:pPr algn="ctr"/>
            <a:r>
              <a:rPr lang="he-IL" sz="3200" dirty="0"/>
              <a:t>נשמע מספר התייחסויות</a:t>
            </a:r>
          </a:p>
        </p:txBody>
      </p:sp>
      <p:sp>
        <p:nvSpPr>
          <p:cNvPr id="9" name="מלבן 8">
            <a:extLst>
              <a:ext uri="{FF2B5EF4-FFF2-40B4-BE49-F238E27FC236}">
                <a16:creationId xmlns:a16="http://schemas.microsoft.com/office/drawing/2014/main" id="{D777D4BB-B810-4660-903A-A799F3EDAA6E}"/>
              </a:ext>
            </a:extLst>
          </p:cNvPr>
          <p:cNvSpPr/>
          <p:nvPr/>
        </p:nvSpPr>
        <p:spPr>
          <a:xfrm>
            <a:off x="4951798" y="1135914"/>
            <a:ext cx="4450404" cy="646331"/>
          </a:xfrm>
          <a:prstGeom prst="rect">
            <a:avLst/>
          </a:prstGeom>
        </p:spPr>
        <p:txBody>
          <a:bodyPr wrap="square">
            <a:spAutoFit/>
          </a:bodyPr>
          <a:lstStyle/>
          <a:p>
            <a:r>
              <a:rPr lang="he-IL" sz="3600" b="1" dirty="0"/>
              <a:t>מעניין מה כתבתם...</a:t>
            </a:r>
          </a:p>
        </p:txBody>
      </p:sp>
    </p:spTree>
    <p:extLst>
      <p:ext uri="{BB962C8B-B14F-4D97-AF65-F5344CB8AC3E}">
        <p14:creationId xmlns:p14="http://schemas.microsoft.com/office/powerpoint/2010/main" val="268349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BDFB43-8DD9-4FA0-8ABB-149DBECED7ED}"/>
              </a:ext>
            </a:extLst>
          </p:cNvPr>
          <p:cNvSpPr>
            <a:spLocks noGrp="1"/>
          </p:cNvSpPr>
          <p:nvPr>
            <p:ph type="title"/>
          </p:nvPr>
        </p:nvSpPr>
        <p:spPr>
          <a:xfrm>
            <a:off x="5850293" y="480748"/>
            <a:ext cx="5466184" cy="1146434"/>
          </a:xfrm>
        </p:spPr>
        <p:txBody>
          <a:bodyPr>
            <a:normAutofit/>
          </a:bodyPr>
          <a:lstStyle/>
          <a:p>
            <a:r>
              <a:rPr lang="he-IL" sz="3600" dirty="0"/>
              <a:t>רונן, מהנדס, חדרה: </a:t>
            </a:r>
          </a:p>
        </p:txBody>
      </p:sp>
      <p:sp>
        <p:nvSpPr>
          <p:cNvPr id="6" name="מלבן 5">
            <a:extLst>
              <a:ext uri="{FF2B5EF4-FFF2-40B4-BE49-F238E27FC236}">
                <a16:creationId xmlns:a16="http://schemas.microsoft.com/office/drawing/2014/main" id="{7CB61BBD-BB6D-4494-9A8C-A3CAB8DD0BFC}"/>
              </a:ext>
            </a:extLst>
          </p:cNvPr>
          <p:cNvSpPr/>
          <p:nvPr/>
        </p:nvSpPr>
        <p:spPr>
          <a:xfrm>
            <a:off x="3231573" y="1634644"/>
            <a:ext cx="8338387" cy="3785652"/>
          </a:xfrm>
          <a:prstGeom prst="rect">
            <a:avLst/>
          </a:prstGeom>
        </p:spPr>
        <p:txBody>
          <a:bodyPr wrap="square">
            <a:spAutoFit/>
          </a:bodyPr>
          <a:lstStyle/>
          <a:p>
            <a:r>
              <a:rPr lang="he-IL" sz="2400" dirty="0"/>
              <a:t>שלטון יציב ומסודר שומר עלינו בין היתר מפני פגיעה באחרים. שלטון במדינה דמוקרטית חייב לאפשר חופש ביטוי, אבל במסגרת החוק. נכון, לפעמים חוקים מגבילים אותי, אבל בהיעדרם גם החירות שלי תיפגע.</a:t>
            </a:r>
          </a:p>
          <a:p>
            <a:r>
              <a:rPr lang="he-IL" sz="2400" dirty="0"/>
              <a:t>לא מזמן התקיימה הפגנה בשכונה שלנו נגד הזיהום שנגרם מפליטת עשן בארובות של תחנת הכוח. הזדהיתי עם מטרת ההפגנה ותמכתי בה. אבל אחרי שעה קומץ מפגינים חרגו מן הנהלים שקבעה המשטרה. הם חסמו כביש ראשי והבעירו צמיגים ממש ליד הבית שלי. כעסתי מאד. אפשר לממש את חופש הביטוי גם בלי לעבור על החוק ובלי לגרום סבל לשכנים.</a:t>
            </a:r>
          </a:p>
        </p:txBody>
      </p:sp>
      <p:sp>
        <p:nvSpPr>
          <p:cNvPr id="8" name="AutoShape 6" descr="Hotel Downtown San Francisco - Holiday Inn San Francisco Golden Gateway">
            <a:extLst>
              <a:ext uri="{FF2B5EF4-FFF2-40B4-BE49-F238E27FC236}">
                <a16:creationId xmlns:a16="http://schemas.microsoft.com/office/drawing/2014/main" id="{6D124449-6362-41FC-8946-61571DDB7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AutoShape 8" descr="Hotel Downtown San Francisco - Holiday Inn San Francisco Golden Gateway">
            <a:extLst>
              <a:ext uri="{FF2B5EF4-FFF2-40B4-BE49-F238E27FC236}">
                <a16:creationId xmlns:a16="http://schemas.microsoft.com/office/drawing/2014/main" id="{6C4F6C6B-B272-47F5-AAA9-A918F6E269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0" name="מלבן 9">
            <a:extLst>
              <a:ext uri="{FF2B5EF4-FFF2-40B4-BE49-F238E27FC236}">
                <a16:creationId xmlns:a16="http://schemas.microsoft.com/office/drawing/2014/main" id="{27AD5819-36B5-4090-A17D-9D1BDC79E8A5}"/>
              </a:ext>
            </a:extLst>
          </p:cNvPr>
          <p:cNvSpPr/>
          <p:nvPr/>
        </p:nvSpPr>
        <p:spPr>
          <a:xfrm>
            <a:off x="459372" y="4759486"/>
            <a:ext cx="2579969" cy="738664"/>
          </a:xfrm>
          <a:prstGeom prst="rect">
            <a:avLst/>
          </a:prstGeom>
        </p:spPr>
        <p:txBody>
          <a:bodyPr wrap="square">
            <a:spAutoFit/>
          </a:bodyPr>
          <a:lstStyle/>
          <a:p>
            <a:r>
              <a:rPr lang="he-IL" dirty="0"/>
              <a:t>תחנת הכוח בחדרה</a:t>
            </a:r>
          </a:p>
          <a:p>
            <a:r>
              <a:rPr lang="he-IL" sz="800" dirty="0"/>
              <a:t>מאת </a:t>
            </a:r>
            <a:r>
              <a:rPr lang="he-IL" sz="800" dirty="0" err="1"/>
              <a:t>שומבלע</a:t>
            </a:r>
            <a:r>
              <a:rPr lang="he-IL" sz="800" dirty="0"/>
              <a:t> - נוצר על ידי מעלה היצירה, </a:t>
            </a:r>
            <a:r>
              <a:rPr lang="en-US" sz="800" dirty="0"/>
              <a:t>CC BY-SA 2.5, https://commons.wikimedia.org/w/index.php?curid=1789401</a:t>
            </a:r>
            <a:endParaRPr lang="he-IL" sz="800" dirty="0"/>
          </a:p>
        </p:txBody>
      </p:sp>
      <p:pic>
        <p:nvPicPr>
          <p:cNvPr id="4108" name="Picture 12">
            <a:extLst>
              <a:ext uri="{FF2B5EF4-FFF2-40B4-BE49-F238E27FC236}">
                <a16:creationId xmlns:a16="http://schemas.microsoft.com/office/drawing/2014/main" id="{5CF28137-D56A-4BA4-BC5F-4C403A5BA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40" y="1053965"/>
            <a:ext cx="2225069" cy="352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1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BDFB43-8DD9-4FA0-8ABB-149DBECED7ED}"/>
              </a:ext>
            </a:extLst>
          </p:cNvPr>
          <p:cNvSpPr>
            <a:spLocks noGrp="1"/>
          </p:cNvSpPr>
          <p:nvPr>
            <p:ph type="title"/>
          </p:nvPr>
        </p:nvSpPr>
        <p:spPr>
          <a:xfrm>
            <a:off x="5850293" y="513861"/>
            <a:ext cx="5466184" cy="1146434"/>
          </a:xfrm>
        </p:spPr>
        <p:txBody>
          <a:bodyPr>
            <a:normAutofit/>
          </a:bodyPr>
          <a:lstStyle/>
          <a:p>
            <a:r>
              <a:rPr lang="he-IL" sz="3600" dirty="0"/>
              <a:t>קיילי, מורה בשיקגו: </a:t>
            </a:r>
          </a:p>
        </p:txBody>
      </p:sp>
      <p:sp>
        <p:nvSpPr>
          <p:cNvPr id="6" name="מלבן 5">
            <a:extLst>
              <a:ext uri="{FF2B5EF4-FFF2-40B4-BE49-F238E27FC236}">
                <a16:creationId xmlns:a16="http://schemas.microsoft.com/office/drawing/2014/main" id="{7CB61BBD-BB6D-4494-9A8C-A3CAB8DD0BFC}"/>
              </a:ext>
            </a:extLst>
          </p:cNvPr>
          <p:cNvSpPr/>
          <p:nvPr/>
        </p:nvSpPr>
        <p:spPr>
          <a:xfrm>
            <a:off x="4696691" y="1459939"/>
            <a:ext cx="6873269" cy="3416320"/>
          </a:xfrm>
          <a:prstGeom prst="rect">
            <a:avLst/>
          </a:prstGeom>
        </p:spPr>
        <p:txBody>
          <a:bodyPr wrap="square">
            <a:spAutoFit/>
          </a:bodyPr>
          <a:lstStyle/>
          <a:p>
            <a:r>
              <a:rPr lang="he-IL" sz="2400" dirty="0"/>
              <a:t>אני פעילה בהפגנות נגד המשטרה על האלימות שגילתה נגד שחורים. אני עושה זאת כאזרחית אמריקאית וכיהודייה. ערך החירות מובטח בחוקה של ארצות הברית. זכותי להיאבק על מה שאני מאמינה בו! איני שוכחת כי עם-ישראל יצא מבית עבדים וסבל רדיפות לאורך הדורות, עלינו להשתמש בחירויות שלנו לטובת הכלל. יש אנשים בקהילה שלנו שטוענים נגדי. הם אומרים שהמהומה שמחוללים יהודים בהפגנות, מעודדות אנטישמיות. </a:t>
            </a:r>
          </a:p>
        </p:txBody>
      </p:sp>
      <p:sp>
        <p:nvSpPr>
          <p:cNvPr id="8" name="AutoShape 6" descr="Hotel Downtown San Francisco - Holiday Inn San Francisco Golden Gateway">
            <a:extLst>
              <a:ext uri="{FF2B5EF4-FFF2-40B4-BE49-F238E27FC236}">
                <a16:creationId xmlns:a16="http://schemas.microsoft.com/office/drawing/2014/main" id="{6D124449-6362-41FC-8946-61571DDB7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AutoShape 8" descr="Hotel Downtown San Francisco - Holiday Inn San Francisco Golden Gateway">
            <a:extLst>
              <a:ext uri="{FF2B5EF4-FFF2-40B4-BE49-F238E27FC236}">
                <a16:creationId xmlns:a16="http://schemas.microsoft.com/office/drawing/2014/main" id="{6C4F6C6B-B272-47F5-AAA9-A918F6E2692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6" name="Picture 2">
            <a:extLst>
              <a:ext uri="{FF2B5EF4-FFF2-40B4-BE49-F238E27FC236}">
                <a16:creationId xmlns:a16="http://schemas.microsoft.com/office/drawing/2014/main" id="{A3C7EA71-7534-4CA9-B430-AE79F4E7A6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545" y="945573"/>
            <a:ext cx="3172691" cy="3970318"/>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3FCF31C3-D037-4269-A379-20994390F941}"/>
              </a:ext>
            </a:extLst>
          </p:cNvPr>
          <p:cNvSpPr txBox="1"/>
          <p:nvPr/>
        </p:nvSpPr>
        <p:spPr>
          <a:xfrm>
            <a:off x="345685" y="5430257"/>
            <a:ext cx="1274708" cy="276999"/>
          </a:xfrm>
          <a:prstGeom prst="rect">
            <a:avLst/>
          </a:prstGeom>
          <a:noFill/>
        </p:spPr>
        <p:txBody>
          <a:bodyPr wrap="none" rtlCol="1">
            <a:spAutoFit/>
          </a:bodyPr>
          <a:lstStyle/>
          <a:p>
            <a:r>
              <a:rPr lang="he-IL" sz="1200" dirty="0"/>
              <a:t>ויקיפדיה,</a:t>
            </a:r>
            <a:r>
              <a:rPr lang="en-US" sz="1200" dirty="0"/>
              <a:t>j12192 -</a:t>
            </a:r>
            <a:endParaRPr lang="he-IL" sz="1200" dirty="0"/>
          </a:p>
        </p:txBody>
      </p:sp>
    </p:spTree>
    <p:extLst>
      <p:ext uri="{BB962C8B-B14F-4D97-AF65-F5344CB8AC3E}">
        <p14:creationId xmlns:p14="http://schemas.microsoft.com/office/powerpoint/2010/main" val="64678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7" name="כותרת משנה 6"/>
          <p:cNvSpPr>
            <a:spLocks noGrp="1"/>
          </p:cNvSpPr>
          <p:nvPr>
            <p:ph type="subTitle" idx="1"/>
          </p:nvPr>
        </p:nvSpPr>
        <p:spPr>
          <a:xfrm>
            <a:off x="1" y="2803497"/>
            <a:ext cx="12192001" cy="765200"/>
          </a:xfrm>
        </p:spPr>
        <p:txBody>
          <a:bodyPr/>
          <a:lstStyle/>
          <a:p>
            <a:r>
              <a:rPr lang="he-IL" dirty="0">
                <a:sym typeface="Varela Round"/>
              </a:rPr>
              <a:t>תרבות יהודית-ישראלית, כיתות ז-ח</a:t>
            </a:r>
            <a:endParaRPr lang="he-IL" sz="4000" dirty="0">
              <a:sym typeface="Varela Round"/>
            </a:endParaRPr>
          </a:p>
        </p:txBody>
      </p:sp>
      <p:sp>
        <p:nvSpPr>
          <p:cNvPr id="4" name="מציין מיקום תוכן 3"/>
          <p:cNvSpPr>
            <a:spLocks noGrp="1"/>
          </p:cNvSpPr>
          <p:nvPr>
            <p:ph idx="10"/>
          </p:nvPr>
        </p:nvSpPr>
        <p:spPr>
          <a:xfrm>
            <a:off x="1" y="3594512"/>
            <a:ext cx="12192001" cy="720094"/>
          </a:xfrm>
        </p:spPr>
        <p:txBody>
          <a:bodyPr/>
          <a:lstStyle/>
          <a:p>
            <a:r>
              <a:rPr lang="he-IL" sz="3200" dirty="0">
                <a:sym typeface="Varela Round"/>
              </a:rPr>
              <a:t>שם המורה: ד</a:t>
            </a:r>
            <a:r>
              <a:rPr lang="he-IL" dirty="0">
                <a:sym typeface="Varela Round"/>
              </a:rPr>
              <a:t>"ר נגה כוכבי</a:t>
            </a:r>
            <a:endParaRPr lang="he-IL" sz="3200" dirty="0">
              <a:sym typeface="Varela Round"/>
            </a:endParaRPr>
          </a:p>
        </p:txBody>
      </p:sp>
      <p:sp>
        <p:nvSpPr>
          <p:cNvPr id="9" name="כותרת 1">
            <a:extLst>
              <a:ext uri="{FF2B5EF4-FFF2-40B4-BE49-F238E27FC236}">
                <a16:creationId xmlns:a16="http://schemas.microsoft.com/office/drawing/2014/main" id="{03BCAF7E-4F22-4013-9C4D-505DC0C47956}"/>
              </a:ext>
            </a:extLst>
          </p:cNvPr>
          <p:cNvSpPr>
            <a:spLocks noGrp="1"/>
          </p:cNvSpPr>
          <p:nvPr>
            <p:ph type="ctrTitle"/>
          </p:nvPr>
        </p:nvSpPr>
        <p:spPr>
          <a:xfrm>
            <a:off x="1759226" y="1518794"/>
            <a:ext cx="9839739" cy="1258888"/>
          </a:xfrm>
        </p:spPr>
        <p:txBody>
          <a:bodyPr>
            <a:normAutofit/>
          </a:bodyPr>
          <a:lstStyle/>
          <a:p>
            <a:r>
              <a:rPr lang="he-IL" dirty="0"/>
              <a:t> שְׁלוֹמָהּ שֶׁל מַלְכוּת</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BDFB43-8DD9-4FA0-8ABB-149DBECED7ED}"/>
              </a:ext>
            </a:extLst>
          </p:cNvPr>
          <p:cNvSpPr>
            <a:spLocks noGrp="1"/>
          </p:cNvSpPr>
          <p:nvPr>
            <p:ph type="title"/>
          </p:nvPr>
        </p:nvSpPr>
        <p:spPr>
          <a:xfrm>
            <a:off x="6820678" y="365126"/>
            <a:ext cx="4533122" cy="1146434"/>
          </a:xfrm>
        </p:spPr>
        <p:txBody>
          <a:bodyPr>
            <a:normAutofit fontScale="90000"/>
          </a:bodyPr>
          <a:lstStyle/>
          <a:p>
            <a:r>
              <a:rPr lang="he-IL" sz="3600" dirty="0"/>
              <a:t>אברהם, בעל רשת חנויות רהיטים בטהרן: </a:t>
            </a:r>
          </a:p>
        </p:txBody>
      </p:sp>
      <p:sp>
        <p:nvSpPr>
          <p:cNvPr id="6" name="מלבן 5">
            <a:extLst>
              <a:ext uri="{FF2B5EF4-FFF2-40B4-BE49-F238E27FC236}">
                <a16:creationId xmlns:a16="http://schemas.microsoft.com/office/drawing/2014/main" id="{7CB61BBD-BB6D-4494-9A8C-A3CAB8DD0BFC}"/>
              </a:ext>
            </a:extLst>
          </p:cNvPr>
          <p:cNvSpPr/>
          <p:nvPr/>
        </p:nvSpPr>
        <p:spPr>
          <a:xfrm>
            <a:off x="5676900" y="1511560"/>
            <a:ext cx="5771762" cy="3785652"/>
          </a:xfrm>
          <a:prstGeom prst="rect">
            <a:avLst/>
          </a:prstGeom>
        </p:spPr>
        <p:txBody>
          <a:bodyPr wrap="square">
            <a:spAutoFit/>
          </a:bodyPr>
          <a:lstStyle/>
          <a:p>
            <a:r>
              <a:rPr lang="he-IL" sz="2400" dirty="0"/>
              <a:t>איראן אינה דמוקרטית, אבל יש בה הפגנות שלפעמים הופכות מאד אלימות. באופן אישי, אני לא ממליץ על הדרך הזאת. יהודים כאן שומרים על החירות בתחום הדתי הודות לציות לכללי המדינה. לנו היהודים יש היתר מיוחד לצרוך יין, בתנאי שהיין ישמש לקידוש בלבד. יש לנו כבוד לשלטונות כאן. מצד אחד הם מגבילים את חופש הבחירה שלנו, אבל מצד שני הם מגינים עלינו בתור קבוצת מיעוט.</a:t>
            </a:r>
          </a:p>
        </p:txBody>
      </p:sp>
      <p:pic>
        <p:nvPicPr>
          <p:cNvPr id="7170" name="Picture 2">
            <a:extLst>
              <a:ext uri="{FF2B5EF4-FFF2-40B4-BE49-F238E27FC236}">
                <a16:creationId xmlns:a16="http://schemas.microsoft.com/office/drawing/2014/main" id="{448218C5-4BF8-4D8B-AED6-FC9F5306EE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91" y="1153608"/>
            <a:ext cx="4899932" cy="3578225"/>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1E84C24D-5C00-4309-A53D-331EF2BD40D2}"/>
              </a:ext>
            </a:extLst>
          </p:cNvPr>
          <p:cNvSpPr/>
          <p:nvPr/>
        </p:nvSpPr>
        <p:spPr>
          <a:xfrm>
            <a:off x="175097" y="4789380"/>
            <a:ext cx="3984287" cy="892552"/>
          </a:xfrm>
          <a:prstGeom prst="rect">
            <a:avLst/>
          </a:prstGeom>
        </p:spPr>
        <p:txBody>
          <a:bodyPr wrap="square">
            <a:spAutoFit/>
          </a:bodyPr>
          <a:lstStyle/>
          <a:p>
            <a:r>
              <a:rPr lang="he-IL" sz="2000" dirty="0"/>
              <a:t>תחנת המטרו חסן </a:t>
            </a:r>
            <a:r>
              <a:rPr lang="he-IL" sz="2000" dirty="0" err="1"/>
              <a:t>אבאד</a:t>
            </a:r>
            <a:r>
              <a:rPr lang="he-IL" sz="2000" dirty="0"/>
              <a:t>, טהרן. </a:t>
            </a:r>
          </a:p>
          <a:p>
            <a:endParaRPr lang="he-IL" sz="800" dirty="0"/>
          </a:p>
          <a:p>
            <a:r>
              <a:rPr lang="en-US" sz="800" dirty="0"/>
              <a:t>By MRG90 - Own work, CC BY-SA 4.0, https://commons.wikimedia.org/w/index.php?curid=36366639</a:t>
            </a:r>
          </a:p>
          <a:p>
            <a:endParaRPr lang="en-US" sz="800" dirty="0"/>
          </a:p>
        </p:txBody>
      </p:sp>
    </p:spTree>
    <p:extLst>
      <p:ext uri="{BB962C8B-B14F-4D97-AF65-F5344CB8AC3E}">
        <p14:creationId xmlns:p14="http://schemas.microsoft.com/office/powerpoint/2010/main" val="166531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BDFB43-8DD9-4FA0-8ABB-149DBECED7ED}"/>
              </a:ext>
            </a:extLst>
          </p:cNvPr>
          <p:cNvSpPr>
            <a:spLocks noGrp="1"/>
          </p:cNvSpPr>
          <p:nvPr>
            <p:ph type="title"/>
          </p:nvPr>
        </p:nvSpPr>
        <p:spPr>
          <a:xfrm>
            <a:off x="4696691" y="577183"/>
            <a:ext cx="3906982" cy="562467"/>
          </a:xfrm>
        </p:spPr>
        <p:txBody>
          <a:bodyPr>
            <a:noAutofit/>
          </a:bodyPr>
          <a:lstStyle/>
          <a:p>
            <a:pPr algn="r"/>
            <a:r>
              <a:rPr lang="he-IL" sz="3200" b="1" dirty="0"/>
              <a:t>חגית, מעצבת גרפית, צפת:</a:t>
            </a:r>
          </a:p>
        </p:txBody>
      </p:sp>
      <p:sp>
        <p:nvSpPr>
          <p:cNvPr id="6" name="מלבן 5">
            <a:extLst>
              <a:ext uri="{FF2B5EF4-FFF2-40B4-BE49-F238E27FC236}">
                <a16:creationId xmlns:a16="http://schemas.microsoft.com/office/drawing/2014/main" id="{7CB61BBD-BB6D-4494-9A8C-A3CAB8DD0BFC}"/>
              </a:ext>
            </a:extLst>
          </p:cNvPr>
          <p:cNvSpPr/>
          <p:nvPr/>
        </p:nvSpPr>
        <p:spPr>
          <a:xfrm>
            <a:off x="4713273" y="1491176"/>
            <a:ext cx="3761085" cy="3785652"/>
          </a:xfrm>
          <a:prstGeom prst="rect">
            <a:avLst/>
          </a:prstGeom>
        </p:spPr>
        <p:txBody>
          <a:bodyPr wrap="square">
            <a:spAutoFit/>
          </a:bodyPr>
          <a:lstStyle/>
          <a:p>
            <a:r>
              <a:rPr lang="he-IL" sz="2400" dirty="0"/>
              <a:t>אני יוצאת למחאה נגד ממשלת ישראל. נכון, לפעמים אני בוטה ויורדת לפסים אישיים. רק כך יגיעו הדברים לתקשורת, לפוליטיקאים ולרשתות החברתיות. זו דרכי </a:t>
            </a:r>
            <a:r>
              <a:rPr lang="he-IL" sz="2400" b="1" dirty="0">
                <a:solidFill>
                  <a:srgbClr val="7030A0"/>
                </a:solidFill>
              </a:rPr>
              <a:t>להשפיע על דעת הקהל</a:t>
            </a:r>
            <a:r>
              <a:rPr lang="he-IL" sz="2400" dirty="0"/>
              <a:t>. במדינה דמוקרטית אסור לקבוע למפגינים כיצד למחות. </a:t>
            </a:r>
          </a:p>
        </p:txBody>
      </p:sp>
      <p:sp>
        <p:nvSpPr>
          <p:cNvPr id="7" name="כותרת 1">
            <a:extLst>
              <a:ext uri="{FF2B5EF4-FFF2-40B4-BE49-F238E27FC236}">
                <a16:creationId xmlns:a16="http://schemas.microsoft.com/office/drawing/2014/main" id="{B353C1CE-A5F2-42E4-9CC0-3166DBB40FAB}"/>
              </a:ext>
            </a:extLst>
          </p:cNvPr>
          <p:cNvSpPr txBox="1">
            <a:spLocks/>
          </p:cNvSpPr>
          <p:nvPr/>
        </p:nvSpPr>
        <p:spPr>
          <a:xfrm>
            <a:off x="471550" y="340763"/>
            <a:ext cx="3831772" cy="103530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2800" b="1" dirty="0"/>
              <a:t>גיא, מפתח תוכנה, בנימינה: </a:t>
            </a:r>
          </a:p>
        </p:txBody>
      </p:sp>
      <p:sp>
        <p:nvSpPr>
          <p:cNvPr id="8" name="מלבן 7">
            <a:extLst>
              <a:ext uri="{FF2B5EF4-FFF2-40B4-BE49-F238E27FC236}">
                <a16:creationId xmlns:a16="http://schemas.microsoft.com/office/drawing/2014/main" id="{B6771C4E-63F5-4082-9A5D-4AFFE152B098}"/>
              </a:ext>
            </a:extLst>
          </p:cNvPr>
          <p:cNvSpPr/>
          <p:nvPr/>
        </p:nvSpPr>
        <p:spPr>
          <a:xfrm>
            <a:off x="645721" y="1491176"/>
            <a:ext cx="3657601" cy="3416320"/>
          </a:xfrm>
          <a:prstGeom prst="rect">
            <a:avLst/>
          </a:prstGeom>
        </p:spPr>
        <p:txBody>
          <a:bodyPr wrap="square">
            <a:spAutoFit/>
          </a:bodyPr>
          <a:lstStyle/>
          <a:p>
            <a:r>
              <a:rPr lang="he-IL" sz="2400" dirty="0"/>
              <a:t>יש לי ביקורת על נבחרי ציבור אבל איני תומך בהתבטאויות גסות. חילוקי דעות הם חלק מן השיח הדמוקרטי. אבל </a:t>
            </a:r>
            <a:r>
              <a:rPr lang="he-IL" sz="2400" b="1" dirty="0">
                <a:solidFill>
                  <a:srgbClr val="FF0000"/>
                </a:solidFill>
              </a:rPr>
              <a:t>צריך להיזהר מהסתה</a:t>
            </a:r>
            <a:r>
              <a:rPr lang="he-IL" sz="2400" dirty="0"/>
              <a:t>. יש לשמור על תרבות ראויה של מחלוקת, כזאת שאפשר ללמוד ממנה.</a:t>
            </a:r>
          </a:p>
        </p:txBody>
      </p:sp>
      <p:sp>
        <p:nvSpPr>
          <p:cNvPr id="9" name="כותרת 1">
            <a:extLst>
              <a:ext uri="{FF2B5EF4-FFF2-40B4-BE49-F238E27FC236}">
                <a16:creationId xmlns:a16="http://schemas.microsoft.com/office/drawing/2014/main" id="{E54F640F-9133-4B30-BA09-DFFF042B91B4}"/>
              </a:ext>
            </a:extLst>
          </p:cNvPr>
          <p:cNvSpPr txBox="1">
            <a:spLocks/>
          </p:cNvSpPr>
          <p:nvPr/>
        </p:nvSpPr>
        <p:spPr>
          <a:xfrm>
            <a:off x="9069355" y="4853149"/>
            <a:ext cx="2753406" cy="1146434"/>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2800" dirty="0"/>
              <a:t>מה תגידו לחגית? </a:t>
            </a:r>
          </a:p>
          <a:p>
            <a:r>
              <a:rPr lang="he-IL" sz="2800" dirty="0"/>
              <a:t>מה תגידו לגיא?</a:t>
            </a:r>
          </a:p>
        </p:txBody>
      </p:sp>
      <p:pic>
        <p:nvPicPr>
          <p:cNvPr id="10" name="Picture 2">
            <a:extLst>
              <a:ext uri="{FF2B5EF4-FFF2-40B4-BE49-F238E27FC236}">
                <a16:creationId xmlns:a16="http://schemas.microsoft.com/office/drawing/2014/main" id="{6E7782FD-CD21-44C6-A188-7A49503EA5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1573" y="858417"/>
            <a:ext cx="3011188" cy="369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254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תיבת טקסט 10">
            <a:extLst>
              <a:ext uri="{FF2B5EF4-FFF2-40B4-BE49-F238E27FC236}">
                <a16:creationId xmlns:a16="http://schemas.microsoft.com/office/drawing/2014/main" id="{F211D645-FE8F-4571-9F65-3B2AF20A2AFE}"/>
              </a:ext>
            </a:extLst>
          </p:cNvPr>
          <p:cNvSpPr txBox="1"/>
          <p:nvPr/>
        </p:nvSpPr>
        <p:spPr>
          <a:xfrm>
            <a:off x="1707504" y="438560"/>
            <a:ext cx="9441544" cy="1446550"/>
          </a:xfrm>
          <a:prstGeom prst="rect">
            <a:avLst/>
          </a:prstGeom>
          <a:noFill/>
        </p:spPr>
        <p:txBody>
          <a:bodyPr wrap="square" rtlCol="1">
            <a:spAutoFit/>
          </a:bodyPr>
          <a:lstStyle/>
          <a:p>
            <a:r>
              <a:rPr lang="he-IL" sz="3200" b="1" dirty="0"/>
              <a:t>משימת המשך בכיתה:</a:t>
            </a:r>
          </a:p>
          <a:p>
            <a:r>
              <a:rPr lang="he-IL" sz="2800" dirty="0"/>
              <a:t>בחרו שאלה אחת וערכו לגביה סקר דעות בין שכנים ומכרים</a:t>
            </a:r>
          </a:p>
          <a:p>
            <a:r>
              <a:rPr lang="he-IL" sz="2800" dirty="0"/>
              <a:t>שתפו את כיתתכם בממצאים</a:t>
            </a:r>
          </a:p>
        </p:txBody>
      </p:sp>
      <p:sp>
        <p:nvSpPr>
          <p:cNvPr id="12" name="תיבת טקסט 11">
            <a:extLst>
              <a:ext uri="{FF2B5EF4-FFF2-40B4-BE49-F238E27FC236}">
                <a16:creationId xmlns:a16="http://schemas.microsoft.com/office/drawing/2014/main" id="{0F656240-AC72-49B7-B9F2-CB95C24F0348}"/>
              </a:ext>
            </a:extLst>
          </p:cNvPr>
          <p:cNvSpPr txBox="1"/>
          <p:nvPr/>
        </p:nvSpPr>
        <p:spPr>
          <a:xfrm>
            <a:off x="1546804" y="2018235"/>
            <a:ext cx="9602244" cy="3046988"/>
          </a:xfrm>
          <a:prstGeom prst="rect">
            <a:avLst/>
          </a:prstGeom>
          <a:noFill/>
        </p:spPr>
        <p:txBody>
          <a:bodyPr wrap="square" rtlCol="1">
            <a:spAutoFit/>
          </a:bodyPr>
          <a:lstStyle/>
          <a:p>
            <a:pPr marL="514350" indent="-514350">
              <a:buFont typeface="+mj-lt"/>
              <a:buAutoNum type="arabicPeriod"/>
            </a:pPr>
            <a:r>
              <a:rPr lang="he-IL" sz="2400" dirty="0">
                <a:solidFill>
                  <a:schemeClr val="accent2">
                    <a:lumMod val="75000"/>
                  </a:schemeClr>
                </a:solidFill>
              </a:rPr>
              <a:t>כיצד אפשר למתוח ביקורת על נבחרי ציבור מבלי לגלוש להסתה?</a:t>
            </a:r>
          </a:p>
          <a:p>
            <a:pPr marL="514350" indent="-514350">
              <a:buFont typeface="+mj-lt"/>
              <a:buAutoNum type="arabicPeriod"/>
            </a:pPr>
            <a:r>
              <a:rPr lang="he-IL" sz="2400" dirty="0">
                <a:solidFill>
                  <a:srgbClr val="7030A0"/>
                </a:solidFill>
              </a:rPr>
              <a:t>כיצד יש להתמודד עם מפגינים שפוגעים בסדר הציבורי (חסימת כבישים, ונדליזם)?</a:t>
            </a:r>
          </a:p>
          <a:p>
            <a:pPr marL="514350" indent="-514350">
              <a:buFont typeface="+mj-lt"/>
              <a:buAutoNum type="arabicPeriod"/>
            </a:pPr>
            <a:r>
              <a:rPr lang="he-IL" sz="2400" dirty="0">
                <a:solidFill>
                  <a:schemeClr val="tx1">
                    <a:lumMod val="75000"/>
                    <a:lumOff val="25000"/>
                  </a:schemeClr>
                </a:solidFill>
              </a:rPr>
              <a:t>איך מיישבים את המתח בין החופש להפגין לבין פגיעה בזולת?</a:t>
            </a:r>
          </a:p>
          <a:p>
            <a:pPr marL="514350" indent="-514350">
              <a:buFont typeface="+mj-lt"/>
              <a:buAutoNum type="arabicPeriod"/>
            </a:pPr>
            <a:r>
              <a:rPr lang="he-IL" sz="2400" dirty="0">
                <a:solidFill>
                  <a:srgbClr val="00B050"/>
                </a:solidFill>
              </a:rPr>
              <a:t>יש יהודים אמריקאים שמפגינים נגד נשיא ארצות הברית. האם זה סותר את "</a:t>
            </a:r>
            <a:r>
              <a:rPr lang="he-IL" sz="2400" dirty="0" err="1">
                <a:solidFill>
                  <a:srgbClr val="00B050"/>
                </a:solidFill>
              </a:rPr>
              <a:t>דינא</a:t>
            </a:r>
            <a:r>
              <a:rPr lang="he-IL" sz="2400" dirty="0">
                <a:solidFill>
                  <a:srgbClr val="00B050"/>
                </a:solidFill>
              </a:rPr>
              <a:t> </a:t>
            </a:r>
            <a:r>
              <a:rPr lang="he-IL" sz="2400" dirty="0" err="1">
                <a:solidFill>
                  <a:srgbClr val="00B050"/>
                </a:solidFill>
              </a:rPr>
              <a:t>דמלכותא</a:t>
            </a:r>
            <a:r>
              <a:rPr lang="he-IL" sz="2400" dirty="0">
                <a:solidFill>
                  <a:srgbClr val="00B050"/>
                </a:solidFill>
              </a:rPr>
              <a:t> </a:t>
            </a:r>
            <a:r>
              <a:rPr lang="he-IL" sz="2400" dirty="0" err="1">
                <a:solidFill>
                  <a:srgbClr val="00B050"/>
                </a:solidFill>
              </a:rPr>
              <a:t>דינא</a:t>
            </a:r>
            <a:r>
              <a:rPr lang="he-IL" sz="2400" dirty="0">
                <a:solidFill>
                  <a:srgbClr val="00B050"/>
                </a:solidFill>
              </a:rPr>
              <a:t>"? האם זה עלול לפגוע בהם?</a:t>
            </a:r>
          </a:p>
          <a:p>
            <a:r>
              <a:rPr lang="he-IL" sz="2400" dirty="0">
                <a:solidFill>
                  <a:srgbClr val="FF0000"/>
                </a:solidFill>
              </a:rPr>
              <a:t>4.  התפילה לשלום המלכות מברכת שליטים בכל מקום בו חיים יהודים. מדוע לדעתכם היא מסתיימת במילים וְיִשְׂרָאֵל יִשְׁכּוֹן לָבֶטַח, וּבָא לְצִיּוֹן גּוֹאֵל? </a:t>
            </a:r>
            <a:endParaRPr lang="he-IL" sz="2400" dirty="0"/>
          </a:p>
        </p:txBody>
      </p:sp>
    </p:spTree>
    <p:extLst>
      <p:ext uri="{BB962C8B-B14F-4D97-AF65-F5344CB8AC3E}">
        <p14:creationId xmlns:p14="http://schemas.microsoft.com/office/powerpoint/2010/main" val="3189655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FEBAD160-5B24-45FB-B9F6-1B458758B9D1}"/>
              </a:ext>
            </a:extLst>
          </p:cNvPr>
          <p:cNvSpPr/>
          <p:nvPr/>
        </p:nvSpPr>
        <p:spPr>
          <a:xfrm>
            <a:off x="4644736" y="1454354"/>
            <a:ext cx="6923809" cy="3108543"/>
          </a:xfrm>
          <a:prstGeom prst="rect">
            <a:avLst/>
          </a:prstGeom>
        </p:spPr>
        <p:txBody>
          <a:bodyPr wrap="square">
            <a:spAutoFit/>
          </a:bodyPr>
          <a:lstStyle/>
          <a:p>
            <a:pPr algn="ctr"/>
            <a:r>
              <a:rPr lang="he-IL" sz="4000" b="1" dirty="0"/>
              <a:t>תרצו להעמיק בנושא? </a:t>
            </a:r>
          </a:p>
          <a:p>
            <a:pPr algn="ctr"/>
            <a:endParaRPr lang="he-IL" sz="2800" b="1" dirty="0"/>
          </a:p>
          <a:p>
            <a:pPr algn="ctr"/>
            <a:r>
              <a:rPr lang="he-IL" sz="3200" dirty="0"/>
              <a:t>היכנסו ליחידה מרתקת באתר</a:t>
            </a:r>
          </a:p>
          <a:p>
            <a:pPr algn="ctr"/>
            <a:r>
              <a:rPr lang="he-IL" sz="3200" dirty="0"/>
              <a:t>תרבות יהודית-ישראלית</a:t>
            </a:r>
          </a:p>
          <a:p>
            <a:pPr algn="ctr"/>
            <a:r>
              <a:rPr lang="he-IL" sz="3200" dirty="0">
                <a:hlinkClick r:id="rId2"/>
              </a:rPr>
              <a:t>הֱוֵי מִתְפַּלֵּל בִּשְׁלוֹמָהּ שֶׁל מַלְכוּת:</a:t>
            </a:r>
          </a:p>
          <a:p>
            <a:pPr algn="ctr"/>
            <a:r>
              <a:rPr lang="he-IL" sz="3200" dirty="0">
                <a:hlinkClick r:id="rId2"/>
              </a:rPr>
              <a:t>חלון ליהדות טורקיה</a:t>
            </a:r>
            <a:endParaRPr lang="he-IL" sz="3200" dirty="0"/>
          </a:p>
        </p:txBody>
      </p:sp>
      <p:sp>
        <p:nvSpPr>
          <p:cNvPr id="2" name="AutoShape 2" descr="השבועון היהודי- טורקי &quot;שלום&quot; כיום">
            <a:extLst>
              <a:ext uri="{FF2B5EF4-FFF2-40B4-BE49-F238E27FC236}">
                <a16:creationId xmlns:a16="http://schemas.microsoft.com/office/drawing/2014/main" id="{B67D8228-16F3-4ED5-9258-2E10AB6CC7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3" name="תמונה 2">
            <a:extLst>
              <a:ext uri="{FF2B5EF4-FFF2-40B4-BE49-F238E27FC236}">
                <a16:creationId xmlns:a16="http://schemas.microsoft.com/office/drawing/2014/main" id="{8FC1D46D-05A3-4B51-8C0E-C85CDF6CAB58}"/>
              </a:ext>
            </a:extLst>
          </p:cNvPr>
          <p:cNvPicPr>
            <a:picLocks noChangeAspect="1"/>
          </p:cNvPicPr>
          <p:nvPr/>
        </p:nvPicPr>
        <p:blipFill rotWithShape="1">
          <a:blip r:embed="rId3"/>
          <a:srcRect l="5491" r="-1602" b="3031"/>
          <a:stretch/>
        </p:blipFill>
        <p:spPr>
          <a:xfrm>
            <a:off x="623455" y="665018"/>
            <a:ext cx="3293918" cy="4530437"/>
          </a:xfrm>
          <a:prstGeom prst="rect">
            <a:avLst/>
          </a:prstGeom>
        </p:spPr>
      </p:pic>
      <p:pic>
        <p:nvPicPr>
          <p:cNvPr id="5" name="תמונה 4">
            <a:extLst>
              <a:ext uri="{FF2B5EF4-FFF2-40B4-BE49-F238E27FC236}">
                <a16:creationId xmlns:a16="http://schemas.microsoft.com/office/drawing/2014/main" id="{60CF3491-F47A-4FAF-B4D2-71697F603478}"/>
              </a:ext>
            </a:extLst>
          </p:cNvPr>
          <p:cNvPicPr/>
          <p:nvPr/>
        </p:nvPicPr>
        <p:blipFill>
          <a:blip r:embed="rId4">
            <a:extLst>
              <a:ext uri="{28A0092B-C50C-407E-A947-70E740481C1C}">
                <a14:useLocalDpi xmlns:a14="http://schemas.microsoft.com/office/drawing/2010/main" val="0"/>
              </a:ext>
            </a:extLst>
          </a:blip>
          <a:stretch>
            <a:fillRect/>
          </a:stretch>
        </p:blipFill>
        <p:spPr>
          <a:xfrm>
            <a:off x="5286186" y="378343"/>
            <a:ext cx="5640907" cy="1104925"/>
          </a:xfrm>
          <a:prstGeom prst="rect">
            <a:avLst/>
          </a:prstGeom>
        </p:spPr>
      </p:pic>
    </p:spTree>
    <p:extLst>
      <p:ext uri="{BB962C8B-B14F-4D97-AF65-F5344CB8AC3E}">
        <p14:creationId xmlns:p14="http://schemas.microsoft.com/office/powerpoint/2010/main" val="2382093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2549769" y="273793"/>
            <a:ext cx="8939865" cy="720000"/>
          </a:xfrm>
        </p:spPr>
        <p:txBody>
          <a:bodyPr/>
          <a:lstStyle/>
          <a:p>
            <a:r>
              <a:rPr lang="he-IL" dirty="0">
                <a:solidFill>
                  <a:srgbClr val="192A72"/>
                </a:solidFill>
              </a:rPr>
              <a:t>מדוע יש להתפלל בשלומה של מלכות? </a:t>
            </a:r>
          </a:p>
        </p:txBody>
      </p:sp>
      <p:sp>
        <p:nvSpPr>
          <p:cNvPr id="3" name="מציין מיקום טקסט 2"/>
          <p:cNvSpPr>
            <a:spLocks noGrp="1"/>
          </p:cNvSpPr>
          <p:nvPr>
            <p:ph type="body" sz="quarter" idx="3"/>
          </p:nvPr>
        </p:nvSpPr>
        <p:spPr>
          <a:xfrm>
            <a:off x="4472609" y="1223105"/>
            <a:ext cx="7204116" cy="540070"/>
          </a:xfrm>
        </p:spPr>
        <p:txBody>
          <a:bodyPr/>
          <a:lstStyle/>
          <a:p>
            <a:r>
              <a:rPr lang="he-IL" dirty="0">
                <a:sym typeface="Varela Round"/>
              </a:rPr>
              <a:t>הרהורים סביב יום הזיכרון ליצחק רבין</a:t>
            </a:r>
            <a:endParaRPr lang="he-IL" dirty="0"/>
          </a:p>
        </p:txBody>
      </p:sp>
      <p:sp>
        <p:nvSpPr>
          <p:cNvPr id="8" name="מציין מיקום תוכן 7"/>
          <p:cNvSpPr>
            <a:spLocks noGrp="1"/>
          </p:cNvSpPr>
          <p:nvPr>
            <p:ph sz="quarter" idx="4"/>
          </p:nvPr>
        </p:nvSpPr>
        <p:spPr>
          <a:xfrm>
            <a:off x="1383292" y="1823521"/>
            <a:ext cx="10106342" cy="4398375"/>
          </a:xfrm>
        </p:spPr>
        <p:txBody>
          <a:bodyPr>
            <a:normAutofit fontScale="25000" lnSpcReduction="20000"/>
          </a:bodyPr>
          <a:lstStyle/>
          <a:p>
            <a:pPr>
              <a:lnSpc>
                <a:spcPct val="170000"/>
              </a:lnSpc>
              <a:spcAft>
                <a:spcPts val="0"/>
              </a:spcAft>
            </a:pPr>
            <a:r>
              <a:rPr lang="he-IL" sz="11200" dirty="0">
                <a:solidFill>
                  <a:schemeClr val="tx1"/>
                </a:solidFill>
              </a:rPr>
              <a:t>האם חברה אנושית יכולה לסמוך רק על שיקול הדעת האישי? </a:t>
            </a:r>
          </a:p>
          <a:p>
            <a:pPr>
              <a:lnSpc>
                <a:spcPct val="170000"/>
              </a:lnSpc>
              <a:spcAft>
                <a:spcPts val="0"/>
              </a:spcAft>
            </a:pPr>
            <a:r>
              <a:rPr lang="he-IL" sz="11200" dirty="0">
                <a:solidFill>
                  <a:schemeClr val="tx1"/>
                </a:solidFill>
              </a:rPr>
              <a:t>היכן עובר הגבול בין חירות לאנרכיה?</a:t>
            </a:r>
          </a:p>
          <a:p>
            <a:pPr>
              <a:lnSpc>
                <a:spcPct val="170000"/>
              </a:lnSpc>
              <a:spcAft>
                <a:spcPts val="0"/>
              </a:spcAft>
            </a:pPr>
            <a:r>
              <a:rPr lang="he-IL" sz="11200" dirty="0">
                <a:solidFill>
                  <a:schemeClr val="tx1"/>
                </a:solidFill>
              </a:rPr>
              <a:t>לימוד המִשנה הֱוֵי מִתְפַּלֵּל בִּשְׁלוֹמָהּ שֶׁל מַלְכוּת (משנה, מסכת אבות, פרק ג משנה ב)</a:t>
            </a:r>
          </a:p>
          <a:p>
            <a:pPr>
              <a:lnSpc>
                <a:spcPct val="170000"/>
              </a:lnSpc>
              <a:spcAft>
                <a:spcPts val="0"/>
              </a:spcAft>
            </a:pPr>
            <a:r>
              <a:rPr lang="he-IL" sz="11200" dirty="0">
                <a:solidFill>
                  <a:schemeClr val="tx1"/>
                </a:solidFill>
              </a:rPr>
              <a:t>דעות על חופש המחאה וגבולותיו</a:t>
            </a:r>
          </a:p>
          <a:p>
            <a:pPr>
              <a:lnSpc>
                <a:spcPct val="170000"/>
              </a:lnSpc>
              <a:spcAft>
                <a:spcPts val="0"/>
              </a:spcAft>
            </a:pPr>
            <a:r>
              <a:rPr lang="he-IL" sz="11200" dirty="0">
                <a:solidFill>
                  <a:schemeClr val="tx1"/>
                </a:solidFill>
              </a:rPr>
              <a:t>עריכת סקר דעות ושיתוף בממצאים</a:t>
            </a:r>
          </a:p>
          <a:p>
            <a:pPr marL="96848" indent="0">
              <a:lnSpc>
                <a:spcPct val="200000"/>
              </a:lnSpc>
              <a:buNone/>
            </a:pPr>
            <a:r>
              <a:rPr lang="he-IL" sz="1400" dirty="0">
                <a:solidFill>
                  <a:schemeClr val="tx1"/>
                </a:solidFill>
              </a:rPr>
              <a:t> </a:t>
            </a:r>
          </a:p>
          <a:p>
            <a:pPr>
              <a:lnSpc>
                <a:spcPct val="200000"/>
              </a:lnSpc>
            </a:pPr>
            <a:endParaRPr lang="he-IL"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18CDA0-EF33-4537-A315-BFB6899F9117}"/>
              </a:ext>
            </a:extLst>
          </p:cNvPr>
          <p:cNvSpPr>
            <a:spLocks noGrp="1"/>
          </p:cNvSpPr>
          <p:nvPr>
            <p:ph type="title"/>
          </p:nvPr>
        </p:nvSpPr>
        <p:spPr>
          <a:xfrm>
            <a:off x="5475768" y="365125"/>
            <a:ext cx="5878032" cy="1325563"/>
          </a:xfrm>
        </p:spPr>
        <p:txBody>
          <a:bodyPr>
            <a:normAutofit/>
          </a:bodyPr>
          <a:lstStyle/>
          <a:p>
            <a:r>
              <a:rPr lang="he-IL" sz="3600" dirty="0"/>
              <a:t>יצחק רבין (1995-1922)</a:t>
            </a:r>
          </a:p>
        </p:txBody>
      </p:sp>
      <p:sp>
        <p:nvSpPr>
          <p:cNvPr id="3" name="מציין מיקום תוכן 2">
            <a:extLst>
              <a:ext uri="{FF2B5EF4-FFF2-40B4-BE49-F238E27FC236}">
                <a16:creationId xmlns:a16="http://schemas.microsoft.com/office/drawing/2014/main" id="{8C70FDB2-B0B0-483D-BA68-7534578C2797}"/>
              </a:ext>
            </a:extLst>
          </p:cNvPr>
          <p:cNvSpPr>
            <a:spLocks noGrp="1"/>
          </p:cNvSpPr>
          <p:nvPr>
            <p:ph idx="1"/>
          </p:nvPr>
        </p:nvSpPr>
        <p:spPr>
          <a:xfrm>
            <a:off x="4542184" y="1382323"/>
            <a:ext cx="6811616" cy="5110552"/>
          </a:xfrm>
        </p:spPr>
        <p:txBody>
          <a:bodyPr>
            <a:normAutofit/>
          </a:bodyPr>
          <a:lstStyle/>
          <a:p>
            <a:pPr marL="0" indent="0" algn="ctr">
              <a:lnSpc>
                <a:spcPct val="120000"/>
              </a:lnSpc>
              <a:spcBef>
                <a:spcPts val="0"/>
              </a:spcBef>
              <a:spcAft>
                <a:spcPts val="0"/>
              </a:spcAft>
              <a:buNone/>
            </a:pPr>
            <a:r>
              <a:rPr lang="he-IL" dirty="0"/>
              <a:t>כאשר נרצח יצחק רבין ראש ממשלת ישראל</a:t>
            </a:r>
          </a:p>
          <a:p>
            <a:pPr marL="0" indent="0" algn="ctr">
              <a:lnSpc>
                <a:spcPct val="120000"/>
              </a:lnSpc>
              <a:spcBef>
                <a:spcPts val="0"/>
              </a:spcBef>
              <a:spcAft>
                <a:spcPts val="0"/>
              </a:spcAft>
              <a:buNone/>
            </a:pPr>
            <a:r>
              <a:rPr lang="he-IL" dirty="0"/>
              <a:t>הופרו ערכים חשובים בתרבות היהודית ובראשם:</a:t>
            </a:r>
          </a:p>
          <a:p>
            <a:pPr marL="0" indent="0" algn="ctr">
              <a:lnSpc>
                <a:spcPct val="120000"/>
              </a:lnSpc>
              <a:spcBef>
                <a:spcPts val="0"/>
              </a:spcBef>
              <a:spcAft>
                <a:spcPts val="0"/>
              </a:spcAft>
              <a:buNone/>
            </a:pPr>
            <a:r>
              <a:rPr lang="he-IL" b="1" dirty="0"/>
              <a:t>קדושת חיי אדם</a:t>
            </a:r>
          </a:p>
          <a:p>
            <a:pPr marL="0" indent="0" algn="ctr">
              <a:lnSpc>
                <a:spcPct val="120000"/>
              </a:lnSpc>
              <a:spcBef>
                <a:spcPts val="0"/>
              </a:spcBef>
              <a:spcAft>
                <a:spcPts val="0"/>
              </a:spcAft>
              <a:buNone/>
            </a:pPr>
            <a:r>
              <a:rPr lang="he-IL" b="1" dirty="0"/>
              <a:t>שלומה של מלכות </a:t>
            </a:r>
          </a:p>
          <a:p>
            <a:pPr marL="0" indent="0">
              <a:lnSpc>
                <a:spcPct val="120000"/>
              </a:lnSpc>
              <a:spcBef>
                <a:spcPts val="0"/>
              </a:spcBef>
              <a:spcAft>
                <a:spcPts val="0"/>
              </a:spcAft>
              <a:buNone/>
            </a:pPr>
            <a:r>
              <a:rPr lang="he-IL" dirty="0"/>
              <a:t>כמו רעיונות רבים במקורותינו הקדומים, יש להתבונן במילים מעבר לתוכן המיידי.</a:t>
            </a:r>
          </a:p>
          <a:p>
            <a:pPr marL="0" indent="0" algn="ctr">
              <a:lnSpc>
                <a:spcPct val="120000"/>
              </a:lnSpc>
              <a:spcBef>
                <a:spcPts val="0"/>
              </a:spcBef>
              <a:spcAft>
                <a:spcPts val="0"/>
              </a:spcAft>
              <a:buNone/>
            </a:pPr>
            <a:r>
              <a:rPr lang="he-IL" dirty="0"/>
              <a:t>מה מייצגת המילה מלכוּת?</a:t>
            </a:r>
          </a:p>
          <a:p>
            <a:pPr marL="0" indent="0" algn="ctr">
              <a:lnSpc>
                <a:spcPct val="120000"/>
              </a:lnSpc>
              <a:spcBef>
                <a:spcPts val="0"/>
              </a:spcBef>
              <a:spcAft>
                <a:spcPts val="0"/>
              </a:spcAft>
              <a:buNone/>
            </a:pPr>
            <a:r>
              <a:rPr lang="he-IL" dirty="0"/>
              <a:t> מה הקשר לרצח יצחק רבין?</a:t>
            </a:r>
          </a:p>
          <a:p>
            <a:pPr marL="0" indent="0" algn="ctr">
              <a:lnSpc>
                <a:spcPct val="170000"/>
              </a:lnSpc>
              <a:spcBef>
                <a:spcPts val="0"/>
              </a:spcBef>
              <a:spcAft>
                <a:spcPts val="0"/>
              </a:spcAft>
              <a:buNone/>
            </a:pPr>
            <a:r>
              <a:rPr lang="he-IL" dirty="0"/>
              <a:t>נחשוף ביטוי ונעמיק בדיון</a:t>
            </a:r>
          </a:p>
          <a:p>
            <a:pPr marL="0" indent="0">
              <a:lnSpc>
                <a:spcPct val="160000"/>
              </a:lnSpc>
              <a:spcBef>
                <a:spcPts val="0"/>
              </a:spcBef>
              <a:buNone/>
            </a:pPr>
            <a:endParaRPr lang="he-IL" dirty="0"/>
          </a:p>
          <a:p>
            <a:pPr marL="0" indent="0">
              <a:buNone/>
            </a:pPr>
            <a:endParaRPr lang="he-IL" dirty="0"/>
          </a:p>
          <a:p>
            <a:pPr marL="0" indent="0" algn="ctr">
              <a:buNone/>
            </a:pPr>
            <a:endParaRPr lang="he-IL" dirty="0"/>
          </a:p>
        </p:txBody>
      </p:sp>
      <p:pic>
        <p:nvPicPr>
          <p:cNvPr id="1026" name="Picture 2">
            <a:extLst>
              <a:ext uri="{FF2B5EF4-FFF2-40B4-BE49-F238E27FC236}">
                <a16:creationId xmlns:a16="http://schemas.microsoft.com/office/drawing/2014/main" id="{B71E10F6-475E-4FBC-A1A3-4C6D221CE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80" y="895739"/>
            <a:ext cx="3654285" cy="506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91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11" name="כותרת 10">
            <a:extLst>
              <a:ext uri="{FF2B5EF4-FFF2-40B4-BE49-F238E27FC236}">
                <a16:creationId xmlns:a16="http://schemas.microsoft.com/office/drawing/2014/main" id="{C1FEB660-4AFD-42D3-BFD1-019CE4C65FFA}"/>
              </a:ext>
            </a:extLst>
          </p:cNvPr>
          <p:cNvSpPr>
            <a:spLocks noGrp="1"/>
          </p:cNvSpPr>
          <p:nvPr>
            <p:ph type="title"/>
          </p:nvPr>
        </p:nvSpPr>
        <p:spPr>
          <a:xfrm>
            <a:off x="2564296" y="416695"/>
            <a:ext cx="8189844" cy="720000"/>
          </a:xfrm>
        </p:spPr>
        <p:txBody>
          <a:bodyPr/>
          <a:lstStyle/>
          <a:p>
            <a:r>
              <a:rPr lang="he-IL" sz="3600" dirty="0"/>
              <a:t>איזה ביטוי נרמז בציור?</a:t>
            </a:r>
          </a:p>
        </p:txBody>
      </p:sp>
      <p:sp>
        <p:nvSpPr>
          <p:cNvPr id="13" name="AutoShape 2">
            <a:extLst>
              <a:ext uri="{FF2B5EF4-FFF2-40B4-BE49-F238E27FC236}">
                <a16:creationId xmlns:a16="http://schemas.microsoft.com/office/drawing/2014/main" id="{1B22BC8A-95CE-41E9-8F5F-2B4FEAC43C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4" name="תמונה 13">
            <a:extLst>
              <a:ext uri="{FF2B5EF4-FFF2-40B4-BE49-F238E27FC236}">
                <a16:creationId xmlns:a16="http://schemas.microsoft.com/office/drawing/2014/main" id="{D69AAFF5-7889-4CF9-8A1C-3BCF28AC60BC}"/>
              </a:ext>
            </a:extLst>
          </p:cNvPr>
          <p:cNvPicPr>
            <a:picLocks noChangeAspect="1"/>
          </p:cNvPicPr>
          <p:nvPr/>
        </p:nvPicPr>
        <p:blipFill rotWithShape="1">
          <a:blip r:embed="rId3"/>
          <a:srcRect l="6543" t="39704" r="11457" b="22814"/>
          <a:stretch/>
        </p:blipFill>
        <p:spPr>
          <a:xfrm>
            <a:off x="1493520" y="1230463"/>
            <a:ext cx="9204960" cy="5069705"/>
          </a:xfrm>
          <a:prstGeom prst="rect">
            <a:avLst/>
          </a:prstGeom>
        </p:spPr>
      </p:pic>
      <p:sp>
        <p:nvSpPr>
          <p:cNvPr id="2" name="תיבת טקסט 1">
            <a:extLst>
              <a:ext uri="{FF2B5EF4-FFF2-40B4-BE49-F238E27FC236}">
                <a16:creationId xmlns:a16="http://schemas.microsoft.com/office/drawing/2014/main" id="{C72E73E3-B943-4459-8C63-3094A22119DD}"/>
              </a:ext>
            </a:extLst>
          </p:cNvPr>
          <p:cNvSpPr txBox="1"/>
          <p:nvPr/>
        </p:nvSpPr>
        <p:spPr>
          <a:xfrm rot="20420993">
            <a:off x="4255477" y="1868122"/>
            <a:ext cx="3376245" cy="769441"/>
          </a:xfrm>
          <a:prstGeom prst="rect">
            <a:avLst/>
          </a:prstGeom>
          <a:noFill/>
        </p:spPr>
        <p:txBody>
          <a:bodyPr wrap="none" rtlCol="1">
            <a:spAutoFit/>
          </a:bodyPr>
          <a:lstStyle/>
          <a:p>
            <a:r>
              <a:rPr lang="he-IL" sz="4400" b="1" dirty="0">
                <a:solidFill>
                  <a:srgbClr val="0070C0"/>
                </a:solidFill>
              </a:rPr>
              <a:t>כך יפעל האיש</a:t>
            </a:r>
          </a:p>
        </p:txBody>
      </p:sp>
    </p:spTree>
    <p:extLst>
      <p:ext uri="{BB962C8B-B14F-4D97-AF65-F5344CB8AC3E}">
        <p14:creationId xmlns:p14="http://schemas.microsoft.com/office/powerpoint/2010/main" val="2779412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11" name="כותרת 10">
            <a:extLst>
              <a:ext uri="{FF2B5EF4-FFF2-40B4-BE49-F238E27FC236}">
                <a16:creationId xmlns:a16="http://schemas.microsoft.com/office/drawing/2014/main" id="{C1FEB660-4AFD-42D3-BFD1-019CE4C65FFA}"/>
              </a:ext>
            </a:extLst>
          </p:cNvPr>
          <p:cNvSpPr>
            <a:spLocks noGrp="1"/>
          </p:cNvSpPr>
          <p:nvPr>
            <p:ph type="title"/>
          </p:nvPr>
        </p:nvSpPr>
        <p:spPr>
          <a:xfrm>
            <a:off x="2564296" y="447261"/>
            <a:ext cx="8179904" cy="689434"/>
          </a:xfrm>
        </p:spPr>
        <p:txBody>
          <a:bodyPr/>
          <a:lstStyle/>
          <a:p>
            <a:r>
              <a:rPr lang="he-IL" sz="3200" dirty="0"/>
              <a:t>א</a:t>
            </a:r>
            <a:r>
              <a:rPr lang="he-IL" sz="3600" dirty="0"/>
              <a:t>ִישׁ הַיָּשָׁר בְּעֵינָיו יַעֲשֶׂה </a:t>
            </a:r>
            <a:r>
              <a:rPr lang="he-IL" sz="3200" b="0" dirty="0"/>
              <a:t>(שופטים, כ"א, כ"ה)</a:t>
            </a:r>
          </a:p>
        </p:txBody>
      </p:sp>
      <p:sp>
        <p:nvSpPr>
          <p:cNvPr id="13" name="AutoShape 2">
            <a:extLst>
              <a:ext uri="{FF2B5EF4-FFF2-40B4-BE49-F238E27FC236}">
                <a16:creationId xmlns:a16="http://schemas.microsoft.com/office/drawing/2014/main" id="{1B22BC8A-95CE-41E9-8F5F-2B4FEAC43C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4" name="תמונה 13">
            <a:extLst>
              <a:ext uri="{FF2B5EF4-FFF2-40B4-BE49-F238E27FC236}">
                <a16:creationId xmlns:a16="http://schemas.microsoft.com/office/drawing/2014/main" id="{D69AAFF5-7889-4CF9-8A1C-3BCF28AC60BC}"/>
              </a:ext>
            </a:extLst>
          </p:cNvPr>
          <p:cNvPicPr>
            <a:picLocks noChangeAspect="1"/>
          </p:cNvPicPr>
          <p:nvPr/>
        </p:nvPicPr>
        <p:blipFill rotWithShape="1">
          <a:blip r:embed="rId3"/>
          <a:srcRect l="6543" t="39704" r="11457" b="22814"/>
          <a:stretch/>
        </p:blipFill>
        <p:spPr>
          <a:xfrm>
            <a:off x="1716377" y="1267339"/>
            <a:ext cx="9204960" cy="3639711"/>
          </a:xfrm>
          <a:prstGeom prst="rect">
            <a:avLst/>
          </a:prstGeom>
        </p:spPr>
      </p:pic>
      <p:sp>
        <p:nvSpPr>
          <p:cNvPr id="5" name="כותרת 10">
            <a:extLst>
              <a:ext uri="{FF2B5EF4-FFF2-40B4-BE49-F238E27FC236}">
                <a16:creationId xmlns:a16="http://schemas.microsoft.com/office/drawing/2014/main" id="{FC7391B7-3C6A-4C16-8031-CAB08F11A78B}"/>
              </a:ext>
            </a:extLst>
          </p:cNvPr>
          <p:cNvSpPr txBox="1">
            <a:spLocks/>
          </p:cNvSpPr>
          <p:nvPr/>
        </p:nvSpPr>
        <p:spPr>
          <a:xfrm>
            <a:off x="1652380" y="4705526"/>
            <a:ext cx="8582439" cy="1267892"/>
          </a:xfrm>
          <a:prstGeom prst="rect">
            <a:avLst/>
          </a:prstGeo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algn="r"/>
            <a:r>
              <a:rPr lang="he-IL" sz="3200" b="0" dirty="0"/>
              <a:t>מה קורה כשהישר בעיני הזולת אינו ישר בעיני?</a:t>
            </a:r>
          </a:p>
        </p:txBody>
      </p:sp>
      <p:sp>
        <p:nvSpPr>
          <p:cNvPr id="6" name="תיבת טקסט 5">
            <a:extLst>
              <a:ext uri="{FF2B5EF4-FFF2-40B4-BE49-F238E27FC236}">
                <a16:creationId xmlns:a16="http://schemas.microsoft.com/office/drawing/2014/main" id="{C0E0BE6C-5396-48BF-8751-642A3D4B3082}"/>
              </a:ext>
            </a:extLst>
          </p:cNvPr>
          <p:cNvSpPr txBox="1"/>
          <p:nvPr/>
        </p:nvSpPr>
        <p:spPr>
          <a:xfrm rot="20809434">
            <a:off x="4311498" y="1570426"/>
            <a:ext cx="3376245" cy="769441"/>
          </a:xfrm>
          <a:prstGeom prst="rect">
            <a:avLst/>
          </a:prstGeom>
          <a:noFill/>
        </p:spPr>
        <p:txBody>
          <a:bodyPr wrap="none" rtlCol="1">
            <a:spAutoFit/>
          </a:bodyPr>
          <a:lstStyle/>
          <a:p>
            <a:r>
              <a:rPr lang="he-IL" sz="4400" b="1" dirty="0">
                <a:solidFill>
                  <a:srgbClr val="0070C0"/>
                </a:solidFill>
              </a:rPr>
              <a:t>כך יפעל האיש</a:t>
            </a:r>
          </a:p>
        </p:txBody>
      </p:sp>
    </p:spTree>
    <p:extLst>
      <p:ext uri="{BB962C8B-B14F-4D97-AF65-F5344CB8AC3E}">
        <p14:creationId xmlns:p14="http://schemas.microsoft.com/office/powerpoint/2010/main" val="331238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 name="TextBox 4">
            <a:extLst>
              <a:ext uri="{FF2B5EF4-FFF2-40B4-BE49-F238E27FC236}">
                <a16:creationId xmlns:a16="http://schemas.microsoft.com/office/drawing/2014/main" id="{3A0EFD39-C0F6-404E-B1A8-23F957E421F2}"/>
              </a:ext>
            </a:extLst>
          </p:cNvPr>
          <p:cNvSpPr txBox="1"/>
          <p:nvPr/>
        </p:nvSpPr>
        <p:spPr>
          <a:xfrm>
            <a:off x="1464666" y="2397948"/>
            <a:ext cx="8850495" cy="2062103"/>
          </a:xfrm>
          <a:prstGeom prst="rect">
            <a:avLst/>
          </a:prstGeom>
          <a:noFill/>
        </p:spPr>
        <p:txBody>
          <a:bodyPr wrap="square" rtlCol="1">
            <a:spAutoFit/>
          </a:bodyPr>
          <a:lstStyle/>
          <a:p>
            <a:r>
              <a:rPr lang="he-IL" sz="3200" dirty="0"/>
              <a:t>המשנה היא קובץ של חוקים (הלכות), מסודר לפי נושאים שונים בהם היו עסוקים חכמי התקופה. </a:t>
            </a:r>
          </a:p>
          <a:p>
            <a:r>
              <a:rPr lang="he-IL" sz="3200" dirty="0"/>
              <a:t>מקובל שרבי יהודה נשיא וחכמים, ערכו וסדרו קובץ זה בתחילת המאה השלישית לספירה (שנת 220).</a:t>
            </a:r>
          </a:p>
        </p:txBody>
      </p:sp>
      <p:sp>
        <p:nvSpPr>
          <p:cNvPr id="8" name="מלבן 7">
            <a:extLst>
              <a:ext uri="{FF2B5EF4-FFF2-40B4-BE49-F238E27FC236}">
                <a16:creationId xmlns:a16="http://schemas.microsoft.com/office/drawing/2014/main" id="{3611065E-FA66-42BB-90D0-F498D0B72D53}"/>
              </a:ext>
            </a:extLst>
          </p:cNvPr>
          <p:cNvSpPr/>
          <p:nvPr/>
        </p:nvSpPr>
        <p:spPr>
          <a:xfrm>
            <a:off x="2510746" y="1012908"/>
            <a:ext cx="8273212" cy="1200329"/>
          </a:xfrm>
          <a:prstGeom prst="rect">
            <a:avLst/>
          </a:prstGeom>
        </p:spPr>
        <p:txBody>
          <a:bodyPr wrap="square">
            <a:spAutoFit/>
          </a:bodyPr>
          <a:lstStyle/>
          <a:p>
            <a:pPr algn="ctr"/>
            <a:r>
              <a:rPr lang="he-IL" sz="3600" b="1" dirty="0"/>
              <a:t>נעמיק בדיון באמצעות המִשנה</a:t>
            </a:r>
          </a:p>
          <a:p>
            <a:pPr algn="ctr"/>
            <a:r>
              <a:rPr lang="he-IL" sz="3600" b="1" dirty="0"/>
              <a:t>מהי משנה?</a:t>
            </a:r>
          </a:p>
        </p:txBody>
      </p:sp>
    </p:spTree>
    <p:extLst>
      <p:ext uri="{BB962C8B-B14F-4D97-AF65-F5344CB8AC3E}">
        <p14:creationId xmlns:p14="http://schemas.microsoft.com/office/powerpoint/2010/main" val="373798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EC72F52-5F0F-4EAD-85DC-D7B0321A3A31}"/>
              </a:ext>
            </a:extLst>
          </p:cNvPr>
          <p:cNvSpPr txBox="1"/>
          <p:nvPr/>
        </p:nvSpPr>
        <p:spPr>
          <a:xfrm>
            <a:off x="6825669" y="4264090"/>
            <a:ext cx="1086690" cy="369332"/>
          </a:xfrm>
          <a:prstGeom prst="rect">
            <a:avLst/>
          </a:prstGeom>
          <a:noFill/>
        </p:spPr>
        <p:txBody>
          <a:bodyPr wrap="square" rtlCol="1">
            <a:spAutoFit/>
          </a:bodyPr>
          <a:lstStyle/>
          <a:p>
            <a:endParaRPr lang="he-IL" dirty="0"/>
          </a:p>
        </p:txBody>
      </p:sp>
      <p:sp>
        <p:nvSpPr>
          <p:cNvPr id="12" name="מלבן 11">
            <a:extLst>
              <a:ext uri="{FF2B5EF4-FFF2-40B4-BE49-F238E27FC236}">
                <a16:creationId xmlns:a16="http://schemas.microsoft.com/office/drawing/2014/main" id="{1A37765B-36FB-4344-8ABB-17CEC17E916A}"/>
              </a:ext>
            </a:extLst>
          </p:cNvPr>
          <p:cNvSpPr/>
          <p:nvPr/>
        </p:nvSpPr>
        <p:spPr>
          <a:xfrm>
            <a:off x="1143000" y="724660"/>
            <a:ext cx="10396532" cy="3046988"/>
          </a:xfrm>
          <a:prstGeom prst="rect">
            <a:avLst/>
          </a:prstGeom>
        </p:spPr>
        <p:txBody>
          <a:bodyPr wrap="square">
            <a:spAutoFit/>
          </a:bodyPr>
          <a:lstStyle/>
          <a:p>
            <a:r>
              <a:rPr lang="he-IL" sz="3200" b="1" dirty="0"/>
              <a:t>מקור הביטוי שחשפנו בחידה:</a:t>
            </a:r>
          </a:p>
          <a:p>
            <a:r>
              <a:rPr lang="he-IL" sz="3200" dirty="0"/>
              <a:t>בַּיָּמִים הָהֵם אֵין מֶלֶךְ בְּיִשְׂרָאֵל, אִישׁ </a:t>
            </a:r>
            <a:r>
              <a:rPr lang="he-IL" sz="3200" dirty="0">
                <a:highlight>
                  <a:srgbClr val="00FF00"/>
                </a:highlight>
              </a:rPr>
              <a:t>הַיָּשָׁר בְּעֵינָיו </a:t>
            </a:r>
            <a:r>
              <a:rPr lang="he-IL" sz="3200" dirty="0"/>
              <a:t>יַעֲשֶׂה</a:t>
            </a:r>
          </a:p>
          <a:p>
            <a:r>
              <a:rPr lang="he-IL" sz="3200" dirty="0"/>
              <a:t>(שופטים, כ"א, כ"ה) </a:t>
            </a:r>
          </a:p>
          <a:p>
            <a:r>
              <a:rPr lang="he-IL" sz="3200" b="1" dirty="0"/>
              <a:t>המשנה לדיון:</a:t>
            </a:r>
          </a:p>
          <a:p>
            <a:r>
              <a:rPr lang="he-IL" sz="3200" dirty="0"/>
              <a:t>הֱוֵי מִתְפַּלֵּל בִּשְׁלוֹמָהּ שֶׁל מַלְכוּת, </a:t>
            </a:r>
            <a:r>
              <a:rPr lang="he-IL" sz="3200" dirty="0">
                <a:highlight>
                  <a:srgbClr val="00FF00"/>
                </a:highlight>
              </a:rPr>
              <a:t>שֱׁאִלְמָלֵא מוֹרָאָהּ</a:t>
            </a:r>
            <a:r>
              <a:rPr lang="he-IL" sz="3200" dirty="0"/>
              <a:t>, אִישׁ אֶת רֵעֵהוּ חַיִּים בְּלָעוֹ (משנה, אבות, ג', ב')</a:t>
            </a:r>
          </a:p>
        </p:txBody>
      </p:sp>
      <p:sp>
        <p:nvSpPr>
          <p:cNvPr id="6" name="מלבן 5">
            <a:extLst>
              <a:ext uri="{FF2B5EF4-FFF2-40B4-BE49-F238E27FC236}">
                <a16:creationId xmlns:a16="http://schemas.microsoft.com/office/drawing/2014/main" id="{32AE9DC6-C93F-4A83-8B0C-A5EEAF3B109F}"/>
              </a:ext>
            </a:extLst>
          </p:cNvPr>
          <p:cNvSpPr/>
          <p:nvPr/>
        </p:nvSpPr>
        <p:spPr>
          <a:xfrm>
            <a:off x="2319353" y="4178840"/>
            <a:ext cx="8842290" cy="584775"/>
          </a:xfrm>
          <a:prstGeom prst="rect">
            <a:avLst/>
          </a:prstGeom>
        </p:spPr>
        <p:txBody>
          <a:bodyPr wrap="square">
            <a:spAutoFit/>
          </a:bodyPr>
          <a:lstStyle/>
          <a:p>
            <a:r>
              <a:rPr lang="he-IL" sz="3200" b="1" dirty="0"/>
              <a:t>איזה יחס מתקיים בין שני המקורות?</a:t>
            </a:r>
          </a:p>
        </p:txBody>
      </p:sp>
      <p:sp>
        <p:nvSpPr>
          <p:cNvPr id="7" name="מלבן 6">
            <a:extLst>
              <a:ext uri="{FF2B5EF4-FFF2-40B4-BE49-F238E27FC236}">
                <a16:creationId xmlns:a16="http://schemas.microsoft.com/office/drawing/2014/main" id="{388DF502-BDC1-4CB4-A49B-492AB0741CF6}"/>
              </a:ext>
            </a:extLst>
          </p:cNvPr>
          <p:cNvSpPr/>
          <p:nvPr/>
        </p:nvSpPr>
        <p:spPr>
          <a:xfrm>
            <a:off x="2319353" y="5020939"/>
            <a:ext cx="8842290" cy="584775"/>
          </a:xfrm>
          <a:prstGeom prst="rect">
            <a:avLst/>
          </a:prstGeom>
        </p:spPr>
        <p:txBody>
          <a:bodyPr wrap="square">
            <a:spAutoFit/>
          </a:bodyPr>
          <a:lstStyle/>
          <a:p>
            <a:r>
              <a:rPr lang="he-IL" sz="3200" b="1" dirty="0"/>
              <a:t>היפוך? השלמה? התפתחות? אחר?</a:t>
            </a:r>
          </a:p>
        </p:txBody>
      </p:sp>
    </p:spTree>
    <p:extLst>
      <p:ext uri="{BB962C8B-B14F-4D97-AF65-F5344CB8AC3E}">
        <p14:creationId xmlns:p14="http://schemas.microsoft.com/office/powerpoint/2010/main" val="413852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EC72F52-5F0F-4EAD-85DC-D7B0321A3A31}"/>
              </a:ext>
            </a:extLst>
          </p:cNvPr>
          <p:cNvSpPr txBox="1"/>
          <p:nvPr/>
        </p:nvSpPr>
        <p:spPr>
          <a:xfrm>
            <a:off x="6825669" y="4264090"/>
            <a:ext cx="1086690" cy="369332"/>
          </a:xfrm>
          <a:prstGeom prst="rect">
            <a:avLst/>
          </a:prstGeom>
          <a:noFill/>
        </p:spPr>
        <p:txBody>
          <a:bodyPr wrap="square" rtlCol="1">
            <a:spAutoFit/>
          </a:bodyPr>
          <a:lstStyle/>
          <a:p>
            <a:endParaRPr lang="he-IL" dirty="0"/>
          </a:p>
        </p:txBody>
      </p:sp>
      <p:sp>
        <p:nvSpPr>
          <p:cNvPr id="12" name="מלבן 11">
            <a:extLst>
              <a:ext uri="{FF2B5EF4-FFF2-40B4-BE49-F238E27FC236}">
                <a16:creationId xmlns:a16="http://schemas.microsoft.com/office/drawing/2014/main" id="{1A37765B-36FB-4344-8ABB-17CEC17E916A}"/>
              </a:ext>
            </a:extLst>
          </p:cNvPr>
          <p:cNvSpPr/>
          <p:nvPr/>
        </p:nvSpPr>
        <p:spPr>
          <a:xfrm>
            <a:off x="1041830" y="773459"/>
            <a:ext cx="10694706" cy="3354765"/>
          </a:xfrm>
          <a:prstGeom prst="rect">
            <a:avLst/>
          </a:prstGeom>
        </p:spPr>
        <p:txBody>
          <a:bodyPr wrap="square">
            <a:spAutoFit/>
          </a:bodyPr>
          <a:lstStyle/>
          <a:p>
            <a:r>
              <a:rPr lang="he-IL" sz="3600" b="1" dirty="0"/>
              <a:t>האם ימוקמו המקורות על הטווח בין חירות לאי-סדר חברתי?</a:t>
            </a:r>
          </a:p>
          <a:p>
            <a:endParaRPr lang="he-IL" sz="3200" b="1" dirty="0"/>
          </a:p>
          <a:p>
            <a:r>
              <a:rPr lang="he-IL" sz="2800" dirty="0"/>
              <a:t>בַּיָּמִים הָהֵם אֵין מֶלֶךְ בְּיִשְׂרָאֵל, אִישׁ הַיָּשָׁר בְּעֵינָיו יַעֲשֶׂה </a:t>
            </a:r>
            <a:r>
              <a:rPr lang="he-IL" sz="2400" dirty="0"/>
              <a:t>(שופטים, כ"א, כ"ה) </a:t>
            </a:r>
          </a:p>
          <a:p>
            <a:endParaRPr lang="he-IL" sz="2800" b="1" dirty="0"/>
          </a:p>
          <a:p>
            <a:r>
              <a:rPr lang="he-IL" sz="2800" dirty="0"/>
              <a:t>הֱוֵי מִתְפַּלֵּל בִּשְׁלוֹמָהּ שֶׁל מַלְכוּת, שֱׁאִלְמָלֵא מוֹרָאָהּ, אִישׁ אֶת רֵעֵהוּ חַיִּים בְּלָעוֹ </a:t>
            </a:r>
            <a:r>
              <a:rPr lang="he-IL" sz="2400" dirty="0"/>
              <a:t>(משנה, אבות, ג', ב')</a:t>
            </a:r>
          </a:p>
        </p:txBody>
      </p:sp>
      <p:sp>
        <p:nvSpPr>
          <p:cNvPr id="6" name="מלבן 5">
            <a:extLst>
              <a:ext uri="{FF2B5EF4-FFF2-40B4-BE49-F238E27FC236}">
                <a16:creationId xmlns:a16="http://schemas.microsoft.com/office/drawing/2014/main" id="{32AE9DC6-C93F-4A83-8B0C-A5EEAF3B109F}"/>
              </a:ext>
            </a:extLst>
          </p:cNvPr>
          <p:cNvSpPr/>
          <p:nvPr/>
        </p:nvSpPr>
        <p:spPr>
          <a:xfrm>
            <a:off x="10112943" y="4556477"/>
            <a:ext cx="1426589" cy="646331"/>
          </a:xfrm>
          <a:prstGeom prst="rect">
            <a:avLst/>
          </a:prstGeom>
        </p:spPr>
        <p:txBody>
          <a:bodyPr wrap="square">
            <a:spAutoFit/>
          </a:bodyPr>
          <a:lstStyle/>
          <a:p>
            <a:r>
              <a:rPr lang="he-IL" sz="3600" b="1" dirty="0"/>
              <a:t>חירות</a:t>
            </a:r>
          </a:p>
        </p:txBody>
      </p:sp>
      <p:sp>
        <p:nvSpPr>
          <p:cNvPr id="14" name="מלבן 13">
            <a:extLst>
              <a:ext uri="{FF2B5EF4-FFF2-40B4-BE49-F238E27FC236}">
                <a16:creationId xmlns:a16="http://schemas.microsoft.com/office/drawing/2014/main" id="{E1A2EFF1-5BDD-44D4-B542-6C559F1B7155}"/>
              </a:ext>
            </a:extLst>
          </p:cNvPr>
          <p:cNvSpPr/>
          <p:nvPr/>
        </p:nvSpPr>
        <p:spPr>
          <a:xfrm>
            <a:off x="1041830" y="4549423"/>
            <a:ext cx="3162422" cy="646331"/>
          </a:xfrm>
          <a:prstGeom prst="rect">
            <a:avLst/>
          </a:prstGeom>
        </p:spPr>
        <p:txBody>
          <a:bodyPr wrap="square">
            <a:spAutoFit/>
          </a:bodyPr>
          <a:lstStyle/>
          <a:p>
            <a:r>
              <a:rPr lang="he-IL" sz="3600" b="1" dirty="0"/>
              <a:t>אי-סדר חברתי</a:t>
            </a:r>
          </a:p>
        </p:txBody>
      </p:sp>
      <p:cxnSp>
        <p:nvCxnSpPr>
          <p:cNvPr id="15" name="מחבר חץ ישר 14">
            <a:extLst>
              <a:ext uri="{FF2B5EF4-FFF2-40B4-BE49-F238E27FC236}">
                <a16:creationId xmlns:a16="http://schemas.microsoft.com/office/drawing/2014/main" id="{D346DC0A-8FEA-4CA1-8ECD-8265DCB785B4}"/>
              </a:ext>
            </a:extLst>
          </p:cNvPr>
          <p:cNvCxnSpPr>
            <a:cxnSpLocks/>
          </p:cNvCxnSpPr>
          <p:nvPr/>
        </p:nvCxnSpPr>
        <p:spPr>
          <a:xfrm>
            <a:off x="1041830" y="5516217"/>
            <a:ext cx="10436087" cy="0"/>
          </a:xfrm>
          <a:prstGeom prst="straightConnector1">
            <a:avLst/>
          </a:prstGeom>
          <a:ln w="139700">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04589042"/>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5242</TotalTime>
  <Words>1344</Words>
  <Application>Microsoft Office PowerPoint</Application>
  <PresentationFormat>Widescreen</PresentationFormat>
  <Paragraphs>153</Paragraphs>
  <Slides>24</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Varela Round</vt:lpstr>
      <vt:lpstr>Wingdings</vt:lpstr>
      <vt:lpstr>ערכת נושא Office</vt:lpstr>
      <vt:lpstr>מערכת שידורים לאומית</vt:lpstr>
      <vt:lpstr> שְׁלוֹמָהּ שֶׁל מַלְכוּת</vt:lpstr>
      <vt:lpstr>מדוע יש להתפלל בשלומה של מלכות? </vt:lpstr>
      <vt:lpstr>יצחק רבין (1995-1922)</vt:lpstr>
      <vt:lpstr>איזה ביטוי נרמז בציור?</vt:lpstr>
      <vt:lpstr>אִישׁ הַיָּשָׁר בְּעֵינָיו יַעֲשֶׂה (שופטים, כ"א, כ"ה)</vt:lpstr>
      <vt:lpstr>PowerPoint Presentation</vt:lpstr>
      <vt:lpstr>PowerPoint Presentation</vt:lpstr>
      <vt:lpstr>PowerPoint Presentation</vt:lpstr>
      <vt:lpstr>PowerPoint Presentation</vt:lpstr>
      <vt:lpstr>PowerPoint Presentation</vt:lpstr>
      <vt:lpstr>PowerPoint Presentation</vt:lpstr>
      <vt:lpstr>   המִשנה ממליצה: </vt:lpstr>
      <vt:lpstr>PowerPoint Presentation</vt:lpstr>
      <vt:lpstr>PowerPoint Presentation</vt:lpstr>
      <vt:lpstr>PowerPoint Presentation</vt:lpstr>
      <vt:lpstr>PowerPoint Presentation</vt:lpstr>
      <vt:lpstr>רונן, מהנדס, חדרה: </vt:lpstr>
      <vt:lpstr>קיילי, מורה בשיקגו: </vt:lpstr>
      <vt:lpstr>אברהם, בעל רשת חנויות רהיטים בטהרן: </vt:lpstr>
      <vt:lpstr>חגית, מעצבת גרפית, צפת:</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Anat Kaldaron</cp:lastModifiedBy>
  <cp:revision>276</cp:revision>
  <dcterms:created xsi:type="dcterms:W3CDTF">2020-03-15T19:13:03Z</dcterms:created>
  <dcterms:modified xsi:type="dcterms:W3CDTF">2020-10-20T15:35:30Z</dcterms:modified>
</cp:coreProperties>
</file>