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8"/>
  </p:notesMasterIdLst>
  <p:sldIdLst>
    <p:sldId id="257" r:id="rId2"/>
    <p:sldId id="309" r:id="rId3"/>
    <p:sldId id="422" r:id="rId4"/>
    <p:sldId id="353" r:id="rId5"/>
    <p:sldId id="351" r:id="rId6"/>
    <p:sldId id="352" r:id="rId7"/>
    <p:sldId id="365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423" r:id="rId16"/>
    <p:sldId id="362" r:id="rId17"/>
    <p:sldId id="363" r:id="rId18"/>
    <p:sldId id="371" r:id="rId19"/>
    <p:sldId id="372" r:id="rId20"/>
    <p:sldId id="443" r:id="rId21"/>
    <p:sldId id="444" r:id="rId22"/>
    <p:sldId id="364" r:id="rId23"/>
    <p:sldId id="367" r:id="rId24"/>
    <p:sldId id="369" r:id="rId25"/>
    <p:sldId id="426" r:id="rId26"/>
    <p:sldId id="370" r:id="rId27"/>
    <p:sldId id="427" r:id="rId28"/>
    <p:sldId id="428" r:id="rId29"/>
    <p:sldId id="429" r:id="rId30"/>
    <p:sldId id="432" r:id="rId31"/>
    <p:sldId id="430" r:id="rId32"/>
    <p:sldId id="445" r:id="rId33"/>
    <p:sldId id="431" r:id="rId34"/>
    <p:sldId id="441" r:id="rId35"/>
    <p:sldId id="434" r:id="rId36"/>
    <p:sldId id="433" r:id="rId37"/>
    <p:sldId id="435" r:id="rId38"/>
    <p:sldId id="437" r:id="rId39"/>
    <p:sldId id="436" r:id="rId40"/>
    <p:sldId id="438" r:id="rId41"/>
    <p:sldId id="439" r:id="rId42"/>
    <p:sldId id="440" r:id="rId43"/>
    <p:sldId id="447" r:id="rId44"/>
    <p:sldId id="446" r:id="rId45"/>
    <p:sldId id="424" r:id="rId46"/>
    <p:sldId id="291" r:id="rId4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6CF0FF"/>
    <a:srgbClr val="192A72"/>
    <a:srgbClr val="E0E0E0"/>
    <a:srgbClr val="E6E6E6"/>
    <a:srgbClr val="11A4AB"/>
    <a:srgbClr val="12B4BC"/>
    <a:srgbClr val="8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3842" autoAdjust="0"/>
  </p:normalViewPr>
  <p:slideViewPr>
    <p:cSldViewPr snapToGrid="0" snapToObjects="1">
      <p:cViewPr varScale="1">
        <p:scale>
          <a:sx n="73" d="100"/>
          <a:sy n="73" d="100"/>
        </p:scale>
        <p:origin x="1070" y="72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כ"ה/אלול/תש"ף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5666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84678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2559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32617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792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4555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43823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14112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3756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47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6473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350441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9361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92806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336582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26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89138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53661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32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5789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8343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141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5860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4706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59569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14086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6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 - מערכת שידורים לאומי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6000" y="2693989"/>
            <a:ext cx="11160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F2D798A-D3EB-4AD6-BA0D-6AF5A272CB65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61D397-1081-475E-877E-2C0275DD9CD7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C9C924-5BCF-44F6-9D2C-C85E4D329EC9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B07856-A797-4811-9A80-36465708097A}"/>
              </a:ext>
            </a:extLst>
          </p:cNvPr>
          <p:cNvSpPr/>
          <p:nvPr userDrawn="1"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פרטי השיעור, מקצוע ו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4000014" cy="2978963"/>
          </a:xfrm>
          <a:prstGeom prst="roundRect">
            <a:avLst>
              <a:gd name="adj" fmla="val 50000"/>
            </a:avLst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/>
              <a:t>  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240593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872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לבן מעוגל 7">
            <a:extLst>
              <a:ext uri="{FF2B5EF4-FFF2-40B4-BE49-F238E27FC236}">
                <a16:creationId xmlns:a16="http://schemas.microsoft.com/office/drawing/2014/main" id="{F6801116-CC43-4B2A-8C30-E06B51438E5F}"/>
              </a:ext>
            </a:extLst>
          </p:cNvPr>
          <p:cNvSpPr/>
          <p:nvPr userDrawn="1"/>
        </p:nvSpPr>
        <p:spPr>
          <a:xfrm>
            <a:off x="9066088" y="593003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3851AC-7C39-4D24-80F3-E23F47BEFFD4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1AEE328-D2C3-444A-8724-BDAF608C4860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96B898-2CF0-49F5-BBD6-BB8ACC47A495}"/>
              </a:ext>
            </a:extLst>
          </p:cNvPr>
          <p:cNvSpPr/>
          <p:nvPr userDrawn="1"/>
        </p:nvSpPr>
        <p:spPr>
          <a:xfrm rot="5400000">
            <a:off x="10107939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9EA7E53-F4C8-4E78-8841-55D753889071}"/>
              </a:ext>
            </a:extLst>
          </p:cNvPr>
          <p:cNvSpPr/>
          <p:nvPr userDrawn="1"/>
        </p:nvSpPr>
        <p:spPr>
          <a:xfrm>
            <a:off x="-3246402" y="-426720"/>
            <a:ext cx="3246401" cy="807856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כותרת 1">
            <a:extLst>
              <a:ext uri="{FF2B5EF4-FFF2-40B4-BE49-F238E27FC236}">
                <a16:creationId xmlns:a16="http://schemas.microsoft.com/office/drawing/2014/main" id="{6AF90618-5011-488D-8577-8090B2BE5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6000" y="1400768"/>
            <a:ext cx="10800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23" name="Google Shape;11;p2">
            <a:extLst>
              <a:ext uri="{FF2B5EF4-FFF2-40B4-BE49-F238E27FC236}">
                <a16:creationId xmlns:a16="http://schemas.microsoft.com/office/drawing/2014/main" id="{60774046-55DB-47C4-8731-49E4A217CD4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696000" y="2798300"/>
            <a:ext cx="10800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24" name="מציין מיקום תוכן 2">
            <a:extLst>
              <a:ext uri="{FF2B5EF4-FFF2-40B4-BE49-F238E27FC236}">
                <a16:creationId xmlns:a16="http://schemas.microsoft.com/office/drawing/2014/main" id="{4EE53297-C04D-4B07-99F8-BCEC4E3B9EB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96000" y="3655832"/>
            <a:ext cx="10800000" cy="720000"/>
          </a:xfrm>
        </p:spPr>
        <p:txBody>
          <a:bodyPr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20" name="מציין מיקום של מספר שקופית 22">
            <a:extLst>
              <a:ext uri="{FF2B5EF4-FFF2-40B4-BE49-F238E27FC236}">
                <a16:creationId xmlns:a16="http://schemas.microsoft.com/office/drawing/2014/main" id="{58C13A1B-004E-44B4-BBDC-E08548A96B81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EAE132D4-D270-4859-A0A8-0EABA938935B}"/>
              </a:ext>
            </a:extLst>
          </p:cNvPr>
          <p:cNvSpPr/>
          <p:nvPr userDrawn="1"/>
        </p:nvSpPr>
        <p:spPr>
          <a:xfrm>
            <a:off x="6581228" y="6447542"/>
            <a:ext cx="5993234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8A467694-CC08-4C30-BF05-885FCBD4CAB0}"/>
              </a:ext>
            </a:extLst>
          </p:cNvPr>
          <p:cNvSpPr/>
          <p:nvPr userDrawn="1"/>
        </p:nvSpPr>
        <p:spPr>
          <a:xfrm>
            <a:off x="9704146" y="5381191"/>
            <a:ext cx="3496396" cy="442359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998859"/>
            <a:ext cx="11161453" cy="4062435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206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226982" y="101748"/>
            <a:ext cx="2160598" cy="21681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54055" y="390797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53219EEB-A406-4AC2-B87E-54A955D7D483}"/>
              </a:ext>
            </a:extLst>
          </p:cNvPr>
          <p:cNvSpPr/>
          <p:nvPr userDrawn="1"/>
        </p:nvSpPr>
        <p:spPr>
          <a:xfrm>
            <a:off x="7978665" y="5944772"/>
            <a:ext cx="4766811" cy="38154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5BA376-F667-4A43-9264-CB356AE2FBF1}"/>
              </a:ext>
            </a:extLst>
          </p:cNvPr>
          <p:cNvSpPr/>
          <p:nvPr userDrawn="1"/>
        </p:nvSpPr>
        <p:spPr>
          <a:xfrm rot="5400000">
            <a:off x="9936561" y="2157343"/>
            <a:ext cx="735717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CE73A552-D52C-4EE0-9E7A-557CEB6CE479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5208D21-C13C-48D3-8634-05FCD1520B3D}"/>
              </a:ext>
            </a:extLst>
          </p:cNvPr>
          <p:cNvSpPr/>
          <p:nvPr userDrawn="1"/>
        </p:nvSpPr>
        <p:spPr>
          <a:xfrm>
            <a:off x="5903744" y="6876112"/>
            <a:ext cx="6894095" cy="149330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FA872-60FE-48B4-B509-3F90F2F53575}"/>
              </a:ext>
            </a:extLst>
          </p:cNvPr>
          <p:cNvSpPr/>
          <p:nvPr userDrawn="1"/>
        </p:nvSpPr>
        <p:spPr>
          <a:xfrm>
            <a:off x="-2191928" y="-31850"/>
            <a:ext cx="2165034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2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3" y="1024128"/>
            <a:ext cx="11161453" cy="457200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anose="00000500000000000000" pitchFamily="2" charset="-79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567973"/>
            <a:ext cx="11161453" cy="3522187"/>
          </a:xfrm>
        </p:spPr>
        <p:txBody>
          <a:bodyPr>
            <a:normAutofit/>
          </a:bodyPr>
          <a:lstStyle>
            <a:lvl1pPr marL="268288" indent="-2682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1377633" y="110284"/>
            <a:ext cx="2105524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1729189" y="435139"/>
            <a:ext cx="2615798" cy="32187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8A91BCC4-EC47-43E2-9595-B89F757E1A7A}"/>
              </a:ext>
            </a:extLst>
          </p:cNvPr>
          <p:cNvSpPr/>
          <p:nvPr userDrawn="1"/>
        </p:nvSpPr>
        <p:spPr>
          <a:xfrm>
            <a:off x="9323387" y="5555326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מלבן מעוגל 10">
            <a:extLst>
              <a:ext uri="{FF2B5EF4-FFF2-40B4-BE49-F238E27FC236}">
                <a16:creationId xmlns:a16="http://schemas.microsoft.com/office/drawing/2014/main" id="{238EE3F7-5012-4191-9ABD-A8E69370622E}"/>
              </a:ext>
            </a:extLst>
          </p:cNvPr>
          <p:cNvSpPr/>
          <p:nvPr userDrawn="1"/>
        </p:nvSpPr>
        <p:spPr>
          <a:xfrm>
            <a:off x="8679109" y="6024163"/>
            <a:ext cx="4127100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31BF6EDC-D21A-4961-802C-6C57056DED88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4" name="מלבן מעוגל 6">
            <a:extLst>
              <a:ext uri="{FF2B5EF4-FFF2-40B4-BE49-F238E27FC236}">
                <a16:creationId xmlns:a16="http://schemas.microsoft.com/office/drawing/2014/main" id="{09765D6C-4312-45BD-AEDC-93B641915820}"/>
              </a:ext>
            </a:extLst>
          </p:cNvPr>
          <p:cNvSpPr/>
          <p:nvPr userDrawn="1"/>
        </p:nvSpPr>
        <p:spPr>
          <a:xfrm>
            <a:off x="11005702" y="5213334"/>
            <a:ext cx="2372591" cy="25130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D0EF58C-1955-4299-80B8-7931E9453E0B}"/>
              </a:ext>
            </a:extLst>
          </p:cNvPr>
          <p:cNvSpPr/>
          <p:nvPr userDrawn="1"/>
        </p:nvSpPr>
        <p:spPr>
          <a:xfrm rot="5400000">
            <a:off x="10107939" y="1954539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CE651A-F01C-47F6-93CB-FED077AFFFB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9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 פריסה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2134"/>
            <a:ext cx="9802368" cy="720000"/>
          </a:xfrm>
        </p:spPr>
        <p:txBody>
          <a:bodyPr lIns="36000" tIns="0" rIns="36000" bIns="0">
            <a:noAutofit/>
          </a:bodyPr>
          <a:lstStyle>
            <a:lvl1pPr marL="0" indent="0">
              <a:tabLst>
                <a:tab pos="11659766" algn="l"/>
              </a:tabLst>
              <a:defRPr sz="44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024128" y="1049185"/>
            <a:ext cx="8031962" cy="461155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234936" y="5807316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1218431" y="239177"/>
            <a:ext cx="1706880" cy="4583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-388620" y="6235866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C6E834-92B3-4A32-920C-9FA2D6987411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60292-D9F7-4A35-9D0A-68A9095BDE1E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53CA14-A360-48A3-A071-94DFC2B62EDC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36A81-6863-4B7C-BB9A-6F6DBBAB87E2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מציין מיקום של מספר שקופית 22">
            <a:extLst>
              <a:ext uri="{FF2B5EF4-FFF2-40B4-BE49-F238E27FC236}">
                <a16:creationId xmlns:a16="http://schemas.microsoft.com/office/drawing/2014/main" id="{6A93F88D-0694-4107-9D3A-245864065D84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 פריסה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4128" y="155448"/>
            <a:ext cx="9802368" cy="720000"/>
          </a:xfrm>
          <a:noFill/>
        </p:spPr>
        <p:txBody>
          <a:bodyPr vert="horz" lIns="0" tIns="0" rIns="0" bIns="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11497481" y="487099"/>
            <a:ext cx="1576672" cy="289443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11150538" y="127099"/>
            <a:ext cx="1879662" cy="28944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7" name="מלבן מעוגל 6">
            <a:extLst>
              <a:ext uri="{FF2B5EF4-FFF2-40B4-BE49-F238E27FC236}">
                <a16:creationId xmlns:a16="http://schemas.microsoft.com/office/drawing/2014/main" id="{469E9F25-935E-4A65-8AF2-C1B8F105C612}"/>
              </a:ext>
            </a:extLst>
          </p:cNvPr>
          <p:cNvSpPr/>
          <p:nvPr userDrawn="1"/>
        </p:nvSpPr>
        <p:spPr>
          <a:xfrm>
            <a:off x="-487680" y="5923581"/>
            <a:ext cx="3133018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10">
            <a:extLst>
              <a:ext uri="{FF2B5EF4-FFF2-40B4-BE49-F238E27FC236}">
                <a16:creationId xmlns:a16="http://schemas.microsoft.com/office/drawing/2014/main" id="{DD33049F-8FB3-46DC-B84B-8E763BCBCAC1}"/>
              </a:ext>
            </a:extLst>
          </p:cNvPr>
          <p:cNvSpPr/>
          <p:nvPr userDrawn="1"/>
        </p:nvSpPr>
        <p:spPr>
          <a:xfrm>
            <a:off x="-976438" y="6359813"/>
            <a:ext cx="7301038" cy="65808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761EC8D2-662F-4FBE-BF29-06100D51DE7E}"/>
              </a:ext>
            </a:extLst>
          </p:cNvPr>
          <p:cNvSpPr/>
          <p:nvPr userDrawn="1"/>
        </p:nvSpPr>
        <p:spPr>
          <a:xfrm rot="5400000">
            <a:off x="9360283" y="2733622"/>
            <a:ext cx="6987520" cy="1297194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ציין מיקום של מספר שקופית 22">
            <a:extLst>
              <a:ext uri="{FF2B5EF4-FFF2-40B4-BE49-F238E27FC236}">
                <a16:creationId xmlns:a16="http://schemas.microsoft.com/office/drawing/2014/main" id="{23075256-456E-41D8-BDFD-8C3A8EA654D2}"/>
              </a:ext>
            </a:extLst>
          </p:cNvPr>
          <p:cNvSpPr txBox="1">
            <a:spLocks/>
          </p:cNvSpPr>
          <p:nvPr userDrawn="1"/>
        </p:nvSpPr>
        <p:spPr>
          <a:xfrm>
            <a:off x="-131730" y="6361368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8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8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B42163-9C8B-4AEB-9C50-F5529BD5C36B}"/>
              </a:ext>
            </a:extLst>
          </p:cNvPr>
          <p:cNvSpPr/>
          <p:nvPr userDrawn="1"/>
        </p:nvSpPr>
        <p:spPr>
          <a:xfrm rot="16200000">
            <a:off x="5821949" y="1027133"/>
            <a:ext cx="521207" cy="12218895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A26CB3A-BCA5-4171-BE99-1D6F46911786}"/>
              </a:ext>
            </a:extLst>
          </p:cNvPr>
          <p:cNvSpPr/>
          <p:nvPr userDrawn="1"/>
        </p:nvSpPr>
        <p:spPr>
          <a:xfrm rot="5400000">
            <a:off x="5683838" y="-6805249"/>
            <a:ext cx="947627" cy="1263971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964ABF-EE59-4E45-BC5F-A3665732FD21}"/>
              </a:ext>
            </a:extLst>
          </p:cNvPr>
          <p:cNvSpPr/>
          <p:nvPr userDrawn="1"/>
        </p:nvSpPr>
        <p:spPr>
          <a:xfrm>
            <a:off x="-2001567" y="-416688"/>
            <a:ext cx="1974672" cy="8068538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596A93-68B7-48E8-8354-9EAE3F8183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951578" y="1212161"/>
            <a:ext cx="7885112" cy="40909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104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וכן פריסה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820BD794-101C-426F-8015-9C33A0E995FA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1026926" y="1025601"/>
            <a:ext cx="9802368" cy="431447"/>
          </a:xfrm>
        </p:spPr>
        <p:txBody>
          <a:bodyPr anchor="ctr">
            <a:noAutofit/>
          </a:bodyPr>
          <a:lstStyle>
            <a:lvl1pPr marL="185757" indent="0" algn="r">
              <a:buNone/>
              <a:defRPr sz="30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1026927" y="1710442"/>
            <a:ext cx="8212766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84947B-AFA4-410D-A793-689C573D144E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D4F41F-EAD8-495C-A662-C4F40F404DB3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A1181A-6B49-4EE5-AE44-1B5B124FA758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13178B-7D7E-4A10-9724-453DF758F663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מציין מיקום של מספר שקופית 22">
            <a:extLst>
              <a:ext uri="{FF2B5EF4-FFF2-40B4-BE49-F238E27FC236}">
                <a16:creationId xmlns:a16="http://schemas.microsoft.com/office/drawing/2014/main" id="{7947FE0C-D7CF-4209-91A5-93564F2C3543}"/>
              </a:ext>
            </a:extLst>
          </p:cNvPr>
          <p:cNvSpPr txBox="1">
            <a:spLocks/>
          </p:cNvSpPr>
          <p:nvPr userDrawn="1"/>
        </p:nvSpPr>
        <p:spPr>
          <a:xfrm>
            <a:off x="-162210" y="6389199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8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8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מעוגל 7"/>
          <p:cNvSpPr/>
          <p:nvPr userDrawn="1"/>
        </p:nvSpPr>
        <p:spPr>
          <a:xfrm>
            <a:off x="8667715" y="-161750"/>
            <a:ext cx="5300119" cy="38235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226196-3340-4F6C-9B09-34934599BAD7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291965B-48C3-4AD9-9066-E67195630BFD}"/>
              </a:ext>
            </a:extLst>
          </p:cNvPr>
          <p:cNvSpPr/>
          <p:nvPr userDrawn="1"/>
        </p:nvSpPr>
        <p:spPr>
          <a:xfrm>
            <a:off x="-1356361" y="6875979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8CB16E1-D93B-440E-81F5-6366FDB428B8}"/>
              </a:ext>
            </a:extLst>
          </p:cNvPr>
          <p:cNvSpPr/>
          <p:nvPr userDrawn="1"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020DF7-29CF-4A0A-BC0A-7568981BF8AD}"/>
              </a:ext>
            </a:extLst>
          </p:cNvPr>
          <p:cNvSpPr/>
          <p:nvPr userDrawn="1"/>
        </p:nvSpPr>
        <p:spPr>
          <a:xfrm>
            <a:off x="-3948180" y="347118"/>
            <a:ext cx="3246401" cy="730473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7F0C566-C47D-446F-9E8E-EC9B0F5F1BF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863A8D2-0547-47E3-84C0-5D60CFDB7CB1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C0104F3-C98B-4790-842F-F7B1B2FBDE13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07C576E-38DA-426A-9C16-921DE9A0835B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מציין מיקום של מספר שקופית 22">
            <a:extLst>
              <a:ext uri="{FF2B5EF4-FFF2-40B4-BE49-F238E27FC236}">
                <a16:creationId xmlns:a16="http://schemas.microsoft.com/office/drawing/2014/main" id="{5F1A13CD-CEB6-4958-B99A-46020ADA9375}"/>
              </a:ext>
            </a:extLst>
          </p:cNvPr>
          <p:cNvSpPr txBox="1">
            <a:spLocks/>
          </p:cNvSpPr>
          <p:nvPr userDrawn="1"/>
        </p:nvSpPr>
        <p:spPr>
          <a:xfrm>
            <a:off x="-231414" y="6409126"/>
            <a:ext cx="812800" cy="521208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400" b="1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3D4E47C-59C5-4044-AEB3-F799ACC274F1}" type="slidenum">
              <a:rPr lang="he-IL" sz="1600" b="0" smtClean="0">
                <a:solidFill>
                  <a:schemeClr val="bg1">
                    <a:lumMod val="65000"/>
                  </a:schemeClr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pPr/>
              <a:t>‹#›</a:t>
            </a:fld>
            <a:endParaRPr lang="he-IL" sz="1600" b="0" dirty="0">
              <a:solidFill>
                <a:schemeClr val="bg1">
                  <a:lumMod val="65000"/>
                </a:schemeClr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ראשי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FEA3643-4251-43C2-A891-4C9664978E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4360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כותרת 1">
            <a:extLst>
              <a:ext uri="{FF2B5EF4-FFF2-40B4-BE49-F238E27FC236}">
                <a16:creationId xmlns:a16="http://schemas.microsoft.com/office/drawing/2014/main" id="{C304FB8B-5E14-469F-8BA4-BF0F011B9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26" y="155448"/>
            <a:ext cx="9802368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9" name="מלבן מעוגל 8">
            <a:extLst>
              <a:ext uri="{FF2B5EF4-FFF2-40B4-BE49-F238E27FC236}">
                <a16:creationId xmlns:a16="http://schemas.microsoft.com/office/drawing/2014/main" id="{B712628B-0991-4441-8324-4563256F9B32}"/>
              </a:ext>
            </a:extLst>
          </p:cNvPr>
          <p:cNvSpPr/>
          <p:nvPr userDrawn="1"/>
        </p:nvSpPr>
        <p:spPr>
          <a:xfrm>
            <a:off x="-2429707" y="195047"/>
            <a:ext cx="2969302" cy="247597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0" name="מלבן מעוגל 6">
            <a:extLst>
              <a:ext uri="{FF2B5EF4-FFF2-40B4-BE49-F238E27FC236}">
                <a16:creationId xmlns:a16="http://schemas.microsoft.com/office/drawing/2014/main" id="{26E72AF6-8AD0-4AAD-B906-30424D022CD1}"/>
              </a:ext>
            </a:extLst>
          </p:cNvPr>
          <p:cNvSpPr/>
          <p:nvPr userDrawn="1"/>
        </p:nvSpPr>
        <p:spPr>
          <a:xfrm>
            <a:off x="9974795" y="5878199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/>
          </a:p>
        </p:txBody>
      </p:sp>
      <p:sp>
        <p:nvSpPr>
          <p:cNvPr id="11" name="מלבן מעוגל 8">
            <a:extLst>
              <a:ext uri="{FF2B5EF4-FFF2-40B4-BE49-F238E27FC236}">
                <a16:creationId xmlns:a16="http://schemas.microsoft.com/office/drawing/2014/main" id="{68D073A7-D8C0-45AA-A5E4-B6122A52E8F5}"/>
              </a:ext>
            </a:extLst>
          </p:cNvPr>
          <p:cNvSpPr/>
          <p:nvPr userDrawn="1"/>
        </p:nvSpPr>
        <p:spPr>
          <a:xfrm>
            <a:off x="-2017472" y="518276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2" name="מלבן מעוגל 10">
            <a:extLst>
              <a:ext uri="{FF2B5EF4-FFF2-40B4-BE49-F238E27FC236}">
                <a16:creationId xmlns:a16="http://schemas.microsoft.com/office/drawing/2014/main" id="{DF89C8AF-9EDF-46EF-BAB7-2D35F683552B}"/>
              </a:ext>
            </a:extLst>
          </p:cNvPr>
          <p:cNvSpPr/>
          <p:nvPr userDrawn="1"/>
        </p:nvSpPr>
        <p:spPr>
          <a:xfrm>
            <a:off x="8144699" y="6307826"/>
            <a:ext cx="5175721" cy="720000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52FC1393-B378-4A8A-8716-61E038E3D6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2315" y="1310640"/>
            <a:ext cx="4511040" cy="42672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EA01DEB-EE2D-463E-B92D-20469AC2DACB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DC8B5D-6FF7-4E76-819C-95A4A6017B9C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30F30E8-13B7-4C55-A126-67529F765268}"/>
              </a:ext>
            </a:extLst>
          </p:cNvPr>
          <p:cNvSpPr/>
          <p:nvPr userDrawn="1"/>
        </p:nvSpPr>
        <p:spPr>
          <a:xfrm rot="5400000">
            <a:off x="10092700" y="2084060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E7D38CE-7F73-4533-B25A-F628D3EBA7C1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44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כ"ה/אלול/תש"ף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1A36FD-4A58-4EC2-B769-2CB4558CD860}"/>
              </a:ext>
            </a:extLst>
          </p:cNvPr>
          <p:cNvSpPr/>
          <p:nvPr userDrawn="1"/>
        </p:nvSpPr>
        <p:spPr>
          <a:xfrm>
            <a:off x="-1" y="-960120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A89C66-91F2-409B-AE3C-970820728814}"/>
              </a:ext>
            </a:extLst>
          </p:cNvPr>
          <p:cNvSpPr/>
          <p:nvPr userDrawn="1"/>
        </p:nvSpPr>
        <p:spPr>
          <a:xfrm>
            <a:off x="-1356361" y="6889426"/>
            <a:ext cx="14676781" cy="928270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EAF9B00-5AF6-47AB-81E5-2BE048851E3E}"/>
              </a:ext>
            </a:extLst>
          </p:cNvPr>
          <p:cNvSpPr/>
          <p:nvPr userDrawn="1"/>
        </p:nvSpPr>
        <p:spPr>
          <a:xfrm rot="5400000">
            <a:off x="10121386" y="1972518"/>
            <a:ext cx="6987520" cy="2819401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3C55C6-DFDE-44BF-BB37-E582014C2D44}"/>
              </a:ext>
            </a:extLst>
          </p:cNvPr>
          <p:cNvSpPr/>
          <p:nvPr userDrawn="1"/>
        </p:nvSpPr>
        <p:spPr>
          <a:xfrm>
            <a:off x="-3273296" y="-31850"/>
            <a:ext cx="3246401" cy="7683699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74" r:id="rId3"/>
    <p:sldLayoutId id="2147483675" r:id="rId4"/>
    <p:sldLayoutId id="2147483650" r:id="rId5"/>
    <p:sldLayoutId id="2147483676" r:id="rId6"/>
    <p:sldLayoutId id="2147483653" r:id="rId7"/>
    <p:sldLayoutId id="2147483666" r:id="rId8"/>
    <p:sldLayoutId id="2147483677" r:id="rId9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9IgGTwbF0&amp;feature=youtu.be" TargetMode="External"/><Relationship Id="rId2" Type="http://schemas.openxmlformats.org/officeDocument/2006/relationships/hyperlink" Target="https://youtu.be/NN9IgGTwbF0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rive.google.com/open?id=1825Jnh59ECpyLkwk_TBAzvosMxiEoCGv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>
          <a:xfrm>
            <a:off x="1" y="2693893"/>
            <a:ext cx="12192001" cy="1470216"/>
          </a:xfrm>
        </p:spPr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096B80-AF29-435E-8795-1A387C87F6BD}"/>
              </a:ext>
            </a:extLst>
          </p:cNvPr>
          <p:cNvSpPr/>
          <p:nvPr/>
        </p:nvSpPr>
        <p:spPr>
          <a:xfrm>
            <a:off x="12279398" y="6653"/>
            <a:ext cx="2404790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94B9A1-1541-45E7-9ACE-02721554E39F}"/>
              </a:ext>
            </a:extLst>
          </p:cNvPr>
          <p:cNvSpPr/>
          <p:nvPr/>
        </p:nvSpPr>
        <p:spPr>
          <a:xfrm>
            <a:off x="12279398" y="746985"/>
            <a:ext cx="2404790" cy="423968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b="1" dirty="0">
                <a:solidFill>
                  <a:srgbClr val="002060"/>
                </a:solidFill>
              </a:rPr>
              <a:t>עליכם להתקין את הפונט </a:t>
            </a:r>
            <a:r>
              <a:rPr lang="en-US" b="1" dirty="0">
                <a:solidFill>
                  <a:srgbClr val="002060"/>
                </a:solidFill>
              </a:rPr>
              <a:t>Varela</a:t>
            </a:r>
            <a:r>
              <a:rPr lang="he-IL" b="1" dirty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Round</a:t>
            </a:r>
            <a:r>
              <a:rPr lang="he-IL" b="1" dirty="0">
                <a:solidFill>
                  <a:srgbClr val="002060"/>
                </a:solidFill>
              </a:rPr>
              <a:t> לפני תחילת העבודה.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אם ברצונכם לצפות בהנחיות להתקנת פונט </a:t>
            </a:r>
            <a:r>
              <a:rPr lang="en-US" dirty="0">
                <a:solidFill>
                  <a:srgbClr val="002060"/>
                </a:solidFill>
              </a:rPr>
              <a:t>Varela Round</a:t>
            </a:r>
            <a:r>
              <a:rPr lang="he-IL" dirty="0">
                <a:solidFill>
                  <a:srgbClr val="002060"/>
                </a:solidFill>
              </a:rPr>
              <a:t>, תוכלו לעשות זאת בקלות.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צפו בסרטון הבא:</a:t>
            </a:r>
            <a:r>
              <a:rPr lang="en-US" dirty="0">
                <a:solidFill>
                  <a:srgbClr val="002060"/>
                </a:solidFill>
              </a:rPr>
              <a:t> </a:t>
            </a:r>
            <a:endParaRPr lang="he-IL" dirty="0">
              <a:solidFill>
                <a:srgbClr val="002060"/>
              </a:solidFill>
            </a:endParaRPr>
          </a:p>
          <a:p>
            <a:pPr algn="ctr"/>
            <a:br>
              <a:rPr lang="en-US" dirty="0">
                <a:solidFill>
                  <a:srgbClr val="002060"/>
                </a:solidFill>
                <a:hlinkClick r:id="rId2"/>
              </a:rPr>
            </a:br>
            <a:r>
              <a:rPr lang="en-US" dirty="0">
                <a:solidFill>
                  <a:srgbClr val="002060"/>
                </a:solidFill>
                <a:hlinkClick r:id="rId3"/>
              </a:rPr>
              <a:t>https://www.youtube.com/watch?v=NN9IgGTwbF0&amp;feature=youtu.be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7336567-3BEF-48E7-A00C-1582E175DD05}"/>
              </a:ext>
            </a:extLst>
          </p:cNvPr>
          <p:cNvSpPr/>
          <p:nvPr/>
        </p:nvSpPr>
        <p:spPr>
          <a:xfrm>
            <a:off x="12279398" y="5063135"/>
            <a:ext cx="2404790" cy="11569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  <a:hlinkClick r:id="rId4"/>
              </a:rPr>
              <a:t>קישור</a:t>
            </a:r>
            <a:r>
              <a:rPr lang="he-IL" dirty="0">
                <a:solidFill>
                  <a:srgbClr val="002060"/>
                </a:solidFill>
              </a:rPr>
              <a:t> להורדת הפונט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(אשרו את הודעת האבטחה) 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990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1118184" y="989960"/>
            <a:ext cx="10604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דגל הנשא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CF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נדלק אם תוצאת החישוב גולשת מהתחום של אופרנד היעד.</a:t>
            </a:r>
            <a:b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</a:b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שימו לב: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בדוגמה גם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Overflow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נדלק. למה?</a:t>
            </a:r>
            <a:b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</a:b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E2590-1734-41A5-9102-1775FD801348}"/>
              </a:ext>
            </a:extLst>
          </p:cNvPr>
          <p:cNvSpPr txBox="1"/>
          <p:nvPr/>
        </p:nvSpPr>
        <p:spPr>
          <a:xfrm>
            <a:off x="7583322" y="3198167"/>
            <a:ext cx="3243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EFh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+ 82h = (1) 71h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BFBE8E-DCF5-488D-8FC3-F66CEEC55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31" y="2462857"/>
            <a:ext cx="6248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452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22884" y="977170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דגל הגלישה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OF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נדלק אם תוצאת החישוב אינה הגיונית (אריתמטית):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E2590-1734-41A5-9102-1775FD801348}"/>
              </a:ext>
            </a:extLst>
          </p:cNvPr>
          <p:cNvSpPr txBox="1"/>
          <p:nvPr/>
        </p:nvSpPr>
        <p:spPr>
          <a:xfrm>
            <a:off x="7583322" y="3198167"/>
            <a:ext cx="3978414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4234h + 446Dh = 86A1h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(+) + (+) = (-)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068B11D-9FC5-4AB8-BBDA-F547FD1ED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573857"/>
            <a:ext cx="6248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219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22884" y="977170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דגל הזוגיות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PF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נדלק כאשר בבית התחתון מספר הסיביות שהן 1 הוא זוגי: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33E7413-3338-4F13-A83E-A103E791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707331"/>
            <a:ext cx="6248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731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22884" y="977170"/>
            <a:ext cx="106046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דגל הנשא למחצה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AF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נדלק כאשר קיים נשא בין סיבית 3 לסיבית 4 והוא משמש בחישוב מספרים המיוצגים בקוד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BCD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בו בכל בית מאוחסנות שתי ספרות עשרוניות: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FBB597-0733-4B0A-9037-B0AA7EB3C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34" y="1924095"/>
            <a:ext cx="6248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85215B-273E-4D02-8AED-5B5F682BE647}"/>
              </a:ext>
            </a:extLst>
          </p:cNvPr>
          <p:cNvSpPr txBox="1"/>
          <p:nvPr/>
        </p:nvSpPr>
        <p:spPr>
          <a:xfrm>
            <a:off x="7583322" y="3198167"/>
            <a:ext cx="397841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00000101</a:t>
            </a:r>
          </a:p>
          <a:p>
            <a:pPr algn="ctr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00000111</a:t>
            </a:r>
          </a:p>
          <a:p>
            <a:pPr algn="ctr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------------</a:t>
            </a:r>
          </a:p>
          <a:p>
            <a:pPr algn="ctr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0000</a:t>
            </a:r>
            <a:r>
              <a:rPr lang="he-IL" sz="2400" b="1" dirty="0">
                <a:solidFill>
                  <a:srgbClr val="FF0000"/>
                </a:solidFill>
              </a:rPr>
              <a:t>1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100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4096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חיסור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SUB opnd1, opnd2</a:t>
            </a:r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F777AD-BF5C-4D69-A934-D11734E331CC}"/>
              </a:ext>
            </a:extLst>
          </p:cNvPr>
          <p:cNvSpPr/>
          <p:nvPr/>
        </p:nvSpPr>
        <p:spPr>
          <a:xfrm>
            <a:off x="852407" y="2347731"/>
            <a:ext cx="10430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 :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opnd2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  <a:r>
              <a:rPr lang="he-IL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יחוסר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מ-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opnd1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.  אין שינוי ב-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opnd2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, התוצאה תישמר ב-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opnd1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.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78073" y="1780061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SUB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קיצור של המילה האנגלית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Subtract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(לחסר)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3" name="Table 20">
            <a:extLst>
              <a:ext uri="{FF2B5EF4-FFF2-40B4-BE49-F238E27FC236}">
                <a16:creationId xmlns:a16="http://schemas.microsoft.com/office/drawing/2014/main" id="{34693404-4CE9-43E1-AE30-CB6F66708019}"/>
              </a:ext>
            </a:extLst>
          </p:cNvPr>
          <p:cNvGraphicFramePr>
            <a:graphicFrameLocks noGrp="1"/>
          </p:cNvGraphicFramePr>
          <p:nvPr/>
        </p:nvGraphicFramePr>
        <p:xfrm>
          <a:off x="1596326" y="3310213"/>
          <a:ext cx="3487118" cy="274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7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opnd1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opnd2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זיכרון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זיכרון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קבוע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2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זיכרון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קבוע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33F145B-A6F2-4E61-95F1-21892D937B78}"/>
              </a:ext>
            </a:extLst>
          </p:cNvPr>
          <p:cNvSpPr/>
          <p:nvPr/>
        </p:nvSpPr>
        <p:spPr>
          <a:xfrm>
            <a:off x="6958738" y="3408080"/>
            <a:ext cx="4324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צירופי אופרנדים אפשריים: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00873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חיסור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SUB opnd1, opnd2</a:t>
            </a:r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78073" y="1780061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דוגמאות: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4" name="Table 20">
            <a:extLst>
              <a:ext uri="{FF2B5EF4-FFF2-40B4-BE49-F238E27FC236}">
                <a16:creationId xmlns:a16="http://schemas.microsoft.com/office/drawing/2014/main" id="{10AF3115-3406-43C8-8831-F1A84FAA7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224741"/>
              </p:ext>
            </p:extLst>
          </p:nvPr>
        </p:nvGraphicFramePr>
        <p:xfrm>
          <a:off x="1024128" y="1760676"/>
          <a:ext cx="7111140" cy="40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55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5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0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דוגמה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אופרנד היעד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אופרנד המקור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sub ax,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bx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sub al, 10h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קבוע (נתון מיידי)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sub ax, [x]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תא בזיכרון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sub [x], 160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תא בזיכרון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קבוע (נתון מיידי)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sub [counter], al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תא בזיכרון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sub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bx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, 10h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קבוע (נתון מיידי)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sub [byte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ptr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US" sz="2400" b="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bx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], 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תא בזיכרון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קבוע (נתון מיידי)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93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חיסור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SUB opnd1, opnd2</a:t>
            </a:r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78073" y="1780061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על הדגלים: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E082B36A-89F2-4EA8-9C06-BADA686CE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0014834"/>
              </p:ext>
            </p:extLst>
          </p:nvPr>
        </p:nvGraphicFramePr>
        <p:xfrm>
          <a:off x="678072" y="2357118"/>
          <a:ext cx="9271839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2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9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תיאור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שם דגל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אם תוצאת החישוב היא 0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האפס - 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ZF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אם תוצאת החישוב בסיבית המשמעותית ביותר (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MSB</a:t>
                      </a:r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) היא 1 (עבור מספר שלילי – 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signed</a:t>
                      </a:r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)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הסימן - 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אם תוצאת החישוב גולשת מהתחום של אופרנד היעד, עבור 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unsigned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הנשא - </a:t>
                      </a:r>
                      <a:r>
                        <a:rPr lang="en-US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CF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38238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חיסור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SUB opnd1, opnd2</a:t>
            </a:r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78073" y="1780061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על הדגלים: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3" name="Table 13">
            <a:extLst>
              <a:ext uri="{FF2B5EF4-FFF2-40B4-BE49-F238E27FC236}">
                <a16:creationId xmlns:a16="http://schemas.microsoft.com/office/drawing/2014/main" id="{E082B36A-89F2-4EA8-9C06-BADA686CE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088548"/>
              </p:ext>
            </p:extLst>
          </p:nvPr>
        </p:nvGraphicFramePr>
        <p:xfrm>
          <a:off x="507591" y="2343448"/>
          <a:ext cx="10148262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75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תיאור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שם דגל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אם תוצאת החישוב אינה הגיונית מבחינה מתמטית, עבור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signed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הגלישה -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כאשר קיים נשא בין סיבית 3 לסיבית 4 ( משמש בחישוב מספרים המיוצגים בקוד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BCD</a:t>
                      </a: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 בו בכל בית מאוחסנות שתי ספרות עשרוניות).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נשא למחצה -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כאשר בבית התחתון מספר הסיביות שהן 1 הוא זוגי. (משמש בתקשורת לבדיקה האם בית ששודר ממחשב למחשב התקבל בצורה תקינה).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זוגיות  -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PF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882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הגדלה ב- 1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INC </a:t>
            </a:r>
            <a:r>
              <a:rPr lang="en-US" sz="8000" b="1" dirty="0" err="1"/>
              <a:t>opnd</a:t>
            </a:r>
            <a:endParaRPr lang="en-US" sz="8000" b="1" dirty="0"/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78073" y="1780061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INC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קיצור המילה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Increment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(הגדל)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4310ED-1D13-41A5-A78A-34B957CF01DD}"/>
              </a:ext>
            </a:extLst>
          </p:cNvPr>
          <p:cNvSpPr/>
          <p:nvPr/>
        </p:nvSpPr>
        <p:spPr>
          <a:xfrm>
            <a:off x="1024128" y="3327471"/>
            <a:ext cx="10258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על הדגלים: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PF, AF, ZF, SF, OF 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(לא משפיעה על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CF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)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74E6D8F-43BB-4563-8FCB-D22CFAE3A7EA}"/>
              </a:ext>
            </a:extLst>
          </p:cNvPr>
          <p:cNvSpPr/>
          <p:nvPr/>
        </p:nvSpPr>
        <p:spPr>
          <a:xfrm>
            <a:off x="678073" y="2557362"/>
            <a:ext cx="1060469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ההוראה:  הגדל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את תוכנו של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opnd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ב- 1.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D545BE71-DE81-4863-AF14-5DACF2ADAEBF}"/>
              </a:ext>
            </a:extLst>
          </p:cNvPr>
          <p:cNvGraphicFramePr>
            <a:graphicFrameLocks noGrp="1"/>
          </p:cNvGraphicFramePr>
          <p:nvPr/>
        </p:nvGraphicFramePr>
        <p:xfrm>
          <a:off x="678073" y="4097580"/>
          <a:ext cx="5191932" cy="1371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דוגמה</a:t>
                      </a:r>
                      <a:endParaRPr lang="en-US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אופרנד</a:t>
                      </a:r>
                      <a:endParaRPr lang="en-US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 rtl="0"/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inc ax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 rtl="0"/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inc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  [byte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ptr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 x]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תא זיכרון</a:t>
                      </a:r>
                      <a:endParaRPr lang="en-US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218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הפחתה ב- 1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DEC </a:t>
            </a:r>
            <a:r>
              <a:rPr lang="en-US" sz="8000" b="1" dirty="0" err="1"/>
              <a:t>opnd</a:t>
            </a:r>
            <a:endParaRPr lang="en-US" sz="8000" b="1" dirty="0"/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78073" y="1780061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DEC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קיצור המילה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Decrement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(הפחת)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4310ED-1D13-41A5-A78A-34B957CF01DD}"/>
              </a:ext>
            </a:extLst>
          </p:cNvPr>
          <p:cNvSpPr/>
          <p:nvPr/>
        </p:nvSpPr>
        <p:spPr>
          <a:xfrm>
            <a:off x="1024128" y="3327471"/>
            <a:ext cx="10258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על הדגלים: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PF, AF, ZF, SF, OF 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(לא משפיעה על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CF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)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74E6D8F-43BB-4563-8FCB-D22CFAE3A7EA}"/>
              </a:ext>
            </a:extLst>
          </p:cNvPr>
          <p:cNvSpPr/>
          <p:nvPr/>
        </p:nvSpPr>
        <p:spPr>
          <a:xfrm>
            <a:off x="678073" y="2557362"/>
            <a:ext cx="1060469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ההוראה:  הפחת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את תוכנו של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opnd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ב- 1.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4" name="Table 17">
            <a:extLst>
              <a:ext uri="{FF2B5EF4-FFF2-40B4-BE49-F238E27FC236}">
                <a16:creationId xmlns:a16="http://schemas.microsoft.com/office/drawing/2014/main" id="{D545BE71-DE81-4863-AF14-5DACF2ADAEBF}"/>
              </a:ext>
            </a:extLst>
          </p:cNvPr>
          <p:cNvGraphicFramePr>
            <a:graphicFrameLocks noGrp="1"/>
          </p:cNvGraphicFramePr>
          <p:nvPr/>
        </p:nvGraphicFramePr>
        <p:xfrm>
          <a:off x="678073" y="4097580"/>
          <a:ext cx="5191932" cy="1371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53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5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דוגמה</a:t>
                      </a:r>
                      <a:endParaRPr lang="en-US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אופרנד</a:t>
                      </a:r>
                      <a:endParaRPr lang="en-US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 rtl="0"/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dec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 ax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pPr algn="l" rtl="0"/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dec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  [byte </a:t>
                      </a:r>
                      <a:r>
                        <a:rPr lang="en-US" sz="24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ptr</a:t>
                      </a:r>
                      <a:r>
                        <a:rPr lang="en-US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 x]</a:t>
                      </a: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תא זיכרון</a:t>
                      </a:r>
                      <a:endParaRPr lang="en-US" sz="24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33" marB="4573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80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sz="6000" dirty="0"/>
              <a:t>מבוא למבנה המחשב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b="0" dirty="0">
                <a:sym typeface="Varela Round"/>
              </a:rPr>
              <a:t>קורס מערכות מחשב </a:t>
            </a:r>
            <a:r>
              <a:rPr lang="he-IL" b="0" dirty="0" err="1">
                <a:sym typeface="Varela Round"/>
              </a:rPr>
              <a:t>ואסמבלי</a:t>
            </a:r>
            <a:endParaRPr lang="he-IL" b="0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822124" y="3569099"/>
            <a:ext cx="10800000" cy="720000"/>
          </a:xfrm>
        </p:spPr>
        <p:txBody>
          <a:bodyPr/>
          <a:lstStyle/>
          <a:p>
            <a:r>
              <a:rPr lang="he-IL" dirty="0">
                <a:sym typeface="Varela Round"/>
              </a:rPr>
              <a:t>צביקה שטרקמן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280C11-EEDB-487A-98F6-634F6A554FCC}"/>
              </a:ext>
            </a:extLst>
          </p:cNvPr>
          <p:cNvSpPr/>
          <p:nvPr/>
        </p:nvSpPr>
        <p:spPr>
          <a:xfrm>
            <a:off x="12279398" y="634420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6F7BCA-4B13-4E9D-B292-F022F48139C2}"/>
              </a:ext>
            </a:extLst>
          </p:cNvPr>
          <p:cNvSpPr/>
          <p:nvPr/>
        </p:nvSpPr>
        <p:spPr>
          <a:xfrm>
            <a:off x="12279397" y="1400768"/>
            <a:ext cx="2277745" cy="29750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מלאו את פרטי השיעור, המקצוע והמורה .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(אין צורך להשאיר את הכיתובים "שם השיעור" , "המקצוע", מחקו אותם וכתבו רק את הפרטים עצמם).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" name="מציין מיקום תוכן 3">
            <a:extLst>
              <a:ext uri="{FF2B5EF4-FFF2-40B4-BE49-F238E27FC236}">
                <a16:creationId xmlns:a16="http://schemas.microsoft.com/office/drawing/2014/main" id="{942BA4A0-CB88-42BB-B621-890CC3524688}"/>
              </a:ext>
            </a:extLst>
          </p:cNvPr>
          <p:cNvSpPr txBox="1">
            <a:spLocks/>
          </p:cNvSpPr>
          <p:nvPr/>
        </p:nvSpPr>
        <p:spPr>
          <a:xfrm>
            <a:off x="816869" y="4981845"/>
            <a:ext cx="10800000" cy="720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114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3pPr>
            <a:lvl4pPr marL="1600360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4pPr>
            <a:lvl5pPr marL="2057606" indent="-228623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sz="2400" dirty="0">
                <a:sym typeface="Varela Round"/>
              </a:rPr>
              <a:t>תודה למרי גבע על העזרה בהכנת המצגות ובבדיקת התכנים </a:t>
            </a:r>
          </a:p>
        </p:txBody>
      </p:sp>
    </p:spTree>
    <p:extLst>
      <p:ext uri="{BB962C8B-B14F-4D97-AF65-F5344CB8AC3E}">
        <p14:creationId xmlns:p14="http://schemas.microsoft.com/office/powerpoint/2010/main" val="22945687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0" dirty="0">
                <a:ea typeface="+mn-ea"/>
              </a:rPr>
              <a:t>סיכום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572182" y="1026315"/>
            <a:ext cx="8676921" cy="4611559"/>
          </a:xfrm>
        </p:spPr>
        <p:txBody>
          <a:bodyPr>
            <a:normAutofit/>
          </a:bodyPr>
          <a:lstStyle/>
          <a:p>
            <a:r>
              <a:rPr lang="he-IL" sz="2800" dirty="0">
                <a:sym typeface="Varela Round"/>
              </a:rPr>
              <a:t>פקודות אריתמטיות:</a:t>
            </a:r>
          </a:p>
          <a:p>
            <a:pPr lvl="1"/>
            <a:r>
              <a:rPr lang="he-IL" sz="2800" dirty="0">
                <a:sym typeface="Varela Round"/>
              </a:rPr>
              <a:t>פקודת החיבור</a:t>
            </a:r>
          </a:p>
          <a:p>
            <a:pPr lvl="1"/>
            <a:r>
              <a:rPr lang="he-IL" sz="2800" dirty="0">
                <a:sym typeface="Varela Round"/>
              </a:rPr>
              <a:t>פקודת החיסור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105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0" dirty="0">
                <a:ea typeface="+mn-ea"/>
              </a:rPr>
              <a:t>מה נלמד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572182" y="1026315"/>
            <a:ext cx="8676921" cy="4611559"/>
          </a:xfrm>
        </p:spPr>
        <p:txBody>
          <a:bodyPr>
            <a:normAutofit/>
          </a:bodyPr>
          <a:lstStyle/>
          <a:p>
            <a:r>
              <a:rPr lang="he-IL" sz="2800" dirty="0">
                <a:sym typeface="Varela Round"/>
              </a:rPr>
              <a:t>פקודות חיבור מורכבות יותר </a:t>
            </a:r>
          </a:p>
          <a:p>
            <a:r>
              <a:rPr lang="he-IL" sz="2800" dirty="0">
                <a:sym typeface="Varela Round"/>
              </a:rPr>
              <a:t>נראה דוגמת הרצה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939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 עם נשא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ADC opnd1, opnd2</a:t>
            </a:r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F777AD-BF5C-4D69-A934-D11734E331CC}"/>
              </a:ext>
            </a:extLst>
          </p:cNvPr>
          <p:cNvSpPr/>
          <p:nvPr/>
        </p:nvSpPr>
        <p:spPr>
          <a:xfrm>
            <a:off x="852408" y="2347731"/>
            <a:ext cx="10430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 :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חבר את אופרנד המקור לאופרנד היעד ולדגל הנשא ואחסן את התוצאה באופרנד היעד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78073" y="1780061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ADC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קיצור של המשפט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Add With Carry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F145B-A6F2-4E61-95F1-21892D937B78}"/>
              </a:ext>
            </a:extLst>
          </p:cNvPr>
          <p:cNvSpPr/>
          <p:nvPr/>
        </p:nvSpPr>
        <p:spPr>
          <a:xfrm>
            <a:off x="4005072" y="3408080"/>
            <a:ext cx="7277694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opnd1 = opnd1 + opnd2 + CF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4310ED-1D13-41A5-A78A-34B957CF01DD}"/>
              </a:ext>
            </a:extLst>
          </p:cNvPr>
          <p:cNvSpPr/>
          <p:nvPr/>
        </p:nvSpPr>
        <p:spPr>
          <a:xfrm>
            <a:off x="2169764" y="4114249"/>
            <a:ext cx="91130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על הדגלים: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CF, PF, AF, ZF, SF, OF 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31730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 עם נשא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ADC opnd1, opnd2</a:t>
            </a:r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1160673" y="1595448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u="sng" dirty="0">
                <a:solidFill>
                  <a:srgbClr val="002060"/>
                </a:solidFill>
                <a:cs typeface="Varela Round" panose="00000500000000000000" pitchFamily="2" charset="-79"/>
              </a:rPr>
              <a:t>כאשר לא נוצר נשא 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– תוצאת החישוב היא כמו בפקודת 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add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: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CEA49-ADA0-49F9-8E93-BF3289D13639}"/>
              </a:ext>
            </a:extLst>
          </p:cNvPr>
          <p:cNvSpPr txBox="1"/>
          <p:nvPr/>
        </p:nvSpPr>
        <p:spPr>
          <a:xfrm>
            <a:off x="7930826" y="2509147"/>
            <a:ext cx="186229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69h</a:t>
            </a:r>
          </a:p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45h</a:t>
            </a:r>
          </a:p>
          <a:p>
            <a:pPr algn="ctr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------------</a:t>
            </a:r>
          </a:p>
          <a:p>
            <a:pPr algn="ctr">
              <a:defRPr/>
            </a:pP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AEh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3079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 עם נשא – כאשר נוצר נשא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ADC opnd1, opnd2</a:t>
            </a:r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1160673" y="1459477"/>
            <a:ext cx="106046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הפעולה מתבצעת כמו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add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, ובנוסף הנשא מתחבר לתוצאת החישוב.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דוגמה:</a:t>
            </a:r>
          </a:p>
          <a:p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	נתון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DX = 20A0</a:t>
            </a:r>
            <a:r>
              <a:rPr lang="en-US" sz="2000" dirty="0">
                <a:solidFill>
                  <a:srgbClr val="002060"/>
                </a:solidFill>
                <a:cs typeface="Varela Round" panose="00000500000000000000" pitchFamily="2" charset="-79"/>
              </a:rPr>
              <a:t>h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 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	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ונתונים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2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משתנים בגודל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byte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שרוצים לחבר את השרשור שלהם ל-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DX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:</a:t>
            </a:r>
            <a:b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	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lowNum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= 70h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highNum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= 50h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           שביחד יוצרים שרשור של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5070</a:t>
            </a:r>
            <a:r>
              <a:rPr lang="en-US" dirty="0">
                <a:solidFill>
                  <a:srgbClr val="002060"/>
                </a:solidFill>
                <a:cs typeface="Varela Round" panose="00000500000000000000" pitchFamily="2" charset="-79"/>
              </a:rPr>
              <a:t>h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F1413-139E-44F0-A299-4DA89B33A39E}"/>
              </a:ext>
            </a:extLst>
          </p:cNvPr>
          <p:cNvSpPr txBox="1"/>
          <p:nvPr/>
        </p:nvSpPr>
        <p:spPr>
          <a:xfrm>
            <a:off x="3103858" y="3073400"/>
            <a:ext cx="2479083" cy="37856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20A0</a:t>
            </a:r>
            <a:r>
              <a:rPr lang="en-US" dirty="0">
                <a:solidFill>
                  <a:srgbClr val="002060"/>
                </a:solidFill>
                <a:cs typeface="Varela Round" panose="00000500000000000000" pitchFamily="2" charset="-79"/>
              </a:rPr>
              <a:t>h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70</a:t>
            </a:r>
            <a:r>
              <a:rPr lang="en-US" dirty="0">
                <a:solidFill>
                  <a:srgbClr val="002060"/>
                </a:solidFill>
                <a:cs typeface="Varela Round" panose="00000500000000000000" pitchFamily="2" charset="-79"/>
              </a:rPr>
              <a:t>h</a:t>
            </a:r>
            <a:endParaRPr lang="en-US" sz="16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------------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(1)10</a:t>
            </a:r>
            <a:r>
              <a:rPr lang="en-US" dirty="0">
                <a:solidFill>
                  <a:srgbClr val="002060"/>
                </a:solidFill>
                <a:cs typeface="Varela Round" panose="00000500000000000000" pitchFamily="2" charset="-79"/>
              </a:rPr>
              <a:t>h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2010</a:t>
            </a:r>
            <a:r>
              <a:rPr lang="en-US" dirty="0">
                <a:solidFill>
                  <a:srgbClr val="002060"/>
                </a:solidFill>
                <a:cs typeface="Varela Round" panose="00000500000000000000" pitchFamily="2" charset="-79"/>
              </a:rPr>
              <a:t>h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  50</a:t>
            </a:r>
            <a:r>
              <a:rPr lang="en-US" dirty="0">
                <a:solidFill>
                  <a:srgbClr val="002060"/>
                </a:solidFill>
                <a:cs typeface="Varela Round" panose="00000500000000000000" pitchFamily="2" charset="-79"/>
              </a:rPr>
              <a:t>h      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1</a:t>
            </a:r>
            <a:r>
              <a:rPr lang="en-US" dirty="0">
                <a:solidFill>
                  <a:srgbClr val="002060"/>
                </a:solidFill>
                <a:cs typeface="Varela Round" panose="00000500000000000000" pitchFamily="2" charset="-79"/>
              </a:rPr>
              <a:t>        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cs typeface="Varela Round" panose="00000500000000000000" pitchFamily="2" charset="-79"/>
              </a:rPr>
              <a:t>  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------------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7110h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5596F-AB12-4456-9776-60E64C895B86}"/>
              </a:ext>
            </a:extLst>
          </p:cNvPr>
          <p:cNvSpPr txBox="1"/>
          <p:nvPr/>
        </p:nvSpPr>
        <p:spPr>
          <a:xfrm>
            <a:off x="266700" y="3429000"/>
            <a:ext cx="40767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DATASEG</a:t>
            </a:r>
          </a:p>
          <a:p>
            <a:pPr algn="l"/>
            <a:r>
              <a:rPr lang="en-US" dirty="0"/>
              <a:t>	    </a:t>
            </a:r>
            <a:r>
              <a:rPr lang="en-US" dirty="0" err="1"/>
              <a:t>lowNum</a:t>
            </a:r>
            <a:r>
              <a:rPr lang="en-US" dirty="0"/>
              <a:t>  </a:t>
            </a:r>
            <a:r>
              <a:rPr lang="en-US" dirty="0" err="1"/>
              <a:t>db</a:t>
            </a:r>
            <a:r>
              <a:rPr lang="en-US" dirty="0"/>
              <a:t> 70h</a:t>
            </a:r>
          </a:p>
          <a:p>
            <a:pPr algn="l"/>
            <a:r>
              <a:rPr lang="en-US" dirty="0"/>
              <a:t>    </a:t>
            </a:r>
            <a:r>
              <a:rPr lang="en-US" dirty="0" err="1"/>
              <a:t>highNum</a:t>
            </a:r>
            <a:r>
              <a:rPr lang="en-US" dirty="0"/>
              <a:t> </a:t>
            </a:r>
            <a:r>
              <a:rPr lang="en-US" dirty="0" err="1"/>
              <a:t>db</a:t>
            </a:r>
            <a:r>
              <a:rPr lang="en-US" dirty="0"/>
              <a:t> 50h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CODESEG</a:t>
            </a:r>
          </a:p>
          <a:p>
            <a:pPr algn="l"/>
            <a:r>
              <a:rPr lang="en-US" dirty="0"/>
              <a:t>    mov dx, 20A0h</a:t>
            </a:r>
          </a:p>
          <a:p>
            <a:pPr algn="l"/>
            <a:r>
              <a:rPr lang="en-US" dirty="0"/>
              <a:t>    add dl,  </a:t>
            </a:r>
            <a:r>
              <a:rPr lang="en-US" dirty="0" err="1"/>
              <a:t>lowNum</a:t>
            </a:r>
            <a:endParaRPr lang="en-US" dirty="0"/>
          </a:p>
          <a:p>
            <a:pPr algn="l"/>
            <a:r>
              <a:rPr lang="en-US" dirty="0"/>
              <a:t>    </a:t>
            </a:r>
            <a:r>
              <a:rPr lang="en-US" dirty="0" err="1"/>
              <a:t>adc</a:t>
            </a:r>
            <a:r>
              <a:rPr lang="en-US" dirty="0"/>
              <a:t> dh, </a:t>
            </a:r>
            <a:r>
              <a:rPr lang="en-US" dirty="0" err="1"/>
              <a:t>hignNum</a:t>
            </a:r>
            <a:endParaRPr lang="en-US" dirty="0"/>
          </a:p>
          <a:p>
            <a:pPr algn="l"/>
            <a:r>
              <a:rPr lang="en-US" dirty="0"/>
              <a:t>		</a:t>
            </a:r>
            <a:endParaRPr lang="en-IL" dirty="0"/>
          </a:p>
        </p:txBody>
      </p:sp>
      <p:cxnSp>
        <p:nvCxnSpPr>
          <p:cNvPr id="15" name="מחבר חץ ישר 26">
            <a:extLst>
              <a:ext uri="{FF2B5EF4-FFF2-40B4-BE49-F238E27FC236}">
                <a16:creationId xmlns:a16="http://schemas.microsoft.com/office/drawing/2014/main" id="{B26C7BD0-C762-47C9-AAC7-7DDE7E7B0AA5}"/>
              </a:ext>
            </a:extLst>
          </p:cNvPr>
          <p:cNvCxnSpPr>
            <a:cxnSpLocks/>
          </p:cNvCxnSpPr>
          <p:nvPr/>
        </p:nvCxnSpPr>
        <p:spPr>
          <a:xfrm flipV="1">
            <a:off x="2628900" y="4351830"/>
            <a:ext cx="1562100" cy="905971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26">
            <a:extLst>
              <a:ext uri="{FF2B5EF4-FFF2-40B4-BE49-F238E27FC236}">
                <a16:creationId xmlns:a16="http://schemas.microsoft.com/office/drawing/2014/main" id="{2A2B5981-25AF-40E4-9E34-DDB179B0F45F}"/>
              </a:ext>
            </a:extLst>
          </p:cNvPr>
          <p:cNvCxnSpPr>
            <a:cxnSpLocks/>
          </p:cNvCxnSpPr>
          <p:nvPr/>
        </p:nvCxnSpPr>
        <p:spPr>
          <a:xfrm>
            <a:off x="2781300" y="5613401"/>
            <a:ext cx="1409700" cy="123923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41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דרך אחרת לביצוע החישוב הזה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1160673" y="811297"/>
            <a:ext cx="106046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אותה דוגמה:</a:t>
            </a:r>
          </a:p>
          <a:p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	נתון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DX = 20A0</a:t>
            </a:r>
            <a:r>
              <a:rPr lang="en-US" sz="2000" dirty="0">
                <a:solidFill>
                  <a:srgbClr val="002060"/>
                </a:solidFill>
                <a:cs typeface="Varela Round" panose="00000500000000000000" pitchFamily="2" charset="-79"/>
              </a:rPr>
              <a:t>h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 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	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ונתונים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2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משתנים בגודל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byte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שרוצים לחבר את השרשור שלהם ל-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DX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:</a:t>
            </a:r>
            <a:b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	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lowNum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= 70h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, </a:t>
            </a:r>
            <a:r>
              <a:rPr lang="en-US" sz="2400" dirty="0" err="1">
                <a:solidFill>
                  <a:srgbClr val="002060"/>
                </a:solidFill>
                <a:cs typeface="Varela Round" panose="00000500000000000000" pitchFamily="2" charset="-79"/>
              </a:rPr>
              <a:t>highNum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= 50h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F1413-139E-44F0-A299-4DA89B33A39E}"/>
              </a:ext>
            </a:extLst>
          </p:cNvPr>
          <p:cNvSpPr txBox="1"/>
          <p:nvPr/>
        </p:nvSpPr>
        <p:spPr>
          <a:xfrm>
            <a:off x="3103858" y="3073400"/>
            <a:ext cx="4076700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DX = 20A0</a:t>
            </a:r>
            <a:r>
              <a:rPr lang="en-US" dirty="0">
                <a:solidFill>
                  <a:srgbClr val="002060"/>
                </a:solidFill>
                <a:cs typeface="Varela Round" panose="00000500000000000000" pitchFamily="2" charset="-79"/>
              </a:rPr>
              <a:t>h          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pPr algn="l" rtl="0"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     AX(AH:AL) = 5070</a:t>
            </a:r>
            <a:r>
              <a:rPr lang="en-US" dirty="0">
                <a:solidFill>
                  <a:srgbClr val="002060"/>
                </a:solidFill>
                <a:cs typeface="Varela Round" panose="00000500000000000000" pitchFamily="2" charset="-79"/>
              </a:rPr>
              <a:t>h</a:t>
            </a:r>
            <a:endParaRPr lang="en-US" sz="16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------------   </a:t>
            </a:r>
          </a:p>
          <a:p>
            <a:pPr>
              <a:defRPr/>
            </a:pP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7110</a:t>
            </a:r>
            <a:r>
              <a:rPr lang="en-US" dirty="0">
                <a:solidFill>
                  <a:srgbClr val="002060"/>
                </a:solidFill>
                <a:cs typeface="Varela Round" panose="00000500000000000000" pitchFamily="2" charset="-79"/>
              </a:rPr>
              <a:t>h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       </a:t>
            </a:r>
          </a:p>
          <a:p>
            <a:pPr>
              <a:defRPr/>
            </a:pP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5596F-AB12-4456-9776-60E64C895B86}"/>
              </a:ext>
            </a:extLst>
          </p:cNvPr>
          <p:cNvSpPr txBox="1"/>
          <p:nvPr/>
        </p:nvSpPr>
        <p:spPr>
          <a:xfrm>
            <a:off x="266700" y="3429000"/>
            <a:ext cx="40767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DATASEG</a:t>
            </a:r>
          </a:p>
          <a:p>
            <a:pPr algn="l"/>
            <a:r>
              <a:rPr lang="en-US" dirty="0"/>
              <a:t>	    </a:t>
            </a:r>
            <a:r>
              <a:rPr lang="en-US" dirty="0" err="1"/>
              <a:t>lowNum</a:t>
            </a:r>
            <a:r>
              <a:rPr lang="en-US" dirty="0"/>
              <a:t>  </a:t>
            </a:r>
            <a:r>
              <a:rPr lang="en-US" dirty="0" err="1"/>
              <a:t>db</a:t>
            </a:r>
            <a:r>
              <a:rPr lang="en-US" dirty="0"/>
              <a:t> 70h</a:t>
            </a:r>
          </a:p>
          <a:p>
            <a:pPr algn="l"/>
            <a:r>
              <a:rPr lang="en-US" dirty="0"/>
              <a:t>    </a:t>
            </a:r>
            <a:r>
              <a:rPr lang="en-US" dirty="0" err="1"/>
              <a:t>highNum</a:t>
            </a:r>
            <a:r>
              <a:rPr lang="en-US" dirty="0"/>
              <a:t> </a:t>
            </a:r>
            <a:r>
              <a:rPr lang="en-US" dirty="0" err="1"/>
              <a:t>db</a:t>
            </a:r>
            <a:r>
              <a:rPr lang="en-US" dirty="0"/>
              <a:t> 50h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CODESEG</a:t>
            </a:r>
          </a:p>
          <a:p>
            <a:pPr algn="l"/>
            <a:r>
              <a:rPr lang="en-US" dirty="0"/>
              <a:t>    mov dx, 20A0h</a:t>
            </a:r>
          </a:p>
          <a:p>
            <a:pPr algn="l"/>
            <a:r>
              <a:rPr lang="en-US" dirty="0"/>
              <a:t>    mov al,  </a:t>
            </a:r>
            <a:r>
              <a:rPr lang="en-US" dirty="0" err="1"/>
              <a:t>lowNum</a:t>
            </a:r>
            <a:endParaRPr lang="en-US" dirty="0"/>
          </a:p>
          <a:p>
            <a:pPr algn="l"/>
            <a:r>
              <a:rPr lang="en-US" dirty="0"/>
              <a:t>    mov ah, </a:t>
            </a:r>
            <a:r>
              <a:rPr lang="en-US" dirty="0" err="1"/>
              <a:t>hignNum</a:t>
            </a:r>
            <a:endParaRPr lang="en-US" dirty="0"/>
          </a:p>
          <a:p>
            <a:pPr algn="l"/>
            <a:r>
              <a:rPr lang="en-US" dirty="0"/>
              <a:t>    add dx, ax</a:t>
            </a:r>
          </a:p>
          <a:p>
            <a:pPr algn="l"/>
            <a:r>
              <a:rPr lang="en-US" dirty="0"/>
              <a:t>		</a:t>
            </a:r>
            <a:endParaRPr lang="en-IL" dirty="0"/>
          </a:p>
        </p:txBody>
      </p:sp>
      <p:cxnSp>
        <p:nvCxnSpPr>
          <p:cNvPr id="15" name="מחבר חץ ישר 26">
            <a:extLst>
              <a:ext uri="{FF2B5EF4-FFF2-40B4-BE49-F238E27FC236}">
                <a16:creationId xmlns:a16="http://schemas.microsoft.com/office/drawing/2014/main" id="{B26C7BD0-C762-47C9-AAC7-7DDE7E7B0AA5}"/>
              </a:ext>
            </a:extLst>
          </p:cNvPr>
          <p:cNvCxnSpPr>
            <a:cxnSpLocks/>
          </p:cNvCxnSpPr>
          <p:nvPr/>
        </p:nvCxnSpPr>
        <p:spPr>
          <a:xfrm flipV="1">
            <a:off x="2540000" y="3860800"/>
            <a:ext cx="3078458" cy="1608631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26">
            <a:extLst>
              <a:ext uri="{FF2B5EF4-FFF2-40B4-BE49-F238E27FC236}">
                <a16:creationId xmlns:a16="http://schemas.microsoft.com/office/drawing/2014/main" id="{2A2B5981-25AF-40E4-9E34-DDB179B0F45F}"/>
              </a:ext>
            </a:extLst>
          </p:cNvPr>
          <p:cNvCxnSpPr>
            <a:cxnSpLocks/>
          </p:cNvCxnSpPr>
          <p:nvPr/>
        </p:nvCxnSpPr>
        <p:spPr>
          <a:xfrm flipV="1">
            <a:off x="1828800" y="4749800"/>
            <a:ext cx="4267200" cy="1117600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903A3D4-D94A-41AF-A511-E4E42DD12BF2}"/>
              </a:ext>
            </a:extLst>
          </p:cNvPr>
          <p:cNvSpPr txBox="1"/>
          <p:nvPr/>
        </p:nvSpPr>
        <p:spPr>
          <a:xfrm>
            <a:off x="8585200" y="3073400"/>
            <a:ext cx="3340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חיסרון</a:t>
            </a:r>
            <a:r>
              <a:rPr lang="he-IL" sz="2400" dirty="0"/>
              <a:t>:</a:t>
            </a:r>
          </a:p>
          <a:p>
            <a:pPr marL="285750" indent="-285750">
              <a:buFontTx/>
              <a:buChar char="-"/>
            </a:pPr>
            <a:r>
              <a:rPr lang="he-IL" sz="2400" dirty="0"/>
              <a:t>שימוש בעוד רגיסטר</a:t>
            </a:r>
          </a:p>
          <a:p>
            <a:pPr marL="285750" indent="-285750">
              <a:buFontTx/>
              <a:buChar char="-"/>
            </a:pPr>
            <a:r>
              <a:rPr lang="he-IL" sz="2400" dirty="0"/>
              <a:t>ביצוע של עוד פקודה</a:t>
            </a:r>
            <a:endParaRPr lang="en-IL" sz="2400" dirty="0"/>
          </a:p>
        </p:txBody>
      </p:sp>
    </p:spTree>
    <p:extLst>
      <p:ext uri="{BB962C8B-B14F-4D97-AF65-F5344CB8AC3E}">
        <p14:creationId xmlns:p14="http://schemas.microsoft.com/office/powerpoint/2010/main" val="321879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חיסור עם 'הלוואה'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SBB opnd1, opnd2</a:t>
            </a:r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78073" y="1703861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SBB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קיצור של המשפט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Subtract with Borrow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3F145B-A6F2-4E61-95F1-21892D937B78}"/>
              </a:ext>
            </a:extLst>
          </p:cNvPr>
          <p:cNvSpPr/>
          <p:nvPr/>
        </p:nvSpPr>
        <p:spPr>
          <a:xfrm>
            <a:off x="1024128" y="3152398"/>
            <a:ext cx="10258638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opnd1 = opnd1 - opnd2 - CF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74310ED-1D13-41A5-A78A-34B957CF01DD}"/>
              </a:ext>
            </a:extLst>
          </p:cNvPr>
          <p:cNvSpPr/>
          <p:nvPr/>
        </p:nvSpPr>
        <p:spPr>
          <a:xfrm>
            <a:off x="165100" y="4010869"/>
            <a:ext cx="1148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השימוש דומה:  פעולות על אופרנדים משורשרים בגדלים שונים (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byte, word,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Dword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).</a:t>
            </a:r>
          </a:p>
          <a:p>
            <a:endParaRPr lang="he-IL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על הדגלים: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CF, PF, AF, ZF, SF, OF 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74E6D8F-43BB-4563-8FCB-D22CFAE3A7EA}"/>
              </a:ext>
            </a:extLst>
          </p:cNvPr>
          <p:cNvSpPr/>
          <p:nvPr/>
        </p:nvSpPr>
        <p:spPr>
          <a:xfrm>
            <a:off x="678073" y="2404962"/>
            <a:ext cx="10604693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rtl="1">
              <a:defRPr/>
            </a:pP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ההוראה:  חסר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את אופרנד המקור מאופרנד היעד ומדגל הנשא ואחסן את התוצאה באופרנד היעד </a:t>
            </a:r>
            <a:endParaRPr lang="en-US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06571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DF3ABB7-7A31-4FCF-9345-0BD630A3BB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0400" y="998859"/>
            <a:ext cx="6228426" cy="4062435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הדרישה:</a:t>
            </a:r>
          </a:p>
          <a:p>
            <a:r>
              <a:rPr lang="he-IL" dirty="0"/>
              <a:t>לכתוב תוכנית שמוגדר בה מערך </a:t>
            </a:r>
            <a:r>
              <a:rPr lang="en-US" dirty="0"/>
              <a:t>array</a:t>
            </a:r>
            <a:r>
              <a:rPr lang="he-IL" dirty="0"/>
              <a:t> עם </a:t>
            </a:r>
            <a:br>
              <a:rPr lang="en-US" dirty="0"/>
            </a:br>
            <a:r>
              <a:rPr lang="he-IL" dirty="0"/>
              <a:t>5 מספרים בגודל </a:t>
            </a:r>
            <a:r>
              <a:rPr lang="en-US" dirty="0"/>
              <a:t>byte</a:t>
            </a:r>
            <a:endParaRPr lang="he-IL" dirty="0"/>
          </a:p>
          <a:p>
            <a:r>
              <a:rPr lang="he-IL" dirty="0"/>
              <a:t>יש לאתחל את איברי המערך ב</a:t>
            </a:r>
            <a:r>
              <a:rPr lang="en-US" dirty="0"/>
              <a:t>-</a:t>
            </a:r>
            <a:r>
              <a:rPr lang="he-IL" dirty="0"/>
              <a:t> </a:t>
            </a:r>
            <a:r>
              <a:rPr lang="en-US" dirty="0"/>
              <a:t>DATASEG</a:t>
            </a:r>
          </a:p>
          <a:p>
            <a:r>
              <a:rPr lang="he-IL" dirty="0"/>
              <a:t>יש לסכם את איברי המערך לתוך משתנה </a:t>
            </a:r>
            <a:r>
              <a:rPr lang="en-US" dirty="0"/>
              <a:t>sum</a:t>
            </a:r>
            <a:r>
              <a:rPr lang="he-IL" dirty="0"/>
              <a:t> בגודל </a:t>
            </a:r>
            <a:r>
              <a:rPr lang="en-US" dirty="0"/>
              <a:t>byte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8BDEDB-2E9B-436F-945F-089678513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דוגמת הרצה</a:t>
            </a:r>
            <a:r>
              <a:rPr lang="en-US" dirty="0"/>
              <a:t> </a:t>
            </a:r>
            <a:r>
              <a:rPr lang="he-IL" dirty="0"/>
              <a:t> לתוכנית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C92F23-5686-4588-B81F-E324E6FEA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9" y="1259112"/>
            <a:ext cx="5866665" cy="500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C89E26D-D279-45E9-8EA4-31A7CD849B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תהליך העבודה הרגיל:</a:t>
            </a:r>
          </a:p>
          <a:p>
            <a:pPr lvl="1"/>
            <a:r>
              <a:rPr lang="en-US" dirty="0" err="1"/>
              <a:t>Tasm</a:t>
            </a:r>
            <a:r>
              <a:rPr lang="en-US" dirty="0"/>
              <a:t> /</a:t>
            </a:r>
            <a:r>
              <a:rPr lang="en-US" dirty="0" err="1"/>
              <a:t>zi</a:t>
            </a:r>
            <a:r>
              <a:rPr lang="en-US" dirty="0"/>
              <a:t>  arr-sum.asm</a:t>
            </a:r>
            <a:r>
              <a:rPr lang="he-IL" dirty="0"/>
              <a:t> </a:t>
            </a:r>
          </a:p>
          <a:p>
            <a:pPr lvl="1"/>
            <a:r>
              <a:rPr lang="he-IL" dirty="0"/>
              <a:t>תיקון שגיאות אם יש</a:t>
            </a:r>
          </a:p>
          <a:p>
            <a:pPr lvl="1"/>
            <a:r>
              <a:rPr lang="en-US" dirty="0" err="1"/>
              <a:t>Tlink</a:t>
            </a:r>
            <a:r>
              <a:rPr lang="en-US" dirty="0"/>
              <a:t> /v arr-sum.obj</a:t>
            </a:r>
          </a:p>
          <a:p>
            <a:pPr lvl="1"/>
            <a:r>
              <a:rPr lang="en-US" dirty="0"/>
              <a:t>TD arr-sum.exe</a:t>
            </a:r>
          </a:p>
          <a:p>
            <a:pPr lvl="1"/>
            <a:r>
              <a:rPr lang="en-US" dirty="0"/>
              <a:t>View -&gt; </a:t>
            </a:r>
            <a:r>
              <a:rPr lang="en-US" dirty="0" err="1"/>
              <a:t>cpu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D47C80-94DD-4596-A060-65E18F423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4828" y="158497"/>
            <a:ext cx="9802206" cy="720000"/>
          </a:xfrm>
        </p:spPr>
        <p:txBody>
          <a:bodyPr/>
          <a:lstStyle/>
          <a:p>
            <a:r>
              <a:rPr lang="he-IL" dirty="0"/>
              <a:t>הרצת התוכנית</a:t>
            </a:r>
            <a:endParaRPr lang="en-I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A5F124-8160-4460-BDDC-D813049EE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934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DC0958-53AE-410F-B62E-4682244CCEE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4F9F55-A72C-400F-B19D-1AE7288C0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AD04FA-580B-4282-9822-22FD3BF24E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45" y="92290"/>
            <a:ext cx="7606481" cy="51981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6EDF37-E86C-4952-8D26-8D5A6AE9D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E6CC81-7277-40AB-A7F2-C0D7C9661423}"/>
              </a:ext>
            </a:extLst>
          </p:cNvPr>
          <p:cNvSpPr txBox="1"/>
          <p:nvPr/>
        </p:nvSpPr>
        <p:spPr>
          <a:xfrm>
            <a:off x="3538330" y="5435074"/>
            <a:ext cx="3776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הרצת 2 פקודות ראשונות – </a:t>
            </a:r>
            <a:r>
              <a:rPr lang="he-IL" sz="2400" b="1" dirty="0" err="1"/>
              <a:t>לאיתחול</a:t>
            </a:r>
            <a:r>
              <a:rPr lang="he-IL" sz="2400" b="1" dirty="0"/>
              <a:t> ה-</a:t>
            </a:r>
            <a:r>
              <a:rPr lang="en-US" sz="2400" b="1" dirty="0"/>
              <a:t>DB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18356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600" b="0" dirty="0">
                <a:ea typeface="+mn-ea"/>
              </a:rPr>
              <a:t>מה</a:t>
            </a:r>
            <a:r>
              <a:rPr lang="he-IL" dirty="0"/>
              <a:t> נלמד היום 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idx="1"/>
          </p:nvPr>
        </p:nvSpPr>
        <p:spPr>
          <a:xfrm>
            <a:off x="572182" y="1026315"/>
            <a:ext cx="8676921" cy="4611559"/>
          </a:xfrm>
        </p:spPr>
        <p:txBody>
          <a:bodyPr>
            <a:normAutofit/>
          </a:bodyPr>
          <a:lstStyle/>
          <a:p>
            <a:r>
              <a:rPr lang="he-IL" sz="2800" dirty="0">
                <a:sym typeface="Varela Round"/>
              </a:rPr>
              <a:t>פקודות אריתמטיות:</a:t>
            </a:r>
          </a:p>
          <a:p>
            <a:pPr lvl="1"/>
            <a:r>
              <a:rPr lang="he-IL" sz="2800" dirty="0">
                <a:sym typeface="Varela Round"/>
              </a:rPr>
              <a:t>פקודת החיבור</a:t>
            </a:r>
          </a:p>
          <a:p>
            <a:pPr lvl="1"/>
            <a:r>
              <a:rPr lang="he-IL" sz="2800" dirty="0">
                <a:sym typeface="Varela Round"/>
              </a:rPr>
              <a:t>פקודת החיסור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58C303-E198-483E-A262-922AC5C18CB4}"/>
              </a:ext>
            </a:extLst>
          </p:cNvPr>
          <p:cNvSpPr/>
          <p:nvPr/>
        </p:nvSpPr>
        <p:spPr>
          <a:xfrm>
            <a:off x="12281852" y="0"/>
            <a:ext cx="2150428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פרטו בשקופית זו את נושאי הלימוד של השיעור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2" descr="http://www.brainpop.co.il/category_11/subcategory_123/subjects_729/screenshot2.png">
            <a:extLst>
              <a:ext uri="{FF2B5EF4-FFF2-40B4-BE49-F238E27FC236}">
                <a16:creationId xmlns:a16="http://schemas.microsoft.com/office/drawing/2014/main" id="{D297F191-CA96-46FB-89FE-709621F3F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4" y="2129649"/>
            <a:ext cx="3240469" cy="242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FE4E87-14E6-4E17-AAEE-03DA7511200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IL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B6988D7-BCE7-4E07-A2F3-011CB6296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936BCF-37CE-4B34-8C86-DDB391E13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595" y="20734"/>
            <a:ext cx="7943127" cy="53703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739FDB-B181-42F4-BB33-9E2255ABD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0A9191A-A45A-42E0-9113-0F0CC09C1E3D}"/>
              </a:ext>
            </a:extLst>
          </p:cNvPr>
          <p:cNvSpPr txBox="1"/>
          <p:nvPr/>
        </p:nvSpPr>
        <p:spPr>
          <a:xfrm>
            <a:off x="3538330" y="5647108"/>
            <a:ext cx="3776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sz="2400" b="1" dirty="0"/>
              <a:t>הצגת  ה-</a:t>
            </a:r>
            <a:r>
              <a:rPr lang="en-US" sz="2400" b="1" dirty="0"/>
              <a:t>DB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11070229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A20D4C-1AC3-4E64-99E9-B4EDB66A09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933871" y="0"/>
            <a:ext cx="8198038" cy="56233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7EDBF-69CD-4818-89C5-6BAE3EE2D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133648-F044-40E3-A84B-D3B7A48F6051}"/>
              </a:ext>
            </a:extLst>
          </p:cNvPr>
          <p:cNvSpPr txBox="1"/>
          <p:nvPr/>
        </p:nvSpPr>
        <p:spPr>
          <a:xfrm>
            <a:off x="2239617" y="5872394"/>
            <a:ext cx="4797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הכתובת של המערך נטענת ל-</a:t>
            </a:r>
            <a:r>
              <a:rPr lang="en-US" sz="2400" b="1" dirty="0"/>
              <a:t>bx</a:t>
            </a:r>
            <a:endParaRPr lang="he-IL" sz="2400" b="1" dirty="0"/>
          </a:p>
          <a:p>
            <a:pPr algn="ctr"/>
            <a:r>
              <a:rPr lang="he-IL" sz="2400" b="1" dirty="0"/>
              <a:t>ניתן לראות את </a:t>
            </a:r>
            <a:r>
              <a:rPr lang="en-US" sz="2400" b="1" dirty="0"/>
              <a:t>array</a:t>
            </a:r>
            <a:endParaRPr lang="en-IL" sz="2400" b="1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80EDA86-679E-4BF6-91E2-CE8CAA9927C9}"/>
              </a:ext>
            </a:extLst>
          </p:cNvPr>
          <p:cNvCxnSpPr>
            <a:cxnSpLocks/>
          </p:cNvCxnSpPr>
          <p:nvPr/>
        </p:nvCxnSpPr>
        <p:spPr>
          <a:xfrm>
            <a:off x="5035826" y="4002156"/>
            <a:ext cx="149749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82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2A20D4C-1AC3-4E64-99E9-B4EDB66A092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933871" y="0"/>
            <a:ext cx="8198038" cy="562334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07EDBF-69CD-4818-89C5-6BAE3EE2D7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133648-F044-40E3-A84B-D3B7A48F6051}"/>
              </a:ext>
            </a:extLst>
          </p:cNvPr>
          <p:cNvSpPr txBox="1"/>
          <p:nvPr/>
        </p:nvSpPr>
        <p:spPr>
          <a:xfrm>
            <a:off x="2239617" y="5872394"/>
            <a:ext cx="479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וזהו </a:t>
            </a:r>
            <a:r>
              <a:rPr lang="en-US" sz="2400" b="1" dirty="0"/>
              <a:t>sum</a:t>
            </a:r>
            <a:endParaRPr lang="en-IL" sz="2400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94FAAA6-3AF4-411E-A505-1C40901ACA70}"/>
              </a:ext>
            </a:extLst>
          </p:cNvPr>
          <p:cNvCxnSpPr>
            <a:cxnSpLocks/>
          </p:cNvCxnSpPr>
          <p:nvPr/>
        </p:nvCxnSpPr>
        <p:spPr>
          <a:xfrm flipV="1">
            <a:off x="5512904" y="3949148"/>
            <a:ext cx="1099931" cy="2107096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23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BCF20F-6653-440E-8FFE-B8519C1AE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668" y="35010"/>
            <a:ext cx="8112231" cy="54541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4617C0-58E1-4334-8B1C-A0ABEF0BDA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D2A860C-2087-4548-8D49-B3F3B70601DA}"/>
              </a:ext>
            </a:extLst>
          </p:cNvPr>
          <p:cNvSpPr txBox="1"/>
          <p:nvPr/>
        </p:nvSpPr>
        <p:spPr>
          <a:xfrm>
            <a:off x="2729947" y="5603194"/>
            <a:ext cx="438619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400" b="1" dirty="0"/>
              <a:t>XOR cl, cl</a:t>
            </a:r>
          </a:p>
          <a:p>
            <a:pPr algn="ctr" rtl="0"/>
            <a:r>
              <a:rPr lang="he-IL" sz="2400" b="1" dirty="0"/>
              <a:t>פקודה לאיפוס של רגיסטר</a:t>
            </a:r>
            <a:br>
              <a:rPr lang="en-US" sz="2400" b="1" dirty="0"/>
            </a:br>
            <a:r>
              <a:rPr lang="he-IL" sz="2000" b="1" dirty="0"/>
              <a:t>(נלמד בהמשך)</a:t>
            </a:r>
            <a:endParaRPr lang="en-IL" sz="2400" b="1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51F69DE-ECAE-4371-9423-F473F55F864F}"/>
              </a:ext>
            </a:extLst>
          </p:cNvPr>
          <p:cNvCxnSpPr>
            <a:cxnSpLocks/>
          </p:cNvCxnSpPr>
          <p:nvPr/>
        </p:nvCxnSpPr>
        <p:spPr>
          <a:xfrm flipH="1" flipV="1">
            <a:off x="9925878" y="1524000"/>
            <a:ext cx="675861" cy="161676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96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4ED7FC-30A8-4BA6-A5AA-247636686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4959" y="89951"/>
            <a:ext cx="7945402" cy="54258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1F96AF4-73F6-42D9-AA95-A89E87223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D11A614-E38F-4946-BEEE-908F59C3EBBA}"/>
              </a:ext>
            </a:extLst>
          </p:cNvPr>
          <p:cNvSpPr txBox="1"/>
          <p:nvPr/>
        </p:nvSpPr>
        <p:spPr>
          <a:xfrm>
            <a:off x="3538330" y="5647108"/>
            <a:ext cx="3776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חיבור האיבר הראשון במערך אל </a:t>
            </a:r>
            <a:r>
              <a:rPr lang="en-US" sz="2400" b="1" dirty="0"/>
              <a:t>cl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36060745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3B22B8-E927-4ADE-86C4-DEDFFFEDD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46" y="43880"/>
            <a:ext cx="8083654" cy="54482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55DDF7-170C-4991-BB1A-8B5793B51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AF408DC-225B-4767-93FE-6F55A6ECDF52}"/>
              </a:ext>
            </a:extLst>
          </p:cNvPr>
          <p:cNvSpPr txBox="1"/>
          <p:nvPr/>
        </p:nvSpPr>
        <p:spPr>
          <a:xfrm>
            <a:off x="3101009" y="5647108"/>
            <a:ext cx="421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ב-</a:t>
            </a:r>
            <a:r>
              <a:rPr lang="en-US" sz="2400" b="1" dirty="0"/>
              <a:t>cl</a:t>
            </a:r>
            <a:r>
              <a:rPr lang="he-IL" sz="2400" b="1" dirty="0"/>
              <a:t> יש 5</a:t>
            </a:r>
            <a:br>
              <a:rPr lang="en-US" sz="2400" b="1" dirty="0"/>
            </a:br>
            <a:r>
              <a:rPr lang="he-IL" sz="2400" b="1" dirty="0"/>
              <a:t>כעת מחברים את האיבר השני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18592726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09370B-BBA2-45A1-8C53-1B1D1FB86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0950" y="31711"/>
            <a:ext cx="7981780" cy="54162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4CABA0-F7D1-4344-B35C-67F2BC0DC0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B10BDB-3775-4BC3-A9BC-A216EBE8531C}"/>
              </a:ext>
            </a:extLst>
          </p:cNvPr>
          <p:cNvSpPr txBox="1"/>
          <p:nvPr/>
        </p:nvSpPr>
        <p:spPr>
          <a:xfrm>
            <a:off x="3101009" y="5647108"/>
            <a:ext cx="42141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ממשיכים לחבר את איברי המערך אל </a:t>
            </a:r>
            <a:r>
              <a:rPr lang="en-US" sz="2400" b="1" dirty="0"/>
              <a:t>cl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1625517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B5D184-4ACD-4F76-9C9D-310E93904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172" y="29279"/>
            <a:ext cx="7863062" cy="53935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395979-C4D9-4F98-9A74-4D202773E2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48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0487A2-4DBB-45A8-B5F8-501D21136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2996" y="33776"/>
            <a:ext cx="7799976" cy="5317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79D165-EEFE-4BC1-A065-C06C0E72A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89DB531-3A23-41DD-BA42-96CD67B77BB1}"/>
              </a:ext>
            </a:extLst>
          </p:cNvPr>
          <p:cNvSpPr txBox="1"/>
          <p:nvPr/>
        </p:nvSpPr>
        <p:spPr>
          <a:xfrm>
            <a:off x="3101009" y="5647108"/>
            <a:ext cx="42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הגענו לאיבר האחרון של המערך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3407242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B134FA-9010-46D7-B133-48C9791AF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0720" y="-32362"/>
            <a:ext cx="7972254" cy="5422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D138D2-F4DC-4DF8-AB0C-68283D7E3D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96CAC2-ACB7-4762-9638-9BD4AB584C91}"/>
              </a:ext>
            </a:extLst>
          </p:cNvPr>
          <p:cNvSpPr txBox="1"/>
          <p:nvPr/>
        </p:nvSpPr>
        <p:spPr>
          <a:xfrm>
            <a:off x="3101009" y="5647108"/>
            <a:ext cx="42141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סכום איברי המערך </a:t>
            </a:r>
            <a:r>
              <a:rPr lang="en-US" sz="2400" b="1" dirty="0"/>
              <a:t>18h = 24d</a:t>
            </a:r>
          </a:p>
          <a:p>
            <a:pPr algn="ctr"/>
            <a:r>
              <a:rPr lang="he-IL" sz="2400" b="1" dirty="0"/>
              <a:t>כעת מעבירים את התוצאה </a:t>
            </a:r>
            <a:br>
              <a:rPr lang="en-US" sz="2400" b="1" dirty="0"/>
            </a:br>
            <a:r>
              <a:rPr lang="he-IL" sz="2400" b="1" dirty="0"/>
              <a:t>מ-</a:t>
            </a:r>
            <a:r>
              <a:rPr lang="en-US" sz="2400" b="1" dirty="0"/>
              <a:t>cl</a:t>
            </a:r>
            <a:r>
              <a:rPr lang="he-IL" sz="2400" b="1" dirty="0"/>
              <a:t> ל-</a:t>
            </a:r>
            <a:r>
              <a:rPr lang="en-US" sz="2400" b="1" dirty="0"/>
              <a:t>sum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116703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ADD opnd1, opnd2</a:t>
            </a:r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F777AD-BF5C-4D69-A934-D11734E331CC}"/>
              </a:ext>
            </a:extLst>
          </p:cNvPr>
          <p:cNvSpPr/>
          <p:nvPr/>
        </p:nvSpPr>
        <p:spPr>
          <a:xfrm>
            <a:off x="852407" y="2347731"/>
            <a:ext cx="10430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פעולת ההוראה :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opnd2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יחובר ל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opnd1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.  אין שינוי ב-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opnd2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, התוצאה תישמר ב-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opnd1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.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78073" y="1780061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קוד ההוראה :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ADD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–מהמילה האנגלית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ADD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(לחבר)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3" name="Table 20">
            <a:extLst>
              <a:ext uri="{FF2B5EF4-FFF2-40B4-BE49-F238E27FC236}">
                <a16:creationId xmlns:a16="http://schemas.microsoft.com/office/drawing/2014/main" id="{34693404-4CE9-43E1-AE30-CB6F66708019}"/>
              </a:ext>
            </a:extLst>
          </p:cNvPr>
          <p:cNvGraphicFramePr>
            <a:graphicFrameLocks noGrp="1"/>
          </p:cNvGraphicFramePr>
          <p:nvPr/>
        </p:nvGraphicFramePr>
        <p:xfrm>
          <a:off x="1596326" y="3310213"/>
          <a:ext cx="3487118" cy="27431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3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27"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opnd1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91" rtl="1" eaLnBrk="1" latinLnBrk="0" hangingPunct="1"/>
                      <a:r>
                        <a:rPr lang="en-US" sz="2400" b="1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opnd2</a:t>
                      </a: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2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זיכרון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2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זיכרון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2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קבוע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27"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זיכרון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קבוע</a:t>
                      </a:r>
                      <a:endParaRPr lang="en-US" sz="24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13" marB="4571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33F145B-A6F2-4E61-95F1-21892D937B78}"/>
              </a:ext>
            </a:extLst>
          </p:cNvPr>
          <p:cNvSpPr/>
          <p:nvPr/>
        </p:nvSpPr>
        <p:spPr>
          <a:xfrm>
            <a:off x="6958738" y="3408080"/>
            <a:ext cx="43240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צירופי אופרנדים אפשריים: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202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5CE543-DD7B-4A5D-8B98-4375ADE23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46" y="2044629"/>
            <a:ext cx="4051508" cy="27687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CF1832-5E97-4A18-B1D5-C15D815E4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0245" y="23814"/>
            <a:ext cx="7710938" cy="52695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7D50B2C-8264-411B-8473-F2EE25B575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2CE27B4-CE55-449A-BBCF-2CB8BE3841AE}"/>
              </a:ext>
            </a:extLst>
          </p:cNvPr>
          <p:cNvSpPr txBox="1"/>
          <p:nvPr/>
        </p:nvSpPr>
        <p:spPr>
          <a:xfrm>
            <a:off x="3101009" y="5647108"/>
            <a:ext cx="42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סיימנו!</a:t>
            </a:r>
            <a:endParaRPr lang="en-IL" sz="2400" b="1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2D04698-0D53-404E-B991-F0C0151200B7}"/>
              </a:ext>
            </a:extLst>
          </p:cNvPr>
          <p:cNvCxnSpPr>
            <a:cxnSpLocks/>
          </p:cNvCxnSpPr>
          <p:nvPr/>
        </p:nvCxnSpPr>
        <p:spPr>
          <a:xfrm flipV="1">
            <a:off x="6003235" y="3776870"/>
            <a:ext cx="622852" cy="205408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32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05BA21-C0CF-434B-BDC3-84E980B66A1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315687" y="5019"/>
            <a:ext cx="7690782" cy="533548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D075EC-97D4-444A-859A-70EC25A57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96056"/>
            <a:ext cx="4096858" cy="66064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C10C473-2DE8-4E5C-902B-14BCF8F5E35E}"/>
              </a:ext>
            </a:extLst>
          </p:cNvPr>
          <p:cNvSpPr txBox="1"/>
          <p:nvPr/>
        </p:nvSpPr>
        <p:spPr>
          <a:xfrm>
            <a:off x="3101009" y="5647108"/>
            <a:ext cx="42141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2400" b="1" dirty="0"/>
              <a:t>יציאה מהתוכנית</a:t>
            </a:r>
            <a:endParaRPr lang="en-IL" sz="2400" b="1" dirty="0"/>
          </a:p>
        </p:txBody>
      </p:sp>
    </p:spTree>
    <p:extLst>
      <p:ext uri="{BB962C8B-B14F-4D97-AF65-F5344CB8AC3E}">
        <p14:creationId xmlns:p14="http://schemas.microsoft.com/office/powerpoint/2010/main" val="10436497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5ABC9-EAEE-4173-A621-BF961CAFA8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נניח שבתרגיל הקודם היה לנו מערך של </a:t>
            </a:r>
            <a:r>
              <a:rPr lang="en-US" dirty="0"/>
              <a:t>bytes</a:t>
            </a:r>
            <a:r>
              <a:rPr lang="he-IL" dirty="0"/>
              <a:t> כזה:  </a:t>
            </a:r>
            <a:br>
              <a:rPr lang="en-US" dirty="0"/>
            </a:br>
            <a:r>
              <a:rPr lang="en-US" dirty="0"/>
              <a:t>array </a:t>
            </a:r>
            <a:r>
              <a:rPr lang="en-US" dirty="0" err="1"/>
              <a:t>db</a:t>
            </a:r>
            <a:r>
              <a:rPr lang="en-US" dirty="0"/>
              <a:t> 10, 10, 10, 10, 250                     </a:t>
            </a:r>
          </a:p>
          <a:p>
            <a:pPr marL="0" indent="0">
              <a:buNone/>
            </a:pPr>
            <a:r>
              <a:rPr lang="en-US" dirty="0"/>
              <a:t>sum </a:t>
            </a:r>
            <a:r>
              <a:rPr lang="en-US" dirty="0" err="1"/>
              <a:t>db</a:t>
            </a:r>
            <a:r>
              <a:rPr lang="en-US" dirty="0"/>
              <a:t> ?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                                                  </a:t>
            </a:r>
          </a:p>
          <a:p>
            <a:pPr>
              <a:buFontTx/>
              <a:buChar char="-"/>
            </a:pPr>
            <a:r>
              <a:rPr lang="he-IL" dirty="0"/>
              <a:t>במקרה הזה הסיכום של איברי </a:t>
            </a:r>
            <a:r>
              <a:rPr lang="en-US" dirty="0"/>
              <a:t>array </a:t>
            </a:r>
            <a:r>
              <a:rPr lang="he-IL" dirty="0"/>
              <a:t> הוא 290.</a:t>
            </a:r>
          </a:p>
          <a:p>
            <a:pPr lvl="1">
              <a:buFontTx/>
              <a:buChar char="-"/>
            </a:pPr>
            <a:r>
              <a:rPr lang="he-IL" dirty="0"/>
              <a:t>290 לא נכנס ב-</a:t>
            </a:r>
            <a:r>
              <a:rPr lang="en-US" dirty="0"/>
              <a:t>byte </a:t>
            </a:r>
            <a:r>
              <a:rPr lang="he-IL" dirty="0"/>
              <a:t>   -&gt;  לכן נדרש ש-</a:t>
            </a:r>
            <a:r>
              <a:rPr lang="en-US" dirty="0"/>
              <a:t>sum</a:t>
            </a:r>
            <a:r>
              <a:rPr lang="he-IL" dirty="0"/>
              <a:t> יהיה בגדול </a:t>
            </a:r>
            <a:r>
              <a:rPr lang="en-US" dirty="0"/>
              <a:t>word</a:t>
            </a:r>
            <a:endParaRPr lang="he-IL" dirty="0"/>
          </a:p>
          <a:p>
            <a:pPr lvl="1">
              <a:buFontTx/>
              <a:buChar char="-"/>
            </a:pPr>
            <a:endParaRPr lang="he-IL" dirty="0"/>
          </a:p>
          <a:p>
            <a:pPr>
              <a:buFontTx/>
              <a:buChar char="-"/>
            </a:pPr>
            <a:r>
              <a:rPr lang="he-IL" dirty="0"/>
              <a:t>האתגר שעומד בפנינו:</a:t>
            </a:r>
          </a:p>
          <a:p>
            <a:pPr lvl="1">
              <a:buFontTx/>
              <a:buChar char="-"/>
            </a:pPr>
            <a:r>
              <a:rPr lang="he-IL" dirty="0"/>
              <a:t>מערך של איברים בגודל </a:t>
            </a:r>
            <a:r>
              <a:rPr lang="en-US" dirty="0"/>
              <a:t>bytes</a:t>
            </a:r>
            <a:endParaRPr lang="he-IL" dirty="0"/>
          </a:p>
          <a:p>
            <a:pPr lvl="1">
              <a:buFontTx/>
              <a:buChar char="-"/>
            </a:pPr>
            <a:r>
              <a:rPr lang="he-IL" dirty="0"/>
              <a:t>חייבים ש-</a:t>
            </a:r>
            <a:r>
              <a:rPr lang="en-US" dirty="0"/>
              <a:t>sum</a:t>
            </a:r>
            <a:r>
              <a:rPr lang="he-IL" dirty="0"/>
              <a:t> יהיה </a:t>
            </a:r>
            <a:r>
              <a:rPr lang="en-US" dirty="0"/>
              <a:t>word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C9FD27-EBD8-464C-AD19-76828344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עוד דוגמה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224048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39A8EFF-9AB1-4B59-A9FC-645D73823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84309" y="998859"/>
            <a:ext cx="5942222" cy="4062435"/>
          </a:xfrm>
        </p:spPr>
        <p:txBody>
          <a:bodyPr/>
          <a:lstStyle/>
          <a:p>
            <a:r>
              <a:rPr lang="he-IL" dirty="0"/>
              <a:t>בהגדרת </a:t>
            </a:r>
            <a:r>
              <a:rPr lang="en-US" dirty="0"/>
              <a:t>sum</a:t>
            </a:r>
            <a:r>
              <a:rPr lang="he-IL" dirty="0"/>
              <a:t> נונים לו ערך 0.</a:t>
            </a:r>
          </a:p>
          <a:p>
            <a:r>
              <a:rPr lang="he-IL" dirty="0"/>
              <a:t>מחברים ישירות לתוך </a:t>
            </a:r>
            <a:r>
              <a:rPr lang="en-US" dirty="0"/>
              <a:t>sum</a:t>
            </a:r>
            <a:r>
              <a:rPr lang="he-IL" dirty="0"/>
              <a:t>, כאשר המחובר הוא תמיד </a:t>
            </a:r>
            <a:r>
              <a:rPr lang="en-US" dirty="0"/>
              <a:t>cx</a:t>
            </a:r>
            <a:r>
              <a:rPr lang="he-IL" dirty="0"/>
              <a:t> (במקום </a:t>
            </a:r>
            <a:r>
              <a:rPr lang="en-US" dirty="0"/>
              <a:t>cl</a:t>
            </a:r>
            <a:r>
              <a:rPr lang="he-IL" dirty="0"/>
              <a:t>).</a:t>
            </a:r>
          </a:p>
          <a:p>
            <a:r>
              <a:rPr lang="he-IL" dirty="0"/>
              <a:t>איך?</a:t>
            </a:r>
          </a:p>
          <a:p>
            <a:pPr lvl="1"/>
            <a:r>
              <a:rPr lang="he-IL" dirty="0"/>
              <a:t>מאפסים את </a:t>
            </a:r>
            <a:r>
              <a:rPr lang="en-US" dirty="0" err="1"/>
              <a:t>ch</a:t>
            </a:r>
            <a:endParaRPr lang="he-IL" dirty="0"/>
          </a:p>
          <a:p>
            <a:pPr lvl="1"/>
            <a:r>
              <a:rPr lang="he-IL" dirty="0"/>
              <a:t>בכל סיבוב מעתיקים את האיבר הבא במערך אל </a:t>
            </a:r>
            <a:r>
              <a:rPr lang="en-US" dirty="0"/>
              <a:t>cl</a:t>
            </a:r>
            <a:endParaRPr lang="he-IL" dirty="0"/>
          </a:p>
          <a:p>
            <a:pPr lvl="1"/>
            <a:r>
              <a:rPr lang="he-IL" dirty="0"/>
              <a:t>ואז מחברים את </a:t>
            </a:r>
            <a:r>
              <a:rPr lang="en-US" dirty="0"/>
              <a:t>cx</a:t>
            </a:r>
            <a:r>
              <a:rPr lang="he-IL" dirty="0"/>
              <a:t> ישירות ל-</a:t>
            </a:r>
            <a:r>
              <a:rPr lang="en-US" dirty="0"/>
              <a:t>sum</a:t>
            </a:r>
            <a:r>
              <a:rPr lang="he-IL" dirty="0"/>
              <a:t> (שניהם בגודל </a:t>
            </a:r>
            <a:r>
              <a:rPr lang="en-US" dirty="0"/>
              <a:t>word</a:t>
            </a:r>
            <a:r>
              <a:rPr lang="he-IL" dirty="0"/>
              <a:t>) </a:t>
            </a: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DCCD1B0-1B76-4A1E-8CE2-313D560D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4325" y="178374"/>
            <a:ext cx="9802206" cy="720000"/>
          </a:xfrm>
        </p:spPr>
        <p:txBody>
          <a:bodyPr/>
          <a:lstStyle/>
          <a:p>
            <a:pPr algn="r"/>
            <a:r>
              <a:rPr lang="he-IL" dirty="0" err="1"/>
              <a:t>הפיתרון</a:t>
            </a:r>
            <a:r>
              <a:rPr lang="he-IL" dirty="0"/>
              <a:t> – בגישה אחת </a:t>
            </a:r>
            <a:endParaRPr lang="en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0BB7B0-A094-4585-BF73-08D693FD2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05971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A4FBCF-3D0A-4B47-88BF-B04721EDABB1}"/>
              </a:ext>
            </a:extLst>
          </p:cNvPr>
          <p:cNvCxnSpPr>
            <a:cxnSpLocks/>
          </p:cNvCxnSpPr>
          <p:nvPr/>
        </p:nvCxnSpPr>
        <p:spPr>
          <a:xfrm flipH="1">
            <a:off x="2001078" y="1192696"/>
            <a:ext cx="5883965" cy="251791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15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005ABC9-EAEE-4173-A621-BF961CAFA83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dirty="0"/>
              <a:t>תרגיל 1:</a:t>
            </a:r>
          </a:p>
          <a:p>
            <a:pPr>
              <a:buFontTx/>
              <a:buChar char="-"/>
            </a:pPr>
            <a:r>
              <a:rPr lang="he-IL" dirty="0"/>
              <a:t>הגדירו מערך</a:t>
            </a:r>
            <a:r>
              <a:rPr lang="en-US" dirty="0"/>
              <a:t> array </a:t>
            </a:r>
            <a:r>
              <a:rPr lang="he-IL" dirty="0"/>
              <a:t> עם 8 איברים בגודל </a:t>
            </a:r>
            <a:r>
              <a:rPr lang="en-US" dirty="0"/>
              <a:t>word</a:t>
            </a:r>
            <a:r>
              <a:rPr lang="he-IL" dirty="0"/>
              <a:t>. אתחלו אותו במספרים שונים.</a:t>
            </a:r>
          </a:p>
          <a:p>
            <a:pPr>
              <a:buFontTx/>
              <a:buChar char="-"/>
            </a:pPr>
            <a:r>
              <a:rPr lang="he-IL" dirty="0"/>
              <a:t>הגדירו משתנה </a:t>
            </a:r>
            <a:r>
              <a:rPr lang="en-US" dirty="0"/>
              <a:t>sum</a:t>
            </a:r>
            <a:r>
              <a:rPr lang="he-IL" dirty="0"/>
              <a:t> בגודל </a:t>
            </a:r>
            <a:r>
              <a:rPr lang="en-US" dirty="0"/>
              <a:t>word</a:t>
            </a:r>
            <a:r>
              <a:rPr lang="he-IL" dirty="0"/>
              <a:t> </a:t>
            </a:r>
          </a:p>
          <a:p>
            <a:pPr>
              <a:buFontTx/>
              <a:buChar char="-"/>
            </a:pPr>
            <a:r>
              <a:rPr lang="he-IL" dirty="0"/>
              <a:t>חשבו את סכום איברי המערך לתוך המשתנה </a:t>
            </a:r>
            <a:r>
              <a:rPr lang="en-US" dirty="0"/>
              <a:t>sum</a:t>
            </a:r>
          </a:p>
          <a:p>
            <a:pPr>
              <a:buFontTx/>
              <a:buChar char="-"/>
            </a:pPr>
            <a:r>
              <a:rPr lang="he-IL" dirty="0"/>
              <a:t>שימו לב לשינויים הנדרשים מהתוכני</a:t>
            </a:r>
            <a:r>
              <a:rPr lang="en-US" dirty="0"/>
              <a:t>u</a:t>
            </a:r>
            <a:r>
              <a:rPr lang="he-IL" dirty="0"/>
              <a:t>ת שהוצגה קודם</a:t>
            </a:r>
          </a:p>
          <a:p>
            <a:pPr>
              <a:buFontTx/>
              <a:buChar char="-"/>
            </a:pPr>
            <a:endParaRPr lang="he-IL" dirty="0"/>
          </a:p>
          <a:p>
            <a:pPr marL="0" indent="0">
              <a:buNone/>
            </a:pPr>
            <a:r>
              <a:rPr lang="he-IL" dirty="0"/>
              <a:t>תרגיל 2:</a:t>
            </a:r>
          </a:p>
          <a:p>
            <a:pPr>
              <a:buFontTx/>
              <a:buChar char="-"/>
            </a:pPr>
            <a:r>
              <a:rPr lang="he-IL" dirty="0"/>
              <a:t>הגדירו 3 מערכים </a:t>
            </a:r>
            <a:r>
              <a:rPr lang="en-US" dirty="0"/>
              <a:t>arr1, arr2, diff </a:t>
            </a:r>
            <a:r>
              <a:rPr lang="he-IL" dirty="0"/>
              <a:t> עם </a:t>
            </a:r>
            <a:r>
              <a:rPr lang="en-US" dirty="0"/>
              <a:t>5</a:t>
            </a:r>
            <a:r>
              <a:rPr lang="he-IL" dirty="0"/>
              <a:t> איברים בגודל </a:t>
            </a:r>
            <a:r>
              <a:rPr lang="en-US" dirty="0"/>
              <a:t>word</a:t>
            </a:r>
            <a:r>
              <a:rPr lang="he-IL" dirty="0"/>
              <a:t>. אתחלו את 2 המערכים הראשונים במספרים שונים.</a:t>
            </a:r>
          </a:p>
          <a:p>
            <a:pPr>
              <a:buFontTx/>
              <a:buChar char="-"/>
            </a:pPr>
            <a:r>
              <a:rPr lang="he-IL" dirty="0"/>
              <a:t>בתוך המערך </a:t>
            </a:r>
            <a:r>
              <a:rPr lang="en-US" dirty="0"/>
              <a:t>diff</a:t>
            </a:r>
            <a:r>
              <a:rPr lang="he-IL" dirty="0"/>
              <a:t> חשבו את ההפרש בין כל זוג איברים תואם ב –</a:t>
            </a:r>
            <a:r>
              <a:rPr lang="en-US" dirty="0"/>
              <a:t>arr1</a:t>
            </a:r>
            <a:r>
              <a:rPr lang="he-IL" dirty="0"/>
              <a:t> ו-</a:t>
            </a:r>
            <a:r>
              <a:rPr lang="en-US" dirty="0"/>
              <a:t>arr2</a:t>
            </a:r>
            <a:r>
              <a:rPr lang="he-IL" dirty="0"/>
              <a:t> (אם האיבר הראשון ב-</a:t>
            </a:r>
            <a:r>
              <a:rPr lang="en-US" dirty="0"/>
              <a:t>arr1</a:t>
            </a:r>
            <a:r>
              <a:rPr lang="he-IL" dirty="0"/>
              <a:t> הוא 4 והאיבר הראשון ב-</a:t>
            </a:r>
            <a:r>
              <a:rPr lang="en-US" dirty="0"/>
              <a:t>arr2</a:t>
            </a:r>
            <a:r>
              <a:rPr lang="he-IL" dirty="0"/>
              <a:t> הוא 3, אז האיבר הראשון ב-</a:t>
            </a:r>
            <a:r>
              <a:rPr lang="en-US" dirty="0"/>
              <a:t>diff</a:t>
            </a:r>
            <a:r>
              <a:rPr lang="he-IL" dirty="0"/>
              <a:t> יהיה 1).</a:t>
            </a:r>
            <a:endParaRPr lang="en-US" dirty="0"/>
          </a:p>
          <a:p>
            <a:pPr>
              <a:buFontTx/>
              <a:buChar char="-"/>
            </a:pPr>
            <a:endParaRPr lang="en-I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C9FD27-EBD8-464C-AD19-76828344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תרגילי בית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35542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206033-1EF9-46E8-81B0-0D4CBA6126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e-IL" dirty="0"/>
              <a:t>למדנו להכיר את פקודות </a:t>
            </a:r>
            <a:r>
              <a:rPr lang="en-US" dirty="0"/>
              <a:t>add, sub</a:t>
            </a:r>
          </a:p>
          <a:p>
            <a:r>
              <a:rPr lang="he-IL" dirty="0"/>
              <a:t>את פקודות </a:t>
            </a:r>
            <a:r>
              <a:rPr lang="en-US" dirty="0" err="1"/>
              <a:t>adc</a:t>
            </a:r>
            <a:r>
              <a:rPr lang="en-US" dirty="0"/>
              <a:t>, </a:t>
            </a:r>
            <a:r>
              <a:rPr lang="en-US" dirty="0" err="1"/>
              <a:t>sbb</a:t>
            </a:r>
            <a:endParaRPr lang="en-US" dirty="0"/>
          </a:p>
          <a:p>
            <a:r>
              <a:rPr lang="he-IL" dirty="0"/>
              <a:t>ואת </a:t>
            </a:r>
            <a:r>
              <a:rPr lang="en-US" dirty="0" err="1"/>
              <a:t>inc</a:t>
            </a:r>
            <a:r>
              <a:rPr lang="en-US" dirty="0"/>
              <a:t>, </a:t>
            </a:r>
            <a:r>
              <a:rPr lang="en-US" dirty="0" err="1"/>
              <a:t>dec</a:t>
            </a:r>
            <a:endParaRPr lang="en-US" dirty="0"/>
          </a:p>
          <a:p>
            <a:endParaRPr lang="he-IL" dirty="0"/>
          </a:p>
          <a:p>
            <a:r>
              <a:rPr lang="he-IL" dirty="0"/>
              <a:t>ראינו דוגמה לפעולת סיכום של איברי מערך!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ECB766-899D-4655-AFF7-6BFC91BD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סיכום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6252624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1385454" y="3016112"/>
            <a:ext cx="1043629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 algn="just"/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שימוש ביצירות מוגנות בזכויות יוצרים ואיתור בעלי זכויות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5ECEB5F-1AF1-455B-9707-912205C838FF}"/>
              </a:ext>
            </a:extLst>
          </p:cNvPr>
          <p:cNvSpPr/>
          <p:nvPr/>
        </p:nvSpPr>
        <p:spPr>
          <a:xfrm>
            <a:off x="12279398" y="302487"/>
            <a:ext cx="2277745" cy="6638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שקופית זו היא חובה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ADD opnd1, opnd2</a:t>
            </a:r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678073" y="1780061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דוגמאות: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5" name="Table 21">
            <a:extLst>
              <a:ext uri="{FF2B5EF4-FFF2-40B4-BE49-F238E27FC236}">
                <a16:creationId xmlns:a16="http://schemas.microsoft.com/office/drawing/2014/main" id="{5EC510A8-C0BB-4197-9DF1-CBBC3097C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994341"/>
              </p:ext>
            </p:extLst>
          </p:nvPr>
        </p:nvGraphicFramePr>
        <p:xfrm>
          <a:off x="678073" y="2158835"/>
          <a:ext cx="7105005" cy="3264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3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3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8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8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דוגמה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אופרנד היעד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אופרנד המקור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add ax, </a:t>
                      </a:r>
                      <a:r>
                        <a:rPr lang="en-US" sz="20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bx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395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add al, 10h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קבוע (נתון מיידי)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add ax, [x]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תא בזיכרון, משתנה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add [x], 160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תא בזיכרון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קבוע (נתון מיידי)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add [counter], al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תא בזיכרון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add </a:t>
                      </a:r>
                      <a:r>
                        <a:rPr lang="en-US" sz="20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bx</a:t>
                      </a: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, 10h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אוגר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קבוע (נתון מיידי)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80">
                <a:tc>
                  <a:txBody>
                    <a:bodyPr/>
                    <a:lstStyle/>
                    <a:p>
                      <a:pPr algn="l" rtl="0"/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add [byte </a:t>
                      </a:r>
                      <a:r>
                        <a:rPr lang="en-US" sz="20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ptr</a:t>
                      </a: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bx</a:t>
                      </a:r>
                      <a:r>
                        <a:rPr lang="en-US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], 0</a:t>
                      </a: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תא בזיכרון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קבוע (נתון מיידי)</a:t>
                      </a:r>
                      <a:endParaRPr lang="en-US" sz="20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 marT="45725" marB="457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382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ADD opnd1, opnd2</a:t>
            </a:r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793653" y="1494031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על הדגלים: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237E6A6C-3F17-4607-B3E4-27A7EA130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81113"/>
              </p:ext>
            </p:extLst>
          </p:nvPr>
        </p:nvGraphicFramePr>
        <p:xfrm>
          <a:off x="678073" y="2010893"/>
          <a:ext cx="9342895" cy="2845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6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64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תיאור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שם דגל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467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אם תוצאת החישוב היא 0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האפס -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ZF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אם הסיבית המשמעותית ביותר בתוצאת החישוב </a:t>
                      </a:r>
                      <a:b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</a:b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 (ה-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MSB</a:t>
                      </a: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, ביט הסימן) היא 1 (כלומר מספר שלילי במקרה של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signed(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הסימן -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אם תוצאת החישוב גולשת מהתחום של אופרנד היעד (עבור מספרים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unsigned</a:t>
                      </a: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)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הנשא -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CF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350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2DEB1B7-3236-4C15-A471-928984D405AE}"/>
              </a:ext>
            </a:extLst>
          </p:cNvPr>
          <p:cNvSpPr txBox="1">
            <a:spLocks/>
          </p:cNvSpPr>
          <p:nvPr/>
        </p:nvSpPr>
        <p:spPr>
          <a:xfrm>
            <a:off x="3840997" y="875448"/>
            <a:ext cx="4510007" cy="56338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rmAutofit fontScale="25000" lnSpcReduction="20000"/>
          </a:bodyPr>
          <a:lstStyle>
            <a:lvl1pPr marL="268288" indent="-268288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1pPr>
            <a:lvl2pPr marL="743024" indent="-285779" algn="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anose="00000500000000000000" pitchFamily="2" charset="-79"/>
              </a:defRPr>
            </a:lvl2pPr>
            <a:lvl3pPr marL="1143114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60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606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51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97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43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89" indent="-228623" algn="r" defTabSz="914491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sz="8000" b="1" dirty="0"/>
              <a:t>ADD opnd1, opnd2</a:t>
            </a:r>
          </a:p>
          <a:p>
            <a:pPr marL="0" indent="0" algn="ctr">
              <a:buNone/>
            </a:pPr>
            <a:endParaRPr lang="he-IL" b="1" dirty="0"/>
          </a:p>
          <a:p>
            <a:pPr algn="ctr"/>
            <a:endParaRPr lang="he-IL" sz="2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793653" y="1494031"/>
            <a:ext cx="106046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השפעה על הדגלים: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237E6A6C-3F17-4607-B3E4-27A7EA1302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68899"/>
              </p:ext>
            </p:extLst>
          </p:nvPr>
        </p:nvGraphicFramePr>
        <p:xfrm>
          <a:off x="678073" y="2010893"/>
          <a:ext cx="980095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2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8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תיאור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שם דגל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אם תוצאת החישוב  אינה הגיונית מבחינה מתמטית (עבור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signed</a:t>
                      </a: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)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הגלישה -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כאשר קיים נשא בין סיבית 3 לסיבית 4 (הוא משמש בחישוב מספרים המיוצגים בקוד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BCD</a:t>
                      </a: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 בו בכל בית מאוחסנות שתי ספרות עשרוניות).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נשא למחצה -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AF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נדלק כאשר בבית התחתון מספר הסיביות שהן 1 הוא זוגי. הוא משתמש ביישומי תקשורת לבדיקה האם בית ששודר ממחשב למחשב התקבל בצורה תקינה.</a:t>
                      </a:r>
                      <a:endParaRPr lang="en-US" sz="2000" b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Varela Round" panose="00000500000000000000" pitchFamily="2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דגל זוגיות  - </a:t>
                      </a:r>
                      <a:r>
                        <a:rPr lang="en-US" sz="2000" b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Varela Round" panose="00000500000000000000" pitchFamily="2" charset="-79"/>
                        </a:rPr>
                        <a:t>PF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90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4432300" y="977170"/>
            <a:ext cx="67952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דגל האפס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ZF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נדלק אם תוצאת החישוב היא 0.</a:t>
            </a:r>
          </a:p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שימו לב: 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במקרה זה גם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C=1</a:t>
            </a:r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endParaRPr lang="he-IL" sz="2400" dirty="0">
              <a:solidFill>
                <a:srgbClr val="002060"/>
              </a:solidFill>
              <a:cs typeface="Varela Round" panose="00000500000000000000" pitchFamily="2" charset="-79"/>
            </a:endParaRPr>
          </a:p>
          <a:p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בדוגמה שלפנינו חיברנו </a:t>
            </a:r>
            <a:b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</a:b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2 מספרים של 8 ביטים.</a:t>
            </a:r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8EE27A3E-62EA-487A-B85D-CB07500FD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8" y="2532831"/>
            <a:ext cx="6248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CE2590-1734-41A5-9102-1775FD801348}"/>
              </a:ext>
            </a:extLst>
          </p:cNvPr>
          <p:cNvSpPr txBox="1"/>
          <p:nvPr/>
        </p:nvSpPr>
        <p:spPr>
          <a:xfrm>
            <a:off x="7622068" y="4278138"/>
            <a:ext cx="3243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FEh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+ 2h = (1) 00</a:t>
            </a:r>
          </a:p>
        </p:txBody>
      </p:sp>
    </p:spTree>
    <p:extLst>
      <p:ext uri="{BB962C8B-B14F-4D97-AF65-F5344CB8AC3E}">
        <p14:creationId xmlns:p14="http://schemas.microsoft.com/office/powerpoint/2010/main" val="2613794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29CB7FD-705A-4AFD-B7A3-B7819D0C7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הוראת חיבור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C5010A-4B39-4535-97DF-DB76E0AEEB00}"/>
              </a:ext>
            </a:extLst>
          </p:cNvPr>
          <p:cNvSpPr/>
          <p:nvPr/>
        </p:nvSpPr>
        <p:spPr>
          <a:xfrm>
            <a:off x="12313717" y="1533283"/>
            <a:ext cx="2531836" cy="4520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dirty="0">
                <a:solidFill>
                  <a:srgbClr val="002060"/>
                </a:solidFill>
              </a:rPr>
              <a:t>את השקופית הזו תוכלו לשכפל, על מנת ליצור שקופיות נוספות הזהות לה – אליהן תוכלו להכניס את התכנים. </a:t>
            </a:r>
          </a:p>
          <a:p>
            <a:pPr algn="ctr"/>
            <a:endParaRPr lang="he-IL" dirty="0">
              <a:solidFill>
                <a:srgbClr val="002060"/>
              </a:solidFill>
            </a:endParaRPr>
          </a:p>
          <a:p>
            <a:pPr algn="ctr"/>
            <a:r>
              <a:rPr lang="he-IL" dirty="0">
                <a:solidFill>
                  <a:srgbClr val="002060"/>
                </a:solidFill>
              </a:rPr>
              <a:t>כדי לשכפל אותה, לחצו עליה </a:t>
            </a:r>
            <a:r>
              <a:rPr lang="he-IL" b="1" dirty="0">
                <a:solidFill>
                  <a:srgbClr val="002060"/>
                </a:solidFill>
              </a:rPr>
              <a:t>קליק ימיני </a:t>
            </a:r>
            <a:r>
              <a:rPr lang="he-IL" dirty="0">
                <a:solidFill>
                  <a:srgbClr val="002060"/>
                </a:solidFill>
              </a:rPr>
              <a:t>בתפריט השקופיות בצד ובחרו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"</a:t>
            </a:r>
            <a:r>
              <a:rPr lang="he-IL" b="1" dirty="0">
                <a:solidFill>
                  <a:srgbClr val="002060"/>
                </a:solidFill>
              </a:rPr>
              <a:t>שכפל שקופית</a:t>
            </a:r>
            <a:r>
              <a:rPr lang="he-IL" dirty="0">
                <a:solidFill>
                  <a:srgbClr val="002060"/>
                </a:solidFill>
              </a:rPr>
              <a:t>" או "</a:t>
            </a:r>
            <a:r>
              <a:rPr lang="en-US" b="1" dirty="0">
                <a:solidFill>
                  <a:srgbClr val="002060"/>
                </a:solidFill>
              </a:rPr>
              <a:t>Duplicate Slide</a:t>
            </a:r>
            <a:r>
              <a:rPr lang="he-IL" dirty="0">
                <a:solidFill>
                  <a:srgbClr val="002060"/>
                </a:solidFill>
              </a:rPr>
              <a:t>" </a:t>
            </a:r>
          </a:p>
          <a:p>
            <a:pPr algn="ctr"/>
            <a:r>
              <a:rPr lang="he-IL" dirty="0">
                <a:solidFill>
                  <a:srgbClr val="002060"/>
                </a:solidFill>
              </a:rPr>
              <a:t>(מחקו ריבוע זה לאחר הקריאה)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8E4D5B-70D1-46DA-B73C-14E96BB31427}"/>
              </a:ext>
            </a:extLst>
          </p:cNvPr>
          <p:cNvSpPr/>
          <p:nvPr/>
        </p:nvSpPr>
        <p:spPr>
          <a:xfrm>
            <a:off x="12300270" y="0"/>
            <a:ext cx="2558730" cy="143883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b="1" dirty="0">
                <a:solidFill>
                  <a:srgbClr val="002060"/>
                </a:solidFill>
              </a:rPr>
              <a:t>פריסה 2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(הפריסות שונות זו מזו במיקום תיבות הטקסט וגרפיקת הרקע, 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he-IL" dirty="0">
                <a:solidFill>
                  <a:srgbClr val="002060"/>
                </a:solidFill>
              </a:rPr>
              <a:t>ותוכלו לגוון ביניהן)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148ACF-ECE4-4AEB-997E-6829F6B090BB}"/>
              </a:ext>
            </a:extLst>
          </p:cNvPr>
          <p:cNvSpPr/>
          <p:nvPr/>
        </p:nvSpPr>
        <p:spPr>
          <a:xfrm>
            <a:off x="1359484" y="977170"/>
            <a:ext cx="106046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דגל הסימן </a:t>
            </a: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SF</a:t>
            </a:r>
            <a:r>
              <a:rPr lang="he-IL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 – 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נדלק אם בתוצאת החישוב הסיבית המשמעותית ביותר היא 1.</a:t>
            </a:r>
          </a:p>
          <a:p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שימו לב שבמקרה זה גם </a:t>
            </a:r>
            <a:r>
              <a:rPr lang="en-US" sz="2400" dirty="0">
                <a:solidFill>
                  <a:srgbClr val="002060"/>
                </a:solidFill>
                <a:cs typeface="Varela Round" panose="00000500000000000000" pitchFamily="2" charset="-79"/>
              </a:rPr>
              <a:t>O=1</a:t>
            </a:r>
            <a:r>
              <a:rPr lang="he-IL" sz="2400" dirty="0">
                <a:solidFill>
                  <a:srgbClr val="002060"/>
                </a:solidFill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E2590-1734-41A5-9102-1775FD801348}"/>
              </a:ext>
            </a:extLst>
          </p:cNvPr>
          <p:cNvSpPr txBox="1"/>
          <p:nvPr/>
        </p:nvSpPr>
        <p:spPr>
          <a:xfrm>
            <a:off x="7583322" y="3198167"/>
            <a:ext cx="3243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6Dh + 42h = </a:t>
            </a:r>
            <a:r>
              <a:rPr lang="en-US" sz="2400" b="1" dirty="0" err="1">
                <a:solidFill>
                  <a:srgbClr val="002060"/>
                </a:solidFill>
                <a:cs typeface="Varela Round" panose="00000500000000000000" pitchFamily="2" charset="-79"/>
              </a:rPr>
              <a:t>AFh</a:t>
            </a:r>
            <a:endParaRPr lang="en-US" sz="2400" b="1" dirty="0">
              <a:solidFill>
                <a:srgbClr val="002060"/>
              </a:solidFill>
              <a:cs typeface="Varela Round" panose="00000500000000000000" pitchFamily="2" charset="-79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866374A-3FD8-44C8-91D9-72299B487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8" y="2107257"/>
            <a:ext cx="62484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67201E-C7E7-4684-AF16-0E47C27833EC}"/>
              </a:ext>
            </a:extLst>
          </p:cNvPr>
          <p:cNvSpPr txBox="1"/>
          <p:nvPr/>
        </p:nvSpPr>
        <p:spPr>
          <a:xfrm>
            <a:off x="7583322" y="3812232"/>
            <a:ext cx="324301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cs typeface="Varela Round" panose="00000500000000000000" pitchFamily="2" charset="-79"/>
              </a:rPr>
              <a:t>(+) + (+) = (-)</a:t>
            </a:r>
          </a:p>
        </p:txBody>
      </p:sp>
    </p:spTree>
    <p:extLst>
      <p:ext uri="{BB962C8B-B14F-4D97-AF65-F5344CB8AC3E}">
        <p14:creationId xmlns:p14="http://schemas.microsoft.com/office/powerpoint/2010/main" val="485635746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התאמה אישית 3">
      <a:majorFont>
        <a:latin typeface="Varela Round"/>
        <a:ea typeface=""/>
        <a:cs typeface="Varela Round"/>
      </a:majorFont>
      <a:minorFont>
        <a:latin typeface="Varela Round"/>
        <a:ea typeface=""/>
        <a:cs typeface="Varela Roun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49148</TotalTime>
  <Words>3300</Words>
  <Application>Microsoft Office PowerPoint</Application>
  <PresentationFormat>Widescreen</PresentationFormat>
  <Paragraphs>496</Paragraphs>
  <Slides>46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Arial</vt:lpstr>
      <vt:lpstr>Calibri</vt:lpstr>
      <vt:lpstr>Varela Round</vt:lpstr>
      <vt:lpstr>ערכת נושא Office</vt:lpstr>
      <vt:lpstr>מערכת שידורים לאומית</vt:lpstr>
      <vt:lpstr>מבוא למבנה המחשב</vt:lpstr>
      <vt:lpstr>מה נלמד היום </vt:lpstr>
      <vt:lpstr>הוראת חיבור</vt:lpstr>
      <vt:lpstr>הוראת חיבור</vt:lpstr>
      <vt:lpstr>הוראת חיבור</vt:lpstr>
      <vt:lpstr>הוראת חיבור</vt:lpstr>
      <vt:lpstr>הוראת חיבור</vt:lpstr>
      <vt:lpstr>הוראת חיבור</vt:lpstr>
      <vt:lpstr>הוראת חיבור</vt:lpstr>
      <vt:lpstr>הוראת חיבור</vt:lpstr>
      <vt:lpstr>הוראת חיבור</vt:lpstr>
      <vt:lpstr>הוראת חיבור</vt:lpstr>
      <vt:lpstr>הוראת חיסור</vt:lpstr>
      <vt:lpstr>הוראת חיסור</vt:lpstr>
      <vt:lpstr>הוראת חיסור</vt:lpstr>
      <vt:lpstr>הוראת חיסור</vt:lpstr>
      <vt:lpstr>הוראת הגדלה ב- 1</vt:lpstr>
      <vt:lpstr>הוראת הפחתה ב- 1</vt:lpstr>
      <vt:lpstr>סיכום</vt:lpstr>
      <vt:lpstr>מה נלמד</vt:lpstr>
      <vt:lpstr>הוראת חיבור עם נשא</vt:lpstr>
      <vt:lpstr>הוראת חיבור עם נשא</vt:lpstr>
      <vt:lpstr>הוראת חיבור עם נשא – כאשר נוצר נשא</vt:lpstr>
      <vt:lpstr>דרך אחרת לביצוע החישוב הזה</vt:lpstr>
      <vt:lpstr>הוראת חיסור עם 'הלוואה'</vt:lpstr>
      <vt:lpstr>דוגמת הרצה  לתוכנית</vt:lpstr>
      <vt:lpstr>הרצת התוכנית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עוד דוגמה</vt:lpstr>
      <vt:lpstr>הפיתרון – בגישה אחת </vt:lpstr>
      <vt:lpstr>תרגילי בית</vt:lpstr>
      <vt:lpstr>סיכום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403</cp:revision>
  <dcterms:created xsi:type="dcterms:W3CDTF">2020-03-15T19:13:03Z</dcterms:created>
  <dcterms:modified xsi:type="dcterms:W3CDTF">2020-09-14T11:19:18Z</dcterms:modified>
</cp:coreProperties>
</file>